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embeddedFontLst>
    <p:embeddedFont>
      <p:font typeface="Bookman Old Style" panose="02050604050505020204" pitchFamily="18" charset="0"/>
      <p:regular r:id="rId75"/>
      <p:bold r:id="rId76"/>
      <p:italic r:id="rId77"/>
      <p:boldItalic r:id="rId78"/>
    </p:embeddedFon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Georgia" panose="02040502050405020303" pitchFamily="18" charset="0"/>
      <p:regular r:id="rId83"/>
      <p:bold r:id="rId84"/>
      <p:italic r:id="rId85"/>
      <p:boldItalic r:id="rId86"/>
    </p:embeddedFont>
    <p:embeddedFont>
      <p:font typeface="Libre Franklin" pitchFamily="2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jey13KdLCQ96To0O9/tT2EKq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7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7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8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8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7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Datatypes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l="33843" r="33954"/>
          <a:stretch/>
        </p:blipFill>
        <p:spPr>
          <a:xfrm>
            <a:off x="-1" y="0"/>
            <a:ext cx="3699933" cy="685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Thursday, 8 December 2022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rabicPeriod" startAt="2"/>
            </a:pPr>
            <a:r>
              <a:rPr lang="en-US" sz="2000" b="1">
                <a:solidFill>
                  <a:srgbClr val="0070C0"/>
                </a:solidFill>
              </a:rPr>
              <a:t>SIZE OF THE DATA TYPE IS ALSO DYNAMICALLY MANAGED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the size of  </a:t>
            </a:r>
            <a:r>
              <a:rPr lang="en-US" sz="2000" b="1">
                <a:solidFill>
                  <a:srgbClr val="C00000"/>
                </a:solidFill>
              </a:rPr>
              <a:t>data types </a:t>
            </a:r>
            <a:r>
              <a:rPr lang="en-US" sz="2000">
                <a:solidFill>
                  <a:schemeClr val="dk1"/>
                </a:solidFill>
              </a:rPr>
              <a:t>is </a:t>
            </a:r>
            <a:r>
              <a:rPr lang="en-US" sz="2000" b="1">
                <a:solidFill>
                  <a:srgbClr val="7030A0"/>
                </a:solidFill>
              </a:rPr>
              <a:t>dynamically managed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Like </a:t>
            </a:r>
            <a:r>
              <a:rPr lang="en-US" sz="2000" b="1">
                <a:solidFill>
                  <a:srgbClr val="C00000"/>
                </a:solidFill>
              </a:rPr>
              <a:t>C/C++/Java</a:t>
            </a:r>
            <a:r>
              <a:rPr lang="en-US" sz="2000">
                <a:solidFill>
                  <a:schemeClr val="dk1"/>
                </a:solidFill>
              </a:rPr>
              <a:t> language , variables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are </a:t>
            </a:r>
            <a:r>
              <a:rPr lang="en-US" sz="2000" b="1">
                <a:solidFill>
                  <a:srgbClr val="7030A0"/>
                </a:solidFill>
              </a:rPr>
              <a:t>not of fixed size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Python makes them as big as required </a:t>
            </a:r>
            <a:r>
              <a:rPr lang="en-US" sz="2000">
                <a:solidFill>
                  <a:schemeClr val="dk1"/>
                </a:solidFill>
              </a:rPr>
              <a:t>on demand</a:t>
            </a:r>
            <a:endParaRPr/>
          </a:p>
          <a:p>
            <a:pPr marL="788670" lvl="1" indent="-3733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is no question of how much memory a variable uses in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because </a:t>
            </a:r>
            <a:r>
              <a:rPr lang="en-US" sz="2000" b="1">
                <a:solidFill>
                  <a:srgbClr val="7030A0"/>
                </a:solidFill>
              </a:rPr>
              <a:t>this memory increases as per the value being assigned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starts with </a:t>
            </a:r>
            <a:r>
              <a:rPr lang="en-US" sz="2000" b="1">
                <a:solidFill>
                  <a:srgbClr val="7030A0"/>
                </a:solidFill>
              </a:rPr>
              <a:t>initial size </a:t>
            </a:r>
            <a:r>
              <a:rPr lang="en-US" sz="2000">
                <a:solidFill>
                  <a:schemeClr val="dk1"/>
                </a:solidFill>
              </a:rPr>
              <a:t>for a variable and then increases its size as needed up to the </a:t>
            </a:r>
            <a:r>
              <a:rPr lang="en-US" sz="2000" b="1">
                <a:solidFill>
                  <a:srgbClr val="C00000"/>
                </a:solidFill>
              </a:rPr>
              <a:t>RAM limit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initial size for </a:t>
            </a:r>
            <a:r>
              <a:rPr lang="en-US" sz="2000" b="1">
                <a:solidFill>
                  <a:srgbClr val="7030A0"/>
                </a:solidFill>
              </a:rPr>
              <a:t>int</a:t>
            </a:r>
            <a:r>
              <a:rPr lang="en-US" sz="2000">
                <a:solidFill>
                  <a:schemeClr val="dk1"/>
                </a:solidFill>
              </a:rPr>
              <a:t> is </a:t>
            </a:r>
            <a:r>
              <a:rPr lang="en-US" sz="2000" b="1">
                <a:solidFill>
                  <a:srgbClr val="7030A0"/>
                </a:solidFill>
              </a:rPr>
              <a:t>24 bytes </a:t>
            </a:r>
            <a:r>
              <a:rPr lang="en-US" sz="2000">
                <a:solidFill>
                  <a:schemeClr val="dk1"/>
                </a:solidFill>
              </a:rPr>
              <a:t>and then increases as the value is increased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If we want to check the size of a variable , then </a:t>
            </a:r>
            <a:r>
              <a:rPr lang="en-US" sz="2000" b="1">
                <a:solidFill>
                  <a:srgbClr val="C00000"/>
                </a:solidFill>
              </a:rPr>
              <a:t>Python </a:t>
            </a:r>
            <a:r>
              <a:rPr lang="en-US" sz="2000">
                <a:solidFill>
                  <a:schemeClr val="dk1"/>
                </a:solidFill>
              </a:rPr>
              <a:t>provides us a function called </a:t>
            </a:r>
            <a:r>
              <a:rPr lang="en-US" sz="2000" b="1">
                <a:solidFill>
                  <a:srgbClr val="7030A0"/>
                </a:solidFill>
              </a:rPr>
              <a:t>getsizeof() 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is available in a module called </a:t>
            </a:r>
            <a:r>
              <a:rPr lang="en-US" sz="2000" b="1">
                <a:solidFill>
                  <a:srgbClr val="7030A0"/>
                </a:solidFill>
              </a:rPr>
              <a:t>sys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Very Important Points</a:t>
            </a:r>
            <a:endParaRPr/>
          </a:p>
        </p:txBody>
      </p:sp>
      <p:pic>
        <p:nvPicPr>
          <p:cNvPr id="173" name="Google Shape;17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0933" y="2108200"/>
            <a:ext cx="6550500" cy="3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 startAt="3"/>
            </a:pPr>
            <a:r>
              <a:rPr lang="en-US" sz="20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Third important rule to remember is that  ,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data types like </a:t>
            </a:r>
            <a:r>
              <a:rPr lang="en-US" sz="2000" b="1">
                <a:solidFill>
                  <a:srgbClr val="C00000"/>
                </a:solidFill>
              </a:rPr>
              <a:t>integers</a:t>
            </a:r>
            <a:r>
              <a:rPr lang="en-US" sz="2000">
                <a:solidFill>
                  <a:schemeClr val="dk1"/>
                </a:solidFill>
              </a:rPr>
              <a:t> don’t have any range i.e. </a:t>
            </a:r>
            <a:r>
              <a:rPr lang="en-US" sz="2000" b="1">
                <a:solidFill>
                  <a:srgbClr val="7030A0"/>
                </a:solidFill>
              </a:rPr>
              <a:t>they are unbounded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Like C /C++ /Java they don’t have max or min value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So an </a:t>
            </a:r>
            <a:r>
              <a:rPr lang="en-US" sz="2000" b="1">
                <a:solidFill>
                  <a:srgbClr val="7030A0"/>
                </a:solidFill>
              </a:rPr>
              <a:t>int </a:t>
            </a:r>
            <a:r>
              <a:rPr lang="en-US" sz="2000">
                <a:solidFill>
                  <a:schemeClr val="dk1"/>
                </a:solidFill>
              </a:rPr>
              <a:t>variable can store </a:t>
            </a:r>
            <a:r>
              <a:rPr lang="en-US" sz="2000" b="1">
                <a:solidFill>
                  <a:srgbClr val="7030A0"/>
                </a:solidFill>
              </a:rPr>
              <a:t>as many digits as we want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As previously mentioned , Python supports </a:t>
            </a:r>
            <a:r>
              <a:rPr lang="en-US" sz="2000" b="1">
                <a:solidFill>
                  <a:srgbClr val="C00000"/>
                </a:solidFill>
              </a:rPr>
              <a:t>3 numeric types: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: Used for storing integer numbers without any fractional part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: Used for storing fractional numbers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>
                <a:solidFill>
                  <a:srgbClr val="C00000"/>
                </a:solidFill>
              </a:rPr>
              <a:t>complex</a:t>
            </a:r>
            <a:r>
              <a:rPr lang="en-US" sz="2000"/>
              <a:t>: Used for storing complex numbers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Numeric Types In Python</a:t>
            </a:r>
            <a:endParaRPr sz="440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u="sng"/>
              <a:t>EXAMPLES OF </a:t>
            </a:r>
            <a:r>
              <a:rPr lang="en-US" sz="1800" b="1" u="sng">
                <a:solidFill>
                  <a:srgbClr val="C00000"/>
                </a:solidFill>
              </a:rPr>
              <a:t>int </a:t>
            </a:r>
            <a:r>
              <a:rPr lang="en-US" sz="1800" b="1" u="sng"/>
              <a:t>TYPE: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r>
              <a:rPr lang="en-US" sz="1800" b="1">
                <a:solidFill>
                  <a:srgbClr val="7030A0"/>
                </a:solidFill>
              </a:rPr>
              <a:t>a=10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b=256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c=-4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print(a)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print(b)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7030A0"/>
                </a:solidFill>
              </a:rPr>
              <a:t>	print(c)</a:t>
            </a: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float Data Type</a:t>
            </a:r>
            <a:endParaRPr sz="440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supports </a:t>
            </a:r>
            <a:r>
              <a:rPr lang="en-US" sz="1800" b="1">
                <a:solidFill>
                  <a:srgbClr val="C00000"/>
                </a:solidFill>
              </a:rPr>
              <a:t>floating-point real values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 values are specified with a </a:t>
            </a:r>
            <a:r>
              <a:rPr lang="en-US" sz="1800" b="1">
                <a:solidFill>
                  <a:srgbClr val="C00000"/>
                </a:solidFill>
              </a:rPr>
              <a:t>decimal point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So </a:t>
            </a:r>
            <a:r>
              <a:rPr lang="en-US" sz="1800" b="1">
                <a:solidFill>
                  <a:srgbClr val="C00000"/>
                </a:solidFill>
              </a:rPr>
              <a:t>2.5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3.14</a:t>
            </a:r>
            <a:r>
              <a:rPr lang="en-US" sz="1800">
                <a:solidFill>
                  <a:schemeClr val="dk1"/>
                </a:solidFill>
              </a:rPr>
              <a:t> , </a:t>
            </a:r>
            <a:r>
              <a:rPr lang="en-US" sz="1800" b="1">
                <a:solidFill>
                  <a:srgbClr val="C00000"/>
                </a:solidFill>
              </a:rPr>
              <a:t>6.9</a:t>
            </a:r>
            <a:r>
              <a:rPr lang="en-US" sz="1800">
                <a:solidFill>
                  <a:schemeClr val="dk1"/>
                </a:solidFill>
              </a:rPr>
              <a:t> etc are all examples of </a:t>
            </a:r>
            <a:r>
              <a:rPr lang="en-US" sz="1800" b="1">
                <a:solidFill>
                  <a:srgbClr val="C00000"/>
                </a:solidFill>
              </a:rPr>
              <a:t>float </a:t>
            </a:r>
            <a:r>
              <a:rPr lang="en-US" sz="1800">
                <a:solidFill>
                  <a:schemeClr val="dk1"/>
                </a:solidFill>
              </a:rPr>
              <a:t>data type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double data type of other languages like </a:t>
            </a:r>
            <a:r>
              <a:rPr lang="en-US" sz="1800" b="1">
                <a:solidFill>
                  <a:srgbClr val="C00000"/>
                </a:solidFill>
              </a:rPr>
              <a:t>Java/C</a:t>
            </a:r>
            <a:r>
              <a:rPr lang="en-US" sz="1800">
                <a:solidFill>
                  <a:schemeClr val="dk1"/>
                </a:solidFill>
              </a:rPr>
              <a:t> , float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has a precision of </a:t>
            </a:r>
            <a:r>
              <a:rPr lang="en-US" sz="1800" b="1">
                <a:solidFill>
                  <a:srgbClr val="C00000"/>
                </a:solidFill>
              </a:rPr>
              <a:t>16 digits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float</a:t>
            </a:r>
            <a:endParaRPr sz="440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Float values can also be represented as </a:t>
            </a:r>
            <a:r>
              <a:rPr lang="en-US" sz="1800" b="1">
                <a:solidFill>
                  <a:srgbClr val="C00000"/>
                </a:solidFill>
              </a:rPr>
              <a:t>exponential </a:t>
            </a:r>
            <a:r>
              <a:rPr lang="en-US" sz="1800">
                <a:solidFill>
                  <a:schemeClr val="dk1"/>
                </a:solidFill>
              </a:rPr>
              <a:t>values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Exponential notation is a scientific notation which is represented using </a:t>
            </a:r>
            <a:r>
              <a:rPr lang="en-US" sz="1800" b="1">
                <a:solidFill>
                  <a:srgbClr val="C00000"/>
                </a:solidFill>
              </a:rPr>
              <a:t>e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E</a:t>
            </a:r>
            <a:r>
              <a:rPr lang="en-US" sz="1800">
                <a:solidFill>
                  <a:schemeClr val="dk1"/>
                </a:solidFill>
              </a:rPr>
              <a:t> followed by an integer and it means to the </a:t>
            </a:r>
            <a:r>
              <a:rPr lang="en-US" sz="1800" b="1">
                <a:solidFill>
                  <a:srgbClr val="C00000"/>
                </a:solidFill>
              </a:rPr>
              <a:t>power of 10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04" name="Google Shape;204;p17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948" y="3988646"/>
            <a:ext cx="6286544" cy="10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complex Data Type</a:t>
            </a:r>
            <a:endParaRPr sz="4400"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Complex numbers are written in the form, </a:t>
            </a:r>
            <a:r>
              <a:rPr lang="en-US" sz="1900" b="1">
                <a:solidFill>
                  <a:srgbClr val="C00000"/>
                </a:solidFill>
              </a:rPr>
              <a:t>x + yj</a:t>
            </a:r>
            <a:r>
              <a:rPr lang="en-US" sz="1900">
                <a:solidFill>
                  <a:schemeClr val="dk1"/>
                </a:solidFill>
              </a:rPr>
              <a:t>, where</a:t>
            </a:r>
            <a:r>
              <a:rPr lang="en-US" sz="1900" b="1">
                <a:solidFill>
                  <a:srgbClr val="C00000"/>
                </a:solidFill>
              </a:rPr>
              <a:t> x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real part </a:t>
            </a:r>
            <a:r>
              <a:rPr lang="en-US" sz="1900">
                <a:solidFill>
                  <a:schemeClr val="dk1"/>
                </a:solidFill>
              </a:rPr>
              <a:t>and</a:t>
            </a:r>
            <a:r>
              <a:rPr lang="en-US" sz="1900" b="1">
                <a:solidFill>
                  <a:srgbClr val="C00000"/>
                </a:solidFill>
              </a:rPr>
              <a:t> y</a:t>
            </a:r>
            <a:r>
              <a:rPr lang="en-US" sz="1900">
                <a:solidFill>
                  <a:schemeClr val="dk1"/>
                </a:solidFill>
              </a:rPr>
              <a:t> is the </a:t>
            </a:r>
            <a:r>
              <a:rPr lang="en-US" sz="1900" b="1">
                <a:solidFill>
                  <a:srgbClr val="C00000"/>
                </a:solidFill>
              </a:rPr>
              <a:t>imaginary part</a:t>
            </a:r>
            <a:r>
              <a:rPr lang="en-US" sz="1900">
                <a:solidFill>
                  <a:schemeClr val="dk1"/>
                </a:solidFill>
              </a:rPr>
              <a:t>. 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For example: </a:t>
            </a:r>
            <a:r>
              <a:rPr lang="en-US" sz="1900" b="1">
                <a:solidFill>
                  <a:srgbClr val="C00000"/>
                </a:solidFill>
              </a:rPr>
              <a:t>4+3j</a:t>
            </a:r>
            <a:r>
              <a:rPr lang="en-US" sz="1900">
                <a:solidFill>
                  <a:schemeClr val="dk1"/>
                </a:solidFill>
              </a:rPr>
              <a:t> , </a:t>
            </a:r>
            <a:r>
              <a:rPr lang="en-US" sz="1900" b="1">
                <a:solidFill>
                  <a:srgbClr val="C00000"/>
                </a:solidFill>
              </a:rPr>
              <a:t>12+1j</a:t>
            </a:r>
            <a:r>
              <a:rPr lang="en-US" sz="1900">
                <a:solidFill>
                  <a:schemeClr val="dk1"/>
                </a:solidFill>
              </a:rPr>
              <a:t> etc</a:t>
            </a: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The letter</a:t>
            </a:r>
            <a:r>
              <a:rPr lang="en-US" sz="1900" b="1">
                <a:solidFill>
                  <a:srgbClr val="C00000"/>
                </a:solidFill>
              </a:rPr>
              <a:t> j </a:t>
            </a:r>
            <a:r>
              <a:rPr lang="en-US" sz="1900">
                <a:solidFill>
                  <a:schemeClr val="dk1"/>
                </a:solidFill>
              </a:rPr>
              <a:t>is called </a:t>
            </a:r>
            <a:r>
              <a:rPr lang="en-US" sz="1900" b="1">
                <a:solidFill>
                  <a:srgbClr val="C00000"/>
                </a:solidFill>
              </a:rPr>
              <a:t>unit imaginary number.</a:t>
            </a:r>
            <a:endParaRPr/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 b="1">
              <a:solidFill>
                <a:srgbClr val="C00000"/>
              </a:solidFill>
            </a:endParaRPr>
          </a:p>
          <a:p>
            <a:pPr marL="788670" lvl="1" indent="-38046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</a:t>
            </a:r>
            <a:r>
              <a:rPr lang="en-US" sz="1900" b="1">
                <a:solidFill>
                  <a:srgbClr val="C00000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denotes the value of </a:t>
            </a:r>
            <a:r>
              <a:rPr lang="en-US" sz="1900" b="1">
                <a:solidFill>
                  <a:srgbClr val="C00000"/>
                </a:solidFill>
              </a:rPr>
              <a:t>√-1</a:t>
            </a:r>
            <a:r>
              <a:rPr lang="en-US" sz="1900">
                <a:solidFill>
                  <a:schemeClr val="dk1"/>
                </a:solidFill>
              </a:rPr>
              <a:t> , i.e </a:t>
            </a:r>
            <a:r>
              <a:rPr lang="en-US" sz="1900" b="1">
                <a:solidFill>
                  <a:srgbClr val="C00000"/>
                </a:solidFill>
              </a:rPr>
              <a:t>j²</a:t>
            </a:r>
            <a:r>
              <a:rPr lang="en-US" sz="1900">
                <a:solidFill>
                  <a:schemeClr val="dk1"/>
                </a:solidFill>
              </a:rPr>
              <a:t> denotes </a:t>
            </a:r>
            <a:r>
              <a:rPr lang="en-US" sz="1900" b="1">
                <a:solidFill>
                  <a:srgbClr val="C00000"/>
                </a:solidFill>
              </a:rPr>
              <a:t>-1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 Example</a:t>
            </a:r>
            <a:endParaRPr sz="4400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17" name="Google Shape;217;p19" descr="datatype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66" y="2108198"/>
            <a:ext cx="9937650" cy="3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For representing the </a:t>
            </a:r>
            <a:r>
              <a:rPr lang="en-US" sz="1800" b="1">
                <a:solidFill>
                  <a:srgbClr val="C00000"/>
                </a:solidFill>
              </a:rPr>
              <a:t>unit imaginary number </a:t>
            </a:r>
            <a:r>
              <a:rPr lang="en-US" sz="1800">
                <a:solidFill>
                  <a:schemeClr val="dk1"/>
                </a:solidFill>
              </a:rPr>
              <a:t>we are only allowed to use the letter</a:t>
            </a:r>
            <a:r>
              <a:rPr lang="en-US" sz="1800" b="1">
                <a:solidFill>
                  <a:srgbClr val="C00000"/>
                </a:solidFill>
              </a:rPr>
              <a:t> j </a:t>
            </a:r>
            <a:r>
              <a:rPr lang="en-US" sz="1800" b="1">
                <a:solidFill>
                  <a:schemeClr val="dk1"/>
                </a:solidFill>
              </a:rPr>
              <a:t>(</a:t>
            </a:r>
            <a:r>
              <a:rPr lang="en-US" sz="1800" b="1">
                <a:solidFill>
                  <a:srgbClr val="7030A0"/>
                </a:solidFill>
              </a:rPr>
              <a:t>both upper and lower case are allowed</a:t>
            </a:r>
            <a:r>
              <a:rPr lang="en-US" sz="1800" b="1">
                <a:solidFill>
                  <a:schemeClr val="dk1"/>
                </a:solidFill>
              </a:rPr>
              <a:t>).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Any other letter if used will generate error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24" name="Google Shape;224;p20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627" y="3896700"/>
            <a:ext cx="6869825" cy="197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The letter </a:t>
            </a:r>
            <a:r>
              <a:rPr lang="en-US" sz="1800" b="1">
                <a:solidFill>
                  <a:srgbClr val="C00000"/>
                </a:solidFill>
              </a:rPr>
              <a:t>j</a:t>
            </a:r>
            <a:r>
              <a:rPr lang="en-US" sz="1800">
                <a:solidFill>
                  <a:schemeClr val="dk1"/>
                </a:solidFill>
              </a:rPr>
              <a:t> , should only appear in suffix , not in prefix</a:t>
            </a:r>
            <a:endParaRPr sz="18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1" name="Google Shape;231;p21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878337"/>
            <a:ext cx="7929618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parts are allowed to be </a:t>
            </a:r>
            <a:r>
              <a:rPr lang="en-US" sz="1800" b="1">
                <a:solidFill>
                  <a:srgbClr val="C00000"/>
                </a:solidFill>
              </a:rPr>
              <a:t>integers</a:t>
            </a:r>
            <a:r>
              <a:rPr lang="en-US" sz="1800">
                <a:solidFill>
                  <a:schemeClr val="dk1"/>
                </a:solidFill>
              </a:rPr>
              <a:t> as well as </a:t>
            </a:r>
            <a:r>
              <a:rPr lang="en-US" sz="1800" b="1">
                <a:solidFill>
                  <a:srgbClr val="C00000"/>
                </a:solidFill>
              </a:rPr>
              <a:t>floats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38" name="Google Shape;238;p22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801" y="2801107"/>
            <a:ext cx="7453731" cy="142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complex Data Type</a:t>
            </a:r>
            <a:endParaRPr sz="44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display </a:t>
            </a:r>
            <a:r>
              <a:rPr lang="en-US" sz="1800" b="1">
                <a:solidFill>
                  <a:srgbClr val="C00000"/>
                </a:solidFill>
              </a:rPr>
              <a:t>real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imaginary</a:t>
            </a:r>
            <a:r>
              <a:rPr lang="en-US" sz="1800">
                <a:solidFill>
                  <a:schemeClr val="dk1"/>
                </a:solidFill>
              </a:rPr>
              <a:t> part separately by using the attributes of complex types called </a:t>
            </a:r>
            <a:r>
              <a:rPr lang="en-US" sz="1800" b="1">
                <a:solidFill>
                  <a:srgbClr val="7030A0"/>
                </a:solidFill>
              </a:rPr>
              <a:t>“real”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 b="1">
                <a:solidFill>
                  <a:srgbClr val="7030A0"/>
                </a:solidFill>
              </a:rPr>
              <a:t>“imag”.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Don’t think </a:t>
            </a:r>
            <a:r>
              <a:rPr lang="en-US" sz="1800" b="1">
                <a:solidFill>
                  <a:srgbClr val="7030A0"/>
                </a:solidFill>
              </a:rPr>
              <a:t>real </a:t>
            </a:r>
            <a:r>
              <a:rPr lang="en-US" sz="1800">
                <a:solidFill>
                  <a:schemeClr val="dk1"/>
                </a:solidFill>
              </a:rPr>
              <a:t>and</a:t>
            </a:r>
            <a:r>
              <a:rPr lang="en-US" sz="1800" b="1">
                <a:solidFill>
                  <a:srgbClr val="7030A0"/>
                </a:solidFill>
              </a:rPr>
              <a:t> imag </a:t>
            </a:r>
            <a:r>
              <a:rPr lang="en-US" sz="1800">
                <a:solidFill>
                  <a:schemeClr val="dk1"/>
                </a:solidFill>
              </a:rPr>
              <a:t>are functions , rather they are </a:t>
            </a:r>
            <a:r>
              <a:rPr lang="en-US" sz="1800" b="1">
                <a:solidFill>
                  <a:srgbClr val="C00000"/>
                </a:solidFill>
              </a:rPr>
              <a:t>attributes/properties</a:t>
            </a:r>
            <a:r>
              <a:rPr lang="en-US" sz="1800">
                <a:solidFill>
                  <a:schemeClr val="dk1"/>
                </a:solidFill>
              </a:rPr>
              <a:t> of </a:t>
            </a:r>
            <a:r>
              <a:rPr lang="en-US" sz="1800" b="1">
                <a:solidFill>
                  <a:srgbClr val="C00000"/>
                </a:solidFill>
              </a:rPr>
              <a:t>complex data type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45" name="Google Shape;245;p23" descr="datatype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068" y="2966404"/>
            <a:ext cx="5503484" cy="134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bool Data Type</a:t>
            </a:r>
            <a:endParaRPr sz="44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 Python , to represent </a:t>
            </a:r>
            <a:r>
              <a:rPr lang="en-US" sz="1800" b="1">
                <a:solidFill>
                  <a:srgbClr val="C00000"/>
                </a:solidFill>
              </a:rPr>
              <a:t>Boolean</a:t>
            </a:r>
            <a:r>
              <a:rPr lang="en-US" sz="1800">
                <a:solidFill>
                  <a:schemeClr val="dk1"/>
                </a:solidFill>
              </a:rPr>
              <a:t> values we have </a:t>
            </a:r>
            <a:r>
              <a:rPr lang="en-US" sz="1800" b="1">
                <a:solidFill>
                  <a:srgbClr val="C00000"/>
                </a:solidFill>
              </a:rPr>
              <a:t>bool data type.</a:t>
            </a:r>
            <a:endParaRPr sz="1800" b="1">
              <a:solidFill>
                <a:srgbClr val="C00000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b="1">
                <a:solidFill>
                  <a:srgbClr val="C00000"/>
                </a:solidFill>
              </a:rPr>
              <a:t>bool data type </a:t>
            </a:r>
            <a:r>
              <a:rPr lang="en-US" sz="1800">
                <a:solidFill>
                  <a:schemeClr val="dk1"/>
                </a:solidFill>
              </a:rPr>
              <a:t>can be one of two values, either 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 or 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use Booleans in programming to make comparisons and to control the flow of the program.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Examples</a:t>
            </a:r>
            <a:endParaRPr sz="4400"/>
          </a:p>
        </p:txBody>
      </p:sp>
      <p:pic>
        <p:nvPicPr>
          <p:cNvPr id="257" name="Google Shape;25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070259"/>
            <a:ext cx="3792041" cy="121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353752"/>
            <a:ext cx="3859102" cy="11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are </a:t>
            </a:r>
            <a:r>
              <a:rPr lang="en-US" sz="1800" b="1">
                <a:solidFill>
                  <a:srgbClr val="7030A0"/>
                </a:solidFill>
              </a:rPr>
              <a:t>keywords</a:t>
            </a:r>
            <a:r>
              <a:rPr lang="en-US" sz="1800">
                <a:solidFill>
                  <a:schemeClr val="dk1"/>
                </a:solidFill>
              </a:rPr>
              <a:t> , so case sensitivity must be remembered while assigning them otherwise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will give 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132084"/>
            <a:ext cx="6145301" cy="17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All test conditions in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return the result as </a:t>
            </a:r>
            <a:r>
              <a:rPr lang="en-US" sz="1800" b="1">
                <a:solidFill>
                  <a:srgbClr val="C00000"/>
                </a:solidFill>
              </a:rPr>
              <a:t>bool </a:t>
            </a:r>
            <a:r>
              <a:rPr lang="en-US" sz="1800">
                <a:solidFill>
                  <a:schemeClr val="dk1"/>
                </a:solidFill>
              </a:rPr>
              <a:t>which could be either </a:t>
            </a:r>
            <a:r>
              <a:rPr lang="en-US" sz="1800" b="1">
                <a:solidFill>
                  <a:srgbClr val="C00000"/>
                </a:solidFill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 b="1">
                <a:solidFill>
                  <a:srgbClr val="C00000"/>
                </a:solidFill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749040"/>
            <a:ext cx="4426080" cy="14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4442504"/>
            <a:ext cx="4426080" cy="142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bool</a:t>
            </a:r>
            <a:endParaRPr sz="4400"/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1"/>
          </p:nvPr>
        </p:nvSpPr>
        <p:spPr>
          <a:xfrm>
            <a:off x="1097280" y="2150816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</a:rPr>
              <a:t>To understand the next point , try to guess the output of the following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4523763" y="2973546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c=a+b</a:t>
            </a:r>
            <a:endParaRPr sz="1800" b="1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386280" y="2728074"/>
            <a:ext cx="60946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a=True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b=False</a:t>
            </a:r>
            <a:endParaRPr/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c=a+b</a:t>
            </a:r>
            <a:endParaRPr sz="1800" b="1" i="0" u="none" strike="noStrike" cap="none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print(c)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7280" y="4463633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above outputs make it clear that internally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stores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</a:t>
            </a:r>
            <a:r>
              <a:rPr lang="en-US" sz="1800" b="1" u="sng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integers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with the value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respectively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str Data Type</a:t>
            </a:r>
            <a:endParaRPr sz="44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Just like any other language ,  In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also a</a:t>
            </a:r>
            <a:r>
              <a:rPr lang="en-US" sz="1800" b="1">
                <a:solidFill>
                  <a:srgbClr val="C00000"/>
                </a:solidFill>
              </a:rPr>
              <a:t> String </a:t>
            </a:r>
            <a:r>
              <a:rPr lang="en-US" sz="1800">
                <a:solidFill>
                  <a:schemeClr val="dk1"/>
                </a:solidFill>
              </a:rPr>
              <a:t>is sequence of characters. </a:t>
            </a: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have a </a:t>
            </a:r>
            <a:r>
              <a:rPr lang="en-US" sz="1800" b="1">
                <a:solidFill>
                  <a:srgbClr val="C00000"/>
                </a:solidFill>
              </a:rPr>
              <a:t>char data type</a:t>
            </a:r>
            <a:r>
              <a:rPr lang="en-US" sz="1800">
                <a:solidFill>
                  <a:schemeClr val="dk1"/>
                </a:solidFill>
              </a:rPr>
              <a:t>, unlike </a:t>
            </a:r>
            <a:r>
              <a:rPr lang="en-US" sz="1800" b="1">
                <a:solidFill>
                  <a:srgbClr val="C00000"/>
                </a:solidFill>
              </a:rPr>
              <a:t>C/C++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Java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We can use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to represent strings.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However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recommends to use </a:t>
            </a:r>
            <a:r>
              <a:rPr lang="en-US" sz="1800" b="1">
                <a:solidFill>
                  <a:srgbClr val="C00000"/>
                </a:solidFill>
              </a:rPr>
              <a:t>single quotes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Basic Data Types In Python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Numeric Types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Different Types Of Integers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float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complex </a:t>
            </a:r>
            <a:r>
              <a:rPr lang="en-US" sz="2600">
                <a:solidFill>
                  <a:schemeClr val="dk1"/>
                </a:solidFill>
              </a:rPr>
              <a:t>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bool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7566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The </a:t>
            </a:r>
            <a:r>
              <a:rPr lang="en-US" sz="2600" b="1">
                <a:solidFill>
                  <a:srgbClr val="C00000"/>
                </a:solidFill>
              </a:rPr>
              <a:t>str</a:t>
            </a:r>
            <a:r>
              <a:rPr lang="en-US" sz="2600">
                <a:solidFill>
                  <a:schemeClr val="dk1"/>
                </a:solidFill>
              </a:rPr>
              <a:t> Type</a:t>
            </a:r>
            <a:endParaRPr/>
          </a:p>
          <a:p>
            <a:pPr marL="788670" lvl="1" indent="-3649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Examples</a:t>
            </a:r>
            <a:endParaRPr sz="4000"/>
          </a:p>
        </p:txBody>
      </p:sp>
      <p:pic>
        <p:nvPicPr>
          <p:cNvPr id="295" name="Google Shape;295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51" y="2009192"/>
            <a:ext cx="3932261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537702"/>
            <a:ext cx="3859102" cy="109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1008775" y="5079525"/>
            <a:ext cx="100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data type used by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internally for storing Strings is 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</a:t>
            </a:r>
            <a:endParaRPr sz="1800" b="1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4482" y="2172747"/>
            <a:ext cx="3859102" cy="10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Unlike </a:t>
            </a:r>
            <a:r>
              <a:rPr lang="en-US" sz="1800" b="1">
                <a:solidFill>
                  <a:srgbClr val="C00000"/>
                </a:solidFill>
              </a:rPr>
              <a:t>C language 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 b="1">
                <a:solidFill>
                  <a:srgbClr val="C00000"/>
                </a:solidFill>
              </a:rPr>
              <a:t>Python</a:t>
            </a:r>
            <a:r>
              <a:rPr lang="en-US" sz="1800">
                <a:solidFill>
                  <a:schemeClr val="dk1"/>
                </a:solidFill>
              </a:rPr>
              <a:t> does not uses </a:t>
            </a:r>
            <a:r>
              <a:rPr lang="en-US" sz="1800" b="1">
                <a:solidFill>
                  <a:srgbClr val="7030A0"/>
                </a:solidFill>
              </a:rPr>
              <a:t>ASCII </a:t>
            </a:r>
            <a:r>
              <a:rPr lang="en-US" sz="1800">
                <a:solidFill>
                  <a:schemeClr val="dk1"/>
                </a:solidFill>
              </a:rPr>
              <a:t>number system for characters . It uses </a:t>
            </a:r>
            <a:r>
              <a:rPr lang="en-US" sz="1800" b="1">
                <a:solidFill>
                  <a:srgbClr val="7030A0"/>
                </a:solidFill>
              </a:rPr>
              <a:t>UNICODE </a:t>
            </a:r>
            <a:r>
              <a:rPr lang="en-US" sz="1800">
                <a:solidFill>
                  <a:schemeClr val="dk1"/>
                </a:solidFill>
              </a:rPr>
              <a:t>number system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is a number system which supports much wider range of characters compared to </a:t>
            </a:r>
            <a:r>
              <a:rPr lang="en-US" sz="1800" b="1">
                <a:solidFill>
                  <a:srgbClr val="7030A0"/>
                </a:solidFill>
              </a:rPr>
              <a:t>ASCII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As far as Python is concerned , it uses </a:t>
            </a:r>
            <a:r>
              <a:rPr lang="en-US" sz="1800" b="1">
                <a:solidFill>
                  <a:srgbClr val="7030A0"/>
                </a:solidFill>
              </a:rPr>
              <a:t>UNICODE</a:t>
            </a:r>
            <a:r>
              <a:rPr lang="en-US" sz="1800">
                <a:solidFill>
                  <a:schemeClr val="dk1"/>
                </a:solidFill>
              </a:rPr>
              <a:t> to support </a:t>
            </a:r>
            <a:r>
              <a:rPr lang="en-US" sz="1800" b="1">
                <a:solidFill>
                  <a:srgbClr val="C00000"/>
                </a:solidFill>
              </a:rPr>
              <a:t>65536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characters with their numeric values ranging from </a:t>
            </a:r>
            <a:r>
              <a:rPr lang="en-US" sz="1800" b="1">
                <a:solidFill>
                  <a:srgbClr val="C00000"/>
                </a:solidFill>
              </a:rPr>
              <a:t>0</a:t>
            </a:r>
            <a:r>
              <a:rPr lang="en-US" sz="1800">
                <a:solidFill>
                  <a:schemeClr val="dk1"/>
                </a:solidFill>
              </a:rPr>
              <a:t> to </a:t>
            </a:r>
            <a:r>
              <a:rPr lang="en-US" sz="1800" b="1">
                <a:solidFill>
                  <a:srgbClr val="C00000"/>
                </a:solidFill>
              </a:rPr>
              <a:t>65535 </a:t>
            </a:r>
            <a:r>
              <a:rPr lang="en-US" sz="1800">
                <a:solidFill>
                  <a:schemeClr val="dk1"/>
                </a:solidFill>
              </a:rPr>
              <a:t>which covers almost every spoken language in the world like </a:t>
            </a:r>
            <a:r>
              <a:rPr lang="en-US" sz="1800" b="1">
                <a:solidFill>
                  <a:srgbClr val="C00000"/>
                </a:solidFill>
              </a:rPr>
              <a:t>English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Greek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Spanish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Chinese </a:t>
            </a:r>
            <a:r>
              <a:rPr lang="en-US" sz="1800">
                <a:solidFill>
                  <a:schemeClr val="dk1"/>
                </a:solidFill>
              </a:rPr>
              <a:t>,</a:t>
            </a:r>
            <a:r>
              <a:rPr lang="en-US" sz="1800" b="1">
                <a:solidFill>
                  <a:srgbClr val="C00000"/>
                </a:solidFill>
              </a:rPr>
              <a:t> Japanese </a:t>
            </a:r>
            <a:r>
              <a:rPr lang="en-US" sz="1800">
                <a:solidFill>
                  <a:schemeClr val="dk1"/>
                </a:solidFill>
              </a:rPr>
              <a:t>etc</a:t>
            </a:r>
            <a:endParaRPr sz="18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Some Important Points </a:t>
            </a:r>
            <a:br>
              <a:rPr lang="en-US" sz="4000" b="1"/>
            </a:br>
            <a:r>
              <a:rPr lang="en-US" sz="4000" b="1"/>
              <a:t>About Strings</a:t>
            </a:r>
            <a:endParaRPr sz="4000"/>
          </a:p>
        </p:txBody>
      </p:sp>
      <p:pic>
        <p:nvPicPr>
          <p:cNvPr id="310" name="Google Shape;310;p32" descr="str3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847" y="1929468"/>
            <a:ext cx="6778303" cy="416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If a string starts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double quotes </a:t>
            </a:r>
            <a:r>
              <a:rPr lang="en-US" sz="1800">
                <a:solidFill>
                  <a:schemeClr val="dk1"/>
                </a:solidFill>
              </a:rPr>
              <a:t>only . 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if it starts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, it must end with </a:t>
            </a:r>
            <a:r>
              <a:rPr lang="en-US" sz="1800" b="1">
                <a:solidFill>
                  <a:srgbClr val="C00000"/>
                </a:solidFill>
              </a:rPr>
              <a:t>single quotes </a:t>
            </a:r>
            <a:r>
              <a:rPr lang="en-US" sz="1800">
                <a:solidFill>
                  <a:schemeClr val="dk1"/>
                </a:solidFill>
              </a:rPr>
              <a:t>only.</a:t>
            </a:r>
            <a:endParaRPr/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3771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Otherwise </a:t>
            </a:r>
            <a:r>
              <a:rPr lang="en-US" sz="1800" b="1">
                <a:solidFill>
                  <a:srgbClr val="C00000"/>
                </a:solidFill>
              </a:rPr>
              <a:t>Python </a:t>
            </a:r>
            <a:r>
              <a:rPr lang="en-US" sz="1800">
                <a:solidFill>
                  <a:schemeClr val="dk1"/>
                </a:solidFill>
              </a:rPr>
              <a:t>will generate </a:t>
            </a:r>
            <a:r>
              <a:rPr lang="en-US" sz="1800" b="1">
                <a:solidFill>
                  <a:srgbClr val="C00000"/>
                </a:solidFill>
              </a:rPr>
              <a:t>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pic>
        <p:nvPicPr>
          <p:cNvPr id="322" name="Google Shape;32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9542" y="2431411"/>
            <a:ext cx="7004911" cy="23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Important Points </a:t>
            </a:r>
            <a:br>
              <a:rPr lang="en-US" sz="4400" b="1"/>
            </a:br>
            <a:r>
              <a:rPr lang="en-US" sz="4400" b="1"/>
              <a:t>About Strings</a:t>
            </a:r>
            <a:endParaRPr sz="4400"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If the string contains </a:t>
            </a:r>
            <a:r>
              <a:rPr lang="en-US" sz="1900" b="1">
                <a:solidFill>
                  <a:srgbClr val="C00000"/>
                </a:solidFill>
              </a:rPr>
              <a:t>single quotes </a:t>
            </a:r>
            <a:r>
              <a:rPr lang="en-US" sz="1900">
                <a:solidFill>
                  <a:schemeClr val="dk1"/>
                </a:solidFill>
              </a:rPr>
              <a:t>in between then it must be enclosed in </a:t>
            </a:r>
            <a:r>
              <a:rPr lang="en-US" sz="1900" b="1">
                <a:solidFill>
                  <a:srgbClr val="C00000"/>
                </a:solidFill>
              </a:rPr>
              <a:t>double quotes </a:t>
            </a:r>
            <a:r>
              <a:rPr lang="en-US" sz="1900">
                <a:solidFill>
                  <a:schemeClr val="dk1"/>
                </a:solidFill>
              </a:rPr>
              <a:t>and </a:t>
            </a:r>
            <a:r>
              <a:rPr lang="en-US" sz="1900" b="1">
                <a:solidFill>
                  <a:srgbClr val="C00000"/>
                </a:solidFill>
              </a:rPr>
              <a:t>vice versa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 b="1" u="sng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 b="1" u="sng">
                <a:solidFill>
                  <a:srgbClr val="C00000"/>
                </a:solidFill>
              </a:rPr>
              <a:t>For example:</a:t>
            </a:r>
            <a:endParaRPr/>
          </a:p>
          <a:p>
            <a:pPr marL="788670" lvl="1" indent="-3695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To print </a:t>
            </a:r>
            <a:r>
              <a:rPr lang="en-US" sz="1900" b="1">
                <a:solidFill>
                  <a:srgbClr val="C00000"/>
                </a:solidFill>
              </a:rPr>
              <a:t>Sunny's Python Classes </a:t>
            </a:r>
            <a:r>
              <a:rPr lang="en-US" sz="1900">
                <a:solidFill>
                  <a:schemeClr val="dk1"/>
                </a:solidFill>
              </a:rPr>
              <a:t>, we would write:</a:t>
            </a:r>
            <a:endParaRPr/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" Sunny's Python Classes "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Similarly to print </a:t>
            </a:r>
            <a:r>
              <a:rPr lang="en-US" sz="1800" b="1">
                <a:solidFill>
                  <a:srgbClr val="C00000"/>
                </a:solidFill>
              </a:rPr>
              <a:t>Capital of "MP" is "Bhopal" </a:t>
            </a:r>
            <a:r>
              <a:rPr lang="en-US" sz="1800">
                <a:solidFill>
                  <a:schemeClr val="dk1"/>
                </a:solidFill>
              </a:rPr>
              <a:t>,we would write:</a:t>
            </a:r>
            <a:endParaRPr/>
          </a:p>
          <a:p>
            <a:pPr marL="1062990" lvl="2" indent="-4152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</a:pPr>
            <a:endParaRPr b="1">
              <a:solidFill>
                <a:srgbClr val="7030A0"/>
              </a:solidFill>
            </a:endParaRPr>
          </a:p>
          <a:p>
            <a:pPr marL="731520" lvl="3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400" b="1">
                <a:solidFill>
                  <a:srgbClr val="7030A0"/>
                </a:solidFill>
              </a:rPr>
              <a:t>  msg= ‘Capital of "MP" is "Bhopal"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200"/>
              <a:buFont typeface="Georgia"/>
              <a:buNone/>
            </a:pP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Some Important Points </a:t>
            </a:r>
            <a:b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About Strings</a:t>
            </a:r>
            <a:endParaRPr sz="3200"/>
          </a:p>
        </p:txBody>
      </p:sp>
      <p:pic>
        <p:nvPicPr>
          <p:cNvPr id="334" name="Google Shape;33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376" y="2301779"/>
            <a:ext cx="60965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603" y="3786223"/>
            <a:ext cx="6145301" cy="8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788670" lvl="1" indent="-4914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How will you print </a:t>
            </a:r>
            <a:r>
              <a:rPr lang="en-US" sz="2000" b="1">
                <a:solidFill>
                  <a:srgbClr val="C00000"/>
                </a:solidFill>
              </a:rPr>
              <a:t>Let's learn "Python" </a:t>
            </a:r>
            <a:r>
              <a:rPr lang="en-US" sz="2000">
                <a:solidFill>
                  <a:schemeClr val="dk1"/>
                </a:solidFill>
              </a:rPr>
              <a:t>?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"Let's learn "Python" "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49148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AutoNum type="alphaUcPeriod"/>
            </a:pPr>
            <a:r>
              <a:rPr lang="en-US" sz="2000" b="1">
                <a:solidFill>
                  <a:schemeClr val="dk1"/>
                </a:solidFill>
              </a:rPr>
              <a:t>'Let's learn "Python" '</a:t>
            </a:r>
            <a:endParaRPr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NONE!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Both will give error.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>
                <a:solidFill>
                  <a:schemeClr val="dk1"/>
                </a:solidFill>
              </a:rPr>
              <a:t>Correct way is to use either </a:t>
            </a:r>
            <a:r>
              <a:rPr lang="en-US" sz="2000" b="1">
                <a:solidFill>
                  <a:srgbClr val="C00000"/>
                </a:solidFill>
              </a:rPr>
              <a:t>triple single quotes </a:t>
            </a:r>
            <a:r>
              <a:rPr lang="en-US" sz="2000">
                <a:solidFill>
                  <a:schemeClr val="dk1"/>
                </a:solidFill>
              </a:rPr>
              <a:t>or </a:t>
            </a:r>
            <a:r>
              <a:rPr lang="en-US" sz="2000" b="1">
                <a:solidFill>
                  <a:srgbClr val="C00000"/>
                </a:solidFill>
              </a:rPr>
              <a:t>triple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double quotes</a:t>
            </a:r>
            <a:r>
              <a:rPr lang="en-US" sz="2000">
                <a:solidFill>
                  <a:schemeClr val="dk1"/>
                </a:solidFill>
              </a:rPr>
              <a:t> or  </a:t>
            </a:r>
            <a:r>
              <a:rPr lang="en-US" sz="2000" b="1">
                <a:solidFill>
                  <a:srgbClr val="C00000"/>
                </a:solidFill>
              </a:rPr>
              <a:t>escape sequence character \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 ' 'Let's learn "Python" ' ' ' 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OR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msg='Let\'s learn "Python" '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47" name="Google Shape;347;p38" descr="str8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3504" y="2085788"/>
            <a:ext cx="574437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 descr="str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504" y="4110087"/>
            <a:ext cx="5763430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/>
          <p:nvPr/>
        </p:nvSpPr>
        <p:spPr>
          <a:xfrm>
            <a:off x="7062362" y="2328766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059326" y="4110087"/>
            <a:ext cx="1428760" cy="85725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pic>
        <p:nvPicPr>
          <p:cNvPr id="356" name="Google Shape;356;p39" descr="str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5" y="2338521"/>
            <a:ext cx="6373200" cy="1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 descr="str1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75" y="4356700"/>
            <a:ext cx="637320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2449183"/>
            <a:ext cx="857256" cy="4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 descr="C:\Users\Tom_And_Jerry\AppData\Local\Microsoft\Windows\Temporary Internet Files\Content.IE5\TV771H3N\check-mark-27820_640[1]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168" y="4118028"/>
            <a:ext cx="857256" cy="43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Although a </a:t>
            </a:r>
            <a:r>
              <a:rPr lang="en-US" sz="2000" b="1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000">
                <a:solidFill>
                  <a:schemeClr val="dk1"/>
                </a:solidFill>
              </a:rPr>
              <a:t> while creating variables in his program in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, but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internally allots different data types to variables depending on their declaration style and values.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Overall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has </a:t>
            </a:r>
            <a:r>
              <a:rPr lang="en-US" sz="2000" b="1">
                <a:solidFill>
                  <a:srgbClr val="C00000"/>
                </a:solidFill>
              </a:rPr>
              <a:t>14 data types </a:t>
            </a:r>
            <a:r>
              <a:rPr lang="en-US" sz="2000">
                <a:solidFill>
                  <a:schemeClr val="dk1"/>
                </a:solidFill>
              </a:rPr>
              <a:t>and these are classified into </a:t>
            </a:r>
            <a:r>
              <a:rPr lang="en-US" sz="2000" b="1">
                <a:solidFill>
                  <a:srgbClr val="C00000"/>
                </a:solidFill>
              </a:rPr>
              <a:t>6 categories.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Some Important Points </a:t>
            </a:r>
            <a:br>
              <a:rPr lang="en-US" sz="4800" b="1"/>
            </a:br>
            <a:r>
              <a:rPr lang="en-US" sz="4800" b="1"/>
              <a:t>About Strings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0584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>
                <a:solidFill>
                  <a:schemeClr val="dk1"/>
                </a:solidFill>
              </a:rPr>
              <a:t>Another important use of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  <a:r>
              <a:rPr lang="en-US" sz="2000" dirty="0">
                <a:solidFill>
                  <a:schemeClr val="dk1"/>
                </a:solidFill>
              </a:rPr>
              <a:t> is that if our string extends up to more than one  line then we need to enclose it in </a:t>
            </a:r>
            <a:r>
              <a:rPr lang="en-US" sz="2000" b="1" dirty="0">
                <a:solidFill>
                  <a:srgbClr val="C00000"/>
                </a:solidFill>
              </a:rPr>
              <a:t>triple single quotes </a:t>
            </a:r>
            <a:r>
              <a:rPr lang="en-US" sz="2000" dirty="0">
                <a:solidFill>
                  <a:schemeClr val="dk1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triple double quotes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sz="20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A  =    “””my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name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is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                    sunny”””</a:t>
            </a: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A = “my\n name\n is\n sunny”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, Strings are stored as individual characters in a contiguous memory location. 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         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  Each character in this memory location is assigned an index which begins from </a:t>
            </a:r>
            <a:r>
              <a:rPr lang="en-US" b="1">
                <a:solidFill>
                  <a:srgbClr val="C00000"/>
                </a:solidFill>
              </a:rPr>
              <a:t>0</a:t>
            </a:r>
            <a:r>
              <a:rPr lang="en-US"/>
              <a:t> and                                                                goes up to  </a:t>
            </a:r>
            <a:r>
              <a:rPr lang="en-US" b="1">
                <a:solidFill>
                  <a:srgbClr val="C00000"/>
                </a:solidFill>
              </a:rPr>
              <a:t>length -1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/>
              <a:t>                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386" name="Google Shape;386;p43"/>
          <p:cNvSpPr txBox="1"/>
          <p:nvPr/>
        </p:nvSpPr>
        <p:spPr>
          <a:xfrm>
            <a:off x="1033580" y="2347056"/>
            <a:ext cx="609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example, suppose we write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word=“Python”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 the internal representation of this will be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7" name="Google Shape;387;p43" descr="pythonstring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76" y="3761447"/>
            <a:ext cx="49170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4000" b="1"/>
              <a:t>Accessing Individual Characters </a:t>
            </a:r>
            <a:br>
              <a:rPr lang="en-US" sz="4000" b="1"/>
            </a:br>
            <a:r>
              <a:rPr lang="en-US" sz="4000" b="1"/>
              <a:t>In String</a:t>
            </a:r>
            <a:endParaRPr sz="400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Now to access individual character we can provide this </a:t>
            </a:r>
            <a:r>
              <a:rPr lang="en-US" b="1">
                <a:solidFill>
                  <a:srgbClr val="C00000"/>
                </a:solidFill>
              </a:rPr>
              <a:t>index number </a:t>
            </a:r>
            <a:r>
              <a:rPr lang="en-US"/>
              <a:t>to the </a:t>
            </a:r>
            <a:r>
              <a:rPr lang="en-US" b="1">
                <a:solidFill>
                  <a:srgbClr val="C00000"/>
                </a:solidFill>
              </a:rPr>
              <a:t>subscript operator [ ]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656" y="3203261"/>
            <a:ext cx="4285859" cy="187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However if we try to provide an index number beyond the given limit then </a:t>
            </a:r>
            <a:r>
              <a:rPr lang="en-US" b="1">
                <a:solidFill>
                  <a:srgbClr val="C00000"/>
                </a:solidFill>
              </a:rPr>
              <a:t>IndexError</a:t>
            </a:r>
            <a:r>
              <a:rPr lang="en-US"/>
              <a:t> exception will arise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1" name="Google Shape;401;p45" descr="str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021" y="2952795"/>
            <a:ext cx="5214974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Accessing Individual Characters </a:t>
            </a:r>
            <a:br>
              <a:rPr lang="en-US" sz="4400" b="1"/>
            </a:br>
            <a:r>
              <a:rPr lang="en-US" sz="4400" b="1"/>
              <a:t>In String</a:t>
            </a:r>
            <a:endParaRPr sz="4400"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Not only this , Python even allows negative indexing which begins from the end of the string.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b="1">
              <a:solidFill>
                <a:srgbClr val="C00000"/>
              </a:solidFill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So </a:t>
            </a:r>
            <a:r>
              <a:rPr lang="en-US" b="1">
                <a:solidFill>
                  <a:srgbClr val="C00000"/>
                </a:solidFill>
              </a:rPr>
              <a:t>-1</a:t>
            </a:r>
            <a:r>
              <a:rPr lang="en-US"/>
              <a:t> is the index of last character , </a:t>
            </a:r>
            <a:r>
              <a:rPr lang="en-US" b="1">
                <a:solidFill>
                  <a:srgbClr val="C00000"/>
                </a:solidFill>
              </a:rPr>
              <a:t>-2</a:t>
            </a:r>
            <a:r>
              <a:rPr lang="en-US"/>
              <a:t> is the index of second last character and so on.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08" name="Google Shape;408;p46" descr="pythonstri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566" y="4000504"/>
            <a:ext cx="6418515" cy="218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800" b="1"/>
              <a:t>Accessing Individual Characters </a:t>
            </a:r>
            <a:br>
              <a:rPr lang="en-US" sz="4800" b="1"/>
            </a:br>
            <a:r>
              <a:rPr lang="en-US" sz="4800" b="1"/>
              <a:t>In String</a:t>
            </a:r>
            <a:endParaRPr/>
          </a:p>
        </p:txBody>
      </p:sp>
      <p:pic>
        <p:nvPicPr>
          <p:cNvPr id="414" name="Google Shape;414;p47" descr="str19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478" y="2202390"/>
            <a:ext cx="3743847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Type Conversion</a:t>
            </a:r>
            <a:endParaRPr sz="4400"/>
          </a:p>
        </p:txBody>
      </p:sp>
      <p:sp>
        <p:nvSpPr>
          <p:cNvPr id="420" name="Google Shape;420;p4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The process of converting the value of one data type (integer, string, float, etc.) to another data type is called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Python has </a:t>
            </a:r>
            <a:r>
              <a:rPr lang="en-US" sz="2000" b="1">
                <a:solidFill>
                  <a:srgbClr val="C00000"/>
                </a:solidFill>
              </a:rPr>
              <a:t>two</a:t>
            </a:r>
            <a:r>
              <a:rPr lang="en-US" sz="2000"/>
              <a:t> types of </a:t>
            </a:r>
            <a:r>
              <a:rPr lang="en-US" sz="2000" b="1">
                <a:solidFill>
                  <a:srgbClr val="C00000"/>
                </a:solidFill>
              </a:rPr>
              <a:t>type conversion</a:t>
            </a:r>
            <a:r>
              <a:rPr lang="en-US" sz="2000"/>
              <a:t>.</a:t>
            </a:r>
            <a:endParaRPr/>
          </a:p>
          <a:p>
            <a:pPr marL="384048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700"/>
              <a:buNone/>
            </a:pP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Implicit Type Conversion</a:t>
            </a:r>
            <a:endParaRPr/>
          </a:p>
          <a:p>
            <a:pPr marL="384048" lvl="1" indent="-812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Char char="◦"/>
            </a:pPr>
            <a:r>
              <a:rPr lang="en-US" sz="1600" b="1">
                <a:solidFill>
                  <a:srgbClr val="0070C0"/>
                </a:solidFill>
              </a:rPr>
              <a:t>Explicit Type Conversion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Implicit Conversion</a:t>
            </a:r>
            <a:endParaRPr sz="4400"/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In </a:t>
            </a:r>
            <a:r>
              <a:rPr lang="en-US" sz="2000" b="1">
                <a:solidFill>
                  <a:srgbClr val="0070C0"/>
                </a:solidFill>
              </a:rPr>
              <a:t>Implicit Type Conversion</a:t>
            </a:r>
            <a:r>
              <a:rPr lang="en-US" sz="2000"/>
              <a:t>,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automatically converts one data type to another data type. 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This process doesn't need any programmer involvement.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91440" lvl="0" indent="-1079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Let's see an example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/>
              <a:t> promotes conversion of </a:t>
            </a:r>
            <a:r>
              <a:rPr lang="en-US" sz="2000" b="1">
                <a:solidFill>
                  <a:srgbClr val="C00000"/>
                </a:solidFill>
              </a:rPr>
              <a:t>int</a:t>
            </a:r>
            <a:r>
              <a:rPr lang="en-US" sz="2000"/>
              <a:t> to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/>
              <a:t> 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 Of </a:t>
            </a:r>
            <a:br>
              <a:rPr lang="en-US" sz="4800" b="1"/>
            </a:br>
            <a:r>
              <a:rPr lang="en-US" sz="4800" b="1"/>
              <a:t>Implicit Conversion</a:t>
            </a: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33" name="Google Shape;433;p50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910" y="2020291"/>
            <a:ext cx="5929354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0"/>
          <p:cNvSpPr txBox="1"/>
          <p:nvPr/>
        </p:nvSpPr>
        <p:spPr>
          <a:xfrm>
            <a:off x="807440" y="4263073"/>
            <a:ext cx="609460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observe the above operations , we will find that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has automatically assigned the data type of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be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.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because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always converts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smaller data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larger data 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avoid the loss of data.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These categories are:</a:t>
            </a:r>
            <a:endParaRPr/>
          </a:p>
          <a:p>
            <a:pPr marL="1062990" lvl="2" indent="-42275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Numeric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Boolean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Sequence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Set Types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Mapping Type</a:t>
            </a:r>
            <a:endParaRPr/>
          </a:p>
          <a:p>
            <a:pPr marL="1062990" lvl="2" indent="-514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500" b="1">
                <a:solidFill>
                  <a:srgbClr val="0070C0"/>
                </a:solidFill>
              </a:rPr>
              <a:t>None Type</a:t>
            </a:r>
            <a:endParaRPr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Given on the next slide are the names of actual data types belonging to the above mentioned categories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Another Example </a:t>
            </a:r>
            <a:endParaRPr sz="4400"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441" name="Google Shape;441;p51" descr="typec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108201"/>
            <a:ext cx="5643602" cy="21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740329" y="4529784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also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automatically upgrading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type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 as to make the result sensible</a:t>
            </a:r>
            <a:endParaRPr/>
          </a:p>
          <a:p>
            <a:pPr marL="788670" marR="0" lvl="1" indent="-37718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48" name="Google Shape;448;p5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There are some cases , where </a:t>
            </a:r>
            <a:r>
              <a:rPr lang="en-US" sz="2000" b="1">
                <a:solidFill>
                  <a:srgbClr val="C00000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will not perform type conversion automatically and we will have to explicitly convert one type to another.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Such </a:t>
            </a:r>
            <a:r>
              <a:rPr lang="en-US" sz="2000" b="1">
                <a:solidFill>
                  <a:srgbClr val="C00000"/>
                </a:solidFill>
              </a:rPr>
              <a:t>Type Conversions </a:t>
            </a:r>
            <a:r>
              <a:rPr lang="en-US" sz="2000">
                <a:solidFill>
                  <a:schemeClr val="dk1"/>
                </a:solidFill>
              </a:rPr>
              <a:t>are called </a:t>
            </a:r>
            <a:r>
              <a:rPr lang="en-US" sz="2000" b="1">
                <a:solidFill>
                  <a:srgbClr val="C00000"/>
                </a:solidFill>
              </a:rPr>
              <a:t>Explicit Type Conversion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Let's see an example of this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Explicit Type Conversion</a:t>
            </a:r>
            <a:endParaRPr sz="4400"/>
          </a:p>
        </p:txBody>
      </p:sp>
      <p:sp>
        <p:nvSpPr>
          <p:cNvPr id="454" name="Google Shape;454;p5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chemeClr val="dk1"/>
                </a:solidFill>
              </a:rPr>
              <a:t>Guess the output ?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print(type(a))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print(type(b))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print(type( c ))</a:t>
            </a:r>
            <a:endParaRPr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‘int’&gt;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&lt;class ‘str’&gt;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unsupported operand type(s) for +: 'int' and 'str'</a:t>
            </a: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91440" lvl="0" indent="-7239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000" b="1">
                <a:solidFill>
                  <a:srgbClr val="C00000"/>
                </a:solidFill>
              </a:rPr>
              <a:t>     Why did the code fail?</a:t>
            </a:r>
            <a:endParaRPr sz="2000" b="1">
              <a:solidFill>
                <a:srgbClr val="C00000"/>
              </a:solidFill>
            </a:endParaRPr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5513665" y="2108201"/>
            <a:ext cx="609460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code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failed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does not automatically convert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handle such cases we need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</a:t>
            </a:r>
            <a:r>
              <a:rPr lang="en-US" sz="16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Explicit Type Conversion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Explicit Type Conversion </a:t>
            </a:r>
            <a:br>
              <a:rPr lang="en-US" sz="4800" b="1"/>
            </a:br>
            <a:r>
              <a:rPr lang="en-US" sz="4800" b="1"/>
              <a:t>Functions In Python</a:t>
            </a:r>
            <a:endParaRPr/>
          </a:p>
        </p:txBody>
      </p:sp>
      <p:sp>
        <p:nvSpPr>
          <p:cNvPr id="461" name="Google Shape;461;p5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provides us </a:t>
            </a:r>
            <a:r>
              <a:rPr lang="en-US" sz="2000" b="1">
                <a:solidFill>
                  <a:srgbClr val="C00000"/>
                </a:solidFill>
              </a:rPr>
              <a:t>5 predefined functions </a:t>
            </a:r>
            <a:r>
              <a:rPr lang="en-US" sz="2000">
                <a:solidFill>
                  <a:schemeClr val="dk1"/>
                </a:solidFill>
              </a:rPr>
              <a:t>for performing </a:t>
            </a:r>
            <a:r>
              <a:rPr lang="en-US" sz="2000" b="1">
                <a:solidFill>
                  <a:srgbClr val="C00000"/>
                </a:solidFill>
              </a:rPr>
              <a:t>Explicit Type Conversion </a:t>
            </a:r>
            <a:r>
              <a:rPr lang="en-US" sz="2000">
                <a:solidFill>
                  <a:schemeClr val="dk1"/>
                </a:solidFill>
              </a:rPr>
              <a:t>for fundamental data types.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These functions are 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float()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complex()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bool()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ookman Old Style"/>
              <a:buAutoNum type="arabicPeriod"/>
            </a:pPr>
            <a:r>
              <a:rPr lang="en-US" sz="2000" b="1">
                <a:solidFill>
                  <a:srgbClr val="C00000"/>
                </a:solidFill>
              </a:rPr>
              <a:t>str()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67" name="Google Shape;467;p5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int(value)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integer , </a:t>
            </a:r>
            <a:r>
              <a:rPr lang="en-US" sz="2000" i="1">
                <a:solidFill>
                  <a:srgbClr val="C00000"/>
                </a:solidFill>
              </a:rPr>
              <a:t>with some special cases 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integer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73" name="Google Shape;473;p5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int(2.3)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int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74" name="Google Shape;474;p56"/>
          <p:cNvSpPr/>
          <p:nvPr/>
        </p:nvSpPr>
        <p:spPr>
          <a:xfrm>
            <a:off x="5831632" y="2635583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int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int(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480" name="Google Shape;480;p5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int(“0b1010”)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Invalid literal for int()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481" name="Google Shape;481;p57"/>
          <p:cNvSpPr/>
          <p:nvPr/>
        </p:nvSpPr>
        <p:spPr>
          <a:xfrm>
            <a:off x="5424141" y="1904301"/>
            <a:ext cx="3417855" cy="1738750"/>
          </a:xfrm>
          <a:prstGeom prst="cloudCallout">
            <a:avLst>
              <a:gd name="adj1" fmla="val -120863"/>
              <a:gd name="adj2" fmla="val 24589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anything other than digits in a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5687735" y="3739919"/>
            <a:ext cx="3590489" cy="1989762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binary values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Solution To The </a:t>
            </a:r>
            <a:br>
              <a:rPr lang="en-US" sz="4400" b="1"/>
            </a:br>
            <a:r>
              <a:rPr lang="en-US" sz="4400" b="1"/>
              <a:t>Previous Problem</a:t>
            </a:r>
            <a:endParaRPr sz="4400"/>
          </a:p>
        </p:txBody>
      </p:sp>
      <p:sp>
        <p:nvSpPr>
          <p:cNvPr id="488" name="Google Shape;488;p5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Can you solve this error now ?</a:t>
            </a:r>
            <a:endParaRPr sz="2000"/>
          </a:p>
          <a:p>
            <a:pPr marL="78867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a=10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b=“6”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c=a+b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7030A0"/>
                </a:solidFill>
              </a:rPr>
              <a:t>print( c 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r>
              <a:rPr lang="en-US" sz="2400" b="1">
                <a:solidFill>
                  <a:srgbClr val="0070C0"/>
                </a:solidFill>
              </a:rPr>
              <a:t>TypeError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sp>
        <p:nvSpPr>
          <p:cNvPr id="489" name="Google Shape;489;p58"/>
          <p:cNvSpPr txBox="1"/>
          <p:nvPr/>
        </p:nvSpPr>
        <p:spPr>
          <a:xfrm>
            <a:off x="4845038" y="2707081"/>
            <a:ext cx="244499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a=10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b=“6”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c=a+int(b)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 c )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Libre Franklin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float(value)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float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float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1" name="Google Shape;501;p6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float(3+4j)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TypeError: Can’t convert complex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2" name="Google Shape;502;p60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convert complex type to float type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Basic Data Types In Python</a:t>
            </a:r>
            <a:endParaRPr sz="4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Numeric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Boolean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Sequence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Set 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Mapping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b="1" i="0" u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None Type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913" y="2108201"/>
            <a:ext cx="6451134" cy="397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float(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08" name="Google Shape;508;p6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25.0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2.5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1010.0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float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ValueError:Could not convert string to float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509" name="Google Shape;509;p61"/>
          <p:cNvSpPr txBox="1"/>
          <p:nvPr/>
        </p:nvSpPr>
        <p:spPr>
          <a:xfrm>
            <a:off x="6609209" y="2108201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ValueError:Could not convert string to float</a:t>
            </a:r>
            <a:endParaRPr/>
          </a:p>
        </p:txBody>
      </p:sp>
      <p:sp>
        <p:nvSpPr>
          <p:cNvPr id="510" name="Google Shape;510;p61"/>
          <p:cNvSpPr/>
          <p:nvPr/>
        </p:nvSpPr>
        <p:spPr>
          <a:xfrm>
            <a:off x="6779094" y="3749879"/>
            <a:ext cx="3556143" cy="1879134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complex(value)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complex , </a:t>
            </a:r>
            <a:r>
              <a:rPr lang="en-US" sz="2000" i="1">
                <a:solidFill>
                  <a:srgbClr val="C00000"/>
                </a:solidFill>
              </a:rPr>
              <a:t>with some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complex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 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2" name="Google Shape;522;p6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complex(False)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0j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complex(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28" name="Google Shape;528;p6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complex(“2.5”)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(2.5+0j)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complex(“1010”)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(1010+0j)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complex (“0b1010”)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ValueError: complex() arg is a malformed string</a:t>
            </a:r>
            <a:endParaRPr/>
          </a:p>
        </p:txBody>
      </p:sp>
      <p:sp>
        <p:nvSpPr>
          <p:cNvPr id="529" name="Google Shape;529;p64"/>
          <p:cNvSpPr txBox="1"/>
          <p:nvPr/>
        </p:nvSpPr>
        <p:spPr>
          <a:xfrm>
            <a:off x="6165498" y="1961832"/>
            <a:ext cx="4929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ValueError: complex() arg is a malformed string</a:t>
            </a:r>
            <a:endParaRPr/>
          </a:p>
        </p:txBody>
      </p:sp>
      <p:sp>
        <p:nvSpPr>
          <p:cNvPr id="530" name="Google Shape;530;p64"/>
          <p:cNvSpPr/>
          <p:nvPr/>
        </p:nvSpPr>
        <p:spPr>
          <a:xfrm>
            <a:off x="6594536" y="3677860"/>
            <a:ext cx="3472253" cy="1958309"/>
          </a:xfrm>
          <a:prstGeom prst="cloudCallout">
            <a:avLst>
              <a:gd name="adj1" fmla="val -106576"/>
              <a:gd name="adj2" fmla="val 28096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 accept any int value other than base 10 as string 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36" name="Google Shape;536;p6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bool(value)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value of any data type to bool , </a:t>
            </a:r>
            <a:r>
              <a:rPr lang="en-US" sz="2000" i="1">
                <a:solidFill>
                  <a:srgbClr val="C00000"/>
                </a:solidFill>
              </a:rPr>
              <a:t>using the standard truth testing procedure.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an </a:t>
            </a:r>
            <a:r>
              <a:rPr lang="en-US" sz="2000" b="1">
                <a:solidFill>
                  <a:srgbClr val="C00000"/>
                </a:solidFill>
              </a:rPr>
              <a:t>bool </a:t>
            </a:r>
            <a:r>
              <a:rPr lang="en-US" sz="2000">
                <a:solidFill>
                  <a:schemeClr val="dk1"/>
                </a:solidFill>
              </a:rPr>
              <a:t>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The </a:t>
            </a:r>
            <a:r>
              <a:rPr lang="en-US" sz="4400" b="1">
                <a:solidFill>
                  <a:srgbClr val="C00000"/>
                </a:solidFill>
              </a:rPr>
              <a:t>bool ( ) </a:t>
            </a:r>
            <a:r>
              <a:rPr lang="en-US" sz="4400" b="1"/>
              <a:t>Function</a:t>
            </a:r>
            <a:endParaRPr sz="4400"/>
          </a:p>
        </p:txBody>
      </p:sp>
      <p:sp>
        <p:nvSpPr>
          <p:cNvPr id="542" name="Google Shape;542;p66"/>
          <p:cNvSpPr txBox="1">
            <a:spLocks noGrp="1"/>
          </p:cNvSpPr>
          <p:nvPr>
            <p:ph type="body" idx="1"/>
          </p:nvPr>
        </p:nvSpPr>
        <p:spPr>
          <a:xfrm>
            <a:off x="1097275" y="2108200"/>
            <a:ext cx="103113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What values are considered to be </a:t>
            </a:r>
            <a:r>
              <a:rPr lang="en-US" sz="2400" b="1">
                <a:solidFill>
                  <a:srgbClr val="0070C0"/>
                </a:solidFill>
              </a:rPr>
              <a:t>false</a:t>
            </a:r>
            <a:r>
              <a:rPr lang="en-US" sz="2400" b="1">
                <a:solidFill>
                  <a:schemeClr val="dk1"/>
                </a:solidFill>
              </a:rPr>
              <a:t> and what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r>
              <a:rPr lang="en-US" sz="2400" b="1">
                <a:solidFill>
                  <a:schemeClr val="dk1"/>
                </a:solidFill>
              </a:rPr>
              <a:t> ?</a:t>
            </a:r>
            <a:endParaRPr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he following values are considered </a:t>
            </a:r>
            <a:r>
              <a:rPr lang="en-US" b="1">
                <a:solidFill>
                  <a:srgbClr val="0070C0"/>
                </a:solidFill>
              </a:rPr>
              <a:t>false</a:t>
            </a:r>
            <a:r>
              <a:rPr lang="en-US"/>
              <a:t> in </a:t>
            </a:r>
            <a:r>
              <a:rPr lang="en-US" b="1">
                <a:solidFill>
                  <a:srgbClr val="C00000"/>
                </a:solidFill>
              </a:rPr>
              <a:t>Python</a:t>
            </a:r>
            <a:r>
              <a:rPr lang="en-US"/>
              <a:t>: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None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False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Zero of any numeric type. For example, </a:t>
            </a:r>
            <a:r>
              <a:rPr lang="en-US" b="1">
                <a:solidFill>
                  <a:srgbClr val="0070C0"/>
                </a:solidFill>
              </a:rPr>
              <a:t>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0.0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0+0j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sequence. For example: </a:t>
            </a:r>
            <a:r>
              <a:rPr lang="en-US" b="1">
                <a:solidFill>
                  <a:srgbClr val="0070C0"/>
                </a:solidFill>
              </a:rPr>
              <a:t>()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[]</a:t>
            </a:r>
            <a:r>
              <a:rPr lang="en-US" b="1">
                <a:solidFill>
                  <a:srgbClr val="C00000"/>
                </a:solidFill>
              </a:rPr>
              <a:t>, </a:t>
            </a:r>
            <a:r>
              <a:rPr lang="en-US" b="1">
                <a:solidFill>
                  <a:srgbClr val="0070C0"/>
                </a:solidFill>
              </a:rPr>
              <a:t>''</a:t>
            </a:r>
            <a:r>
              <a:rPr lang="en-US" b="1">
                <a:solidFill>
                  <a:srgbClr val="C00000"/>
                </a:solidFill>
              </a:rPr>
              <a:t>.</a:t>
            </a:r>
            <a:endParaRPr/>
          </a:p>
          <a:p>
            <a:pPr marL="566928" lvl="2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300"/>
              <a:buChar char="◦"/>
            </a:pPr>
            <a:r>
              <a:rPr lang="en-US" b="1">
                <a:solidFill>
                  <a:srgbClr val="C00000"/>
                </a:solidFill>
              </a:rPr>
              <a:t>Empty mapping. For example: </a:t>
            </a:r>
            <a:r>
              <a:rPr lang="en-US" b="1">
                <a:solidFill>
                  <a:srgbClr val="0070C0"/>
                </a:solidFill>
              </a:rPr>
              <a:t>{}</a:t>
            </a:r>
            <a:endParaRPr b="1">
              <a:solidFill>
                <a:srgbClr val="0070C0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</a:rPr>
              <a:t>All other values are </a:t>
            </a:r>
            <a:r>
              <a:rPr lang="en-US" sz="2400" b="1">
                <a:solidFill>
                  <a:srgbClr val="0070C0"/>
                </a:solidFill>
              </a:rPr>
              <a:t>true</a:t>
            </a:r>
            <a:endParaRPr sz="2400" b="1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48" name="Google Shape;548;p6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bool(0.1)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bool(0b101)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bool(0b0000)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55" name="Google Shape;555;p68"/>
          <p:cNvSpPr/>
          <p:nvPr/>
        </p:nvSpPr>
        <p:spPr>
          <a:xfrm>
            <a:off x="6020022" y="3597569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True if any of the real or imaginary part is non zero . </a:t>
            </a: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both are zero it returns False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C00000"/>
                </a:solidFill>
              </a:rPr>
              <a:t>bool( ) </a:t>
            </a:r>
            <a:r>
              <a:rPr lang="en-US" sz="4400" b="1"/>
              <a:t>Examples</a:t>
            </a:r>
            <a:endParaRPr sz="4400"/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idx="1"/>
          </p:nvPr>
        </p:nvSpPr>
        <p:spPr>
          <a:xfrm>
            <a:off x="1126378" y="214965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bool(0+1j)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bool(0+0j)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False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bool('A')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True</a:t>
            </a:r>
            <a:endParaRPr/>
          </a:p>
        </p:txBody>
      </p:sp>
      <p:sp>
        <p:nvSpPr>
          <p:cNvPr id="562" name="Google Shape;562;p69"/>
          <p:cNvSpPr txBox="1"/>
          <p:nvPr/>
        </p:nvSpPr>
        <p:spPr>
          <a:xfrm>
            <a:off x="5711587" y="2011903"/>
            <a:ext cx="492922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bool(“twenty”)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24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'</a:t>
            </a: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/>
          </a:p>
        </p:txBody>
      </p:sp>
      <p:sp>
        <p:nvSpPr>
          <p:cNvPr id="563" name="Google Shape;563;p69"/>
          <p:cNvSpPr/>
          <p:nvPr/>
        </p:nvSpPr>
        <p:spPr>
          <a:xfrm>
            <a:off x="6007307" y="4043494"/>
            <a:ext cx="3287695" cy="1921896"/>
          </a:xfrm>
          <a:prstGeom prst="cloudCallout">
            <a:avLst>
              <a:gd name="adj1" fmla="val -132228"/>
              <a:gd name="adj2" fmla="val -32104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bool() </a:t>
            </a: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False for empty Strings otherwise it returns True</a:t>
            </a:r>
            <a:endParaRPr sz="1800" b="1">
              <a:solidFill>
                <a:srgbClr val="FFFF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The </a:t>
            </a: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Function</a:t>
            </a:r>
            <a:endParaRPr/>
          </a:p>
        </p:txBody>
      </p:sp>
      <p:sp>
        <p:nvSpPr>
          <p:cNvPr id="569" name="Google Shape;569;p7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</a:rPr>
              <a:t>Syntax: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str(value)</a:t>
            </a:r>
            <a:endParaRPr sz="2000" b="1">
              <a:solidFill>
                <a:srgbClr val="C00000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This function converts</a:t>
            </a:r>
            <a:r>
              <a:rPr lang="en-US" sz="2000" b="1">
                <a:solidFill>
                  <a:schemeClr val="dk1"/>
                </a:solidFill>
              </a:rPr>
              <a:t> any data type to string , </a:t>
            </a:r>
            <a:r>
              <a:rPr lang="en-US" sz="2000" i="1">
                <a:solidFill>
                  <a:srgbClr val="C00000"/>
                </a:solidFill>
              </a:rPr>
              <a:t>without any special cases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i="1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returns a </a:t>
            </a:r>
            <a:r>
              <a:rPr lang="en-US" sz="2000" b="1">
                <a:solidFill>
                  <a:srgbClr val="C00000"/>
                </a:solidFill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object converted from the given </a:t>
            </a:r>
            <a:r>
              <a:rPr lang="en-US" sz="2000" b="1">
                <a:solidFill>
                  <a:srgbClr val="C00000"/>
                </a:solidFill>
              </a:rPr>
              <a:t>value</a:t>
            </a:r>
            <a:endParaRPr sz="2000" b="1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Before we explore more about these data types , let us understand following important points regarding Python’s data types: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SIZE OF THE DATA TYPE IS ALSO </a:t>
            </a:r>
            <a:r>
              <a:rPr lang="en-US" sz="1600" b="1">
                <a:solidFill>
                  <a:srgbClr val="0070C0"/>
                </a:solidFill>
                <a:highlight>
                  <a:srgbClr val="FFFF00"/>
                </a:highlight>
              </a:rPr>
              <a:t>DYNAMICALLY MANAGED</a:t>
            </a:r>
            <a:endParaRPr/>
          </a:p>
          <a:p>
            <a:pPr marL="788670" lvl="1" indent="-3924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None/>
            </a:pPr>
            <a:endParaRPr sz="16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AutoNum type="arabicPeriod"/>
            </a:pPr>
            <a:r>
              <a:rPr lang="en-US" sz="1600" b="1">
                <a:solidFill>
                  <a:srgbClr val="0070C0"/>
                </a:solidFill>
              </a:rPr>
              <a:t>DATA TYPES ARE UNBOUNDED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str(2+3j)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‘(2+3j)’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rgbClr val="C00000"/>
                </a:solidFill>
              </a:rPr>
              <a:t>str( ) </a:t>
            </a:r>
            <a:r>
              <a:rPr lang="en-US" sz="4800" b="1"/>
              <a:t>Examples</a:t>
            </a:r>
            <a:endParaRPr/>
          </a:p>
        </p:txBody>
      </p:sp>
      <p:sp>
        <p:nvSpPr>
          <p:cNvPr id="581" name="Google Shape;581;p7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str(1)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‘1’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str(2.5)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‘2.5’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7030A0"/>
                </a:solidFill>
              </a:rPr>
              <a:t>str(True)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C00000"/>
                </a:solidFill>
              </a:rPr>
              <a:t>Output: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000" b="1">
                <a:solidFill>
                  <a:srgbClr val="0070C0"/>
                </a:solidFill>
              </a:rPr>
              <a:t>‘True’</a:t>
            </a:r>
            <a:endParaRPr sz="2000">
              <a:solidFill>
                <a:srgbClr val="0070C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-US" sz="2000" b="1" u="sng">
                <a:solidFill>
                  <a:srgbClr val="0070C0"/>
                </a:solidFill>
              </a:rPr>
              <a:t>DATA TYPES IN PYTHON ARE DYNAMIC</a:t>
            </a:r>
            <a:endParaRPr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b="1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term </a:t>
            </a:r>
            <a:r>
              <a:rPr lang="en-US" sz="2000" b="1" u="sng">
                <a:solidFill>
                  <a:srgbClr val="C00000"/>
                </a:solidFill>
              </a:rPr>
              <a:t>dynamic</a:t>
            </a:r>
            <a:r>
              <a:rPr lang="en-US" sz="2000">
                <a:solidFill>
                  <a:schemeClr val="dk1"/>
                </a:solidFill>
              </a:rPr>
              <a:t> means that we can assign different values to the same variable at different points of time.</a:t>
            </a:r>
            <a:endParaRPr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Python will dynamically change the type of variable as per the value given.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lang="en-US" sz="4400" b="1"/>
              <a:t>Some Very Important Points</a:t>
            </a:r>
            <a:endParaRPr sz="4400"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53" name="Google Shape;153;p9" descr="datatyp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250" y="2122200"/>
            <a:ext cx="9886426" cy="4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7441035" y="2122190"/>
            <a:ext cx="3280095" cy="1742346"/>
          </a:xfrm>
          <a:prstGeom prst="cloudCallout">
            <a:avLst>
              <a:gd name="adj1" fmla="val -103004"/>
              <a:gd name="adj2" fmla="val -405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Georgia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type()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built –in function and it returns the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data type </a:t>
            </a:r>
            <a:r>
              <a:rPr lang="en-US" sz="1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of the  variable</a:t>
            </a:r>
            <a:endParaRPr sz="18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954474" y="3988645"/>
            <a:ext cx="3968272" cy="2118539"/>
          </a:xfrm>
          <a:prstGeom prst="cloudCallout">
            <a:avLst>
              <a:gd name="adj1" fmla="val -4618"/>
              <a:gd name="adj2" fmla="val 45630"/>
            </a:avLst>
          </a:prstGeom>
          <a:solidFill>
            <a:srgbClr val="D16349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Another important observation we can make is that in Python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all the data types are implementted as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classes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and all variables are </a:t>
            </a:r>
            <a:r>
              <a:rPr lang="en-US" sz="1600" b="1" i="0" u="none" strike="noStrike" cap="non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600" b="1" i="0" u="none" strike="noStrike" cap="none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Microsoft Office PowerPoint</Application>
  <PresentationFormat>Widescreen</PresentationFormat>
  <Paragraphs>551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Courier New</vt:lpstr>
      <vt:lpstr>Calibri</vt:lpstr>
      <vt:lpstr>Droid Sans Mono</vt:lpstr>
      <vt:lpstr>Arial</vt:lpstr>
      <vt:lpstr>Libre Franklin</vt:lpstr>
      <vt:lpstr>Georgia</vt:lpstr>
      <vt:lpstr>Bookman Old Style</vt:lpstr>
      <vt:lpstr>Arial</vt:lpstr>
      <vt:lpstr>1_RetrospectVTI</vt:lpstr>
      <vt:lpstr>Python Datatypes</vt:lpstr>
      <vt:lpstr>“An investment in knowledge pays   the best interest“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The float Data Type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sunny savita</dc:creator>
  <cp:lastModifiedBy>sunny savita</cp:lastModifiedBy>
  <cp:revision>2</cp:revision>
  <dcterms:created xsi:type="dcterms:W3CDTF">2022-12-01T03:32:31Z</dcterms:created>
  <dcterms:modified xsi:type="dcterms:W3CDTF">2022-12-08T14:07:49Z</dcterms:modified>
</cp:coreProperties>
</file>