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93" r:id="rId5"/>
    <p:sldId id="291" r:id="rId6"/>
    <p:sldId id="292" r:id="rId7"/>
    <p:sldId id="260" r:id="rId8"/>
    <p:sldId id="294" r:id="rId9"/>
    <p:sldId id="295" r:id="rId10"/>
    <p:sldId id="296" r:id="rId11"/>
    <p:sldId id="297" r:id="rId12"/>
    <p:sldId id="299" r:id="rId13"/>
    <p:sldId id="298" r:id="rId14"/>
    <p:sldId id="302" r:id="rId15"/>
    <p:sldId id="303" r:id="rId16"/>
    <p:sldId id="301" r:id="rId17"/>
    <p:sldId id="306" r:id="rId18"/>
    <p:sldId id="309" r:id="rId19"/>
    <p:sldId id="307" r:id="rId20"/>
    <p:sldId id="308" r:id="rId21"/>
    <p:sldId id="304" r:id="rId22"/>
    <p:sldId id="305" r:id="rId23"/>
    <p:sldId id="310" r:id="rId24"/>
    <p:sldId id="314" r:id="rId25"/>
    <p:sldId id="315" r:id="rId26"/>
    <p:sldId id="311" r:id="rId27"/>
    <p:sldId id="313" r:id="rId28"/>
    <p:sldId id="31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E1F9C2-9057-4492-A24B-EE6B94F967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930854-EF14-48E0-A670-87C5103DB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C087CED2-C4EF-4F89-A2EB-5E3819C21B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51" y="46037"/>
            <a:ext cx="2657723" cy="7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cloc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392" y="720913"/>
            <a:ext cx="7771149" cy="3686015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Introduction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79DE9E-7887-4424-9E1C-65A1D8AD2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3" r="33955"/>
          <a:stretch/>
        </p:blipFill>
        <p:spPr bwMode="auto">
          <a:xfrm>
            <a:off x="-1" y="0"/>
            <a:ext cx="3699933" cy="68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41A1D-14BA-4409-B4B0-E4886483560C}"/>
              </a:ext>
            </a:extLst>
          </p:cNvPr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ucida Console" panose="020B0609040504020204" pitchFamily="49" charset="0"/>
              </a:rPr>
              <a:t>Tuesday, 6 December 2022</a:t>
            </a:r>
          </a:p>
          <a:p>
            <a:br>
              <a:rPr lang="en-US" b="0" i="0" dirty="0">
                <a:solidFill>
                  <a:srgbClr val="9AA0A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835-B184-F1C7-C8FC-A3902B50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Predefined Function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By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3233-44DB-48F8-6E64-12D1FF69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Python</a:t>
            </a:r>
            <a:r>
              <a:rPr lang="en-US" sz="2800" dirty="0">
                <a:solidFill>
                  <a:schemeClr val="tx1"/>
                </a:solidFill>
              </a:rPr>
              <a:t> has a very rich set of  predefined functions and they are broadly categorized to be of 2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Built In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rgbClr val="C00000"/>
                </a:solidFill>
              </a:rPr>
              <a:t>Functions Defined In Modules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8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FC9-2B42-3DCE-6AE9-53533A8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3852-FD52-8CC9-8628-38BC024A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functions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those functions which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example </a:t>
            </a:r>
            <a:r>
              <a:rPr lang="en-IN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print()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a</a:t>
            </a:r>
            <a:r>
              <a:rPr lang="en-IN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of version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3.6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  Python has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68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built-in function </a:t>
            </a:r>
            <a:r>
              <a:rPr lang="en-IN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their list can be obtained on the following URL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https://docs.python.org/3/library/functions.html</a:t>
            </a:r>
            <a:endParaRPr lang="en-US" sz="18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C0-F656-633B-2096-F8C3739E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47" y="430536"/>
            <a:ext cx="12009120" cy="145075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Is print( ) And How It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Made Available To Our Program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30C8-5F2F-E110-EA34-19474CA4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(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6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DA67-A408-803D-D360-1BC7ACD2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0FD7-8054-6846-564C-44C0075B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User")</a:t>
            </a:r>
          </a:p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print("Python Rocks")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closely observe , we will see that the 2 messages are getting displayed on separate lines , even though we have not used any newline character.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is because the function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automatically appends a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character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after the message it is printing.</a:t>
            </a:r>
          </a:p>
          <a:p>
            <a:pPr>
              <a:buNone/>
            </a:pPr>
            <a:endParaRPr lang="en-US" sz="2000" b="1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87D-562E-C689-DAA0-9CDE6C66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CB53-5992-F083-9565-9D6D3AD5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we do not want this then we can use the 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print()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as shown below:</a:t>
            </a:r>
          </a:p>
          <a:p>
            <a:pPr lvl="1">
              <a:buNone/>
            </a:pP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print(“Hello User”, end=“”)</a:t>
            </a:r>
          </a:p>
          <a:p>
            <a:pPr lvl="1">
              <a:buNone/>
            </a:pPr>
            <a:r>
              <a:rPr lang="en-US" sz="19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print(“Python Rocks”)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38B0-82C3-5C19-4297-D2EB653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newline From print() ?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E004-DCCE-40EE-2C39-6E7CEBFC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word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 called </a:t>
            </a:r>
            <a:r>
              <a:rPr lang="en-US" sz="2000" b="1" u="sng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keyword argument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it’s default value is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“\n”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we have changed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empty string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(“”) to tell 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not to produce any newline.</a:t>
            </a: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Similarly we can set it to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“\t”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generate tab or </a:t>
            </a:r>
            <a:r>
              <a:rPr lang="en-US" sz="20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“\b”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erase the previous character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9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929-A91E-58E1-D79B-F8E87C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Some Examples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46B-8E4D-931D-4203-ACE490D4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1.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="\t")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2.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print("Hello </a:t>
            </a:r>
            <a:r>
              <a:rPr lang="en-US" sz="20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User",end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="\b")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print("Python Rocks")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4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0C62-54FD-D281-CA01-0FA9717A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BE61-E255-89DA-3532-830DA9A7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like any other programming language , </a:t>
            </a: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</a:t>
            </a:r>
            <a:r>
              <a:rPr lang="en-US" sz="16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E4A6-D3F1-08DB-F70E-C7CFD77E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D65F-F852-61E2-12FA-97041B15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Syntaxes are </a:t>
            </a:r>
            <a:r>
              <a:rPr lang="en-US" sz="24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OF A LANGUAGE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when we break these rules , the error which occurs is called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Examples of </a:t>
            </a:r>
            <a:r>
              <a:rPr lang="en-US" sz="24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Syntax Errors </a:t>
            </a: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6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Miss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palled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</a:t>
            </a:r>
            <a:r>
              <a:rPr lang="en-IN" sz="1600" b="1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mitting parentheses in a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2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4CD0-AB5B-DCE7-46D0-2BE4962C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Runtime Errors (Exceptions)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C1133-AEE3-78F8-1316-6FBE5E57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the name says, </a:t>
            </a:r>
            <a:r>
              <a:rPr lang="en-IN" sz="2000" b="1" dirty="0">
                <a:solidFill>
                  <a:srgbClr val="C00000"/>
                </a:solidFill>
              </a:rPr>
              <a:t>Runtime Errors </a:t>
            </a:r>
            <a:r>
              <a:rPr lang="en-IN" sz="2000" b="1" dirty="0">
                <a:solidFill>
                  <a:schemeClr val="tx1"/>
                </a:solidFill>
              </a:rPr>
              <a:t>are errors which occur while the program is running.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</a:rPr>
              <a:t>As soon as Python interpreter encounters them it halts the execution of the program and displays a message about the probable cause of the problem.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</p:spPr>
        <p:txBody>
          <a:bodyPr anchor="ctr">
            <a:normAutofit/>
          </a:bodyPr>
          <a:lstStyle/>
          <a:p>
            <a:pPr lvl="0">
              <a:lnSpc>
                <a:spcPct val="50000"/>
              </a:lnSpc>
            </a:pPr>
            <a:r>
              <a:rPr lang="en-US" sz="4800" i="1" dirty="0">
                <a:solidFill>
                  <a:srgbClr val="FFFFFF"/>
                </a:solidFill>
              </a:rPr>
              <a:t>“An investment in knowledge pays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 the best interest“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FFFFFF"/>
                </a:solidFill>
              </a:rPr>
              <a:t>- Benjamin Franklin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BBDD-CB8A-7BB4-4EA2-6F0598B7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Errors (Exceptions)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AF37-9010-F271-A2CA-02C11652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They usually occurs when interpreter counters a operation that is impossible to carry out and one such operation is </a:t>
            </a:r>
            <a:r>
              <a:rPr lang="en-IN" sz="2000" b="1" dirty="0">
                <a:solidFill>
                  <a:srgbClr val="7030A0"/>
                </a:solidFill>
              </a:rPr>
              <a:t>dividing a number by 0.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Since dividing a number by 0 is undefined , so ,when the interpreter encounters this operation it raises </a:t>
            </a:r>
            <a:r>
              <a:rPr lang="en-IN" sz="2000" b="1" dirty="0">
                <a:solidFill>
                  <a:srgbClr val="C00000"/>
                </a:solidFill>
              </a:rPr>
              <a:t>ZeroDivisionError</a:t>
            </a:r>
            <a:r>
              <a:rPr lang="en-IN" sz="2000" dirty="0">
                <a:solidFill>
                  <a:schemeClr val="tx1"/>
                </a:solidFill>
              </a:rPr>
              <a:t> as follows: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5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9225-AD63-4411-7276-75BBF93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3A42-067B-1A9C-8FB3-17EE7A4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Module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is collection of functions and statements which provide some extra functionality as compared to built in functions.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We can assume it just like a header file of </a:t>
            </a:r>
            <a:r>
              <a:rPr lang="en-US" sz="2000" b="1" dirty="0">
                <a:solidFill>
                  <a:srgbClr val="C00000"/>
                </a:solidFill>
              </a:rPr>
              <a:t>C/C++ </a:t>
            </a:r>
            <a:r>
              <a:rPr lang="en-US" sz="2000" dirty="0"/>
              <a:t>language.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Python</a:t>
            </a:r>
            <a:r>
              <a:rPr lang="en-US" sz="2000" dirty="0"/>
              <a:t> has 100s of built in </a:t>
            </a:r>
            <a:r>
              <a:rPr lang="en-US" sz="2000" b="1" dirty="0">
                <a:solidFill>
                  <a:srgbClr val="C00000"/>
                </a:solidFill>
              </a:rPr>
              <a:t>Modules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sys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platform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 which prove to be very useful for a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0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303D-DA9E-3B71-0651-FFF9E684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Defined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Modules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D657-92B5-72C2-95F9-FC85EC55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For example , the module </a:t>
            </a:r>
            <a:r>
              <a:rPr lang="en-US" sz="2400" b="1" dirty="0">
                <a:solidFill>
                  <a:srgbClr val="C00000"/>
                </a:solidFill>
              </a:rPr>
              <a:t>math</a:t>
            </a:r>
            <a:r>
              <a:rPr lang="en-US" sz="2400" dirty="0"/>
              <a:t> contains a function called </a:t>
            </a:r>
            <a:r>
              <a:rPr lang="en-US" sz="2400" b="1" dirty="0">
                <a:solidFill>
                  <a:srgbClr val="C00000"/>
                </a:solidFill>
              </a:rPr>
              <a:t>factorial( ) </a:t>
            </a:r>
            <a:r>
              <a:rPr lang="en-US" sz="2400" dirty="0"/>
              <a:t>which can calculate and return the factorial of any number.</a:t>
            </a:r>
          </a:p>
          <a:p>
            <a:endParaRPr lang="en-US" sz="2400" dirty="0"/>
          </a:p>
          <a:p>
            <a:r>
              <a:rPr lang="en-US" sz="2400" dirty="0"/>
              <a:t>But to use a module we must first import it in our code using the syntax :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import &lt;name of the module&gt;</a:t>
            </a:r>
          </a:p>
          <a:p>
            <a:r>
              <a:rPr lang="en-US" sz="2400" dirty="0"/>
              <a:t>For example: </a:t>
            </a:r>
            <a:r>
              <a:rPr lang="en-US" sz="2400" b="1" dirty="0">
                <a:solidFill>
                  <a:srgbClr val="C00000"/>
                </a:solidFill>
              </a:rPr>
              <a:t>import math</a:t>
            </a:r>
          </a:p>
          <a:p>
            <a:endParaRPr lang="en-US" sz="2400" dirty="0"/>
          </a:p>
          <a:p>
            <a:r>
              <a:rPr lang="en-US" sz="2400" dirty="0"/>
              <a:t>Then we can call any function of this module by prefixing it with the module name</a:t>
            </a:r>
          </a:p>
          <a:p>
            <a:endParaRPr lang="en-US" sz="2400" dirty="0"/>
          </a:p>
          <a:p>
            <a:r>
              <a:rPr lang="en-US" sz="2400" dirty="0"/>
              <a:t>For example: </a:t>
            </a:r>
            <a:r>
              <a:rPr lang="en-US" sz="2400" b="1" dirty="0" err="1">
                <a:solidFill>
                  <a:srgbClr val="C00000"/>
                </a:solidFill>
              </a:rPr>
              <a:t>math.factorial</a:t>
            </a:r>
            <a:r>
              <a:rPr lang="en-US" sz="2400" b="1" dirty="0">
                <a:solidFill>
                  <a:srgbClr val="C00000"/>
                </a:solidFill>
              </a:rPr>
              <a:t>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2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7CF0-3351-65C1-33DD-8A629C17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99D9-ECB3-6C78-1938-9EC806A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is the name given to entities like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functions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variables</a:t>
            </a:r>
            <a:r>
              <a:rPr lang="en-IN" dirty="0"/>
              <a:t> , </a:t>
            </a:r>
            <a:r>
              <a:rPr lang="en-IN" b="1" dirty="0">
                <a:solidFill>
                  <a:srgbClr val="C00000"/>
                </a:solidFill>
              </a:rPr>
              <a:t>modules </a:t>
            </a:r>
            <a:r>
              <a:rPr lang="en-IN" dirty="0"/>
              <a:t>and</a:t>
            </a:r>
            <a:r>
              <a:rPr lang="en-IN" b="1" dirty="0">
                <a:solidFill>
                  <a:srgbClr val="C00000"/>
                </a:solidFill>
              </a:rPr>
              <a:t> any other object </a:t>
            </a:r>
            <a:r>
              <a:rPr lang="en-IN" dirty="0"/>
              <a:t>in 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Identifiers can be a combination of letters in </a:t>
            </a:r>
            <a:r>
              <a:rPr lang="en-IN" b="1" dirty="0">
                <a:solidFill>
                  <a:srgbClr val="C00000"/>
                </a:solidFill>
              </a:rPr>
              <a:t>lowercase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uppercase</a:t>
            </a:r>
            <a:r>
              <a:rPr lang="en-IN" dirty="0"/>
              <a:t> (A to Z) or </a:t>
            </a:r>
            <a:r>
              <a:rPr lang="en-IN" b="1" dirty="0">
                <a:solidFill>
                  <a:srgbClr val="C00000"/>
                </a:solidFill>
              </a:rPr>
              <a:t>digits</a:t>
            </a:r>
            <a:r>
              <a:rPr lang="en-IN" dirty="0"/>
              <a:t> (0 to 9) or an </a:t>
            </a:r>
            <a:r>
              <a:rPr lang="en-IN" b="1" dirty="0">
                <a:solidFill>
                  <a:srgbClr val="C00000"/>
                </a:solidFill>
              </a:rPr>
              <a:t>underscore</a:t>
            </a:r>
            <a:r>
              <a:rPr lang="en-IN" dirty="0"/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special character except </a:t>
            </a:r>
            <a:r>
              <a:rPr lang="en-US" b="1" dirty="0">
                <a:solidFill>
                  <a:srgbClr val="C00000"/>
                </a:solidFill>
              </a:rPr>
              <a:t>underscore</a:t>
            </a:r>
            <a:r>
              <a:rPr lang="en-US" dirty="0">
                <a:solidFill>
                  <a:schemeClr val="tx1"/>
                </a:solidFill>
              </a:rPr>
              <a:t> is allowed in the name of a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C96-D526-F67B-E567-467EF95E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244-6FE0-8F9B-870C-B5FD082B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What is a Reserved Word?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IN" sz="1400" dirty="0"/>
              <a:t>A word in a programming language which has a fixed meaning and cannot be redefined by the programmer or used as identifiers</a:t>
            </a: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Python contains </a:t>
            </a:r>
            <a:r>
              <a:rPr lang="en-US" sz="1400" b="1" dirty="0">
                <a:solidFill>
                  <a:srgbClr val="002060"/>
                </a:solidFill>
              </a:rPr>
              <a:t>33 reserved words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002060"/>
                </a:solidFill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/>
          </a:p>
          <a:p>
            <a:pPr marL="1062990" lvl="2" indent="-514350">
              <a:buClr>
                <a:schemeClr val="accent1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dirty="0"/>
              <a:t>We can get this list by using </a:t>
            </a:r>
            <a:r>
              <a:rPr lang="en-US" sz="1400" b="1" dirty="0">
                <a:solidFill>
                  <a:srgbClr val="7030A0"/>
                </a:solidFill>
              </a:rPr>
              <a:t>help() </a:t>
            </a:r>
            <a:r>
              <a:rPr lang="en-US" sz="1400" dirty="0"/>
              <a:t>in </a:t>
            </a:r>
            <a:r>
              <a:rPr lang="en-US" sz="1400" b="1" dirty="0">
                <a:solidFill>
                  <a:srgbClr val="C00000"/>
                </a:solidFill>
              </a:rPr>
              <a:t>Python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23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5E1-F3AC-8A4E-C3FB-B3EA6C71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Reserved Words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DBCC-C0D5-42A6-6AD6-E9C2CFE3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These </a:t>
            </a:r>
            <a:r>
              <a:rPr lang="en-IN" sz="1900" b="1" dirty="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33 keywords </a:t>
            </a:r>
            <a:r>
              <a:rPr lang="en-IN" sz="19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IN" sz="19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 ,import ,return , and , or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,if, else , elif , for , while 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, continue, is , as , in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global , nonlocal ,yield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try ,except , finally, raise, 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lambda ,with ,assert ,class 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1600" b="1" i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, pass 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38B58-D1BB-E025-213B-16037EF74EBB}"/>
              </a:ext>
            </a:extLst>
          </p:cNvPr>
          <p:cNvSpPr txBox="1"/>
          <p:nvPr/>
        </p:nvSpPr>
        <p:spPr>
          <a:xfrm>
            <a:off x="4725051" y="2108638"/>
            <a:ext cx="60960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</a:t>
            </a:r>
            <a:r>
              <a:rPr kumimoji="0" lang="en-IN" sz="1800" b="1" i="0" u="sng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Important Observations: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Except </a:t>
            </a:r>
            <a:r>
              <a:rPr lang="en-IN" sz="1800" b="1" dirty="0">
                <a:solidFill>
                  <a:srgbClr val="C00000"/>
                </a:solidFill>
              </a:rPr>
              <a:t>False</a:t>
            </a:r>
            <a:r>
              <a:rPr lang="en-IN" sz="1800" dirty="0"/>
              <a:t> , </a:t>
            </a:r>
            <a:r>
              <a:rPr lang="en-IN" sz="1800" b="1" dirty="0">
                <a:solidFill>
                  <a:srgbClr val="C00000"/>
                </a:solidFill>
              </a:rPr>
              <a:t>True</a:t>
            </a:r>
            <a:r>
              <a:rPr lang="en-IN" sz="1800" dirty="0"/>
              <a:t> and </a:t>
            </a:r>
            <a:r>
              <a:rPr lang="en-IN" sz="1800" b="1" dirty="0">
                <a:solidFill>
                  <a:srgbClr val="C00000"/>
                </a:solidFill>
              </a:rPr>
              <a:t>None</a:t>
            </a:r>
            <a:r>
              <a:rPr lang="en-IN" sz="1800" dirty="0"/>
              <a:t> all  the other keywords are in 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We don’t have </a:t>
            </a:r>
            <a:r>
              <a:rPr lang="en-IN" sz="1800" b="1" dirty="0">
                <a:solidFill>
                  <a:srgbClr val="7030A0"/>
                </a:solidFill>
              </a:rPr>
              <a:t>else if </a:t>
            </a:r>
            <a:r>
              <a:rPr lang="en-IN" sz="1800" dirty="0"/>
              <a:t>in </a:t>
            </a:r>
            <a:r>
              <a:rPr lang="en-IN" sz="1800" b="1" dirty="0">
                <a:solidFill>
                  <a:srgbClr val="C00000"/>
                </a:solidFill>
              </a:rPr>
              <a:t>Python</a:t>
            </a:r>
            <a:r>
              <a:rPr lang="en-IN" sz="1800" dirty="0"/>
              <a:t> , rather it is </a:t>
            </a:r>
            <a:r>
              <a:rPr lang="en-IN" sz="1800" b="1" dirty="0" err="1">
                <a:solidFill>
                  <a:srgbClr val="C00000"/>
                </a:solidFill>
              </a:rPr>
              <a:t>elif</a:t>
            </a:r>
            <a:endParaRPr lang="en-IN" sz="1800" b="1" dirty="0">
              <a:solidFill>
                <a:srgbClr val="C00000"/>
              </a:solidFill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1800" dirty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1800" dirty="0"/>
              <a:t>T</a:t>
            </a:r>
            <a:r>
              <a:rPr lang="en-US" sz="1800" dirty="0"/>
              <a:t>here are no </a:t>
            </a:r>
            <a:r>
              <a:rPr lang="en-US" sz="1800" b="1" dirty="0">
                <a:solidFill>
                  <a:srgbClr val="7030A0"/>
                </a:solidFill>
              </a:rPr>
              <a:t>switch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do-while</a:t>
            </a:r>
            <a:r>
              <a:rPr lang="en-US" sz="1800" dirty="0"/>
              <a:t> statements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4658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28C-49C6-82FD-4BD5-0269DED6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1889-B0EC-E3F7-F786-B6F76C2E4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must compulsorily begin with a underscore ( _ ) or a letter and not with a digit . Although after the first letter we can have as many digits as we want. So </a:t>
            </a:r>
            <a:r>
              <a:rPr lang="en-IN" b="1" dirty="0">
                <a:solidFill>
                  <a:srgbClr val="C00000"/>
                </a:solidFill>
              </a:rPr>
              <a:t>1a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invalid</a:t>
            </a:r>
            <a:r>
              <a:rPr lang="en-IN" dirty="0"/>
              <a:t> , while </a:t>
            </a:r>
            <a:r>
              <a:rPr lang="en-IN" b="1" dirty="0">
                <a:solidFill>
                  <a:srgbClr val="C00000"/>
                </a:solidFill>
              </a:rPr>
              <a:t>a1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_a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_1</a:t>
            </a:r>
            <a:r>
              <a:rPr lang="en-IN" dirty="0"/>
              <a:t> is a </a:t>
            </a:r>
            <a:r>
              <a:rPr lang="en-IN" b="1" dirty="0">
                <a:solidFill>
                  <a:srgbClr val="00B050"/>
                </a:solidFill>
              </a:rPr>
              <a:t>valid name </a:t>
            </a:r>
            <a:r>
              <a:rPr lang="en-IN" dirty="0"/>
              <a:t>for an identifier.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771C152F-A1FA-0D18-1BFE-FAFAFF0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30" y="3191930"/>
            <a:ext cx="6656541" cy="27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D193-2285-4E22-35A3-D91DC53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4E37-04E1-32E8-E0A3-37D525C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are case sensitive , so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Pi</a:t>
            </a:r>
            <a:r>
              <a:rPr lang="en-US" dirty="0"/>
              <a:t> are two different identifiers.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FA675811-5345-847D-E71A-E39F52DE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5" y="2976446"/>
            <a:ext cx="7141949" cy="28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5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1168-4240-487E-9FC2-34D9290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For Identifiers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DC57-E1B0-E895-D51B-DFDB447D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Keywords cannot be used as identifiers</a:t>
            </a:r>
          </a:p>
          <a:p>
            <a:endParaRPr lang="en-US" dirty="0"/>
          </a:p>
        </p:txBody>
      </p:sp>
      <p:pic>
        <p:nvPicPr>
          <p:cNvPr id="4" name="Picture 3" descr="syntaxerror4.png">
            <a:extLst>
              <a:ext uri="{FF2B5EF4-FFF2-40B4-BE49-F238E27FC236}">
                <a16:creationId xmlns:a16="http://schemas.microsoft.com/office/drawing/2014/main" id="{B30DD02F-CA80-7FA4-F736-DDF76F50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22" y="2706882"/>
            <a:ext cx="6312877" cy="1293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568B4-F3B4-4CF8-4507-D27607D4F9C3}"/>
              </a:ext>
            </a:extLst>
          </p:cNvPr>
          <p:cNvSpPr txBox="1"/>
          <p:nvPr/>
        </p:nvSpPr>
        <p:spPr>
          <a:xfrm>
            <a:off x="539261" y="45991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Identifier can be of any length.</a:t>
            </a:r>
          </a:p>
        </p:txBody>
      </p:sp>
    </p:spTree>
    <p:extLst>
      <p:ext uri="{BB962C8B-B14F-4D97-AF65-F5344CB8AC3E}">
        <p14:creationId xmlns:p14="http://schemas.microsoft.com/office/powerpoint/2010/main" val="54462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F0A2-480A-61DE-465A-CA62043B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</p:spPr>
        <p:txBody>
          <a:bodyPr>
            <a:normAutofit/>
          </a:bodyPr>
          <a:lstStyle/>
          <a:p>
            <a:r>
              <a:rPr lang="en-US" sz="80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6074-B7D2-D890-E1CC-71238FDD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Today’s Agenda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57C-1109-9799-2A22-B0A008A6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65" y="2108201"/>
            <a:ext cx="10232315" cy="3969870"/>
          </a:xfrm>
        </p:spPr>
        <p:txBody>
          <a:bodyPr>
            <a:normAutofit fontScale="5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Version History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v/s 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How To Remove Newline From print( ) ?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Reserved Words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8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0067-9D31-E9D2-9537-F509FB0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Version History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1BA5-C078-24EF-7126-3BBDAE0E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47" y="2108201"/>
            <a:ext cx="5464387" cy="3760891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First released on Feb-20</a:t>
            </a:r>
            <a:r>
              <a:rPr lang="en-US" sz="1400" b="1" baseline="30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-1991 ( version 0.9.0)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1.0 launched in Jan-1994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2.0 launched in Oct-2000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3.0 launched in Dec-2008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2.7 launched in July 2010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3.6.5 launched on March-2018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3.7 launched on June-2018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79D5B-53DA-41C1-8DB9-F9367816E10E}"/>
              </a:ext>
            </a:extLst>
          </p:cNvPr>
          <p:cNvSpPr txBox="1"/>
          <p:nvPr/>
        </p:nvSpPr>
        <p:spPr>
          <a:xfrm>
            <a:off x="5765802" y="2108201"/>
            <a:ext cx="58250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3.8 launched on Oct – 2019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3.9 launched on Oct – 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3.10 launched on Oct – 2021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 launched on Oct – 2022 [Latest version] </a:t>
            </a:r>
            <a:endParaRPr lang="en-US" sz="1600" b="1" baseline="300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B38A-269D-99BA-CF2C-0CE7F87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6AC-0EB3-D3E6-3D91-AAE2201A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 you can observe from the previous slide , there are 2 major versions of Python , called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came in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2008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 is not backward compatible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a project which uses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will not run on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This means that we have to </a:t>
            </a:r>
            <a:r>
              <a:rPr lang="en-US" sz="20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rewrite the entire project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migrate it from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0D2A-8946-82CB-14DC-2973E719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Important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Differences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EAB-C0FA-4E07-8881-E2522449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 “Hello iNeuron”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print(“Hello iNeuron”)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Python 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5/2 </a:t>
            </a: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2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5/2.02.5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In Python 3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	5/2 2.5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itchFamily="2" charset="2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itchFamily="2" charset="2"/>
              </a:rPr>
              <a:t>The way of accepting input has also changed and like this there are many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2AF9-97B1-DC1E-D0A5-3CF499E5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Two Versions Of Python</a:t>
            </a:r>
            <a:endParaRPr lang="en-US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EE9-F04E-9E25-1C9C-31C9EA7C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 to prevent this overhead of programmers ,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decided to support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also.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But this support will only be till </a:t>
            </a:r>
            <a:r>
              <a:rPr lang="en-US" sz="2000" b="1" u="sng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Jan-1-2020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You can visit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https://pythonclock.org/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 see exactly how much time is left before Python 2 retires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D320-719C-9594-3A41-E9EC30B5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Version Should I Use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Content Placeholder 3" descr="images.png">
            <a:extLst>
              <a:ext uri="{FF2B5EF4-FFF2-40B4-BE49-F238E27FC236}">
                <a16:creationId xmlns:a16="http://schemas.microsoft.com/office/drawing/2014/main" id="{599B3A4C-9406-D6F8-A906-2EDCDEF2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1501" y="3952633"/>
            <a:ext cx="3190875" cy="142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3B121-7A33-3500-DEC7-870743330ADD}"/>
              </a:ext>
            </a:extLst>
          </p:cNvPr>
          <p:cNvSpPr txBox="1"/>
          <p:nvPr/>
        </p:nvSpPr>
        <p:spPr>
          <a:xfrm>
            <a:off x="2479431" y="25841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7270" lvl="2" indent="-285750"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beginners , it is a point of confusion as to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which Python version they should learn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53251-3B73-F101-17A0-7C8976C516D3}"/>
              </a:ext>
            </a:extLst>
          </p:cNvPr>
          <p:cNvSpPr txBox="1"/>
          <p:nvPr/>
        </p:nvSpPr>
        <p:spPr>
          <a:xfrm>
            <a:off x="2936147" y="3105835"/>
            <a:ext cx="620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 obvious answer is </a:t>
            </a: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6247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6CDB-4DD8-CA0C-7C2C-50FED82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Why Python 3 ?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30A5-477E-13D0-B424-E7D54081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 should go with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</a:t>
            </a:r>
            <a:r>
              <a:rPr lang="en-US" sz="2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it brings lot of new features and new tricks compared to </a:t>
            </a:r>
            <a:r>
              <a:rPr lang="en-US" sz="2000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Moreover as per PSF, </a:t>
            </a:r>
            <a:r>
              <a:rPr lang="en-IN" sz="2000" i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2.x is legacy, Python 3.x is the present and future of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All major future upgrades will be to Python 3 and , Python 2.7 will never move ahead to even Python 2.8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31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1451</Words>
  <Application>Microsoft Office PowerPoint</Application>
  <PresentationFormat>Widescreen</PresentationFormat>
  <Paragraphs>206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Arial</vt:lpstr>
      <vt:lpstr>Bookman Old Style</vt:lpstr>
      <vt:lpstr>Calibri</vt:lpstr>
      <vt:lpstr>Cascadia Code</vt:lpstr>
      <vt:lpstr>Cascadia Mono</vt:lpstr>
      <vt:lpstr>Consolas</vt:lpstr>
      <vt:lpstr>Courier New</vt:lpstr>
      <vt:lpstr>Franklin Gothic Book</vt:lpstr>
      <vt:lpstr>Lucida Console</vt:lpstr>
      <vt:lpstr>Wingdings</vt:lpstr>
      <vt:lpstr>1_RetrospectVTI</vt:lpstr>
      <vt:lpstr>Python Introduction 2</vt:lpstr>
      <vt:lpstr>“An investment in knowledge pays   the best interest“</vt:lpstr>
      <vt:lpstr>Today’s Agenda</vt:lpstr>
      <vt:lpstr>Python Version History</vt:lpstr>
      <vt:lpstr>The Two Versions Of Python</vt:lpstr>
      <vt:lpstr>Some Important Differences</vt:lpstr>
      <vt:lpstr>The Two Versions Of Python</vt:lpstr>
      <vt:lpstr>Which Version Should I Use ?</vt:lpstr>
      <vt:lpstr>Why Python 3 ?</vt:lpstr>
      <vt:lpstr>Types Of Predefined Function  Provided By Python</vt:lpstr>
      <vt:lpstr>Built In Functions</vt:lpstr>
      <vt:lpstr>What Is print( ) And How It  Is Made Available To Our Program ?</vt:lpstr>
      <vt:lpstr>How To Remove  newline From print() ?</vt:lpstr>
      <vt:lpstr>How To Remove  newline From print() ?</vt:lpstr>
      <vt:lpstr>How To Remove  newline From print() ?</vt:lpstr>
      <vt:lpstr>Some Examples</vt:lpstr>
      <vt:lpstr>Types Of Errors In Python</vt:lpstr>
      <vt:lpstr>Syntax Error</vt:lpstr>
      <vt:lpstr>Runtime Errors (Exceptions)</vt:lpstr>
      <vt:lpstr>Runtime Errors (Exceptions)</vt:lpstr>
      <vt:lpstr>Functions Defined  In Modules</vt:lpstr>
      <vt:lpstr>Functions Defined  In Modules</vt:lpstr>
      <vt:lpstr>Rules For Identifiers</vt:lpstr>
      <vt:lpstr>Rules For Reserved Words</vt:lpstr>
      <vt:lpstr>Rules For Reserved Words</vt:lpstr>
      <vt:lpstr>Rules For Identifiers</vt:lpstr>
      <vt:lpstr>Rules For Identifiers</vt:lpstr>
      <vt:lpstr>Rules For Identifiers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sunny savita</dc:creator>
  <cp:lastModifiedBy>sunny savita</cp:lastModifiedBy>
  <cp:revision>15</cp:revision>
  <dcterms:created xsi:type="dcterms:W3CDTF">2022-12-01T03:32:31Z</dcterms:created>
  <dcterms:modified xsi:type="dcterms:W3CDTF">2022-12-06T11:55:48Z</dcterms:modified>
</cp:coreProperties>
</file>