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2.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704" r:id="rId1"/>
  </p:sldMasterIdLst>
  <p:notesMasterIdLst>
    <p:notesMasterId r:id="rId27"/>
  </p:notesMasterIdLst>
  <p:sldIdLst>
    <p:sldId id="265" r:id="rId2"/>
    <p:sldId id="267" r:id="rId3"/>
    <p:sldId id="268" r:id="rId4"/>
    <p:sldId id="269" r:id="rId5"/>
    <p:sldId id="270" r:id="rId6"/>
    <p:sldId id="271" r:id="rId7"/>
    <p:sldId id="272" r:id="rId8"/>
    <p:sldId id="273" r:id="rId9"/>
    <p:sldId id="274" r:id="rId10"/>
    <p:sldId id="256" r:id="rId11"/>
    <p:sldId id="257" r:id="rId12"/>
    <p:sldId id="258" r:id="rId13"/>
    <p:sldId id="259" r:id="rId14"/>
    <p:sldId id="260" r:id="rId15"/>
    <p:sldId id="261" r:id="rId16"/>
    <p:sldId id="262" r:id="rId17"/>
    <p:sldId id="263" r:id="rId18"/>
    <p:sldId id="264" r:id="rId19"/>
    <p:sldId id="285" r:id="rId20"/>
    <p:sldId id="286" r:id="rId21"/>
    <p:sldId id="287" r:id="rId22"/>
    <p:sldId id="288" r:id="rId23"/>
    <p:sldId id="289" r:id="rId24"/>
    <p:sldId id="290" r:id="rId25"/>
    <p:sldId id="291" r:id="rId26"/>
  </p:sldIdLst>
  <p:sldSz cx="14630400" cy="8229600"/>
  <p:notesSz cx="8229600" cy="14630400"/>
  <p:embeddedFontLst>
    <p:embeddedFont>
      <p:font typeface="Arial Black" panose="020B0A04020102020204" pitchFamily="34" charset="0"/>
      <p:bold r:id="rId28"/>
    </p:embeddedFont>
    <p:embeddedFont>
      <p:font typeface="Century Gothic" panose="020B0502020202020204" pitchFamily="34" charset="0"/>
      <p:regular r:id="rId29"/>
      <p:bold r:id="rId30"/>
      <p:italic r:id="rId31"/>
      <p:boldItalic r:id="rId32"/>
    </p:embeddedFont>
    <p:embeddedFont>
      <p:font typeface="Instrument Sans Medium" panose="020B0604020202020204" charset="0"/>
      <p:regular r:id="rId33"/>
    </p:embeddedFont>
    <p:embeddedFont>
      <p:font typeface="Instrument Sans Semi Bold" panose="020B0604020202020204" charset="0"/>
      <p:regular r:id="rId3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oleObject" Target="file:///C:\Users\Tejas\Desktop\Monthly%20roll%20up%20table.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Tejas\Desktop\Most%20layoff%20industry%20wise%20table.csv" TargetMode="Externa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2000"/>
              <a:t>Month-Wise Layoffs Analysis</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'Monthly roll up table'!$B$1</c:f>
              <c:strCache>
                <c:ptCount val="1"/>
                <c:pt idx="0">
                  <c:v>monthly_total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D0-45D4-8026-CF865B67D8B2}"/>
                </c:ext>
              </c:extLst>
            </c:dLbl>
            <c:dLbl>
              <c:idx val="2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D0-45D4-8026-CF865B67D8B2}"/>
                </c:ext>
              </c:extLst>
            </c:dLbl>
            <c:dLbl>
              <c:idx val="25"/>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AD0-45D4-8026-CF865B67D8B2}"/>
                </c:ext>
              </c:extLst>
            </c:dLbl>
            <c:dLbl>
              <c:idx val="37"/>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AD0-45D4-8026-CF865B67D8B2}"/>
                </c:ext>
              </c:extLst>
            </c:dLbl>
            <c:dLbl>
              <c:idx val="4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D0-45D4-8026-CF865B67D8B2}"/>
                </c:ext>
              </c:extLst>
            </c:dLbl>
            <c:dLbl>
              <c:idx val="44"/>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6AD0-45D4-8026-CF865B67D8B2}"/>
                </c:ext>
              </c:extLst>
            </c:dLbl>
            <c:dLbl>
              <c:idx val="52"/>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6AD0-45D4-8026-CF865B67D8B2}"/>
                </c:ext>
              </c:extLst>
            </c:dLbl>
            <c:spPr>
              <a:noFill/>
              <a:ln>
                <a:noFill/>
              </a:ln>
              <a:effectLst/>
            </c:spPr>
            <c:txPr>
              <a:bodyPr rot="0" spcFirstLastPara="1" vertOverflow="ellipsis" vert="horz" wrap="square" anchor="ctr" anchorCtr="1"/>
              <a:lstStyle/>
              <a:p>
                <a:pPr>
                  <a:defRPr sz="1600" b="1" i="0" u="none" strike="noStrike" kern="1200" baseline="0">
                    <a:solidFill>
                      <a:schemeClr val="lt1">
                        <a:lumMod val="8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showLeaderLines val="0"/>
              </c:ext>
            </c:extLst>
          </c:dLbls>
          <c:cat>
            <c:strRef>
              <c:f>'Monthly roll up table'!$A$2:$A$66</c:f>
              <c:strCache>
                <c:ptCount val="57"/>
                <c:pt idx="0">
                  <c:v>2020-03</c:v>
                </c:pt>
                <c:pt idx="1">
                  <c:v>2020-04</c:v>
                </c:pt>
                <c:pt idx="2">
                  <c:v>2020-05</c:v>
                </c:pt>
                <c:pt idx="3">
                  <c:v>2020-06</c:v>
                </c:pt>
                <c:pt idx="4">
                  <c:v>2020-07</c:v>
                </c:pt>
                <c:pt idx="5">
                  <c:v>2020-08</c:v>
                </c:pt>
                <c:pt idx="6">
                  <c:v>2021-01</c:v>
                </c:pt>
                <c:pt idx="7">
                  <c:v>2021-02</c:v>
                </c:pt>
                <c:pt idx="8">
                  <c:v>2021-03</c:v>
                </c:pt>
                <c:pt idx="9">
                  <c:v>2021-06</c:v>
                </c:pt>
                <c:pt idx="10">
                  <c:v>2021-08</c:v>
                </c:pt>
                <c:pt idx="11">
                  <c:v>2021-11</c:v>
                </c:pt>
                <c:pt idx="12">
                  <c:v>2021-12</c:v>
                </c:pt>
                <c:pt idx="13">
                  <c:v>2022-01</c:v>
                </c:pt>
                <c:pt idx="14">
                  <c:v>2022-02</c:v>
                </c:pt>
                <c:pt idx="15">
                  <c:v>2022-03</c:v>
                </c:pt>
                <c:pt idx="16">
                  <c:v>2022-04</c:v>
                </c:pt>
                <c:pt idx="17">
                  <c:v>2022-05</c:v>
                </c:pt>
                <c:pt idx="18">
                  <c:v>2022-06</c:v>
                </c:pt>
                <c:pt idx="19">
                  <c:v>2022-07</c:v>
                </c:pt>
                <c:pt idx="20">
                  <c:v>2022-08</c:v>
                </c:pt>
                <c:pt idx="21">
                  <c:v>2022-09</c:v>
                </c:pt>
                <c:pt idx="22">
                  <c:v>2022-10</c:v>
                </c:pt>
                <c:pt idx="23">
                  <c:v>2022-11</c:v>
                </c:pt>
                <c:pt idx="24">
                  <c:v>2022-12</c:v>
                </c:pt>
                <c:pt idx="25">
                  <c:v>2023-01</c:v>
                </c:pt>
                <c:pt idx="26">
                  <c:v>2023-02</c:v>
                </c:pt>
                <c:pt idx="27">
                  <c:v>2023-03</c:v>
                </c:pt>
                <c:pt idx="28">
                  <c:v>2023-04</c:v>
                </c:pt>
                <c:pt idx="29">
                  <c:v>2023-05</c:v>
                </c:pt>
                <c:pt idx="30">
                  <c:v>2023-06</c:v>
                </c:pt>
                <c:pt idx="31">
                  <c:v>2023-07</c:v>
                </c:pt>
                <c:pt idx="32">
                  <c:v>2023-08</c:v>
                </c:pt>
                <c:pt idx="33">
                  <c:v>2023-09</c:v>
                </c:pt>
                <c:pt idx="34">
                  <c:v>2023-10</c:v>
                </c:pt>
                <c:pt idx="35">
                  <c:v>2023-11</c:v>
                </c:pt>
                <c:pt idx="36">
                  <c:v>2023-12</c:v>
                </c:pt>
                <c:pt idx="37">
                  <c:v>2024-01</c:v>
                </c:pt>
                <c:pt idx="38">
                  <c:v>2024-02</c:v>
                </c:pt>
                <c:pt idx="39">
                  <c:v>2024-03</c:v>
                </c:pt>
                <c:pt idx="40">
                  <c:v>2024-04</c:v>
                </c:pt>
                <c:pt idx="41">
                  <c:v>2024-05</c:v>
                </c:pt>
                <c:pt idx="42">
                  <c:v>2024-06</c:v>
                </c:pt>
                <c:pt idx="43">
                  <c:v>2024-07</c:v>
                </c:pt>
                <c:pt idx="44">
                  <c:v>2024-08</c:v>
                </c:pt>
                <c:pt idx="45">
                  <c:v>2024-09</c:v>
                </c:pt>
                <c:pt idx="46">
                  <c:v>2024-10</c:v>
                </c:pt>
                <c:pt idx="47">
                  <c:v>2024-11</c:v>
                </c:pt>
                <c:pt idx="48">
                  <c:v>2024-12</c:v>
                </c:pt>
                <c:pt idx="49">
                  <c:v>2025-01</c:v>
                </c:pt>
                <c:pt idx="50">
                  <c:v>2025-02</c:v>
                </c:pt>
                <c:pt idx="51">
                  <c:v>2025-03</c:v>
                </c:pt>
                <c:pt idx="52">
                  <c:v>2025-04</c:v>
                </c:pt>
                <c:pt idx="53">
                  <c:v>2025-05</c:v>
                </c:pt>
                <c:pt idx="54">
                  <c:v>2025-06</c:v>
                </c:pt>
                <c:pt idx="55">
                  <c:v>2025-07</c:v>
                </c:pt>
                <c:pt idx="56">
                  <c:v>2025-08</c:v>
                </c:pt>
              </c:strCache>
              <c:extLst/>
            </c:strRef>
          </c:cat>
          <c:val>
            <c:numRef>
              <c:f>'Monthly roll up table'!$B$2:$B$66</c:f>
              <c:numCache>
                <c:formatCode>General</c:formatCode>
                <c:ptCount val="57"/>
                <c:pt idx="0">
                  <c:v>9628</c:v>
                </c:pt>
                <c:pt idx="1">
                  <c:v>26710</c:v>
                </c:pt>
                <c:pt idx="2">
                  <c:v>25804</c:v>
                </c:pt>
                <c:pt idx="3">
                  <c:v>7627</c:v>
                </c:pt>
                <c:pt idx="4">
                  <c:v>7112</c:v>
                </c:pt>
                <c:pt idx="5">
                  <c:v>1969</c:v>
                </c:pt>
                <c:pt idx="6">
                  <c:v>6813</c:v>
                </c:pt>
                <c:pt idx="7">
                  <c:v>868</c:v>
                </c:pt>
                <c:pt idx="8">
                  <c:v>47</c:v>
                </c:pt>
                <c:pt idx="9">
                  <c:v>2434</c:v>
                </c:pt>
                <c:pt idx="10">
                  <c:v>1867</c:v>
                </c:pt>
                <c:pt idx="11">
                  <c:v>2070</c:v>
                </c:pt>
                <c:pt idx="12">
                  <c:v>1200</c:v>
                </c:pt>
                <c:pt idx="13">
                  <c:v>510</c:v>
                </c:pt>
                <c:pt idx="14">
                  <c:v>3685</c:v>
                </c:pt>
                <c:pt idx="15">
                  <c:v>5714</c:v>
                </c:pt>
                <c:pt idx="16">
                  <c:v>4128</c:v>
                </c:pt>
                <c:pt idx="17">
                  <c:v>12985</c:v>
                </c:pt>
                <c:pt idx="18">
                  <c:v>17394</c:v>
                </c:pt>
                <c:pt idx="19">
                  <c:v>16238</c:v>
                </c:pt>
                <c:pt idx="20">
                  <c:v>13055</c:v>
                </c:pt>
                <c:pt idx="21">
                  <c:v>5881</c:v>
                </c:pt>
                <c:pt idx="22">
                  <c:v>20471</c:v>
                </c:pt>
                <c:pt idx="23">
                  <c:v>53594</c:v>
                </c:pt>
                <c:pt idx="24">
                  <c:v>10664</c:v>
                </c:pt>
                <c:pt idx="25">
                  <c:v>89709</c:v>
                </c:pt>
                <c:pt idx="26">
                  <c:v>39902</c:v>
                </c:pt>
                <c:pt idx="27">
                  <c:v>37963</c:v>
                </c:pt>
                <c:pt idx="28">
                  <c:v>20100</c:v>
                </c:pt>
                <c:pt idx="29">
                  <c:v>15127</c:v>
                </c:pt>
                <c:pt idx="30">
                  <c:v>11206</c:v>
                </c:pt>
                <c:pt idx="31">
                  <c:v>10690</c:v>
                </c:pt>
                <c:pt idx="32">
                  <c:v>10178</c:v>
                </c:pt>
                <c:pt idx="33">
                  <c:v>4672</c:v>
                </c:pt>
                <c:pt idx="34">
                  <c:v>8076</c:v>
                </c:pt>
                <c:pt idx="35">
                  <c:v>8373</c:v>
                </c:pt>
                <c:pt idx="36">
                  <c:v>8189</c:v>
                </c:pt>
                <c:pt idx="37">
                  <c:v>34137</c:v>
                </c:pt>
                <c:pt idx="38">
                  <c:v>15729</c:v>
                </c:pt>
                <c:pt idx="39">
                  <c:v>7403</c:v>
                </c:pt>
                <c:pt idx="40">
                  <c:v>22423</c:v>
                </c:pt>
                <c:pt idx="41">
                  <c:v>11011</c:v>
                </c:pt>
                <c:pt idx="42">
                  <c:v>10083</c:v>
                </c:pt>
                <c:pt idx="43">
                  <c:v>9051</c:v>
                </c:pt>
                <c:pt idx="44">
                  <c:v>25944</c:v>
                </c:pt>
                <c:pt idx="45">
                  <c:v>4036</c:v>
                </c:pt>
                <c:pt idx="46">
                  <c:v>3782</c:v>
                </c:pt>
                <c:pt idx="47">
                  <c:v>6755</c:v>
                </c:pt>
                <c:pt idx="48">
                  <c:v>2568</c:v>
                </c:pt>
                <c:pt idx="49">
                  <c:v>2492</c:v>
                </c:pt>
                <c:pt idx="50">
                  <c:v>16234</c:v>
                </c:pt>
                <c:pt idx="51">
                  <c:v>8834</c:v>
                </c:pt>
                <c:pt idx="52">
                  <c:v>24545</c:v>
                </c:pt>
                <c:pt idx="53">
                  <c:v>10397</c:v>
                </c:pt>
                <c:pt idx="54">
                  <c:v>1606</c:v>
                </c:pt>
                <c:pt idx="55">
                  <c:v>16292</c:v>
                </c:pt>
                <c:pt idx="56">
                  <c:v>545</c:v>
                </c:pt>
              </c:numCache>
              <c:extLst/>
            </c:numRef>
          </c:val>
          <c:extLst>
            <c:ext xmlns:c16="http://schemas.microsoft.com/office/drawing/2014/chart" uri="{C3380CC4-5D6E-409C-BE32-E72D297353CC}">
              <c16:uniqueId val="{00000007-6AD0-45D4-8026-CF865B67D8B2}"/>
            </c:ext>
          </c:extLst>
        </c:ser>
        <c:dLbls>
          <c:showLegendKey val="0"/>
          <c:showVal val="0"/>
          <c:showCatName val="0"/>
          <c:showSerName val="0"/>
          <c:showPercent val="0"/>
          <c:showBubbleSize val="0"/>
        </c:dLbls>
        <c:gapWidth val="100"/>
        <c:overlap val="-24"/>
        <c:axId val="1017614352"/>
        <c:axId val="1017610992"/>
      </c:barChart>
      <c:catAx>
        <c:axId val="10176143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017610992"/>
        <c:crosses val="autoZero"/>
        <c:auto val="1"/>
        <c:lblAlgn val="ctr"/>
        <c:lblOffset val="100"/>
        <c:noMultiLvlLbl val="0"/>
      </c:catAx>
      <c:valAx>
        <c:axId val="101761099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017614352"/>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b="1"/>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Geographical Hotspots of Global Layoffs (2020-2025)</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'Most layoff 10 top countries ta'!$C$1</c:f>
              <c:strCache>
                <c:ptCount val="1"/>
                <c:pt idx="0">
                  <c:v>Total_Layoffs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'Most layoff 10 top countries ta'!$A$2:$A$11</c:f>
              <c:strCache>
                <c:ptCount val="10"/>
                <c:pt idx="0">
                  <c:v>United States</c:v>
                </c:pt>
                <c:pt idx="1">
                  <c:v>India</c:v>
                </c:pt>
                <c:pt idx="2">
                  <c:v>Germany</c:v>
                </c:pt>
                <c:pt idx="3">
                  <c:v>United Kingdom</c:v>
                </c:pt>
                <c:pt idx="4">
                  <c:v>Netherlands</c:v>
                </c:pt>
                <c:pt idx="5">
                  <c:v>Sweden</c:v>
                </c:pt>
                <c:pt idx="6">
                  <c:v>Canada</c:v>
                </c:pt>
                <c:pt idx="7">
                  <c:v>Brazil</c:v>
                </c:pt>
                <c:pt idx="8">
                  <c:v>Israel</c:v>
                </c:pt>
                <c:pt idx="9">
                  <c:v>China</c:v>
                </c:pt>
              </c:strCache>
            </c:strRef>
          </c:cat>
          <c:val>
            <c:numRef>
              <c:f>'Most layoff 10 top countries ta'!$C$2:$C$11</c:f>
              <c:numCache>
                <c:formatCode>General</c:formatCode>
                <c:ptCount val="10"/>
                <c:pt idx="0">
                  <c:v>522464</c:v>
                </c:pt>
                <c:pt idx="1">
                  <c:v>59461</c:v>
                </c:pt>
                <c:pt idx="2">
                  <c:v>31273</c:v>
                </c:pt>
                <c:pt idx="3">
                  <c:v>21222</c:v>
                </c:pt>
                <c:pt idx="4">
                  <c:v>19425</c:v>
                </c:pt>
                <c:pt idx="5">
                  <c:v>18544</c:v>
                </c:pt>
                <c:pt idx="6">
                  <c:v>15409</c:v>
                </c:pt>
                <c:pt idx="7">
                  <c:v>11423</c:v>
                </c:pt>
                <c:pt idx="8">
                  <c:v>9078</c:v>
                </c:pt>
                <c:pt idx="9">
                  <c:v>8190</c:v>
                </c:pt>
              </c:numCache>
            </c:numRef>
          </c:val>
          <c:extLst>
            <c:ext xmlns:c16="http://schemas.microsoft.com/office/drawing/2014/chart" uri="{C3380CC4-5D6E-409C-BE32-E72D297353CC}">
              <c16:uniqueId val="{00000000-F490-4609-8941-7141DACB5F42}"/>
            </c:ext>
          </c:extLst>
        </c:ser>
        <c:dLbls>
          <c:showLegendKey val="0"/>
          <c:showVal val="0"/>
          <c:showCatName val="0"/>
          <c:showSerName val="0"/>
          <c:showPercent val="0"/>
          <c:showBubbleSize val="0"/>
        </c:dLbls>
        <c:gapWidth val="115"/>
        <c:overlap val="-20"/>
        <c:axId val="52524927"/>
        <c:axId val="52500927"/>
      </c:barChart>
      <c:catAx>
        <c:axId val="52524927"/>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crossAx val="52500927"/>
        <c:crosses val="autoZero"/>
        <c:auto val="1"/>
        <c:lblAlgn val="ctr"/>
        <c:lblOffset val="100"/>
        <c:noMultiLvlLbl val="0"/>
      </c:catAx>
      <c:valAx>
        <c:axId val="52500927"/>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lt1">
                    <a:lumMod val="85000"/>
                  </a:schemeClr>
                </a:solidFill>
                <a:latin typeface="+mn-lt"/>
                <a:ea typeface="+mn-ea"/>
                <a:cs typeface="+mn-cs"/>
              </a:defRPr>
            </a:pPr>
            <a:endParaRPr lang="en-US"/>
          </a:p>
        </c:txPr>
        <c:crossAx val="5252492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800"/>
              <a:t>LAYOFFS</a:t>
            </a:r>
            <a:r>
              <a:rPr lang="en-IN" sz="1800" baseline="0"/>
              <a:t> BREAKDOWN BY COMPANY STAGE</a:t>
            </a:r>
            <a:endParaRPr lang="en-IN" sz="1800"/>
          </a:p>
        </c:rich>
      </c:tx>
      <c:overlay val="0"/>
      <c:spPr>
        <a:noFill/>
        <a:ln>
          <a:noFill/>
        </a:ln>
        <a:effectLst/>
      </c:spPr>
      <c:txPr>
        <a:bodyPr rot="0" spcFirstLastPara="1" vertOverflow="ellipsis" vert="horz" wrap="square" anchor="ctr" anchorCtr="1"/>
        <a:lstStyle/>
        <a:p>
          <a:pPr>
            <a:defRPr sz="18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IN"/>
        </a:p>
      </c:txPr>
    </c:title>
    <c:autoTitleDeleted val="0"/>
    <c:plotArea>
      <c:layout/>
      <c:barChart>
        <c:barDir val="col"/>
        <c:grouping val="clustered"/>
        <c:varyColors val="0"/>
        <c:ser>
          <c:idx val="0"/>
          <c:order val="0"/>
          <c:tx>
            <c:strRef>
              <c:f>'Layoffs by comany stage wise ta'!$C$1</c:f>
              <c:strCache>
                <c:ptCount val="1"/>
                <c:pt idx="0">
                  <c:v>Total_Layoffs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dLbl>
              <c:idx val="0"/>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60D-42EF-AE55-88B2AF8C6D67}"/>
                </c:ext>
              </c:extLst>
            </c:dLbl>
            <c:dLbl>
              <c:idx val="1"/>
              <c:layout>
                <c:manualLayout>
                  <c:x val="7.0512826741239831E-3"/>
                  <c:y val="-9.59494633160686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60D-42EF-AE55-88B2AF8C6D67}"/>
                </c:ext>
              </c:extLst>
            </c:dLbl>
            <c:dLbl>
              <c:idx val="2"/>
              <c:layout>
                <c:manualLayout>
                  <c:x val="7.756410941536393E-2"/>
                  <c:y val="-2.646881746650170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60D-42EF-AE55-88B2AF8C6D6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'Layoffs by comany stage wise ta'!$A$2:$A$17</c:f>
              <c:strCache>
                <c:ptCount val="16"/>
                <c:pt idx="0">
                  <c:v>Post-IPO</c:v>
                </c:pt>
                <c:pt idx="1">
                  <c:v>Unknown</c:v>
                </c:pt>
                <c:pt idx="2">
                  <c:v>Acquired</c:v>
                </c:pt>
                <c:pt idx="3">
                  <c:v>Series B</c:v>
                </c:pt>
                <c:pt idx="4">
                  <c:v>Series C</c:v>
                </c:pt>
                <c:pt idx="5">
                  <c:v>Series D</c:v>
                </c:pt>
                <c:pt idx="6">
                  <c:v>Series E</c:v>
                </c:pt>
                <c:pt idx="7">
                  <c:v>Series F</c:v>
                </c:pt>
                <c:pt idx="8">
                  <c:v>Private Equity</c:v>
                </c:pt>
                <c:pt idx="9">
                  <c:v>Series A</c:v>
                </c:pt>
                <c:pt idx="10">
                  <c:v>Series H</c:v>
                </c:pt>
                <c:pt idx="11">
                  <c:v>Subsidiary</c:v>
                </c:pt>
                <c:pt idx="12">
                  <c:v>Series G</c:v>
                </c:pt>
                <c:pt idx="13">
                  <c:v>Series J</c:v>
                </c:pt>
                <c:pt idx="14">
                  <c:v>Series I</c:v>
                </c:pt>
                <c:pt idx="15">
                  <c:v>Seed</c:v>
                </c:pt>
              </c:strCache>
            </c:strRef>
          </c:cat>
          <c:val>
            <c:numRef>
              <c:f>'Layoffs by comany stage wise ta'!$C$2:$C$17</c:f>
              <c:numCache>
                <c:formatCode>General</c:formatCode>
                <c:ptCount val="16"/>
                <c:pt idx="0">
                  <c:v>443884</c:v>
                </c:pt>
                <c:pt idx="1">
                  <c:v>73820</c:v>
                </c:pt>
                <c:pt idx="2">
                  <c:v>69086</c:v>
                </c:pt>
                <c:pt idx="3">
                  <c:v>30239</c:v>
                </c:pt>
                <c:pt idx="4">
                  <c:v>26928</c:v>
                </c:pt>
                <c:pt idx="5">
                  <c:v>26511</c:v>
                </c:pt>
                <c:pt idx="6">
                  <c:v>23796</c:v>
                </c:pt>
                <c:pt idx="7">
                  <c:v>14400</c:v>
                </c:pt>
                <c:pt idx="8">
                  <c:v>11726</c:v>
                </c:pt>
                <c:pt idx="9">
                  <c:v>8720</c:v>
                </c:pt>
                <c:pt idx="10">
                  <c:v>8197</c:v>
                </c:pt>
                <c:pt idx="11">
                  <c:v>7288</c:v>
                </c:pt>
                <c:pt idx="12">
                  <c:v>4839</c:v>
                </c:pt>
                <c:pt idx="13">
                  <c:v>4100</c:v>
                </c:pt>
                <c:pt idx="14">
                  <c:v>3155</c:v>
                </c:pt>
                <c:pt idx="15">
                  <c:v>2181</c:v>
                </c:pt>
              </c:numCache>
            </c:numRef>
          </c:val>
          <c:extLst>
            <c:ext xmlns:c16="http://schemas.microsoft.com/office/drawing/2014/chart" uri="{C3380CC4-5D6E-409C-BE32-E72D297353CC}">
              <c16:uniqueId val="{00000003-360D-42EF-AE55-88B2AF8C6D67}"/>
            </c:ext>
          </c:extLst>
        </c:ser>
        <c:dLbls>
          <c:showLegendKey val="0"/>
          <c:showVal val="0"/>
          <c:showCatName val="0"/>
          <c:showSerName val="0"/>
          <c:showPercent val="0"/>
          <c:showBubbleSize val="0"/>
        </c:dLbls>
        <c:gapWidth val="219"/>
        <c:overlap val="-27"/>
        <c:axId val="1207089760"/>
        <c:axId val="1207119040"/>
      </c:barChart>
      <c:lineChart>
        <c:grouping val="standard"/>
        <c:varyColors val="0"/>
        <c:ser>
          <c:idx val="1"/>
          <c:order val="1"/>
          <c:tx>
            <c:strRef>
              <c:f>'Layoffs by comany stage wise ta'!$D$1</c:f>
              <c:strCache>
                <c:ptCount val="1"/>
                <c:pt idx="0">
                  <c:v>Layoffs %</c:v>
                </c:pt>
              </c:strCache>
            </c:strRef>
          </c:tx>
          <c:spPr>
            <a:ln w="34925" cap="rnd">
              <a:solidFill>
                <a:schemeClr val="accent2"/>
              </a:solidFill>
              <a:round/>
            </a:ln>
            <a:effectLst>
              <a:outerShdw blurRad="57150" dist="19050" dir="5400000" algn="ctr" rotWithShape="0">
                <a:srgbClr val="000000">
                  <a:alpha val="63000"/>
                </a:srgbClr>
              </a:outerShdw>
            </a:effectLst>
          </c:spPr>
          <c:marker>
            <c:symbol val="none"/>
          </c:marker>
          <c:dLbls>
            <c:dLbl>
              <c:idx val="0"/>
              <c:layout>
                <c:manualLayout>
                  <c:x val="3.525641337062E-2"/>
                  <c:y val="9.925806549938139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60D-42EF-AE55-88B2AF8C6D67}"/>
                </c:ext>
              </c:extLst>
            </c:dLbl>
            <c:dLbl>
              <c:idx val="1"/>
              <c:layout>
                <c:manualLayout>
                  <c:x val="-5.2884620055929999E-3"/>
                  <c:y val="-6.617204366625438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360D-42EF-AE55-88B2AF8C6D67}"/>
                </c:ext>
              </c:extLst>
            </c:dLbl>
            <c:dLbl>
              <c:idx val="2"/>
              <c:layout>
                <c:manualLayout>
                  <c:x val="4.5833337381805998E-2"/>
                  <c:y val="-1.985161309987627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360D-42EF-AE55-88B2AF8C6D67}"/>
                </c:ext>
              </c:extLst>
            </c:dLbl>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'Layoffs by comany stage wise ta'!$A$2:$A$17</c:f>
              <c:strCache>
                <c:ptCount val="16"/>
                <c:pt idx="0">
                  <c:v>Post-IPO</c:v>
                </c:pt>
                <c:pt idx="1">
                  <c:v>Unknown</c:v>
                </c:pt>
                <c:pt idx="2">
                  <c:v>Acquired</c:v>
                </c:pt>
                <c:pt idx="3">
                  <c:v>Series B</c:v>
                </c:pt>
                <c:pt idx="4">
                  <c:v>Series C</c:v>
                </c:pt>
                <c:pt idx="5">
                  <c:v>Series D</c:v>
                </c:pt>
                <c:pt idx="6">
                  <c:v>Series E</c:v>
                </c:pt>
                <c:pt idx="7">
                  <c:v>Series F</c:v>
                </c:pt>
                <c:pt idx="8">
                  <c:v>Private Equity</c:v>
                </c:pt>
                <c:pt idx="9">
                  <c:v>Series A</c:v>
                </c:pt>
                <c:pt idx="10">
                  <c:v>Series H</c:v>
                </c:pt>
                <c:pt idx="11">
                  <c:v>Subsidiary</c:v>
                </c:pt>
                <c:pt idx="12">
                  <c:v>Series G</c:v>
                </c:pt>
                <c:pt idx="13">
                  <c:v>Series J</c:v>
                </c:pt>
                <c:pt idx="14">
                  <c:v>Series I</c:v>
                </c:pt>
                <c:pt idx="15">
                  <c:v>Seed</c:v>
                </c:pt>
              </c:strCache>
            </c:strRef>
          </c:cat>
          <c:val>
            <c:numRef>
              <c:f>'Layoffs by comany stage wise ta'!$D$2:$D$17</c:f>
              <c:numCache>
                <c:formatCode>0.00%</c:formatCode>
                <c:ptCount val="16"/>
                <c:pt idx="0">
                  <c:v>0.58492758970574665</c:v>
                </c:pt>
                <c:pt idx="1">
                  <c:v>9.7276213317168944E-2</c:v>
                </c:pt>
                <c:pt idx="2">
                  <c:v>9.1037990696693771E-2</c:v>
                </c:pt>
                <c:pt idx="3">
                  <c:v>3.9847404693821073E-2</c:v>
                </c:pt>
                <c:pt idx="4">
                  <c:v>3.5484338556010908E-2</c:v>
                </c:pt>
                <c:pt idx="5">
                  <c:v>3.4934837323915821E-2</c:v>
                </c:pt>
                <c:pt idx="6">
                  <c:v>3.1357149445886648E-2</c:v>
                </c:pt>
                <c:pt idx="7">
                  <c:v>1.8975582115513857E-2</c:v>
                </c:pt>
                <c:pt idx="8">
                  <c:v>1.5451921936563575E-2</c:v>
                </c:pt>
                <c:pt idx="9">
                  <c:v>1.1490769169950057E-2</c:v>
                </c:pt>
                <c:pt idx="10">
                  <c:v>1.0801586569504659E-2</c:v>
                </c:pt>
                <c:pt idx="11">
                  <c:v>9.6037529484628466E-3</c:v>
                </c:pt>
                <c:pt idx="12">
                  <c:v>6.3765862400674686E-3</c:v>
                </c:pt>
                <c:pt idx="13">
                  <c:v>5.4027699078893618E-3</c:v>
                </c:pt>
                <c:pt idx="14">
                  <c:v>4.1574973315587653E-3</c:v>
                </c:pt>
                <c:pt idx="15">
                  <c:v>2.8740100412455363E-3</c:v>
                </c:pt>
              </c:numCache>
            </c:numRef>
          </c:val>
          <c:smooth val="0"/>
          <c:extLst>
            <c:ext xmlns:c16="http://schemas.microsoft.com/office/drawing/2014/chart" uri="{C3380CC4-5D6E-409C-BE32-E72D297353CC}">
              <c16:uniqueId val="{00000007-360D-42EF-AE55-88B2AF8C6D67}"/>
            </c:ext>
          </c:extLst>
        </c:ser>
        <c:dLbls>
          <c:showLegendKey val="0"/>
          <c:showVal val="0"/>
          <c:showCatName val="0"/>
          <c:showSerName val="0"/>
          <c:showPercent val="0"/>
          <c:showBubbleSize val="0"/>
        </c:dLbls>
        <c:marker val="1"/>
        <c:smooth val="0"/>
        <c:axId val="1207106560"/>
        <c:axId val="1207105600"/>
      </c:lineChart>
      <c:catAx>
        <c:axId val="12070897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000" b="1" i="0" u="none" strike="noStrike" kern="1200" baseline="0">
                <a:solidFill>
                  <a:schemeClr val="lt1">
                    <a:lumMod val="85000"/>
                  </a:schemeClr>
                </a:solidFill>
                <a:latin typeface="+mn-lt"/>
                <a:ea typeface="+mn-ea"/>
                <a:cs typeface="+mn-cs"/>
              </a:defRPr>
            </a:pPr>
            <a:endParaRPr lang="en-US"/>
          </a:p>
        </c:txPr>
        <c:crossAx val="1207119040"/>
        <c:crosses val="autoZero"/>
        <c:auto val="1"/>
        <c:lblAlgn val="ctr"/>
        <c:lblOffset val="100"/>
        <c:noMultiLvlLbl val="0"/>
      </c:catAx>
      <c:valAx>
        <c:axId val="1207119040"/>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lt1">
                    <a:lumMod val="85000"/>
                  </a:schemeClr>
                </a:solidFill>
                <a:latin typeface="+mn-lt"/>
                <a:ea typeface="+mn-ea"/>
                <a:cs typeface="+mn-cs"/>
              </a:defRPr>
            </a:pPr>
            <a:endParaRPr lang="en-US"/>
          </a:p>
        </c:txPr>
        <c:crossAx val="1207089760"/>
        <c:crosses val="autoZero"/>
        <c:crossBetween val="between"/>
      </c:valAx>
      <c:valAx>
        <c:axId val="1207105600"/>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lt1">
                    <a:lumMod val="85000"/>
                  </a:schemeClr>
                </a:solidFill>
                <a:latin typeface="+mn-lt"/>
                <a:ea typeface="+mn-ea"/>
                <a:cs typeface="+mn-cs"/>
              </a:defRPr>
            </a:pPr>
            <a:endParaRPr lang="en-US"/>
          </a:p>
        </c:txPr>
        <c:crossAx val="1207106560"/>
        <c:crosses val="max"/>
        <c:crossBetween val="between"/>
      </c:valAx>
      <c:catAx>
        <c:axId val="1207106560"/>
        <c:scaling>
          <c:orientation val="minMax"/>
        </c:scaling>
        <c:delete val="1"/>
        <c:axPos val="b"/>
        <c:numFmt formatCode="General" sourceLinked="1"/>
        <c:majorTickMark val="none"/>
        <c:minorTickMark val="none"/>
        <c:tickLblPos val="nextTo"/>
        <c:crossAx val="1207105600"/>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1050" b="1"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400"/>
              <a:t>SEVERITY OF LAYOFFS</a:t>
            </a:r>
          </a:p>
        </c:rich>
      </c:tx>
      <c:overlay val="0"/>
      <c:spPr>
        <a:noFill/>
        <a:ln>
          <a:noFill/>
        </a:ln>
        <a:effectLst/>
      </c:spPr>
      <c:txPr>
        <a:bodyPr rot="0" spcFirstLastPara="1" vertOverflow="ellipsis" vert="horz" wrap="square" anchor="ctr" anchorCtr="1"/>
        <a:lstStyle/>
        <a:p>
          <a:pPr>
            <a:defRPr sz="24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0.36877183991054374"/>
          <c:y val="0.18126686682348506"/>
          <c:w val="0.28094754150553664"/>
          <c:h val="0.70312933095814123"/>
        </c:manualLayout>
      </c:layout>
      <c:pieChart>
        <c:varyColors val="1"/>
        <c:ser>
          <c:idx val="0"/>
          <c:order val="0"/>
          <c:tx>
            <c:strRef>
              <c:f>'Severity of layoff bands table'!$F$2</c:f>
              <c:strCache>
                <c:ptCount val="1"/>
                <c:pt idx="0">
                  <c:v>%Total</c:v>
                </c:pt>
              </c:strCache>
            </c:strRef>
          </c:tx>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6DA6-4BD5-9FD4-5272D8B859C5}"/>
              </c:ext>
            </c:extLst>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6DA6-4BD5-9FD4-5272D8B859C5}"/>
              </c:ext>
            </c:extLst>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6DA6-4BD5-9FD4-5272D8B859C5}"/>
              </c:ext>
            </c:extLst>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6DA6-4BD5-9FD4-5272D8B859C5}"/>
              </c:ext>
            </c:extLst>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9-6DA6-4BD5-9FD4-5272D8B859C5}"/>
              </c:ext>
            </c:extLst>
          </c:dPt>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lt1">
                        <a:lumMod val="8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'Severity of layoff bands table'!$E$3:$E$7</c:f>
              <c:strCache>
                <c:ptCount val="5"/>
                <c:pt idx="0">
                  <c:v>Less than 10%</c:v>
                </c:pt>
                <c:pt idx="1">
                  <c:v>Between 10%-25%</c:v>
                </c:pt>
                <c:pt idx="2">
                  <c:v>Between 25%-50%</c:v>
                </c:pt>
                <c:pt idx="3">
                  <c:v>Between 50%-99%</c:v>
                </c:pt>
                <c:pt idx="4">
                  <c:v>100% Shutdown</c:v>
                </c:pt>
              </c:strCache>
            </c:strRef>
          </c:cat>
          <c:val>
            <c:numRef>
              <c:f>'Severity of layoff bands table'!$F$3:$F$7</c:f>
              <c:numCache>
                <c:formatCode>0.00%</c:formatCode>
                <c:ptCount val="5"/>
                <c:pt idx="0">
                  <c:v>0.16918165989553105</c:v>
                </c:pt>
                <c:pt idx="1">
                  <c:v>0.30760301799187462</c:v>
                </c:pt>
                <c:pt idx="2">
                  <c:v>0.1456761462565293</c:v>
                </c:pt>
                <c:pt idx="3">
                  <c:v>4.3818920487521763E-2</c:v>
                </c:pt>
                <c:pt idx="4">
                  <c:v>0.33372025536854322</c:v>
                </c:pt>
              </c:numCache>
            </c:numRef>
          </c:val>
          <c:extLst>
            <c:ext xmlns:c16="http://schemas.microsoft.com/office/drawing/2014/chart" uri="{C3380CC4-5D6E-409C-BE32-E72D297353CC}">
              <c16:uniqueId val="{0000000A-6DA6-4BD5-9FD4-5272D8B859C5}"/>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'Most layoff industry wise table'!$A$2:$A$11</cx:f>
        <cx:lvl ptCount="10">
          <cx:pt idx="0">Hardware</cx:pt>
          <cx:pt idx="1">Other</cx:pt>
          <cx:pt idx="2">Consumer</cx:pt>
          <cx:pt idx="3">Retail</cx:pt>
          <cx:pt idx="4">Transportation</cx:pt>
          <cx:pt idx="5">Finance</cx:pt>
          <cx:pt idx="6">Food</cx:pt>
          <cx:pt idx="7">Healthcare</cx:pt>
          <cx:pt idx="8">Travel</cx:pt>
          <cx:pt idx="9">Infrastructure</cx:pt>
        </cx:lvl>
      </cx:strDim>
      <cx:numDim type="val">
        <cx:f>'Most layoff industry wise table'!$C$2:$C$11</cx:f>
        <cx:lvl ptCount="10" formatCode="General">
          <cx:pt idx="0">86528</cx:pt>
          <cx:pt idx="1">81107</cx:pt>
          <cx:pt idx="2">76668</cx:pt>
          <cx:pt idx="3">73721</cx:pt>
          <cx:pt idx="4">63316</cx:pt>
          <cx:pt idx="5">52318</cx:pt>
          <cx:pt idx="6">49384</cx:pt>
          <cx:pt idx="7">38726</cx:pt>
          <cx:pt idx="8">23370</cx:pt>
          <cx:pt idx="9">20614</cx:pt>
        </cx:lvl>
      </cx:numDim>
    </cx:data>
  </cx:chartData>
  <cx:chart>
    <cx:title pos="t" align="ctr" overlay="0">
      <cx:tx>
        <cx:txData>
          <cx:v>Most Vulnerable Sectors - Highest Layoffs (2020-2025) </cx:v>
        </cx:txData>
      </cx:tx>
      <cx:txPr>
        <a:bodyPr spcFirstLastPara="1" vertOverflow="ellipsis" horzOverflow="overflow" wrap="square" lIns="0" tIns="0" rIns="0" bIns="0" anchor="ctr" anchorCtr="1"/>
        <a:lstStyle/>
        <a:p>
          <a:pPr algn="ctr" rtl="0">
            <a:defRPr/>
          </a:pPr>
          <a:r>
            <a:rPr lang="en-US" sz="1600" b="1" i="0" u="none" strike="noStrike" spc="100" baseline="0">
              <a:solidFill>
                <a:sysClr val="window" lastClr="FFFFFF">
                  <a:lumMod val="95000"/>
                </a:sysClr>
              </a:solidFill>
              <a:effectLst>
                <a:outerShdw blurRad="50800" dist="38100" dir="5400000" algn="t" rotWithShape="0">
                  <a:prstClr val="black">
                    <a:alpha val="40000"/>
                  </a:prstClr>
                </a:outerShdw>
              </a:effectLst>
              <a:latin typeface="Calibri" panose="020F0502020204030204"/>
            </a:rPr>
            <a:t>Most Vulnerable Sectors - Highest Layoffs (2020-2025) </a:t>
          </a:r>
        </a:p>
      </cx:txPr>
    </cx:title>
    <cx:plotArea>
      <cx:plotAreaRegion>
        <cx:series layoutId="funnel" uniqueId="{8AAA8D94-1D27-4B77-A592-E47739DF285C}">
          <cx:tx>
            <cx:txData>
              <cx:f>'Most layoff industry wise table'!$C$1</cx:f>
              <cx:v>Total_Layoffs</cx:v>
            </cx:txData>
          </cx:tx>
          <cx:dataLabels>
            <cx:txPr>
              <a:bodyPr spcFirstLastPara="1" vertOverflow="ellipsis" horzOverflow="overflow" wrap="square" lIns="0" tIns="0" rIns="0" bIns="0" anchor="ctr" anchorCtr="1"/>
              <a:lstStyle/>
              <a:p>
                <a:pPr algn="ctr" rtl="0">
                  <a:defRPr sz="1200" b="1"/>
                </a:pPr>
                <a:endParaRPr lang="en-US" sz="1200" b="1" i="0" u="none" strike="noStrike" baseline="0">
                  <a:solidFill>
                    <a:sysClr val="window" lastClr="FFFFFF">
                      <a:lumMod val="95000"/>
                    </a:sysClr>
                  </a:solidFill>
                  <a:latin typeface="Calibri" panose="020F0502020204030204"/>
                </a:endParaRPr>
              </a:p>
            </cx:txPr>
            <cx:visibility seriesName="0" categoryName="0" value="1"/>
          </cx:dataLabels>
          <cx:dataId val="0"/>
        </cx:series>
      </cx:plotAreaRegion>
      <cx:axis id="0">
        <cx:catScaling gapWidth="0.5"/>
        <cx:tickLabels/>
        <cx:txPr>
          <a:bodyPr spcFirstLastPara="1" vertOverflow="ellipsis" horzOverflow="overflow" wrap="square" lIns="0" tIns="0" rIns="0" bIns="0" anchor="ctr" anchorCtr="1"/>
          <a:lstStyle/>
          <a:p>
            <a:pPr algn="ctr" rtl="0">
              <a:defRPr sz="1000"/>
            </a:pPr>
            <a:endParaRPr lang="en-US" sz="1000" b="0" i="0" u="none" strike="noStrike" baseline="0">
              <a:solidFill>
                <a:sysClr val="window" lastClr="FFFFFF">
                  <a:lumMod val="95000"/>
                </a:sysClr>
              </a:solidFill>
              <a:latin typeface="Calibri" panose="020F0502020204030204"/>
            </a:endParaRPr>
          </a:p>
        </cx:txPr>
      </cx:axis>
    </cx:plotArea>
  </cx:chart>
  <cx:clrMapOvr bg1="lt1" tx1="dk1" bg2="lt2" tx2="dk2" accent1="accent1" accent2="accent2" accent3="accent3" accent4="accent4" accent5="accent5" accent6="accent6" hlink="hlink" folHlink="folHlink"/>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Reversed" id="26">
  <a:schemeClr val="accent6"/>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27">
  <cs:axisTitle>
    <cs:lnRef idx="0"/>
    <cs:fillRef idx="0"/>
    <cs:effectRef idx="0"/>
    <cs:fontRef idx="minor">
      <a:schemeClr val="lt1">
        <a:lumMod val="95000"/>
      </a:schemeClr>
    </cs:fontRef>
    <cs:defRPr sz="900"/>
  </cs:axisTitle>
  <cs:category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cs:chartArea>
  <cs:dataLabel>
    <cs:lnRef idx="0"/>
    <cs:fillRef idx="0"/>
    <cs:effectRef idx="0"/>
    <cs:fontRef idx="minor">
      <a:schemeClr val="lt1">
        <a:lumMod val="9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lt1"/>
    </cs:fontRef>
    <cs:spPr>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ln>
        <a:solidFill>
          <a:schemeClr val="tx1"/>
        </a:solidFill>
      </a:ln>
    </cs:spPr>
  </cs:dataPoint>
  <cs:dataPoint3D>
    <cs:lnRef idx="0"/>
    <cs:fillRef idx="0">
      <cs:styleClr val="auto"/>
    </cs:fillRef>
    <cs:effectRef idx="0"/>
    <cs:fontRef idx="minor">
      <a:schemeClr val="lt1"/>
    </cs:fontRef>
    <cs:spPr>
      <a:solidFill>
        <a:schemeClr val="phClr"/>
      </a:solidFill>
    </cs:spPr>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fillRef idx="0">
      <cs:styleClr val="auto"/>
    </cs:fillRef>
    <cs:effectRef idx="0"/>
    <cs:fontRef idx="minor">
      <a:schemeClr val="lt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lt1"/>
    </cs:fontRef>
    <cs:spPr>
      <a:ln w="28575" cap="rnd">
        <a:solidFill>
          <a:schemeClr val="phClr"/>
        </a:solidFill>
        <a:round/>
      </a:ln>
    </cs:spPr>
  </cs:dataPointWireframe>
  <cs:dataTable>
    <cs:lnRef idx="0"/>
    <cs:fillRef idx="0"/>
    <cs:effectRef idx="0"/>
    <cs:fontRef idx="minor">
      <a:schemeClr val="lt1">
        <a:lumMod val="95000"/>
      </a:schemeClr>
    </cs:fontRef>
    <cs:spPr>
      <a:ln w="9525">
        <a:solidFill>
          <a:schemeClr val="lt1">
            <a:lumMod val="95000"/>
            <a:alpha val="54000"/>
          </a:schemeClr>
        </a:solidFill>
      </a:ln>
    </cs:spPr>
    <cs:defRPr sz="9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10000"/>
            <a:lumOff val="1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95000"/>
      </a:schemeClr>
    </cs:fontRef>
    <cs:defRPr sz="9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95000"/>
      </a:schemeClr>
    </cs:fontRef>
    <cs:spPr>
      <a:ln w="12700" cap="flat" cmpd="sng" algn="ctr">
        <a:solidFill>
          <a:schemeClr val="lt1">
            <a:lumMod val="95000"/>
            <a:alpha val="54000"/>
          </a:schemeClr>
        </a:solidFill>
        <a:round/>
      </a:ln>
    </cs:spPr>
    <cs:defRPr sz="900"/>
  </cs:seriesAxis>
  <cs:seriesLine>
    <cs:lnRef idx="0"/>
    <cs:fillRef idx="0"/>
    <cs:effectRef idx="0"/>
    <cs:fontRef idx="minor">
      <a:schemeClr val="lt1"/>
    </cs:fontRef>
    <cs:spPr>
      <a:ln w="9525" cap="flat">
        <a:solidFill>
          <a:srgbClr val="D9D9D9"/>
        </a:solidFill>
        <a:round/>
      </a:ln>
    </cs:spPr>
  </cs:seriesLine>
  <cs:title>
    <cs:lnRef idx="0"/>
    <cs:fillRef idx="0"/>
    <cs:effectRef idx="0"/>
    <cs:fontRef idx="minor">
      <a:schemeClr val="lt1">
        <a:lumMod val="95000"/>
      </a:schemeClr>
    </cs:fontRef>
    <cs:defRPr sz="1600" b="1" spc="10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prstDash val="sysDash"/>
      </a:ln>
    </cs:spPr>
  </cs:trendline>
  <cs:trendlineLabel>
    <cs:lnRef idx="0"/>
    <cs:fillRef idx="0"/>
    <cs:effectRef idx="0"/>
    <cs:fontRef idx="minor">
      <a:schemeClr val="lt1">
        <a:lumMod val="95000"/>
      </a:schemeClr>
    </cs:fontRef>
    <cs:defRPr sz="9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95000"/>
      </a:schemeClr>
    </cs:fontRef>
    <cs:defRPr sz="9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333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2663805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4788426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2241239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8935857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2241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817401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4113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5786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9616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99711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05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6664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47553861"/>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695057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858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US" dirty="0"/>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01100705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0016447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0667526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0751285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6551236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55356822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19826" y="1184911"/>
            <a:ext cx="7406640" cy="5848350"/>
          </a:xfrm>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9/14/2025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4595556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C764DE79-268F-4C1A-8933-263129D2AF90}" type="datetimeFigureOut">
              <a:rPr lang="en-US" smtClean="0"/>
              <a:t>9/14/2025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40508234"/>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 id="2147483723" r:id="rId19"/>
    <p:sldLayoutId id="2147483724" r:id="rId20"/>
    <p:sldLayoutId id="2147483725" r:id="rId21"/>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3.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88" y="1266146"/>
            <a:ext cx="13042821" cy="2480786"/>
          </a:xfrm>
          <a:prstGeom prst="rect">
            <a:avLst/>
          </a:prstGeom>
          <a:noFill/>
          <a:ln/>
        </p:spPr>
        <p:txBody>
          <a:bodyPr wrap="square" lIns="0" tIns="0" rIns="0" bIns="0" rtlCol="0" anchor="t"/>
          <a:lstStyle/>
          <a:p>
            <a:pPr marL="0" indent="0" algn="ctr">
              <a:lnSpc>
                <a:spcPts val="9750"/>
              </a:lnSpc>
              <a:buNone/>
            </a:pPr>
            <a:r>
              <a:rPr lang="en-US" sz="8000" dirty="0">
                <a:solidFill>
                  <a:schemeClr val="tx1">
                    <a:lumMod val="75000"/>
                    <a:lumOff val="25000"/>
                  </a:schemeClr>
                </a:solidFill>
                <a:latin typeface="Instrument Sans Semi Bold" pitchFamily="34" charset="0"/>
                <a:ea typeface="Instrument Sans Semi Bold" pitchFamily="34" charset="-122"/>
                <a:cs typeface="Instrument Sans Semi Bold" pitchFamily="34" charset="-120"/>
              </a:rPr>
              <a:t>Global Layoffs Analysis (2020–2025)</a:t>
            </a:r>
            <a:endParaRPr lang="en-US" sz="8000" dirty="0">
              <a:solidFill>
                <a:schemeClr val="tx1">
                  <a:lumMod val="75000"/>
                  <a:lumOff val="25000"/>
                </a:schemeClr>
              </a:solidFill>
            </a:endParaRPr>
          </a:p>
        </p:txBody>
      </p:sp>
      <p:sp>
        <p:nvSpPr>
          <p:cNvPr id="3" name="Text 1"/>
          <p:cNvSpPr/>
          <p:nvPr/>
        </p:nvSpPr>
        <p:spPr>
          <a:xfrm>
            <a:off x="489098" y="4948357"/>
            <a:ext cx="13482083" cy="1601299"/>
          </a:xfrm>
          <a:prstGeom prst="rect">
            <a:avLst/>
          </a:prstGeom>
          <a:noFill/>
          <a:ln/>
        </p:spPr>
        <p:txBody>
          <a:bodyPr wrap="none" lIns="0" tIns="0" rIns="0" bIns="0" rtlCol="0" anchor="t"/>
          <a:lstStyle/>
          <a:p>
            <a:pPr marL="0" indent="0" algn="ctr">
              <a:lnSpc>
                <a:spcPts val="3900"/>
              </a:lnSpc>
              <a:buNone/>
            </a:pPr>
            <a:r>
              <a:rPr lang="en-US" sz="3100" dirty="0">
                <a:solidFill>
                  <a:schemeClr val="tx1">
                    <a:lumMod val="65000"/>
                    <a:lumOff val="35000"/>
                  </a:schemeClr>
                </a:solidFill>
                <a:latin typeface="Instrument Sans Semi Bold" pitchFamily="34" charset="0"/>
                <a:ea typeface="Instrument Sans Semi Bold" pitchFamily="34" charset="-122"/>
                <a:cs typeface="Instrument Sans Semi Bold" pitchFamily="34" charset="-120"/>
              </a:rPr>
              <a:t>Advanced SQL Data Cleaning &amp; </a:t>
            </a:r>
          </a:p>
          <a:p>
            <a:pPr marL="0" indent="0" algn="ctr">
              <a:lnSpc>
                <a:spcPts val="3900"/>
              </a:lnSpc>
              <a:buNone/>
            </a:pPr>
            <a:r>
              <a:rPr lang="en-US" sz="3100" dirty="0">
                <a:solidFill>
                  <a:schemeClr val="tx1">
                    <a:lumMod val="65000"/>
                    <a:lumOff val="35000"/>
                  </a:schemeClr>
                </a:solidFill>
                <a:latin typeface="Instrument Sans Semi Bold" pitchFamily="34" charset="0"/>
                <a:ea typeface="Instrument Sans Semi Bold" pitchFamily="34" charset="-122"/>
                <a:cs typeface="Instrument Sans Semi Bold" pitchFamily="34" charset="-120"/>
              </a:rPr>
              <a:t>Exploratory Data Analysis of Global Layoffs</a:t>
            </a:r>
            <a:endParaRPr lang="en-US" sz="3100" dirty="0">
              <a:solidFill>
                <a:schemeClr val="tx1">
                  <a:lumMod val="65000"/>
                  <a:lumOff val="35000"/>
                </a:schemeClr>
              </a:solidFill>
            </a:endParaRPr>
          </a:p>
        </p:txBody>
      </p:sp>
      <p:sp>
        <p:nvSpPr>
          <p:cNvPr id="4" name="Text 2"/>
          <p:cNvSpPr/>
          <p:nvPr/>
        </p:nvSpPr>
        <p:spPr>
          <a:xfrm>
            <a:off x="708728" y="7071370"/>
            <a:ext cx="13042821" cy="317540"/>
          </a:xfrm>
          <a:prstGeom prst="rect">
            <a:avLst/>
          </a:prstGeom>
          <a:noFill/>
          <a:ln/>
        </p:spPr>
        <p:txBody>
          <a:bodyPr wrap="none" lIns="0" tIns="0" rIns="0" bIns="0" rtlCol="0" anchor="t"/>
          <a:lstStyle/>
          <a:p>
            <a:pPr marL="0" indent="0" algn="ctr">
              <a:lnSpc>
                <a:spcPts val="2500"/>
              </a:lnSpc>
              <a:buNone/>
            </a:pPr>
            <a:r>
              <a:rPr lang="en-US" sz="2000">
                <a:solidFill>
                  <a:schemeClr val="tx1">
                    <a:lumMod val="65000"/>
                    <a:lumOff val="35000"/>
                  </a:schemeClr>
                </a:solidFill>
                <a:latin typeface="Instrument Sans Medium" pitchFamily="34" charset="0"/>
                <a:ea typeface="Instrument Sans Medium" pitchFamily="34" charset="-122"/>
                <a:cs typeface="Instrument Sans Medium" pitchFamily="34" charset="-120"/>
              </a:rPr>
              <a:t>Data Analyst Portfolio </a:t>
            </a:r>
            <a:r>
              <a:rPr lang="en-US" sz="2000" dirty="0">
                <a:solidFill>
                  <a:schemeClr val="tx1">
                    <a:lumMod val="65000"/>
                    <a:lumOff val="35000"/>
                  </a:schemeClr>
                </a:solidFill>
                <a:latin typeface="Instrument Sans Medium" pitchFamily="34" charset="0"/>
                <a:ea typeface="Instrument Sans Medium" pitchFamily="34" charset="-122"/>
                <a:cs typeface="Instrument Sans Medium" pitchFamily="34" charset="-120"/>
              </a:rPr>
              <a:t>Project | TEJAS BHAVSAR</a:t>
            </a:r>
            <a:endParaRPr lang="en-US" sz="2000" dirty="0">
              <a:solidFill>
                <a:schemeClr val="tx1">
                  <a:lumMod val="65000"/>
                  <a:lumOff val="3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168684" y="649434"/>
            <a:ext cx="4425434" cy="310158"/>
          </a:xfrm>
          <a:prstGeom prst="rect">
            <a:avLst/>
          </a:prstGeom>
          <a:noFill/>
          <a:ln/>
        </p:spPr>
        <p:txBody>
          <a:bodyPr wrap="none" lIns="0" tIns="0" rIns="0" bIns="0" rtlCol="0" anchor="t"/>
          <a:lstStyle/>
          <a:p>
            <a:pPr marL="0" indent="0" algn="l">
              <a:lnSpc>
                <a:spcPts val="2400"/>
              </a:lnSpc>
              <a:buNone/>
            </a:pPr>
            <a:r>
              <a:rPr lang="en-US" sz="4400" dirty="0">
                <a:latin typeface="Instrument Sans Semi Bold" pitchFamily="34" charset="0"/>
                <a:ea typeface="Instrument Sans Semi Bold" pitchFamily="34" charset="-122"/>
                <a:cs typeface="Instrument Sans Semi Bold" pitchFamily="34" charset="-120"/>
              </a:rPr>
              <a:t>KPI 2 – Geographical Hotspots: SQL Query</a:t>
            </a:r>
            <a:endParaRPr lang="en-US" sz="4400" dirty="0"/>
          </a:p>
        </p:txBody>
      </p:sp>
      <p:sp>
        <p:nvSpPr>
          <p:cNvPr id="3" name="Text 1"/>
          <p:cNvSpPr/>
          <p:nvPr/>
        </p:nvSpPr>
        <p:spPr>
          <a:xfrm>
            <a:off x="783908" y="1831616"/>
            <a:ext cx="13042821" cy="635079"/>
          </a:xfrm>
          <a:prstGeom prst="rect">
            <a:avLst/>
          </a:prstGeom>
          <a:noFill/>
          <a:ln/>
        </p:spPr>
        <p:txBody>
          <a:bodyPr wrap="square" lIns="0" tIns="0" rIns="0" bIns="0" rtlCol="0" anchor="t"/>
          <a:lstStyle/>
          <a:p>
            <a:pPr marL="0" indent="0" algn="l">
              <a:lnSpc>
                <a:spcPts val="2500"/>
              </a:lnSpc>
              <a:buNone/>
            </a:pPr>
            <a:r>
              <a:rPr lang="en-US" sz="1600" dirty="0">
                <a:latin typeface="Instrument Sans Medium" pitchFamily="34" charset="0"/>
                <a:ea typeface="Instrument Sans Medium" pitchFamily="34" charset="-122"/>
                <a:cs typeface="Instrument Sans Medium" pitchFamily="34" charset="-120"/>
              </a:rPr>
              <a:t>To find out the geographical distribution of layoffs, I used the following SQL query. This query aggregates layoff events and total laid-off personnel by country, ordering the results to highlight regions with the highest impact.</a:t>
            </a:r>
            <a:endParaRPr lang="en-US" sz="1600" dirty="0"/>
          </a:p>
        </p:txBody>
      </p:sp>
      <p:sp>
        <p:nvSpPr>
          <p:cNvPr id="4" name="Shape 2"/>
          <p:cNvSpPr/>
          <p:nvPr/>
        </p:nvSpPr>
        <p:spPr>
          <a:xfrm>
            <a:off x="793790" y="3312381"/>
            <a:ext cx="13042821" cy="932736"/>
          </a:xfrm>
          <a:prstGeom prst="roundRect">
            <a:avLst>
              <a:gd name="adj" fmla="val 8937"/>
            </a:avLst>
          </a:prstGeom>
          <a:solidFill>
            <a:srgbClr val="37373A"/>
          </a:solidFill>
          <a:ln/>
        </p:spPr>
      </p:sp>
      <p:sp>
        <p:nvSpPr>
          <p:cNvPr id="5" name="Shape 3"/>
          <p:cNvSpPr/>
          <p:nvPr/>
        </p:nvSpPr>
        <p:spPr>
          <a:xfrm>
            <a:off x="783908" y="3114943"/>
            <a:ext cx="13062585" cy="1791592"/>
          </a:xfrm>
          <a:prstGeom prst="roundRect">
            <a:avLst>
              <a:gd name="adj" fmla="val 3192"/>
            </a:avLst>
          </a:prstGeom>
          <a:solidFill>
            <a:srgbClr val="37373A"/>
          </a:solidFill>
          <a:ln/>
        </p:spPr>
      </p:sp>
      <p:sp>
        <p:nvSpPr>
          <p:cNvPr id="6" name="Text 4"/>
          <p:cNvSpPr/>
          <p:nvPr/>
        </p:nvSpPr>
        <p:spPr>
          <a:xfrm>
            <a:off x="1003723" y="3335010"/>
            <a:ext cx="12665869" cy="1365434"/>
          </a:xfrm>
          <a:prstGeom prst="rect">
            <a:avLst/>
          </a:prstGeom>
          <a:noFill/>
          <a:ln/>
        </p:spPr>
        <p:txBody>
          <a:bodyPr wrap="square" lIns="0" tIns="0" rIns="0" bIns="0" rtlCol="0" anchor="t"/>
          <a:lstStyle/>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SELECT country, COUNT(*) AS layoff_events,  SUM(total_laid_off) AS </a:t>
            </a:r>
            <a:r>
              <a:rPr lang="en-US" sz="1550" dirty="0" err="1">
                <a:solidFill>
                  <a:srgbClr val="CFD0D8"/>
                </a:solidFill>
                <a:highlight>
                  <a:srgbClr val="37373A"/>
                </a:highlight>
                <a:latin typeface="Consolas Medium" pitchFamily="34" charset="0"/>
                <a:ea typeface="Consolas Medium" pitchFamily="34" charset="-122"/>
                <a:cs typeface="Consolas Medium" pitchFamily="34" charset="-120"/>
              </a:rPr>
              <a:t>total_layoffs</a:t>
            </a: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GROUP BY country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ORDER BY total_layoffs DESC;</a:t>
            </a:r>
            <a:endParaRPr lang="en-US" sz="1550" dirty="0"/>
          </a:p>
        </p:txBody>
      </p:sp>
      <p:sp>
        <p:nvSpPr>
          <p:cNvPr id="7" name="Shape 5"/>
          <p:cNvSpPr/>
          <p:nvPr/>
        </p:nvSpPr>
        <p:spPr>
          <a:xfrm>
            <a:off x="805365" y="5567952"/>
            <a:ext cx="13042821" cy="843201"/>
          </a:xfrm>
          <a:prstGeom prst="roundRect">
            <a:avLst>
              <a:gd name="adj" fmla="val 9886"/>
            </a:avLst>
          </a:prstGeom>
          <a:solidFill>
            <a:srgbClr val="022349"/>
          </a:solidFill>
          <a:ln/>
        </p:spPr>
      </p:sp>
      <p:pic>
        <p:nvPicPr>
          <p:cNvPr id="8" name="Image 0" descr="preencoded.png"/>
          <p:cNvPicPr>
            <a:picLocks noChangeAspect="1"/>
          </p:cNvPicPr>
          <p:nvPr/>
        </p:nvPicPr>
        <p:blipFill>
          <a:blip r:embed="rId3"/>
          <a:stretch>
            <a:fillRect/>
          </a:stretch>
        </p:blipFill>
        <p:spPr>
          <a:xfrm>
            <a:off x="1003723" y="5863227"/>
            <a:ext cx="248007" cy="198358"/>
          </a:xfrm>
          <a:prstGeom prst="rect">
            <a:avLst/>
          </a:prstGeom>
        </p:spPr>
      </p:pic>
      <p:sp>
        <p:nvSpPr>
          <p:cNvPr id="9" name="Text 6"/>
          <p:cNvSpPr/>
          <p:nvPr/>
        </p:nvSpPr>
        <p:spPr>
          <a:xfrm>
            <a:off x="1450088" y="5815840"/>
            <a:ext cx="12199739" cy="317540"/>
          </a:xfrm>
          <a:prstGeom prst="rect">
            <a:avLst/>
          </a:prstGeom>
          <a:noFill/>
          <a:ln/>
        </p:spPr>
        <p:txBody>
          <a:bodyPr wrap="none" lIns="0" tIns="0" rIns="0" bIns="0" rtlCol="0" anchor="t"/>
          <a:lstStyle/>
          <a:p>
            <a:pPr marL="0" indent="0" algn="l">
              <a:lnSpc>
                <a:spcPts val="2500"/>
              </a:lnSpc>
              <a:buNone/>
            </a:pPr>
            <a:r>
              <a:rPr lang="en-US" sz="1550" dirty="0">
                <a:solidFill>
                  <a:srgbClr val="FFFFFF"/>
                </a:solidFill>
                <a:latin typeface="Instrument Sans Medium" pitchFamily="34" charset="0"/>
                <a:ea typeface="Instrument Sans Medium" pitchFamily="34" charset="-122"/>
                <a:cs typeface="Instrument Sans Medium" pitchFamily="34" charset="-120"/>
              </a:rPr>
              <a:t>This query is foundational for identifying global layoff hotspots</a:t>
            </a:r>
            <a:endParaRPr lang="en-US" sz="1550" dirty="0"/>
          </a:p>
        </p:txBody>
      </p:sp>
    </p:spTree>
    <p:extLst>
      <p:ext uri="{BB962C8B-B14F-4D97-AF65-F5344CB8AC3E}">
        <p14:creationId xmlns:p14="http://schemas.microsoft.com/office/powerpoint/2010/main" val="3386224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657600" y="421608"/>
            <a:ext cx="8461093" cy="388620"/>
          </a:xfrm>
          <a:prstGeom prst="rect">
            <a:avLst/>
          </a:prstGeom>
          <a:noFill/>
          <a:ln/>
        </p:spPr>
        <p:txBody>
          <a:bodyPr wrap="none" lIns="0" tIns="0" rIns="0" bIns="0" rtlCol="0" anchor="t"/>
          <a:lstStyle/>
          <a:p>
            <a:pPr marL="0" indent="0" algn="l">
              <a:lnSpc>
                <a:spcPts val="1450"/>
              </a:lnSpc>
              <a:buNone/>
            </a:pPr>
            <a:r>
              <a:rPr lang="en-US" sz="4400" dirty="0">
                <a:latin typeface="Instrument Sans Semi Bold" pitchFamily="34" charset="0"/>
                <a:ea typeface="Instrument Sans Semi Bold" pitchFamily="34" charset="-122"/>
                <a:cs typeface="Instrument Sans Semi Bold" pitchFamily="34" charset="-120"/>
              </a:rPr>
              <a:t>KPI 2 - Geographical Insights</a:t>
            </a:r>
            <a:endParaRPr lang="en-US" sz="4400" dirty="0"/>
          </a:p>
        </p:txBody>
      </p:sp>
      <p:sp>
        <p:nvSpPr>
          <p:cNvPr id="3" name="Text 1"/>
          <p:cNvSpPr/>
          <p:nvPr/>
        </p:nvSpPr>
        <p:spPr>
          <a:xfrm>
            <a:off x="1608731" y="1017004"/>
            <a:ext cx="11667880" cy="388620"/>
          </a:xfrm>
          <a:prstGeom prst="rect">
            <a:avLst/>
          </a:prstGeom>
          <a:noFill/>
          <a:ln/>
        </p:spPr>
        <p:txBody>
          <a:bodyPr wrap="none" lIns="0" tIns="0" rIns="0" bIns="0" rtlCol="0" anchor="t"/>
          <a:lstStyle/>
          <a:p>
            <a:pPr marL="0" indent="0" algn="ctr">
              <a:lnSpc>
                <a:spcPts val="2350"/>
              </a:lnSpc>
              <a:buNone/>
            </a:pPr>
            <a:r>
              <a:rPr lang="en-US" sz="3600" dirty="0">
                <a:latin typeface="Instrument Sans Semi Bold" pitchFamily="34" charset="0"/>
                <a:ea typeface="Instrument Sans Semi Bold" pitchFamily="34" charset="-122"/>
                <a:cs typeface="Instrument Sans Semi Bold" pitchFamily="34" charset="-120"/>
              </a:rPr>
              <a:t>Geographic Risk: Layoffs &amp; Concentrated Challenge</a:t>
            </a:r>
            <a:endParaRPr lang="en-US" sz="3600" dirty="0"/>
          </a:p>
        </p:txBody>
      </p:sp>
      <p:sp>
        <p:nvSpPr>
          <p:cNvPr id="4" name="Text 2"/>
          <p:cNvSpPr/>
          <p:nvPr/>
        </p:nvSpPr>
        <p:spPr>
          <a:xfrm>
            <a:off x="578135" y="1732350"/>
            <a:ext cx="13659326" cy="212198"/>
          </a:xfrm>
          <a:prstGeom prst="rect">
            <a:avLst/>
          </a:prstGeom>
          <a:noFill/>
          <a:ln/>
        </p:spPr>
        <p:txBody>
          <a:bodyPr wrap="square" lIns="0" tIns="0" rIns="0" bIns="0" rtlCol="0" anchor="t"/>
          <a:lstStyle/>
          <a:p>
            <a:pPr marL="285750" indent="-285750" algn="just">
              <a:lnSpc>
                <a:spcPts val="1500"/>
              </a:lnSpc>
              <a:buFont typeface="Arial" panose="020B0604020202020204" pitchFamily="34" charset="0"/>
              <a:buChar char="•"/>
            </a:pPr>
            <a:r>
              <a:rPr lang="en-US" sz="1600" dirty="0">
                <a:latin typeface="Instrument Sans Medium" pitchFamily="34" charset="0"/>
                <a:ea typeface="Instrument Sans Medium" pitchFamily="34" charset="-122"/>
                <a:cs typeface="Instrument Sans Medium" pitchFamily="34" charset="-120"/>
              </a:rPr>
              <a:t>The United States accounts for a significant majority of layoffs, with </a:t>
            </a:r>
            <a:r>
              <a:rPr lang="en-US" sz="1600" b="1" dirty="0">
                <a:latin typeface="Instrument Sans Medium" pitchFamily="34" charset="0"/>
                <a:ea typeface="Instrument Sans Medium" pitchFamily="34" charset="-122"/>
                <a:cs typeface="Instrument Sans Medium" pitchFamily="34" charset="-120"/>
              </a:rPr>
              <a:t>522,464</a:t>
            </a:r>
            <a:r>
              <a:rPr lang="en-US" sz="1600" dirty="0">
                <a:latin typeface="Instrument Sans Medium" pitchFamily="34" charset="0"/>
                <a:ea typeface="Instrument Sans Medium" pitchFamily="34" charset="-122"/>
                <a:cs typeface="Instrument Sans Medium" pitchFamily="34" charset="-120"/>
              </a:rPr>
              <a:t> individuals affected, representing 68.8% of the total. </a:t>
            </a:r>
          </a:p>
        </p:txBody>
      </p:sp>
      <p:sp>
        <p:nvSpPr>
          <p:cNvPr id="5" name="Text 3"/>
          <p:cNvSpPr/>
          <p:nvPr/>
        </p:nvSpPr>
        <p:spPr>
          <a:xfrm>
            <a:off x="578135" y="2555864"/>
            <a:ext cx="13659326" cy="388620"/>
          </a:xfrm>
          <a:prstGeom prst="rect">
            <a:avLst/>
          </a:prstGeom>
          <a:noFill/>
          <a:ln/>
        </p:spPr>
        <p:txBody>
          <a:bodyPr wrap="square" lIns="0" tIns="0" rIns="0" bIns="0" rtlCol="0" anchor="t"/>
          <a:lstStyle/>
          <a:p>
            <a:pPr marL="285750" indent="-285750" algn="l">
              <a:lnSpc>
                <a:spcPts val="1500"/>
              </a:lnSpc>
              <a:buFont typeface="Arial" panose="020B0604020202020204" pitchFamily="34" charset="0"/>
              <a:buChar char="•"/>
            </a:pPr>
            <a:r>
              <a:rPr lang="en-US" sz="1600" dirty="0">
                <a:latin typeface="Instrument Sans Medium" pitchFamily="34" charset="0"/>
                <a:ea typeface="Instrument Sans Medium" pitchFamily="34" charset="-122"/>
                <a:cs typeface="Instrument Sans Medium" pitchFamily="34" charset="-120"/>
              </a:rPr>
              <a:t>While India, Germany, and the UK follow, their layoff figures trail far behind. Notably, India's contribution is rising, reflecting volatility within its rapidly expanding tech sector. This data underscores the concentrated nature of layoff risk in key global economic hubs.</a:t>
            </a:r>
            <a:endParaRPr lang="en-US" sz="1600" dirty="0"/>
          </a:p>
        </p:txBody>
      </p:sp>
      <p:graphicFrame>
        <p:nvGraphicFramePr>
          <p:cNvPr id="8" name="Chart 7">
            <a:extLst>
              <a:ext uri="{FF2B5EF4-FFF2-40B4-BE49-F238E27FC236}">
                <a16:creationId xmlns:a16="http://schemas.microsoft.com/office/drawing/2014/main" id="{C6C21406-372F-E75E-4F0E-82D5180CCA4E}"/>
              </a:ext>
            </a:extLst>
          </p:cNvPr>
          <p:cNvGraphicFramePr>
            <a:graphicFrameLocks/>
          </p:cNvGraphicFramePr>
          <p:nvPr>
            <p:extLst>
              <p:ext uri="{D42A27DB-BD31-4B8C-83A1-F6EECF244321}">
                <p14:modId xmlns:p14="http://schemas.microsoft.com/office/powerpoint/2010/main" val="2601542073"/>
              </p:ext>
            </p:extLst>
          </p:nvPr>
        </p:nvGraphicFramePr>
        <p:xfrm>
          <a:off x="863600" y="3088769"/>
          <a:ext cx="12806401" cy="4826643"/>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6903A14B-D21C-1A9C-901A-2BA01EB7BAC6}"/>
              </a:ext>
            </a:extLst>
          </p:cNvPr>
          <p:cNvSpPr txBox="1"/>
          <p:nvPr/>
        </p:nvSpPr>
        <p:spPr>
          <a:xfrm>
            <a:off x="468775" y="2027391"/>
            <a:ext cx="13878046" cy="488980"/>
          </a:xfrm>
          <a:prstGeom prst="rect">
            <a:avLst/>
          </a:prstGeom>
          <a:noFill/>
        </p:spPr>
        <p:txBody>
          <a:bodyPr wrap="square">
            <a:spAutoFit/>
          </a:bodyPr>
          <a:lstStyle/>
          <a:p>
            <a:pPr marL="285750" indent="-285750" algn="just">
              <a:lnSpc>
                <a:spcPts val="1500"/>
              </a:lnSpc>
              <a:buFont typeface="Arial" panose="020B0604020202020204" pitchFamily="34" charset="0"/>
              <a:buChar char="•"/>
            </a:pPr>
            <a:r>
              <a:rPr lang="en-US" sz="1600" dirty="0">
                <a:latin typeface="Instrument Sans Medium" pitchFamily="34" charset="0"/>
                <a:ea typeface="Instrument Sans Medium" pitchFamily="34" charset="-122"/>
                <a:cs typeface="Instrument Sans Medium" pitchFamily="34" charset="-120"/>
              </a:rPr>
              <a:t>Within the US, the San Francisco Bay Area, New York City, and Seattle exhibit the highest concentrations of layoff risk, primarily due to their dense tech and finance ecosystems.</a:t>
            </a:r>
            <a:endParaRPr lang="en-US"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037339" y="714470"/>
            <a:ext cx="10895968" cy="1112396"/>
          </a:xfrm>
          <a:prstGeom prst="rect">
            <a:avLst/>
          </a:prstGeom>
          <a:noFill/>
          <a:ln/>
        </p:spPr>
        <p:txBody>
          <a:bodyPr wrap="none" lIns="0" tIns="0" rIns="0" bIns="0" rtlCol="0" anchor="t"/>
          <a:lstStyle/>
          <a:p>
            <a:pPr marL="0" indent="0" algn="l">
              <a:lnSpc>
                <a:spcPts val="2400"/>
              </a:lnSpc>
              <a:buNone/>
            </a:pPr>
            <a:r>
              <a:rPr lang="en-US" sz="4400" dirty="0">
                <a:latin typeface="Instrument Sans Semi Bold" pitchFamily="34" charset="0"/>
                <a:ea typeface="Instrument Sans Semi Bold" pitchFamily="34" charset="-122"/>
                <a:cs typeface="Instrument Sans Semi Bold" pitchFamily="34" charset="-120"/>
              </a:rPr>
              <a:t>KPI 3 – Industry-Wise Breakdown: SQL Query</a:t>
            </a:r>
            <a:endParaRPr lang="en-US" sz="4400" dirty="0"/>
          </a:p>
        </p:txBody>
      </p:sp>
      <p:sp>
        <p:nvSpPr>
          <p:cNvPr id="3" name="Text 1"/>
          <p:cNvSpPr/>
          <p:nvPr/>
        </p:nvSpPr>
        <p:spPr>
          <a:xfrm>
            <a:off x="882507" y="2068308"/>
            <a:ext cx="13042821" cy="635079"/>
          </a:xfrm>
          <a:prstGeom prst="rect">
            <a:avLst/>
          </a:prstGeom>
          <a:noFill/>
          <a:ln/>
        </p:spPr>
        <p:txBody>
          <a:bodyPr wrap="square" lIns="0" tIns="0" rIns="0" bIns="0" rtlCol="0" anchor="t"/>
          <a:lstStyle/>
          <a:p>
            <a:pPr marL="0" indent="0" algn="l">
              <a:lnSpc>
                <a:spcPts val="2500"/>
              </a:lnSpc>
              <a:buNone/>
            </a:pPr>
            <a:r>
              <a:rPr lang="en-US" sz="1600" dirty="0">
                <a:latin typeface="Instrument Sans Medium" pitchFamily="34" charset="0"/>
                <a:ea typeface="Instrument Sans Medium" pitchFamily="34" charset="-122"/>
                <a:cs typeface="Instrument Sans Medium" pitchFamily="34" charset="-120"/>
              </a:rPr>
              <a:t>To analyse industry-specific layoff trends, we executed the following SQL query. This command groups layoff events and total affected employees by industry, providing a clear picture of sector vulnerability.</a:t>
            </a:r>
            <a:endParaRPr lang="en-US" sz="1600" dirty="0"/>
          </a:p>
        </p:txBody>
      </p:sp>
      <p:sp>
        <p:nvSpPr>
          <p:cNvPr id="4" name="Shape 2"/>
          <p:cNvSpPr/>
          <p:nvPr/>
        </p:nvSpPr>
        <p:spPr>
          <a:xfrm>
            <a:off x="882507" y="3644141"/>
            <a:ext cx="13042821" cy="932736"/>
          </a:xfrm>
          <a:prstGeom prst="roundRect">
            <a:avLst>
              <a:gd name="adj" fmla="val 8937"/>
            </a:avLst>
          </a:prstGeom>
          <a:solidFill>
            <a:srgbClr val="37373A"/>
          </a:solidFill>
          <a:ln/>
        </p:spPr>
      </p:sp>
      <p:sp>
        <p:nvSpPr>
          <p:cNvPr id="5" name="Shape 3"/>
          <p:cNvSpPr/>
          <p:nvPr/>
        </p:nvSpPr>
        <p:spPr>
          <a:xfrm>
            <a:off x="702502" y="3363610"/>
            <a:ext cx="13304232" cy="1614789"/>
          </a:xfrm>
          <a:prstGeom prst="roundRect">
            <a:avLst>
              <a:gd name="adj" fmla="val 3192"/>
            </a:avLst>
          </a:prstGeom>
          <a:solidFill>
            <a:srgbClr val="37373A"/>
          </a:solidFill>
          <a:ln/>
        </p:spPr>
      </p:sp>
      <p:sp>
        <p:nvSpPr>
          <p:cNvPr id="6" name="Text 4"/>
          <p:cNvSpPr/>
          <p:nvPr/>
        </p:nvSpPr>
        <p:spPr>
          <a:xfrm>
            <a:off x="1036332" y="3483308"/>
            <a:ext cx="12665869" cy="1322372"/>
          </a:xfrm>
          <a:prstGeom prst="rect">
            <a:avLst/>
          </a:prstGeom>
          <a:noFill/>
          <a:ln/>
        </p:spPr>
        <p:txBody>
          <a:bodyPr wrap="square" lIns="0" tIns="0" rIns="0" bIns="0" rtlCol="0" anchor="t"/>
          <a:lstStyle/>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SELECT industry, COUNT(*) AS layoff_events, SUM(total_laid_off) AS </a:t>
            </a:r>
            <a:r>
              <a:rPr lang="en-US" sz="1550" dirty="0" err="1">
                <a:solidFill>
                  <a:srgbClr val="CFD0D8"/>
                </a:solidFill>
                <a:highlight>
                  <a:srgbClr val="37373A"/>
                </a:highlight>
                <a:latin typeface="Consolas Medium" pitchFamily="34" charset="0"/>
                <a:ea typeface="Consolas Medium" pitchFamily="34" charset="-122"/>
                <a:cs typeface="Consolas Medium" pitchFamily="34" charset="-120"/>
              </a:rPr>
              <a:t>total_layoffs</a:t>
            </a: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GROUP BY industry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ORDER BY total_layoffs DESC;</a:t>
            </a:r>
            <a:endParaRPr lang="en-US" sz="1550" dirty="0"/>
          </a:p>
        </p:txBody>
      </p:sp>
      <p:sp>
        <p:nvSpPr>
          <p:cNvPr id="7" name="Shape 5"/>
          <p:cNvSpPr/>
          <p:nvPr/>
        </p:nvSpPr>
        <p:spPr>
          <a:xfrm>
            <a:off x="702502" y="5749210"/>
            <a:ext cx="13042821" cy="843201"/>
          </a:xfrm>
          <a:prstGeom prst="roundRect">
            <a:avLst>
              <a:gd name="adj" fmla="val 9886"/>
            </a:avLst>
          </a:prstGeom>
          <a:solidFill>
            <a:srgbClr val="252528"/>
          </a:solidFill>
          <a:ln/>
        </p:spPr>
      </p:sp>
      <p:pic>
        <p:nvPicPr>
          <p:cNvPr id="8" name="Image 0" descr="preencoded.png"/>
          <p:cNvPicPr>
            <a:picLocks noChangeAspect="1"/>
          </p:cNvPicPr>
          <p:nvPr/>
        </p:nvPicPr>
        <p:blipFill>
          <a:blip r:embed="rId3"/>
          <a:stretch>
            <a:fillRect/>
          </a:stretch>
        </p:blipFill>
        <p:spPr>
          <a:xfrm>
            <a:off x="820889" y="6071631"/>
            <a:ext cx="248007" cy="198358"/>
          </a:xfrm>
          <a:prstGeom prst="rect">
            <a:avLst/>
          </a:prstGeom>
        </p:spPr>
      </p:pic>
      <p:sp>
        <p:nvSpPr>
          <p:cNvPr id="9" name="Text 6"/>
          <p:cNvSpPr/>
          <p:nvPr/>
        </p:nvSpPr>
        <p:spPr>
          <a:xfrm>
            <a:off x="1411023" y="6012040"/>
            <a:ext cx="12199739" cy="317540"/>
          </a:xfrm>
          <a:prstGeom prst="rect">
            <a:avLst/>
          </a:prstGeom>
          <a:noFill/>
          <a:ln/>
        </p:spPr>
        <p:txBody>
          <a:bodyPr wrap="none" lIns="0" tIns="0" rIns="0" bIns="0" rtlCol="0" anchor="t"/>
          <a:lstStyle/>
          <a:p>
            <a:pPr marL="0" indent="0" algn="l">
              <a:lnSpc>
                <a:spcPts val="2500"/>
              </a:lnSpc>
              <a:buNone/>
            </a:pPr>
            <a:r>
              <a:rPr lang="en-US" sz="1550" dirty="0">
                <a:solidFill>
                  <a:srgbClr val="FFFFFF"/>
                </a:solidFill>
                <a:latin typeface="Instrument Sans Medium" pitchFamily="34" charset="0"/>
                <a:ea typeface="Instrument Sans Medium" pitchFamily="34" charset="-122"/>
                <a:cs typeface="Instrument Sans Medium" pitchFamily="34" charset="-120"/>
              </a:rPr>
              <a:t>This query helps pinpoint industries facing the most significant workforce reductions.</a:t>
            </a:r>
            <a:endParaRPr lang="en-US" sz="15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356658" y="565134"/>
            <a:ext cx="7917084" cy="193848"/>
          </a:xfrm>
          <a:prstGeom prst="rect">
            <a:avLst/>
          </a:prstGeom>
          <a:noFill/>
          <a:ln/>
        </p:spPr>
        <p:txBody>
          <a:bodyPr wrap="none" lIns="0" tIns="0" rIns="0" bIns="0" rtlCol="0" anchor="t"/>
          <a:lstStyle/>
          <a:p>
            <a:pPr marL="0" indent="0" algn="ctr">
              <a:lnSpc>
                <a:spcPts val="1450"/>
              </a:lnSpc>
              <a:buNone/>
            </a:pPr>
            <a:r>
              <a:rPr lang="en-US" sz="4400" dirty="0">
                <a:latin typeface="Instrument Sans Medium" panose="020B0604020202020204" charset="0"/>
                <a:ea typeface="Instrument Sans Semi Bold" pitchFamily="34" charset="-122"/>
                <a:cs typeface="Instrument Sans Semi Bold" pitchFamily="34" charset="-120"/>
              </a:rPr>
              <a:t>KPI 3 - Industry Insights</a:t>
            </a:r>
            <a:endParaRPr lang="en-US" sz="4400" dirty="0">
              <a:latin typeface="Instrument Sans Medium" panose="020B0604020202020204" charset="0"/>
            </a:endParaRPr>
          </a:p>
        </p:txBody>
      </p:sp>
      <p:sp>
        <p:nvSpPr>
          <p:cNvPr id="3" name="Text 1"/>
          <p:cNvSpPr/>
          <p:nvPr/>
        </p:nvSpPr>
        <p:spPr>
          <a:xfrm>
            <a:off x="664729" y="1085647"/>
            <a:ext cx="13734261" cy="584775"/>
          </a:xfrm>
          <a:prstGeom prst="rect">
            <a:avLst/>
          </a:prstGeom>
          <a:noFill/>
          <a:ln/>
        </p:spPr>
        <p:txBody>
          <a:bodyPr wrap="none" lIns="0" tIns="0" rIns="0" bIns="0" rtlCol="0" anchor="t"/>
          <a:lstStyle/>
          <a:p>
            <a:pPr marL="0" indent="0" algn="ctr">
              <a:lnSpc>
                <a:spcPts val="2350"/>
              </a:lnSpc>
              <a:buNone/>
            </a:pPr>
            <a:r>
              <a:rPr lang="en-US" sz="3600" dirty="0">
                <a:latin typeface="Instrument Sans Medium" panose="020B0604020202020204" charset="0"/>
                <a:ea typeface="Instrument Sans Semi Bold" pitchFamily="34" charset="-122"/>
                <a:cs typeface="Instrument Sans Semi Bold" pitchFamily="34" charset="-120"/>
              </a:rPr>
              <a:t>Sector Vulnerability: Hardware Sector Employees Hit the Worst</a:t>
            </a:r>
            <a:endParaRPr lang="en-US" sz="4000" dirty="0">
              <a:latin typeface="Instrument Sans Medium" panose="020B0604020202020204" charset="0"/>
            </a:endParaRPr>
          </a:p>
        </p:txBody>
      </p:sp>
      <p:sp>
        <p:nvSpPr>
          <p:cNvPr id="4" name="Text 2"/>
          <p:cNvSpPr/>
          <p:nvPr/>
        </p:nvSpPr>
        <p:spPr>
          <a:xfrm>
            <a:off x="548896" y="1837017"/>
            <a:ext cx="13659326" cy="342243"/>
          </a:xfrm>
          <a:prstGeom prst="rect">
            <a:avLst/>
          </a:prstGeom>
          <a:noFill/>
          <a:ln/>
        </p:spPr>
        <p:txBody>
          <a:bodyPr wrap="square" lIns="0" tIns="0" rIns="0" bIns="0" rtlCol="0" anchor="ctr"/>
          <a:lstStyle/>
          <a:p>
            <a:pPr marL="285750" indent="-285750" algn="just">
              <a:lnSpc>
                <a:spcPts val="1500"/>
              </a:lnSpc>
              <a:buFont typeface="Arial" panose="020B0604020202020204" pitchFamily="34" charset="0"/>
              <a:buChar char="•"/>
            </a:pPr>
            <a:r>
              <a:rPr lang="en-US" sz="1600" dirty="0">
                <a:latin typeface="Instrument Sans Medium" panose="020B0604020202020204" charset="0"/>
              </a:rPr>
              <a:t>The Hardware sector leads in layoffs, with 86,528 affected employees, driven by supply chain shocks and cyclical chip market fluctuations. </a:t>
            </a:r>
          </a:p>
        </p:txBody>
      </p:sp>
      <p:sp>
        <p:nvSpPr>
          <p:cNvPr id="7" name="TextBox 6">
            <a:extLst>
              <a:ext uri="{FF2B5EF4-FFF2-40B4-BE49-F238E27FC236}">
                <a16:creationId xmlns:a16="http://schemas.microsoft.com/office/drawing/2014/main" id="{E2614F4A-944E-407E-B83A-CBEF8BFE58DF}"/>
              </a:ext>
            </a:extLst>
          </p:cNvPr>
          <p:cNvSpPr txBox="1"/>
          <p:nvPr/>
        </p:nvSpPr>
        <p:spPr>
          <a:xfrm>
            <a:off x="473962" y="2179260"/>
            <a:ext cx="13809197" cy="584775"/>
          </a:xfrm>
          <a:prstGeom prst="rect">
            <a:avLst/>
          </a:prstGeom>
          <a:noFill/>
        </p:spPr>
        <p:txBody>
          <a:bodyPr wrap="square" rtlCol="0" anchor="ctr">
            <a:spAutoFit/>
          </a:bodyPr>
          <a:lstStyle/>
          <a:p>
            <a:pPr marL="285750" indent="-285750" algn="just">
              <a:buFont typeface="Arial" panose="020B0604020202020204" pitchFamily="34" charset="0"/>
              <a:buChar char="•"/>
            </a:pPr>
            <a:r>
              <a:rPr lang="en-US" sz="1600" dirty="0">
                <a:latin typeface="Instrument Sans Medium" panose="020B0604020202020204" charset="0"/>
                <a:ea typeface="Instrument Sans Medium" pitchFamily="34" charset="-122"/>
                <a:cs typeface="Instrument Sans Medium" pitchFamily="34" charset="-120"/>
              </a:rPr>
              <a:t>Post-tech correction, the Finance sector has also seen a notable rise in layoffs, reflecting broader economic adjustments. This pattern highlights the varied triggers for workforce reductions across different industries.</a:t>
            </a:r>
            <a:endParaRPr lang="en-US" sz="1600" dirty="0">
              <a:latin typeface="Instrument Sans Medium" panose="020B0604020202020204" charset="0"/>
            </a:endParaRPr>
          </a:p>
        </p:txBody>
      </p:sp>
      <mc:AlternateContent xmlns:mc="http://schemas.openxmlformats.org/markup-compatibility/2006" xmlns:cx2="http://schemas.microsoft.com/office/drawing/2015/10/21/chartex">
        <mc:Choice Requires="cx2">
          <p:graphicFrame>
            <p:nvGraphicFramePr>
              <p:cNvPr id="8" name="Chart 7">
                <a:extLst>
                  <a:ext uri="{FF2B5EF4-FFF2-40B4-BE49-F238E27FC236}">
                    <a16:creationId xmlns:a16="http://schemas.microsoft.com/office/drawing/2014/main" id="{57988194-E6E8-A938-1379-1CD7D2A50C94}"/>
                  </a:ext>
                </a:extLst>
              </p:cNvPr>
              <p:cNvGraphicFramePr/>
              <p:nvPr>
                <p:extLst>
                  <p:ext uri="{D42A27DB-BD31-4B8C-83A1-F6EECF244321}">
                    <p14:modId xmlns:p14="http://schemas.microsoft.com/office/powerpoint/2010/main" val="316349620"/>
                  </p:ext>
                </p:extLst>
              </p:nvPr>
            </p:nvGraphicFramePr>
            <p:xfrm>
              <a:off x="1710158" y="3467186"/>
              <a:ext cx="10732627" cy="4565643"/>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8" name="Chart 7">
                <a:extLst>
                  <a:ext uri="{FF2B5EF4-FFF2-40B4-BE49-F238E27FC236}">
                    <a16:creationId xmlns:a16="http://schemas.microsoft.com/office/drawing/2014/main" id="{57988194-E6E8-A938-1379-1CD7D2A50C94}"/>
                  </a:ext>
                </a:extLst>
              </p:cNvPr>
              <p:cNvPicPr>
                <a:picLocks noGrp="1" noRot="1" noChangeAspect="1" noMove="1" noResize="1" noEditPoints="1" noAdjustHandles="1" noChangeArrowheads="1" noChangeShapeType="1"/>
              </p:cNvPicPr>
              <p:nvPr/>
            </p:nvPicPr>
            <p:blipFill>
              <a:blip r:embed="rId4"/>
              <a:stretch>
                <a:fillRect/>
              </a:stretch>
            </p:blipFill>
            <p:spPr>
              <a:xfrm>
                <a:off x="1710158" y="3467186"/>
                <a:ext cx="10732627" cy="4565643"/>
              </a:xfrm>
              <a:prstGeom prst="rect">
                <a:avLst/>
              </a:prstGeom>
            </p:spPr>
          </p:pic>
        </mc:Fallback>
      </mc:AlternateContent>
      <p:sp>
        <p:nvSpPr>
          <p:cNvPr id="10" name="TextBox 9">
            <a:extLst>
              <a:ext uri="{FF2B5EF4-FFF2-40B4-BE49-F238E27FC236}">
                <a16:creationId xmlns:a16="http://schemas.microsoft.com/office/drawing/2014/main" id="{E514F138-0815-4885-F083-865194F36339}"/>
              </a:ext>
            </a:extLst>
          </p:cNvPr>
          <p:cNvSpPr txBox="1"/>
          <p:nvPr/>
        </p:nvSpPr>
        <p:spPr>
          <a:xfrm>
            <a:off x="473961" y="2814881"/>
            <a:ext cx="13809197" cy="485710"/>
          </a:xfrm>
          <a:prstGeom prst="rect">
            <a:avLst/>
          </a:prstGeom>
          <a:noFill/>
        </p:spPr>
        <p:txBody>
          <a:bodyPr wrap="square">
            <a:spAutoFit/>
          </a:bodyPr>
          <a:lstStyle/>
          <a:p>
            <a:pPr marL="285750" indent="-285750" algn="just">
              <a:lnSpc>
                <a:spcPts val="1500"/>
              </a:lnSpc>
              <a:buFont typeface="Arial" panose="020B0604020202020204" pitchFamily="34" charset="0"/>
              <a:buChar char="•"/>
            </a:pPr>
            <a:r>
              <a:rPr lang="en-US" sz="1600" dirty="0">
                <a:latin typeface="Instrument Sans Medium" panose="020B0604020202020204" charset="0"/>
              </a:rPr>
              <a:t>The Retail, Consumer, and Transportation industries experienced significant impacts during the COVID-19 pandemic due to shifting consumer behaviors, preference for digital over physical, and disrupted logistics.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120540" y="904134"/>
            <a:ext cx="9611850" cy="498635"/>
          </a:xfrm>
          <a:prstGeom prst="rect">
            <a:avLst/>
          </a:prstGeom>
          <a:noFill/>
          <a:ln/>
        </p:spPr>
        <p:txBody>
          <a:bodyPr wrap="none" lIns="0" tIns="0" rIns="0" bIns="0" rtlCol="0" anchor="t"/>
          <a:lstStyle/>
          <a:p>
            <a:pPr marL="0" indent="0" algn="l">
              <a:lnSpc>
                <a:spcPts val="2400"/>
              </a:lnSpc>
              <a:buNone/>
            </a:pPr>
            <a:r>
              <a:rPr lang="en-US" sz="4400" dirty="0">
                <a:latin typeface="Instrument Sans Semi Bold" pitchFamily="34" charset="0"/>
                <a:ea typeface="Instrument Sans Semi Bold" pitchFamily="34" charset="-122"/>
                <a:cs typeface="Instrument Sans Semi Bold" pitchFamily="34" charset="-120"/>
              </a:rPr>
              <a:t>KPI 4 - Company Breakdown: SQL Query</a:t>
            </a:r>
            <a:endParaRPr lang="en-US" sz="4400" dirty="0"/>
          </a:p>
        </p:txBody>
      </p:sp>
      <p:sp>
        <p:nvSpPr>
          <p:cNvPr id="3" name="Text 1"/>
          <p:cNvSpPr/>
          <p:nvPr/>
        </p:nvSpPr>
        <p:spPr>
          <a:xfrm>
            <a:off x="813554" y="2194401"/>
            <a:ext cx="13042821" cy="635079"/>
          </a:xfrm>
          <a:prstGeom prst="rect">
            <a:avLst/>
          </a:prstGeom>
          <a:noFill/>
          <a:ln/>
        </p:spPr>
        <p:txBody>
          <a:bodyPr wrap="square" lIns="0" tIns="0" rIns="0" bIns="0" rtlCol="0" anchor="t"/>
          <a:lstStyle/>
          <a:p>
            <a:pPr marL="0" indent="0" algn="just">
              <a:lnSpc>
                <a:spcPts val="2500"/>
              </a:lnSpc>
              <a:buNone/>
            </a:pPr>
            <a:r>
              <a:rPr lang="en-US" sz="1600" dirty="0">
                <a:latin typeface="Instrument Sans Medium" pitchFamily="34" charset="0"/>
                <a:ea typeface="Instrument Sans Medium" pitchFamily="34" charset="-122"/>
                <a:cs typeface="Instrument Sans Medium" pitchFamily="34" charset="-120"/>
              </a:rPr>
              <a:t>To identify the companies with the highest number of layoffs, we executed the following SQL query. This query groups layoff events and total laid-off employees by company, limiting the results to the top 10 to focus on the most impactful entities.</a:t>
            </a:r>
            <a:endParaRPr lang="en-US" sz="1600" dirty="0"/>
          </a:p>
        </p:txBody>
      </p:sp>
      <p:sp>
        <p:nvSpPr>
          <p:cNvPr id="4" name="Shape 2"/>
          <p:cNvSpPr/>
          <p:nvPr/>
        </p:nvSpPr>
        <p:spPr>
          <a:xfrm>
            <a:off x="813554" y="3475295"/>
            <a:ext cx="13042821" cy="932736"/>
          </a:xfrm>
          <a:prstGeom prst="roundRect">
            <a:avLst>
              <a:gd name="adj" fmla="val 8937"/>
            </a:avLst>
          </a:prstGeom>
          <a:solidFill>
            <a:srgbClr val="37373A"/>
          </a:solidFill>
          <a:ln/>
        </p:spPr>
      </p:sp>
      <p:sp>
        <p:nvSpPr>
          <p:cNvPr id="5" name="Shape 3"/>
          <p:cNvSpPr/>
          <p:nvPr/>
        </p:nvSpPr>
        <p:spPr>
          <a:xfrm>
            <a:off x="813554" y="3456917"/>
            <a:ext cx="13062585" cy="1647517"/>
          </a:xfrm>
          <a:prstGeom prst="roundRect">
            <a:avLst>
              <a:gd name="adj" fmla="val 3192"/>
            </a:avLst>
          </a:prstGeom>
          <a:solidFill>
            <a:srgbClr val="37373A"/>
          </a:solidFill>
          <a:ln/>
        </p:spPr>
      </p:sp>
      <p:sp>
        <p:nvSpPr>
          <p:cNvPr id="6" name="Text 4"/>
          <p:cNvSpPr/>
          <p:nvPr/>
        </p:nvSpPr>
        <p:spPr>
          <a:xfrm>
            <a:off x="1002030" y="3624123"/>
            <a:ext cx="12665869" cy="635079"/>
          </a:xfrm>
          <a:prstGeom prst="rect">
            <a:avLst/>
          </a:prstGeom>
          <a:noFill/>
          <a:ln/>
        </p:spPr>
        <p:txBody>
          <a:bodyPr wrap="square" lIns="0" tIns="0" rIns="0" bIns="0" rtlCol="0" anchor="t"/>
          <a:lstStyle/>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SELECT company, COUNT(*) AS layoff_events, SUM(total_laid_off) AS </a:t>
            </a:r>
            <a:r>
              <a:rPr lang="en-US" sz="1550" dirty="0" err="1">
                <a:solidFill>
                  <a:srgbClr val="CFD0D8"/>
                </a:solidFill>
                <a:highlight>
                  <a:srgbClr val="37373A"/>
                </a:highlight>
                <a:latin typeface="Consolas Medium" pitchFamily="34" charset="0"/>
                <a:ea typeface="Consolas Medium" pitchFamily="34" charset="-122"/>
                <a:cs typeface="Consolas Medium" pitchFamily="34" charset="-120"/>
              </a:rPr>
              <a:t>total_layoffs</a:t>
            </a: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GROUP BY company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ORDER BY total_layoffs DESC LIMIT 10;</a:t>
            </a:r>
            <a:endParaRPr lang="en-US" sz="1550" dirty="0"/>
          </a:p>
        </p:txBody>
      </p:sp>
      <p:sp>
        <p:nvSpPr>
          <p:cNvPr id="7" name="Shape 5"/>
          <p:cNvSpPr/>
          <p:nvPr/>
        </p:nvSpPr>
        <p:spPr>
          <a:xfrm>
            <a:off x="833318" y="5619274"/>
            <a:ext cx="13042821" cy="843201"/>
          </a:xfrm>
          <a:prstGeom prst="roundRect">
            <a:avLst>
              <a:gd name="adj" fmla="val 9886"/>
            </a:avLst>
          </a:prstGeom>
          <a:solidFill>
            <a:srgbClr val="4B3F02"/>
          </a:solidFill>
          <a:ln/>
        </p:spPr>
      </p:sp>
      <p:pic>
        <p:nvPicPr>
          <p:cNvPr id="8" name="Image 0" descr="preencoded.png"/>
          <p:cNvPicPr>
            <a:picLocks noChangeAspect="1"/>
          </p:cNvPicPr>
          <p:nvPr/>
        </p:nvPicPr>
        <p:blipFill>
          <a:blip r:embed="rId3"/>
          <a:stretch>
            <a:fillRect/>
          </a:stretch>
        </p:blipFill>
        <p:spPr>
          <a:xfrm>
            <a:off x="1031676" y="5914549"/>
            <a:ext cx="248007" cy="198358"/>
          </a:xfrm>
          <a:prstGeom prst="rect">
            <a:avLst/>
          </a:prstGeom>
        </p:spPr>
      </p:pic>
      <p:sp>
        <p:nvSpPr>
          <p:cNvPr id="9" name="Text 6"/>
          <p:cNvSpPr/>
          <p:nvPr/>
        </p:nvSpPr>
        <p:spPr>
          <a:xfrm>
            <a:off x="1478041" y="5867162"/>
            <a:ext cx="12199739" cy="317540"/>
          </a:xfrm>
          <a:prstGeom prst="rect">
            <a:avLst/>
          </a:prstGeom>
          <a:noFill/>
          <a:ln/>
        </p:spPr>
        <p:txBody>
          <a:bodyPr wrap="none" lIns="0" tIns="0" rIns="0" bIns="0" rtlCol="0" anchor="t"/>
          <a:lstStyle/>
          <a:p>
            <a:pPr marL="0" indent="0" algn="l">
              <a:lnSpc>
                <a:spcPts val="2500"/>
              </a:lnSpc>
              <a:buNone/>
            </a:pPr>
            <a:r>
              <a:rPr lang="en-US" sz="1550" dirty="0">
                <a:solidFill>
                  <a:srgbClr val="FFFFFF"/>
                </a:solidFill>
                <a:latin typeface="Instrument Sans Medium" pitchFamily="34" charset="0"/>
                <a:ea typeface="Instrument Sans Medium" pitchFamily="34" charset="-122"/>
                <a:cs typeface="Instrument Sans Medium" pitchFamily="34" charset="-120"/>
              </a:rPr>
              <a:t>This query highlights companies with significant workforce reductions, indicating potential systemic issues or market shifts.</a:t>
            </a:r>
            <a:endParaRPr lang="en-US" sz="15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079840" y="460800"/>
            <a:ext cx="7176304" cy="528856"/>
          </a:xfrm>
          <a:prstGeom prst="rect">
            <a:avLst/>
          </a:prstGeom>
          <a:noFill/>
          <a:ln/>
        </p:spPr>
        <p:txBody>
          <a:bodyPr wrap="none" lIns="0" tIns="0" rIns="0" bIns="0" rtlCol="0" anchor="t"/>
          <a:lstStyle/>
          <a:p>
            <a:pPr marL="0" indent="0" algn="just">
              <a:lnSpc>
                <a:spcPts val="2200"/>
              </a:lnSpc>
              <a:buNone/>
            </a:pPr>
            <a:r>
              <a:rPr lang="en-US" sz="4400" dirty="0">
                <a:latin typeface="Instrument Sans Semi Bold" pitchFamily="34" charset="0"/>
                <a:ea typeface="Instrument Sans Semi Bold" pitchFamily="34" charset="-122"/>
                <a:cs typeface="Instrument Sans Semi Bold" pitchFamily="34" charset="-120"/>
              </a:rPr>
              <a:t>KPI 4 - Company Insights</a:t>
            </a:r>
            <a:endParaRPr lang="en-US" sz="4400" dirty="0"/>
          </a:p>
        </p:txBody>
      </p:sp>
      <p:sp>
        <p:nvSpPr>
          <p:cNvPr id="3" name="Text 1"/>
          <p:cNvSpPr/>
          <p:nvPr/>
        </p:nvSpPr>
        <p:spPr>
          <a:xfrm>
            <a:off x="2632068" y="972958"/>
            <a:ext cx="8787527" cy="499483"/>
          </a:xfrm>
          <a:prstGeom prst="rect">
            <a:avLst/>
          </a:prstGeom>
          <a:noFill/>
          <a:ln/>
        </p:spPr>
        <p:txBody>
          <a:bodyPr wrap="none" lIns="0" tIns="0" rIns="0" bIns="0" rtlCol="0" anchor="t"/>
          <a:lstStyle/>
          <a:p>
            <a:pPr marL="0" indent="0" algn="ctr">
              <a:lnSpc>
                <a:spcPts val="3550"/>
              </a:lnSpc>
              <a:buNone/>
            </a:pPr>
            <a:r>
              <a:rPr lang="en-US" sz="3600" dirty="0">
                <a:latin typeface="Instrument Sans Semi Bold" pitchFamily="34" charset="0"/>
                <a:ea typeface="Instrument Sans Semi Bold" pitchFamily="34" charset="-122"/>
                <a:cs typeface="Instrument Sans Semi Bold" pitchFamily="34" charset="-120"/>
              </a:rPr>
              <a:t>Companies Leading the Layoff Wave</a:t>
            </a:r>
            <a:endParaRPr lang="en-US" sz="3600" dirty="0"/>
          </a:p>
        </p:txBody>
      </p:sp>
      <p:sp>
        <p:nvSpPr>
          <p:cNvPr id="4" name="Text 2"/>
          <p:cNvSpPr/>
          <p:nvPr/>
        </p:nvSpPr>
        <p:spPr>
          <a:xfrm>
            <a:off x="778907" y="1750949"/>
            <a:ext cx="13179266" cy="290274"/>
          </a:xfrm>
          <a:prstGeom prst="rect">
            <a:avLst/>
          </a:prstGeom>
          <a:noFill/>
          <a:ln/>
        </p:spPr>
        <p:txBody>
          <a:bodyPr wrap="none" lIns="0" tIns="0" rIns="0" bIns="0" rtlCol="0" anchor="t"/>
          <a:lstStyle/>
          <a:p>
            <a:pPr marL="0" indent="0" algn="just">
              <a:lnSpc>
                <a:spcPts val="2250"/>
              </a:lnSpc>
              <a:buNone/>
            </a:pPr>
            <a:r>
              <a:rPr lang="en-US" sz="1600" dirty="0">
                <a:latin typeface="Instrument Sans Medium" pitchFamily="34" charset="0"/>
                <a:ea typeface="Instrument Sans Medium" pitchFamily="34" charset="-122"/>
                <a:cs typeface="Instrument Sans Medium" pitchFamily="34" charset="-120"/>
              </a:rPr>
              <a:t>Analysis of company-specific layoff data reveals several major players with substantial workforce reductions.</a:t>
            </a:r>
            <a:endParaRPr lang="en-US" sz="1600" dirty="0"/>
          </a:p>
        </p:txBody>
      </p:sp>
      <p:sp>
        <p:nvSpPr>
          <p:cNvPr id="5" name="Text 3"/>
          <p:cNvSpPr/>
          <p:nvPr/>
        </p:nvSpPr>
        <p:spPr>
          <a:xfrm>
            <a:off x="725567" y="2249848"/>
            <a:ext cx="13179266" cy="290274"/>
          </a:xfrm>
          <a:prstGeom prst="rect">
            <a:avLst/>
          </a:prstGeom>
          <a:noFill/>
          <a:ln/>
        </p:spPr>
        <p:txBody>
          <a:bodyPr wrap="none" lIns="0" tIns="0" rIns="0" bIns="0" rtlCol="0" anchor="t"/>
          <a:lstStyle/>
          <a:p>
            <a:pPr marL="342900" indent="-342900" algn="just">
              <a:lnSpc>
                <a:spcPts val="2250"/>
              </a:lnSpc>
              <a:buSzPct val="100000"/>
              <a:buChar char="•"/>
            </a:pPr>
            <a:r>
              <a:rPr lang="en-US" sz="1600" b="1" dirty="0">
                <a:latin typeface="Instrument Sans Medium" pitchFamily="34" charset="0"/>
                <a:ea typeface="Instrument Sans Medium" pitchFamily="34" charset="-122"/>
                <a:cs typeface="Instrument Sans Medium" pitchFamily="34" charset="-120"/>
              </a:rPr>
              <a:t>Intel:</a:t>
            </a:r>
            <a:r>
              <a:rPr lang="en-US" sz="1600" dirty="0">
                <a:latin typeface="Instrument Sans Medium" pitchFamily="34" charset="0"/>
                <a:ea typeface="Instrument Sans Medium" pitchFamily="34" charset="-122"/>
                <a:cs typeface="Instrument Sans Medium" pitchFamily="34" charset="-120"/>
              </a:rPr>
              <a:t> Leading with 43,000 layoffs across 9 distinct events, signaling persistent restructuring efforts to remain competitive and find its place</a:t>
            </a:r>
            <a:endParaRPr lang="en-US" sz="1600" dirty="0"/>
          </a:p>
        </p:txBody>
      </p:sp>
      <p:sp>
        <p:nvSpPr>
          <p:cNvPr id="6" name="Text 4"/>
          <p:cNvSpPr/>
          <p:nvPr/>
        </p:nvSpPr>
        <p:spPr>
          <a:xfrm>
            <a:off x="725567" y="2603583"/>
            <a:ext cx="13179266" cy="290274"/>
          </a:xfrm>
          <a:prstGeom prst="rect">
            <a:avLst/>
          </a:prstGeom>
          <a:noFill/>
          <a:ln/>
        </p:spPr>
        <p:txBody>
          <a:bodyPr wrap="none" lIns="0" tIns="0" rIns="0" bIns="0" rtlCol="0" anchor="t"/>
          <a:lstStyle/>
          <a:p>
            <a:pPr marL="342900" indent="-342900" algn="just">
              <a:lnSpc>
                <a:spcPts val="2250"/>
              </a:lnSpc>
              <a:buSzPct val="100000"/>
              <a:buChar char="•"/>
            </a:pPr>
            <a:r>
              <a:rPr lang="en-US" sz="1600" b="1" dirty="0">
                <a:latin typeface="Instrument Sans Medium" pitchFamily="34" charset="0"/>
                <a:ea typeface="Instrument Sans Medium" pitchFamily="34" charset="-122"/>
                <a:cs typeface="Instrument Sans Medium" pitchFamily="34" charset="-120"/>
              </a:rPr>
              <a:t>Microsoft:</a:t>
            </a:r>
            <a:r>
              <a:rPr lang="en-US" sz="1600" dirty="0">
                <a:latin typeface="Instrument Sans Medium" pitchFamily="34" charset="0"/>
                <a:ea typeface="Instrument Sans Medium" pitchFamily="34" charset="-122"/>
                <a:cs typeface="Instrument Sans Medium" pitchFamily="34" charset="-120"/>
              </a:rPr>
              <a:t> Follows with 30,000 layoffs, driven by strategic shifts, AI focus and market adjustments.</a:t>
            </a:r>
            <a:endParaRPr lang="en-US" sz="1600" dirty="0"/>
          </a:p>
        </p:txBody>
      </p:sp>
      <p:sp>
        <p:nvSpPr>
          <p:cNvPr id="7" name="Text 5"/>
          <p:cNvSpPr/>
          <p:nvPr/>
        </p:nvSpPr>
        <p:spPr>
          <a:xfrm>
            <a:off x="725567" y="2957318"/>
            <a:ext cx="13179266" cy="290274"/>
          </a:xfrm>
          <a:prstGeom prst="rect">
            <a:avLst/>
          </a:prstGeom>
          <a:noFill/>
          <a:ln/>
        </p:spPr>
        <p:txBody>
          <a:bodyPr wrap="none" lIns="0" tIns="0" rIns="0" bIns="0" rtlCol="0" anchor="t"/>
          <a:lstStyle/>
          <a:p>
            <a:pPr marL="342900" indent="-342900" algn="just">
              <a:lnSpc>
                <a:spcPts val="2250"/>
              </a:lnSpc>
              <a:buSzPct val="100000"/>
              <a:buChar char="•"/>
            </a:pPr>
            <a:r>
              <a:rPr lang="en-US" sz="1600" b="1" dirty="0">
                <a:latin typeface="Instrument Sans Medium" pitchFamily="34" charset="0"/>
                <a:ea typeface="Instrument Sans Medium" pitchFamily="34" charset="-122"/>
                <a:cs typeface="Instrument Sans Medium" pitchFamily="34" charset="-120"/>
              </a:rPr>
              <a:t>Amazon:</a:t>
            </a:r>
            <a:r>
              <a:rPr lang="en-US" sz="1600" dirty="0">
                <a:latin typeface="Instrument Sans Medium" pitchFamily="34" charset="0"/>
                <a:ea typeface="Instrument Sans Medium" pitchFamily="34" charset="-122"/>
                <a:cs typeface="Instrument Sans Medium" pitchFamily="34" charset="-120"/>
              </a:rPr>
              <a:t> Accounted for 28,000 layoffs, mainly concentrated in its e-commerce and corporate divisions.</a:t>
            </a:r>
            <a:endParaRPr lang="en-US" sz="1600" dirty="0"/>
          </a:p>
        </p:txBody>
      </p:sp>
      <p:sp>
        <p:nvSpPr>
          <p:cNvPr id="8" name="Text 6"/>
          <p:cNvSpPr/>
          <p:nvPr/>
        </p:nvSpPr>
        <p:spPr>
          <a:xfrm>
            <a:off x="725567" y="3311052"/>
            <a:ext cx="13179266" cy="290274"/>
          </a:xfrm>
          <a:prstGeom prst="rect">
            <a:avLst/>
          </a:prstGeom>
          <a:noFill/>
          <a:ln/>
        </p:spPr>
        <p:txBody>
          <a:bodyPr wrap="none" lIns="0" tIns="0" rIns="0" bIns="0" rtlCol="0" anchor="t"/>
          <a:lstStyle/>
          <a:p>
            <a:pPr marL="342900" indent="-342900" algn="just">
              <a:lnSpc>
                <a:spcPts val="2250"/>
              </a:lnSpc>
              <a:buSzPct val="100000"/>
              <a:buChar char="•"/>
            </a:pPr>
            <a:r>
              <a:rPr lang="en-US" sz="1600" b="1" dirty="0">
                <a:latin typeface="Instrument Sans Medium" pitchFamily="34" charset="0"/>
                <a:ea typeface="Instrument Sans Medium" pitchFamily="34" charset="-122"/>
                <a:cs typeface="Instrument Sans Medium" pitchFamily="34" charset="-120"/>
              </a:rPr>
              <a:t>Meta:</a:t>
            </a:r>
            <a:r>
              <a:rPr lang="en-US" sz="1600" dirty="0">
                <a:latin typeface="Instrument Sans Medium" pitchFamily="34" charset="0"/>
                <a:ea typeface="Instrument Sans Medium" pitchFamily="34" charset="-122"/>
                <a:cs typeface="Instrument Sans Medium" pitchFamily="34" charset="-120"/>
              </a:rPr>
              <a:t> Experienced 25,000 layoffs, largely due to shifts in investment focus, AI focused restructuring and market downturns.</a:t>
            </a:r>
            <a:endParaRPr lang="en-US" sz="1600" dirty="0"/>
          </a:p>
        </p:txBody>
      </p:sp>
      <p:sp>
        <p:nvSpPr>
          <p:cNvPr id="9" name="Text 7"/>
          <p:cNvSpPr/>
          <p:nvPr/>
        </p:nvSpPr>
        <p:spPr>
          <a:xfrm>
            <a:off x="725567" y="3664787"/>
            <a:ext cx="13179266" cy="290274"/>
          </a:xfrm>
          <a:prstGeom prst="rect">
            <a:avLst/>
          </a:prstGeom>
          <a:noFill/>
          <a:ln/>
        </p:spPr>
        <p:txBody>
          <a:bodyPr wrap="none" lIns="0" tIns="0" rIns="0" bIns="0" rtlCol="0" anchor="t"/>
          <a:lstStyle/>
          <a:p>
            <a:pPr marL="342900" indent="-342900" algn="just">
              <a:lnSpc>
                <a:spcPts val="2250"/>
              </a:lnSpc>
              <a:buSzPct val="100000"/>
              <a:buChar char="•"/>
            </a:pPr>
            <a:r>
              <a:rPr lang="en-US" sz="1600" b="1" dirty="0">
                <a:latin typeface="Instrument Sans Medium" pitchFamily="34" charset="0"/>
                <a:ea typeface="Instrument Sans Medium" pitchFamily="34" charset="-122"/>
                <a:cs typeface="Instrument Sans Medium" pitchFamily="34" charset="-120"/>
              </a:rPr>
              <a:t>Tesla:</a:t>
            </a:r>
            <a:r>
              <a:rPr lang="en-US" sz="1600" dirty="0">
                <a:latin typeface="Instrument Sans Medium" pitchFamily="34" charset="0"/>
                <a:ea typeface="Instrument Sans Medium" pitchFamily="34" charset="-122"/>
                <a:cs typeface="Instrument Sans Medium" pitchFamily="34" charset="-120"/>
              </a:rPr>
              <a:t> Reported 14,000 layoffs, influenced by production adjustments and market demand.</a:t>
            </a:r>
            <a:endParaRPr lang="en-US" sz="1600" dirty="0"/>
          </a:p>
        </p:txBody>
      </p:sp>
      <p:sp>
        <p:nvSpPr>
          <p:cNvPr id="10" name="Text 8"/>
          <p:cNvSpPr/>
          <p:nvPr/>
        </p:nvSpPr>
        <p:spPr>
          <a:xfrm>
            <a:off x="436199" y="4129141"/>
            <a:ext cx="13179266" cy="290274"/>
          </a:xfrm>
          <a:prstGeom prst="rect">
            <a:avLst/>
          </a:prstGeom>
          <a:noFill/>
          <a:ln/>
        </p:spPr>
        <p:txBody>
          <a:bodyPr wrap="none" lIns="0" tIns="0" rIns="0" bIns="0" rtlCol="0" anchor="t"/>
          <a:lstStyle/>
          <a:p>
            <a:pPr marL="0" indent="0" algn="just">
              <a:lnSpc>
                <a:spcPts val="2250"/>
              </a:lnSpc>
              <a:buNone/>
            </a:pPr>
            <a:r>
              <a:rPr lang="en-US" sz="1600" dirty="0">
                <a:latin typeface="Instrument Sans Medium" pitchFamily="34" charset="0"/>
                <a:ea typeface="Instrument Sans Medium" pitchFamily="34" charset="-122"/>
                <a:cs typeface="Instrument Sans Medium" pitchFamily="34" charset="-120"/>
              </a:rPr>
              <a:t>The occurrence of multiple layoff events within companies like Intel suggests ongoing challenges and strategic realignment induced reorganization</a:t>
            </a:r>
            <a:endParaRPr lang="en-US" sz="1600" dirty="0"/>
          </a:p>
        </p:txBody>
      </p:sp>
      <p:graphicFrame>
        <p:nvGraphicFramePr>
          <p:cNvPr id="36" name="Table 35">
            <a:extLst>
              <a:ext uri="{FF2B5EF4-FFF2-40B4-BE49-F238E27FC236}">
                <a16:creationId xmlns:a16="http://schemas.microsoft.com/office/drawing/2014/main" id="{4B42DDE9-5D18-83A6-328E-83988A40399C}"/>
              </a:ext>
            </a:extLst>
          </p:cNvPr>
          <p:cNvGraphicFramePr>
            <a:graphicFrameLocks noGrp="1"/>
          </p:cNvGraphicFramePr>
          <p:nvPr>
            <p:extLst>
              <p:ext uri="{D42A27DB-BD31-4B8C-83A1-F6EECF244321}">
                <p14:modId xmlns:p14="http://schemas.microsoft.com/office/powerpoint/2010/main" val="332266481"/>
              </p:ext>
            </p:extLst>
          </p:nvPr>
        </p:nvGraphicFramePr>
        <p:xfrm>
          <a:off x="1342663" y="4664597"/>
          <a:ext cx="11470512" cy="3177757"/>
        </p:xfrm>
        <a:graphic>
          <a:graphicData uri="http://schemas.openxmlformats.org/drawingml/2006/table">
            <a:tbl>
              <a:tblPr/>
              <a:tblGrid>
                <a:gridCol w="3255657">
                  <a:extLst>
                    <a:ext uri="{9D8B030D-6E8A-4147-A177-3AD203B41FA5}">
                      <a16:colId xmlns:a16="http://schemas.microsoft.com/office/drawing/2014/main" val="2141062385"/>
                    </a:ext>
                  </a:extLst>
                </a:gridCol>
                <a:gridCol w="3823504">
                  <a:extLst>
                    <a:ext uri="{9D8B030D-6E8A-4147-A177-3AD203B41FA5}">
                      <a16:colId xmlns:a16="http://schemas.microsoft.com/office/drawing/2014/main" val="530713031"/>
                    </a:ext>
                  </a:extLst>
                </a:gridCol>
                <a:gridCol w="4391351">
                  <a:extLst>
                    <a:ext uri="{9D8B030D-6E8A-4147-A177-3AD203B41FA5}">
                      <a16:colId xmlns:a16="http://schemas.microsoft.com/office/drawing/2014/main" val="2512757680"/>
                    </a:ext>
                  </a:extLst>
                </a:gridCol>
              </a:tblGrid>
              <a:tr h="288887">
                <a:tc>
                  <a:txBody>
                    <a:bodyPr/>
                    <a:lstStyle/>
                    <a:p>
                      <a:pPr algn="ctr" fontAlgn="b">
                        <a:buNone/>
                      </a:pPr>
                      <a:r>
                        <a:rPr lang="en-IN" sz="1600" b="1" i="0" u="none" strike="noStrike" dirty="0">
                          <a:solidFill>
                            <a:srgbClr val="FFFFFF"/>
                          </a:solidFill>
                          <a:effectLst/>
                          <a:latin typeface="Calibri" panose="020F0502020204030204" pitchFamily="34" charset="0"/>
                        </a:rPr>
                        <a:t>Company</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buNone/>
                      </a:pPr>
                      <a:r>
                        <a:rPr lang="en-IN" sz="1600" b="1" i="0" u="none" strike="noStrike" dirty="0">
                          <a:solidFill>
                            <a:srgbClr val="FFFFFF"/>
                          </a:solidFill>
                          <a:effectLst/>
                          <a:latin typeface="Calibri" panose="020F0502020204030204" pitchFamily="34" charset="0"/>
                        </a:rPr>
                        <a:t>Layoff Events</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buNone/>
                      </a:pPr>
                      <a:r>
                        <a:rPr lang="en-IN" sz="1600" b="1" i="0" u="none" strike="noStrike" dirty="0">
                          <a:solidFill>
                            <a:srgbClr val="FFFFFF"/>
                          </a:solidFill>
                          <a:effectLst/>
                          <a:latin typeface="Calibri" panose="020F0502020204030204" pitchFamily="34" charset="0"/>
                        </a:rPr>
                        <a:t>Total Layoffs</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74153752"/>
                  </a:ext>
                </a:extLst>
              </a:tr>
              <a:tr h="288887">
                <a:tc>
                  <a:txBody>
                    <a:bodyPr/>
                    <a:lstStyle/>
                    <a:p>
                      <a:pPr algn="ctr" fontAlgn="b">
                        <a:buNone/>
                      </a:pPr>
                      <a:r>
                        <a:rPr lang="en-IN" sz="1600" b="0" i="0" u="none" strike="noStrike" dirty="0">
                          <a:solidFill>
                            <a:srgbClr val="000000"/>
                          </a:solidFill>
                          <a:effectLst/>
                          <a:latin typeface="Consolas Medium"/>
                        </a:rPr>
                        <a:t>Intel</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9</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43115</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90573505"/>
                  </a:ext>
                </a:extLst>
              </a:tr>
              <a:tr h="288887">
                <a:tc>
                  <a:txBody>
                    <a:bodyPr/>
                    <a:lstStyle/>
                    <a:p>
                      <a:pPr algn="ctr" fontAlgn="b">
                        <a:buNone/>
                      </a:pPr>
                      <a:r>
                        <a:rPr lang="en-IN" sz="1600" b="0" i="0" u="none" strike="noStrike">
                          <a:solidFill>
                            <a:srgbClr val="000000"/>
                          </a:solidFill>
                          <a:effectLst/>
                          <a:latin typeface="Consolas Medium"/>
                        </a:rPr>
                        <a:t>Microsoft</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a:solidFill>
                            <a:srgbClr val="000000"/>
                          </a:solidFill>
                          <a:effectLst/>
                          <a:latin typeface="Consolas Medium"/>
                        </a:rPr>
                        <a:t>9</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dirty="0">
                          <a:solidFill>
                            <a:srgbClr val="000000"/>
                          </a:solidFill>
                          <a:effectLst/>
                          <a:latin typeface="Consolas Medium"/>
                        </a:rPr>
                        <a:t>30013</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8487223"/>
                  </a:ext>
                </a:extLst>
              </a:tr>
              <a:tr h="288887">
                <a:tc>
                  <a:txBody>
                    <a:bodyPr/>
                    <a:lstStyle/>
                    <a:p>
                      <a:pPr algn="ctr" fontAlgn="b">
                        <a:buNone/>
                      </a:pPr>
                      <a:r>
                        <a:rPr lang="en-IN" sz="1600" b="0" i="0" u="none" strike="noStrike">
                          <a:solidFill>
                            <a:srgbClr val="000000"/>
                          </a:solidFill>
                          <a:effectLst/>
                          <a:latin typeface="Consolas Medium"/>
                        </a:rPr>
                        <a:t>Amazon</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a:solidFill>
                            <a:srgbClr val="000000"/>
                          </a:solidFill>
                          <a:effectLst/>
                          <a:latin typeface="Consolas Medium"/>
                        </a:rPr>
                        <a:t>9</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27940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999674280"/>
                  </a:ext>
                </a:extLst>
              </a:tr>
              <a:tr h="288887">
                <a:tc>
                  <a:txBody>
                    <a:bodyPr/>
                    <a:lstStyle/>
                    <a:p>
                      <a:pPr algn="ctr" fontAlgn="b">
                        <a:buNone/>
                      </a:pPr>
                      <a:r>
                        <a:rPr lang="en-IN" sz="1600" b="0" i="0" u="none" strike="noStrike">
                          <a:solidFill>
                            <a:srgbClr val="000000"/>
                          </a:solidFill>
                          <a:effectLst/>
                          <a:latin typeface="Consolas Medium"/>
                        </a:rPr>
                        <a:t>Meta</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a:solidFill>
                            <a:srgbClr val="000000"/>
                          </a:solidFill>
                          <a:effectLst/>
                          <a:latin typeface="Consolas Medium"/>
                        </a:rPr>
                        <a:t>4</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dirty="0">
                          <a:solidFill>
                            <a:srgbClr val="000000"/>
                          </a:solidFill>
                          <a:effectLst/>
                          <a:latin typeface="Consolas Medium"/>
                        </a:rPr>
                        <a:t>24700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82739096"/>
                  </a:ext>
                </a:extLst>
              </a:tr>
              <a:tr h="288887">
                <a:tc>
                  <a:txBody>
                    <a:bodyPr/>
                    <a:lstStyle/>
                    <a:p>
                      <a:pPr algn="ctr" fontAlgn="b">
                        <a:buNone/>
                      </a:pPr>
                      <a:r>
                        <a:rPr lang="en-IN" sz="1600" b="0" i="0" u="none" strike="noStrike">
                          <a:solidFill>
                            <a:srgbClr val="000000"/>
                          </a:solidFill>
                          <a:effectLst/>
                          <a:latin typeface="Consolas Medium"/>
                        </a:rPr>
                        <a:t>Tesla</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a:solidFill>
                            <a:srgbClr val="000000"/>
                          </a:solidFill>
                          <a:effectLst/>
                          <a:latin typeface="Consolas Medium"/>
                        </a:rPr>
                        <a:t>3</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14500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696480530"/>
                  </a:ext>
                </a:extLst>
              </a:tr>
              <a:tr h="288887">
                <a:tc>
                  <a:txBody>
                    <a:bodyPr/>
                    <a:lstStyle/>
                    <a:p>
                      <a:pPr algn="ctr" fontAlgn="b">
                        <a:buNone/>
                      </a:pPr>
                      <a:r>
                        <a:rPr lang="en-IN" sz="1600" b="0" i="0" u="none" strike="noStrike">
                          <a:solidFill>
                            <a:srgbClr val="000000"/>
                          </a:solidFill>
                          <a:effectLst/>
                          <a:latin typeface="Consolas Medium"/>
                        </a:rPr>
                        <a:t>Cisco</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a:solidFill>
                            <a:srgbClr val="000000"/>
                          </a:solidFill>
                          <a:effectLst/>
                          <a:latin typeface="Consolas Medium"/>
                        </a:rPr>
                        <a:t>4</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dirty="0">
                          <a:solidFill>
                            <a:srgbClr val="000000"/>
                          </a:solidFill>
                          <a:effectLst/>
                          <a:latin typeface="Consolas Medium"/>
                        </a:rPr>
                        <a:t>14300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2288019"/>
                  </a:ext>
                </a:extLst>
              </a:tr>
              <a:tr h="288887">
                <a:tc>
                  <a:txBody>
                    <a:bodyPr/>
                    <a:lstStyle/>
                    <a:p>
                      <a:pPr algn="ctr" fontAlgn="b">
                        <a:buNone/>
                      </a:pPr>
                      <a:r>
                        <a:rPr lang="en-IN" sz="1600" b="0" i="0" u="none" strike="noStrike">
                          <a:solidFill>
                            <a:srgbClr val="000000"/>
                          </a:solidFill>
                          <a:effectLst/>
                          <a:latin typeface="Consolas Medium"/>
                        </a:rPr>
                        <a:t>Google</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a:solidFill>
                            <a:srgbClr val="000000"/>
                          </a:solidFill>
                          <a:effectLst/>
                          <a:latin typeface="Consolas Medium"/>
                        </a:rPr>
                        <a:t>8</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13547</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4156961"/>
                  </a:ext>
                </a:extLst>
              </a:tr>
              <a:tr h="288887">
                <a:tc>
                  <a:txBody>
                    <a:bodyPr/>
                    <a:lstStyle/>
                    <a:p>
                      <a:pPr algn="ctr" fontAlgn="b">
                        <a:buNone/>
                      </a:pPr>
                      <a:r>
                        <a:rPr lang="en-IN" sz="1600" b="0" i="0" u="none" strike="noStrike">
                          <a:solidFill>
                            <a:srgbClr val="000000"/>
                          </a:solidFill>
                          <a:effectLst/>
                          <a:latin typeface="Consolas Medium"/>
                        </a:rPr>
                        <a:t>Dell</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a:solidFill>
                            <a:srgbClr val="000000"/>
                          </a:solidFill>
                          <a:effectLst/>
                          <a:latin typeface="Consolas Medium"/>
                        </a:rPr>
                        <a:t>2</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dirty="0">
                          <a:solidFill>
                            <a:srgbClr val="000000"/>
                          </a:solidFill>
                          <a:effectLst/>
                          <a:latin typeface="Consolas Medium"/>
                        </a:rPr>
                        <a:t>12650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9215321"/>
                  </a:ext>
                </a:extLst>
              </a:tr>
              <a:tr h="288887">
                <a:tc>
                  <a:txBody>
                    <a:bodyPr/>
                    <a:lstStyle/>
                    <a:p>
                      <a:pPr algn="ctr" fontAlgn="b">
                        <a:buNone/>
                      </a:pPr>
                      <a:r>
                        <a:rPr lang="en-IN" sz="1600" b="0" i="0" u="none" strike="noStrike">
                          <a:solidFill>
                            <a:srgbClr val="000000"/>
                          </a:solidFill>
                          <a:effectLst/>
                          <a:latin typeface="Consolas Medium"/>
                        </a:rPr>
                        <a:t>Salesforce</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a:solidFill>
                            <a:srgbClr val="000000"/>
                          </a:solidFill>
                          <a:effectLst/>
                          <a:latin typeface="Consolas Medium"/>
                        </a:rPr>
                        <a:t>8</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600" b="0" i="0" u="none" strike="noStrike" dirty="0">
                          <a:solidFill>
                            <a:srgbClr val="000000"/>
                          </a:solidFill>
                          <a:effectLst/>
                          <a:latin typeface="Consolas Medium"/>
                        </a:rPr>
                        <a:t>12140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923104278"/>
                  </a:ext>
                </a:extLst>
              </a:tr>
              <a:tr h="288887">
                <a:tc>
                  <a:txBody>
                    <a:bodyPr/>
                    <a:lstStyle/>
                    <a:p>
                      <a:pPr algn="ctr" fontAlgn="b">
                        <a:buNone/>
                      </a:pPr>
                      <a:r>
                        <a:rPr lang="en-IN" sz="1600" b="0" i="0" u="none" strike="noStrike">
                          <a:solidFill>
                            <a:srgbClr val="000000"/>
                          </a:solidFill>
                          <a:effectLst/>
                          <a:latin typeface="Consolas Medium"/>
                        </a:rPr>
                        <a:t>SAP</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a:solidFill>
                            <a:srgbClr val="000000"/>
                          </a:solidFill>
                          <a:effectLst/>
                          <a:latin typeface="Consolas Medium"/>
                        </a:rPr>
                        <a:t>2</a:t>
                      </a:r>
                    </a:p>
                  </a:txBody>
                  <a:tcPr marL="7620" marR="7620" marT="762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600" b="0" i="0" u="none" strike="noStrike" dirty="0">
                          <a:solidFill>
                            <a:srgbClr val="000000"/>
                          </a:solidFill>
                          <a:effectLst/>
                          <a:latin typeface="Consolas Medium"/>
                        </a:rPr>
                        <a:t>11000</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49634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1002030" y="752903"/>
            <a:ext cx="3821311" cy="310158"/>
          </a:xfrm>
          <a:prstGeom prst="rect">
            <a:avLst/>
          </a:prstGeom>
          <a:noFill/>
          <a:ln/>
        </p:spPr>
        <p:txBody>
          <a:bodyPr wrap="none" lIns="0" tIns="0" rIns="0" bIns="0" rtlCol="0" anchor="ctr"/>
          <a:lstStyle/>
          <a:p>
            <a:pPr marL="0" indent="0" algn="l">
              <a:lnSpc>
                <a:spcPts val="2400"/>
              </a:lnSpc>
              <a:buNone/>
            </a:pPr>
            <a:r>
              <a:rPr lang="en-US" sz="4400" dirty="0">
                <a:latin typeface="Instrument Sans Semi Bold" pitchFamily="34" charset="0"/>
                <a:ea typeface="Instrument Sans Semi Bold" pitchFamily="34" charset="-122"/>
                <a:cs typeface="Instrument Sans Semi Bold" pitchFamily="34" charset="-120"/>
              </a:rPr>
              <a:t>KPI 5 – Stage-Wise Company Analysis: SQL Query</a:t>
            </a:r>
            <a:endParaRPr lang="en-US" sz="4400" dirty="0"/>
          </a:p>
        </p:txBody>
      </p:sp>
      <p:sp>
        <p:nvSpPr>
          <p:cNvPr id="3" name="Text 1"/>
          <p:cNvSpPr/>
          <p:nvPr/>
        </p:nvSpPr>
        <p:spPr>
          <a:xfrm>
            <a:off x="1002030" y="1506536"/>
            <a:ext cx="13042821" cy="1584557"/>
          </a:xfrm>
          <a:prstGeom prst="rect">
            <a:avLst/>
          </a:prstGeom>
          <a:noFill/>
          <a:ln/>
        </p:spPr>
        <p:txBody>
          <a:bodyPr wrap="square" lIns="0" tIns="0" rIns="0" bIns="0" rtlCol="0" anchor="ctr"/>
          <a:lstStyle/>
          <a:p>
            <a:pPr marL="0" indent="0" algn="l">
              <a:lnSpc>
                <a:spcPts val="2500"/>
              </a:lnSpc>
              <a:buNone/>
            </a:pPr>
            <a:r>
              <a:rPr lang="en-US" sz="1600" dirty="0">
                <a:latin typeface="Instrument Sans Medium" pitchFamily="34" charset="0"/>
                <a:ea typeface="Instrument Sans Medium" pitchFamily="34" charset="-122"/>
                <a:cs typeface="Instrument Sans Medium" pitchFamily="34" charset="-120"/>
              </a:rPr>
              <a:t>To understand the relationship between company maturity and layoff risk, we executed the following SQL query. This query aggregates layoff events and total affected personnel by the company's funding stage, providing insights into vulnerability across different growth phases.</a:t>
            </a:r>
            <a:endParaRPr lang="en-US" sz="1600" dirty="0"/>
          </a:p>
        </p:txBody>
      </p:sp>
      <p:sp>
        <p:nvSpPr>
          <p:cNvPr id="4" name="Shape 2"/>
          <p:cNvSpPr/>
          <p:nvPr/>
        </p:nvSpPr>
        <p:spPr>
          <a:xfrm>
            <a:off x="823436" y="3838735"/>
            <a:ext cx="13042821" cy="932736"/>
          </a:xfrm>
          <a:prstGeom prst="roundRect">
            <a:avLst>
              <a:gd name="adj" fmla="val 8937"/>
            </a:avLst>
          </a:prstGeom>
          <a:solidFill>
            <a:srgbClr val="37373A"/>
          </a:solidFill>
          <a:ln/>
        </p:spPr>
        <p:txBody>
          <a:bodyPr anchor="ctr"/>
          <a:lstStyle/>
          <a:p>
            <a:endParaRPr lang="en-IN"/>
          </a:p>
        </p:txBody>
      </p:sp>
      <p:sp>
        <p:nvSpPr>
          <p:cNvPr id="5" name="Shape 3"/>
          <p:cNvSpPr/>
          <p:nvPr/>
        </p:nvSpPr>
        <p:spPr>
          <a:xfrm>
            <a:off x="803672" y="3253351"/>
            <a:ext cx="13062585" cy="1730997"/>
          </a:xfrm>
          <a:prstGeom prst="roundRect">
            <a:avLst>
              <a:gd name="adj" fmla="val 3192"/>
            </a:avLst>
          </a:prstGeom>
          <a:solidFill>
            <a:srgbClr val="37373A"/>
          </a:solidFill>
          <a:ln/>
        </p:spPr>
        <p:txBody>
          <a:bodyPr anchor="ctr"/>
          <a:lstStyle/>
          <a:p>
            <a:endParaRPr lang="en-IN"/>
          </a:p>
        </p:txBody>
      </p:sp>
      <p:sp>
        <p:nvSpPr>
          <p:cNvPr id="6" name="Text 4"/>
          <p:cNvSpPr/>
          <p:nvPr/>
        </p:nvSpPr>
        <p:spPr>
          <a:xfrm>
            <a:off x="1051440" y="3677773"/>
            <a:ext cx="12665869" cy="635079"/>
          </a:xfrm>
          <a:prstGeom prst="rect">
            <a:avLst/>
          </a:prstGeom>
          <a:noFill/>
          <a:ln/>
        </p:spPr>
        <p:txBody>
          <a:bodyPr wrap="square" lIns="0" tIns="0" rIns="0" bIns="0" rtlCol="0" anchor="ctr"/>
          <a:lstStyle/>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SELECT stage, COUNT(*) AS layoff_events, SUM(total_laid_off) AS </a:t>
            </a:r>
            <a:r>
              <a:rPr lang="en-US" sz="1550" dirty="0" err="1">
                <a:solidFill>
                  <a:srgbClr val="CFD0D8"/>
                </a:solidFill>
                <a:highlight>
                  <a:srgbClr val="37373A"/>
                </a:highlight>
                <a:latin typeface="Consolas Medium" pitchFamily="34" charset="0"/>
                <a:ea typeface="Consolas Medium" pitchFamily="34" charset="-122"/>
                <a:cs typeface="Consolas Medium" pitchFamily="34" charset="-120"/>
              </a:rPr>
              <a:t>total_layoffs</a:t>
            </a: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GROUP BY stage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ORDER BY total_layoffs DESC;</a:t>
            </a:r>
            <a:endParaRPr lang="en-US" sz="1550" dirty="0"/>
          </a:p>
        </p:txBody>
      </p:sp>
      <p:sp>
        <p:nvSpPr>
          <p:cNvPr id="7" name="Shape 5"/>
          <p:cNvSpPr/>
          <p:nvPr/>
        </p:nvSpPr>
        <p:spPr>
          <a:xfrm>
            <a:off x="853082" y="5361783"/>
            <a:ext cx="13042821" cy="843201"/>
          </a:xfrm>
          <a:prstGeom prst="roundRect">
            <a:avLst>
              <a:gd name="adj" fmla="val 9886"/>
            </a:avLst>
          </a:prstGeom>
          <a:solidFill>
            <a:srgbClr val="262626"/>
          </a:solidFill>
          <a:ln/>
        </p:spPr>
        <p:txBody>
          <a:bodyPr anchor="ctr"/>
          <a:lstStyle/>
          <a:p>
            <a:endParaRPr lang="en-IN"/>
          </a:p>
        </p:txBody>
      </p:sp>
      <p:pic>
        <p:nvPicPr>
          <p:cNvPr id="8" name="Image 0" descr="preencoded.png"/>
          <p:cNvPicPr>
            <a:picLocks noChangeAspect="1"/>
          </p:cNvPicPr>
          <p:nvPr/>
        </p:nvPicPr>
        <p:blipFill>
          <a:blip r:embed="rId3"/>
          <a:stretch>
            <a:fillRect/>
          </a:stretch>
        </p:blipFill>
        <p:spPr>
          <a:xfrm>
            <a:off x="1051440" y="5657058"/>
            <a:ext cx="248007" cy="198358"/>
          </a:xfrm>
          <a:prstGeom prst="rect">
            <a:avLst/>
          </a:prstGeom>
        </p:spPr>
      </p:pic>
      <p:sp>
        <p:nvSpPr>
          <p:cNvPr id="9" name="Text 6"/>
          <p:cNvSpPr/>
          <p:nvPr/>
        </p:nvSpPr>
        <p:spPr>
          <a:xfrm>
            <a:off x="1497805" y="5609671"/>
            <a:ext cx="12199739" cy="317540"/>
          </a:xfrm>
          <a:prstGeom prst="rect">
            <a:avLst/>
          </a:prstGeom>
          <a:noFill/>
          <a:ln/>
        </p:spPr>
        <p:txBody>
          <a:bodyPr wrap="none" lIns="0" tIns="0" rIns="0" bIns="0" rtlCol="0" anchor="ctr"/>
          <a:lstStyle/>
          <a:p>
            <a:pPr marL="0" indent="0" algn="l">
              <a:lnSpc>
                <a:spcPts val="2500"/>
              </a:lnSpc>
              <a:buNone/>
            </a:pPr>
            <a:r>
              <a:rPr lang="en-US" sz="1550" dirty="0">
                <a:solidFill>
                  <a:srgbClr val="FFFFFF"/>
                </a:solidFill>
                <a:latin typeface="Instrument Sans Medium" pitchFamily="34" charset="0"/>
                <a:ea typeface="Instrument Sans Medium" pitchFamily="34" charset="-122"/>
                <a:cs typeface="Instrument Sans Medium" pitchFamily="34" charset="-120"/>
              </a:rPr>
              <a:t>This analysis helps determine if certain company stages are more susceptible to layoffs.</a:t>
            </a:r>
            <a:endParaRPr lang="en-US" sz="15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1356359" y="463856"/>
            <a:ext cx="11917680" cy="533854"/>
          </a:xfrm>
          <a:prstGeom prst="rect">
            <a:avLst/>
          </a:prstGeom>
          <a:noFill/>
          <a:ln/>
        </p:spPr>
        <p:txBody>
          <a:bodyPr wrap="none" lIns="0" tIns="0" rIns="0" bIns="0" rtlCol="0" anchor="t"/>
          <a:lstStyle/>
          <a:p>
            <a:pPr marL="0" indent="0" algn="ctr">
              <a:lnSpc>
                <a:spcPts val="1450"/>
              </a:lnSpc>
              <a:buNone/>
            </a:pPr>
            <a:r>
              <a:rPr lang="en-US" sz="4400" dirty="0">
                <a:latin typeface="Instrument Sans Semi Bold" pitchFamily="34" charset="0"/>
                <a:ea typeface="Instrument Sans Semi Bold" pitchFamily="34" charset="-122"/>
                <a:cs typeface="Instrument Sans Semi Bold" pitchFamily="34" charset="-120"/>
              </a:rPr>
              <a:t>KPI 5 – Insights on Company Stage</a:t>
            </a:r>
            <a:endParaRPr lang="en-US" sz="4400" dirty="0"/>
          </a:p>
        </p:txBody>
      </p:sp>
      <p:sp>
        <p:nvSpPr>
          <p:cNvPr id="3" name="Text 1"/>
          <p:cNvSpPr/>
          <p:nvPr/>
        </p:nvSpPr>
        <p:spPr>
          <a:xfrm>
            <a:off x="1675231" y="997710"/>
            <a:ext cx="11279937" cy="533854"/>
          </a:xfrm>
          <a:prstGeom prst="rect">
            <a:avLst/>
          </a:prstGeom>
          <a:noFill/>
          <a:ln/>
        </p:spPr>
        <p:txBody>
          <a:bodyPr wrap="none" lIns="0" tIns="0" rIns="0" bIns="0" rtlCol="0" anchor="t"/>
          <a:lstStyle/>
          <a:p>
            <a:pPr marL="0" indent="0" algn="ctr">
              <a:lnSpc>
                <a:spcPts val="2350"/>
              </a:lnSpc>
              <a:buNone/>
            </a:pPr>
            <a:r>
              <a:rPr lang="en-US" sz="3600" dirty="0">
                <a:latin typeface="Instrument Sans Semi Bold" pitchFamily="34" charset="0"/>
                <a:ea typeface="Instrument Sans Semi Bold" pitchFamily="34" charset="-122"/>
                <a:cs typeface="Instrument Sans Semi Bold" pitchFamily="34" charset="-120"/>
              </a:rPr>
              <a:t>Maturity &amp; Market Pressure: Post-IPO Vulnerability</a:t>
            </a:r>
            <a:endParaRPr lang="en-US" sz="3600" dirty="0"/>
          </a:p>
        </p:txBody>
      </p:sp>
      <p:sp>
        <p:nvSpPr>
          <p:cNvPr id="4" name="Text 2"/>
          <p:cNvSpPr/>
          <p:nvPr/>
        </p:nvSpPr>
        <p:spPr>
          <a:xfrm>
            <a:off x="479941" y="1707272"/>
            <a:ext cx="13670518" cy="383858"/>
          </a:xfrm>
          <a:prstGeom prst="rect">
            <a:avLst/>
          </a:prstGeom>
          <a:noFill/>
          <a:ln/>
        </p:spPr>
        <p:txBody>
          <a:bodyPr wrap="square" lIns="0" tIns="0" rIns="0" bIns="0" rtlCol="0" anchor="t"/>
          <a:lstStyle/>
          <a:p>
            <a:pPr marL="0" indent="0" algn="just">
              <a:lnSpc>
                <a:spcPts val="1500"/>
              </a:lnSpc>
              <a:buNone/>
            </a:pPr>
            <a:r>
              <a:rPr lang="en-US" sz="1600" dirty="0">
                <a:latin typeface="Instrument Sans Medium" pitchFamily="34" charset="0"/>
                <a:ea typeface="Instrument Sans Medium" pitchFamily="34" charset="-122"/>
                <a:cs typeface="Instrument Sans Medium" pitchFamily="34" charset="-120"/>
              </a:rPr>
              <a:t>This analysis indicates that Post-IPO companies account for a significant portion of all layoffs, representing 58.5% of the total. This trend suggests that publicly traded companies, often under pressure to demonstrate profitability and efficiency to shareholders, are more prone to workforce reductions during economic shifts or market downturns.</a:t>
            </a:r>
            <a:endParaRPr lang="en-US" sz="1600" dirty="0"/>
          </a:p>
        </p:txBody>
      </p:sp>
      <p:sp>
        <p:nvSpPr>
          <p:cNvPr id="5" name="Text 3"/>
          <p:cNvSpPr/>
          <p:nvPr/>
        </p:nvSpPr>
        <p:spPr>
          <a:xfrm>
            <a:off x="479941" y="2371642"/>
            <a:ext cx="13826368" cy="858100"/>
          </a:xfrm>
          <a:prstGeom prst="rect">
            <a:avLst/>
          </a:prstGeom>
          <a:noFill/>
          <a:ln/>
        </p:spPr>
        <p:txBody>
          <a:bodyPr wrap="square" lIns="0" tIns="0" rIns="0" bIns="0" rtlCol="0" anchor="ctr"/>
          <a:lstStyle/>
          <a:p>
            <a:pPr marL="0" indent="0" algn="just">
              <a:lnSpc>
                <a:spcPts val="1500"/>
              </a:lnSpc>
              <a:buNone/>
            </a:pPr>
            <a:r>
              <a:rPr lang="en-US" sz="1600" dirty="0">
                <a:latin typeface="Instrument Sans Medium" pitchFamily="34" charset="0"/>
                <a:ea typeface="Instrument Sans Medium" pitchFamily="34" charset="-122"/>
                <a:cs typeface="Instrument Sans Medium" pitchFamily="34" charset="-120"/>
              </a:rPr>
              <a:t>Furthermore, the data reveals a clear correlation between funding cycles and layoffs, particularly impacting companies in various "series" funding rounds during periods of "funding winter" or tightened venture capital markets. This highlights the direct influence of market liquidity on employment stability within private enterprises.</a:t>
            </a:r>
            <a:endParaRPr lang="en-US" sz="1600" dirty="0"/>
          </a:p>
        </p:txBody>
      </p:sp>
      <p:graphicFrame>
        <p:nvGraphicFramePr>
          <p:cNvPr id="13" name="Chart 12">
            <a:extLst>
              <a:ext uri="{FF2B5EF4-FFF2-40B4-BE49-F238E27FC236}">
                <a16:creationId xmlns:a16="http://schemas.microsoft.com/office/drawing/2014/main" id="{26A7F7CF-5E7B-C040-FC55-C2B3F7F901CB}"/>
              </a:ext>
            </a:extLst>
          </p:cNvPr>
          <p:cNvGraphicFramePr>
            <a:graphicFrameLocks/>
          </p:cNvGraphicFramePr>
          <p:nvPr>
            <p:extLst>
              <p:ext uri="{D42A27DB-BD31-4B8C-83A1-F6EECF244321}">
                <p14:modId xmlns:p14="http://schemas.microsoft.com/office/powerpoint/2010/main" val="1234598929"/>
              </p:ext>
            </p:extLst>
          </p:nvPr>
        </p:nvGraphicFramePr>
        <p:xfrm>
          <a:off x="1152698" y="3229743"/>
          <a:ext cx="12217862" cy="484745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3239827" y="716694"/>
            <a:ext cx="8150745" cy="578706"/>
          </a:xfrm>
          <a:prstGeom prst="rect">
            <a:avLst/>
          </a:prstGeom>
          <a:noFill/>
          <a:ln/>
        </p:spPr>
        <p:txBody>
          <a:bodyPr wrap="none" lIns="0" tIns="0" rIns="0" bIns="0" rtlCol="0" anchor="t"/>
          <a:lstStyle/>
          <a:p>
            <a:pPr marL="0" indent="0" algn="ctr">
              <a:lnSpc>
                <a:spcPts val="2400"/>
              </a:lnSpc>
              <a:buNone/>
            </a:pPr>
            <a:r>
              <a:rPr lang="en-US" sz="4400" dirty="0">
                <a:latin typeface="Instrument Sans Semi Bold" pitchFamily="34" charset="0"/>
                <a:ea typeface="Instrument Sans Semi Bold" pitchFamily="34" charset="-122"/>
                <a:cs typeface="Instrument Sans Semi Bold" pitchFamily="34" charset="-120"/>
              </a:rPr>
              <a:t>KPI 6 - Shutdowns: SQL Query</a:t>
            </a:r>
            <a:endParaRPr lang="en-US" sz="4400" dirty="0"/>
          </a:p>
        </p:txBody>
      </p:sp>
      <p:sp>
        <p:nvSpPr>
          <p:cNvPr id="3" name="Text 1"/>
          <p:cNvSpPr/>
          <p:nvPr/>
        </p:nvSpPr>
        <p:spPr>
          <a:xfrm>
            <a:off x="783907" y="1708711"/>
            <a:ext cx="13042821" cy="1061717"/>
          </a:xfrm>
          <a:prstGeom prst="rect">
            <a:avLst/>
          </a:prstGeom>
          <a:noFill/>
          <a:ln/>
        </p:spPr>
        <p:txBody>
          <a:bodyPr wrap="square" lIns="0" tIns="0" rIns="0" bIns="0" rtlCol="0" anchor="t"/>
          <a:lstStyle/>
          <a:p>
            <a:pPr marL="0" indent="0" algn="just">
              <a:lnSpc>
                <a:spcPts val="2500"/>
              </a:lnSpc>
              <a:buNone/>
            </a:pPr>
            <a:r>
              <a:rPr lang="en-US" sz="1600" dirty="0">
                <a:latin typeface="Instrument Sans Medium" pitchFamily="34" charset="0"/>
                <a:ea typeface="Instrument Sans Medium" pitchFamily="34" charset="-122"/>
                <a:cs typeface="Instrument Sans Medium" pitchFamily="34" charset="-120"/>
              </a:rPr>
              <a:t>To pinpoint companies that have entirely ceased operations, leading to </a:t>
            </a:r>
            <a:r>
              <a:rPr lang="en-US" sz="1600" b="1" dirty="0">
                <a:latin typeface="Instrument Sans Medium" pitchFamily="34" charset="0"/>
                <a:ea typeface="Instrument Sans Medium" pitchFamily="34" charset="-122"/>
                <a:cs typeface="Instrument Sans Medium" pitchFamily="34" charset="-120"/>
              </a:rPr>
              <a:t>100%</a:t>
            </a:r>
            <a:r>
              <a:rPr lang="en-US" sz="1600" dirty="0">
                <a:latin typeface="Instrument Sans Medium" pitchFamily="34" charset="0"/>
                <a:ea typeface="Instrument Sans Medium" pitchFamily="34" charset="-122"/>
                <a:cs typeface="Instrument Sans Medium" pitchFamily="34" charset="-120"/>
              </a:rPr>
              <a:t> layoffs, the following SQL query was executed. This command selects companies where the percentage of laid-off employees equals </a:t>
            </a:r>
            <a:r>
              <a:rPr lang="en-US" sz="1600" b="1" dirty="0">
                <a:latin typeface="Instrument Sans Medium" pitchFamily="34" charset="0"/>
                <a:ea typeface="Instrument Sans Medium" pitchFamily="34" charset="-122"/>
                <a:cs typeface="Instrument Sans Medium" pitchFamily="34" charset="-120"/>
              </a:rPr>
              <a:t>100%</a:t>
            </a:r>
            <a:r>
              <a:rPr lang="en-US" sz="1600" dirty="0">
                <a:latin typeface="Instrument Sans Medium" pitchFamily="34" charset="0"/>
                <a:ea typeface="Instrument Sans Medium" pitchFamily="34" charset="-122"/>
                <a:cs typeface="Instrument Sans Medium" pitchFamily="34" charset="-120"/>
              </a:rPr>
              <a:t>, offering a direct view into complete shutdowns.</a:t>
            </a:r>
            <a:endParaRPr lang="en-US" sz="1600" dirty="0"/>
          </a:p>
        </p:txBody>
      </p:sp>
      <p:sp>
        <p:nvSpPr>
          <p:cNvPr id="5" name="Shape 3"/>
          <p:cNvSpPr/>
          <p:nvPr/>
        </p:nvSpPr>
        <p:spPr>
          <a:xfrm>
            <a:off x="605314" y="3092848"/>
            <a:ext cx="13062585" cy="1394091"/>
          </a:xfrm>
          <a:prstGeom prst="roundRect">
            <a:avLst>
              <a:gd name="adj" fmla="val 4839"/>
            </a:avLst>
          </a:prstGeom>
          <a:solidFill>
            <a:srgbClr val="37373A"/>
          </a:solidFill>
          <a:ln/>
        </p:spPr>
      </p:sp>
      <p:sp>
        <p:nvSpPr>
          <p:cNvPr id="6" name="Text 4"/>
          <p:cNvSpPr/>
          <p:nvPr/>
        </p:nvSpPr>
        <p:spPr>
          <a:xfrm>
            <a:off x="952618" y="3274919"/>
            <a:ext cx="12665869" cy="317540"/>
          </a:xfrm>
          <a:prstGeom prst="rect">
            <a:avLst/>
          </a:prstGeom>
          <a:noFill/>
          <a:ln/>
        </p:spPr>
        <p:txBody>
          <a:bodyPr wrap="none" lIns="0" tIns="0" rIns="0" bIns="0" rtlCol="0" anchor="t"/>
          <a:lstStyle/>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SELECT company, location, date, total_laid_off, </a:t>
            </a:r>
            <a:r>
              <a:rPr lang="en-US" sz="1550" dirty="0" err="1">
                <a:solidFill>
                  <a:srgbClr val="CFD0D8"/>
                </a:solidFill>
                <a:highlight>
                  <a:srgbClr val="37373A"/>
                </a:highlight>
                <a:latin typeface="Consolas Medium" pitchFamily="34" charset="0"/>
                <a:ea typeface="Consolas Medium" pitchFamily="34" charset="-122"/>
                <a:cs typeface="Consolas Medium" pitchFamily="34" charset="-120"/>
              </a:rPr>
              <a:t>percentage_laid_off</a:t>
            </a: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a:t>
            </a:r>
          </a:p>
          <a:p>
            <a:pPr marL="0" indent="0" algn="l">
              <a:lnSpc>
                <a:spcPts val="2500"/>
              </a:lnSpc>
              <a:buNone/>
            </a:pPr>
            <a:r>
              <a:rPr lang="en-US" sz="1550" dirty="0">
                <a:solidFill>
                  <a:srgbClr val="CFD0D8"/>
                </a:solidFill>
                <a:highlight>
                  <a:srgbClr val="37373A"/>
                </a:highlight>
                <a:latin typeface="Consolas Medium" pitchFamily="34" charset="0"/>
                <a:ea typeface="Consolas Medium" pitchFamily="34" charset="-122"/>
                <a:cs typeface="Consolas Medium" pitchFamily="34" charset="-120"/>
              </a:rPr>
              <a:t>WHERE percentage_laid_off = 100.00;</a:t>
            </a:r>
            <a:endParaRPr lang="en-US" sz="1550" dirty="0"/>
          </a:p>
        </p:txBody>
      </p:sp>
      <p:sp>
        <p:nvSpPr>
          <p:cNvPr id="7" name="Shape 5"/>
          <p:cNvSpPr/>
          <p:nvPr/>
        </p:nvSpPr>
        <p:spPr>
          <a:xfrm>
            <a:off x="605314" y="5118301"/>
            <a:ext cx="13013174" cy="843201"/>
          </a:xfrm>
          <a:prstGeom prst="roundRect">
            <a:avLst>
              <a:gd name="adj" fmla="val 9886"/>
            </a:avLst>
          </a:prstGeom>
          <a:solidFill>
            <a:srgbClr val="450707"/>
          </a:solidFill>
          <a:ln/>
        </p:spPr>
      </p:sp>
      <p:pic>
        <p:nvPicPr>
          <p:cNvPr id="8" name="Image 0" descr="preencoded.png"/>
          <p:cNvPicPr>
            <a:picLocks noChangeAspect="1"/>
          </p:cNvPicPr>
          <p:nvPr/>
        </p:nvPicPr>
        <p:blipFill>
          <a:blip r:embed="rId3"/>
          <a:stretch>
            <a:fillRect/>
          </a:stretch>
        </p:blipFill>
        <p:spPr>
          <a:xfrm>
            <a:off x="1096386" y="5440722"/>
            <a:ext cx="248007" cy="198358"/>
          </a:xfrm>
          <a:prstGeom prst="rect">
            <a:avLst/>
          </a:prstGeom>
        </p:spPr>
      </p:pic>
      <p:sp>
        <p:nvSpPr>
          <p:cNvPr id="9" name="Text 6"/>
          <p:cNvSpPr/>
          <p:nvPr/>
        </p:nvSpPr>
        <p:spPr>
          <a:xfrm>
            <a:off x="1860708" y="5381131"/>
            <a:ext cx="12199739" cy="317540"/>
          </a:xfrm>
          <a:prstGeom prst="rect">
            <a:avLst/>
          </a:prstGeom>
          <a:noFill/>
          <a:ln/>
        </p:spPr>
        <p:txBody>
          <a:bodyPr wrap="none" lIns="0" tIns="0" rIns="0" bIns="0" rtlCol="0" anchor="t"/>
          <a:lstStyle/>
          <a:p>
            <a:pPr marL="0" indent="0" algn="l">
              <a:lnSpc>
                <a:spcPts val="2500"/>
              </a:lnSpc>
              <a:buNone/>
            </a:pPr>
            <a:r>
              <a:rPr lang="en-US" sz="1550" dirty="0">
                <a:solidFill>
                  <a:srgbClr val="FFFFFF"/>
                </a:solidFill>
                <a:latin typeface="Instrument Sans Medium" pitchFamily="34" charset="0"/>
                <a:ea typeface="Instrument Sans Medium" pitchFamily="34" charset="-122"/>
                <a:cs typeface="Instrument Sans Medium" pitchFamily="34" charset="-120"/>
              </a:rPr>
              <a:t>This query is vital for identifying total business failures and their associated details.</a:t>
            </a:r>
            <a:endParaRPr lang="en-US" sz="15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957905" y="453264"/>
            <a:ext cx="9044995" cy="475372"/>
          </a:xfrm>
          <a:prstGeom prst="rect">
            <a:avLst/>
          </a:prstGeom>
          <a:noFill/>
          <a:ln/>
        </p:spPr>
        <p:txBody>
          <a:bodyPr wrap="none" lIns="0" tIns="0" rIns="0" bIns="0" rtlCol="0" anchor="t"/>
          <a:lstStyle/>
          <a:p>
            <a:pPr marL="0" indent="0" algn="ctr">
              <a:lnSpc>
                <a:spcPts val="1350"/>
              </a:lnSpc>
              <a:buNone/>
            </a:pPr>
            <a:r>
              <a:rPr lang="en-US" sz="4400" dirty="0">
                <a:latin typeface="Instrument Sans Semi Bold" pitchFamily="34" charset="0"/>
                <a:ea typeface="Instrument Sans Semi Bold" pitchFamily="34" charset="-122"/>
                <a:cs typeface="Instrument Sans Semi Bold" pitchFamily="34" charset="-120"/>
              </a:rPr>
              <a:t>KPI 6: Insights on Shutdown by Layoffs </a:t>
            </a:r>
            <a:endParaRPr lang="en-US" sz="4400" dirty="0"/>
          </a:p>
        </p:txBody>
      </p:sp>
      <p:sp>
        <p:nvSpPr>
          <p:cNvPr id="3" name="Text 1"/>
          <p:cNvSpPr/>
          <p:nvPr/>
        </p:nvSpPr>
        <p:spPr>
          <a:xfrm>
            <a:off x="3123107" y="945906"/>
            <a:ext cx="8714590" cy="475372"/>
          </a:xfrm>
          <a:prstGeom prst="rect">
            <a:avLst/>
          </a:prstGeom>
          <a:noFill/>
          <a:ln/>
        </p:spPr>
        <p:txBody>
          <a:bodyPr wrap="none" lIns="0" tIns="0" rIns="0" bIns="0" rtlCol="0" anchor="t"/>
          <a:lstStyle/>
          <a:p>
            <a:pPr marL="0" indent="0" algn="l">
              <a:lnSpc>
                <a:spcPts val="2750"/>
              </a:lnSpc>
              <a:buNone/>
            </a:pPr>
            <a:r>
              <a:rPr lang="en-US" sz="3600" dirty="0">
                <a:latin typeface="Instrument Sans Semi Bold" pitchFamily="34" charset="0"/>
                <a:ea typeface="Instrument Sans Semi Bold" pitchFamily="34" charset="-122"/>
                <a:cs typeface="Instrument Sans Semi Bold" pitchFamily="34" charset="-120"/>
              </a:rPr>
              <a:t>1,150(33.37%) Companies Completely Eliminated</a:t>
            </a:r>
            <a:endParaRPr lang="en-US" sz="3600" dirty="0"/>
          </a:p>
        </p:txBody>
      </p:sp>
      <p:sp>
        <p:nvSpPr>
          <p:cNvPr id="4" name="Text 2"/>
          <p:cNvSpPr/>
          <p:nvPr/>
        </p:nvSpPr>
        <p:spPr>
          <a:xfrm>
            <a:off x="364877" y="1586444"/>
            <a:ext cx="13730526" cy="627992"/>
          </a:xfrm>
          <a:prstGeom prst="rect">
            <a:avLst/>
          </a:prstGeom>
          <a:noFill/>
          <a:ln/>
        </p:spPr>
        <p:txBody>
          <a:bodyPr wrap="square" lIns="0" tIns="0" rIns="0" bIns="0" rtlCol="0" anchor="ctr"/>
          <a:lstStyle/>
          <a:p>
            <a:pPr algn="just">
              <a:lnSpc>
                <a:spcPts val="1700"/>
              </a:lnSpc>
              <a:buSzPct val="100000"/>
            </a:pPr>
            <a:r>
              <a:rPr lang="en-US" sz="1600" dirty="0">
                <a:latin typeface="Instrument Sans Medium" pitchFamily="34" charset="0"/>
              </a:rPr>
              <a:t>Analysis reveals a significant number of complete company shutdowns, highlighting the severity of recent economic shifts. Early-stage startups, particularly those heavily reliant on venture capital, have been severely affected during periods of funding winter and macro-economic shocks.</a:t>
            </a:r>
          </a:p>
        </p:txBody>
      </p:sp>
      <p:sp>
        <p:nvSpPr>
          <p:cNvPr id="14" name="Text 11"/>
          <p:cNvSpPr/>
          <p:nvPr/>
        </p:nvSpPr>
        <p:spPr>
          <a:xfrm>
            <a:off x="364877" y="7479245"/>
            <a:ext cx="13730526" cy="636521"/>
          </a:xfrm>
          <a:prstGeom prst="rect">
            <a:avLst/>
          </a:prstGeom>
          <a:noFill/>
        </p:spPr>
        <p:txBody>
          <a:bodyPr wrap="square" rtlCol="0">
            <a:spAutoFit/>
          </a:bodyPr>
          <a:lstStyle/>
          <a:p>
            <a:pPr marL="342900" indent="-342900" algn="just">
              <a:lnSpc>
                <a:spcPts val="1400"/>
              </a:lnSpc>
              <a:buSzPct val="100000"/>
              <a:buChar char="•"/>
            </a:pPr>
            <a:r>
              <a:rPr lang="en-US" sz="1600" b="1" dirty="0">
                <a:latin typeface="Instrument Sans Medium" pitchFamily="34" charset="0"/>
              </a:rPr>
              <a:t>Shutdown Analysis:</a:t>
            </a:r>
            <a:r>
              <a:rPr lang="en-US" sz="1600" dirty="0">
                <a:latin typeface="Instrument Sans Medium" pitchFamily="34" charset="0"/>
              </a:rPr>
              <a:t> 1,150 companies experienced complete shutdowns, predominantly early-stage/startups heavily impacted by recessions and tech pivots. These closures spike during funding winters, with a </a:t>
            </a:r>
            <a:r>
              <a:rPr lang="en-US" sz="1600" b="1" dirty="0">
                <a:latin typeface="Instrument Sans Medium" pitchFamily="34" charset="0"/>
              </a:rPr>
              <a:t>33.37%</a:t>
            </a:r>
            <a:r>
              <a:rPr lang="en-US" sz="1600" dirty="0">
                <a:latin typeface="Instrument Sans Medium" pitchFamily="34" charset="0"/>
              </a:rPr>
              <a:t> failure rate underscoring the fragility of the early-stage ecosystem.</a:t>
            </a:r>
          </a:p>
        </p:txBody>
      </p:sp>
      <p:sp>
        <p:nvSpPr>
          <p:cNvPr id="16" name="TextBox 15">
            <a:extLst>
              <a:ext uri="{FF2B5EF4-FFF2-40B4-BE49-F238E27FC236}">
                <a16:creationId xmlns:a16="http://schemas.microsoft.com/office/drawing/2014/main" id="{C88ADD38-10A9-D3FC-E349-839FB1167D8C}"/>
              </a:ext>
            </a:extLst>
          </p:cNvPr>
          <p:cNvSpPr txBox="1"/>
          <p:nvPr/>
        </p:nvSpPr>
        <p:spPr>
          <a:xfrm>
            <a:off x="364877" y="6832627"/>
            <a:ext cx="13730526" cy="466538"/>
          </a:xfrm>
          <a:prstGeom prst="rect">
            <a:avLst/>
          </a:prstGeom>
          <a:noFill/>
        </p:spPr>
        <p:txBody>
          <a:bodyPr wrap="square" rtlCol="0">
            <a:spAutoFit/>
          </a:bodyPr>
          <a:lstStyle/>
          <a:p>
            <a:pPr marL="342900" indent="-342900" algn="just">
              <a:lnSpc>
                <a:spcPts val="1400"/>
              </a:lnSpc>
              <a:buSzPct val="100000"/>
              <a:buChar char="•"/>
            </a:pPr>
            <a:r>
              <a:rPr lang="en-US" sz="1600" dirty="0">
                <a:latin typeface="Instrument Sans Medium" pitchFamily="34" charset="0"/>
                <a:ea typeface="Instrument Sans Medium" pitchFamily="34" charset="-122"/>
                <a:cs typeface="Instrument Sans Medium" pitchFamily="34" charset="-120"/>
              </a:rPr>
              <a:t>Geographic concentration of these shutdowns is notably high in established tech hubs. The largest single shutdown recorded was Redbox, impacting </a:t>
            </a:r>
            <a:r>
              <a:rPr lang="en-US" sz="1600" b="1" dirty="0">
                <a:latin typeface="Instrument Sans Medium" pitchFamily="34" charset="0"/>
                <a:ea typeface="Instrument Sans Medium" pitchFamily="34" charset="-122"/>
                <a:cs typeface="Instrument Sans Medium" pitchFamily="34" charset="-120"/>
              </a:rPr>
              <a:t>1,000</a:t>
            </a:r>
            <a:r>
              <a:rPr lang="en-US" sz="1600" dirty="0">
                <a:latin typeface="Instrument Sans Medium" pitchFamily="34" charset="0"/>
                <a:ea typeface="Instrument Sans Medium" pitchFamily="34" charset="-122"/>
                <a:cs typeface="Instrument Sans Medium" pitchFamily="34" charset="-120"/>
              </a:rPr>
              <a:t> employees.</a:t>
            </a:r>
            <a:endParaRPr lang="en-US" sz="1600" dirty="0"/>
          </a:p>
        </p:txBody>
      </p:sp>
      <p:graphicFrame>
        <p:nvGraphicFramePr>
          <p:cNvPr id="6" name="Chart 5">
            <a:extLst>
              <a:ext uri="{FF2B5EF4-FFF2-40B4-BE49-F238E27FC236}">
                <a16:creationId xmlns:a16="http://schemas.microsoft.com/office/drawing/2014/main" id="{F0206FC0-3F9E-8847-B235-4CB48589AA20}"/>
              </a:ext>
            </a:extLst>
          </p:cNvPr>
          <p:cNvGraphicFramePr>
            <a:graphicFrameLocks/>
          </p:cNvGraphicFramePr>
          <p:nvPr>
            <p:extLst>
              <p:ext uri="{D42A27DB-BD31-4B8C-83A1-F6EECF244321}">
                <p14:modId xmlns:p14="http://schemas.microsoft.com/office/powerpoint/2010/main" val="1403810443"/>
              </p:ext>
            </p:extLst>
          </p:nvPr>
        </p:nvGraphicFramePr>
        <p:xfrm>
          <a:off x="1700660" y="2369442"/>
          <a:ext cx="10302240" cy="411643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276585" y="859172"/>
            <a:ext cx="6102548" cy="620078"/>
          </a:xfrm>
          <a:prstGeom prst="rect">
            <a:avLst/>
          </a:prstGeom>
          <a:noFill/>
          <a:ln/>
        </p:spPr>
        <p:txBody>
          <a:bodyPr wrap="none" lIns="0" tIns="0" rIns="0" bIns="0" rtlCol="0" anchor="t"/>
          <a:lstStyle/>
          <a:p>
            <a:pPr marL="0" indent="0" algn="ctr">
              <a:lnSpc>
                <a:spcPts val="4850"/>
              </a:lnSpc>
              <a:buNone/>
            </a:pPr>
            <a:r>
              <a:rPr lang="en-US" sz="6000" dirty="0">
                <a:solidFill>
                  <a:srgbClr val="000000"/>
                </a:solidFill>
                <a:latin typeface="Instrument Sans Semi Bold" pitchFamily="34" charset="0"/>
                <a:ea typeface="Instrument Sans Semi Bold" pitchFamily="34" charset="-122"/>
                <a:cs typeface="Instrument Sans Semi Bold" pitchFamily="34" charset="-120"/>
              </a:rPr>
              <a:t>Project Objective &amp; Scope</a:t>
            </a:r>
            <a:endParaRPr lang="en-US" sz="6000" dirty="0"/>
          </a:p>
        </p:txBody>
      </p:sp>
      <p:sp>
        <p:nvSpPr>
          <p:cNvPr id="3" name="Text 1"/>
          <p:cNvSpPr/>
          <p:nvPr/>
        </p:nvSpPr>
        <p:spPr>
          <a:xfrm>
            <a:off x="1672250" y="2865101"/>
            <a:ext cx="3969425" cy="496133"/>
          </a:xfrm>
          <a:prstGeom prst="rect">
            <a:avLst/>
          </a:prstGeom>
          <a:noFill/>
          <a:ln/>
        </p:spPr>
        <p:txBody>
          <a:bodyPr wrap="none" lIns="0" tIns="0" rIns="0" bIns="0" rtlCol="0" anchor="t"/>
          <a:lstStyle/>
          <a:p>
            <a:pPr marL="0" indent="0" algn="ctr">
              <a:lnSpc>
                <a:spcPts val="3900"/>
              </a:lnSpc>
              <a:buNone/>
            </a:pPr>
            <a:r>
              <a:rPr lang="en-US" sz="3600" dirty="0">
                <a:solidFill>
                  <a:srgbClr val="000000"/>
                </a:solidFill>
                <a:latin typeface="Instrument Sans Semi Bold" pitchFamily="34" charset="0"/>
                <a:ea typeface="Instrument Sans Semi Bold" pitchFamily="34" charset="-122"/>
                <a:cs typeface="Instrument Sans Semi Bold" pitchFamily="34" charset="-120"/>
              </a:rPr>
              <a:t>Goal</a:t>
            </a:r>
            <a:endParaRPr lang="en-US" sz="3600" dirty="0"/>
          </a:p>
        </p:txBody>
      </p:sp>
      <p:sp>
        <p:nvSpPr>
          <p:cNvPr id="4" name="Text 2"/>
          <p:cNvSpPr/>
          <p:nvPr/>
        </p:nvSpPr>
        <p:spPr>
          <a:xfrm>
            <a:off x="708728" y="3749993"/>
            <a:ext cx="6279356" cy="1270159"/>
          </a:xfrm>
          <a:prstGeom prst="rect">
            <a:avLst/>
          </a:prstGeom>
          <a:noFill/>
          <a:ln/>
        </p:spPr>
        <p:txBody>
          <a:bodyPr wrap="square" lIns="0" tIns="0" rIns="0" bIns="0" rtlCol="0" anchor="t"/>
          <a:lstStyle/>
          <a:p>
            <a:pPr marL="0" indent="0" algn="l">
              <a:lnSpc>
                <a:spcPts val="2500"/>
              </a:lnSpc>
              <a:buNone/>
            </a:pPr>
            <a:r>
              <a:rPr lang="en-US" sz="1600" dirty="0">
                <a:solidFill>
                  <a:srgbClr val="000000"/>
                </a:solidFill>
                <a:latin typeface="Instrument Sans Medium" pitchFamily="34" charset="0"/>
                <a:ea typeface="Instrument Sans Medium" pitchFamily="34" charset="-122"/>
                <a:cs typeface="Instrument Sans Medium" pitchFamily="34" charset="-120"/>
              </a:rPr>
              <a:t>The primary objective is to transform raw, messy, real-world layoff data into clean, structured, and extract actionable insights using advanced SQL techniques.</a:t>
            </a:r>
            <a:endParaRPr lang="en-US" sz="1600" dirty="0"/>
          </a:p>
        </p:txBody>
      </p:sp>
      <p:sp>
        <p:nvSpPr>
          <p:cNvPr id="6" name="Text 4"/>
          <p:cNvSpPr/>
          <p:nvPr/>
        </p:nvSpPr>
        <p:spPr>
          <a:xfrm>
            <a:off x="708728" y="6210027"/>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000000"/>
                </a:solidFill>
                <a:latin typeface="Instrument Sans Medium" pitchFamily="34" charset="0"/>
                <a:ea typeface="Instrument Sans Medium" pitchFamily="34" charset="-122"/>
                <a:cs typeface="Instrument Sans Medium" pitchFamily="34" charset="-120"/>
              </a:rPr>
              <a:t>Actionable Insights:</a:t>
            </a:r>
            <a:r>
              <a:rPr lang="en-US" sz="1600" dirty="0">
                <a:solidFill>
                  <a:srgbClr val="000000"/>
                </a:solidFill>
                <a:latin typeface="Instrument Sans Medium" pitchFamily="34" charset="0"/>
                <a:ea typeface="Instrument Sans Medium" pitchFamily="34" charset="-122"/>
                <a:cs typeface="Instrument Sans Medium" pitchFamily="34" charset="-120"/>
              </a:rPr>
              <a:t> Deriving meaningful conclusions from the cleaned data.</a:t>
            </a:r>
            <a:endParaRPr lang="en-US" sz="1600" dirty="0"/>
          </a:p>
        </p:txBody>
      </p:sp>
      <p:sp>
        <p:nvSpPr>
          <p:cNvPr id="7" name="Text 5"/>
          <p:cNvSpPr/>
          <p:nvPr/>
        </p:nvSpPr>
        <p:spPr>
          <a:xfrm>
            <a:off x="8719839" y="2865101"/>
            <a:ext cx="3969425" cy="496133"/>
          </a:xfrm>
          <a:prstGeom prst="rect">
            <a:avLst/>
          </a:prstGeom>
          <a:noFill/>
          <a:ln/>
        </p:spPr>
        <p:txBody>
          <a:bodyPr wrap="none" lIns="0" tIns="0" rIns="0" bIns="0" rtlCol="0" anchor="t"/>
          <a:lstStyle/>
          <a:p>
            <a:pPr marL="0" indent="0" algn="ctr">
              <a:lnSpc>
                <a:spcPts val="3900"/>
              </a:lnSpc>
              <a:buNone/>
            </a:pPr>
            <a:r>
              <a:rPr lang="en-US" sz="3600" dirty="0">
                <a:solidFill>
                  <a:srgbClr val="000000"/>
                </a:solidFill>
                <a:latin typeface="Instrument Sans Semi Bold" pitchFamily="34" charset="0"/>
                <a:ea typeface="Instrument Sans Semi Bold" pitchFamily="34" charset="-122"/>
                <a:cs typeface="Instrument Sans Semi Bold" pitchFamily="34" charset="-120"/>
              </a:rPr>
              <a:t>Scope</a:t>
            </a:r>
            <a:endParaRPr lang="en-US" sz="3600" dirty="0"/>
          </a:p>
        </p:txBody>
      </p:sp>
      <p:sp>
        <p:nvSpPr>
          <p:cNvPr id="8" name="Text 6"/>
          <p:cNvSpPr/>
          <p:nvPr/>
        </p:nvSpPr>
        <p:spPr>
          <a:xfrm>
            <a:off x="7703101" y="3760626"/>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000000"/>
                </a:solidFill>
                <a:latin typeface="Instrument Sans Medium" pitchFamily="34" charset="0"/>
                <a:ea typeface="Instrument Sans Medium" pitchFamily="34" charset="-122"/>
                <a:cs typeface="Instrument Sans Medium" pitchFamily="34" charset="-120"/>
              </a:rPr>
              <a:t>Data Volume:</a:t>
            </a:r>
            <a:r>
              <a:rPr lang="en-US" sz="1550" dirty="0">
                <a:solidFill>
                  <a:srgbClr val="000000"/>
                </a:solidFill>
                <a:latin typeface="Instrument Sans Medium" pitchFamily="34" charset="0"/>
                <a:ea typeface="Instrument Sans Medium" pitchFamily="34" charset="-122"/>
                <a:cs typeface="Instrument Sans Medium" pitchFamily="34" charset="-120"/>
              </a:rPr>
              <a:t> Starting with 4,126 raw entries from the Layoffs.fyi dataset.</a:t>
            </a:r>
            <a:endParaRPr lang="en-US" sz="1550" dirty="0"/>
          </a:p>
        </p:txBody>
      </p:sp>
      <p:sp>
        <p:nvSpPr>
          <p:cNvPr id="9" name="Text 7"/>
          <p:cNvSpPr/>
          <p:nvPr/>
        </p:nvSpPr>
        <p:spPr>
          <a:xfrm>
            <a:off x="7703101" y="446511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000000"/>
                </a:solidFill>
                <a:latin typeface="Instrument Sans Medium" pitchFamily="34" charset="0"/>
                <a:ea typeface="Instrument Sans Medium" pitchFamily="34" charset="-122"/>
                <a:cs typeface="Instrument Sans Medium" pitchFamily="34" charset="-120"/>
              </a:rPr>
              <a:t>Timeframe:</a:t>
            </a:r>
            <a:r>
              <a:rPr lang="en-US" sz="1550" dirty="0">
                <a:solidFill>
                  <a:srgbClr val="000000"/>
                </a:solidFill>
                <a:latin typeface="Instrument Sans Medium" pitchFamily="34" charset="0"/>
                <a:ea typeface="Instrument Sans Medium" pitchFamily="34" charset="-122"/>
                <a:cs typeface="Instrument Sans Medium" pitchFamily="34" charset="-120"/>
              </a:rPr>
              <a:t> Covering a 5-year period (2020-2025) to capture recent economic shifts.</a:t>
            </a:r>
            <a:endParaRPr lang="en-US" sz="1550" dirty="0"/>
          </a:p>
        </p:txBody>
      </p:sp>
      <p:sp>
        <p:nvSpPr>
          <p:cNvPr id="10" name="Text 8"/>
          <p:cNvSpPr/>
          <p:nvPr/>
        </p:nvSpPr>
        <p:spPr>
          <a:xfrm>
            <a:off x="7703101" y="516961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000000"/>
                </a:solidFill>
                <a:latin typeface="Instrument Sans Medium" pitchFamily="34" charset="0"/>
                <a:ea typeface="Instrument Sans Medium" pitchFamily="34" charset="-122"/>
                <a:cs typeface="Instrument Sans Medium" pitchFamily="34" charset="-120"/>
              </a:rPr>
              <a:t>Coverage:</a:t>
            </a:r>
            <a:r>
              <a:rPr lang="en-US" sz="1550" dirty="0">
                <a:solidFill>
                  <a:srgbClr val="000000"/>
                </a:solidFill>
                <a:latin typeface="Instrument Sans Medium" pitchFamily="34" charset="0"/>
                <a:ea typeface="Instrument Sans Medium" pitchFamily="34" charset="-122"/>
                <a:cs typeface="Instrument Sans Medium" pitchFamily="34" charset="-120"/>
              </a:rPr>
              <a:t> Encompassing multi-country and multi-sector data, providing a broad global perspective on workforce changes.</a:t>
            </a:r>
            <a:endParaRPr lang="en-US" sz="1550" dirty="0"/>
          </a:p>
        </p:txBody>
      </p:sp>
      <p:sp>
        <p:nvSpPr>
          <p:cNvPr id="11" name="TextBox 10">
            <a:extLst>
              <a:ext uri="{FF2B5EF4-FFF2-40B4-BE49-F238E27FC236}">
                <a16:creationId xmlns:a16="http://schemas.microsoft.com/office/drawing/2014/main" id="{511FE9F2-8DAD-A486-F1D3-FF1BF094E452}"/>
              </a:ext>
            </a:extLst>
          </p:cNvPr>
          <p:cNvSpPr txBox="1"/>
          <p:nvPr/>
        </p:nvSpPr>
        <p:spPr>
          <a:xfrm>
            <a:off x="701108" y="5218511"/>
            <a:ext cx="6159903" cy="710131"/>
          </a:xfrm>
          <a:prstGeom prst="rect">
            <a:avLst/>
          </a:prstGeom>
          <a:noFill/>
        </p:spPr>
        <p:txBody>
          <a:bodyPr wrap="square" rtlCol="0">
            <a:spAutoFit/>
          </a:bodyPr>
          <a:lstStyle/>
          <a:p>
            <a:pPr marL="342900" indent="-342900">
              <a:lnSpc>
                <a:spcPts val="2500"/>
              </a:lnSpc>
              <a:buSzPct val="100000"/>
              <a:buChar char="•"/>
            </a:pPr>
            <a:r>
              <a:rPr lang="en-US" sz="1600" b="1" dirty="0">
                <a:solidFill>
                  <a:srgbClr val="000000"/>
                </a:solidFill>
                <a:latin typeface="Instrument Sans Medium" pitchFamily="34" charset="0"/>
              </a:rPr>
              <a:t>Data Transformation:</a:t>
            </a:r>
            <a:r>
              <a:rPr lang="en-US" sz="1600" dirty="0">
                <a:solidFill>
                  <a:srgbClr val="000000"/>
                </a:solidFill>
                <a:latin typeface="Instrument Sans Medium" pitchFamily="34" charset="0"/>
              </a:rPr>
              <a:t> From raw data to clean and structured, so its ready for</a:t>
            </a:r>
            <a:r>
              <a:rPr lang="en-IN" sz="1600" dirty="0">
                <a:solidFill>
                  <a:srgbClr val="000000"/>
                </a:solidFill>
                <a:latin typeface="Instrument Sans Medium" pitchFamily="34" charset="0"/>
              </a:rPr>
              <a:t> analysis</a:t>
            </a:r>
            <a:endParaRPr lang="en-US" sz="1600" dirty="0">
              <a:solidFill>
                <a:srgbClr val="000000"/>
              </a:solidFill>
              <a:latin typeface="Instrument Sans Medium"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1677210" y="351869"/>
            <a:ext cx="11275980" cy="576274"/>
          </a:xfrm>
          <a:prstGeom prst="rect">
            <a:avLst/>
          </a:prstGeom>
          <a:noFill/>
          <a:ln/>
        </p:spPr>
        <p:txBody>
          <a:bodyPr wrap="none" lIns="0" tIns="0" rIns="0" bIns="0" rtlCol="0" anchor="ctr"/>
          <a:lstStyle/>
          <a:p>
            <a:pPr marL="0" indent="0" algn="ctr">
              <a:lnSpc>
                <a:spcPct val="150000"/>
              </a:lnSpc>
              <a:buNone/>
            </a:pPr>
            <a:r>
              <a:rPr lang="en-US" sz="4400" dirty="0">
                <a:latin typeface="Instrument Sans Semi Bold" pitchFamily="34" charset="0"/>
                <a:ea typeface="Instrument Sans Semi Bold" pitchFamily="34" charset="-122"/>
                <a:cs typeface="Instrument Sans Semi Bold" pitchFamily="34" charset="-120"/>
              </a:rPr>
              <a:t>KPI 7 - Competitive Intelligence</a:t>
            </a:r>
            <a:r>
              <a:rPr lang="en-US" sz="3600" dirty="0">
                <a:latin typeface="Instrument Sans Semi Bold" pitchFamily="34" charset="0"/>
                <a:ea typeface="Instrument Sans Semi Bold" pitchFamily="34" charset="-122"/>
                <a:cs typeface="Instrument Sans Semi Bold" pitchFamily="34" charset="-120"/>
              </a:rPr>
              <a:t> </a:t>
            </a:r>
            <a:br>
              <a:rPr lang="en-US" sz="3600" dirty="0">
                <a:latin typeface="Instrument Sans Semi Bold" pitchFamily="34" charset="0"/>
                <a:ea typeface="Instrument Sans Semi Bold" pitchFamily="34" charset="-122"/>
                <a:cs typeface="Instrument Sans Semi Bold" pitchFamily="34" charset="-120"/>
              </a:rPr>
            </a:br>
            <a:r>
              <a:rPr lang="en-US" sz="3600" dirty="0">
                <a:latin typeface="Instrument Sans Semi Bold" pitchFamily="34" charset="0"/>
                <a:ea typeface="Instrument Sans Semi Bold" pitchFamily="34" charset="-122"/>
                <a:cs typeface="Instrument Sans Semi Bold" pitchFamily="34" charset="-120"/>
              </a:rPr>
              <a:t>Companies with Largest Layoffs Each Year</a:t>
            </a:r>
            <a:endParaRPr lang="en-US" sz="3600" dirty="0"/>
          </a:p>
        </p:txBody>
      </p:sp>
      <p:sp>
        <p:nvSpPr>
          <p:cNvPr id="3" name="Text 1"/>
          <p:cNvSpPr/>
          <p:nvPr/>
        </p:nvSpPr>
        <p:spPr>
          <a:xfrm>
            <a:off x="298060" y="2449633"/>
            <a:ext cx="7117795" cy="576273"/>
          </a:xfrm>
          <a:prstGeom prst="rect">
            <a:avLst/>
          </a:prstGeom>
          <a:noFill/>
          <a:ln/>
        </p:spPr>
        <p:txBody>
          <a:bodyPr wrap="none" lIns="0" tIns="0" rIns="0" bIns="0" rtlCol="0" anchor="t"/>
          <a:lstStyle/>
          <a:p>
            <a:pPr marL="0" indent="0" algn="l">
              <a:lnSpc>
                <a:spcPts val="2000"/>
              </a:lnSpc>
              <a:buNone/>
            </a:pPr>
            <a:r>
              <a:rPr lang="en-US" sz="2800" dirty="0">
                <a:latin typeface="Instrument Sans Semi Bold" pitchFamily="34" charset="0"/>
                <a:ea typeface="Instrument Sans Semi Bold" pitchFamily="34" charset="-122"/>
                <a:cs typeface="Instrument Sans Semi Bold" pitchFamily="34" charset="-120"/>
              </a:rPr>
              <a:t>SQL Query for Top 5 Layoff Companies</a:t>
            </a:r>
            <a:endParaRPr lang="en-US" sz="2800" dirty="0"/>
          </a:p>
        </p:txBody>
      </p:sp>
      <p:sp>
        <p:nvSpPr>
          <p:cNvPr id="4" name="Text 2"/>
          <p:cNvSpPr/>
          <p:nvPr/>
        </p:nvSpPr>
        <p:spPr>
          <a:xfrm>
            <a:off x="298060" y="2956987"/>
            <a:ext cx="13520737" cy="443865"/>
          </a:xfrm>
          <a:prstGeom prst="rect">
            <a:avLst/>
          </a:prstGeom>
          <a:noFill/>
          <a:ln/>
        </p:spPr>
        <p:txBody>
          <a:bodyPr wrap="square" lIns="0" tIns="0" rIns="0" bIns="0" rtlCol="0" anchor="t"/>
          <a:lstStyle/>
          <a:p>
            <a:pPr marL="0" indent="0" algn="l">
              <a:lnSpc>
                <a:spcPts val="1700"/>
              </a:lnSpc>
              <a:buNone/>
            </a:pPr>
            <a:r>
              <a:rPr lang="en-US" sz="1600" dirty="0">
                <a:latin typeface="Instrument Sans Medium" pitchFamily="34" charset="0"/>
                <a:ea typeface="Instrument Sans Medium" pitchFamily="34" charset="-122"/>
                <a:cs typeface="Instrument Sans Medium" pitchFamily="34" charset="-120"/>
              </a:rPr>
              <a:t>To identify the companies with the largest layoffs annually, we utilised the following SQL query. This query leverages window functions to rank companies by the total number of employees laid off each year, providing crucial competitive intelligence.</a:t>
            </a:r>
            <a:endParaRPr lang="en-US" sz="1600" dirty="0"/>
          </a:p>
        </p:txBody>
      </p:sp>
      <p:sp>
        <p:nvSpPr>
          <p:cNvPr id="5" name="Shape 3"/>
          <p:cNvSpPr/>
          <p:nvPr/>
        </p:nvSpPr>
        <p:spPr>
          <a:xfrm>
            <a:off x="319325" y="3781883"/>
            <a:ext cx="13520737" cy="2150859"/>
          </a:xfrm>
          <a:prstGeom prst="roundRect">
            <a:avLst>
              <a:gd name="adj" fmla="val 1097"/>
            </a:avLst>
          </a:prstGeom>
          <a:solidFill>
            <a:srgbClr val="37373A"/>
          </a:solidFill>
          <a:ln/>
        </p:spPr>
      </p:sp>
      <p:sp>
        <p:nvSpPr>
          <p:cNvPr id="6" name="Shape 4"/>
          <p:cNvSpPr/>
          <p:nvPr/>
        </p:nvSpPr>
        <p:spPr>
          <a:xfrm>
            <a:off x="298060" y="3820418"/>
            <a:ext cx="13534549" cy="2370787"/>
          </a:xfrm>
          <a:prstGeom prst="roundRect">
            <a:avLst>
              <a:gd name="adj" fmla="val 392"/>
            </a:avLst>
          </a:prstGeom>
          <a:solidFill>
            <a:srgbClr val="37373A"/>
          </a:solidFill>
          <a:ln/>
        </p:spPr>
      </p:sp>
      <p:sp>
        <p:nvSpPr>
          <p:cNvPr id="7" name="Text 5"/>
          <p:cNvSpPr/>
          <p:nvPr/>
        </p:nvSpPr>
        <p:spPr>
          <a:xfrm>
            <a:off x="602099" y="4194296"/>
            <a:ext cx="13257133" cy="1914881"/>
          </a:xfrm>
          <a:prstGeom prst="rect">
            <a:avLst/>
          </a:prstGeom>
          <a:noFill/>
          <a:ln/>
        </p:spPr>
        <p:txBody>
          <a:bodyPr wrap="square" lIns="0" tIns="0" rIns="0" bIns="0" rtlCol="0" anchor="t"/>
          <a:lstStyle/>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WITH top5layoff_CTE AS ( SELECT  company,  YEAR(date) AS Years,  </a:t>
            </a:r>
            <a:r>
              <a:rPr lang="en-US" sz="1200" dirty="0" err="1">
                <a:solidFill>
                  <a:srgbClr val="CFD0D8"/>
                </a:solidFill>
                <a:highlight>
                  <a:srgbClr val="37373A"/>
                </a:highlight>
                <a:latin typeface="Consolas Medium" pitchFamily="34" charset="0"/>
                <a:ea typeface="Consolas Medium" pitchFamily="34" charset="-122"/>
                <a:cs typeface="Consolas Medium" pitchFamily="34" charset="-120"/>
              </a:rPr>
              <a:t>total_laid_off</a:t>
            </a: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 </a:t>
            </a:r>
            <a:r>
              <a:rPr lang="en-US" sz="1200" dirty="0" err="1">
                <a:solidFill>
                  <a:srgbClr val="CFD0D8"/>
                </a:solidFill>
                <a:highlight>
                  <a:srgbClr val="37373A"/>
                </a:highlight>
                <a:latin typeface="Consolas Medium" pitchFamily="34" charset="0"/>
                <a:ea typeface="Consolas Medium" pitchFamily="34" charset="-122"/>
                <a:cs typeface="Consolas Medium" pitchFamily="34" charset="-120"/>
              </a:rPr>
              <a:t>percentage_laid_off</a:t>
            </a: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DENSE_RANK() OVER(PARTITION BY YEAR(date) ORDER BY total_laid_off DESC) AS Rankings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FROM layoffsp_staging2)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SELECT  Years,  company, </a:t>
            </a:r>
            <a:r>
              <a:rPr lang="en-US" sz="1200" dirty="0" err="1">
                <a:solidFill>
                  <a:srgbClr val="CFD0D8"/>
                </a:solidFill>
                <a:highlight>
                  <a:srgbClr val="37373A"/>
                </a:highlight>
                <a:latin typeface="Consolas Medium" pitchFamily="34" charset="0"/>
                <a:ea typeface="Consolas Medium" pitchFamily="34" charset="-122"/>
                <a:cs typeface="Consolas Medium" pitchFamily="34" charset="-120"/>
              </a:rPr>
              <a:t>total_laid_off</a:t>
            </a: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 Rankings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FROM  top5layoff_CTE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WHERE  Rankings &lt;= 4 </a:t>
            </a:r>
          </a:p>
          <a:p>
            <a:pPr marL="0" indent="0" algn="l">
              <a:lnSpc>
                <a:spcPts val="1700"/>
              </a:lnSpc>
              <a:buNone/>
            </a:pP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ORDER BY Years ASC, </a:t>
            </a:r>
            <a:r>
              <a:rPr lang="en-US" sz="1200" dirty="0" err="1">
                <a:solidFill>
                  <a:srgbClr val="CFD0D8"/>
                </a:solidFill>
                <a:highlight>
                  <a:srgbClr val="37373A"/>
                </a:highlight>
                <a:latin typeface="Consolas Medium" pitchFamily="34" charset="0"/>
                <a:ea typeface="Consolas Medium" pitchFamily="34" charset="-122"/>
                <a:cs typeface="Consolas Medium" pitchFamily="34" charset="-120"/>
              </a:rPr>
              <a:t>total_laid_off</a:t>
            </a:r>
            <a:r>
              <a:rPr lang="en-US" sz="1200" dirty="0">
                <a:solidFill>
                  <a:srgbClr val="CFD0D8"/>
                </a:solidFill>
                <a:highlight>
                  <a:srgbClr val="37373A"/>
                </a:highlight>
                <a:latin typeface="Consolas Medium" pitchFamily="34" charset="0"/>
                <a:ea typeface="Consolas Medium" pitchFamily="34" charset="-122"/>
                <a:cs typeface="Consolas Medium" pitchFamily="34" charset="-120"/>
              </a:rPr>
              <a:t> DESC;</a:t>
            </a:r>
            <a:endParaRPr lang="en-US" sz="1200" dirty="0"/>
          </a:p>
        </p:txBody>
      </p:sp>
      <p:sp>
        <p:nvSpPr>
          <p:cNvPr id="8" name="Text 6"/>
          <p:cNvSpPr/>
          <p:nvPr/>
        </p:nvSpPr>
        <p:spPr>
          <a:xfrm>
            <a:off x="338495" y="6694273"/>
            <a:ext cx="13520737" cy="443865"/>
          </a:xfrm>
          <a:prstGeom prst="rect">
            <a:avLst/>
          </a:prstGeom>
          <a:noFill/>
          <a:ln/>
        </p:spPr>
        <p:txBody>
          <a:bodyPr wrap="square" lIns="0" tIns="0" rIns="0" bIns="0" rtlCol="0" anchor="t"/>
          <a:lstStyle/>
          <a:p>
            <a:pPr marL="0" indent="0" algn="l">
              <a:lnSpc>
                <a:spcPts val="1700"/>
              </a:lnSpc>
              <a:buNone/>
            </a:pPr>
            <a:r>
              <a:rPr lang="en-US" sz="1600" dirty="0">
                <a:latin typeface="Instrument Sans Medium" pitchFamily="34" charset="0"/>
                <a:ea typeface="Instrument Sans Medium" pitchFamily="34" charset="-122"/>
                <a:cs typeface="Instrument Sans Medium" pitchFamily="34" charset="-120"/>
              </a:rPr>
              <a:t>This SQL code snippet allows us to efficiently extract and analyze the top five companies with the most significant layoff events on a yearly basis. Such insights are invaluable for benchmarking, market analysis, and understanding competitive landscape shifts.</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2776" y="215734"/>
            <a:ext cx="9045059" cy="432316"/>
          </a:xfrm>
          <a:prstGeom prst="rect">
            <a:avLst/>
          </a:prstGeom>
          <a:noFill/>
          <a:ln/>
        </p:spPr>
        <p:txBody>
          <a:bodyPr wrap="none" lIns="0" tIns="0" rIns="0" bIns="0" rtlCol="0" anchor="t"/>
          <a:lstStyle/>
          <a:p>
            <a:pPr marL="0" indent="0" algn="l">
              <a:lnSpc>
                <a:spcPts val="3400"/>
              </a:lnSpc>
              <a:buNone/>
            </a:pPr>
            <a:r>
              <a:rPr lang="en-US" sz="4000" dirty="0">
                <a:latin typeface="Instrument Sans Semi Bold" pitchFamily="34" charset="0"/>
                <a:ea typeface="Instrument Sans Semi Bold" pitchFamily="34" charset="-122"/>
                <a:cs typeface="Instrument Sans Semi Bold" pitchFamily="34" charset="-120"/>
              </a:rPr>
              <a:t>Competitive Intelligence: Top Layoff Companies by Year</a:t>
            </a:r>
            <a:endParaRPr lang="en-US" sz="4000" dirty="0"/>
          </a:p>
        </p:txBody>
      </p:sp>
      <p:sp>
        <p:nvSpPr>
          <p:cNvPr id="3" name="Text 1"/>
          <p:cNvSpPr/>
          <p:nvPr/>
        </p:nvSpPr>
        <p:spPr>
          <a:xfrm>
            <a:off x="699254" y="830289"/>
            <a:ext cx="13247132" cy="553164"/>
          </a:xfrm>
          <a:prstGeom prst="rect">
            <a:avLst/>
          </a:prstGeom>
          <a:noFill/>
          <a:ln/>
        </p:spPr>
        <p:txBody>
          <a:bodyPr wrap="square" lIns="0" tIns="0" rIns="0" bIns="0" rtlCol="0" anchor="t"/>
          <a:lstStyle/>
          <a:p>
            <a:pPr marL="0" indent="0" algn="l">
              <a:lnSpc>
                <a:spcPts val="2150"/>
              </a:lnSpc>
              <a:buNone/>
            </a:pPr>
            <a:r>
              <a:rPr lang="en-US" sz="1400" dirty="0">
                <a:latin typeface="Instrument Sans Medium" pitchFamily="34" charset="0"/>
                <a:ea typeface="Instrument Sans Medium" pitchFamily="34" charset="-122"/>
                <a:cs typeface="Instrument Sans Medium" pitchFamily="34" charset="-120"/>
              </a:rPr>
              <a:t>The analysis of top layoff companies each year provides critical competitive intelligence, highlighting specific market segments and organizations undergoing significant restructuring. This data informs strategic responses and risk assessments.</a:t>
            </a:r>
            <a:endParaRPr lang="en-US" sz="1400" dirty="0"/>
          </a:p>
        </p:txBody>
      </p:sp>
      <p:sp>
        <p:nvSpPr>
          <p:cNvPr id="45" name="Text 43"/>
          <p:cNvSpPr/>
          <p:nvPr/>
        </p:nvSpPr>
        <p:spPr>
          <a:xfrm>
            <a:off x="699254" y="7513729"/>
            <a:ext cx="13247132" cy="553164"/>
          </a:xfrm>
          <a:prstGeom prst="rect">
            <a:avLst/>
          </a:prstGeom>
          <a:noFill/>
          <a:ln/>
        </p:spPr>
        <p:txBody>
          <a:bodyPr wrap="square" lIns="0" tIns="0" rIns="0" bIns="0" rtlCol="0" anchor="t"/>
          <a:lstStyle/>
          <a:p>
            <a:pPr marL="0" indent="0" algn="l">
              <a:lnSpc>
                <a:spcPts val="2150"/>
              </a:lnSpc>
              <a:buNone/>
            </a:pPr>
            <a:r>
              <a:rPr lang="en-US" sz="1400" dirty="0">
                <a:latin typeface="Instrument Sans Medium" pitchFamily="34" charset="0"/>
                <a:ea typeface="Instrument Sans Medium" pitchFamily="34" charset="-122"/>
                <a:cs typeface="Instrument Sans Medium" pitchFamily="34" charset="-120"/>
              </a:rPr>
              <a:t>The table above showcases the top 4 of companies with significant layoff events for each year, demonstrating how major players across various sectors have been affected by economic shifts and strategic realignments. Observing these patterns helps anticipate future market dynamics and competitive pressures.</a:t>
            </a:r>
            <a:endParaRPr lang="en-US" sz="1400" dirty="0"/>
          </a:p>
        </p:txBody>
      </p:sp>
      <p:graphicFrame>
        <p:nvGraphicFramePr>
          <p:cNvPr id="50" name="Table 49">
            <a:extLst>
              <a:ext uri="{FF2B5EF4-FFF2-40B4-BE49-F238E27FC236}">
                <a16:creationId xmlns:a16="http://schemas.microsoft.com/office/drawing/2014/main" id="{D4DC88E2-BA77-D675-11BD-CDBA9804BC7A}"/>
              </a:ext>
            </a:extLst>
          </p:cNvPr>
          <p:cNvGraphicFramePr>
            <a:graphicFrameLocks noGrp="1"/>
          </p:cNvGraphicFramePr>
          <p:nvPr>
            <p:extLst>
              <p:ext uri="{D42A27DB-BD31-4B8C-83A1-F6EECF244321}">
                <p14:modId xmlns:p14="http://schemas.microsoft.com/office/powerpoint/2010/main" val="1864618867"/>
              </p:ext>
            </p:extLst>
          </p:nvPr>
        </p:nvGraphicFramePr>
        <p:xfrm>
          <a:off x="1767839" y="1576325"/>
          <a:ext cx="10555296" cy="5706110"/>
        </p:xfrm>
        <a:graphic>
          <a:graphicData uri="http://schemas.openxmlformats.org/drawingml/2006/table">
            <a:tbl>
              <a:tblPr/>
              <a:tblGrid>
                <a:gridCol w="1795715">
                  <a:extLst>
                    <a:ext uri="{9D8B030D-6E8A-4147-A177-3AD203B41FA5}">
                      <a16:colId xmlns:a16="http://schemas.microsoft.com/office/drawing/2014/main" val="3454545249"/>
                    </a:ext>
                  </a:extLst>
                </a:gridCol>
                <a:gridCol w="2759268">
                  <a:extLst>
                    <a:ext uri="{9D8B030D-6E8A-4147-A177-3AD203B41FA5}">
                      <a16:colId xmlns:a16="http://schemas.microsoft.com/office/drawing/2014/main" val="3048097925"/>
                    </a:ext>
                  </a:extLst>
                </a:gridCol>
                <a:gridCol w="3460035">
                  <a:extLst>
                    <a:ext uri="{9D8B030D-6E8A-4147-A177-3AD203B41FA5}">
                      <a16:colId xmlns:a16="http://schemas.microsoft.com/office/drawing/2014/main" val="555857409"/>
                    </a:ext>
                  </a:extLst>
                </a:gridCol>
                <a:gridCol w="2540278">
                  <a:extLst>
                    <a:ext uri="{9D8B030D-6E8A-4147-A177-3AD203B41FA5}">
                      <a16:colId xmlns:a16="http://schemas.microsoft.com/office/drawing/2014/main" val="26887455"/>
                    </a:ext>
                  </a:extLst>
                </a:gridCol>
              </a:tblGrid>
              <a:tr h="181610">
                <a:tc>
                  <a:txBody>
                    <a:bodyPr/>
                    <a:lstStyle/>
                    <a:p>
                      <a:pPr algn="ctr" fontAlgn="b">
                        <a:buNone/>
                      </a:pPr>
                      <a:r>
                        <a:rPr lang="en-IN" sz="1100" b="1" i="0" u="none" strike="noStrike" dirty="0">
                          <a:solidFill>
                            <a:srgbClr val="FFFFFF"/>
                          </a:solidFill>
                          <a:effectLst/>
                          <a:latin typeface="Calibri" panose="020F0502020204030204" pitchFamily="34" charset="0"/>
                        </a:rPr>
                        <a:t>YEARS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buNone/>
                      </a:pPr>
                      <a:r>
                        <a:rPr lang="en-IN" sz="1100" b="1" i="0" u="none" strike="noStrike" dirty="0">
                          <a:solidFill>
                            <a:srgbClr val="FFFFFF"/>
                          </a:solidFill>
                          <a:effectLst/>
                          <a:latin typeface="Calibri" panose="020F0502020204030204" pitchFamily="34" charset="0"/>
                        </a:rPr>
                        <a:t>COMPANY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buNone/>
                      </a:pPr>
                      <a:r>
                        <a:rPr lang="en-IN" sz="1100" b="1" i="0" u="none" strike="noStrike" dirty="0">
                          <a:solidFill>
                            <a:srgbClr val="FFFFFF"/>
                          </a:solidFill>
                          <a:effectLst/>
                          <a:latin typeface="Calibri" panose="020F0502020204030204" pitchFamily="34" charset="0"/>
                        </a:rPr>
                        <a:t>TOTAL_LAID_OFF</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ctr" fontAlgn="b">
                        <a:buNone/>
                      </a:pPr>
                      <a:r>
                        <a:rPr lang="en-IN" sz="1100" b="1" i="0" u="none" strike="noStrike" dirty="0">
                          <a:solidFill>
                            <a:srgbClr val="FFFFFF"/>
                          </a:solidFill>
                          <a:effectLst/>
                          <a:latin typeface="Calibri" panose="020F0502020204030204" pitchFamily="34" charset="0"/>
                        </a:rPr>
                        <a:t>RANKINGS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1924787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BOOKING.COM</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4375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119162432"/>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UBER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6700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155720"/>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GROUPON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2800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8290166"/>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AIRBNB</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1900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26944517"/>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KATERRA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2434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60753429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ZILLOW</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1192906"/>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INSTACART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1877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69270457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BYTEDANCE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3600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312816"/>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META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11000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82399837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AMAZON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0952799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CISCO</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4100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388461174"/>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PHILIPS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7652089"/>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GOOGLE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190142908"/>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META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58610687"/>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MICROSOFT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10000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542467430"/>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AMAZON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9000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67510543"/>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ERICSSON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8500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264987089"/>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INTEL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8144269"/>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TESLA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14000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50124371"/>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SAP</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8000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28981460"/>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DELL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6000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513223001"/>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INTEL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22000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2522779"/>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MICROSOFT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15000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073221432"/>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INTEL</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5000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buNone/>
                      </a:pPr>
                      <a:r>
                        <a:rPr lang="en-IN" sz="1400" b="0" i="0" u="none" strike="noStrike" dirty="0">
                          <a:solidFill>
                            <a:srgbClr val="000000"/>
                          </a:solidFill>
                          <a:effectLst/>
                          <a:latin typeface="Calibri" panose="020F0502020204030204" pitchFamily="34" charset="0"/>
                        </a:rPr>
                        <a:t>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46387061"/>
                  </a:ext>
                </a:extLst>
              </a:tr>
              <a:tr h="210668">
                <a:tc>
                  <a:txBody>
                    <a:bodyPr/>
                    <a:lstStyle/>
                    <a:p>
                      <a:pPr algn="ctr" fontAlgn="b">
                        <a:buNone/>
                      </a:pPr>
                      <a:r>
                        <a:rPr lang="en-IN" sz="1400" b="0" i="0" u="none" strike="noStrike" dirty="0">
                          <a:solidFill>
                            <a:srgbClr val="000000"/>
                          </a:solidFill>
                          <a:effectLst/>
                          <a:latin typeface="Calibri" panose="020F0502020204030204" pitchFamily="34" charset="0"/>
                        </a:rPr>
                        <a:t>2025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META</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3600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b">
                        <a:buNone/>
                      </a:pPr>
                      <a:r>
                        <a:rPr lang="en-IN" sz="1400" b="0" i="0" u="none" strike="noStrike" dirty="0">
                          <a:solidFill>
                            <a:srgbClr val="000000"/>
                          </a:solidFill>
                          <a:effectLst/>
                          <a:latin typeface="Calibri" panose="020F0502020204030204" pitchFamily="34" charset="0"/>
                        </a:rPr>
                        <a:t>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34354987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349089" y="265866"/>
            <a:ext cx="6128147" cy="458748"/>
          </a:xfrm>
          <a:prstGeom prst="rect">
            <a:avLst/>
          </a:prstGeom>
          <a:noFill/>
          <a:ln/>
        </p:spPr>
        <p:txBody>
          <a:bodyPr wrap="none" lIns="0" tIns="0" rIns="0" bIns="0" rtlCol="0" anchor="t"/>
          <a:lstStyle/>
          <a:p>
            <a:pPr marL="0" indent="0" algn="just">
              <a:lnSpc>
                <a:spcPts val="3600"/>
              </a:lnSpc>
              <a:buNone/>
            </a:pPr>
            <a:r>
              <a:rPr lang="en-US" sz="4400" dirty="0">
                <a:latin typeface="Instrument Sans Semi Bold" pitchFamily="34" charset="0"/>
                <a:ea typeface="Instrument Sans Semi Bold" pitchFamily="34" charset="-122"/>
                <a:cs typeface="Instrument Sans Semi Bold" pitchFamily="34" charset="-120"/>
              </a:rPr>
              <a:t>Key Insights Extracted</a:t>
            </a:r>
            <a:endParaRPr lang="en-US" sz="4400" dirty="0"/>
          </a:p>
        </p:txBody>
      </p:sp>
      <p:sp>
        <p:nvSpPr>
          <p:cNvPr id="4" name="Text 2"/>
          <p:cNvSpPr/>
          <p:nvPr/>
        </p:nvSpPr>
        <p:spPr>
          <a:xfrm>
            <a:off x="343619" y="1299989"/>
            <a:ext cx="13872105" cy="593933"/>
          </a:xfrm>
          <a:prstGeom prst="rect">
            <a:avLst/>
          </a:prstGeom>
          <a:noFill/>
          <a:ln/>
        </p:spPr>
        <p:txBody>
          <a:bodyPr wrap="square" lIns="0" tIns="0" rIns="0" bIns="0" rtlCol="0" anchor="t"/>
          <a:lstStyle/>
          <a:p>
            <a:pPr marL="0" indent="0" algn="just">
              <a:lnSpc>
                <a:spcPts val="2300"/>
              </a:lnSpc>
              <a:buNone/>
            </a:pPr>
            <a:r>
              <a:rPr lang="en-US" sz="1600" dirty="0">
                <a:latin typeface="Instrument Sans Medium" pitchFamily="34" charset="0"/>
                <a:ea typeface="Instrument Sans Medium" pitchFamily="34" charset="-122"/>
                <a:cs typeface="Instrument Sans Medium" pitchFamily="34" charset="-120"/>
              </a:rPr>
              <a:t>This comprehensive analysis provides critical insights into layoff patterns, transforming raw data into actionable business intelligence. Understanding these trends enables more precise workforce planning and risk mitigation strategies.</a:t>
            </a:r>
            <a:endParaRPr lang="en-US" sz="1600" dirty="0"/>
          </a:p>
        </p:txBody>
      </p:sp>
      <p:sp>
        <p:nvSpPr>
          <p:cNvPr id="5" name="Text 3"/>
          <p:cNvSpPr/>
          <p:nvPr/>
        </p:nvSpPr>
        <p:spPr>
          <a:xfrm>
            <a:off x="343619" y="2468632"/>
            <a:ext cx="2417674" cy="290100"/>
          </a:xfrm>
          <a:prstGeom prst="rect">
            <a:avLst/>
          </a:prstGeom>
          <a:noFill/>
          <a:ln/>
        </p:spPr>
        <p:txBody>
          <a:bodyPr wrap="none" lIns="0" tIns="0" rIns="0" bIns="0" rtlCol="0" anchor="t"/>
          <a:lstStyle/>
          <a:p>
            <a:pPr marL="0" indent="0" algn="just">
              <a:lnSpc>
                <a:spcPts val="2250"/>
              </a:lnSpc>
              <a:buNone/>
            </a:pPr>
            <a:r>
              <a:rPr lang="en-US" sz="2000" dirty="0">
                <a:latin typeface="Instrument Sans Semi Bold" pitchFamily="34" charset="0"/>
                <a:ea typeface="Instrument Sans Semi Bold" pitchFamily="34" charset="-122"/>
                <a:cs typeface="Instrument Sans Semi Bold" pitchFamily="34" charset="-120"/>
              </a:rPr>
              <a:t>Major Findings:</a:t>
            </a:r>
            <a:endParaRPr lang="en-US" sz="2000" dirty="0"/>
          </a:p>
        </p:txBody>
      </p:sp>
      <p:sp>
        <p:nvSpPr>
          <p:cNvPr id="6" name="Text 4"/>
          <p:cNvSpPr/>
          <p:nvPr/>
        </p:nvSpPr>
        <p:spPr>
          <a:xfrm>
            <a:off x="220202" y="2917198"/>
            <a:ext cx="6700145" cy="593933"/>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Cyclical Nature:</a:t>
            </a:r>
            <a:r>
              <a:rPr lang="en-US" sz="1600" dirty="0">
                <a:latin typeface="Instrument Sans Medium" pitchFamily="34" charset="0"/>
                <a:ea typeface="Instrument Sans Medium" pitchFamily="34" charset="-122"/>
                <a:cs typeface="Instrument Sans Medium" pitchFamily="34" charset="-120"/>
              </a:rPr>
              <a:t> Layoffs follow predictable economic patterns, often aligning with recessionary phases and market corrections.</a:t>
            </a:r>
            <a:endParaRPr lang="en-US" sz="1600" dirty="0"/>
          </a:p>
        </p:txBody>
      </p:sp>
      <p:sp>
        <p:nvSpPr>
          <p:cNvPr id="7" name="Text 5"/>
          <p:cNvSpPr/>
          <p:nvPr/>
        </p:nvSpPr>
        <p:spPr>
          <a:xfrm>
            <a:off x="220202" y="3568352"/>
            <a:ext cx="6700145" cy="890900"/>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Geographic Risk:</a:t>
            </a:r>
            <a:r>
              <a:rPr lang="en-US" sz="1600" dirty="0">
                <a:latin typeface="Instrument Sans Medium" pitchFamily="34" charset="0"/>
                <a:ea typeface="Instrument Sans Medium" pitchFamily="34" charset="-122"/>
                <a:cs typeface="Instrument Sans Medium" pitchFamily="34" charset="-120"/>
              </a:rPr>
              <a:t> US tech hubs exhibit systemic vulnerability, serving as epicenters for layoff events due to high concentration of volatile industries.</a:t>
            </a:r>
            <a:endParaRPr lang="en-US" sz="1600" dirty="0"/>
          </a:p>
        </p:txBody>
      </p:sp>
      <p:sp>
        <p:nvSpPr>
          <p:cNvPr id="8" name="Text 6"/>
          <p:cNvSpPr/>
          <p:nvPr/>
        </p:nvSpPr>
        <p:spPr>
          <a:xfrm>
            <a:off x="220202" y="4512994"/>
            <a:ext cx="6700145" cy="890900"/>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Industry Disruption:</a:t>
            </a:r>
            <a:r>
              <a:rPr lang="en-US" sz="1600" dirty="0">
                <a:latin typeface="Instrument Sans Medium" pitchFamily="34" charset="0"/>
                <a:ea typeface="Instrument Sans Medium" pitchFamily="34" charset="-122"/>
                <a:cs typeface="Instrument Sans Medium" pitchFamily="34" charset="-120"/>
              </a:rPr>
              <a:t> Hardware and consumer sectors face structural challenges, indicating a need for adaptation amidst evolving market demands.</a:t>
            </a:r>
            <a:endParaRPr lang="en-US" sz="1600" dirty="0"/>
          </a:p>
        </p:txBody>
      </p:sp>
      <p:sp>
        <p:nvSpPr>
          <p:cNvPr id="9" name="Text 7"/>
          <p:cNvSpPr/>
          <p:nvPr/>
        </p:nvSpPr>
        <p:spPr>
          <a:xfrm>
            <a:off x="220202" y="5457635"/>
            <a:ext cx="6700145" cy="593933"/>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Maturity Risk:</a:t>
            </a:r>
            <a:r>
              <a:rPr lang="en-US" sz="1600" dirty="0">
                <a:latin typeface="Instrument Sans Medium" pitchFamily="34" charset="0"/>
                <a:ea typeface="Instrument Sans Medium" pitchFamily="34" charset="-122"/>
                <a:cs typeface="Instrument Sans Medium" pitchFamily="34" charset="-120"/>
              </a:rPr>
              <a:t> Post-IPO companies demonstrate greater volatility than private entities, often reacting more sharply to market pressures.</a:t>
            </a:r>
            <a:endParaRPr lang="en-US" sz="1600" dirty="0"/>
          </a:p>
        </p:txBody>
      </p:sp>
      <p:sp>
        <p:nvSpPr>
          <p:cNvPr id="10" name="Text 8"/>
          <p:cNvSpPr/>
          <p:nvPr/>
        </p:nvSpPr>
        <p:spPr>
          <a:xfrm>
            <a:off x="7804123" y="2468632"/>
            <a:ext cx="3955489" cy="300210"/>
          </a:xfrm>
          <a:prstGeom prst="rect">
            <a:avLst/>
          </a:prstGeom>
          <a:noFill/>
          <a:ln/>
        </p:spPr>
        <p:txBody>
          <a:bodyPr wrap="none" lIns="0" tIns="0" rIns="0" bIns="0" rtlCol="0" anchor="t"/>
          <a:lstStyle/>
          <a:p>
            <a:pPr marL="0" indent="0" algn="just">
              <a:lnSpc>
                <a:spcPts val="2250"/>
              </a:lnSpc>
              <a:buNone/>
            </a:pPr>
            <a:r>
              <a:rPr lang="en-US" sz="2000" dirty="0">
                <a:latin typeface="Instrument Sans Semi Bold" pitchFamily="34" charset="0"/>
                <a:ea typeface="Instrument Sans Semi Bold" pitchFamily="34" charset="-122"/>
                <a:cs typeface="Instrument Sans Semi Bold" pitchFamily="34" charset="-120"/>
              </a:rPr>
              <a:t>Risk Assessment of Companies:</a:t>
            </a:r>
          </a:p>
          <a:p>
            <a:pPr marL="0" indent="0" algn="just">
              <a:lnSpc>
                <a:spcPts val="2250"/>
              </a:lnSpc>
              <a:buNone/>
            </a:pPr>
            <a:endParaRPr lang="en-US" sz="2000" dirty="0"/>
          </a:p>
        </p:txBody>
      </p:sp>
      <p:sp>
        <p:nvSpPr>
          <p:cNvPr id="11" name="Text 9"/>
          <p:cNvSpPr/>
          <p:nvPr/>
        </p:nvSpPr>
        <p:spPr>
          <a:xfrm>
            <a:off x="7785865" y="2925750"/>
            <a:ext cx="6700145" cy="890900"/>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High Risk:</a:t>
            </a:r>
            <a:r>
              <a:rPr lang="en-US" sz="1600" dirty="0">
                <a:latin typeface="Instrument Sans Medium" pitchFamily="34" charset="0"/>
                <a:ea typeface="Instrument Sans Medium" pitchFamily="34" charset="-122"/>
                <a:cs typeface="Instrument Sans Medium" pitchFamily="34" charset="-120"/>
              </a:rPr>
              <a:t> Characterised by Post-IPO status, presence in Hardware/Consumer sectors, and Q1 timing, indicating periods of significant exposure.</a:t>
            </a:r>
            <a:endParaRPr lang="en-US" sz="1600" dirty="0"/>
          </a:p>
        </p:txBody>
      </p:sp>
      <p:sp>
        <p:nvSpPr>
          <p:cNvPr id="12" name="Text 10"/>
          <p:cNvSpPr/>
          <p:nvPr/>
        </p:nvSpPr>
        <p:spPr>
          <a:xfrm>
            <a:off x="7785866" y="3856932"/>
            <a:ext cx="6700145" cy="593933"/>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Moderate Risk:</a:t>
            </a:r>
            <a:r>
              <a:rPr lang="en-US" sz="1600" dirty="0">
                <a:latin typeface="Instrument Sans Medium" pitchFamily="34" charset="0"/>
                <a:ea typeface="Instrument Sans Medium" pitchFamily="34" charset="-122"/>
                <a:cs typeface="Instrument Sans Medium" pitchFamily="34" charset="-120"/>
              </a:rPr>
              <a:t> Associated with VC-funded companies, the broader Tech sector, and periods of general economic uncertainty.</a:t>
            </a:r>
            <a:endParaRPr lang="en-US" sz="1600" dirty="0"/>
          </a:p>
        </p:txBody>
      </p:sp>
      <p:sp>
        <p:nvSpPr>
          <p:cNvPr id="13" name="Text 11"/>
          <p:cNvSpPr/>
          <p:nvPr/>
        </p:nvSpPr>
        <p:spPr>
          <a:xfrm>
            <a:off x="7785866" y="4508085"/>
            <a:ext cx="6700145" cy="593933"/>
          </a:xfrm>
          <a:prstGeom prst="rect">
            <a:avLst/>
          </a:prstGeom>
          <a:noFill/>
          <a:ln/>
        </p:spPr>
        <p:txBody>
          <a:bodyPr wrap="square" lIns="0" tIns="0" rIns="0" bIns="0" rtlCol="0" anchor="t"/>
          <a:lstStyle/>
          <a:p>
            <a:pPr marL="342900" indent="-342900" algn="just">
              <a:lnSpc>
                <a:spcPts val="2300"/>
              </a:lnSpc>
              <a:buSzPct val="100000"/>
              <a:buChar char="•"/>
            </a:pPr>
            <a:r>
              <a:rPr lang="en-US" sz="1600" b="1" dirty="0">
                <a:latin typeface="Instrument Sans Medium" pitchFamily="34" charset="0"/>
                <a:ea typeface="Instrument Sans Medium" pitchFamily="34" charset="-122"/>
                <a:cs typeface="Instrument Sans Medium" pitchFamily="34" charset="-120"/>
              </a:rPr>
              <a:t>Shutdown Risk:</a:t>
            </a:r>
            <a:r>
              <a:rPr lang="en-US" sz="1600" dirty="0">
                <a:latin typeface="Instrument Sans Medium" pitchFamily="34" charset="0"/>
                <a:ea typeface="Instrument Sans Medium" pitchFamily="34" charset="-122"/>
                <a:cs typeface="Instrument Sans Medium" pitchFamily="34" charset="-120"/>
              </a:rPr>
              <a:t> Predominantly affects early-stage companies, often linked to multiple previous layoff events and critical funding gaps.</a:t>
            </a:r>
            <a:endParaRPr lang="en-US" sz="1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709114" y="245762"/>
            <a:ext cx="4733925" cy="431602"/>
          </a:xfrm>
          <a:prstGeom prst="rect">
            <a:avLst/>
          </a:prstGeom>
          <a:noFill/>
          <a:ln/>
        </p:spPr>
        <p:txBody>
          <a:bodyPr wrap="none" lIns="0" tIns="0" rIns="0" bIns="0" rtlCol="0" anchor="t"/>
          <a:lstStyle/>
          <a:p>
            <a:pPr marL="0" indent="0" algn="l">
              <a:lnSpc>
                <a:spcPts val="3350"/>
              </a:lnSpc>
              <a:buNone/>
            </a:pPr>
            <a:r>
              <a:rPr lang="en-US" sz="4400" dirty="0">
                <a:latin typeface="Instrument Sans Semi Bold" pitchFamily="34" charset="0"/>
                <a:ea typeface="Instrument Sans Semi Bold" pitchFamily="34" charset="-122"/>
                <a:cs typeface="Instrument Sans Semi Bold" pitchFamily="34" charset="-120"/>
              </a:rPr>
              <a:t>Real-World Event Correlation</a:t>
            </a:r>
            <a:endParaRPr lang="en-US" sz="4400" dirty="0"/>
          </a:p>
        </p:txBody>
      </p:sp>
      <p:sp>
        <p:nvSpPr>
          <p:cNvPr id="3" name="Text 1"/>
          <p:cNvSpPr/>
          <p:nvPr/>
        </p:nvSpPr>
        <p:spPr>
          <a:xfrm>
            <a:off x="3173589" y="791885"/>
            <a:ext cx="8048863" cy="539472"/>
          </a:xfrm>
          <a:prstGeom prst="rect">
            <a:avLst/>
          </a:prstGeom>
          <a:noFill/>
          <a:ln/>
        </p:spPr>
        <p:txBody>
          <a:bodyPr wrap="none" lIns="0" tIns="0" rIns="0" bIns="0" rtlCol="0" anchor="t"/>
          <a:lstStyle/>
          <a:p>
            <a:pPr marL="0" indent="0" algn="l">
              <a:lnSpc>
                <a:spcPts val="4200"/>
              </a:lnSpc>
              <a:buNone/>
            </a:pPr>
            <a:r>
              <a:rPr lang="en-US" sz="3600" b="1" dirty="0">
                <a:latin typeface="Instrument Sans Semi Bold" pitchFamily="34" charset="0"/>
                <a:ea typeface="Instrument Sans Semi Bold" pitchFamily="34" charset="-122"/>
                <a:cs typeface="Instrument Sans Semi Bold" pitchFamily="34" charset="-120"/>
              </a:rPr>
              <a:t>Layoff Patterns Match Economic Conditions</a:t>
            </a:r>
            <a:endParaRPr lang="en-US" sz="3600" b="1" dirty="0"/>
          </a:p>
        </p:txBody>
      </p:sp>
      <p:sp>
        <p:nvSpPr>
          <p:cNvPr id="4" name="Text 2"/>
          <p:cNvSpPr/>
          <p:nvPr/>
        </p:nvSpPr>
        <p:spPr>
          <a:xfrm>
            <a:off x="734105" y="1567099"/>
            <a:ext cx="13249275" cy="552450"/>
          </a:xfrm>
          <a:prstGeom prst="rect">
            <a:avLst/>
          </a:prstGeom>
          <a:noFill/>
          <a:ln/>
        </p:spPr>
        <p:txBody>
          <a:bodyPr wrap="square" lIns="0" tIns="0" rIns="0" bIns="0" rtlCol="0" anchor="t"/>
          <a:lstStyle/>
          <a:p>
            <a:pPr marL="0" indent="0" algn="just">
              <a:lnSpc>
                <a:spcPts val="2150"/>
              </a:lnSpc>
              <a:buNone/>
            </a:pPr>
            <a:r>
              <a:rPr lang="en-US" sz="1600" dirty="0">
                <a:latin typeface="Instrument Sans Medium" pitchFamily="34" charset="0"/>
                <a:ea typeface="Instrument Sans Medium" pitchFamily="34" charset="-122"/>
                <a:cs typeface="Instrument Sans Medium" pitchFamily="34" charset="-120"/>
              </a:rPr>
              <a:t>The correlation between global economic events and layoff patterns is undeniable. This timeline analysis highlights how major macro-economic shifts directly influence workforce restructuring across industries.</a:t>
            </a:r>
            <a:endParaRPr lang="en-US" sz="1600" dirty="0"/>
          </a:p>
        </p:txBody>
      </p:sp>
      <p:sp>
        <p:nvSpPr>
          <p:cNvPr id="5" name="Shape 3"/>
          <p:cNvSpPr/>
          <p:nvPr/>
        </p:nvSpPr>
        <p:spPr>
          <a:xfrm>
            <a:off x="7303770" y="2602775"/>
            <a:ext cx="22860" cy="4456271"/>
          </a:xfrm>
          <a:prstGeom prst="roundRect">
            <a:avLst>
              <a:gd name="adj" fmla="val 317190"/>
            </a:avLst>
          </a:prstGeom>
          <a:solidFill>
            <a:srgbClr val="56565B"/>
          </a:solidFill>
          <a:ln/>
        </p:spPr>
      </p:sp>
      <p:sp>
        <p:nvSpPr>
          <p:cNvPr id="6" name="Shape 4"/>
          <p:cNvSpPr/>
          <p:nvPr/>
        </p:nvSpPr>
        <p:spPr>
          <a:xfrm>
            <a:off x="6625947" y="2711105"/>
            <a:ext cx="517922" cy="22860"/>
          </a:xfrm>
          <a:prstGeom prst="roundRect">
            <a:avLst>
              <a:gd name="adj" fmla="val 317190"/>
            </a:avLst>
          </a:prstGeom>
          <a:solidFill>
            <a:srgbClr val="56565B"/>
          </a:solidFill>
          <a:ln/>
        </p:spPr>
      </p:sp>
      <p:sp>
        <p:nvSpPr>
          <p:cNvPr id="7" name="Shape 5"/>
          <p:cNvSpPr/>
          <p:nvPr/>
        </p:nvSpPr>
        <p:spPr>
          <a:xfrm>
            <a:off x="7131895" y="2602775"/>
            <a:ext cx="388382" cy="388382"/>
          </a:xfrm>
          <a:prstGeom prst="roundRect">
            <a:avLst>
              <a:gd name="adj" fmla="val 18670"/>
            </a:avLst>
          </a:prstGeom>
          <a:solidFill>
            <a:srgbClr val="3D3D42"/>
          </a:solidFill>
          <a:ln w="7620">
            <a:solidFill>
              <a:srgbClr val="56565B"/>
            </a:solidFill>
            <a:prstDash val="solid"/>
          </a:ln>
        </p:spPr>
      </p:sp>
      <p:sp>
        <p:nvSpPr>
          <p:cNvPr id="8" name="Text 6"/>
          <p:cNvSpPr/>
          <p:nvPr/>
        </p:nvSpPr>
        <p:spPr>
          <a:xfrm>
            <a:off x="7198021" y="2692580"/>
            <a:ext cx="258089" cy="234332"/>
          </a:xfrm>
          <a:prstGeom prst="rect">
            <a:avLst/>
          </a:prstGeom>
          <a:solidFill>
            <a:schemeClr val="bg1">
              <a:lumMod val="95000"/>
            </a:schemeClr>
          </a:solidFill>
          <a:ln/>
        </p:spPr>
        <p:txBody>
          <a:bodyPr wrap="none" lIns="0" tIns="0" rIns="0" bIns="0" rtlCol="0" anchor="ctr"/>
          <a:lstStyle/>
          <a:p>
            <a:pPr marL="0" indent="0" algn="ctr">
              <a:lnSpc>
                <a:spcPts val="2000"/>
              </a:lnSpc>
              <a:buNone/>
            </a:pPr>
            <a:r>
              <a:rPr lang="en-US" sz="1400" dirty="0">
                <a:latin typeface="Instrument Sans Semi Bold" pitchFamily="34" charset="0"/>
                <a:ea typeface="Instrument Sans Semi Bold" pitchFamily="34" charset="-122"/>
                <a:cs typeface="Instrument Sans Semi Bold" pitchFamily="34" charset="-120"/>
              </a:rPr>
              <a:t>1</a:t>
            </a:r>
            <a:endParaRPr lang="en-US" dirty="0"/>
          </a:p>
        </p:txBody>
      </p:sp>
      <p:sp>
        <p:nvSpPr>
          <p:cNvPr id="9" name="Text 7"/>
          <p:cNvSpPr/>
          <p:nvPr/>
        </p:nvSpPr>
        <p:spPr>
          <a:xfrm>
            <a:off x="2601612" y="2633298"/>
            <a:ext cx="2780348" cy="269796"/>
          </a:xfrm>
          <a:prstGeom prst="rect">
            <a:avLst/>
          </a:prstGeom>
          <a:noFill/>
          <a:ln/>
        </p:spPr>
        <p:txBody>
          <a:bodyPr wrap="none" lIns="0" tIns="0" rIns="0" bIns="0" rtlCol="0" anchor="t"/>
          <a:lstStyle/>
          <a:p>
            <a:pPr marL="0" indent="0" algn="just">
              <a:lnSpc>
                <a:spcPts val="2100"/>
              </a:lnSpc>
              <a:buNone/>
            </a:pPr>
            <a:r>
              <a:rPr lang="en-US" sz="2000" b="1" dirty="0">
                <a:latin typeface="Arial Black" panose="020B0A04020102020204" pitchFamily="34" charset="0"/>
                <a:ea typeface="Instrument Sans Semi Bold" pitchFamily="34" charset="-122"/>
                <a:cs typeface="Instrument Sans Semi Bold" pitchFamily="34" charset="-120"/>
              </a:rPr>
              <a:t>2020 - COVID-19 Pandemic</a:t>
            </a:r>
            <a:endParaRPr lang="en-US" sz="2000" b="1" dirty="0">
              <a:latin typeface="Arial Black" panose="020B0A04020102020204" pitchFamily="34" charset="0"/>
            </a:endParaRPr>
          </a:p>
        </p:txBody>
      </p:sp>
      <p:sp>
        <p:nvSpPr>
          <p:cNvPr id="10" name="Text 8"/>
          <p:cNvSpPr/>
          <p:nvPr/>
        </p:nvSpPr>
        <p:spPr>
          <a:xfrm>
            <a:off x="690562" y="2961017"/>
            <a:ext cx="5761434" cy="1104900"/>
          </a:xfrm>
          <a:prstGeom prst="rect">
            <a:avLst/>
          </a:prstGeom>
          <a:noFill/>
          <a:ln/>
        </p:spPr>
        <p:txBody>
          <a:bodyPr wrap="square" lIns="0" tIns="0" rIns="0" bIns="0" rtlCol="0" anchor="t"/>
          <a:lstStyle/>
          <a:p>
            <a:pPr marL="0" indent="0" algn="just">
              <a:lnSpc>
                <a:spcPts val="2150"/>
              </a:lnSpc>
              <a:buNone/>
            </a:pPr>
            <a:r>
              <a:rPr lang="en-US" sz="1400" dirty="0">
                <a:latin typeface="Instrument Sans Medium" pitchFamily="34" charset="0"/>
                <a:ea typeface="Instrument Sans Medium" pitchFamily="34" charset="-122"/>
                <a:cs typeface="Instrument Sans Medium" pitchFamily="34" charset="-120"/>
              </a:rPr>
              <a:t>The onset of the pandemic triggered an immediate surge in layoffs during April, followed by a gradual workforce stabilization. Sectors like travel, hospitality, and retail were disproportionately affected by lockdowns and altered consumer behaviour.</a:t>
            </a:r>
            <a:endParaRPr lang="en-US" sz="1400" dirty="0"/>
          </a:p>
        </p:txBody>
      </p:sp>
      <p:sp>
        <p:nvSpPr>
          <p:cNvPr id="11" name="Shape 9"/>
          <p:cNvSpPr/>
          <p:nvPr/>
        </p:nvSpPr>
        <p:spPr>
          <a:xfrm>
            <a:off x="7486531" y="3746949"/>
            <a:ext cx="517922" cy="22860"/>
          </a:xfrm>
          <a:prstGeom prst="roundRect">
            <a:avLst>
              <a:gd name="adj" fmla="val 317190"/>
            </a:avLst>
          </a:prstGeom>
          <a:solidFill>
            <a:srgbClr val="56565B"/>
          </a:solidFill>
          <a:ln/>
        </p:spPr>
      </p:sp>
      <p:sp>
        <p:nvSpPr>
          <p:cNvPr id="12" name="Shape 10"/>
          <p:cNvSpPr/>
          <p:nvPr/>
        </p:nvSpPr>
        <p:spPr>
          <a:xfrm>
            <a:off x="7121009" y="3564188"/>
            <a:ext cx="388382" cy="388382"/>
          </a:xfrm>
          <a:prstGeom prst="roundRect">
            <a:avLst>
              <a:gd name="adj" fmla="val 18670"/>
            </a:avLst>
          </a:prstGeom>
          <a:solidFill>
            <a:srgbClr val="3D3D42"/>
          </a:solidFill>
          <a:ln w="7620">
            <a:solidFill>
              <a:srgbClr val="56565B"/>
            </a:solidFill>
            <a:prstDash val="solid"/>
          </a:ln>
        </p:spPr>
      </p:sp>
      <p:sp>
        <p:nvSpPr>
          <p:cNvPr id="13" name="Text 11"/>
          <p:cNvSpPr/>
          <p:nvPr/>
        </p:nvSpPr>
        <p:spPr>
          <a:xfrm>
            <a:off x="7198021" y="3640739"/>
            <a:ext cx="237732" cy="244096"/>
          </a:xfrm>
          <a:prstGeom prst="rect">
            <a:avLst/>
          </a:prstGeom>
          <a:solidFill>
            <a:schemeClr val="bg1">
              <a:lumMod val="95000"/>
            </a:schemeClr>
          </a:solidFill>
          <a:ln/>
        </p:spPr>
        <p:txBody>
          <a:bodyPr wrap="none" lIns="0" tIns="0" rIns="0" bIns="0" rtlCol="0" anchor="ctr"/>
          <a:lstStyle/>
          <a:p>
            <a:pPr algn="ctr">
              <a:lnSpc>
                <a:spcPts val="2000"/>
              </a:lnSpc>
            </a:pPr>
            <a:r>
              <a:rPr lang="en-US" sz="1400" dirty="0">
                <a:latin typeface="Instrument Sans Semi Bold" pitchFamily="34" charset="0"/>
              </a:rPr>
              <a:t>2</a:t>
            </a:r>
          </a:p>
        </p:txBody>
      </p:sp>
      <p:sp>
        <p:nvSpPr>
          <p:cNvPr id="14" name="Text 12"/>
          <p:cNvSpPr/>
          <p:nvPr/>
        </p:nvSpPr>
        <p:spPr>
          <a:xfrm>
            <a:off x="8178403" y="3623481"/>
            <a:ext cx="2921198" cy="269796"/>
          </a:xfrm>
          <a:prstGeom prst="rect">
            <a:avLst/>
          </a:prstGeom>
          <a:noFill/>
          <a:ln/>
        </p:spPr>
        <p:txBody>
          <a:bodyPr wrap="none" lIns="0" tIns="0" rIns="0" bIns="0" rtlCol="0" anchor="t"/>
          <a:lstStyle/>
          <a:p>
            <a:pPr algn="just">
              <a:lnSpc>
                <a:spcPts val="2100"/>
              </a:lnSpc>
            </a:pPr>
            <a:r>
              <a:rPr lang="en-US" sz="2000" b="1" dirty="0">
                <a:latin typeface="Arial Black" panose="020B0A04020102020204" pitchFamily="34" charset="0"/>
              </a:rPr>
              <a:t>2022-2023 - Tech Correction</a:t>
            </a:r>
          </a:p>
        </p:txBody>
      </p:sp>
      <p:sp>
        <p:nvSpPr>
          <p:cNvPr id="15" name="Text 13"/>
          <p:cNvSpPr/>
          <p:nvPr/>
        </p:nvSpPr>
        <p:spPr>
          <a:xfrm>
            <a:off x="8178403" y="3996861"/>
            <a:ext cx="5761434" cy="1104900"/>
          </a:xfrm>
          <a:prstGeom prst="rect">
            <a:avLst/>
          </a:prstGeom>
          <a:noFill/>
          <a:ln/>
        </p:spPr>
        <p:txBody>
          <a:bodyPr wrap="square" lIns="0" tIns="0" rIns="0" bIns="0" rtlCol="0" anchor="t"/>
          <a:lstStyle/>
          <a:p>
            <a:pPr marL="0" indent="0" algn="just">
              <a:lnSpc>
                <a:spcPts val="2150"/>
              </a:lnSpc>
              <a:buNone/>
            </a:pPr>
            <a:r>
              <a:rPr lang="en-US" sz="1400" dirty="0">
                <a:latin typeface="Instrument Sans Medium" pitchFamily="34" charset="0"/>
                <a:ea typeface="Instrument Sans Medium" pitchFamily="34" charset="-122"/>
                <a:cs typeface="Instrument Sans Medium" pitchFamily="34" charset="-120"/>
              </a:rPr>
              <a:t>Rising interest rates exerted profitability pressure, leading to a significant VC funding freeze. January 2023 marked the peak of this crisis, with </a:t>
            </a:r>
            <a:r>
              <a:rPr lang="en-US" sz="1400" b="1" dirty="0">
                <a:latin typeface="Instrument Sans Medium" pitchFamily="34" charset="0"/>
                <a:ea typeface="Instrument Sans Medium" pitchFamily="34" charset="-122"/>
                <a:cs typeface="Instrument Sans Medium" pitchFamily="34" charset="-120"/>
              </a:rPr>
              <a:t>89,709</a:t>
            </a:r>
            <a:r>
              <a:rPr lang="en-US" sz="1400" dirty="0">
                <a:latin typeface="Instrument Sans Medium" pitchFamily="34" charset="0"/>
                <a:ea typeface="Instrument Sans Medium" pitchFamily="34" charset="-122"/>
                <a:cs typeface="Instrument Sans Medium" pitchFamily="34" charset="-120"/>
              </a:rPr>
              <a:t> layoffs in a single month as tech companies recalibrated their strategies.</a:t>
            </a:r>
            <a:endParaRPr lang="en-US" sz="1400" dirty="0"/>
          </a:p>
        </p:txBody>
      </p:sp>
      <p:sp>
        <p:nvSpPr>
          <p:cNvPr id="16" name="Shape 14"/>
          <p:cNvSpPr/>
          <p:nvPr/>
        </p:nvSpPr>
        <p:spPr>
          <a:xfrm>
            <a:off x="6625947" y="4688376"/>
            <a:ext cx="517922" cy="22860"/>
          </a:xfrm>
          <a:prstGeom prst="roundRect">
            <a:avLst>
              <a:gd name="adj" fmla="val 317190"/>
            </a:avLst>
          </a:prstGeom>
          <a:solidFill>
            <a:srgbClr val="56565B"/>
          </a:solidFill>
          <a:ln/>
        </p:spPr>
      </p:sp>
      <p:sp>
        <p:nvSpPr>
          <p:cNvPr id="17" name="Shape 15"/>
          <p:cNvSpPr/>
          <p:nvPr/>
        </p:nvSpPr>
        <p:spPr>
          <a:xfrm>
            <a:off x="7121009" y="4505615"/>
            <a:ext cx="388382" cy="388382"/>
          </a:xfrm>
          <a:prstGeom prst="roundRect">
            <a:avLst>
              <a:gd name="adj" fmla="val 18670"/>
            </a:avLst>
          </a:prstGeom>
          <a:solidFill>
            <a:srgbClr val="3D3D42"/>
          </a:solidFill>
          <a:ln w="7620">
            <a:solidFill>
              <a:srgbClr val="56565B"/>
            </a:solidFill>
            <a:prstDash val="solid"/>
          </a:ln>
        </p:spPr>
      </p:sp>
      <p:sp>
        <p:nvSpPr>
          <p:cNvPr id="18" name="Text 16"/>
          <p:cNvSpPr/>
          <p:nvPr/>
        </p:nvSpPr>
        <p:spPr>
          <a:xfrm>
            <a:off x="7206512" y="4583567"/>
            <a:ext cx="217376" cy="228277"/>
          </a:xfrm>
          <a:prstGeom prst="rect">
            <a:avLst/>
          </a:prstGeom>
          <a:solidFill>
            <a:schemeClr val="bg1">
              <a:lumMod val="95000"/>
            </a:schemeClr>
          </a:solidFill>
          <a:ln/>
        </p:spPr>
        <p:txBody>
          <a:bodyPr wrap="none" lIns="0" tIns="0" rIns="0" bIns="0" rtlCol="0" anchor="t"/>
          <a:lstStyle/>
          <a:p>
            <a:pPr algn="ctr">
              <a:lnSpc>
                <a:spcPts val="2000"/>
              </a:lnSpc>
            </a:pPr>
            <a:r>
              <a:rPr lang="en-US" sz="1400" dirty="0">
                <a:latin typeface="Instrument Sans Semi Bold" pitchFamily="34" charset="0"/>
              </a:rPr>
              <a:t>3</a:t>
            </a:r>
          </a:p>
        </p:txBody>
      </p:sp>
      <p:sp>
        <p:nvSpPr>
          <p:cNvPr id="19" name="Text 17"/>
          <p:cNvSpPr/>
          <p:nvPr/>
        </p:nvSpPr>
        <p:spPr>
          <a:xfrm>
            <a:off x="2300201" y="4564908"/>
            <a:ext cx="3117652" cy="269796"/>
          </a:xfrm>
          <a:prstGeom prst="rect">
            <a:avLst/>
          </a:prstGeom>
          <a:noFill/>
          <a:ln/>
        </p:spPr>
        <p:txBody>
          <a:bodyPr wrap="none" lIns="0" tIns="0" rIns="0" bIns="0" rtlCol="0" anchor="t"/>
          <a:lstStyle/>
          <a:p>
            <a:pPr indent="0" algn="just">
              <a:lnSpc>
                <a:spcPts val="2100"/>
              </a:lnSpc>
              <a:buNone/>
            </a:pPr>
            <a:r>
              <a:rPr lang="en-US" sz="2000" b="1" dirty="0">
                <a:latin typeface="Arial Black" panose="020B0A04020102020204" pitchFamily="34" charset="0"/>
              </a:rPr>
              <a:t>2024-2025 - AI Transformation</a:t>
            </a:r>
          </a:p>
        </p:txBody>
      </p:sp>
      <p:sp>
        <p:nvSpPr>
          <p:cNvPr id="20" name="Text 18"/>
          <p:cNvSpPr/>
          <p:nvPr/>
        </p:nvSpPr>
        <p:spPr>
          <a:xfrm>
            <a:off x="690562" y="4938288"/>
            <a:ext cx="5761434" cy="1104900"/>
          </a:xfrm>
          <a:prstGeom prst="rect">
            <a:avLst/>
          </a:prstGeom>
          <a:noFill/>
          <a:ln/>
        </p:spPr>
        <p:txBody>
          <a:bodyPr wrap="square" lIns="0" tIns="0" rIns="0" bIns="0" rtlCol="0" anchor="t"/>
          <a:lstStyle/>
          <a:p>
            <a:pPr marL="0" indent="0" algn="just">
              <a:lnSpc>
                <a:spcPts val="2150"/>
              </a:lnSpc>
              <a:buNone/>
            </a:pPr>
            <a:r>
              <a:rPr lang="en-US" sz="1400" dirty="0">
                <a:latin typeface="Instrument Sans Medium" pitchFamily="34" charset="0"/>
                <a:ea typeface="Instrument Sans Medium" pitchFamily="34" charset="-122"/>
                <a:cs typeface="Instrument Sans Medium" pitchFamily="34" charset="-120"/>
              </a:rPr>
              <a:t>Current and future trends indicate ongoing workforce restructuring driven by automation and AI adoption. Strategic repositioning in highly competitive markets, and flattening of organization structures will lead to continued volatility, particularly within the tech sector as roles evolve.</a:t>
            </a:r>
            <a:endParaRPr lang="en-US" sz="1400" dirty="0"/>
          </a:p>
        </p:txBody>
      </p:sp>
      <p:sp>
        <p:nvSpPr>
          <p:cNvPr id="21" name="Shape 19"/>
          <p:cNvSpPr/>
          <p:nvPr/>
        </p:nvSpPr>
        <p:spPr>
          <a:xfrm>
            <a:off x="7486531" y="5629803"/>
            <a:ext cx="517922" cy="22860"/>
          </a:xfrm>
          <a:prstGeom prst="roundRect">
            <a:avLst>
              <a:gd name="adj" fmla="val 317190"/>
            </a:avLst>
          </a:prstGeom>
          <a:solidFill>
            <a:srgbClr val="56565B"/>
          </a:solidFill>
          <a:ln/>
        </p:spPr>
      </p:sp>
      <p:sp>
        <p:nvSpPr>
          <p:cNvPr id="22" name="Shape 20"/>
          <p:cNvSpPr/>
          <p:nvPr/>
        </p:nvSpPr>
        <p:spPr>
          <a:xfrm>
            <a:off x="7121009" y="5447042"/>
            <a:ext cx="388382" cy="388382"/>
          </a:xfrm>
          <a:prstGeom prst="roundRect">
            <a:avLst>
              <a:gd name="adj" fmla="val 18670"/>
            </a:avLst>
          </a:prstGeom>
          <a:solidFill>
            <a:srgbClr val="3D3D42"/>
          </a:solidFill>
          <a:ln w="7620">
            <a:solidFill>
              <a:srgbClr val="56565B"/>
            </a:solidFill>
            <a:prstDash val="solid"/>
          </a:ln>
        </p:spPr>
      </p:sp>
      <p:sp>
        <p:nvSpPr>
          <p:cNvPr id="23" name="Text 21"/>
          <p:cNvSpPr/>
          <p:nvPr/>
        </p:nvSpPr>
        <p:spPr>
          <a:xfrm>
            <a:off x="7216985" y="5528507"/>
            <a:ext cx="218768" cy="231388"/>
          </a:xfrm>
          <a:prstGeom prst="rect">
            <a:avLst/>
          </a:prstGeom>
          <a:solidFill>
            <a:schemeClr val="bg1"/>
          </a:solidFill>
          <a:ln/>
        </p:spPr>
        <p:txBody>
          <a:bodyPr wrap="none" lIns="0" tIns="0" rIns="0" bIns="0" rtlCol="0" anchor="t"/>
          <a:lstStyle/>
          <a:p>
            <a:pPr marL="0" indent="0" algn="ctr">
              <a:lnSpc>
                <a:spcPts val="2000"/>
              </a:lnSpc>
              <a:buNone/>
            </a:pPr>
            <a:r>
              <a:rPr lang="en-US" sz="1600" dirty="0">
                <a:latin typeface="Instrument Sans Semi Bold" pitchFamily="34" charset="0"/>
                <a:ea typeface="Instrument Sans Semi Bold" pitchFamily="34" charset="-122"/>
                <a:cs typeface="Instrument Sans Semi Bold" pitchFamily="34" charset="-120"/>
              </a:rPr>
              <a:t>4</a:t>
            </a:r>
            <a:endParaRPr lang="en-US" sz="1600" dirty="0"/>
          </a:p>
        </p:txBody>
      </p:sp>
      <p:sp>
        <p:nvSpPr>
          <p:cNvPr id="24" name="Text 22"/>
          <p:cNvSpPr/>
          <p:nvPr/>
        </p:nvSpPr>
        <p:spPr>
          <a:xfrm>
            <a:off x="8178403" y="5506335"/>
            <a:ext cx="2467689" cy="269796"/>
          </a:xfrm>
          <a:prstGeom prst="rect">
            <a:avLst/>
          </a:prstGeom>
          <a:noFill/>
          <a:ln/>
        </p:spPr>
        <p:txBody>
          <a:bodyPr wrap="none" lIns="0" tIns="0" rIns="0" bIns="0" rtlCol="0" anchor="t"/>
          <a:lstStyle/>
          <a:p>
            <a:pPr indent="0" algn="just">
              <a:lnSpc>
                <a:spcPts val="2100"/>
              </a:lnSpc>
              <a:buNone/>
            </a:pPr>
            <a:r>
              <a:rPr lang="en-US" sz="2000" b="1" dirty="0">
                <a:latin typeface="Arial Black" panose="020B0A04020102020204" pitchFamily="34" charset="0"/>
              </a:rPr>
              <a:t>Board &amp; Earnings Cycles</a:t>
            </a:r>
          </a:p>
        </p:txBody>
      </p:sp>
      <p:sp>
        <p:nvSpPr>
          <p:cNvPr id="25" name="Text 23"/>
          <p:cNvSpPr/>
          <p:nvPr/>
        </p:nvSpPr>
        <p:spPr>
          <a:xfrm>
            <a:off x="8178403" y="5879715"/>
            <a:ext cx="5761434" cy="1104900"/>
          </a:xfrm>
          <a:prstGeom prst="rect">
            <a:avLst/>
          </a:prstGeom>
          <a:noFill/>
          <a:ln/>
        </p:spPr>
        <p:txBody>
          <a:bodyPr wrap="square" lIns="0" tIns="0" rIns="0" bIns="0" rtlCol="0" anchor="t"/>
          <a:lstStyle/>
          <a:p>
            <a:pPr marL="0" indent="0" algn="just">
              <a:lnSpc>
                <a:spcPts val="2150"/>
              </a:lnSpc>
              <a:buNone/>
            </a:pPr>
            <a:r>
              <a:rPr lang="en-US" sz="1400" dirty="0">
                <a:latin typeface="Instrument Sans Medium" pitchFamily="34" charset="0"/>
                <a:ea typeface="Instrument Sans Medium" pitchFamily="34" charset="-122"/>
                <a:cs typeface="Instrument Sans Medium" pitchFamily="34" charset="-120"/>
              </a:rPr>
              <a:t>Layoff spikes often align with corporate decision-making cycles: Q1 surges reflect post-budget planning, August increases follow Q2 earnings reactions, and year-end adjustments prepare for new fiscal years, indicating strategic rather than purely reactive moves.</a:t>
            </a:r>
            <a:endParaRPr lang="en-US" sz="1400" dirty="0"/>
          </a:p>
        </p:txBody>
      </p:sp>
      <p:sp>
        <p:nvSpPr>
          <p:cNvPr id="27" name="TextBox 26">
            <a:extLst>
              <a:ext uri="{FF2B5EF4-FFF2-40B4-BE49-F238E27FC236}">
                <a16:creationId xmlns:a16="http://schemas.microsoft.com/office/drawing/2014/main" id="{F5E6CF34-4E2A-2615-7BEF-1C12449E7C13}"/>
              </a:ext>
            </a:extLst>
          </p:cNvPr>
          <p:cNvSpPr txBox="1"/>
          <p:nvPr/>
        </p:nvSpPr>
        <p:spPr>
          <a:xfrm>
            <a:off x="850604" y="7389545"/>
            <a:ext cx="11882416" cy="933589"/>
          </a:xfrm>
          <a:prstGeom prst="rect">
            <a:avLst/>
          </a:prstGeom>
          <a:noFill/>
        </p:spPr>
        <p:txBody>
          <a:bodyPr wrap="square" rtlCol="0">
            <a:spAutoFit/>
          </a:bodyPr>
          <a:lstStyle/>
          <a:p>
            <a:pPr algn="just">
              <a:lnSpc>
                <a:spcPts val="2150"/>
              </a:lnSpc>
            </a:pPr>
            <a:r>
              <a:rPr lang="en-US" sz="1600" dirty="0">
                <a:latin typeface="Instrument Sans Medium" pitchFamily="34" charset="0"/>
                <a:ea typeface="Instrument Sans Medium" pitchFamily="34" charset="-122"/>
                <a:cs typeface="Instrument Sans Medium" pitchFamily="34" charset="-120"/>
              </a:rPr>
              <a:t>This relationship indicates Agile workforce strategies are essential to anticipate economic shifts, preventing over-hiring and sudden layoffs, and ensuring that staffing decisions remain aligned with strategic priorities.</a:t>
            </a:r>
            <a:endParaRPr lang="en-US" sz="1600" dirty="0"/>
          </a:p>
          <a:p>
            <a:endParaRPr lang="en-I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291316" y="476964"/>
            <a:ext cx="3607713" cy="450890"/>
          </a:xfrm>
          <a:prstGeom prst="rect">
            <a:avLst/>
          </a:prstGeom>
          <a:noFill/>
          <a:ln/>
        </p:spPr>
        <p:txBody>
          <a:bodyPr wrap="none" lIns="0" tIns="0" rIns="0" bIns="0" rtlCol="0" anchor="t"/>
          <a:lstStyle/>
          <a:p>
            <a:pPr marL="0" indent="0" algn="ctr">
              <a:lnSpc>
                <a:spcPts val="3550"/>
              </a:lnSpc>
              <a:buNone/>
            </a:pPr>
            <a:r>
              <a:rPr lang="en-US" sz="4400" dirty="0">
                <a:latin typeface="Instrument Sans Semi Bold" pitchFamily="34" charset="0"/>
                <a:ea typeface="Instrument Sans Semi Bold" pitchFamily="34" charset="-122"/>
                <a:cs typeface="Instrument Sans Semi Bold" pitchFamily="34" charset="-120"/>
              </a:rPr>
              <a:t>Conclusion</a:t>
            </a:r>
            <a:endParaRPr lang="en-US" sz="3200" dirty="0"/>
          </a:p>
        </p:txBody>
      </p:sp>
      <p:sp>
        <p:nvSpPr>
          <p:cNvPr id="3" name="Text 1"/>
          <p:cNvSpPr/>
          <p:nvPr/>
        </p:nvSpPr>
        <p:spPr>
          <a:xfrm>
            <a:off x="3386554" y="1093133"/>
            <a:ext cx="8312587" cy="563761"/>
          </a:xfrm>
          <a:prstGeom prst="rect">
            <a:avLst/>
          </a:prstGeom>
          <a:noFill/>
          <a:ln/>
        </p:spPr>
        <p:txBody>
          <a:bodyPr wrap="none" lIns="0" tIns="0" rIns="0" bIns="0" rtlCol="0" anchor="t"/>
          <a:lstStyle/>
          <a:p>
            <a:pPr marL="0" indent="0" algn="l">
              <a:lnSpc>
                <a:spcPts val="4400"/>
              </a:lnSpc>
              <a:buNone/>
            </a:pPr>
            <a:r>
              <a:rPr lang="en-US" sz="3600" dirty="0">
                <a:latin typeface="Instrument Sans Semi Bold" pitchFamily="34" charset="0"/>
                <a:ea typeface="Instrument Sans Semi Bold" pitchFamily="34" charset="-122"/>
                <a:cs typeface="Instrument Sans Semi Bold" pitchFamily="34" charset="-120"/>
              </a:rPr>
              <a:t>Key Takeaways &amp; Strategic Implications</a:t>
            </a:r>
            <a:endParaRPr lang="en-US" sz="3600" dirty="0"/>
          </a:p>
        </p:txBody>
      </p:sp>
      <p:sp>
        <p:nvSpPr>
          <p:cNvPr id="4" name="Text 2"/>
          <p:cNvSpPr/>
          <p:nvPr/>
        </p:nvSpPr>
        <p:spPr>
          <a:xfrm>
            <a:off x="868036" y="1924409"/>
            <a:ext cx="13187363" cy="577215"/>
          </a:xfrm>
          <a:prstGeom prst="rect">
            <a:avLst/>
          </a:prstGeom>
          <a:noFill/>
          <a:ln/>
        </p:spPr>
        <p:txBody>
          <a:bodyPr wrap="square" lIns="0" tIns="0" rIns="0" bIns="0" rtlCol="0" anchor="t"/>
          <a:lstStyle/>
          <a:p>
            <a:pPr marL="0" indent="0" algn="just">
              <a:lnSpc>
                <a:spcPts val="2250"/>
              </a:lnSpc>
              <a:buNone/>
            </a:pPr>
            <a:r>
              <a:rPr lang="en-US" sz="1400" dirty="0">
                <a:latin typeface="Instrument Sans Medium" pitchFamily="34" charset="0"/>
                <a:ea typeface="Instrument Sans Medium" pitchFamily="34" charset="-122"/>
                <a:cs typeface="Instrument Sans Medium" pitchFamily="34" charset="-120"/>
              </a:rPr>
              <a:t>Our comprehensive analysis of layoff trends provides robust conclusions and actionable strategic implications for all corporate stakeholders. The data unequivocally points to interconnected economic and industry-specific factors driving workforce adjustments.</a:t>
            </a:r>
            <a:endParaRPr lang="en-US" sz="1400" dirty="0"/>
          </a:p>
        </p:txBody>
      </p:sp>
      <p:sp>
        <p:nvSpPr>
          <p:cNvPr id="5" name="Text 3"/>
          <p:cNvSpPr/>
          <p:nvPr/>
        </p:nvSpPr>
        <p:spPr>
          <a:xfrm>
            <a:off x="3279323" y="3004848"/>
            <a:ext cx="2258854" cy="281821"/>
          </a:xfrm>
          <a:prstGeom prst="rect">
            <a:avLst/>
          </a:prstGeom>
          <a:noFill/>
          <a:ln/>
        </p:spPr>
        <p:txBody>
          <a:bodyPr wrap="none" lIns="0" tIns="0" rIns="0" bIns="0" rtlCol="0" anchor="t"/>
          <a:lstStyle/>
          <a:p>
            <a:pPr marL="0" indent="0" algn="l">
              <a:lnSpc>
                <a:spcPts val="2200"/>
              </a:lnSpc>
              <a:buNone/>
            </a:pPr>
            <a:r>
              <a:rPr lang="en-US" b="1" dirty="0">
                <a:latin typeface="Instrument Sans Semi Bold" pitchFamily="34" charset="0"/>
                <a:ea typeface="Instrument Sans Semi Bold" pitchFamily="34" charset="-122"/>
                <a:cs typeface="Instrument Sans Semi Bold" pitchFamily="34" charset="-120"/>
              </a:rPr>
              <a:t>Primary Conclusions:</a:t>
            </a:r>
            <a:endParaRPr lang="en-US" b="1" dirty="0"/>
          </a:p>
        </p:txBody>
      </p:sp>
      <p:sp>
        <p:nvSpPr>
          <p:cNvPr id="6" name="Text 4"/>
          <p:cNvSpPr/>
          <p:nvPr/>
        </p:nvSpPr>
        <p:spPr>
          <a:xfrm>
            <a:off x="860416" y="3483867"/>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Predictable Patterns:</a:t>
            </a:r>
            <a:r>
              <a:rPr lang="en-US" sz="1400" dirty="0">
                <a:latin typeface="Instrument Sans Medium" pitchFamily="34" charset="0"/>
                <a:ea typeface="Instrument Sans Medium" pitchFamily="34" charset="-122"/>
                <a:cs typeface="Instrument Sans Medium" pitchFamily="34" charset="-120"/>
              </a:rPr>
              <a:t> Layoffs are cyclical events, deeply tied to broader economic shifts and market conditions, making them more predictable than often perceived.</a:t>
            </a:r>
            <a:endParaRPr lang="en-US" sz="1400" dirty="0"/>
          </a:p>
        </p:txBody>
      </p:sp>
      <p:sp>
        <p:nvSpPr>
          <p:cNvPr id="7" name="Text 5"/>
          <p:cNvSpPr/>
          <p:nvPr/>
        </p:nvSpPr>
        <p:spPr>
          <a:xfrm>
            <a:off x="860416" y="4412792"/>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Concentration Risk:</a:t>
            </a:r>
            <a:r>
              <a:rPr lang="en-US" sz="1400" dirty="0">
                <a:latin typeface="Instrument Sans Medium" pitchFamily="34" charset="0"/>
                <a:ea typeface="Instrument Sans Medium" pitchFamily="34" charset="-122"/>
                <a:cs typeface="Instrument Sans Medium" pitchFamily="34" charset="-120"/>
              </a:rPr>
              <a:t> The US tech ecosystem plays a significant role in global volatility, acting as a key driver for layoff events due to its inherent dynamism and investment patterns, especially for AI.</a:t>
            </a:r>
            <a:endParaRPr lang="en-US" sz="1400" dirty="0"/>
          </a:p>
        </p:txBody>
      </p:sp>
      <p:sp>
        <p:nvSpPr>
          <p:cNvPr id="8" name="Text 6"/>
          <p:cNvSpPr/>
          <p:nvPr/>
        </p:nvSpPr>
        <p:spPr>
          <a:xfrm>
            <a:off x="860416" y="5341718"/>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Industry Evolution:</a:t>
            </a:r>
            <a:r>
              <a:rPr lang="en-US" sz="1400" dirty="0">
                <a:latin typeface="Instrument Sans Medium" pitchFamily="34" charset="0"/>
                <a:ea typeface="Instrument Sans Medium" pitchFamily="34" charset="-122"/>
                <a:cs typeface="Instrument Sans Medium" pitchFamily="34" charset="-120"/>
              </a:rPr>
              <a:t> Traditional sectors are actively adapting to digital disruption, indicating a continuous evolution of job roles and workforce structures – not just a huge headcount reduction</a:t>
            </a:r>
            <a:endParaRPr lang="en-US" sz="1400" dirty="0"/>
          </a:p>
        </p:txBody>
      </p:sp>
      <p:sp>
        <p:nvSpPr>
          <p:cNvPr id="9" name="Text 7"/>
          <p:cNvSpPr/>
          <p:nvPr/>
        </p:nvSpPr>
        <p:spPr>
          <a:xfrm>
            <a:off x="860416" y="6270644"/>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Maturity Correlation:</a:t>
            </a:r>
            <a:r>
              <a:rPr lang="en-US" sz="1400" dirty="0">
                <a:latin typeface="Instrument Sans Medium" pitchFamily="34" charset="0"/>
                <a:ea typeface="Instrument Sans Medium" pitchFamily="34" charset="-122"/>
                <a:cs typeface="Instrument Sans Medium" pitchFamily="34" charset="-120"/>
              </a:rPr>
              <a:t> Publicly traded companies exhibit greater sensitivity to market pressures, often leading to more immediate and pronounced workforce adjustments.</a:t>
            </a:r>
            <a:endParaRPr lang="en-US" sz="1400" dirty="0"/>
          </a:p>
        </p:txBody>
      </p:sp>
      <p:sp>
        <p:nvSpPr>
          <p:cNvPr id="10" name="Text 8"/>
          <p:cNvSpPr/>
          <p:nvPr/>
        </p:nvSpPr>
        <p:spPr>
          <a:xfrm>
            <a:off x="9265996" y="3029584"/>
            <a:ext cx="2815828" cy="281821"/>
          </a:xfrm>
          <a:prstGeom prst="rect">
            <a:avLst/>
          </a:prstGeom>
          <a:noFill/>
          <a:ln/>
        </p:spPr>
        <p:txBody>
          <a:bodyPr wrap="none" lIns="0" tIns="0" rIns="0" bIns="0" rtlCol="0" anchor="t"/>
          <a:lstStyle/>
          <a:p>
            <a:pPr marL="0" indent="0" algn="l">
              <a:lnSpc>
                <a:spcPts val="2200"/>
              </a:lnSpc>
              <a:buNone/>
            </a:pPr>
            <a:r>
              <a:rPr lang="en-US" b="1" dirty="0">
                <a:latin typeface="Instrument Sans Semi Bold" pitchFamily="34" charset="0"/>
                <a:ea typeface="Instrument Sans Semi Bold" pitchFamily="34" charset="-122"/>
                <a:cs typeface="Instrument Sans Semi Bold" pitchFamily="34" charset="-120"/>
              </a:rPr>
              <a:t>Business Value Generated:</a:t>
            </a:r>
            <a:endParaRPr lang="en-US" b="1" dirty="0"/>
          </a:p>
        </p:txBody>
      </p:sp>
      <p:sp>
        <p:nvSpPr>
          <p:cNvPr id="11" name="Text 9"/>
          <p:cNvSpPr/>
          <p:nvPr/>
        </p:nvSpPr>
        <p:spPr>
          <a:xfrm>
            <a:off x="7681745" y="3483867"/>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Risk Quantification:</a:t>
            </a:r>
            <a:r>
              <a:rPr lang="en-US" sz="1400" dirty="0">
                <a:latin typeface="Instrument Sans Medium" pitchFamily="34" charset="0"/>
                <a:ea typeface="Instrument Sans Medium" pitchFamily="34" charset="-122"/>
                <a:cs typeface="Instrument Sans Medium" pitchFamily="34" charset="-120"/>
              </a:rPr>
              <a:t> This analysis enables data-driven assessment of workforce vulnerability, allowing organizations to proactively identify and quantify potential risks – done via sector, stage, temporal and geographical breakdowns and a Severity Band based analysis.</a:t>
            </a:r>
            <a:endParaRPr lang="en-US" sz="1400" dirty="0"/>
          </a:p>
        </p:txBody>
      </p:sp>
      <p:sp>
        <p:nvSpPr>
          <p:cNvPr id="12" name="Text 10"/>
          <p:cNvSpPr/>
          <p:nvPr/>
        </p:nvSpPr>
        <p:spPr>
          <a:xfrm>
            <a:off x="7674125" y="4984124"/>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Timing Intelligence:</a:t>
            </a:r>
            <a:r>
              <a:rPr lang="en-US" sz="1400" dirty="0">
                <a:latin typeface="Instrument Sans Medium" pitchFamily="34" charset="0"/>
                <a:ea typeface="Instrument Sans Medium" pitchFamily="34" charset="-122"/>
                <a:cs typeface="Instrument Sans Medium" pitchFamily="34" charset="-120"/>
              </a:rPr>
              <a:t> By correlating layoffs with economic cycles, one can provide precise timing insights for strategic human resource planning and Restructuring</a:t>
            </a:r>
            <a:endParaRPr lang="en-US" sz="1400" dirty="0"/>
          </a:p>
        </p:txBody>
      </p:sp>
      <p:sp>
        <p:nvSpPr>
          <p:cNvPr id="13" name="Text 11"/>
          <p:cNvSpPr/>
          <p:nvPr/>
        </p:nvSpPr>
        <p:spPr>
          <a:xfrm>
            <a:off x="7674125" y="6124810"/>
            <a:ext cx="6373654" cy="865823"/>
          </a:xfrm>
          <a:prstGeom prst="rect">
            <a:avLst/>
          </a:prstGeom>
          <a:noFill/>
          <a:ln/>
        </p:spPr>
        <p:txBody>
          <a:bodyPr wrap="square" lIns="0" tIns="0" rIns="0" bIns="0" rtlCol="0" anchor="t"/>
          <a:lstStyle/>
          <a:p>
            <a:pPr marL="342900" indent="-342900" algn="just">
              <a:lnSpc>
                <a:spcPts val="2250"/>
              </a:lnSpc>
              <a:buSzPct val="100000"/>
              <a:buChar char="•"/>
            </a:pPr>
            <a:r>
              <a:rPr lang="en-US" sz="1400" b="1" dirty="0">
                <a:latin typeface="Instrument Sans Medium" pitchFamily="34" charset="0"/>
                <a:ea typeface="Instrument Sans Medium" pitchFamily="34" charset="-122"/>
                <a:cs typeface="Instrument Sans Medium" pitchFamily="34" charset="-120"/>
              </a:rPr>
              <a:t>Competitive Analysis:</a:t>
            </a:r>
            <a:r>
              <a:rPr lang="en-US" sz="1400" dirty="0">
                <a:latin typeface="Instrument Sans Medium" pitchFamily="34" charset="0"/>
                <a:ea typeface="Instrument Sans Medium" pitchFamily="34" charset="-122"/>
                <a:cs typeface="Instrument Sans Medium" pitchFamily="34" charset="-120"/>
              </a:rPr>
              <a:t> The framework offers detailed company performance benchmarking, providing insights into competitors' resilience and strategic moves during downturns, and Technology Shifts</a:t>
            </a:r>
            <a:endParaRPr lang="en-US" sz="1400" dirty="0"/>
          </a:p>
        </p:txBody>
      </p:sp>
      <p:sp>
        <p:nvSpPr>
          <p:cNvPr id="15" name="Text 13"/>
          <p:cNvSpPr/>
          <p:nvPr/>
        </p:nvSpPr>
        <p:spPr>
          <a:xfrm>
            <a:off x="860416" y="7402452"/>
            <a:ext cx="13187363" cy="288608"/>
          </a:xfrm>
          <a:prstGeom prst="rect">
            <a:avLst/>
          </a:prstGeom>
          <a:noFill/>
          <a:ln/>
        </p:spPr>
        <p:txBody>
          <a:bodyPr wrap="none" lIns="0" tIns="0" rIns="0" bIns="0" rtlCol="0" anchor="t"/>
          <a:lstStyle/>
          <a:p>
            <a:pPr marL="0" indent="0" algn="just">
              <a:lnSpc>
                <a:spcPts val="2250"/>
              </a:lnSpc>
              <a:buNone/>
            </a:pPr>
            <a:r>
              <a:rPr lang="en-US" sz="1400" dirty="0">
                <a:latin typeface="Instrument Sans Medium" pitchFamily="34" charset="0"/>
                <a:ea typeface="Instrument Sans Medium" pitchFamily="34" charset="-122"/>
                <a:cs typeface="Instrument Sans Medium" pitchFamily="34" charset="-120"/>
              </a:rPr>
              <a:t>These insights are designed to empower organizations with the foresight needed to navigate complex economic landscapes and maintain a competitive edge.</a:t>
            </a:r>
            <a:endParaRPr 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5079742" y="396002"/>
            <a:ext cx="3545324" cy="443151"/>
          </a:xfrm>
          <a:prstGeom prst="rect">
            <a:avLst/>
          </a:prstGeom>
          <a:noFill/>
          <a:ln/>
        </p:spPr>
        <p:txBody>
          <a:bodyPr wrap="none" lIns="0" tIns="0" rIns="0" bIns="0" rtlCol="0" anchor="t"/>
          <a:lstStyle/>
          <a:p>
            <a:pPr marL="0" indent="0" algn="ctr">
              <a:lnSpc>
                <a:spcPts val="3450"/>
              </a:lnSpc>
              <a:buNone/>
            </a:pPr>
            <a:r>
              <a:rPr lang="en-US" sz="4400" dirty="0">
                <a:latin typeface="Instrument Sans Semi Bold" pitchFamily="34" charset="0"/>
                <a:ea typeface="Instrument Sans Semi Bold" pitchFamily="34" charset="-122"/>
                <a:cs typeface="Instrument Sans Semi Bold" pitchFamily="34" charset="-120"/>
              </a:rPr>
              <a:t>Skills Developed</a:t>
            </a:r>
            <a:endParaRPr lang="en-US" sz="4400" dirty="0"/>
          </a:p>
        </p:txBody>
      </p:sp>
      <p:sp>
        <p:nvSpPr>
          <p:cNvPr id="3" name="Text 1"/>
          <p:cNvSpPr/>
          <p:nvPr/>
        </p:nvSpPr>
        <p:spPr>
          <a:xfrm>
            <a:off x="2944475" y="1048400"/>
            <a:ext cx="8741450" cy="553879"/>
          </a:xfrm>
          <a:prstGeom prst="rect">
            <a:avLst/>
          </a:prstGeom>
          <a:noFill/>
          <a:ln/>
        </p:spPr>
        <p:txBody>
          <a:bodyPr wrap="none" lIns="0" tIns="0" rIns="0" bIns="0" rtlCol="0" anchor="t"/>
          <a:lstStyle/>
          <a:p>
            <a:pPr marL="0" indent="0" algn="ctr">
              <a:lnSpc>
                <a:spcPts val="4350"/>
              </a:lnSpc>
              <a:buNone/>
            </a:pPr>
            <a:r>
              <a:rPr lang="en-US" sz="4000" dirty="0">
                <a:latin typeface="Instrument Sans Semi Bold" pitchFamily="34" charset="0"/>
                <a:ea typeface="Instrument Sans Semi Bold" pitchFamily="34" charset="-122"/>
                <a:cs typeface="Instrument Sans Semi Bold" pitchFamily="34" charset="-120"/>
              </a:rPr>
              <a:t>Portfolio Value &amp; Technical Competencies</a:t>
            </a:r>
            <a:endParaRPr lang="en-US" sz="4000" dirty="0"/>
          </a:p>
        </p:txBody>
      </p:sp>
      <p:sp>
        <p:nvSpPr>
          <p:cNvPr id="4" name="Text 2"/>
          <p:cNvSpPr/>
          <p:nvPr/>
        </p:nvSpPr>
        <p:spPr>
          <a:xfrm>
            <a:off x="709017" y="2068711"/>
            <a:ext cx="13212366" cy="567214"/>
          </a:xfrm>
          <a:prstGeom prst="rect">
            <a:avLst/>
          </a:prstGeom>
          <a:noFill/>
          <a:ln/>
        </p:spPr>
        <p:txBody>
          <a:bodyPr wrap="square" lIns="0" tIns="0" rIns="0" bIns="0" rtlCol="0" anchor="t"/>
          <a:lstStyle/>
          <a:p>
            <a:pPr marL="0" indent="0" algn="l">
              <a:lnSpc>
                <a:spcPts val="2200"/>
              </a:lnSpc>
              <a:buNone/>
            </a:pPr>
            <a:r>
              <a:rPr lang="en-US" sz="1350" dirty="0">
                <a:latin typeface="Instrument Sans Medium" pitchFamily="34" charset="0"/>
                <a:ea typeface="Instrument Sans Medium" pitchFamily="34" charset="-122"/>
                <a:cs typeface="Instrument Sans Medium" pitchFamily="34" charset="-120"/>
              </a:rPr>
              <a:t>This project has significantly enhanced our technical and professional capabilities, demonstrating a robust skill set applicable to complex data analysis and strategic business intelligence.</a:t>
            </a:r>
            <a:endParaRPr lang="en-US" sz="1350" dirty="0"/>
          </a:p>
        </p:txBody>
      </p:sp>
      <p:sp>
        <p:nvSpPr>
          <p:cNvPr id="5" name="Text 3"/>
          <p:cNvSpPr/>
          <p:nvPr/>
        </p:nvSpPr>
        <p:spPr>
          <a:xfrm>
            <a:off x="996096" y="3012400"/>
            <a:ext cx="2965609" cy="276939"/>
          </a:xfrm>
          <a:prstGeom prst="rect">
            <a:avLst/>
          </a:prstGeom>
          <a:noFill/>
          <a:ln/>
        </p:spPr>
        <p:txBody>
          <a:bodyPr wrap="none" lIns="0" tIns="0" rIns="0" bIns="0" rtlCol="0" anchor="t"/>
          <a:lstStyle/>
          <a:p>
            <a:pPr marL="0" indent="0" algn="l">
              <a:lnSpc>
                <a:spcPts val="2150"/>
              </a:lnSpc>
              <a:buNone/>
            </a:pPr>
            <a:r>
              <a:rPr lang="en-US" sz="1700" dirty="0">
                <a:latin typeface="Instrument Sans Semi Bold" pitchFamily="34" charset="0"/>
                <a:ea typeface="Instrument Sans Semi Bold" pitchFamily="34" charset="-122"/>
                <a:cs typeface="Instrument Sans Semi Bold" pitchFamily="34" charset="-120"/>
              </a:rPr>
              <a:t>SQL Skills Demonstrated:</a:t>
            </a:r>
            <a:endParaRPr lang="en-US" sz="1700" dirty="0"/>
          </a:p>
        </p:txBody>
      </p:sp>
      <p:sp>
        <p:nvSpPr>
          <p:cNvPr id="6" name="Text 4"/>
          <p:cNvSpPr/>
          <p:nvPr/>
        </p:nvSpPr>
        <p:spPr>
          <a:xfrm>
            <a:off x="709017" y="3466505"/>
            <a:ext cx="4116705"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Data Cleaning:</a:t>
            </a:r>
            <a:r>
              <a:rPr lang="en-US" sz="1350" dirty="0">
                <a:latin typeface="Instrument Sans Medium" pitchFamily="34" charset="0"/>
                <a:ea typeface="Instrument Sans Medium" pitchFamily="34" charset="-122"/>
                <a:cs typeface="Instrument Sans Medium" pitchFamily="34" charset="-120"/>
              </a:rPr>
              <a:t> Complex SQL Queries for deduplication, null handling, and precise type conversion.</a:t>
            </a:r>
            <a:endParaRPr lang="en-US" sz="1350" dirty="0"/>
          </a:p>
        </p:txBody>
      </p:sp>
      <p:sp>
        <p:nvSpPr>
          <p:cNvPr id="7" name="Text 5"/>
          <p:cNvSpPr/>
          <p:nvPr/>
        </p:nvSpPr>
        <p:spPr>
          <a:xfrm>
            <a:off x="709017" y="4379357"/>
            <a:ext cx="4116705"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Window Functions:</a:t>
            </a:r>
            <a:r>
              <a:rPr lang="en-US" sz="1350" dirty="0">
                <a:latin typeface="Instrument Sans Medium" pitchFamily="34" charset="0"/>
                <a:ea typeface="Instrument Sans Medium" pitchFamily="34" charset="-122"/>
                <a:cs typeface="Instrument Sans Medium" pitchFamily="34" charset="-120"/>
              </a:rPr>
              <a:t> Application of rolling calculations, ranking, and cumulative analysis for deeper insights.</a:t>
            </a:r>
            <a:endParaRPr lang="en-US" sz="1350" dirty="0"/>
          </a:p>
        </p:txBody>
      </p:sp>
      <p:sp>
        <p:nvSpPr>
          <p:cNvPr id="8" name="Text 6"/>
          <p:cNvSpPr/>
          <p:nvPr/>
        </p:nvSpPr>
        <p:spPr>
          <a:xfrm>
            <a:off x="709017" y="5292209"/>
            <a:ext cx="4116705"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CTEs:</a:t>
            </a:r>
            <a:r>
              <a:rPr lang="en-US" sz="1350" dirty="0">
                <a:latin typeface="Instrument Sans Medium" pitchFamily="34" charset="0"/>
                <a:ea typeface="Instrument Sans Medium" pitchFamily="34" charset="-122"/>
                <a:cs typeface="Instrument Sans Medium" pitchFamily="34" charset="-120"/>
              </a:rPr>
              <a:t> Development of complex, multi-step analytical workflows using Common Table Expressions.</a:t>
            </a:r>
            <a:endParaRPr lang="en-US" sz="1350" dirty="0"/>
          </a:p>
        </p:txBody>
      </p:sp>
      <p:sp>
        <p:nvSpPr>
          <p:cNvPr id="10" name="Text 8"/>
          <p:cNvSpPr/>
          <p:nvPr/>
        </p:nvSpPr>
        <p:spPr>
          <a:xfrm>
            <a:off x="5660052" y="3012399"/>
            <a:ext cx="2384703" cy="276939"/>
          </a:xfrm>
          <a:prstGeom prst="rect">
            <a:avLst/>
          </a:prstGeom>
          <a:noFill/>
          <a:ln/>
        </p:spPr>
        <p:txBody>
          <a:bodyPr wrap="none" lIns="0" tIns="0" rIns="0" bIns="0" rtlCol="0" anchor="t"/>
          <a:lstStyle/>
          <a:p>
            <a:pPr marL="0" indent="0" algn="l">
              <a:lnSpc>
                <a:spcPts val="2150"/>
              </a:lnSpc>
              <a:buNone/>
            </a:pPr>
            <a:r>
              <a:rPr lang="en-US" sz="1700" dirty="0">
                <a:latin typeface="Instrument Sans Semi Bold" pitchFamily="34" charset="0"/>
                <a:ea typeface="Instrument Sans Semi Bold" pitchFamily="34" charset="-122"/>
                <a:cs typeface="Instrument Sans Semi Bold" pitchFamily="34" charset="-120"/>
              </a:rPr>
              <a:t>Analytical Capabilities:</a:t>
            </a:r>
            <a:endParaRPr lang="en-US" sz="1700" dirty="0"/>
          </a:p>
        </p:txBody>
      </p:sp>
      <p:sp>
        <p:nvSpPr>
          <p:cNvPr id="11" name="Text 9"/>
          <p:cNvSpPr/>
          <p:nvPr/>
        </p:nvSpPr>
        <p:spPr>
          <a:xfrm>
            <a:off x="5265777" y="3466505"/>
            <a:ext cx="4115276"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Pattern Recognition:</a:t>
            </a:r>
            <a:r>
              <a:rPr lang="en-US" sz="1350" dirty="0">
                <a:latin typeface="Instrument Sans Medium" pitchFamily="34" charset="0"/>
                <a:ea typeface="Instrument Sans Medium" pitchFamily="34" charset="-122"/>
                <a:cs typeface="Instrument Sans Medium" pitchFamily="34" charset="-120"/>
              </a:rPr>
              <a:t> Identifying and interpreting temporal and cross-sectional trends in layoff data.</a:t>
            </a:r>
            <a:endParaRPr lang="en-US" sz="1350" dirty="0"/>
          </a:p>
        </p:txBody>
      </p:sp>
      <p:sp>
        <p:nvSpPr>
          <p:cNvPr id="13" name="Text 11"/>
          <p:cNvSpPr/>
          <p:nvPr/>
        </p:nvSpPr>
        <p:spPr>
          <a:xfrm>
            <a:off x="5265777" y="4463928"/>
            <a:ext cx="4115276"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Business Intelligence:</a:t>
            </a:r>
            <a:r>
              <a:rPr lang="en-US" sz="1350" dirty="0">
                <a:latin typeface="Instrument Sans Medium" pitchFamily="34" charset="0"/>
                <a:ea typeface="Instrument Sans Medium" pitchFamily="34" charset="-122"/>
                <a:cs typeface="Instrument Sans Medium" pitchFamily="34" charset="-120"/>
              </a:rPr>
              <a:t> Developing key performance indicators (KPIs) and generating actionable insights from complex datasets.</a:t>
            </a:r>
            <a:endParaRPr lang="en-US" sz="1350" dirty="0"/>
          </a:p>
        </p:txBody>
      </p:sp>
      <p:sp>
        <p:nvSpPr>
          <p:cNvPr id="14" name="Text 12"/>
          <p:cNvSpPr/>
          <p:nvPr/>
        </p:nvSpPr>
        <p:spPr>
          <a:xfrm>
            <a:off x="5265777" y="5622862"/>
            <a:ext cx="4115276"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Data Storytelling:</a:t>
            </a:r>
            <a:r>
              <a:rPr lang="en-US" sz="1350" dirty="0">
                <a:latin typeface="Instrument Sans Medium" pitchFamily="34" charset="0"/>
                <a:ea typeface="Instrument Sans Medium" pitchFamily="34" charset="-122"/>
                <a:cs typeface="Instrument Sans Medium" pitchFamily="34" charset="-120"/>
              </a:rPr>
              <a:t> Translating findings into compelling business insights with graphs, and explanations for business users and managers</a:t>
            </a:r>
            <a:endParaRPr lang="en-US" sz="1350" dirty="0"/>
          </a:p>
        </p:txBody>
      </p:sp>
      <p:sp>
        <p:nvSpPr>
          <p:cNvPr id="15" name="Text 13"/>
          <p:cNvSpPr/>
          <p:nvPr/>
        </p:nvSpPr>
        <p:spPr>
          <a:xfrm>
            <a:off x="10668697" y="3012400"/>
            <a:ext cx="2215753" cy="276939"/>
          </a:xfrm>
          <a:prstGeom prst="rect">
            <a:avLst/>
          </a:prstGeom>
          <a:noFill/>
          <a:ln/>
        </p:spPr>
        <p:txBody>
          <a:bodyPr wrap="none" lIns="0" tIns="0" rIns="0" bIns="0" rtlCol="0" anchor="t"/>
          <a:lstStyle/>
          <a:p>
            <a:pPr marL="0" indent="0" algn="l">
              <a:lnSpc>
                <a:spcPts val="2150"/>
              </a:lnSpc>
              <a:buNone/>
            </a:pPr>
            <a:r>
              <a:rPr lang="en-US" sz="1700" dirty="0">
                <a:latin typeface="Instrument Sans Semi Bold" pitchFamily="34" charset="0"/>
                <a:ea typeface="Instrument Sans Semi Bold" pitchFamily="34" charset="-122"/>
                <a:cs typeface="Instrument Sans Semi Bold" pitchFamily="34" charset="-120"/>
              </a:rPr>
              <a:t>Professional Skills:</a:t>
            </a:r>
            <a:endParaRPr lang="en-US" sz="1700" dirty="0"/>
          </a:p>
        </p:txBody>
      </p:sp>
      <p:sp>
        <p:nvSpPr>
          <p:cNvPr id="16" name="Text 14"/>
          <p:cNvSpPr/>
          <p:nvPr/>
        </p:nvSpPr>
        <p:spPr>
          <a:xfrm>
            <a:off x="9821108" y="3466505"/>
            <a:ext cx="4115276" cy="567214"/>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Project Management:</a:t>
            </a:r>
            <a:r>
              <a:rPr lang="en-US" sz="1350" dirty="0">
                <a:latin typeface="Instrument Sans Medium" pitchFamily="34" charset="0"/>
                <a:ea typeface="Instrument Sans Medium" pitchFamily="34" charset="-122"/>
                <a:cs typeface="Instrument Sans Medium" pitchFamily="34" charset="-120"/>
              </a:rPr>
              <a:t> Executing end-to-end analytical projects from conception to delivery.</a:t>
            </a:r>
            <a:endParaRPr lang="en-US" sz="1350" dirty="0"/>
          </a:p>
        </p:txBody>
      </p:sp>
      <p:sp>
        <p:nvSpPr>
          <p:cNvPr id="17" name="Text 15"/>
          <p:cNvSpPr/>
          <p:nvPr/>
        </p:nvSpPr>
        <p:spPr>
          <a:xfrm>
            <a:off x="9821108" y="4095750"/>
            <a:ext cx="4115276"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Documentation:</a:t>
            </a:r>
            <a:r>
              <a:rPr lang="en-US" sz="1350" dirty="0">
                <a:latin typeface="Instrument Sans Medium" pitchFamily="34" charset="0"/>
                <a:ea typeface="Instrument Sans Medium" pitchFamily="34" charset="-122"/>
                <a:cs typeface="Instrument Sans Medium" pitchFamily="34" charset="-120"/>
              </a:rPr>
              <a:t> Creating comprehensive technical and business documentation for clarity and explainability.</a:t>
            </a:r>
            <a:endParaRPr lang="en-US" sz="1350" dirty="0"/>
          </a:p>
        </p:txBody>
      </p:sp>
      <p:sp>
        <p:nvSpPr>
          <p:cNvPr id="19" name="Text 17"/>
          <p:cNvSpPr/>
          <p:nvPr/>
        </p:nvSpPr>
        <p:spPr>
          <a:xfrm>
            <a:off x="9821108" y="5008602"/>
            <a:ext cx="4115276" cy="850821"/>
          </a:xfrm>
          <a:prstGeom prst="rect">
            <a:avLst/>
          </a:prstGeom>
          <a:noFill/>
          <a:ln/>
        </p:spPr>
        <p:txBody>
          <a:bodyPr wrap="square" lIns="0" tIns="0" rIns="0" bIns="0" rtlCol="0" anchor="t"/>
          <a:lstStyle/>
          <a:p>
            <a:pPr marL="342900" indent="-342900" algn="l">
              <a:lnSpc>
                <a:spcPts val="2200"/>
              </a:lnSpc>
              <a:buSzPct val="100000"/>
              <a:buChar char="•"/>
            </a:pPr>
            <a:r>
              <a:rPr lang="en-US" sz="1350" b="1" dirty="0">
                <a:latin typeface="Instrument Sans Medium" pitchFamily="34" charset="0"/>
                <a:ea typeface="Instrument Sans Medium" pitchFamily="34" charset="-122"/>
                <a:cs typeface="Instrument Sans Medium" pitchFamily="34" charset="-120"/>
              </a:rPr>
              <a:t>Strategic Thinking:</a:t>
            </a:r>
            <a:r>
              <a:rPr lang="en-US" sz="1350" dirty="0">
                <a:latin typeface="Instrument Sans Medium" pitchFamily="34" charset="0"/>
                <a:ea typeface="Instrument Sans Medium" pitchFamily="34" charset="-122"/>
                <a:cs typeface="Instrument Sans Medium" pitchFamily="34" charset="-120"/>
              </a:rPr>
              <a:t> Integrating business context into analytical findings and extracting insights from output of data analysis.</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833433" y="482629"/>
            <a:ext cx="9084112" cy="571500"/>
          </a:xfrm>
          <a:prstGeom prst="rect">
            <a:avLst/>
          </a:prstGeom>
          <a:noFill/>
          <a:ln/>
        </p:spPr>
        <p:txBody>
          <a:bodyPr wrap="none" lIns="0" tIns="0" rIns="0" bIns="0" rtlCol="0" anchor="t"/>
          <a:lstStyle/>
          <a:p>
            <a:pPr algn="ctr">
              <a:lnSpc>
                <a:spcPts val="4850"/>
              </a:lnSpc>
            </a:pPr>
            <a:r>
              <a:rPr lang="en-US" sz="6000" dirty="0">
                <a:solidFill>
                  <a:srgbClr val="000000"/>
                </a:solidFill>
                <a:latin typeface="Instrument Sans Semi Bold" pitchFamily="34" charset="0"/>
              </a:rPr>
              <a:t>Methodology Overview</a:t>
            </a:r>
          </a:p>
        </p:txBody>
      </p:sp>
      <p:sp>
        <p:nvSpPr>
          <p:cNvPr id="3" name="Text 1"/>
          <p:cNvSpPr/>
          <p:nvPr/>
        </p:nvSpPr>
        <p:spPr>
          <a:xfrm>
            <a:off x="731520" y="1440180"/>
            <a:ext cx="13167360" cy="292537"/>
          </a:xfrm>
          <a:prstGeom prst="rect">
            <a:avLst/>
          </a:prstGeom>
          <a:noFill/>
          <a:ln/>
        </p:spPr>
        <p:txBody>
          <a:bodyPr wrap="none" lIns="0" tIns="0" rIns="0" bIns="0" rtlCol="0" anchor="t"/>
          <a:lstStyle/>
          <a:p>
            <a:pPr marL="0" indent="0" algn="ctr">
              <a:lnSpc>
                <a:spcPts val="2300"/>
              </a:lnSpc>
              <a:buNone/>
            </a:pPr>
            <a:r>
              <a:rPr lang="en-US" sz="1400" dirty="0">
                <a:solidFill>
                  <a:srgbClr val="000000"/>
                </a:solidFill>
                <a:latin typeface="Instrument Sans Medium" pitchFamily="34" charset="0"/>
                <a:ea typeface="Instrument Sans Medium" pitchFamily="34" charset="-122"/>
                <a:cs typeface="Instrument Sans Medium" pitchFamily="34" charset="-120"/>
              </a:rPr>
              <a:t>The approach to analyzing global layoffs involves following a structured, multi-stage process, ensuring data integrity and the derivation of actionable business insights.</a:t>
            </a:r>
            <a:endParaRPr lang="en-US" sz="1400" dirty="0"/>
          </a:p>
        </p:txBody>
      </p:sp>
      <p:pic>
        <p:nvPicPr>
          <p:cNvPr id="4" name="Image 0" descr="preencoded.png"/>
          <p:cNvPicPr>
            <a:picLocks noChangeAspect="1"/>
          </p:cNvPicPr>
          <p:nvPr/>
        </p:nvPicPr>
        <p:blipFill>
          <a:blip r:embed="rId3"/>
          <a:stretch>
            <a:fillRect/>
          </a:stretch>
        </p:blipFill>
        <p:spPr>
          <a:xfrm>
            <a:off x="942380" y="1938457"/>
            <a:ext cx="12745641" cy="4782741"/>
          </a:xfrm>
          <a:prstGeom prst="rect">
            <a:avLst/>
          </a:prstGeom>
        </p:spPr>
      </p:pic>
      <p:pic>
        <p:nvPicPr>
          <p:cNvPr id="5" name="Image 1" descr="preencoded.png"/>
          <p:cNvPicPr>
            <a:picLocks noChangeAspect="1"/>
          </p:cNvPicPr>
          <p:nvPr/>
        </p:nvPicPr>
        <p:blipFill>
          <a:blip r:embed="rId4"/>
          <a:stretch>
            <a:fillRect/>
          </a:stretch>
        </p:blipFill>
        <p:spPr>
          <a:xfrm>
            <a:off x="11827289" y="3156706"/>
            <a:ext cx="658363" cy="658363"/>
          </a:xfrm>
          <a:prstGeom prst="rect">
            <a:avLst/>
          </a:prstGeom>
        </p:spPr>
      </p:pic>
      <p:sp>
        <p:nvSpPr>
          <p:cNvPr id="6" name="Text 2"/>
          <p:cNvSpPr/>
          <p:nvPr/>
        </p:nvSpPr>
        <p:spPr>
          <a:xfrm>
            <a:off x="11240729" y="5374978"/>
            <a:ext cx="1922420" cy="740659"/>
          </a:xfrm>
          <a:prstGeom prst="rect">
            <a:avLst/>
          </a:prstGeom>
          <a:noFill/>
          <a:ln/>
        </p:spPr>
        <p:txBody>
          <a:bodyPr wrap="square" lIns="0" tIns="0" rIns="0" bIns="0" rtlCol="0" anchor="t"/>
          <a:lstStyle/>
          <a:p>
            <a:pPr marL="0" indent="0" algn="ctr">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Insight Storytelling</a:t>
            </a:r>
            <a:endParaRPr lang="en-US" sz="1350" dirty="0"/>
          </a:p>
        </p:txBody>
      </p:sp>
      <p:pic>
        <p:nvPicPr>
          <p:cNvPr id="7" name="Image 2" descr="preencoded.png"/>
          <p:cNvPicPr>
            <a:picLocks noChangeAspect="1"/>
          </p:cNvPicPr>
          <p:nvPr/>
        </p:nvPicPr>
        <p:blipFill>
          <a:blip r:embed="rId5"/>
          <a:stretch>
            <a:fillRect/>
          </a:stretch>
        </p:blipFill>
        <p:spPr>
          <a:xfrm>
            <a:off x="9417063" y="3157941"/>
            <a:ext cx="658363" cy="658363"/>
          </a:xfrm>
          <a:prstGeom prst="rect">
            <a:avLst/>
          </a:prstGeom>
        </p:spPr>
      </p:pic>
      <p:sp>
        <p:nvSpPr>
          <p:cNvPr id="8" name="Text 3"/>
          <p:cNvSpPr/>
          <p:nvPr/>
        </p:nvSpPr>
        <p:spPr>
          <a:xfrm>
            <a:off x="8817953" y="5374978"/>
            <a:ext cx="1922420" cy="740659"/>
          </a:xfrm>
          <a:prstGeom prst="rect">
            <a:avLst/>
          </a:prstGeom>
          <a:noFill/>
          <a:ln/>
        </p:spPr>
        <p:txBody>
          <a:bodyPr wrap="square" lIns="0" tIns="0" rIns="0" bIns="0" rtlCol="0" anchor="t"/>
          <a:lstStyle/>
          <a:p>
            <a:pPr marL="0" indent="0" algn="ctr">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KPI Extraction</a:t>
            </a:r>
            <a:endParaRPr lang="en-US" sz="1350" dirty="0"/>
          </a:p>
        </p:txBody>
      </p:sp>
      <p:pic>
        <p:nvPicPr>
          <p:cNvPr id="9" name="Image 3" descr="preencoded.png"/>
          <p:cNvPicPr>
            <a:picLocks noChangeAspect="1"/>
          </p:cNvPicPr>
          <p:nvPr/>
        </p:nvPicPr>
        <p:blipFill>
          <a:blip r:embed="rId6"/>
          <a:stretch>
            <a:fillRect/>
          </a:stretch>
        </p:blipFill>
        <p:spPr>
          <a:xfrm>
            <a:off x="7007455" y="3157941"/>
            <a:ext cx="658363" cy="658363"/>
          </a:xfrm>
          <a:prstGeom prst="rect">
            <a:avLst/>
          </a:prstGeom>
        </p:spPr>
      </p:pic>
      <p:sp>
        <p:nvSpPr>
          <p:cNvPr id="10" name="Text 4"/>
          <p:cNvSpPr/>
          <p:nvPr/>
        </p:nvSpPr>
        <p:spPr>
          <a:xfrm>
            <a:off x="6408345" y="5374978"/>
            <a:ext cx="1922419" cy="740659"/>
          </a:xfrm>
          <a:prstGeom prst="rect">
            <a:avLst/>
          </a:prstGeom>
          <a:noFill/>
          <a:ln/>
        </p:spPr>
        <p:txBody>
          <a:bodyPr wrap="square" lIns="0" tIns="0" rIns="0" bIns="0" rtlCol="0" anchor="t"/>
          <a:lstStyle/>
          <a:p>
            <a:pPr marL="0" indent="0" algn="ctr">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Exploratory Analysis</a:t>
            </a:r>
            <a:endParaRPr lang="en-US" sz="1350" dirty="0"/>
          </a:p>
        </p:txBody>
      </p:sp>
      <p:pic>
        <p:nvPicPr>
          <p:cNvPr id="11" name="Image 4" descr="preencoded.png"/>
          <p:cNvPicPr>
            <a:picLocks noChangeAspect="1"/>
          </p:cNvPicPr>
          <p:nvPr/>
        </p:nvPicPr>
        <p:blipFill>
          <a:blip r:embed="rId7"/>
          <a:stretch>
            <a:fillRect/>
          </a:stretch>
        </p:blipFill>
        <p:spPr>
          <a:xfrm>
            <a:off x="4597846" y="3157941"/>
            <a:ext cx="658363" cy="658363"/>
          </a:xfrm>
          <a:prstGeom prst="rect">
            <a:avLst/>
          </a:prstGeom>
        </p:spPr>
      </p:pic>
      <p:sp>
        <p:nvSpPr>
          <p:cNvPr id="12" name="Text 5"/>
          <p:cNvSpPr/>
          <p:nvPr/>
        </p:nvSpPr>
        <p:spPr>
          <a:xfrm>
            <a:off x="3998736" y="5560142"/>
            <a:ext cx="1922420" cy="370329"/>
          </a:xfrm>
          <a:prstGeom prst="rect">
            <a:avLst/>
          </a:prstGeom>
          <a:noFill/>
          <a:ln/>
        </p:spPr>
        <p:txBody>
          <a:bodyPr wrap="none" lIns="0" tIns="0" rIns="0" bIns="0" rtlCol="0" anchor="t"/>
          <a:lstStyle/>
          <a:p>
            <a:pPr marL="0" indent="0" algn="ctr">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Cleaning</a:t>
            </a:r>
            <a:endParaRPr lang="en-US" sz="1350" dirty="0"/>
          </a:p>
        </p:txBody>
      </p:sp>
      <p:pic>
        <p:nvPicPr>
          <p:cNvPr id="13" name="Image 5" descr="preencoded.png"/>
          <p:cNvPicPr>
            <a:picLocks noChangeAspect="1"/>
          </p:cNvPicPr>
          <p:nvPr/>
        </p:nvPicPr>
        <p:blipFill>
          <a:blip r:embed="rId8"/>
          <a:stretch>
            <a:fillRect/>
          </a:stretch>
        </p:blipFill>
        <p:spPr>
          <a:xfrm>
            <a:off x="2175070" y="3157941"/>
            <a:ext cx="658363" cy="658363"/>
          </a:xfrm>
          <a:prstGeom prst="rect">
            <a:avLst/>
          </a:prstGeom>
        </p:spPr>
      </p:pic>
      <p:sp>
        <p:nvSpPr>
          <p:cNvPr id="14" name="Text 6"/>
          <p:cNvSpPr/>
          <p:nvPr/>
        </p:nvSpPr>
        <p:spPr>
          <a:xfrm>
            <a:off x="1536459" y="5374978"/>
            <a:ext cx="1922420" cy="740659"/>
          </a:xfrm>
          <a:prstGeom prst="rect">
            <a:avLst/>
          </a:prstGeom>
          <a:noFill/>
          <a:ln/>
        </p:spPr>
        <p:txBody>
          <a:bodyPr wrap="square" lIns="0" tIns="0" rIns="0" bIns="0" rtlCol="0" anchor="t"/>
          <a:lstStyle/>
          <a:p>
            <a:pPr marL="0" indent="0" algn="ctr">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Data Collection</a:t>
            </a:r>
            <a:endParaRPr lang="en-US" sz="1350" dirty="0"/>
          </a:p>
        </p:txBody>
      </p:sp>
      <p:sp>
        <p:nvSpPr>
          <p:cNvPr id="16" name="Text 8"/>
          <p:cNvSpPr/>
          <p:nvPr/>
        </p:nvSpPr>
        <p:spPr>
          <a:xfrm>
            <a:off x="796705" y="7406152"/>
            <a:ext cx="13036990" cy="292537"/>
          </a:xfrm>
          <a:prstGeom prst="rect">
            <a:avLst/>
          </a:prstGeom>
          <a:noFill/>
          <a:ln/>
        </p:spPr>
        <p:txBody>
          <a:bodyPr wrap="none" lIns="0" tIns="0" rIns="0" bIns="0" rtlCol="0" anchor="t"/>
          <a:lstStyle/>
          <a:p>
            <a:pPr marL="0" indent="0" algn="ctr">
              <a:lnSpc>
                <a:spcPts val="2300"/>
              </a:lnSpc>
              <a:buNone/>
            </a:pPr>
            <a:r>
              <a:rPr lang="en-US" sz="1400" b="1" dirty="0">
                <a:solidFill>
                  <a:srgbClr val="000000"/>
                </a:solidFill>
                <a:latin typeface="Instrument Sans Medium" pitchFamily="34" charset="0"/>
                <a:ea typeface="Instrument Sans Medium" pitchFamily="34" charset="-122"/>
                <a:cs typeface="Instrument Sans Medium" pitchFamily="34" charset="-120"/>
              </a:rPr>
              <a:t>Keywords:</a:t>
            </a:r>
            <a:r>
              <a:rPr lang="en-US" sz="1400" dirty="0">
                <a:solidFill>
                  <a:srgbClr val="000000"/>
                </a:solidFill>
                <a:latin typeface="Instrument Sans Medium" pitchFamily="34" charset="0"/>
                <a:ea typeface="Instrument Sans Medium" pitchFamily="34" charset="-122"/>
                <a:cs typeface="Instrument Sans Medium" pitchFamily="34" charset="-120"/>
              </a:rPr>
              <a:t> Deduplication, Null Handling, Type Conversion, SQL Analytics, Visualization</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79250" y="612893"/>
            <a:ext cx="5671899" cy="620078"/>
          </a:xfrm>
          <a:prstGeom prst="rect">
            <a:avLst/>
          </a:prstGeom>
          <a:noFill/>
          <a:ln/>
        </p:spPr>
        <p:txBody>
          <a:bodyPr wrap="none" lIns="0" tIns="0" rIns="0" bIns="0" rtlCol="0" anchor="t"/>
          <a:lstStyle/>
          <a:p>
            <a:pPr indent="0" algn="ctr">
              <a:lnSpc>
                <a:spcPts val="4850"/>
              </a:lnSpc>
              <a:buNone/>
            </a:pPr>
            <a:r>
              <a:rPr lang="en-US" sz="6000" dirty="0">
                <a:solidFill>
                  <a:srgbClr val="000000"/>
                </a:solidFill>
                <a:latin typeface="Instrument Sans Semi Bold" pitchFamily="34" charset="0"/>
              </a:rPr>
              <a:t>Data Cleaning Workflow</a:t>
            </a:r>
          </a:p>
        </p:txBody>
      </p:sp>
      <p:pic>
        <p:nvPicPr>
          <p:cNvPr id="3" name="Image 0" descr="preencoded.png"/>
          <p:cNvPicPr>
            <a:picLocks noChangeAspect="1"/>
          </p:cNvPicPr>
          <p:nvPr/>
        </p:nvPicPr>
        <p:blipFill>
          <a:blip r:embed="rId3"/>
          <a:stretch>
            <a:fillRect/>
          </a:stretch>
        </p:blipFill>
        <p:spPr>
          <a:xfrm>
            <a:off x="847487" y="1834277"/>
            <a:ext cx="12935307" cy="5577959"/>
          </a:xfrm>
          <a:prstGeom prst="rect">
            <a:avLst/>
          </a:prstGeom>
        </p:spPr>
      </p:pic>
      <p:sp>
        <p:nvSpPr>
          <p:cNvPr id="4" name="Text 1"/>
          <p:cNvSpPr/>
          <p:nvPr/>
        </p:nvSpPr>
        <p:spPr>
          <a:xfrm>
            <a:off x="1717942" y="6354446"/>
            <a:ext cx="2934563" cy="366820"/>
          </a:xfrm>
          <a:prstGeom prst="rect">
            <a:avLst/>
          </a:prstGeom>
          <a:noFill/>
          <a:ln/>
        </p:spPr>
        <p:txBody>
          <a:bodyPr wrap="none" lIns="0" tIns="0" rIns="0" bIns="0" rtlCol="0" anchor="t"/>
          <a:lstStyle/>
          <a:p>
            <a:pPr marL="0" indent="0" algn="l">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Finalize &amp; Report</a:t>
            </a:r>
            <a:endParaRPr lang="en-US" sz="1350" dirty="0"/>
          </a:p>
        </p:txBody>
      </p:sp>
      <p:sp>
        <p:nvSpPr>
          <p:cNvPr id="5" name="Text 2"/>
          <p:cNvSpPr/>
          <p:nvPr/>
        </p:nvSpPr>
        <p:spPr>
          <a:xfrm>
            <a:off x="1717942" y="5063239"/>
            <a:ext cx="3087200" cy="366820"/>
          </a:xfrm>
          <a:prstGeom prst="rect">
            <a:avLst/>
          </a:prstGeom>
          <a:noFill/>
          <a:ln/>
        </p:spPr>
        <p:txBody>
          <a:bodyPr wrap="none" lIns="0" tIns="0" rIns="0" bIns="0" rtlCol="0" anchor="t"/>
          <a:lstStyle/>
          <a:p>
            <a:pPr marL="0" indent="0" algn="l">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Handle Missing Values</a:t>
            </a:r>
            <a:endParaRPr lang="en-US" sz="1350" dirty="0"/>
          </a:p>
        </p:txBody>
      </p:sp>
      <p:sp>
        <p:nvSpPr>
          <p:cNvPr id="6" name="Text 3"/>
          <p:cNvSpPr/>
          <p:nvPr/>
        </p:nvSpPr>
        <p:spPr>
          <a:xfrm>
            <a:off x="1717942" y="3785074"/>
            <a:ext cx="2934563" cy="366820"/>
          </a:xfrm>
          <a:prstGeom prst="rect">
            <a:avLst/>
          </a:prstGeom>
          <a:noFill/>
          <a:ln/>
        </p:spPr>
        <p:txBody>
          <a:bodyPr wrap="none" lIns="0" tIns="0" rIns="0" bIns="0" rtlCol="0" anchor="t"/>
          <a:lstStyle/>
          <a:p>
            <a:pPr marL="0" indent="0" algn="l">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Remove Duplicates</a:t>
            </a:r>
            <a:endParaRPr lang="en-US" sz="1350" dirty="0"/>
          </a:p>
        </p:txBody>
      </p:sp>
      <p:sp>
        <p:nvSpPr>
          <p:cNvPr id="7" name="Text 4"/>
          <p:cNvSpPr/>
          <p:nvPr/>
        </p:nvSpPr>
        <p:spPr>
          <a:xfrm>
            <a:off x="1717942" y="2493866"/>
            <a:ext cx="2973689" cy="366820"/>
          </a:xfrm>
          <a:prstGeom prst="rect">
            <a:avLst/>
          </a:prstGeom>
          <a:noFill/>
          <a:ln/>
        </p:spPr>
        <p:txBody>
          <a:bodyPr wrap="none" lIns="0" tIns="0" rIns="0" bIns="0" rtlCol="0" anchor="t"/>
          <a:lstStyle/>
          <a:p>
            <a:pPr marL="0" indent="0" algn="l">
              <a:lnSpc>
                <a:spcPts val="1650"/>
              </a:lnSpc>
              <a:buNone/>
            </a:pPr>
            <a:r>
              <a:rPr lang="en-US" sz="1350" dirty="0">
                <a:solidFill>
                  <a:srgbClr val="000000"/>
                </a:solidFill>
                <a:latin typeface="Instrument Sans Semi Bold" pitchFamily="34" charset="0"/>
                <a:ea typeface="Instrument Sans Semi Bold" pitchFamily="34" charset="-122"/>
                <a:cs typeface="Instrument Sans Semi Bold" pitchFamily="34" charset="-120"/>
              </a:rPr>
              <a:t>Standardize Columns</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712494" y="260941"/>
            <a:ext cx="5205413" cy="428863"/>
          </a:xfrm>
          <a:prstGeom prst="rect">
            <a:avLst/>
          </a:prstGeom>
          <a:noFill/>
          <a:ln/>
        </p:spPr>
        <p:txBody>
          <a:bodyPr wrap="none" lIns="0" tIns="0" rIns="0" bIns="0" rtlCol="0" anchor="t"/>
          <a:lstStyle/>
          <a:p>
            <a:pPr marL="0" indent="0" algn="ctr">
              <a:lnSpc>
                <a:spcPts val="3350"/>
              </a:lnSpc>
              <a:buNone/>
            </a:pPr>
            <a:r>
              <a:rPr lang="en-US" sz="4000" dirty="0">
                <a:solidFill>
                  <a:srgbClr val="000000"/>
                </a:solidFill>
                <a:latin typeface="Instrument Sans Semi Bold" pitchFamily="34" charset="0"/>
                <a:ea typeface="Instrument Sans Semi Bold" pitchFamily="34" charset="-122"/>
                <a:cs typeface="Instrument Sans Semi Bold" pitchFamily="34" charset="-120"/>
              </a:rPr>
              <a:t>Data Cleaning - SQL Query</a:t>
            </a:r>
            <a:endParaRPr lang="en-US" sz="4000" dirty="0"/>
          </a:p>
        </p:txBody>
      </p:sp>
      <p:sp>
        <p:nvSpPr>
          <p:cNvPr id="3" name="Text 1"/>
          <p:cNvSpPr/>
          <p:nvPr/>
        </p:nvSpPr>
        <p:spPr>
          <a:xfrm>
            <a:off x="5380256" y="945030"/>
            <a:ext cx="3869888" cy="343138"/>
          </a:xfrm>
          <a:prstGeom prst="rect">
            <a:avLst/>
          </a:prstGeom>
          <a:noFill/>
          <a:ln/>
        </p:spPr>
        <p:txBody>
          <a:bodyPr wrap="none" lIns="0" tIns="0" rIns="0" bIns="0" rtlCol="0" anchor="t"/>
          <a:lstStyle/>
          <a:p>
            <a:pPr marL="0" indent="0" algn="ctr">
              <a:lnSpc>
                <a:spcPts val="2700"/>
              </a:lnSpc>
              <a:buNone/>
            </a:pPr>
            <a:r>
              <a:rPr lang="en-US" sz="3200" dirty="0">
                <a:solidFill>
                  <a:srgbClr val="000000"/>
                </a:solidFill>
                <a:latin typeface="Instrument Sans Semi Bold" pitchFamily="34" charset="0"/>
                <a:ea typeface="Instrument Sans Semi Bold" pitchFamily="34" charset="-122"/>
                <a:cs typeface="Instrument Sans Semi Bold" pitchFamily="34" charset="-120"/>
              </a:rPr>
              <a:t>Deduplication &amp; Null Handling</a:t>
            </a:r>
            <a:endParaRPr lang="en-US" sz="3200" dirty="0"/>
          </a:p>
        </p:txBody>
      </p:sp>
      <p:sp>
        <p:nvSpPr>
          <p:cNvPr id="4" name="Text 2"/>
          <p:cNvSpPr/>
          <p:nvPr/>
        </p:nvSpPr>
        <p:spPr>
          <a:xfrm>
            <a:off x="548996" y="1698903"/>
            <a:ext cx="3108603" cy="214432"/>
          </a:xfrm>
          <a:prstGeom prst="rect">
            <a:avLst/>
          </a:prstGeom>
          <a:noFill/>
          <a:ln/>
        </p:spPr>
        <p:txBody>
          <a:bodyPr wrap="none" lIns="0" tIns="0" rIns="0" bIns="0" rtlCol="0" anchor="t"/>
          <a:lstStyle/>
          <a:p>
            <a:pPr marL="0" indent="0" algn="l">
              <a:lnSpc>
                <a:spcPts val="1650"/>
              </a:lnSpc>
              <a:buNone/>
            </a:pPr>
            <a:r>
              <a:rPr lang="en-US" b="1" dirty="0">
                <a:solidFill>
                  <a:srgbClr val="000000"/>
                </a:solidFill>
                <a:latin typeface="Instrument Sans Semi Bold" pitchFamily="34" charset="0"/>
                <a:ea typeface="Instrument Sans Semi Bold" pitchFamily="34" charset="-122"/>
                <a:cs typeface="Instrument Sans Semi Bold" pitchFamily="34" charset="-120"/>
              </a:rPr>
              <a:t>Deduplication</a:t>
            </a:r>
            <a:endParaRPr lang="en-US" b="1" dirty="0"/>
          </a:p>
        </p:txBody>
      </p:sp>
      <p:sp>
        <p:nvSpPr>
          <p:cNvPr id="5" name="Shape 3"/>
          <p:cNvSpPr/>
          <p:nvPr/>
        </p:nvSpPr>
        <p:spPr>
          <a:xfrm>
            <a:off x="548997" y="2067758"/>
            <a:ext cx="7430810" cy="5255419"/>
          </a:xfrm>
          <a:prstGeom prst="roundRect">
            <a:avLst>
              <a:gd name="adj" fmla="val 1097"/>
            </a:avLst>
          </a:prstGeom>
          <a:solidFill>
            <a:srgbClr val="E7EEF2"/>
          </a:solidFill>
          <a:ln/>
        </p:spPr>
      </p:sp>
      <p:sp>
        <p:nvSpPr>
          <p:cNvPr id="6" name="Shape 4"/>
          <p:cNvSpPr/>
          <p:nvPr/>
        </p:nvSpPr>
        <p:spPr>
          <a:xfrm>
            <a:off x="542211" y="2067758"/>
            <a:ext cx="7444383" cy="5255419"/>
          </a:xfrm>
          <a:prstGeom prst="roundRect">
            <a:avLst>
              <a:gd name="adj" fmla="val 392"/>
            </a:avLst>
          </a:prstGeom>
          <a:solidFill>
            <a:srgbClr val="E7EEF2"/>
          </a:solidFill>
          <a:ln/>
        </p:spPr>
      </p:sp>
      <p:sp>
        <p:nvSpPr>
          <p:cNvPr id="7" name="Text 5"/>
          <p:cNvSpPr/>
          <p:nvPr/>
        </p:nvSpPr>
        <p:spPr>
          <a:xfrm>
            <a:off x="679371" y="2170628"/>
            <a:ext cx="7170063" cy="5049679"/>
          </a:xfrm>
          <a:prstGeom prst="rect">
            <a:avLst/>
          </a:prstGeom>
          <a:noFill/>
          <a:ln/>
        </p:spPr>
        <p:txBody>
          <a:bodyPr wrap="square" lIns="0" tIns="0" rIns="0" bIns="0" rtlCol="0" anchor="t"/>
          <a:lstStyle/>
          <a:p>
            <a:pPr marL="0" indent="0" algn="l">
              <a:lnSpc>
                <a:spcPts val="1700"/>
              </a:lnSpc>
              <a:buNone/>
            </a:pPr>
            <a:r>
              <a:rPr lang="en-US" sz="1400" b="1" dirty="0">
                <a:solidFill>
                  <a:srgbClr val="000000"/>
                </a:solidFill>
                <a:highlight>
                  <a:srgbClr val="E7EEF2"/>
                </a:highlight>
                <a:latin typeface="Consolas Medium" pitchFamily="34" charset="0"/>
                <a:ea typeface="Consolas Medium" pitchFamily="34" charset="-122"/>
                <a:cs typeface="Consolas Medium" pitchFamily="34" charset="-120"/>
              </a:rPr>
              <a:t>#1 To create staging tables where cleaning will be done:</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CREATE TABLE layoffsp_staging LIKE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layoffsp</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t>
            </a:r>
          </a:p>
          <a:p>
            <a:pPr marL="0" indent="0" algn="l">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INSERT INTO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layoffsp_staging</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 </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SELECT * FROM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layoffsp</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t>
            </a:r>
          </a:p>
          <a:p>
            <a:pPr marL="0" indent="0" algn="l">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ALTER TABLE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layoffsp_staging</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 </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ADD COLUMN row_num INT;</a:t>
            </a:r>
          </a:p>
          <a:p>
            <a:pPr marL="0" indent="0" algn="l">
              <a:lnSpc>
                <a:spcPts val="1700"/>
              </a:lnSpc>
              <a:buNone/>
            </a:pPr>
            <a:endParaRPr lang="en-US" sz="105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l">
              <a:lnSpc>
                <a:spcPts val="1700"/>
              </a:lnSpc>
              <a:buNone/>
            </a:pPr>
            <a:r>
              <a:rPr lang="en-US" sz="1400" b="1" dirty="0">
                <a:solidFill>
                  <a:srgbClr val="000000"/>
                </a:solidFill>
                <a:highlight>
                  <a:srgbClr val="E7EEF2"/>
                </a:highlight>
                <a:latin typeface="Consolas Medium" pitchFamily="34" charset="0"/>
                <a:ea typeface="Consolas Medium" pitchFamily="34" charset="-122"/>
                <a:cs typeface="Consolas Medium" pitchFamily="34" charset="-120"/>
              </a:rPr>
              <a:t>#2 Adding Row_Number field to find duplicates - when row_number &gt; 1, then duplicates exist:</a:t>
            </a:r>
          </a:p>
          <a:p>
            <a:pPr marL="0" indent="0" algn="l">
              <a:lnSpc>
                <a:spcPts val="1700"/>
              </a:lnSpc>
              <a:buNone/>
            </a:pPr>
            <a:endParaRPr lang="en-US" sz="105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just">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INSERT INTO layoffsp_staging2 (company, location, industry, total_laid_off, percentage_laid_off, date, stage, country, funds_raised_millions,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row_num</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t>
            </a:r>
          </a:p>
          <a:p>
            <a:pPr marL="0" indent="0">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SELECT company, location, industry, total_laid_off, percentage_laid_off, date, stage, country,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funds_raised_millions</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t>
            </a:r>
          </a:p>
          <a:p>
            <a:pPr marL="0" indent="0">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ROW_NUMBER() OVER(PARTITION BY company, location, industry, total_laid_off, percentage_laid_off, date, stage, country,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funds_raised_millions</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 AS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row_num</a:t>
            </a: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FROM </a:t>
            </a:r>
            <a:r>
              <a:rPr lang="en-US" sz="1400" dirty="0" err="1">
                <a:solidFill>
                  <a:srgbClr val="000000"/>
                </a:solidFill>
                <a:highlight>
                  <a:srgbClr val="E7EEF2"/>
                </a:highlight>
                <a:latin typeface="Consolas Medium" pitchFamily="34" charset="0"/>
                <a:ea typeface="Consolas Medium" pitchFamily="34" charset="-122"/>
                <a:cs typeface="Consolas Medium" pitchFamily="34" charset="-120"/>
              </a:rPr>
              <a:t>layoffsp_staging</a:t>
            </a: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a:t>
            </a:r>
          </a:p>
          <a:p>
            <a:pPr marL="0" indent="0" algn="just">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just">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DELETE FROM layoffsp_staging2 </a:t>
            </a:r>
          </a:p>
          <a:p>
            <a:pPr marL="0" indent="0" algn="just">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WHERE row_num &gt; 1;</a:t>
            </a:r>
            <a:endParaRPr lang="en-US" sz="1400" dirty="0"/>
          </a:p>
        </p:txBody>
      </p:sp>
      <p:sp>
        <p:nvSpPr>
          <p:cNvPr id="8" name="Text 6"/>
          <p:cNvSpPr/>
          <p:nvPr/>
        </p:nvSpPr>
        <p:spPr>
          <a:xfrm>
            <a:off x="8322230" y="1698903"/>
            <a:ext cx="2630249" cy="214432"/>
          </a:xfrm>
          <a:prstGeom prst="rect">
            <a:avLst/>
          </a:prstGeom>
          <a:noFill/>
          <a:ln/>
        </p:spPr>
        <p:txBody>
          <a:bodyPr wrap="none" lIns="0" tIns="0" rIns="0" bIns="0" rtlCol="0" anchor="t"/>
          <a:lstStyle/>
          <a:p>
            <a:pPr>
              <a:lnSpc>
                <a:spcPts val="1650"/>
              </a:lnSpc>
            </a:pPr>
            <a:r>
              <a:rPr lang="en-US" b="1" dirty="0">
                <a:solidFill>
                  <a:srgbClr val="000000"/>
                </a:solidFill>
                <a:latin typeface="Instrument Sans Semi Bold" pitchFamily="34" charset="0"/>
              </a:rPr>
              <a:t>Null Handling</a:t>
            </a:r>
          </a:p>
        </p:txBody>
      </p:sp>
      <p:sp>
        <p:nvSpPr>
          <p:cNvPr id="9" name="Shape 7"/>
          <p:cNvSpPr/>
          <p:nvPr/>
        </p:nvSpPr>
        <p:spPr>
          <a:xfrm>
            <a:off x="8322231" y="2067758"/>
            <a:ext cx="5766673" cy="2401253"/>
          </a:xfrm>
          <a:prstGeom prst="roundRect">
            <a:avLst>
              <a:gd name="adj" fmla="val 2401"/>
            </a:avLst>
          </a:prstGeom>
          <a:solidFill>
            <a:srgbClr val="E7EEF2"/>
          </a:solidFill>
          <a:ln/>
        </p:spPr>
      </p:sp>
      <p:sp>
        <p:nvSpPr>
          <p:cNvPr id="10" name="Shape 8"/>
          <p:cNvSpPr/>
          <p:nvPr/>
        </p:nvSpPr>
        <p:spPr>
          <a:xfrm>
            <a:off x="8315444" y="2067758"/>
            <a:ext cx="5898396" cy="4007922"/>
          </a:xfrm>
          <a:prstGeom prst="roundRect">
            <a:avLst>
              <a:gd name="adj" fmla="val 857"/>
            </a:avLst>
          </a:prstGeom>
          <a:solidFill>
            <a:srgbClr val="E7EEF2"/>
          </a:solidFill>
          <a:ln/>
        </p:spPr>
      </p:sp>
      <p:sp>
        <p:nvSpPr>
          <p:cNvPr id="11" name="Text 9"/>
          <p:cNvSpPr/>
          <p:nvPr/>
        </p:nvSpPr>
        <p:spPr>
          <a:xfrm>
            <a:off x="8452604" y="2170628"/>
            <a:ext cx="5505926" cy="3346252"/>
          </a:xfrm>
          <a:prstGeom prst="rect">
            <a:avLst/>
          </a:prstGeom>
          <a:noFill/>
          <a:ln/>
        </p:spPr>
        <p:txBody>
          <a:bodyPr wrap="square" lIns="0" tIns="0" rIns="0" bIns="0" rtlCol="0" anchor="t"/>
          <a:lstStyle/>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UPDATE layoffsp_staging2 AS t1</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JOIN layoffsp_staging2 AS t2 </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ON t1.company = t2.company</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SET t1.industry = t2.industry</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WHERE t1.industry IS NULL AND t2.industry IS NOT NULL;</a:t>
            </a:r>
          </a:p>
          <a:p>
            <a:pPr marL="0" indent="0" algn="l">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DELETE FROM layoffsp_staging2</a:t>
            </a:r>
          </a:p>
          <a:p>
            <a:pPr marL="0" indent="0" algn="l">
              <a:lnSpc>
                <a:spcPts val="1700"/>
              </a:lnSpc>
              <a:buNone/>
            </a:pPr>
            <a:r>
              <a:rPr lang="en-US" sz="1400" dirty="0">
                <a:solidFill>
                  <a:srgbClr val="000000"/>
                </a:solidFill>
                <a:highlight>
                  <a:srgbClr val="E7EEF2"/>
                </a:highlight>
                <a:latin typeface="Consolas Medium" pitchFamily="34" charset="0"/>
                <a:ea typeface="Consolas Medium" pitchFamily="34" charset="-122"/>
                <a:cs typeface="Consolas Medium" pitchFamily="34" charset="-120"/>
              </a:rPr>
              <a:t>WHERE total_laid_off = '' AND percentage_laid_off = ‘’ “ ;</a:t>
            </a:r>
          </a:p>
          <a:p>
            <a:pPr marL="0" indent="0" algn="l">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l">
              <a:lnSpc>
                <a:spcPts val="1700"/>
              </a:lnSpc>
              <a:buNone/>
            </a:pPr>
            <a:endParaRPr lang="en-US" sz="1400" dirty="0">
              <a:solidFill>
                <a:srgbClr val="000000"/>
              </a:solidFill>
              <a:highlight>
                <a:srgbClr val="E7EEF2"/>
              </a:highlight>
              <a:latin typeface="Consolas Medium" pitchFamily="34" charset="0"/>
              <a:ea typeface="Consolas Medium" pitchFamily="34" charset="-122"/>
              <a:cs typeface="Consolas Medium" pitchFamily="34" charset="-120"/>
            </a:endParaRPr>
          </a:p>
          <a:p>
            <a:pPr marL="0" indent="0" algn="just">
              <a:lnSpc>
                <a:spcPts val="1700"/>
              </a:lnSpc>
              <a:buNone/>
            </a:pPr>
            <a:r>
              <a:rPr lang="en-US" sz="1600" b="1" dirty="0">
                <a:solidFill>
                  <a:srgbClr val="000000"/>
                </a:solidFill>
                <a:highlight>
                  <a:srgbClr val="E7EEF2"/>
                </a:highlight>
                <a:latin typeface="Consolas Medium" pitchFamily="34" charset="0"/>
                <a:ea typeface="Consolas Medium" pitchFamily="34" charset="-122"/>
                <a:cs typeface="Consolas Medium" pitchFamily="34" charset="-120"/>
              </a:rPr>
              <a:t>-- This involves removing the data wherever both variables are null. This is because having either total laid off number or percentage laid off will provide some insights but if both are absent there is no significance of the data     </a:t>
            </a:r>
            <a:endParaRPr lang="en-US" sz="1600" b="1" dirty="0"/>
          </a:p>
        </p:txBody>
      </p:sp>
      <p:sp>
        <p:nvSpPr>
          <p:cNvPr id="12" name="Text 10"/>
          <p:cNvSpPr/>
          <p:nvPr/>
        </p:nvSpPr>
        <p:spPr>
          <a:xfrm>
            <a:off x="548997" y="7632025"/>
            <a:ext cx="13532406" cy="219551"/>
          </a:xfrm>
          <a:prstGeom prst="rect">
            <a:avLst/>
          </a:prstGeom>
          <a:noFill/>
          <a:ln/>
        </p:spPr>
        <p:txBody>
          <a:bodyPr wrap="none" lIns="0" tIns="0" rIns="0" bIns="0" rtlCol="0" anchor="t"/>
          <a:lstStyle/>
          <a:p>
            <a:pPr marL="0" indent="0" algn="ctr">
              <a:lnSpc>
                <a:spcPts val="1700"/>
              </a:lnSpc>
              <a:buNone/>
            </a:pPr>
            <a:r>
              <a:rPr lang="en-US" sz="1400" b="1" dirty="0">
                <a:solidFill>
                  <a:srgbClr val="000000"/>
                </a:solidFill>
                <a:latin typeface="Century Gothic" panose="020B0502020202020204" pitchFamily="34" charset="0"/>
                <a:ea typeface="Instrument Sans Medium" pitchFamily="34" charset="-122"/>
                <a:cs typeface="Instrument Sans Medium" pitchFamily="34" charset="-120"/>
              </a:rPr>
              <a:t>Outcome:</a:t>
            </a:r>
            <a:r>
              <a:rPr lang="en-US" sz="1400" dirty="0">
                <a:solidFill>
                  <a:srgbClr val="000000"/>
                </a:solidFill>
                <a:latin typeface="Instrument Sans Medium" pitchFamily="34" charset="0"/>
                <a:ea typeface="Instrument Sans Medium" pitchFamily="34" charset="-122"/>
                <a:cs typeface="Instrument Sans Medium" pitchFamily="34" charset="-120"/>
              </a:rPr>
              <a:t> Redundant data and blanks removed, resulting in a cleaner dataset for analysis.</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683912" y="274637"/>
            <a:ext cx="7262455" cy="591741"/>
          </a:xfrm>
          <a:prstGeom prst="rect">
            <a:avLst/>
          </a:prstGeom>
          <a:noFill/>
          <a:ln/>
        </p:spPr>
        <p:txBody>
          <a:bodyPr wrap="none" lIns="0" tIns="0" rIns="0" bIns="0" rtlCol="0" anchor="t"/>
          <a:lstStyle/>
          <a:p>
            <a:pPr marL="0" indent="0" algn="ctr">
              <a:lnSpc>
                <a:spcPts val="4650"/>
              </a:lnSpc>
              <a:buNone/>
            </a:pPr>
            <a:r>
              <a:rPr lang="en-US" sz="4400" dirty="0">
                <a:solidFill>
                  <a:srgbClr val="000000"/>
                </a:solidFill>
                <a:latin typeface="Instrument Sans Semi Bold" pitchFamily="34" charset="0"/>
                <a:ea typeface="Instrument Sans Semi Bold" pitchFamily="34" charset="-122"/>
                <a:cs typeface="Instrument Sans Semi Bold" pitchFamily="34" charset="-120"/>
              </a:rPr>
              <a:t>Data Cleaning - SQL QUERY</a:t>
            </a:r>
            <a:endParaRPr lang="en-US" sz="4400" dirty="0"/>
          </a:p>
        </p:txBody>
      </p:sp>
      <p:sp>
        <p:nvSpPr>
          <p:cNvPr id="3" name="Text 1"/>
          <p:cNvSpPr/>
          <p:nvPr/>
        </p:nvSpPr>
        <p:spPr>
          <a:xfrm>
            <a:off x="2567821" y="1035606"/>
            <a:ext cx="9494639" cy="473393"/>
          </a:xfrm>
          <a:prstGeom prst="rect">
            <a:avLst/>
          </a:prstGeom>
          <a:noFill/>
          <a:ln/>
        </p:spPr>
        <p:txBody>
          <a:bodyPr wrap="none" lIns="0" tIns="0" rIns="0" bIns="0" rtlCol="0" anchor="t"/>
          <a:lstStyle/>
          <a:p>
            <a:pPr marL="0" indent="0" algn="ctr">
              <a:lnSpc>
                <a:spcPts val="3700"/>
              </a:lnSpc>
              <a:buNone/>
            </a:pPr>
            <a:r>
              <a:rPr lang="en-US" sz="2950" dirty="0">
                <a:solidFill>
                  <a:srgbClr val="000000"/>
                </a:solidFill>
                <a:latin typeface="Instrument Sans Semi Bold" pitchFamily="34" charset="0"/>
                <a:ea typeface="Instrument Sans Semi Bold" pitchFamily="34" charset="-122"/>
                <a:cs typeface="Instrument Sans Semi Bold" pitchFamily="34" charset="-120"/>
              </a:rPr>
              <a:t>Type Conversion, Date Standardization, Column Fixes</a:t>
            </a:r>
            <a:endParaRPr lang="en-US" sz="2950" dirty="0"/>
          </a:p>
        </p:txBody>
      </p:sp>
      <p:sp>
        <p:nvSpPr>
          <p:cNvPr id="4" name="Shape 2"/>
          <p:cNvSpPr/>
          <p:nvPr/>
        </p:nvSpPr>
        <p:spPr>
          <a:xfrm>
            <a:off x="757357" y="2153722"/>
            <a:ext cx="13115687" cy="4524375"/>
          </a:xfrm>
          <a:prstGeom prst="roundRect">
            <a:avLst>
              <a:gd name="adj" fmla="val 1758"/>
            </a:avLst>
          </a:prstGeom>
          <a:solidFill>
            <a:srgbClr val="F2F2F2"/>
          </a:solidFill>
          <a:ln/>
        </p:spPr>
      </p:sp>
      <p:sp>
        <p:nvSpPr>
          <p:cNvPr id="5" name="Shape 3"/>
          <p:cNvSpPr/>
          <p:nvPr/>
        </p:nvSpPr>
        <p:spPr>
          <a:xfrm>
            <a:off x="747951" y="1718868"/>
            <a:ext cx="13134499" cy="4949070"/>
          </a:xfrm>
          <a:prstGeom prst="roundRect">
            <a:avLst>
              <a:gd name="adj" fmla="val 628"/>
            </a:avLst>
          </a:prstGeom>
          <a:solidFill>
            <a:srgbClr val="F2F2F2"/>
          </a:solidFill>
          <a:ln/>
        </p:spPr>
      </p:sp>
      <p:sp>
        <p:nvSpPr>
          <p:cNvPr id="6" name="Text 4"/>
          <p:cNvSpPr/>
          <p:nvPr/>
        </p:nvSpPr>
        <p:spPr>
          <a:xfrm>
            <a:off x="937199" y="1994535"/>
            <a:ext cx="12755880" cy="4240530"/>
          </a:xfrm>
          <a:prstGeom prst="rect">
            <a:avLst/>
          </a:prstGeom>
          <a:noFill/>
          <a:ln/>
        </p:spPr>
        <p:txBody>
          <a:bodyPr wrap="square" lIns="0" tIns="0" rIns="0" bIns="0" rtlCol="0" anchor="t"/>
          <a:lstStyle/>
          <a:p>
            <a:pPr>
              <a:lnSpc>
                <a:spcPts val="2350"/>
              </a:lnSpc>
            </a:pPr>
            <a:endParaRPr lang="en-US" sz="1450" dirty="0">
              <a:solidFill>
                <a:srgbClr val="000000"/>
              </a:solidFill>
              <a:highlight>
                <a:srgbClr val="F2F2F2"/>
              </a:highlight>
              <a:latin typeface="Consolas Medium" pitchFamily="34" charset="0"/>
              <a:ea typeface="Consolas Medium" pitchFamily="34" charset="-122"/>
            </a:endParaRPr>
          </a:p>
          <a:p>
            <a:pPr marL="285750" indent="-285750">
              <a:lnSpc>
                <a:spcPts val="2350"/>
              </a:lnSpc>
              <a:buFont typeface="Wingdings" panose="05000000000000000000" pitchFamily="2" charset="2"/>
              <a:buChar char="n"/>
            </a:pPr>
            <a:r>
              <a:rPr lang="en-US" sz="1600" b="1" dirty="0">
                <a:solidFill>
                  <a:srgbClr val="000000"/>
                </a:solidFill>
                <a:highlight>
                  <a:srgbClr val="F2F2F2"/>
                </a:highlight>
                <a:latin typeface="Consolas Medium" pitchFamily="34" charset="0"/>
                <a:ea typeface="Consolas Medium" pitchFamily="34" charset="-122"/>
              </a:rPr>
              <a:t>Convert data types for numerical columns</a:t>
            </a:r>
          </a:p>
          <a:p>
            <a:pPr marL="0" indent="0" algn="l">
              <a:lnSpc>
                <a:spcPts val="2350"/>
              </a:lnSpc>
              <a:buNone/>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ALTER TABLE layoffsp_staging2</a:t>
            </a:r>
          </a:p>
          <a:p>
            <a:pPr marL="0" indent="0" algn="l">
              <a:lnSpc>
                <a:spcPts val="2350"/>
              </a:lnSpc>
              <a:buNone/>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MODIFY total_laid_off INT, MODIFY percentage_laid_off DECIMAL(5,2);</a:t>
            </a:r>
          </a:p>
          <a:p>
            <a:pPr marL="0" indent="0" algn="l">
              <a:lnSpc>
                <a:spcPts val="2350"/>
              </a:lnSpc>
              <a:buNone/>
            </a:pPr>
            <a:endParaRPr lang="en-US" sz="1600" dirty="0">
              <a:solidFill>
                <a:srgbClr val="000000"/>
              </a:solidFill>
              <a:highlight>
                <a:srgbClr val="F2F2F2"/>
              </a:highlight>
              <a:latin typeface="Consolas Medium" pitchFamily="34" charset="0"/>
              <a:ea typeface="Consolas Medium" pitchFamily="34" charset="-122"/>
              <a:cs typeface="Consolas Medium" pitchFamily="34" charset="-120"/>
            </a:endParaRPr>
          </a:p>
          <a:p>
            <a:pPr marL="285750" indent="-285750">
              <a:lnSpc>
                <a:spcPts val="2350"/>
              </a:lnSpc>
              <a:buFont typeface="Wingdings" panose="05000000000000000000" pitchFamily="2" charset="2"/>
              <a:buChar char="n"/>
            </a:pPr>
            <a:r>
              <a:rPr lang="en-US" sz="1600" b="1" dirty="0">
                <a:solidFill>
                  <a:srgbClr val="000000"/>
                </a:solidFill>
                <a:highlight>
                  <a:srgbClr val="F2F2F2"/>
                </a:highlight>
                <a:latin typeface="Consolas Medium" pitchFamily="34" charset="0"/>
                <a:ea typeface="Consolas Medium" pitchFamily="34" charset="-122"/>
                <a:cs typeface="Consolas Medium" pitchFamily="34" charset="-120"/>
              </a:rPr>
              <a:t>Standardize date format to 'YYYY-MM-DD’</a:t>
            </a:r>
          </a:p>
          <a:p>
            <a:pPr>
              <a:lnSpc>
                <a:spcPts val="2350"/>
              </a:lnSpc>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UPDATE layoffsp_staging2</a:t>
            </a:r>
          </a:p>
          <a:p>
            <a:pPr>
              <a:lnSpc>
                <a:spcPts val="2350"/>
              </a:lnSpc>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SET date = STR_TO_DATE(date, '%m/%d/%Y’);</a:t>
            </a:r>
          </a:p>
          <a:p>
            <a:pPr>
              <a:lnSpc>
                <a:spcPts val="2350"/>
              </a:lnSpc>
            </a:pPr>
            <a:endParaRPr lang="en-US" sz="1600" dirty="0">
              <a:solidFill>
                <a:srgbClr val="000000"/>
              </a:solidFill>
              <a:highlight>
                <a:srgbClr val="F2F2F2"/>
              </a:highlight>
              <a:latin typeface="Consolas Medium" pitchFamily="34" charset="0"/>
              <a:ea typeface="Consolas Medium" pitchFamily="34" charset="-122"/>
              <a:cs typeface="Consolas Medium" pitchFamily="34" charset="-120"/>
            </a:endParaRPr>
          </a:p>
          <a:p>
            <a:pPr marL="285750" indent="-285750">
              <a:lnSpc>
                <a:spcPts val="2350"/>
              </a:lnSpc>
              <a:buFont typeface="Wingdings" panose="05000000000000000000" pitchFamily="2" charset="2"/>
              <a:buChar char="n"/>
            </a:pPr>
            <a:r>
              <a:rPr lang="en-US" sz="1600" b="1" dirty="0">
                <a:solidFill>
                  <a:srgbClr val="000000"/>
                </a:solidFill>
                <a:highlight>
                  <a:srgbClr val="F2F2F2"/>
                </a:highlight>
                <a:latin typeface="Consolas Medium" pitchFamily="34" charset="0"/>
                <a:ea typeface="Consolas Medium" pitchFamily="34" charset="-122"/>
                <a:cs typeface="Consolas Medium" pitchFamily="34" charset="-120"/>
              </a:rPr>
              <a:t>Further clean-up for consistency</a:t>
            </a:r>
          </a:p>
          <a:p>
            <a:pPr>
              <a:lnSpc>
                <a:spcPts val="2350"/>
              </a:lnSpc>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UPDATE layoffs_cleanedSET industry = 'Others' WHERE industry = ‘’; </a:t>
            </a:r>
          </a:p>
          <a:p>
            <a:pPr>
              <a:lnSpc>
                <a:spcPts val="2350"/>
              </a:lnSpc>
            </a:pPr>
            <a:endParaRPr lang="en-US" sz="1600" dirty="0">
              <a:solidFill>
                <a:srgbClr val="000000"/>
              </a:solidFill>
              <a:highlight>
                <a:srgbClr val="F2F2F2"/>
              </a:highlight>
              <a:latin typeface="Consolas Medium" pitchFamily="34" charset="0"/>
              <a:ea typeface="Consolas Medium" pitchFamily="34" charset="-122"/>
              <a:cs typeface="Consolas Medium" pitchFamily="34" charset="-120"/>
            </a:endParaRPr>
          </a:p>
          <a:p>
            <a:pPr>
              <a:lnSpc>
                <a:spcPts val="2350"/>
              </a:lnSpc>
            </a:pPr>
            <a:r>
              <a:rPr lang="en-US" sz="1600" dirty="0">
                <a:solidFill>
                  <a:srgbClr val="000000"/>
                </a:solidFill>
                <a:highlight>
                  <a:srgbClr val="F2F2F2"/>
                </a:highlight>
                <a:latin typeface="Consolas Medium" pitchFamily="34" charset="0"/>
                <a:ea typeface="Consolas Medium" pitchFamily="34" charset="-122"/>
                <a:cs typeface="Consolas Medium" pitchFamily="34" charset="-120"/>
              </a:rPr>
              <a:t>This ensures all entries are consistent and ready for aggregation.  </a:t>
            </a:r>
            <a:endParaRPr lang="en-US" sz="1600" dirty="0"/>
          </a:p>
        </p:txBody>
      </p:sp>
      <p:sp>
        <p:nvSpPr>
          <p:cNvPr id="7" name="Text 5"/>
          <p:cNvSpPr/>
          <p:nvPr/>
        </p:nvSpPr>
        <p:spPr>
          <a:xfrm>
            <a:off x="766763" y="6792313"/>
            <a:ext cx="13115687" cy="302895"/>
          </a:xfrm>
          <a:prstGeom prst="rect">
            <a:avLst/>
          </a:prstGeom>
          <a:noFill/>
          <a:ln/>
        </p:spPr>
        <p:txBody>
          <a:bodyPr wrap="none" lIns="0" tIns="0" rIns="0" bIns="0" rtlCol="0" anchor="t"/>
          <a:lstStyle/>
          <a:p>
            <a:pPr marL="0" indent="0" algn="l">
              <a:lnSpc>
                <a:spcPts val="2350"/>
              </a:lnSpc>
              <a:buNone/>
            </a:pPr>
            <a:r>
              <a:rPr lang="en-US" sz="1600" b="1" dirty="0">
                <a:solidFill>
                  <a:srgbClr val="000000"/>
                </a:solidFill>
                <a:latin typeface="Instrument Sans Medium" pitchFamily="34" charset="0"/>
                <a:ea typeface="Instrument Sans Medium" pitchFamily="34" charset="-122"/>
                <a:cs typeface="Instrument Sans Medium" pitchFamily="34" charset="-120"/>
              </a:rPr>
              <a:t>Final row count: 3,446</a:t>
            </a:r>
            <a:r>
              <a:rPr lang="en-US" sz="1600" dirty="0">
                <a:solidFill>
                  <a:srgbClr val="000000"/>
                </a:solidFill>
                <a:latin typeface="Instrument Sans Medium" pitchFamily="34" charset="0"/>
                <a:ea typeface="Instrument Sans Medium" pitchFamily="34" charset="-122"/>
                <a:cs typeface="Instrument Sans Medium" pitchFamily="34" charset="-120"/>
              </a:rPr>
              <a:t> | </a:t>
            </a:r>
            <a:r>
              <a:rPr lang="en-US" sz="1600" b="1" dirty="0">
                <a:solidFill>
                  <a:srgbClr val="000000"/>
                </a:solidFill>
                <a:latin typeface="Instrument Sans Medium" pitchFamily="34" charset="0"/>
                <a:ea typeface="Instrument Sans Medium" pitchFamily="34" charset="-122"/>
                <a:cs typeface="Instrument Sans Medium" pitchFamily="34" charset="-120"/>
              </a:rPr>
              <a:t>Data completeness: 94.5%</a:t>
            </a:r>
            <a:endParaRPr lang="en-US" sz="1600" dirty="0"/>
          </a:p>
        </p:txBody>
      </p:sp>
      <p:sp>
        <p:nvSpPr>
          <p:cNvPr id="8" name="Text 6"/>
          <p:cNvSpPr/>
          <p:nvPr/>
        </p:nvSpPr>
        <p:spPr>
          <a:xfrm>
            <a:off x="757357" y="7512321"/>
            <a:ext cx="13115687" cy="302895"/>
          </a:xfrm>
          <a:prstGeom prst="rect">
            <a:avLst/>
          </a:prstGeom>
          <a:noFill/>
          <a:ln/>
        </p:spPr>
        <p:txBody>
          <a:bodyPr wrap="none" lIns="0" tIns="0" rIns="0" bIns="0" rtlCol="0" anchor="t"/>
          <a:lstStyle/>
          <a:p>
            <a:pPr marL="0" indent="0" algn="l">
              <a:lnSpc>
                <a:spcPts val="2350"/>
              </a:lnSpc>
              <a:buNone/>
            </a:pPr>
            <a:r>
              <a:rPr lang="en-US" sz="1600" dirty="0">
                <a:solidFill>
                  <a:srgbClr val="000000"/>
                </a:solidFill>
                <a:latin typeface="Instrument Sans Medium" pitchFamily="34" charset="0"/>
                <a:ea typeface="Instrument Sans Medium" pitchFamily="34" charset="-122"/>
                <a:cs typeface="Instrument Sans Medium" pitchFamily="34" charset="-120"/>
              </a:rPr>
              <a:t>These steps are crucial for enabling accurate numerical calculations, temporal analyses and KPI extraction.</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97927" y="625641"/>
            <a:ext cx="7082433" cy="811431"/>
          </a:xfrm>
          <a:prstGeom prst="rect">
            <a:avLst/>
          </a:prstGeom>
          <a:noFill/>
          <a:ln/>
        </p:spPr>
        <p:txBody>
          <a:bodyPr wrap="none" lIns="0" tIns="0" rIns="0" bIns="0" rtlCol="0" anchor="t"/>
          <a:lstStyle/>
          <a:p>
            <a:pPr marL="0" indent="0" algn="ctr">
              <a:lnSpc>
                <a:spcPts val="4850"/>
              </a:lnSpc>
              <a:buNone/>
            </a:pPr>
            <a:r>
              <a:rPr lang="en-US" sz="4400" dirty="0">
                <a:solidFill>
                  <a:srgbClr val="000000"/>
                </a:solidFill>
                <a:latin typeface="Instrument Sans Semi Bold" pitchFamily="34" charset="0"/>
                <a:ea typeface="Instrument Sans Semi Bold" pitchFamily="34" charset="-122"/>
                <a:cs typeface="Instrument Sans Semi Bold" pitchFamily="34" charset="-120"/>
              </a:rPr>
              <a:t>Data Cleaning - Outcome</a:t>
            </a:r>
            <a:endParaRPr lang="en-US" sz="4400" dirty="0"/>
          </a:p>
        </p:txBody>
      </p:sp>
      <p:sp>
        <p:nvSpPr>
          <p:cNvPr id="3" name="Text 1"/>
          <p:cNvSpPr/>
          <p:nvPr/>
        </p:nvSpPr>
        <p:spPr>
          <a:xfrm>
            <a:off x="793791" y="2466142"/>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000000"/>
                </a:solidFill>
                <a:latin typeface="Instrument Sans Semi Bold" pitchFamily="34" charset="0"/>
                <a:ea typeface="Instrument Sans Semi Bold" pitchFamily="34" charset="-122"/>
                <a:cs typeface="Instrument Sans Semi Bold" pitchFamily="34" charset="-120"/>
              </a:rPr>
              <a:t>4,126</a:t>
            </a:r>
            <a:endParaRPr lang="en-US" sz="5150" dirty="0"/>
          </a:p>
        </p:txBody>
      </p:sp>
      <p:sp>
        <p:nvSpPr>
          <p:cNvPr id="4" name="Text 2"/>
          <p:cNvSpPr/>
          <p:nvPr/>
        </p:nvSpPr>
        <p:spPr>
          <a:xfrm>
            <a:off x="1090614" y="3369112"/>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Instrument Sans Semi Bold" pitchFamily="34" charset="0"/>
                <a:ea typeface="Instrument Sans Semi Bold" pitchFamily="34" charset="-122"/>
                <a:cs typeface="Instrument Sans Semi Bold" pitchFamily="34" charset="-120"/>
              </a:rPr>
              <a:t>Raw Records</a:t>
            </a:r>
            <a:endParaRPr lang="en-US" sz="1950" dirty="0"/>
          </a:p>
        </p:txBody>
      </p:sp>
      <p:sp>
        <p:nvSpPr>
          <p:cNvPr id="5" name="Text 3"/>
          <p:cNvSpPr/>
          <p:nvPr/>
        </p:nvSpPr>
        <p:spPr>
          <a:xfrm>
            <a:off x="793791" y="3798332"/>
            <a:ext cx="3074670" cy="635079"/>
          </a:xfrm>
          <a:prstGeom prst="rect">
            <a:avLst/>
          </a:prstGeom>
          <a:noFill/>
          <a:ln/>
        </p:spPr>
        <p:txBody>
          <a:bodyPr wrap="square" lIns="0" tIns="0" rIns="0" bIns="0" rtlCol="0" anchor="t"/>
          <a:lstStyle/>
          <a:p>
            <a:pPr marL="0" indent="0" algn="ctr">
              <a:lnSpc>
                <a:spcPts val="2500"/>
              </a:lnSpc>
              <a:buNone/>
            </a:pPr>
            <a:r>
              <a:rPr lang="en-US" sz="1550" dirty="0">
                <a:solidFill>
                  <a:srgbClr val="000000"/>
                </a:solidFill>
                <a:latin typeface="Instrument Sans Medium" pitchFamily="34" charset="0"/>
                <a:ea typeface="Instrument Sans Medium" pitchFamily="34" charset="-122"/>
                <a:cs typeface="Instrument Sans Medium" pitchFamily="34" charset="-120"/>
              </a:rPr>
              <a:t>Initial dataset entries before any cleaning operations.</a:t>
            </a:r>
            <a:endParaRPr lang="en-US" sz="1550" dirty="0"/>
          </a:p>
        </p:txBody>
      </p:sp>
      <p:sp>
        <p:nvSpPr>
          <p:cNvPr id="6" name="Text 4"/>
          <p:cNvSpPr/>
          <p:nvPr/>
        </p:nvSpPr>
        <p:spPr>
          <a:xfrm>
            <a:off x="4116468" y="2466142"/>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000000"/>
                </a:solidFill>
                <a:latin typeface="Instrument Sans Semi Bold" pitchFamily="34" charset="0"/>
                <a:ea typeface="Instrument Sans Semi Bold" pitchFamily="34" charset="-122"/>
                <a:cs typeface="Instrument Sans Semi Bold" pitchFamily="34" charset="-120"/>
              </a:rPr>
              <a:t>3,446</a:t>
            </a:r>
            <a:endParaRPr lang="en-US" sz="5150" dirty="0"/>
          </a:p>
        </p:txBody>
      </p:sp>
      <p:sp>
        <p:nvSpPr>
          <p:cNvPr id="7" name="Text 5"/>
          <p:cNvSpPr/>
          <p:nvPr/>
        </p:nvSpPr>
        <p:spPr>
          <a:xfrm>
            <a:off x="4413291" y="3369112"/>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Instrument Sans Semi Bold" pitchFamily="34" charset="0"/>
                <a:ea typeface="Instrument Sans Semi Bold" pitchFamily="34" charset="-122"/>
                <a:cs typeface="Instrument Sans Semi Bold" pitchFamily="34" charset="-120"/>
              </a:rPr>
              <a:t>Cleaned Records</a:t>
            </a:r>
            <a:endParaRPr lang="en-US" sz="1950" dirty="0"/>
          </a:p>
        </p:txBody>
      </p:sp>
      <p:sp>
        <p:nvSpPr>
          <p:cNvPr id="8" name="Text 6"/>
          <p:cNvSpPr/>
          <p:nvPr/>
        </p:nvSpPr>
        <p:spPr>
          <a:xfrm>
            <a:off x="4116468" y="3798332"/>
            <a:ext cx="3074670" cy="635079"/>
          </a:xfrm>
          <a:prstGeom prst="rect">
            <a:avLst/>
          </a:prstGeom>
          <a:noFill/>
          <a:ln/>
        </p:spPr>
        <p:txBody>
          <a:bodyPr wrap="square" lIns="0" tIns="0" rIns="0" bIns="0" rtlCol="0" anchor="t"/>
          <a:lstStyle/>
          <a:p>
            <a:pPr marL="0" indent="0" algn="ctr">
              <a:lnSpc>
                <a:spcPts val="2500"/>
              </a:lnSpc>
              <a:buNone/>
            </a:pPr>
            <a:r>
              <a:rPr lang="en-US" sz="1550" dirty="0">
                <a:solidFill>
                  <a:srgbClr val="000000"/>
                </a:solidFill>
                <a:latin typeface="Instrument Sans Medium" pitchFamily="34" charset="0"/>
                <a:ea typeface="Instrument Sans Medium" pitchFamily="34" charset="-122"/>
                <a:cs typeface="Instrument Sans Medium" pitchFamily="34" charset="-120"/>
              </a:rPr>
              <a:t>Retained, validated, and analysis-ready data entries.</a:t>
            </a:r>
            <a:endParaRPr lang="en-US" sz="1550" dirty="0"/>
          </a:p>
        </p:txBody>
      </p:sp>
      <p:sp>
        <p:nvSpPr>
          <p:cNvPr id="9" name="Text 7"/>
          <p:cNvSpPr/>
          <p:nvPr/>
        </p:nvSpPr>
        <p:spPr>
          <a:xfrm>
            <a:off x="7439145" y="2466142"/>
            <a:ext cx="3074670" cy="654963"/>
          </a:xfrm>
          <a:prstGeom prst="rect">
            <a:avLst/>
          </a:prstGeom>
          <a:noFill/>
          <a:ln/>
        </p:spPr>
        <p:txBody>
          <a:bodyPr wrap="none" lIns="0" tIns="0" rIns="0" bIns="0" rtlCol="0" anchor="t"/>
          <a:lstStyle/>
          <a:p>
            <a:pPr marL="0" indent="0" algn="ctr">
              <a:lnSpc>
                <a:spcPts val="5150"/>
              </a:lnSpc>
              <a:buNone/>
            </a:pPr>
            <a:r>
              <a:rPr lang="en-US" sz="5150" dirty="0">
                <a:solidFill>
                  <a:srgbClr val="000000"/>
                </a:solidFill>
                <a:latin typeface="Instrument Sans Semi Bold" pitchFamily="34" charset="0"/>
                <a:ea typeface="Instrument Sans Semi Bold" pitchFamily="34" charset="-122"/>
                <a:cs typeface="Instrument Sans Semi Bold" pitchFamily="34" charset="-120"/>
              </a:rPr>
              <a:t>215</a:t>
            </a:r>
            <a:endParaRPr lang="en-US" sz="5150" dirty="0"/>
          </a:p>
        </p:txBody>
      </p:sp>
      <p:sp>
        <p:nvSpPr>
          <p:cNvPr id="10" name="Text 8"/>
          <p:cNvSpPr/>
          <p:nvPr/>
        </p:nvSpPr>
        <p:spPr>
          <a:xfrm>
            <a:off x="7735968" y="3369112"/>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Instrument Sans Semi Bold" pitchFamily="34" charset="0"/>
                <a:ea typeface="Instrument Sans Semi Bold" pitchFamily="34" charset="-122"/>
                <a:cs typeface="Instrument Sans Semi Bold" pitchFamily="34" charset="-120"/>
              </a:rPr>
              <a:t>Duplicates Removed</a:t>
            </a:r>
            <a:endParaRPr lang="en-US" sz="1950" dirty="0"/>
          </a:p>
        </p:txBody>
      </p:sp>
      <p:sp>
        <p:nvSpPr>
          <p:cNvPr id="11" name="Text 9"/>
          <p:cNvSpPr/>
          <p:nvPr/>
        </p:nvSpPr>
        <p:spPr>
          <a:xfrm>
            <a:off x="7439145" y="3798332"/>
            <a:ext cx="3074670" cy="635079"/>
          </a:xfrm>
          <a:prstGeom prst="rect">
            <a:avLst/>
          </a:prstGeom>
          <a:noFill/>
          <a:ln/>
        </p:spPr>
        <p:txBody>
          <a:bodyPr wrap="square" lIns="0" tIns="0" rIns="0" bIns="0" rtlCol="0" anchor="t"/>
          <a:lstStyle/>
          <a:p>
            <a:pPr marL="0" indent="0" algn="ctr">
              <a:lnSpc>
                <a:spcPts val="2500"/>
              </a:lnSpc>
              <a:buNone/>
            </a:pPr>
            <a:r>
              <a:rPr lang="en-US" sz="1550" dirty="0">
                <a:solidFill>
                  <a:srgbClr val="000000"/>
                </a:solidFill>
                <a:latin typeface="Instrument Sans Medium" pitchFamily="34" charset="0"/>
                <a:ea typeface="Instrument Sans Medium" pitchFamily="34" charset="-122"/>
                <a:cs typeface="Instrument Sans Medium" pitchFamily="34" charset="-120"/>
              </a:rPr>
              <a:t>Ensuring unique and accurate data points.</a:t>
            </a:r>
            <a:endParaRPr lang="en-US" sz="1550" dirty="0"/>
          </a:p>
        </p:txBody>
      </p:sp>
      <p:sp>
        <p:nvSpPr>
          <p:cNvPr id="12" name="Text 10"/>
          <p:cNvSpPr/>
          <p:nvPr/>
        </p:nvSpPr>
        <p:spPr>
          <a:xfrm>
            <a:off x="10761822" y="2466142"/>
            <a:ext cx="3074789" cy="654963"/>
          </a:xfrm>
          <a:prstGeom prst="rect">
            <a:avLst/>
          </a:prstGeom>
          <a:noFill/>
          <a:ln/>
        </p:spPr>
        <p:txBody>
          <a:bodyPr wrap="none" lIns="0" tIns="0" rIns="0" bIns="0" rtlCol="0" anchor="t"/>
          <a:lstStyle/>
          <a:p>
            <a:pPr marL="0" indent="0" algn="ctr">
              <a:lnSpc>
                <a:spcPts val="5150"/>
              </a:lnSpc>
              <a:buNone/>
            </a:pPr>
            <a:r>
              <a:rPr lang="en-US" sz="5150" dirty="0">
                <a:solidFill>
                  <a:srgbClr val="000000"/>
                </a:solidFill>
                <a:latin typeface="Instrument Sans Semi Bold" pitchFamily="34" charset="0"/>
                <a:ea typeface="Instrument Sans Semi Bold" pitchFamily="34" charset="-122"/>
                <a:cs typeface="Instrument Sans Semi Bold" pitchFamily="34" charset="-120"/>
              </a:rPr>
              <a:t>&gt;90%</a:t>
            </a:r>
            <a:endParaRPr lang="en-US" sz="5150" dirty="0"/>
          </a:p>
        </p:txBody>
      </p:sp>
      <p:sp>
        <p:nvSpPr>
          <p:cNvPr id="13" name="Text 11"/>
          <p:cNvSpPr/>
          <p:nvPr/>
        </p:nvSpPr>
        <p:spPr>
          <a:xfrm>
            <a:off x="11058764" y="3369112"/>
            <a:ext cx="2480905" cy="310158"/>
          </a:xfrm>
          <a:prstGeom prst="rect">
            <a:avLst/>
          </a:prstGeom>
          <a:noFill/>
          <a:ln/>
        </p:spPr>
        <p:txBody>
          <a:bodyPr wrap="none" lIns="0" tIns="0" rIns="0" bIns="0" rtlCol="0" anchor="t"/>
          <a:lstStyle/>
          <a:p>
            <a:pPr marL="0" indent="0" algn="ctr">
              <a:lnSpc>
                <a:spcPts val="2400"/>
              </a:lnSpc>
              <a:buNone/>
            </a:pPr>
            <a:r>
              <a:rPr lang="en-US" sz="1950" dirty="0">
                <a:solidFill>
                  <a:srgbClr val="000000"/>
                </a:solidFill>
                <a:latin typeface="Instrument Sans Semi Bold" pitchFamily="34" charset="0"/>
                <a:ea typeface="Instrument Sans Semi Bold" pitchFamily="34" charset="-122"/>
                <a:cs typeface="Instrument Sans Semi Bold" pitchFamily="34" charset="-120"/>
              </a:rPr>
              <a:t>Data Completeness</a:t>
            </a:r>
            <a:endParaRPr lang="en-US" sz="1950" dirty="0"/>
          </a:p>
        </p:txBody>
      </p:sp>
      <p:sp>
        <p:nvSpPr>
          <p:cNvPr id="14" name="Text 12"/>
          <p:cNvSpPr/>
          <p:nvPr/>
        </p:nvSpPr>
        <p:spPr>
          <a:xfrm>
            <a:off x="10761822" y="3798332"/>
            <a:ext cx="3074789" cy="635079"/>
          </a:xfrm>
          <a:prstGeom prst="rect">
            <a:avLst/>
          </a:prstGeom>
          <a:noFill/>
          <a:ln/>
        </p:spPr>
        <p:txBody>
          <a:bodyPr wrap="square" lIns="0" tIns="0" rIns="0" bIns="0" rtlCol="0" anchor="t"/>
          <a:lstStyle/>
          <a:p>
            <a:pPr marL="0" indent="0" algn="ctr">
              <a:lnSpc>
                <a:spcPts val="2500"/>
              </a:lnSpc>
              <a:buNone/>
            </a:pPr>
            <a:r>
              <a:rPr lang="en-US" sz="1550" dirty="0">
                <a:solidFill>
                  <a:srgbClr val="000000"/>
                </a:solidFill>
                <a:latin typeface="Instrument Sans Medium" pitchFamily="34" charset="0"/>
                <a:ea typeface="Instrument Sans Medium" pitchFamily="34" charset="-122"/>
                <a:cs typeface="Instrument Sans Medium" pitchFamily="34" charset="-120"/>
              </a:rPr>
              <a:t>All critical fields are populated and consistent.</a:t>
            </a:r>
            <a:endParaRPr lang="en-US" sz="1550" dirty="0"/>
          </a:p>
        </p:txBody>
      </p:sp>
      <p:sp>
        <p:nvSpPr>
          <p:cNvPr id="15" name="Text 13"/>
          <p:cNvSpPr/>
          <p:nvPr/>
        </p:nvSpPr>
        <p:spPr>
          <a:xfrm>
            <a:off x="496848" y="5108496"/>
            <a:ext cx="13339763" cy="952619"/>
          </a:xfrm>
          <a:prstGeom prst="rect">
            <a:avLst/>
          </a:prstGeom>
          <a:noFill/>
          <a:ln/>
        </p:spPr>
        <p:txBody>
          <a:bodyPr wrap="square" lIns="0" tIns="0" rIns="0" bIns="0" rtlCol="0" anchor="t"/>
          <a:lstStyle/>
          <a:p>
            <a:pPr marL="0" indent="0" algn="l">
              <a:lnSpc>
                <a:spcPts val="2500"/>
              </a:lnSpc>
              <a:buNone/>
            </a:pPr>
            <a:r>
              <a:rPr lang="en-US" sz="1550" dirty="0">
                <a:solidFill>
                  <a:srgbClr val="000000"/>
                </a:solidFill>
                <a:latin typeface="Instrument Sans Medium" pitchFamily="34" charset="0"/>
                <a:ea typeface="Instrument Sans Medium" pitchFamily="34" charset="-122"/>
                <a:cs typeface="Instrument Sans Medium" pitchFamily="34" charset="-120"/>
              </a:rPr>
              <a:t>The  cleaning process involved meticulously handling nulls, blanks, and inconsistencies across various columns, transforming the raw dataset into a high-quality, analysis-ready format. This clean and formatted foundation is critical for extracting reliable KPIs and generating meaningful business insights.</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454486" y="279142"/>
            <a:ext cx="5721310" cy="440888"/>
          </a:xfrm>
          <a:prstGeom prst="rect">
            <a:avLst/>
          </a:prstGeom>
          <a:noFill/>
          <a:ln/>
        </p:spPr>
        <p:txBody>
          <a:bodyPr wrap="none" lIns="0" tIns="0" rIns="0" bIns="0" rtlCol="0" anchor="t"/>
          <a:lstStyle/>
          <a:p>
            <a:pPr marL="0" indent="0" algn="ctr">
              <a:lnSpc>
                <a:spcPts val="3450"/>
              </a:lnSpc>
              <a:buNone/>
            </a:pPr>
            <a:r>
              <a:rPr lang="en-US" sz="4000" b="1" dirty="0">
                <a:solidFill>
                  <a:srgbClr val="000000"/>
                </a:solidFill>
                <a:latin typeface="Instrument Sans Semi Bold" pitchFamily="34" charset="0"/>
                <a:ea typeface="Instrument Sans Semi Bold" pitchFamily="34" charset="-122"/>
                <a:cs typeface="Instrument Sans Semi Bold" pitchFamily="34" charset="-120"/>
              </a:rPr>
              <a:t>KPI 1 - Temporal Trends: SQL Code</a:t>
            </a:r>
            <a:endParaRPr lang="en-US" sz="4000" b="1" dirty="0"/>
          </a:p>
        </p:txBody>
      </p:sp>
      <p:sp>
        <p:nvSpPr>
          <p:cNvPr id="3" name="Text 1"/>
          <p:cNvSpPr/>
          <p:nvPr/>
        </p:nvSpPr>
        <p:spPr>
          <a:xfrm>
            <a:off x="5068372" y="989767"/>
            <a:ext cx="4493538" cy="352663"/>
          </a:xfrm>
          <a:prstGeom prst="rect">
            <a:avLst/>
          </a:prstGeom>
          <a:noFill/>
          <a:ln/>
        </p:spPr>
        <p:txBody>
          <a:bodyPr wrap="none" lIns="0" tIns="0" rIns="0" bIns="0" rtlCol="0" anchor="t"/>
          <a:lstStyle/>
          <a:p>
            <a:pPr marL="0" indent="0" algn="ctr">
              <a:lnSpc>
                <a:spcPts val="2750"/>
              </a:lnSpc>
              <a:buNone/>
            </a:pPr>
            <a:r>
              <a:rPr lang="en-US" sz="3600" dirty="0">
                <a:solidFill>
                  <a:srgbClr val="000000"/>
                </a:solidFill>
                <a:latin typeface="Instrument Sans Semi Bold" pitchFamily="34" charset="0"/>
                <a:ea typeface="Instrument Sans Semi Bold" pitchFamily="34" charset="-122"/>
                <a:cs typeface="Instrument Sans Semi Bold" pitchFamily="34" charset="-120"/>
              </a:rPr>
              <a:t>Extracting Monthly/Yearly Layoffs</a:t>
            </a:r>
            <a:endParaRPr lang="en-US" sz="3600" dirty="0"/>
          </a:p>
        </p:txBody>
      </p:sp>
      <p:sp>
        <p:nvSpPr>
          <p:cNvPr id="4" name="Shape 2"/>
          <p:cNvSpPr/>
          <p:nvPr/>
        </p:nvSpPr>
        <p:spPr>
          <a:xfrm>
            <a:off x="564356" y="1716286"/>
            <a:ext cx="13501688" cy="5629275"/>
          </a:xfrm>
          <a:prstGeom prst="roundRect">
            <a:avLst>
              <a:gd name="adj" fmla="val 1053"/>
            </a:avLst>
          </a:prstGeom>
          <a:solidFill>
            <a:srgbClr val="F2F2F2"/>
          </a:solidFill>
          <a:ln/>
        </p:spPr>
      </p:sp>
      <p:sp>
        <p:nvSpPr>
          <p:cNvPr id="5" name="Shape 3"/>
          <p:cNvSpPr/>
          <p:nvPr/>
        </p:nvSpPr>
        <p:spPr>
          <a:xfrm>
            <a:off x="557332" y="1716286"/>
            <a:ext cx="13515737" cy="5629275"/>
          </a:xfrm>
          <a:prstGeom prst="roundRect">
            <a:avLst>
              <a:gd name="adj" fmla="val 376"/>
            </a:avLst>
          </a:prstGeom>
          <a:solidFill>
            <a:srgbClr val="F2F2F2"/>
          </a:solidFill>
          <a:ln/>
        </p:spPr>
      </p:sp>
      <p:sp>
        <p:nvSpPr>
          <p:cNvPr id="6" name="Text 4"/>
          <p:cNvSpPr/>
          <p:nvPr/>
        </p:nvSpPr>
        <p:spPr>
          <a:xfrm>
            <a:off x="698421" y="1822013"/>
            <a:ext cx="13233559" cy="5417820"/>
          </a:xfrm>
          <a:prstGeom prst="rect">
            <a:avLst/>
          </a:prstGeom>
          <a:noFill/>
          <a:ln/>
        </p:spPr>
        <p:txBody>
          <a:bodyPr wrap="square" lIns="0" tIns="0" rIns="0" bIns="0" rtlCol="0" anchor="t"/>
          <a:lstStyle/>
          <a:p>
            <a:pPr marL="171450" indent="-171450" algn="l">
              <a:lnSpc>
                <a:spcPts val="1750"/>
              </a:lnSpc>
              <a:buFont typeface="Wingdings" panose="05000000000000000000" pitchFamily="2" charset="2"/>
              <a:buChar char="n"/>
            </a:pPr>
            <a:endParaRPr lang="en-US" sz="2400" dirty="0">
              <a:solidFill>
                <a:srgbClr val="000000"/>
              </a:solidFill>
              <a:highlight>
                <a:srgbClr val="F2F2F2"/>
              </a:highlight>
              <a:latin typeface="Consolas Medium" pitchFamily="34" charset="0"/>
              <a:ea typeface="Consolas Medium" pitchFamily="34" charset="-122"/>
              <a:cs typeface="Consolas Medium" pitchFamily="34" charset="-120"/>
            </a:endParaRPr>
          </a:p>
          <a:p>
            <a:pPr marL="171450" indent="-171450" algn="l">
              <a:lnSpc>
                <a:spcPts val="1750"/>
              </a:lnSpc>
              <a:buFont typeface="Wingdings" panose="05000000000000000000" pitchFamily="2" charset="2"/>
              <a:buChar char="n"/>
            </a:pPr>
            <a:endParaRPr lang="en-US" sz="2400" dirty="0">
              <a:solidFill>
                <a:srgbClr val="000000"/>
              </a:solidFill>
              <a:highlight>
                <a:srgbClr val="F2F2F2"/>
              </a:highlight>
              <a:latin typeface="Consolas Medium" pitchFamily="34" charset="0"/>
              <a:ea typeface="Consolas Medium" pitchFamily="34" charset="-122"/>
              <a:cs typeface="Consolas Medium" pitchFamily="34" charset="-120"/>
            </a:endParaRPr>
          </a:p>
          <a:p>
            <a:pPr marL="171450" indent="-171450" algn="l">
              <a:lnSpc>
                <a:spcPts val="1750"/>
              </a:lnSpc>
              <a:buFont typeface="Wingdings" panose="05000000000000000000" pitchFamily="2" charset="2"/>
              <a:buChar char="n"/>
            </a:pPr>
            <a:r>
              <a:rPr lang="en-US" sz="2400" dirty="0">
                <a:solidFill>
                  <a:srgbClr val="000000"/>
                </a:solidFill>
                <a:highlight>
                  <a:srgbClr val="F2F2F2"/>
                </a:highlight>
                <a:latin typeface="Consolas Medium" pitchFamily="34" charset="0"/>
                <a:ea typeface="Consolas Medium" pitchFamily="34" charset="-122"/>
                <a:cs typeface="Consolas Medium" pitchFamily="34" charset="-120"/>
              </a:rPr>
              <a:t>Total layoffs and events by year</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SELECT  YEAR(date) AS layoff_year,  SUM(total_laid_off) AS total_layoffs,  COUNT(*) AS </a:t>
            </a:r>
            <a:r>
              <a:rPr lang="en-US" sz="1400" dirty="0" err="1">
                <a:solidFill>
                  <a:srgbClr val="000000"/>
                </a:solidFill>
                <a:highlight>
                  <a:srgbClr val="F2F2F2"/>
                </a:highlight>
                <a:latin typeface="Consolas Medium" pitchFamily="34" charset="0"/>
                <a:ea typeface="Consolas Medium" pitchFamily="34" charset="-122"/>
                <a:cs typeface="Consolas Medium" pitchFamily="34" charset="-120"/>
              </a:rPr>
              <a:t>layoff_events</a:t>
            </a:r>
            <a:endParaRPr lang="en-US" sz="1400" dirty="0">
              <a:solidFill>
                <a:srgbClr val="000000"/>
              </a:solidFill>
              <a:highlight>
                <a:srgbClr val="F2F2F2"/>
              </a:highlight>
              <a:latin typeface="Consolas Medium" pitchFamily="34" charset="0"/>
              <a:ea typeface="Consolas Medium" pitchFamily="34" charset="-122"/>
              <a:cs typeface="Consolas Medium" pitchFamily="34" charset="-120"/>
            </a:endParaRP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FROM layoffsp_staging2</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GROUP BY YEAR(`date`)</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ORDER BY </a:t>
            </a:r>
            <a:r>
              <a:rPr lang="en-US" sz="1400" dirty="0" err="1">
                <a:solidFill>
                  <a:srgbClr val="000000"/>
                </a:solidFill>
                <a:highlight>
                  <a:srgbClr val="F2F2F2"/>
                </a:highlight>
                <a:latin typeface="Consolas Medium" pitchFamily="34" charset="0"/>
                <a:ea typeface="Consolas Medium" pitchFamily="34" charset="-122"/>
                <a:cs typeface="Consolas Medium" pitchFamily="34" charset="-120"/>
              </a:rPr>
              <a:t>layoff_year</a:t>
            </a: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a:t>
            </a:r>
          </a:p>
          <a:p>
            <a:pPr algn="l">
              <a:lnSpc>
                <a:spcPts val="1750"/>
              </a:lnSpc>
            </a:pPr>
            <a:endParaRPr lang="en-US" sz="1400" dirty="0">
              <a:solidFill>
                <a:srgbClr val="000000"/>
              </a:solidFill>
              <a:highlight>
                <a:srgbClr val="F2F2F2"/>
              </a:highlight>
              <a:latin typeface="Consolas Medium" pitchFamily="34" charset="0"/>
              <a:ea typeface="Consolas Medium" pitchFamily="34" charset="-122"/>
              <a:cs typeface="Consolas Medium" pitchFamily="34" charset="-120"/>
            </a:endParaRPr>
          </a:p>
          <a:p>
            <a:pPr algn="l">
              <a:lnSpc>
                <a:spcPts val="1750"/>
              </a:lnSpc>
            </a:pPr>
            <a:endParaRPr lang="en-US" sz="1400" dirty="0">
              <a:solidFill>
                <a:srgbClr val="000000"/>
              </a:solidFill>
              <a:highlight>
                <a:srgbClr val="F2F2F2"/>
              </a:highlight>
              <a:latin typeface="Consolas Medium" pitchFamily="34" charset="0"/>
              <a:ea typeface="Consolas Medium" pitchFamily="34" charset="-122"/>
              <a:cs typeface="Consolas Medium" pitchFamily="34" charset="-120"/>
            </a:endParaRPr>
          </a:p>
          <a:p>
            <a:pPr marL="171450" indent="-171450">
              <a:lnSpc>
                <a:spcPts val="1750"/>
              </a:lnSpc>
              <a:buFont typeface="Wingdings" panose="05000000000000000000" pitchFamily="2" charset="2"/>
              <a:buChar char="n"/>
            </a:pPr>
            <a:r>
              <a:rPr lang="en-US" sz="2400" dirty="0">
                <a:solidFill>
                  <a:srgbClr val="000000"/>
                </a:solidFill>
                <a:highlight>
                  <a:srgbClr val="F2F2F2"/>
                </a:highlight>
                <a:latin typeface="Consolas Medium" pitchFamily="34" charset="0"/>
                <a:ea typeface="Consolas Medium" pitchFamily="34" charset="-122"/>
              </a:rPr>
              <a:t> Monthly total and rolling total layoffs</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WITH months_CTE AS (  SELECT    DATE_FORMAT(date, '%Y-%m') AS months,  </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SUM(total_laid_off) AS </a:t>
            </a:r>
            <a:r>
              <a:rPr lang="en-US" sz="1400" dirty="0" err="1">
                <a:solidFill>
                  <a:srgbClr val="000000"/>
                </a:solidFill>
                <a:highlight>
                  <a:srgbClr val="F2F2F2"/>
                </a:highlight>
                <a:latin typeface="Consolas Medium" pitchFamily="34" charset="0"/>
                <a:ea typeface="Consolas Medium" pitchFamily="34" charset="-122"/>
                <a:cs typeface="Consolas Medium" pitchFamily="34" charset="-120"/>
              </a:rPr>
              <a:t>monthly_total</a:t>
            </a: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  </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FROM layoffsp_staging2 GROUP BY months)</a:t>
            </a: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SELECT  months,  monthly_total,  SUM(monthly_total) OVER (ORDER BY months) AS </a:t>
            </a:r>
            <a:r>
              <a:rPr lang="en-US" sz="1400" dirty="0" err="1">
                <a:solidFill>
                  <a:srgbClr val="000000"/>
                </a:solidFill>
                <a:highlight>
                  <a:srgbClr val="F2F2F2"/>
                </a:highlight>
                <a:latin typeface="Consolas Medium" pitchFamily="34" charset="0"/>
                <a:ea typeface="Consolas Medium" pitchFamily="34" charset="-122"/>
                <a:cs typeface="Consolas Medium" pitchFamily="34" charset="-120"/>
              </a:rPr>
              <a:t>rolling_total</a:t>
            </a:r>
            <a:endParaRPr lang="en-US" sz="1400" dirty="0">
              <a:solidFill>
                <a:srgbClr val="000000"/>
              </a:solidFill>
              <a:highlight>
                <a:srgbClr val="F2F2F2"/>
              </a:highlight>
              <a:latin typeface="Consolas Medium" pitchFamily="34" charset="0"/>
              <a:ea typeface="Consolas Medium" pitchFamily="34" charset="-122"/>
              <a:cs typeface="Consolas Medium" pitchFamily="34" charset="-120"/>
            </a:endParaRP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FROM </a:t>
            </a:r>
            <a:r>
              <a:rPr lang="en-US" sz="1400" dirty="0" err="1">
                <a:solidFill>
                  <a:srgbClr val="000000"/>
                </a:solidFill>
                <a:highlight>
                  <a:srgbClr val="F2F2F2"/>
                </a:highlight>
                <a:latin typeface="Consolas Medium" pitchFamily="34" charset="0"/>
                <a:ea typeface="Consolas Medium" pitchFamily="34" charset="-122"/>
                <a:cs typeface="Consolas Medium" pitchFamily="34" charset="-120"/>
              </a:rPr>
              <a:t>months_CTE</a:t>
            </a:r>
            <a:endParaRPr lang="en-US" sz="1400" dirty="0">
              <a:solidFill>
                <a:srgbClr val="000000"/>
              </a:solidFill>
              <a:highlight>
                <a:srgbClr val="F2F2F2"/>
              </a:highlight>
              <a:latin typeface="Consolas Medium" pitchFamily="34" charset="0"/>
              <a:ea typeface="Consolas Medium" pitchFamily="34" charset="-122"/>
              <a:cs typeface="Consolas Medium" pitchFamily="34" charset="-120"/>
            </a:endParaRPr>
          </a:p>
          <a:p>
            <a:pPr algn="l">
              <a:lnSpc>
                <a:spcPts val="1750"/>
              </a:lnSpc>
            </a:pPr>
            <a:r>
              <a:rPr lang="en-US" sz="1400" dirty="0">
                <a:solidFill>
                  <a:srgbClr val="000000"/>
                </a:solidFill>
                <a:highlight>
                  <a:srgbClr val="F2F2F2"/>
                </a:highlight>
                <a:latin typeface="Consolas Medium" pitchFamily="34" charset="0"/>
                <a:ea typeface="Consolas Medium" pitchFamily="34" charset="-122"/>
                <a:cs typeface="Consolas Medium" pitchFamily="34" charset="-120"/>
              </a:rPr>
              <a:t>ORDER BY months;  </a:t>
            </a:r>
            <a:endParaRPr lang="en-US" sz="1400" dirty="0"/>
          </a:p>
        </p:txBody>
      </p:sp>
      <p:sp>
        <p:nvSpPr>
          <p:cNvPr id="8" name="TextBox 7">
            <a:extLst>
              <a:ext uri="{FF2B5EF4-FFF2-40B4-BE49-F238E27FC236}">
                <a16:creationId xmlns:a16="http://schemas.microsoft.com/office/drawing/2014/main" id="{C480EEAC-46C3-90BB-FFC2-C23EA76E9554}"/>
              </a:ext>
            </a:extLst>
          </p:cNvPr>
          <p:cNvSpPr txBox="1"/>
          <p:nvPr/>
        </p:nvSpPr>
        <p:spPr>
          <a:xfrm>
            <a:off x="691396" y="5976700"/>
            <a:ext cx="13141483" cy="861774"/>
          </a:xfrm>
          <a:prstGeom prst="rect">
            <a:avLst/>
          </a:prstGeom>
          <a:noFill/>
        </p:spPr>
        <p:txBody>
          <a:bodyPr wrap="square" rtlCol="0">
            <a:spAutoFit/>
          </a:bodyPr>
          <a:lstStyle/>
          <a:p>
            <a:pPr algn="just"/>
            <a:r>
              <a:rPr lang="en-US" sz="1600" dirty="0">
                <a:solidFill>
                  <a:srgbClr val="000000"/>
                </a:solidFill>
                <a:latin typeface="Instrument Sans Medium" pitchFamily="34" charset="0"/>
                <a:ea typeface="Instrument Sans Medium" pitchFamily="34" charset="-122"/>
                <a:cs typeface="Instrument Sans Medium" pitchFamily="34" charset="-120"/>
              </a:rPr>
              <a:t>These queries allow us to observe high-level annual patterns and granular monthly trends, including cumulative impacts over time, essential for identifying cyclical and event-driven layoff spikes.</a:t>
            </a:r>
            <a:endParaRPr lang="en-US" sz="1600" dirty="0"/>
          </a:p>
          <a:p>
            <a:endParaRPr lang="en-IN"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4143736" y="192368"/>
            <a:ext cx="5826557" cy="390644"/>
          </a:xfrm>
          <a:prstGeom prst="rect">
            <a:avLst/>
          </a:prstGeom>
          <a:noFill/>
          <a:ln/>
        </p:spPr>
        <p:txBody>
          <a:bodyPr wrap="none" lIns="0" tIns="0" rIns="0" bIns="0" rtlCol="0" anchor="t"/>
          <a:lstStyle/>
          <a:p>
            <a:pPr marL="0" indent="0" algn="ctr">
              <a:lnSpc>
                <a:spcPts val="3050"/>
              </a:lnSpc>
              <a:buNone/>
            </a:pPr>
            <a:r>
              <a:rPr lang="en-US" sz="4400" b="1" dirty="0">
                <a:solidFill>
                  <a:srgbClr val="000000"/>
                </a:solidFill>
                <a:latin typeface="Instrument Sans Semi Bold" pitchFamily="34" charset="0"/>
                <a:ea typeface="Instrument Sans Semi Bold" pitchFamily="34" charset="-122"/>
                <a:cs typeface="Instrument Sans Semi Bold" pitchFamily="34" charset="-120"/>
              </a:rPr>
              <a:t>KPI 1 - Temporal Insights</a:t>
            </a:r>
            <a:endParaRPr lang="en-US" sz="4400" b="1" dirty="0"/>
          </a:p>
        </p:txBody>
      </p:sp>
      <p:sp>
        <p:nvSpPr>
          <p:cNvPr id="3" name="Text 1"/>
          <p:cNvSpPr/>
          <p:nvPr/>
        </p:nvSpPr>
        <p:spPr>
          <a:xfrm>
            <a:off x="500062" y="802030"/>
            <a:ext cx="13630275" cy="200025"/>
          </a:xfrm>
          <a:prstGeom prst="rect">
            <a:avLst/>
          </a:prstGeom>
          <a:noFill/>
          <a:ln/>
        </p:spPr>
        <p:txBody>
          <a:bodyPr wrap="none" lIns="0" tIns="0" rIns="0" bIns="0" rtlCol="0" anchor="t"/>
          <a:lstStyle/>
          <a:p>
            <a:pPr marL="0" indent="0" algn="ctr">
              <a:lnSpc>
                <a:spcPts val="1550"/>
              </a:lnSpc>
              <a:buNone/>
            </a:pPr>
            <a:r>
              <a:rPr lang="en-US" sz="1600" dirty="0">
                <a:solidFill>
                  <a:srgbClr val="000000"/>
                </a:solidFill>
                <a:latin typeface="Instrument Sans Medium" pitchFamily="34" charset="0"/>
                <a:ea typeface="Instrument Sans Medium" pitchFamily="34" charset="-122"/>
                <a:cs typeface="Instrument Sans Medium" pitchFamily="34" charset="-120"/>
              </a:rPr>
              <a:t>Analyzing the temporal distribution of layoffs reveals distinct patterns and correlations with major global economic and social events.</a:t>
            </a:r>
            <a:endParaRPr lang="en-US" sz="1600" dirty="0"/>
          </a:p>
        </p:txBody>
      </p:sp>
      <p:sp>
        <p:nvSpPr>
          <p:cNvPr id="6" name="Text 3"/>
          <p:cNvSpPr/>
          <p:nvPr/>
        </p:nvSpPr>
        <p:spPr>
          <a:xfrm>
            <a:off x="570589" y="7652393"/>
            <a:ext cx="13630275" cy="200025"/>
          </a:xfrm>
          <a:prstGeom prst="rect">
            <a:avLst/>
          </a:prstGeom>
          <a:noFill/>
          <a:ln/>
        </p:spPr>
        <p:txBody>
          <a:bodyPr wrap="none" lIns="0" tIns="0" rIns="0" bIns="0" rtlCol="0" anchor="t"/>
          <a:lstStyle/>
          <a:p>
            <a:pPr marL="285750" indent="-285750" algn="just">
              <a:lnSpc>
                <a:spcPts val="1550"/>
              </a:lnSpc>
              <a:buSzPct val="100000"/>
              <a:buFont typeface="Arial" panose="020B0604020202020204" pitchFamily="34" charset="0"/>
              <a:buChar char="•"/>
            </a:pPr>
            <a:r>
              <a:rPr lang="en-US" b="1" dirty="0">
                <a:latin typeface="Arial Black" panose="020B0A04020102020204" pitchFamily="34" charset="0"/>
                <a:cs typeface="Arial" panose="020B0604020202020204" pitchFamily="34" charset="0"/>
              </a:rPr>
              <a:t>COVID-19 Impact: </a:t>
            </a:r>
            <a:r>
              <a:rPr lang="en-US" sz="1600" dirty="0">
                <a:solidFill>
                  <a:srgbClr val="000000"/>
                </a:solidFill>
                <a:latin typeface="Instrument Sans Medium" pitchFamily="34" charset="0"/>
                <a:ea typeface="Instrument Sans Medium" pitchFamily="34" charset="-122"/>
                <a:cs typeface="Instrument Sans Medium" pitchFamily="34" charset="-120"/>
              </a:rPr>
              <a:t>A significant wave of layoffs occurred in March 2020 (</a:t>
            </a:r>
            <a:r>
              <a:rPr lang="en-US" sz="1600" b="1" dirty="0">
                <a:solidFill>
                  <a:srgbClr val="000000"/>
                </a:solidFill>
                <a:latin typeface="Instrument Sans Medium" pitchFamily="34" charset="0"/>
                <a:ea typeface="Instrument Sans Medium" pitchFamily="34" charset="-122"/>
                <a:cs typeface="Instrument Sans Medium" pitchFamily="34" charset="-120"/>
              </a:rPr>
              <a:t>26,710 layoffs</a:t>
            </a:r>
            <a:r>
              <a:rPr lang="en-US" sz="1600" dirty="0">
                <a:solidFill>
                  <a:srgbClr val="000000"/>
                </a:solidFill>
                <a:latin typeface="Instrument Sans Medium" pitchFamily="34" charset="0"/>
                <a:ea typeface="Instrument Sans Medium" pitchFamily="34" charset="-122"/>
                <a:cs typeface="Instrument Sans Medium" pitchFamily="34" charset="-120"/>
              </a:rPr>
              <a:t>), coinciding with the initial global lockdown.</a:t>
            </a:r>
            <a:endParaRPr lang="en-US" sz="1600" dirty="0"/>
          </a:p>
        </p:txBody>
      </p:sp>
      <p:sp>
        <p:nvSpPr>
          <p:cNvPr id="7" name="Text 4"/>
          <p:cNvSpPr/>
          <p:nvPr/>
        </p:nvSpPr>
        <p:spPr>
          <a:xfrm>
            <a:off x="570591" y="8030909"/>
            <a:ext cx="13630275" cy="200025"/>
          </a:xfrm>
          <a:prstGeom prst="rect">
            <a:avLst/>
          </a:prstGeom>
          <a:noFill/>
          <a:ln/>
        </p:spPr>
        <p:txBody>
          <a:bodyPr wrap="none" lIns="0" tIns="0" rIns="0" bIns="0" rtlCol="0" anchor="t"/>
          <a:lstStyle/>
          <a:p>
            <a:pPr marL="285750" indent="-285750" algn="just">
              <a:lnSpc>
                <a:spcPts val="1550"/>
              </a:lnSpc>
              <a:buSzPct val="100000"/>
              <a:buFont typeface="Arial" panose="020B0604020202020204" pitchFamily="34" charset="0"/>
              <a:buChar char="•"/>
            </a:pPr>
            <a:r>
              <a:rPr lang="en-US" b="1" dirty="0">
                <a:latin typeface="Arial Black" panose="020B0A04020102020204" pitchFamily="34" charset="0"/>
                <a:cs typeface="Arial" panose="020B0604020202020204" pitchFamily="34" charset="0"/>
              </a:rPr>
              <a:t>Cyclical Spikes:</a:t>
            </a:r>
            <a:r>
              <a:rPr lang="en-US" sz="1600" dirty="0">
                <a:solidFill>
                  <a:srgbClr val="000000"/>
                </a:solidFill>
                <a:latin typeface="Instrument Sans Medium" pitchFamily="34" charset="0"/>
                <a:ea typeface="Instrument Sans Medium" pitchFamily="34" charset="-122"/>
                <a:cs typeface="Instrument Sans Medium" pitchFamily="34" charset="-120"/>
              </a:rPr>
              <a:t> Observe recurring spikes in Q1, often linked to board meetings, fiscal recalibrations, and post-earnings announcements.</a:t>
            </a:r>
            <a:endParaRPr lang="en-US" sz="1600" dirty="0"/>
          </a:p>
        </p:txBody>
      </p:sp>
      <p:graphicFrame>
        <p:nvGraphicFramePr>
          <p:cNvPr id="8" name="Chart 7">
            <a:extLst>
              <a:ext uri="{FF2B5EF4-FFF2-40B4-BE49-F238E27FC236}">
                <a16:creationId xmlns:a16="http://schemas.microsoft.com/office/drawing/2014/main" id="{92853407-D5D5-5273-AA5B-FC1669025F6F}"/>
              </a:ext>
            </a:extLst>
          </p:cNvPr>
          <p:cNvGraphicFramePr>
            <a:graphicFrameLocks/>
          </p:cNvGraphicFramePr>
          <p:nvPr>
            <p:extLst>
              <p:ext uri="{D42A27DB-BD31-4B8C-83A1-F6EECF244321}">
                <p14:modId xmlns:p14="http://schemas.microsoft.com/office/powerpoint/2010/main" val="335426641"/>
              </p:ext>
            </p:extLst>
          </p:nvPr>
        </p:nvGraphicFramePr>
        <p:xfrm>
          <a:off x="196770" y="1109484"/>
          <a:ext cx="14271584" cy="5765882"/>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a:extLst>
              <a:ext uri="{FF2B5EF4-FFF2-40B4-BE49-F238E27FC236}">
                <a16:creationId xmlns:a16="http://schemas.microsoft.com/office/drawing/2014/main" id="{A0FCCB01-CC4F-0014-5BDD-61F6D5058607}"/>
              </a:ext>
            </a:extLst>
          </p:cNvPr>
          <p:cNvSpPr txBox="1"/>
          <p:nvPr/>
        </p:nvSpPr>
        <p:spPr>
          <a:xfrm>
            <a:off x="500062" y="6956815"/>
            <a:ext cx="13835697" cy="861774"/>
          </a:xfrm>
          <a:prstGeom prst="rect">
            <a:avLst/>
          </a:prstGeom>
          <a:noFill/>
        </p:spPr>
        <p:txBody>
          <a:bodyPr wrap="square" rtlCol="0">
            <a:spAutoFit/>
          </a:bodyPr>
          <a:lstStyle/>
          <a:p>
            <a:pPr marL="285750" indent="-285750" algn="just">
              <a:buFont typeface="Arial" panose="020B0604020202020204" pitchFamily="34" charset="0"/>
              <a:buChar char="•"/>
            </a:pPr>
            <a:r>
              <a:rPr lang="en-US" b="1" dirty="0">
                <a:latin typeface="Arial Black" panose="020B0A04020102020204" pitchFamily="34" charset="0"/>
                <a:cs typeface="Arial" panose="020B0604020202020204" pitchFamily="34" charset="0"/>
              </a:rPr>
              <a:t>Peak Layoffs:</a:t>
            </a:r>
            <a:r>
              <a:rPr lang="en-US" sz="1600" dirty="0">
                <a:solidFill>
                  <a:srgbClr val="000000"/>
                </a:solidFill>
                <a:latin typeface="Instrument Sans Medium" pitchFamily="34" charset="0"/>
              </a:rPr>
              <a:t> January 2023 saw the highest number of layoffs </a:t>
            </a:r>
            <a:r>
              <a:rPr lang="en-US" sz="1600" b="1" dirty="0">
                <a:solidFill>
                  <a:srgbClr val="000000"/>
                </a:solidFill>
                <a:latin typeface="Instrument Sans Medium" pitchFamily="34" charset="0"/>
              </a:rPr>
              <a:t>(89,709)</a:t>
            </a:r>
            <a:r>
              <a:rPr lang="en-US" sz="1600" dirty="0">
                <a:solidFill>
                  <a:srgbClr val="000000"/>
                </a:solidFill>
                <a:latin typeface="Instrument Sans Medium" pitchFamily="34" charset="0"/>
              </a:rPr>
              <a:t>, largely driven by a correction in Tech Industry after over hiring in past two years, and poor global macroeconomic conditions</a:t>
            </a:r>
          </a:p>
          <a:p>
            <a:pPr marL="285750" indent="-285750">
              <a:buFont typeface="Arial" panose="020B0604020202020204" pitchFamily="34" charset="0"/>
              <a:buChar char="•"/>
            </a:pPr>
            <a:endParaRPr lang="en-IN" sz="1600" dirty="0"/>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Office 2013 - 2022 Theme</Template>
  <TotalTime>762</TotalTime>
  <Words>3468</Words>
  <Application>Microsoft Office PowerPoint</Application>
  <PresentationFormat>Custom</PresentationFormat>
  <Paragraphs>426</Paragraphs>
  <Slides>25</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Century Gothic</vt:lpstr>
      <vt:lpstr>Wingdings</vt:lpstr>
      <vt:lpstr>Calibri</vt:lpstr>
      <vt:lpstr>Arial</vt:lpstr>
      <vt:lpstr>Instrument Sans Medium</vt:lpstr>
      <vt:lpstr>Calibri Light</vt:lpstr>
      <vt:lpstr>Instrument Sans Semi Bold</vt:lpstr>
      <vt:lpstr>Arial Black</vt:lpstr>
      <vt:lpstr>Consolas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Tejas Bhavsar</dc:creator>
  <cp:lastModifiedBy>Tejas Bhavsar</cp:lastModifiedBy>
  <cp:revision>62</cp:revision>
  <dcterms:created xsi:type="dcterms:W3CDTF">2025-08-16T15:13:32Z</dcterms:created>
  <dcterms:modified xsi:type="dcterms:W3CDTF">2025-09-14T06:34:58Z</dcterms:modified>
</cp:coreProperties>
</file>