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69" r:id="rId3"/>
    <p:sldId id="257" r:id="rId4"/>
    <p:sldId id="274" r:id="rId5"/>
    <p:sldId id="275" r:id="rId6"/>
    <p:sldId id="276" r:id="rId7"/>
    <p:sldId id="277" r:id="rId8"/>
    <p:sldId id="278" r:id="rId9"/>
    <p:sldId id="273" r:id="rId10"/>
    <p:sldId id="268" r:id="rId11"/>
    <p:sldId id="279" r:id="rId12"/>
    <p:sldId id="280" r:id="rId13"/>
    <p:sldId id="281" r:id="rId14"/>
    <p:sldId id="282" r:id="rId15"/>
    <p:sldId id="265" r:id="rId16"/>
    <p:sldId id="289" r:id="rId17"/>
    <p:sldId id="283" r:id="rId18"/>
    <p:sldId id="284" r:id="rId19"/>
    <p:sldId id="285" r:id="rId20"/>
    <p:sldId id="286" r:id="rId21"/>
    <p:sldId id="288" r:id="rId22"/>
    <p:sldId id="290" r:id="rId23"/>
    <p:sldId id="291" r:id="rId24"/>
    <p:sldId id="292" r:id="rId25"/>
    <p:sldId id="293" r:id="rId26"/>
    <p:sldId id="287" r:id="rId27"/>
    <p:sldId id="266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jas .H" initials="T." lastIdx="1" clrIdx="0">
    <p:extLst>
      <p:ext uri="{19B8F6BF-5375-455C-9EA6-DF929625EA0E}">
        <p15:presenceInfo xmlns:p15="http://schemas.microsoft.com/office/powerpoint/2012/main" userId="0bd6dafcc0a726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B76D7D77-4D5C-0930-2A2B-A4910A3C7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F31C33CC-CEB1-62EA-3B10-A20CC7C6BF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B50FCE3A-9E4A-8C16-8B5F-C569D6B433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3489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GB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TITLE</a:t>
            </a:r>
            <a:br>
              <a:rPr lang="en-GB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FitBot: An AI-Powered Personalized Fitness Chatbot</a:t>
            </a:r>
            <a:endParaRPr sz="240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8" y="2045352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Batch Number :  </a:t>
            </a:r>
            <a:r>
              <a:rPr lang="en-GB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ISE_42</a:t>
            </a:r>
            <a:endParaRPr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Dr./Mr./Ms./Prof.   </a:t>
            </a:r>
            <a:r>
              <a:rPr lang="en-I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Ms.Priyanki</a:t>
            </a:r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Dutta </a:t>
            </a:r>
            <a:endParaRPr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 / Associate Professor /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3465731908"/>
              </p:ext>
            </p:extLst>
          </p:nvPr>
        </p:nvGraphicFramePr>
        <p:xfrm>
          <a:off x="530760" y="2678667"/>
          <a:ext cx="5418676" cy="1500665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515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2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3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20221ISE0031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Tejas H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20221ISE0004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Shreyas P S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20221ISE0051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Shiva Teja 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Review-1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97505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Information Science &amp; Engineering(ISE)</a:t>
            </a:r>
            <a:endParaRPr lang="en-US" sz="2000" b="1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Zafar Ali Khan N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Suma N G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6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</a:t>
            </a:r>
            <a:r>
              <a:rPr lang="en-US" sz="1600" b="1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Sampath</a:t>
            </a:r>
            <a:r>
              <a:rPr lang="en-US" sz="16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 A K , Dr. </a:t>
            </a:r>
            <a:r>
              <a:rPr lang="en-US" sz="1600" b="1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Geetha</a:t>
            </a:r>
            <a:r>
              <a:rPr lang="en-US" sz="16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 A </a:t>
            </a:r>
            <a:endParaRPr sz="18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558800" y="914538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Link :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https://github.com/tejas16FF/fitbot/tree/main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8275-3426-D2B0-D441-ECFBA0C2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and Software Requirements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8F0E1-90C4-2891-05A0-E52622069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952499"/>
            <a:ext cx="10668000" cy="5156069"/>
          </a:xfrm>
        </p:spPr>
        <p:txBody>
          <a:bodyPr>
            <a:normAutofit fontScale="85000" lnSpcReduction="20000"/>
          </a:bodyPr>
          <a:lstStyle/>
          <a:p>
            <a:pPr marL="76200" indent="0"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Hardware Requirements</a:t>
            </a:r>
          </a:p>
          <a:p>
            <a:pPr marL="76200" indent="0">
              <a:buNone/>
            </a:pP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Intel i5 (or AMD equivalent) and above.</a:t>
            </a: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Minimum 8 GB (16 GB recommended for smooth performance).</a:t>
            </a: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least 10 GB free disk space.</a:t>
            </a: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 (Optional):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NVIDIA GPU (if training models locally; not needed if using OpenAI APIs).</a:t>
            </a: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Connection: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Stable broadband (since it relies on API calls to OpenAI</a:t>
            </a:r>
            <a:r>
              <a:rPr lang="en-US" sz="1900" dirty="0"/>
              <a:t>).</a:t>
            </a:r>
          </a:p>
          <a:p>
            <a:pPr marL="76200" indent="0">
              <a:buNone/>
            </a:pPr>
            <a:endParaRPr lang="en-IN" dirty="0"/>
          </a:p>
          <a:p>
            <a:pPr marL="76200" indent="0">
              <a:buNone/>
            </a:pPr>
            <a:r>
              <a:rPr lang="en-IN" b="1" dirty="0">
                <a:solidFill>
                  <a:schemeClr val="bg2">
                    <a:lumMod val="75000"/>
                  </a:schemeClr>
                </a:solidFill>
              </a:rPr>
              <a:t>Software Requirements</a:t>
            </a:r>
          </a:p>
          <a:p>
            <a:pPr marL="76200" indent="0">
              <a:buNone/>
            </a:pP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10/11, Linux (Ubuntu), or macOS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3.9+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Framework: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Framework: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AI/ML Libraries: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FAISS, OpenAI API (for GPT + embeddings)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FAISS (vector store)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/ Code Editor: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Code / PyCharm /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Git, GitHub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Tools (Optional):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Docker, AWS/Azure/GCP</a:t>
            </a:r>
          </a:p>
          <a:p>
            <a:pPr marL="762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9243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0935-4826-DFF7-7016-1B8B56A3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Challenges Faced in the Project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3C58D8-08FC-CE4D-7486-EE7A8C55AC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7427" y="1182230"/>
            <a:ext cx="10240304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Reliability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Ensuring fitness &amp; nutrition advice is evidence-based.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Hallucinations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Preventing incorrect or misleading chatbot responses.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Adapting plans to diverse user profiles (age, goals, health).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Engagement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Sustaining motivation &amp; avoiding drop-offs.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Gamification Balance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Making it fun without distracting from real progress.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Handling large datasets while keeping responses fast.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Privacy &amp; Ethics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Protecting sensitive health data, avoiding unsafe advice.</a:t>
            </a:r>
          </a:p>
        </p:txBody>
      </p:sp>
    </p:spTree>
    <p:extLst>
      <p:ext uri="{BB962C8B-B14F-4D97-AF65-F5344CB8AC3E}">
        <p14:creationId xmlns:p14="http://schemas.microsoft.com/office/powerpoint/2010/main" val="1111496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66DC-ED5A-4B51-6087-0DB94329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of the Project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9877AD-804B-6F8B-A10E-98A3642D2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68658"/>
              </p:ext>
            </p:extLst>
          </p:nvPr>
        </p:nvGraphicFramePr>
        <p:xfrm>
          <a:off x="812800" y="1013609"/>
          <a:ext cx="10668000" cy="4974235"/>
        </p:xfrm>
        <a:graphic>
          <a:graphicData uri="http://schemas.openxmlformats.org/drawingml/2006/table">
            <a:tbl>
              <a:tblPr firstRow="1" bandRow="1" bandCol="1"/>
              <a:tblGrid>
                <a:gridCol w="2972619">
                  <a:extLst>
                    <a:ext uri="{9D8B030D-6E8A-4147-A177-3AD203B41FA5}">
                      <a16:colId xmlns:a16="http://schemas.microsoft.com/office/drawing/2014/main" val="622752168"/>
                    </a:ext>
                  </a:extLst>
                </a:gridCol>
                <a:gridCol w="3106994">
                  <a:extLst>
                    <a:ext uri="{9D8B030D-6E8A-4147-A177-3AD203B41FA5}">
                      <a16:colId xmlns:a16="http://schemas.microsoft.com/office/drawing/2014/main" val="535710398"/>
                    </a:ext>
                  </a:extLst>
                </a:gridCol>
                <a:gridCol w="4588387">
                  <a:extLst>
                    <a:ext uri="{9D8B030D-6E8A-4147-A177-3AD203B41FA5}">
                      <a16:colId xmlns:a16="http://schemas.microsoft.com/office/drawing/2014/main" val="3372578669"/>
                    </a:ext>
                  </a:extLst>
                </a:gridCol>
              </a:tblGrid>
              <a:tr h="715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Phase</a:t>
                      </a:r>
                      <a:endParaRPr lang="en-IN" sz="3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  <a:endParaRPr lang="en-IN" sz="3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Tasks</a:t>
                      </a:r>
                      <a:endParaRPr lang="en-IN" sz="3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490456"/>
                  </a:ext>
                </a:extLst>
              </a:tr>
              <a:tr h="694744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Requirement Analysis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 weeks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Study fitness chatbot use cases, collect requirements, define scope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850168"/>
                  </a:ext>
                </a:extLst>
              </a:tr>
              <a:tr h="694744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Design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3 weeks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UI/UX design, chatbot flow, database schema, architecture planning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675003"/>
                  </a:ext>
                </a:extLst>
              </a:tr>
              <a:tr h="78471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Development </a:t>
                      </a:r>
                    </a:p>
                    <a:p>
                      <a:pPr algn="ctr"/>
                      <a:r>
                        <a:rPr lang="en-IN" dirty="0"/>
                        <a:t>(Frontend &amp; Backend)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6 weeks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 RAG chatbot, integrate OpenAI API, build personalization &amp; dashboards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047960"/>
                  </a:ext>
                </a:extLst>
              </a:tr>
              <a:tr h="694744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Testing &amp; QA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3 weeks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 testing, chatbot response evaluation, bug fixes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444318"/>
                  </a:ext>
                </a:extLst>
              </a:tr>
              <a:tr h="694744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Deployment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  <a:p>
                      <a:pPr algn="ctr"/>
                      <a:r>
                        <a:rPr lang="en-IN"/>
                        <a:t>2 weeks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Cloud deployment (Streamlit/FastAPI), security testing, integration checks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815040"/>
                  </a:ext>
                </a:extLst>
              </a:tr>
              <a:tr h="694744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Final Review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1 weeks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Documentation, report writing, project presentation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793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519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3598DC-CB45-EA80-830D-A2C117CD3E43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 rot="5400000">
            <a:off x="7156204" y="2602518"/>
            <a:ext cx="830974" cy="3417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78A036-D397-ED15-EAE5-33D01CAD8D58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>
            <a:off x="4132082" y="4649742"/>
            <a:ext cx="2369272" cy="47809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3BBE70-F0CC-7589-6112-EDA032B5A7C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86264" y="3541324"/>
            <a:ext cx="2833538" cy="553998"/>
          </a:xfrm>
          <a:prstGeom prst="bentConnector3">
            <a:avLst>
              <a:gd name="adj1" fmla="val 99903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63AE2B-E4C7-B304-4031-51F7417D4440}"/>
              </a:ext>
            </a:extLst>
          </p:cNvPr>
          <p:cNvCxnSpPr>
            <a:cxnSpLocks/>
          </p:cNvCxnSpPr>
          <p:nvPr/>
        </p:nvCxnSpPr>
        <p:spPr>
          <a:xfrm>
            <a:off x="4143083" y="1253765"/>
            <a:ext cx="25601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1E5925-F270-2322-D0F5-34E36FD3CF02}"/>
              </a:ext>
            </a:extLst>
          </p:cNvPr>
          <p:cNvCxnSpPr>
            <a:cxnSpLocks/>
          </p:cNvCxnSpPr>
          <p:nvPr/>
        </p:nvCxnSpPr>
        <p:spPr>
          <a:xfrm flipH="1">
            <a:off x="4143083" y="2071649"/>
            <a:ext cx="25601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BBCBAEA-28B9-D298-493F-091604C2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Flow of the Fitbot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2683C5-C935-CB56-97F9-0E5B8BB59CE2}"/>
              </a:ext>
            </a:extLst>
          </p:cNvPr>
          <p:cNvSpPr txBox="1"/>
          <p:nvPr/>
        </p:nvSpPr>
        <p:spPr>
          <a:xfrm>
            <a:off x="2229443" y="1135022"/>
            <a:ext cx="1913640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800" b="1" u="sng" dirty="0"/>
              <a:t>USER</a:t>
            </a:r>
          </a:p>
          <a:p>
            <a:pPr algn="ctr"/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I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Sends queries (text input), receives responses (recommendations, plans).</a:t>
            </a:r>
            <a:endParaRPr lang="en-IN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03A3BD-7446-F8F3-FCFC-79B183D5AEC6}"/>
              </a:ext>
            </a:extLst>
          </p:cNvPr>
          <p:cNvSpPr txBox="1"/>
          <p:nvPr/>
        </p:nvSpPr>
        <p:spPr>
          <a:xfrm>
            <a:off x="6703245" y="1065229"/>
            <a:ext cx="2078612" cy="12926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800" b="1" u="sng" dirty="0"/>
              <a:t>Chatbot Interface</a:t>
            </a:r>
          </a:p>
          <a:p>
            <a:endParaRPr lang="en-US" sz="1200" dirty="0"/>
          </a:p>
          <a:p>
            <a:pPr algn="ctr"/>
            <a:r>
              <a:rPr lang="en-US" sz="1200" dirty="0"/>
              <a:t>Captures user input and displays chatbot responses. Ensures smooth conversation flow.</a:t>
            </a:r>
            <a:endParaRPr lang="en-IN" sz="1200" b="1" u="sn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3868E5-CA72-CC31-40CD-1A3DDA797532}"/>
              </a:ext>
            </a:extLst>
          </p:cNvPr>
          <p:cNvSpPr txBox="1"/>
          <p:nvPr/>
        </p:nvSpPr>
        <p:spPr>
          <a:xfrm>
            <a:off x="6019802" y="3188865"/>
            <a:ext cx="2762055" cy="11079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800" b="1" u="sng" dirty="0"/>
              <a:t>Personalization Engine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Generates tailored recommendations based on user profile, history, and goals.</a:t>
            </a:r>
            <a:endParaRPr lang="en-IN" sz="1200" b="1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FCECAF-4697-BFA5-7ABE-CFB72436D330}"/>
              </a:ext>
            </a:extLst>
          </p:cNvPr>
          <p:cNvSpPr txBox="1"/>
          <p:nvPr/>
        </p:nvSpPr>
        <p:spPr>
          <a:xfrm>
            <a:off x="2218441" y="4095744"/>
            <a:ext cx="1913641" cy="11079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800" b="1" u="sng" dirty="0" err="1"/>
              <a:t>Databse</a:t>
            </a:r>
            <a:endParaRPr lang="en-IN" sz="1800" b="1" u="sng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Stores user profiles, fitness data, chat history, workout/diet plans.</a:t>
            </a:r>
            <a:endParaRPr lang="en-IN" sz="1200" b="1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CCF3AD-F3E9-EFEE-CC21-02008956E437}"/>
              </a:ext>
            </a:extLst>
          </p:cNvPr>
          <p:cNvSpPr txBox="1"/>
          <p:nvPr/>
        </p:nvSpPr>
        <p:spPr>
          <a:xfrm>
            <a:off x="5260157" y="5127835"/>
            <a:ext cx="2482394" cy="11079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800" b="1" u="sng" dirty="0"/>
              <a:t>RAG System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Retrieves relevant info from knowledge base to enhance chatbot answers.</a:t>
            </a:r>
            <a:endParaRPr lang="en-IN" sz="1200" b="1" u="sng" dirty="0"/>
          </a:p>
        </p:txBody>
      </p:sp>
    </p:spTree>
    <p:extLst>
      <p:ext uri="{BB962C8B-B14F-4D97-AF65-F5344CB8AC3E}">
        <p14:creationId xmlns:p14="http://schemas.microsoft.com/office/powerpoint/2010/main" val="1827727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762000" y="1104900"/>
            <a:ext cx="10718800" cy="464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95300" indent="-342900"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Deeva, O. and Sharapov, A., 2020. DEVELOPMENT OF AN INTELLECTUAL CHAT-BOT FOR APPLICANTS SGUGIT ON THE PLATFORM IBM WATSON ASSISTANT.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Interexpo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GEOSiberia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7(1), pp.71-76.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342900"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Anthony, A. and Watson, H., 1972. Techniques for developing analytic models. IBM Systems Journal, 11(4), pp.316-328.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342900">
              <a:spcBef>
                <a:spcPts val="0"/>
              </a:spcBef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 Rahman, Abdullah Al Mamun, Alma Islam. "Programming challenges of chatbot: Current and future prospective", 2017 IEEE Region 10 Humanitarian Technology Conference (R10-HTC), 2017 </a:t>
            </a:r>
          </a:p>
          <a:p>
            <a:pPr marL="152400" indent="0">
              <a:spcBef>
                <a:spcPts val="0"/>
              </a:spcBef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342900"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T. A. S. F. a. S. P. S.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Jagadale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"VIRTUAL FITNESS TRAINER USING AI," International Research Journal of Modernization in Engineering Technology and Science (IRJMETS), vol. 5, no. 2, pp. 1750- 1756, 2023.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342900"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R. A. M. V. P. M. A. T. M. S. &amp;. S. J. Sonawane, "Fitness Trainer Application Using Artificial Intelligence," International Research Journal of Modernization in Engineering Technology and Science (IRJMETS), vol. 4, no. 6, pp. 1032-1036, 2022. </a:t>
            </a:r>
            <a:endParaRPr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4B76-6114-3C87-9635-1134AA0FD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42313-F3B9-8B7A-FA5B-942EFE4748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Radford, A. N. (2018). Improving language understanding by generative pre-training. OpenAI.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Siriwardhana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W. (2023). Improving the domain adaptation of retrieval augmented generation (RAG) models for open domain question answering. Transactions of the Association for Computational Linguistics, 1-17.</a:t>
            </a:r>
          </a:p>
          <a:p>
            <a:pPr marL="7620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Bhavika R.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Ranoliya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Nidhi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Raghuwanshi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Sanjay Singh. "Chatbot for university related FAQs", 2017 International Conference on Advances in Computing, Communications and Informatics (ICACCI), 2017 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Z, Yao Y, Xie T, et al. EAR: Exploiting uncontrollable ambient RF signals in heterogeneous networks for gesture recognition[C]//Proceedings of the 16th ACM conference on embedded networked sensor systems. 2018: 237-249</a:t>
            </a:r>
            <a:r>
              <a:rPr lang="en-IN" sz="1600" dirty="0"/>
              <a:t>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Yu, W. (2022). Retrieval-augmented generation across heterogeneous knowledge. Proceedings of the 2022 Conference of the North American Chapter of the Association for Computational Linguistics: Human Language Technologies: Student Research Workshop, 52-58.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Michelle Denise Leonhardt, Liane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Tarouco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Rosa Maria Vicari, Elder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Rizzon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Santos, Michele dos Santos da Silva. "Using Chatbots for Network Management Training through Problem-based Oriented Education", Seventh IEEE International Conference on Advanced Learning Technologies (ICALT 2007), 2007. </a:t>
            </a:r>
          </a:p>
        </p:txBody>
      </p:sp>
    </p:spTree>
    <p:extLst>
      <p:ext uri="{BB962C8B-B14F-4D97-AF65-F5344CB8AC3E}">
        <p14:creationId xmlns:p14="http://schemas.microsoft.com/office/powerpoint/2010/main" val="1381419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AF52-AF75-86B3-8B56-4C5DA09F1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done (Review-2)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A0A4A6-692C-8113-EA54-AA7CE0E03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72681"/>
            <a:ext cx="7593745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Environment setup (GitHub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Codespaces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requirements.txt)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UI created.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Integrated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 for API key security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Switched from OpenAI → Gemini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Implemented RAG pipeline with FAISS.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Used Hugging Face embeddings to fix async issue.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Tested sample fitness queries.</a:t>
            </a:r>
          </a:p>
        </p:txBody>
      </p:sp>
    </p:spTree>
    <p:extLst>
      <p:ext uri="{BB962C8B-B14F-4D97-AF65-F5344CB8AC3E}">
        <p14:creationId xmlns:p14="http://schemas.microsoft.com/office/powerpoint/2010/main" val="2524218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F8051-DBEE-581D-D466-3C202692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Output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260F2-60F2-3F9A-6C47-45EA789E7E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chatbot UI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running : </a:t>
            </a:r>
          </a:p>
          <a:p>
            <a:pPr marL="7620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CB771-8D6F-0B3A-7D70-C4B74B139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2202427"/>
            <a:ext cx="10668000" cy="351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07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98C0-8BE9-333C-65C7-01B8BB25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BC620-5DEE-6EE2-6820-2F0AD66EE5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query + answer :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B0FB5-0D06-C0C2-8639-F6DA0230F3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730"/>
          <a:stretch>
            <a:fillRect/>
          </a:stretch>
        </p:blipFill>
        <p:spPr>
          <a:xfrm>
            <a:off x="462117" y="1995949"/>
            <a:ext cx="5545393" cy="30676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AEEA4E-3879-03B7-94FC-920F921B8E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84490" y="1995949"/>
            <a:ext cx="5545393" cy="306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2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 : PSCS_153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62000" y="952500"/>
            <a:ext cx="10908384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Organization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Presidency University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Bengaluru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Category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Software Project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Problem Description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 project presents an AI-powered fitness chatbot designed to provide personalized workout and diet recommendations using Retrieval-Augmented Generation (RAG) and multi-agent architecture. The chatbot goes beyond simple question–answer interactions by retrieving reliable domain-specific fitness knowledge and generating context-aware responses. Future enhancements include personalization based on user profiles and gamification elements to improve motivation and user engagement.</a:t>
            </a:r>
            <a:endParaRPr 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F17B-45F0-A54F-6149-6908313B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 (Review-2)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3E4F59-2CA2-26E1-3986-C8E063D4DA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2090172"/>
            <a:ext cx="879599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key authentication errors (OpenAI project keys).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Gemini embeddings caused runtime error in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Fixed by switching to Hugging Face embeddings.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Knowledge base too generic → bot sometimes gave general answers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6563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FAE8-E86E-0524-001C-9FCF1A0B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Metrices (Review-2)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0BFD7-4DE7-D31A-0CA0-0BE3F8B1B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Metrics</a:t>
            </a:r>
          </a:p>
          <a:p>
            <a:pPr marL="7620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of data.txt (includes 30+ fitness entries).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included (workouts, diet, recovery tips).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88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Model/Stack Choices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Gemini chosen for LLM (reason: OpenAI keys not available).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Hugging Face chosen for embeddings (reason: Gemini embeddings caused async error).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487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 Done (Review-3)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knowledge base (data.txt) with 100+ detailed entries.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Hugging Face sentence embeddings for semantic search.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FAISS vector database for retrieval.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chatbot with Google Gemini API for professional responses.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 (clean interface, removed sidebar clutter).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chatbot answers to be professional (no 'context not found').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functional testing (accuracy, speed, relevance).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Documented Data Flow Diagram and System Architecture.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 (Review-3)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key issues: OpenAI keys not working → switched to Gemini API.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 loop errors in embeddings integration, solved with Hugging Face.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responses too generic → improved with custom prompts.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base expansion required careful structuring.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constraints: managing .env files in GitHub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Codespaces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limitations in debugging and aligning with review deadlines.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Output (Review-3)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FitBot chatbot running on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 'Suggest a post-workout meal plan.' → Protein foods + hydration.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 'How do I improve flexibility?' → Stretching, yoga,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pilates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advice.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 'Best exercises to build muscle strength?' → Squats, deadlifts, bench press.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Responses accurate, professional, conversational.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response time (~2–3 seconds per query).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 Metrics (Review-3)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143001"/>
            <a:ext cx="10668000" cy="4953000"/>
          </a:xfrm>
        </p:spPr>
        <p:txBody>
          <a:bodyPr/>
          <a:lstStyle/>
          <a:p>
            <a:endParaRPr dirty="0"/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Tested: 50+ across diet, workout, hydration, recovery.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Correct/Useful Answers: ~85% accuracy in responses.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Avg. Response Time: 2–3 seconds (on GitHub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Codespaces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Base Size: 100+ curated entries, expandable.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Satisfaction: Positive feedback in test queries.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E3B2-F143-6971-2909-CF309404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7A9DE-4C09-BAF5-4179-C60C78BA2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1487130"/>
            <a:ext cx="10668000" cy="495300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Enrich data.txt with structured workout/diet plans.</a:t>
            </a:r>
          </a:p>
          <a:p>
            <a:pPr marL="7620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user personalization (age, gender, goals).</a:t>
            </a:r>
          </a:p>
          <a:p>
            <a:pPr marL="7620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UI .</a:t>
            </a:r>
          </a:p>
          <a:p>
            <a:pPr marL="7620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plan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67836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28251"/>
            <a:ext cx="4683432" cy="5171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Background and Related work for title Selection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Analysis of 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Innovation or Novel Contributions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Technology Stack Components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Git-hub Link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Requirements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Key challenges 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0E0B0-38FD-4AE7-FBA6-69A52C31A330}"/>
              </a:ext>
            </a:extLst>
          </p:cNvPr>
          <p:cNvSpPr txBox="1"/>
          <p:nvPr/>
        </p:nvSpPr>
        <p:spPr>
          <a:xfrm>
            <a:off x="6695770" y="1217387"/>
            <a:ext cx="468343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output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Metrices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A53B7DC7-43CB-6B3B-9DAC-6BD59EA1E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2D1D131B-4D30-5180-9811-7CA2BCD39E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022F55B8-A4FE-E99A-4790-925516EC44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5782" y="1466273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52400" lvl="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fitness applications and chatbots provide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advice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often lacks personalization, accuracy, and long-term engagement. Many existing solutions are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limited to predefined responses, and fail to adapt to individual fitness goals. Moreover, user motivation decreases over time due to the absence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and engaging 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There is a need for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AI-powered, reliable, and engaging chatbot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provides personalized fitness coaching while ensuring transparency and motivation.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46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D092-33B6-A52F-3929-17D58DB5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E8549B-EAA9-8D3B-A556-1B0EE63732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228397"/>
            <a:ext cx="1028254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develop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fitness chatbot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Retrieval-Augmented Generation (RAG) for more accurate an reliable answers.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provide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recommendations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(workout and diet plans) based on user profiles and goals.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enhance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engagement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through gamification techniques such as rewards, streaks, and badges.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integrate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traceability 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explain how responses are generated, increasing trust and transparency.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create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 framework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can be extended beyond fitness to healthcare and lifestyle management.</a:t>
            </a:r>
          </a:p>
        </p:txBody>
      </p:sp>
    </p:spTree>
    <p:extLst>
      <p:ext uri="{BB962C8B-B14F-4D97-AF65-F5344CB8AC3E}">
        <p14:creationId xmlns:p14="http://schemas.microsoft.com/office/powerpoint/2010/main" val="3065811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48AE-CD80-56C6-90FB-78283460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&amp; Related work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7F64B-0B06-21C6-CD04-5AF94A51D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952500"/>
            <a:ext cx="10668000" cy="4953000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in Chatbots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Conversational agents have been applied in healthcare, mental health, and fitness, showing improved user engagement and adherence to programs (Laranjo et al., 2018).</a:t>
            </a:r>
          </a:p>
          <a:p>
            <a:pPr marL="7620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Retrieval-Augmented Generation (RAG)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Introduced by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Lewis et al. (2020)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RAG ensures factual reliability by combining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retrieval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text generation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reducing hallucinations.</a:t>
            </a:r>
          </a:p>
          <a:p>
            <a:pPr marL="7620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 Coaching using AI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Studies such as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“GPT-4 as a Virtual Fitness Coach”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(PMC, 2024) highlight that AI can provide structured, human-like fitness plans</a:t>
            </a:r>
          </a:p>
          <a:p>
            <a:pPr marL="7620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Gamification in Fitness Apps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Incorporating gamification significantly improves motivation, adherence, and user satisfaction.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 for Title Selection :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title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“FitBot: An AI-Powered Personalized Fitness Chatbot”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reflects the project’s vision of combining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accuracy (RAG)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fitness coaching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gamification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a single engaging system.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87572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EB64C-47BF-B507-90A8-F287924A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for Problem Statement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2234CC-3808-B23D-FA78-A297889013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82176"/>
            <a:ext cx="9964268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Existing Systems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Lack personalization, limited scope of responses, and minimal user engagement.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Users struggle to maintain consistency in workouts and diet plans due to poor motivation and unreliable advice.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FitBot will use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reliable answers, add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make coaching relevant, and adopt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gamification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keep users motivated.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Feasibility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With frameworks like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Pinecone, GPT-4o, and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developing FitBot is technically feasible and achievable within academic project constraints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826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3830-A4C6-BBD7-55F5-5C4E782B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Innovation or Novel Contributions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AFB3CD-8EAC-CC2D-6306-3B3E5B1B27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82231"/>
            <a:ext cx="10499365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AI-driven accuracy with RAG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avoids hallucination and ensures evidence-based fitness advice.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Profile Personalization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considers user data (age, weight, goals) for tailored plans.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Gamification Integration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enhances motivation via streaks, progress tracking, and rewards.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Transparent Decision-Making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uses traceability tools to show how recommendations are generated.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Extensibility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designed for scalability to healthcare and lifestyle management domains.</a:t>
            </a:r>
          </a:p>
        </p:txBody>
      </p:sp>
    </p:spTree>
    <p:extLst>
      <p:ext uri="{BB962C8B-B14F-4D97-AF65-F5344CB8AC3E}">
        <p14:creationId xmlns:p14="http://schemas.microsoft.com/office/powerpoint/2010/main" val="1276163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762000" y="9525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3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38150" indent="-285750" algn="just">
              <a:spcBef>
                <a:spcPts val="0"/>
              </a:spcBef>
              <a:buSzPct val="100000"/>
            </a:pP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Frontend: </a:t>
            </a:r>
            <a:r>
              <a:rPr lang="en-US" sz="31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Streamlit</a:t>
            </a: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(Python-based UI).</a:t>
            </a: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endParaRPr lang="en-US" sz="3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38150" indent="-285750" algn="just">
              <a:spcBef>
                <a:spcPts val="0"/>
              </a:spcBef>
              <a:buSzPct val="100000"/>
            </a:pP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Backend: </a:t>
            </a:r>
            <a:r>
              <a:rPr lang="en-US" sz="31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FastAPI</a:t>
            </a: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(Python framework for APIs).</a:t>
            </a: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endParaRPr lang="en-US" sz="3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38150" indent="-285750" algn="just">
              <a:spcBef>
                <a:spcPts val="0"/>
              </a:spcBef>
              <a:buSzPct val="100000"/>
            </a:pP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Database: FAISS (Vector Database for semantic search &amp; retrieval).</a:t>
            </a: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endParaRPr lang="en-US" sz="3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38150" indent="-285750" algn="just">
              <a:spcBef>
                <a:spcPts val="0"/>
              </a:spcBef>
              <a:buSzPct val="100000"/>
            </a:pP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LLM &amp; Embeddings: OpenAI GPT + OpenAI Embeddings.</a:t>
            </a: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endParaRPr lang="en-US" sz="3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38150" indent="-285750" algn="just">
              <a:spcBef>
                <a:spcPts val="0"/>
              </a:spcBef>
              <a:buSzPct val="100000"/>
            </a:pP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Frameworks: </a:t>
            </a:r>
            <a:r>
              <a:rPr lang="en-US" sz="31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LangChain</a:t>
            </a: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(RAG, Agents, Orchestration).</a:t>
            </a:r>
          </a:p>
          <a:p>
            <a:pPr marL="438150" indent="-285750" algn="just">
              <a:spcBef>
                <a:spcPts val="0"/>
              </a:spcBef>
              <a:buSzPct val="100000"/>
            </a:pPr>
            <a:endParaRPr lang="en-US" sz="3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38150" indent="-285750" algn="just">
              <a:spcBef>
                <a:spcPts val="0"/>
              </a:spcBef>
              <a:buSzPct val="100000"/>
            </a:pP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Authentication: API Key-based authentication.</a:t>
            </a: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endParaRPr lang="en-US" sz="3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38150" indent="-285750" algn="just">
              <a:spcBef>
                <a:spcPts val="0"/>
              </a:spcBef>
              <a:buSzPct val="100000"/>
            </a:pP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Collaboration &amp; Version Control: Git + GitHub.</a:t>
            </a:r>
          </a:p>
          <a:p>
            <a:pPr marL="438150" indent="-285750" algn="just">
              <a:spcBef>
                <a:spcPts val="0"/>
              </a:spcBef>
              <a:buSzPct val="100000"/>
            </a:pPr>
            <a:endParaRPr lang="en-US" sz="3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38150" indent="-285750" algn="just">
              <a:spcBef>
                <a:spcPts val="0"/>
              </a:spcBef>
              <a:buSzPct val="100000"/>
            </a:pP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Analytics &amp; Visualization: Matplotlib / Seaborn (User progress tracking).</a:t>
            </a: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endParaRPr lang="en-US" sz="3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38150" indent="-285750" algn="just">
              <a:spcBef>
                <a:spcPts val="0"/>
              </a:spcBef>
              <a:buSzPct val="100000"/>
            </a:pP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Hosting &amp; Deployment: Localhost / Docker / Cloud (AWS, Azure, or GCP).</a:t>
            </a:r>
            <a:endParaRPr lang="en-US" sz="4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3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2191</Words>
  <Application>Microsoft Office PowerPoint</Application>
  <PresentationFormat>Widescreen</PresentationFormat>
  <Paragraphs>302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Cambria</vt:lpstr>
      <vt:lpstr>Courier New</vt:lpstr>
      <vt:lpstr>Times New Roman</vt:lpstr>
      <vt:lpstr>Verdana</vt:lpstr>
      <vt:lpstr>Wingdings</vt:lpstr>
      <vt:lpstr>Bioinformatics</vt:lpstr>
      <vt:lpstr>PROJECT TITLE FitBot: An AI-Powered Personalized Fitness Chatbot</vt:lpstr>
      <vt:lpstr>Problem Statement Number : PSCS_153 </vt:lpstr>
      <vt:lpstr>Content</vt:lpstr>
      <vt:lpstr>Problem Statement</vt:lpstr>
      <vt:lpstr>Objectives</vt:lpstr>
      <vt:lpstr>Background &amp; Related work</vt:lpstr>
      <vt:lpstr>Analysis for Problem Statement</vt:lpstr>
      <vt:lpstr>Innovation or Novel Contributions</vt:lpstr>
      <vt:lpstr>Technology Stack Components</vt:lpstr>
      <vt:lpstr>Github Link</vt:lpstr>
      <vt:lpstr>Hardware and Software Requirements</vt:lpstr>
      <vt:lpstr>Key Challenges Faced in the Project </vt:lpstr>
      <vt:lpstr>Timeline of the Project</vt:lpstr>
      <vt:lpstr>Data Flow of the Fitbot</vt:lpstr>
      <vt:lpstr>References </vt:lpstr>
      <vt:lpstr>PowerPoint Presentation</vt:lpstr>
      <vt:lpstr>Work done (Review-2)</vt:lpstr>
      <vt:lpstr>Demo Output</vt:lpstr>
      <vt:lpstr>PowerPoint Presentation</vt:lpstr>
      <vt:lpstr>Challenges Faced (Review-2)</vt:lpstr>
      <vt:lpstr>Metrices (Review-2)</vt:lpstr>
      <vt:lpstr>Work Done (Review-3)</vt:lpstr>
      <vt:lpstr>Challenges Faced (Review-3)</vt:lpstr>
      <vt:lpstr>Demo Output (Review-3)</vt:lpstr>
      <vt:lpstr>Functional Metrics (Review-3)</vt:lpstr>
      <vt:lpstr>Updates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Tejas .H</cp:lastModifiedBy>
  <cp:revision>46</cp:revision>
  <dcterms:modified xsi:type="dcterms:W3CDTF">2025-09-29T04:07:51Z</dcterms:modified>
</cp:coreProperties>
</file>