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69" r:id="rId3"/>
    <p:sldId id="257" r:id="rId4"/>
    <p:sldId id="274" r:id="rId5"/>
    <p:sldId id="275" r:id="rId6"/>
    <p:sldId id="276" r:id="rId7"/>
    <p:sldId id="277" r:id="rId8"/>
    <p:sldId id="278" r:id="rId9"/>
    <p:sldId id="273" r:id="rId10"/>
    <p:sldId id="268" r:id="rId11"/>
    <p:sldId id="279" r:id="rId12"/>
    <p:sldId id="280" r:id="rId13"/>
    <p:sldId id="281" r:id="rId14"/>
    <p:sldId id="282" r:id="rId15"/>
    <p:sldId id="265" r:id="rId16"/>
    <p:sldId id="266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ejas .H" initials="T." lastIdx="1" clrIdx="0">
    <p:extLst>
      <p:ext uri="{19B8F6BF-5375-455C-9EA6-DF929625EA0E}">
        <p15:presenceInfo xmlns:p15="http://schemas.microsoft.com/office/powerpoint/2012/main" userId="0bd6dafcc0a7262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>
  <a:tblStyle styleId="{57690726-49DA-4552-BDEB-330DD8EA8BD9}" styleName="Table_0">
    <a:wholeTbl>
      <a:tcTxStyle b="off" i="off">
        <a:font>
          <a:latin typeface="Bookman Old Style"/>
          <a:ea typeface="Bookman Old Style"/>
          <a:cs typeface="Bookman Old Style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216962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4080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B76D7D77-4D5C-0930-2A2B-A4910A3C7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31C33CC-CEB1-62EA-3B10-A20CC7C6BF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50FCE3A-9E4A-8C16-8B5F-C569D6B43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3489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305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1050877" y="1322386"/>
            <a:ext cx="103632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032000" y="3326641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  <a:defRPr sz="2000" b="1">
                <a:solidFill>
                  <a:srgbClr val="17365D"/>
                </a:solidFill>
              </a:defRPr>
            </a:lvl1pPr>
            <a:lvl2pPr lvl="1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body" idx="1"/>
          </p:nvPr>
        </p:nvSpPr>
        <p:spPr>
          <a:xfrm rot="5400000">
            <a:off x="3670300" y="-1714499"/>
            <a:ext cx="4953000" cy="106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>
            <a:spLocks noGrp="1"/>
          </p:cNvSpPr>
          <p:nvPr>
            <p:ph type="title"/>
          </p:nvPr>
        </p:nvSpPr>
        <p:spPr>
          <a:xfrm rot="5400000">
            <a:off x="7285050" y="1828791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59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>
                <a:solidFill>
                  <a:srgbClr val="17365D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solidFill>
                  <a:schemeClr val="dk1"/>
                </a:solidFill>
              </a:defRPr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>
                <a:solidFill>
                  <a:schemeClr val="dk1"/>
                </a:solidFill>
              </a:defRPr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solidFill>
                  <a:schemeClr val="dk1"/>
                </a:solidFill>
              </a:defRPr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>
                <a:solidFill>
                  <a:schemeClr val="dk1"/>
                </a:solidFill>
              </a:defRPr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>
            <a:spLocks noGrp="1"/>
          </p:cNvSpPr>
          <p:nvPr>
            <p:ph type="title"/>
          </p:nvPr>
        </p:nvSpPr>
        <p:spPr>
          <a:xfrm>
            <a:off x="963084" y="4406903"/>
            <a:ext cx="103632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Verdana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6197600" y="1600203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"/>
          <p:cNvSpPr txBox="1">
            <a:spLocks noGrp="1"/>
          </p:cNvSpPr>
          <p:nvPr>
            <p:ph type="title"/>
          </p:nvPr>
        </p:nvSpPr>
        <p:spPr>
          <a:xfrm>
            <a:off x="859368" y="30480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>
                <a:solidFill>
                  <a:srgbClr val="FF0000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3"/>
          </p:nvPr>
        </p:nvSpPr>
        <p:spPr>
          <a:xfrm>
            <a:off x="6193369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4"/>
          </p:nvPr>
        </p:nvSpPr>
        <p:spPr>
          <a:xfrm>
            <a:off x="6193369" y="2174875"/>
            <a:ext cx="5388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3860800" y="274638"/>
            <a:ext cx="77217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52" name="Google Shape;52;p7" descr="C:\Users\AMMU\Desktop\Border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505209" y="139874"/>
            <a:ext cx="9686793" cy="698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8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 txBox="1">
            <a:spLocks noGrp="1"/>
          </p:cNvSpPr>
          <p:nvPr>
            <p:ph type="title"/>
          </p:nvPr>
        </p:nvSpPr>
        <p:spPr>
          <a:xfrm>
            <a:off x="609602" y="273050"/>
            <a:ext cx="4011000" cy="116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body" idx="1"/>
          </p:nvPr>
        </p:nvSpPr>
        <p:spPr>
          <a:xfrm>
            <a:off x="4766733" y="273053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2"/>
          </p:nvPr>
        </p:nvSpPr>
        <p:spPr>
          <a:xfrm>
            <a:off x="609602" y="1435103"/>
            <a:ext cx="40110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Verdana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12800" y="1143001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609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165600" y="6356353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cxnSp>
        <p:nvCxnSpPr>
          <p:cNvPr id="11" name="Google Shape;11;p1"/>
          <p:cNvCxnSpPr/>
          <p:nvPr/>
        </p:nvCxnSpPr>
        <p:spPr>
          <a:xfrm>
            <a:off x="812800" y="914400"/>
            <a:ext cx="10668000" cy="0"/>
          </a:xfrm>
          <a:prstGeom prst="straightConnector1">
            <a:avLst/>
          </a:prstGeom>
          <a:noFill/>
          <a:ln w="57150" cap="flat" cmpd="thickThin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2" name="Google Shape;12;p1"/>
          <p:cNvPicPr preferRelativeResize="0"/>
          <p:nvPr/>
        </p:nvPicPr>
        <p:blipFill rotWithShape="1">
          <a:blip r:embed="rId13">
            <a:alphaModFix/>
          </a:blip>
          <a:srcRect b="18046"/>
          <a:stretch/>
        </p:blipFill>
        <p:spPr>
          <a:xfrm>
            <a:off x="0" y="5991366"/>
            <a:ext cx="12192001" cy="866633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hreyas8724/AI-chatbot-for-fitness.gi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ctrTitle"/>
          </p:nvPr>
        </p:nvSpPr>
        <p:spPr>
          <a:xfrm>
            <a:off x="790469" y="1069102"/>
            <a:ext cx="10363200" cy="962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PROJECT TITLE</a:t>
            </a:r>
            <a:br>
              <a:rPr lang="en-GB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FitBot: An AI-Powered Personalized Fitness Chatbot</a:t>
            </a:r>
            <a:endParaRPr sz="2400" dirty="0">
              <a:solidFill>
                <a:schemeClr val="bg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1"/>
          </p:nvPr>
        </p:nvSpPr>
        <p:spPr>
          <a:xfrm>
            <a:off x="790468" y="2045352"/>
            <a:ext cx="4391131" cy="5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None/>
            </a:pPr>
            <a:r>
              <a:rPr lang="en-GB" sz="1800" dirty="0">
                <a:latin typeface="Cambria" panose="02040503050406030204" pitchFamily="18" charset="0"/>
                <a:ea typeface="Cambria" panose="02040503050406030204" pitchFamily="18" charset="0"/>
              </a:rPr>
              <a:t>Batch Number :  </a:t>
            </a:r>
            <a:r>
              <a:rPr lang="en-GB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ISE_42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480195" y="2513340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spcBef>
                <a:spcPts val="340"/>
              </a:spcBef>
              <a:buClr>
                <a:srgbClr val="17365D"/>
              </a:buClr>
              <a:buSzPts val="1700"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Dr./Mr./Ms./Prof.   </a:t>
            </a:r>
            <a:r>
              <a:rPr lang="en-IN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Ms.Priyanki</a:t>
            </a:r>
            <a:r>
              <a:rPr lang="en-IN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Dutta </a:t>
            </a:r>
            <a:endParaRPr sz="1800" b="1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 / Associate Professor / Assistant Professor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340"/>
              </a:spcBef>
              <a:spcAft>
                <a:spcPts val="0"/>
              </a:spcAft>
              <a:buClr>
                <a:srgbClr val="17365D"/>
              </a:buClr>
              <a:buSzPts val="1700"/>
              <a:buFont typeface="Arial"/>
              <a:buNone/>
            </a:pPr>
            <a:r>
              <a:rPr lang="en-GB" sz="17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graphicFrame>
        <p:nvGraphicFramePr>
          <p:cNvPr id="89" name="Google Shape;89;p13"/>
          <p:cNvGraphicFramePr/>
          <p:nvPr>
            <p:extLst>
              <p:ext uri="{D42A27DB-BD31-4B8C-83A1-F6EECF244321}">
                <p14:modId xmlns:p14="http://schemas.microsoft.com/office/powerpoint/2010/main" val="3465731908"/>
              </p:ext>
            </p:extLst>
          </p:nvPr>
        </p:nvGraphicFramePr>
        <p:xfrm>
          <a:off x="530760" y="2678667"/>
          <a:ext cx="5418676" cy="1500665"/>
        </p:xfrm>
        <a:graphic>
          <a:graphicData uri="http://schemas.openxmlformats.org/drawingml/2006/table">
            <a:tbl>
              <a:tblPr firstRow="1" bandRow="1">
                <a:noFill/>
                <a:tableStyleId>{57690726-49DA-4552-BDEB-330DD8EA8BD9}</a:tableStyleId>
              </a:tblPr>
              <a:tblGrid>
                <a:gridCol w="25159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27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6243">
                <a:tc>
                  <a:txBody>
                    <a:bodyPr/>
                    <a:lstStyle/>
                    <a:p>
                      <a:pPr marL="0" marR="0" lvl="1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Roll Number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b="1" u="none" strike="noStrike" cap="none" dirty="0">
                          <a:solidFill>
                            <a:srgbClr val="17365D"/>
                          </a:solidFill>
                        </a:rPr>
                        <a:t>Student Name</a:t>
                      </a:r>
                      <a:endParaRPr sz="1800" b="1" u="none" strike="noStrike" cap="none" dirty="0">
                        <a:solidFill>
                          <a:srgbClr val="17365D"/>
                        </a:solidFill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35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+mj-lt"/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20221ISE0031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Tejas H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20221ISE0004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Shreyas P S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624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20221ISE0051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Shiva Teja </a:t>
                      </a:r>
                      <a:endParaRPr sz="1800" u="none" strike="noStrike" cap="none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1450" marR="91450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1" name="Google Shape;91;p13"/>
          <p:cNvSpPr txBox="1"/>
          <p:nvPr/>
        </p:nvSpPr>
        <p:spPr>
          <a:xfrm>
            <a:off x="2832225" y="136441"/>
            <a:ext cx="5498973" cy="729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CSE7101-</a:t>
            </a: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Capstone Project</a:t>
            </a:r>
            <a:endParaRPr sz="18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31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Review-1</a:t>
            </a:r>
            <a:endParaRPr sz="18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97505" y="4533900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Information Science &amp; Engineering(ISE)</a:t>
            </a:r>
            <a:endParaRPr lang="en-US" sz="2000" b="1" i="0" u="none" strike="noStrike" cap="none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</a:t>
            </a:r>
            <a:r>
              <a:rPr lang="pt-BR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Zafar Ali Khan N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Coordinator: </a:t>
            </a:r>
            <a:r>
              <a:rPr lang="en-IN" sz="1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Ms. Suma N G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18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Project Coordinators: 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Sampath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K , Dr. </a:t>
            </a:r>
            <a:r>
              <a:rPr lang="en-US" sz="1600" b="1" i="0" u="none" strike="noStrike" cap="none" dirty="0" err="1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Geetha</a:t>
            </a:r>
            <a:r>
              <a:rPr lang="en-US" sz="16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  <a:sym typeface="Verdana"/>
              </a:rPr>
              <a:t> A </a:t>
            </a:r>
            <a:endParaRPr sz="18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  <a:sym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965200" y="12954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558800" y="914538"/>
            <a:ext cx="10668000" cy="417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r>
              <a:rPr lang="en-US" b="1" dirty="0" err="1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 :</a:t>
            </a: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https://github.com/shreyas8724/AI-chatbot-for-fitness.git</a:t>
            </a:r>
            <a:endParaRPr lang="en-US" b="1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D8275-3426-D2B0-D441-ECFBA0C2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and Software Requirements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8F0E1-90C4-2891-05A0-E52622069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2800" y="952499"/>
            <a:ext cx="10668000" cy="5156069"/>
          </a:xfrm>
        </p:spPr>
        <p:txBody>
          <a:bodyPr>
            <a:normAutofit fontScale="85000" lnSpcReduction="20000"/>
          </a:bodyPr>
          <a:lstStyle/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</a:rPr>
              <a:t>Hardware Requirements</a:t>
            </a:r>
          </a:p>
          <a:p>
            <a:pPr marL="76200" indent="0">
              <a:buNone/>
            </a:pPr>
            <a:endParaRPr lang="en-US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Processor: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Intel i5 (or AMD equivalent) and above.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Minimum 8 GB (16 GB recommended for smooth performance).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 least 10 GB free disk space.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 (Optional):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GPU (if training models locally; not needed if using OpenAI APIs).</a:t>
            </a:r>
          </a:p>
          <a:p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Internet Connection: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Stable broadband (since it relies on API calls to OpenAI</a:t>
            </a:r>
            <a:r>
              <a:rPr lang="en-US" sz="1900" dirty="0"/>
              <a:t>).</a:t>
            </a:r>
          </a:p>
          <a:p>
            <a:pPr marL="76200" indent="0">
              <a:buNone/>
            </a:pPr>
            <a:endParaRPr lang="en-IN" dirty="0"/>
          </a:p>
          <a:p>
            <a:pPr marL="76200" indent="0">
              <a:buNone/>
            </a:pPr>
            <a:r>
              <a:rPr lang="en-IN" b="1" dirty="0">
                <a:solidFill>
                  <a:schemeClr val="bg2">
                    <a:lumMod val="75000"/>
                  </a:schemeClr>
                </a:solidFill>
              </a:rPr>
              <a:t>Software Requirements</a:t>
            </a:r>
          </a:p>
          <a:p>
            <a:pPr marL="76200" indent="0">
              <a:buNone/>
            </a:pPr>
            <a:endParaRPr lang="en-IN" b="1" dirty="0">
              <a:solidFill>
                <a:schemeClr val="bg2">
                  <a:lumMod val="75000"/>
                </a:schemeClr>
              </a:solidFill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Windows 10/11, Linux (Ubuntu), or macOS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3.9+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Framework: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AI/ML Libraries: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FAISS, OpenAI API (for GPT + embeddings)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FAISS (vector store)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 / Code Editor: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VS Code / PyCharm / </a:t>
            </a:r>
            <a:r>
              <a:rPr lang="en-IN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Notebook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Git, GitHub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Tools (Optional):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Docker, AWS/Azure/GCP</a:t>
            </a:r>
          </a:p>
          <a:p>
            <a:pPr marL="762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243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90935-4826-DFF7-7016-1B8B56A3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Challenges Faced in the Project 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F3C58D8-08FC-CE4D-7486-EE7A8C55AC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7427" y="1182230"/>
            <a:ext cx="10240304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Reliability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Ensuring fitness &amp; nutrition advice is evidence-based.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Hallucinations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Preventing incorrect or misleading chatbot responses.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Adapting plans to diverse user profiles (age, goals, health).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Sustaining motivation &amp; avoiding drop-offs.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Gamification Balance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Making it fun without distracting from real progress.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Handling large datasets while keeping responses fast.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Privacy &amp; Ethics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Protecting sensitive health data, avoiding unsafe advice.</a:t>
            </a:r>
          </a:p>
        </p:txBody>
      </p:sp>
    </p:spTree>
    <p:extLst>
      <p:ext uri="{BB962C8B-B14F-4D97-AF65-F5344CB8AC3E}">
        <p14:creationId xmlns:p14="http://schemas.microsoft.com/office/powerpoint/2010/main" val="1111496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66DC-ED5A-4B51-6087-0DB9432975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 of the Project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A9877AD-804B-6F8B-A10E-98A3642D2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2968658"/>
              </p:ext>
            </p:extLst>
          </p:nvPr>
        </p:nvGraphicFramePr>
        <p:xfrm>
          <a:off x="812800" y="1013609"/>
          <a:ext cx="10668000" cy="4974235"/>
        </p:xfrm>
        <a:graphic>
          <a:graphicData uri="http://schemas.openxmlformats.org/drawingml/2006/table">
            <a:tbl>
              <a:tblPr firstRow="1" bandRow="1" bandCol="1"/>
              <a:tblGrid>
                <a:gridCol w="2972619">
                  <a:extLst>
                    <a:ext uri="{9D8B030D-6E8A-4147-A177-3AD203B41FA5}">
                      <a16:colId xmlns:a16="http://schemas.microsoft.com/office/drawing/2014/main" val="622752168"/>
                    </a:ext>
                  </a:extLst>
                </a:gridCol>
                <a:gridCol w="3106994">
                  <a:extLst>
                    <a:ext uri="{9D8B030D-6E8A-4147-A177-3AD203B41FA5}">
                      <a16:colId xmlns:a16="http://schemas.microsoft.com/office/drawing/2014/main" val="535710398"/>
                    </a:ext>
                  </a:extLst>
                </a:gridCol>
                <a:gridCol w="4588387">
                  <a:extLst>
                    <a:ext uri="{9D8B030D-6E8A-4147-A177-3AD203B41FA5}">
                      <a16:colId xmlns:a16="http://schemas.microsoft.com/office/drawing/2014/main" val="3372578669"/>
                    </a:ext>
                  </a:extLst>
                </a:gridCol>
              </a:tblGrid>
              <a:tr h="71579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Phase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Duration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Tasks</a:t>
                      </a:r>
                      <a:endParaRPr lang="en-IN" sz="3200" b="1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490456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Requirement Analysis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2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Study fitness chatbot use cases, collect requirements, define scope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185016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Design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UI/UX design, chatbot flow, database schema, architecture planning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4675003"/>
                  </a:ext>
                </a:extLst>
              </a:tr>
              <a:tr h="78471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Development </a:t>
                      </a:r>
                    </a:p>
                    <a:p>
                      <a:pPr algn="ctr"/>
                      <a:r>
                        <a:rPr lang="en-IN" dirty="0"/>
                        <a:t>(Frontend &amp; Backend)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6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RAG chatbot, integrate OpenAI API, build personalization &amp; dashboards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004796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Testing &amp; QA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3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Functional testing, chatbot response evaluation, bug fixes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5444318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Deployment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  <a:p>
                      <a:pPr algn="ctr"/>
                      <a:r>
                        <a:rPr lang="en-IN"/>
                        <a:t>2 weeks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Cloud deployment (Streamlit/FastAPI), security testing, integration checks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3815040"/>
                  </a:ext>
                </a:extLst>
              </a:tr>
              <a:tr h="694744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Final Review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dirty="0"/>
                        <a:t>1 weeks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Documentation, report writing, project presentation</a:t>
                      </a:r>
                      <a:endParaRPr lang="en-IN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77938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05198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D3598DC-CB45-EA80-830D-A2C117CD3E43}"/>
              </a:ext>
            </a:extLst>
          </p:cNvPr>
          <p:cNvCxnSpPr>
            <a:stCxn id="15" idx="2"/>
            <a:endCxn id="18" idx="0"/>
          </p:cNvCxnSpPr>
          <p:nvPr/>
        </p:nvCxnSpPr>
        <p:spPr>
          <a:xfrm rot="5400000">
            <a:off x="7156204" y="2602518"/>
            <a:ext cx="830974" cy="3417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978A036-D397-ED15-EAE5-33D01CAD8D58}"/>
              </a:ext>
            </a:extLst>
          </p:cNvPr>
          <p:cNvCxnSpPr>
            <a:cxnSpLocks/>
            <a:stCxn id="19" idx="3"/>
            <a:endCxn id="20" idx="0"/>
          </p:cNvCxnSpPr>
          <p:nvPr/>
        </p:nvCxnSpPr>
        <p:spPr>
          <a:xfrm>
            <a:off x="4132082" y="4649742"/>
            <a:ext cx="2369272" cy="478092"/>
          </a:xfrm>
          <a:prstGeom prst="bentConnector2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53BBE70-F0CC-7589-6112-EDA032B5A7C7}"/>
              </a:ext>
            </a:extLst>
          </p:cNvPr>
          <p:cNvCxnSpPr>
            <a:cxnSpLocks/>
          </p:cNvCxnSpPr>
          <p:nvPr/>
        </p:nvCxnSpPr>
        <p:spPr>
          <a:xfrm rot="10800000" flipV="1">
            <a:off x="3186264" y="3541324"/>
            <a:ext cx="2833538" cy="553998"/>
          </a:xfrm>
          <a:prstGeom prst="bentConnector3">
            <a:avLst>
              <a:gd name="adj1" fmla="val 99903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563AE2B-E4C7-B304-4031-51F7417D4440}"/>
              </a:ext>
            </a:extLst>
          </p:cNvPr>
          <p:cNvCxnSpPr>
            <a:cxnSpLocks/>
          </p:cNvCxnSpPr>
          <p:nvPr/>
        </p:nvCxnSpPr>
        <p:spPr>
          <a:xfrm>
            <a:off x="4143083" y="1253765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71E5925-F270-2322-D0F5-34E36FD3CF02}"/>
              </a:ext>
            </a:extLst>
          </p:cNvPr>
          <p:cNvCxnSpPr>
            <a:cxnSpLocks/>
          </p:cNvCxnSpPr>
          <p:nvPr/>
        </p:nvCxnSpPr>
        <p:spPr>
          <a:xfrm flipH="1">
            <a:off x="4143083" y="2071649"/>
            <a:ext cx="256016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BBCBAEA-28B9-D298-493F-091604C2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Flow of the Fitbot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2683C5-C935-CB56-97F9-0E5B8BB59CE2}"/>
              </a:ext>
            </a:extLst>
          </p:cNvPr>
          <p:cNvSpPr txBox="1"/>
          <p:nvPr/>
        </p:nvSpPr>
        <p:spPr>
          <a:xfrm>
            <a:off x="2229443" y="1135022"/>
            <a:ext cx="1913640" cy="147732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USER</a:t>
            </a:r>
          </a:p>
          <a:p>
            <a:pPr algn="ctr"/>
            <a:endParaRPr lang="en-IN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ctr"/>
            <a:r>
              <a:rPr lang="en-IN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Sends queries (text input), receives responses (recommendations, plans).</a:t>
            </a:r>
            <a:endParaRPr lang="en-IN" sz="1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03A3BD-7446-F8F3-FCFC-79B183D5AEC6}"/>
              </a:ext>
            </a:extLst>
          </p:cNvPr>
          <p:cNvSpPr txBox="1"/>
          <p:nvPr/>
        </p:nvSpPr>
        <p:spPr>
          <a:xfrm>
            <a:off x="6703245" y="1065229"/>
            <a:ext cx="2078612" cy="129266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Chatbot Interface</a:t>
            </a:r>
          </a:p>
          <a:p>
            <a:endParaRPr lang="en-US" sz="1200" dirty="0"/>
          </a:p>
          <a:p>
            <a:pPr algn="ctr"/>
            <a:r>
              <a:rPr lang="en-US" sz="1200" dirty="0"/>
              <a:t>Captures user input and displays chatbot responses. Ensures smooth conversation flow.</a:t>
            </a:r>
            <a:endParaRPr lang="en-IN" sz="1200" b="1" u="sng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3868E5-CA72-CC31-40CD-1A3DDA797532}"/>
              </a:ext>
            </a:extLst>
          </p:cNvPr>
          <p:cNvSpPr txBox="1"/>
          <p:nvPr/>
        </p:nvSpPr>
        <p:spPr>
          <a:xfrm>
            <a:off x="6019802" y="3188865"/>
            <a:ext cx="2762055" cy="1107996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Personalization Engine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Generates tailored recommendations based on user profile, history, and goals.</a:t>
            </a:r>
            <a:endParaRPr lang="en-IN" sz="1200" b="1" u="sng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4FCECAF-4697-BFA5-7ABE-CFB72436D330}"/>
              </a:ext>
            </a:extLst>
          </p:cNvPr>
          <p:cNvSpPr txBox="1"/>
          <p:nvPr/>
        </p:nvSpPr>
        <p:spPr>
          <a:xfrm>
            <a:off x="2218441" y="4095744"/>
            <a:ext cx="1913641" cy="110799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 err="1"/>
              <a:t>Databse</a:t>
            </a:r>
            <a:endParaRPr lang="en-IN" sz="1800" b="1" u="sng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Stores user profiles, fitness data, chat history, workout/diet plans.</a:t>
            </a:r>
            <a:endParaRPr lang="en-IN" sz="1200" b="1" u="sng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6CCF3AD-F3E9-EFEE-CC21-02008956E437}"/>
              </a:ext>
            </a:extLst>
          </p:cNvPr>
          <p:cNvSpPr txBox="1"/>
          <p:nvPr/>
        </p:nvSpPr>
        <p:spPr>
          <a:xfrm>
            <a:off x="5260157" y="5127835"/>
            <a:ext cx="2482394" cy="110799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N" sz="1800" b="1" u="sng" dirty="0"/>
              <a:t>RAG System</a:t>
            </a:r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Retrieves relevant info from knowledge base to enhance chatbot answers.</a:t>
            </a:r>
            <a:endParaRPr lang="en-IN" sz="1200" b="1" u="sng" dirty="0"/>
          </a:p>
        </p:txBody>
      </p:sp>
    </p:spTree>
    <p:extLst>
      <p:ext uri="{BB962C8B-B14F-4D97-AF65-F5344CB8AC3E}">
        <p14:creationId xmlns:p14="http://schemas.microsoft.com/office/powerpoint/2010/main" val="1827727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References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5" name="Google Shape;145;p22"/>
          <p:cNvSpPr txBox="1">
            <a:spLocks noGrp="1"/>
          </p:cNvSpPr>
          <p:nvPr>
            <p:ph type="body" idx="1"/>
          </p:nvPr>
        </p:nvSpPr>
        <p:spPr>
          <a:xfrm>
            <a:off x="762000" y="1104900"/>
            <a:ext cx="10718800" cy="4648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Deeva, O. and Sharapov, A., 2020. DEVELOPMENT OF AN INTELLECTUAL CHAT-BOT FOR APPLICANTS SGUGIT ON THE PLATFORM IBM WATSON ASSISTANT.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Interexpo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GEOSiberia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7(1), pp.71-76.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Anthony, A. and Watson, H., 1972. Techniques for developing analytic models. IBM Systems Journal, 11(4), pp.316-328.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 Rahman, Abdullah Al Mamun, Alma Islam. "Programming challenges of chatbot: Current and future prospective", 2017 IEEE Region 10 Humanitarian Technology Conference (R10-HTC), 2017 </a:t>
            </a:r>
          </a:p>
          <a:p>
            <a:pPr marL="152400" indent="0">
              <a:spcBef>
                <a:spcPts val="0"/>
              </a:spcBef>
              <a:buNone/>
            </a:pP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R. T. A. S. F. a. S. P. S.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Jagadale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"VIRTUAL FITNESS TRAINER USING AI," International Research Journal of Modernization in Engineering Technology and Science (IRJMETS), vol. 5, no. 2, pp. 1750- 1756, 2023.</a:t>
            </a:r>
          </a:p>
          <a:p>
            <a:pPr marL="152400" indent="0">
              <a:spcBef>
                <a:spcPts val="0"/>
              </a:spcBef>
              <a:buNone/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95300" indent="-342900">
              <a:spcBef>
                <a:spcPts val="0"/>
              </a:spcBef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R. A. M. V. P. M. A. T. M. S. &amp;. S. J. Sonawane, "Fitness Trainer Application Using Artificial Intelligence," International Research Journal of Modernization in Engineering Technology and Science (IRJMETS), vol. 4, no. 6, pp. 1032-1036, 2022. </a:t>
            </a:r>
            <a:endParaRPr sz="18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 Number : PSCS_153 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908384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Organization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: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 </a:t>
            </a: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Presidency University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, Bengaluru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Software Project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Description </a:t>
            </a:r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</a:p>
          <a:p>
            <a:pPr marL="342900" lvl="0" indent="-19050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sz="16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  </a:t>
            </a:r>
            <a:r>
              <a:rPr lang="en-US" sz="18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presents an AI-powered fitness chatbot designed to provide personalized workout and diet recommendations using Retrieval-Augmented Generation (RAG) and multi-agent architecture. The chatbot goes beyond simple question–answer interactions by retrieving reliable domain-specific fitness knowledge and generating context-aware responses. Future enhancements include personalization based on user profiles and gamification elements to improve motivation and user engagement.</a:t>
            </a:r>
            <a:endParaRPr lang="en-US" sz="16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812800" y="1128251"/>
            <a:ext cx="10668000" cy="5171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Objectives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Background and Related work for title Selection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Analysis of Problem Statement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Innovation or Novel Contributions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Git-hub Link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Requirements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Key challenges 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 pitchFamily="34" charset="0"/>
              <a:buChar char="•"/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A53B7DC7-43CB-6B3B-9DAC-6BD59EA1E8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2D1D131B-4D30-5180-9811-7CA2BCD39E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>
            <a:extLst>
              <a:ext uri="{FF2B5EF4-FFF2-40B4-BE49-F238E27FC236}">
                <a16:creationId xmlns:a16="http://schemas.microsoft.com/office/drawing/2014/main" id="{022F55B8-A4FE-E99A-4790-925516EC44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55782" y="1466273"/>
            <a:ext cx="1066800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152400" lvl="0" indent="0" algn="just">
              <a:lnSpc>
                <a:spcPct val="200000"/>
              </a:lnSpc>
              <a:spcBef>
                <a:spcPts val="0"/>
              </a:spcBef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fitness applications and chatbots provide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generic advice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often lacks personalization, accuracy, and long-term engagement. Many existing solutions are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rule-based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limited to predefined responses, and fail to adapt to individual fitness goals. Moreover, user motivation decreases over time due to the absence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and engaging features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There is a need for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AI-powered, reliable, and engaging chatbot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provides personalized fitness coaching while ensuring transparency and motivation.</a:t>
            </a:r>
            <a:endParaRPr lang="en-US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446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ED092-33B6-A52F-3929-17D58DB58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E8549B-EAA9-8D3B-A556-1B0EE63732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228397"/>
            <a:ext cx="10282548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fitness chatbot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Retrieval-Augmented Generation (RAG) for more accurate an reliable answers.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recommendations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(workout and diet plans) based on user profiles and goals.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enhance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through gamification techniques such as rewards, streaks, and badges.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traceability features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explain how responses are generated, increasing trust and transparency.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create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framework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can be extended beyond fitness to healthcare and lifestyle management.</a:t>
            </a:r>
          </a:p>
        </p:txBody>
      </p:sp>
    </p:spTree>
    <p:extLst>
      <p:ext uri="{BB962C8B-B14F-4D97-AF65-F5344CB8AC3E}">
        <p14:creationId xmlns:p14="http://schemas.microsoft.com/office/powerpoint/2010/main" val="3065811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148AE-CD80-56C6-90FB-782834607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 &amp; Related work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7F64B-0B06-21C6-CD04-5AF94A51D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in Chatbots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Conversational agents have been applied in healthcare, mental health, and fitness, showing improved user engagement and adherence to programs (Laranjo et al., 2018).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Retrieval-Augmented Generation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Introduced by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Lewis et al. (2020)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RAG ensures factual reliability by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 retrieval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text generation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reducing hallucinations.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Fitness Coaching using 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Studies such as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“GPT-4 as a Virtual Fitness Coach”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(PMC, 2024) highlight that AI can provide structured, human-like fitness plans</a:t>
            </a:r>
          </a:p>
          <a:p>
            <a:pPr marL="76200" indent="0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 Fitness Apps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Incorporating gamification significantly improves motivation, adherence, and user satisfaction.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Reason for Title Selection :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620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title </a:t>
            </a:r>
            <a:r>
              <a:rPr 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“FitBot: An AI-Powered Personalized Fitness Chatbot”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reflects the project’s vision of combining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(RAG)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fitness coaching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a single engaging system.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687572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EB64C-47BF-B507-90A8-F287924A4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for Problem Statement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62234CC-3808-B23D-FA78-A29788901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82176"/>
            <a:ext cx="9964268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Existing Systems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Lack personalization, limited scope of responses, and minimal user engagement.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Users struggle to maintain consistency in workouts and diet plans due to poor motivation and unreliable advice.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Proposed Solution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FitBot will use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RAG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reliable answers, add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personalization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make coaching relevant, and adopt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keep users motivated.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Feasibility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With frameworks like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LangChain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Pinecone, GPT-4o, and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developing FitBot is technically feasible and achievable within academic project constraints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82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93830-A4C6-BBD7-55F5-5C4E782B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Innovation or Novel Contributions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AFB3CD-8EAC-CC2D-6306-3B3E5B1B27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1182231"/>
            <a:ext cx="10499365" cy="449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AI-driven accuracy with RAG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avoids hallucination and ensures evidence-based fitness advice.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 Profile Personalization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considers user data (age, weight, goals) for tailored plans.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Gamification Integration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enhances motivation via streaks, progress tracking, and rewards.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Transparent Decision-Making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traceability tools to show how recommendations are generated.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Extensibility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designed for scalability to healthcare and lifestyle management domains.</a:t>
            </a:r>
          </a:p>
        </p:txBody>
      </p:sp>
    </p:spTree>
    <p:extLst>
      <p:ext uri="{BB962C8B-B14F-4D97-AF65-F5344CB8AC3E}">
        <p14:creationId xmlns:p14="http://schemas.microsoft.com/office/powerpoint/2010/main" val="1276163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>
              <a:lnSpc>
                <a:spcPct val="200000"/>
              </a:lnSpc>
            </a:pP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Technology Stack Components</a:t>
            </a: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762000" y="9525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Frontend: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Streamlit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(Python-based UI).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Backend: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FastAPI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(Python framework for APIs).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Database: FAISS (Vector Database for semantic search &amp; retrieval).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LLM &amp; Embeddings: OpenAI GPT + OpenAI Embeddings.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Frameworks: </a:t>
            </a:r>
            <a:r>
              <a:rPr lang="en-US" sz="3100" dirty="0" err="1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LangChain</a:t>
            </a: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 (RAG, Agents, Orchestration).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Authentication: API Key-based authentication.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Collaboration &amp; Version Control: Git + GitHub.</a:t>
            </a:r>
          </a:p>
          <a:p>
            <a:pPr marL="438150" indent="-285750" algn="just">
              <a:spcBef>
                <a:spcPts val="0"/>
              </a:spcBef>
              <a:buSzPct val="100000"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Analytics &amp; Visualization: Matplotlib / Seaborn (User progress tracking).</a:t>
            </a:r>
          </a:p>
          <a:p>
            <a:pPr marL="152400" indent="0" algn="just">
              <a:spcBef>
                <a:spcPts val="0"/>
              </a:spcBef>
              <a:buSzPct val="100000"/>
              <a:buNone/>
            </a:pPr>
            <a:endParaRPr lang="en-US" sz="3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438150" indent="-285750" algn="just">
              <a:spcBef>
                <a:spcPts val="0"/>
              </a:spcBef>
              <a:buSzPct val="100000"/>
            </a:pPr>
            <a:r>
              <a:rPr lang="en-US" sz="31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Hosting &amp; Deployment: Localhost / Docker / Cloud (AWS, Azure, or GCP).</a:t>
            </a:r>
            <a:endParaRPr lang="en-US" sz="41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1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0816154"/>
      </p:ext>
    </p:extLst>
  </p:cSld>
  <p:clrMapOvr>
    <a:masterClrMapping/>
  </p:clrMapOvr>
</p:sld>
</file>

<file path=ppt/theme/theme1.xml><?xml version="1.0" encoding="utf-8"?>
<a:theme xmlns:a="http://schemas.openxmlformats.org/drawingml/2006/main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520</TotalTime>
  <Words>1469</Words>
  <Application>Microsoft Office PowerPoint</Application>
  <PresentationFormat>Widescreen</PresentationFormat>
  <Paragraphs>210</Paragraphs>
  <Slides>16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Cambria</vt:lpstr>
      <vt:lpstr>Times New Roman</vt:lpstr>
      <vt:lpstr>Verdana</vt:lpstr>
      <vt:lpstr>Wingdings</vt:lpstr>
      <vt:lpstr>Bioinformatics</vt:lpstr>
      <vt:lpstr>PROJECT TITLE FitBot: An AI-Powered Personalized Fitness Chatbot</vt:lpstr>
      <vt:lpstr>Problem Statement Number : PSCS_153 </vt:lpstr>
      <vt:lpstr>Content</vt:lpstr>
      <vt:lpstr>Problem Statement</vt:lpstr>
      <vt:lpstr>Objectives</vt:lpstr>
      <vt:lpstr>Background &amp; Related work</vt:lpstr>
      <vt:lpstr>Analysis for Problem Statement</vt:lpstr>
      <vt:lpstr>Innovation or Novel Contributions</vt:lpstr>
      <vt:lpstr>Technology Stack Components</vt:lpstr>
      <vt:lpstr>Github Link</vt:lpstr>
      <vt:lpstr>Hardware and Software Requirements</vt:lpstr>
      <vt:lpstr>Key Challenges Faced in the Project </vt:lpstr>
      <vt:lpstr>Timeline of the Project</vt:lpstr>
      <vt:lpstr>Data Flow of the Fitbot</vt:lpstr>
      <vt:lpstr>References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TITLE</dc:title>
  <dc:creator>Admin</dc:creator>
  <cp:lastModifiedBy>Tejas .H</cp:lastModifiedBy>
  <cp:revision>41</cp:revision>
  <dcterms:modified xsi:type="dcterms:W3CDTF">2025-08-19T19:26:00Z</dcterms:modified>
</cp:coreProperties>
</file>