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7" r:id="rId7"/>
    <p:sldId id="286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BC3737-236E-4D15-92AE-DDC6B6827430}" v="95" dt="2020-12-10T19:17:5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Social networks today have allowed businesses and brands to connect to millions of people, but have issues gathering user attitude towards brands/products due to the huge scale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Computers while assisting brands using rule-based or keyword extraction, have issues with analysis due to limited accuracy of classification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Sentiment Analysis through machine learning can help in avoiding misclassification and assist users in easily researching user perception and insights on products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BAE8061E-C263-45DE-8504-478FCA30C3F8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A0246E7E-286C-41A2-A705-6E4BF8426E2A}" type="pres">
      <dgm:prSet presAssocID="{E754A2A0-41CE-428B-9DDC-DCD1FD12D16A}" presName="compNode" presStyleCnt="0"/>
      <dgm:spPr/>
    </dgm:pt>
    <dgm:pt modelId="{678A0848-4490-48B6-8FBD-592B38626103}" type="pres">
      <dgm:prSet presAssocID="{E754A2A0-41CE-428B-9DDC-DCD1FD12D16A}" presName="bgRect" presStyleLbl="bgShp" presStyleIdx="0" presStyleCnt="3"/>
      <dgm:spPr/>
    </dgm:pt>
    <dgm:pt modelId="{22DB8204-9170-446A-9E58-6BFBDF31DA80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4BBA21BB-22AD-47EA-8177-122787554CB2}" type="pres">
      <dgm:prSet presAssocID="{E754A2A0-41CE-428B-9DDC-DCD1FD12D16A}" presName="spaceRect" presStyleCnt="0"/>
      <dgm:spPr/>
    </dgm:pt>
    <dgm:pt modelId="{F5F1C497-F090-4E8E-9E82-9D469834F78E}" type="pres">
      <dgm:prSet presAssocID="{E754A2A0-41CE-428B-9DDC-DCD1FD12D16A}" presName="parTx" presStyleLbl="revTx" presStyleIdx="0" presStyleCnt="3">
        <dgm:presLayoutVars>
          <dgm:chMax val="0"/>
          <dgm:chPref val="0"/>
        </dgm:presLayoutVars>
      </dgm:prSet>
      <dgm:spPr/>
    </dgm:pt>
    <dgm:pt modelId="{F3177436-03BA-46F6-B50C-466EF9337DB4}" type="pres">
      <dgm:prSet presAssocID="{02D8D4EF-9694-45C7-AF26-E20371B3C352}" presName="sibTrans" presStyleCnt="0"/>
      <dgm:spPr/>
    </dgm:pt>
    <dgm:pt modelId="{A7B282B1-8AAD-4FA8-9C10-BAC5BC41C5A4}" type="pres">
      <dgm:prSet presAssocID="{DCCE571A-4D30-4294-ABAF-6885F619D2D9}" presName="compNode" presStyleCnt="0"/>
      <dgm:spPr/>
    </dgm:pt>
    <dgm:pt modelId="{92FAE3E2-70B9-44C8-8733-4ECE4516E829}" type="pres">
      <dgm:prSet presAssocID="{DCCE571A-4D30-4294-ABAF-6885F619D2D9}" presName="bgRect" presStyleLbl="bgShp" presStyleIdx="1" presStyleCnt="3"/>
      <dgm:spPr/>
    </dgm:pt>
    <dgm:pt modelId="{FD2273CF-9EE7-4777-BDA7-ECD872238F6F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4AE9F0C-39F5-4AA1-9AA7-6C7D6DF24B54}" type="pres">
      <dgm:prSet presAssocID="{DCCE571A-4D30-4294-ABAF-6885F619D2D9}" presName="spaceRect" presStyleCnt="0"/>
      <dgm:spPr/>
    </dgm:pt>
    <dgm:pt modelId="{F1B4C377-6AC9-4363-BC92-BB508E08EDF6}" type="pres">
      <dgm:prSet presAssocID="{DCCE571A-4D30-4294-ABAF-6885F619D2D9}" presName="parTx" presStyleLbl="revTx" presStyleIdx="1" presStyleCnt="3">
        <dgm:presLayoutVars>
          <dgm:chMax val="0"/>
          <dgm:chPref val="0"/>
        </dgm:presLayoutVars>
      </dgm:prSet>
      <dgm:spPr/>
    </dgm:pt>
    <dgm:pt modelId="{C3F2950E-D384-4A70-950C-5C89EF313349}" type="pres">
      <dgm:prSet presAssocID="{2C1DF6EC-6090-4926-A556-3D2417B7F2AA}" presName="sibTrans" presStyleCnt="0"/>
      <dgm:spPr/>
    </dgm:pt>
    <dgm:pt modelId="{83BDAB0E-A2C5-4E29-93A0-5E9A2DE4635D}" type="pres">
      <dgm:prSet presAssocID="{1C1B28B7-2609-4BAA-AAAB-5801EDFD334C}" presName="compNode" presStyleCnt="0"/>
      <dgm:spPr/>
    </dgm:pt>
    <dgm:pt modelId="{2CE1F4F6-E22C-4401-8BF6-C84EC9CFC6AA}" type="pres">
      <dgm:prSet presAssocID="{1C1B28B7-2609-4BAA-AAAB-5801EDFD334C}" presName="bgRect" presStyleLbl="bgShp" presStyleIdx="2" presStyleCnt="3"/>
      <dgm:spPr/>
    </dgm:pt>
    <dgm:pt modelId="{1CB4899E-7CAE-429A-920D-E71BC8D8AA92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A33DD64-CBE4-4A1D-9EE9-4F98D75AD3B2}" type="pres">
      <dgm:prSet presAssocID="{1C1B28B7-2609-4BAA-AAAB-5801EDFD334C}" presName="spaceRect" presStyleCnt="0"/>
      <dgm:spPr/>
    </dgm:pt>
    <dgm:pt modelId="{F9A39614-BA87-40EB-92DD-2A894F03E283}" type="pres">
      <dgm:prSet presAssocID="{1C1B28B7-2609-4BAA-AAAB-5801EDFD33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973D8041-0AD3-4B9A-8AA9-99792656CF82}" type="presOf" srcId="{E754A2A0-41CE-428B-9DDC-DCD1FD12D16A}" destId="{F5F1C497-F090-4E8E-9E82-9D469834F78E}" srcOrd="0" destOrd="0" presId="urn:microsoft.com/office/officeart/2018/2/layout/IconVerticalSolidList"/>
    <dgm:cxn modelId="{5C01498F-956F-4BBB-8E2C-3D532C62BE12}" type="presOf" srcId="{E817CCF5-DA3F-4E5F-BE7C-D8111B2BFEBA}" destId="{BAE8061E-C263-45DE-8504-478FCA30C3F8}" srcOrd="0" destOrd="0" presId="urn:microsoft.com/office/officeart/2018/2/layout/IconVerticalSolidList"/>
    <dgm:cxn modelId="{BF8162AA-C557-4068-80FF-F369FC48410C}" type="presOf" srcId="{DCCE571A-4D30-4294-ABAF-6885F619D2D9}" destId="{F1B4C377-6AC9-4363-BC92-BB508E08EDF6}" srcOrd="0" destOrd="0" presId="urn:microsoft.com/office/officeart/2018/2/layout/IconVerticalSolidList"/>
    <dgm:cxn modelId="{ABACF0BD-264A-4113-A8B1-7DA90A61E47A}" type="presOf" srcId="{1C1B28B7-2609-4BAA-AAAB-5801EDFD334C}" destId="{F9A39614-BA87-40EB-92DD-2A894F03E283}" srcOrd="0" destOrd="0" presId="urn:microsoft.com/office/officeart/2018/2/layout/IconVerticalSolidList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E14A902E-0CFE-4005-9761-AE59162BE795}" type="presParOf" srcId="{BAE8061E-C263-45DE-8504-478FCA30C3F8}" destId="{A0246E7E-286C-41A2-A705-6E4BF8426E2A}" srcOrd="0" destOrd="0" presId="urn:microsoft.com/office/officeart/2018/2/layout/IconVerticalSolidList"/>
    <dgm:cxn modelId="{F55733CD-103C-447E-9067-910D08D2EBB3}" type="presParOf" srcId="{A0246E7E-286C-41A2-A705-6E4BF8426E2A}" destId="{678A0848-4490-48B6-8FBD-592B38626103}" srcOrd="0" destOrd="0" presId="urn:microsoft.com/office/officeart/2018/2/layout/IconVerticalSolidList"/>
    <dgm:cxn modelId="{6D326132-FBEF-4EDB-886A-8B7387385A22}" type="presParOf" srcId="{A0246E7E-286C-41A2-A705-6E4BF8426E2A}" destId="{22DB8204-9170-446A-9E58-6BFBDF31DA80}" srcOrd="1" destOrd="0" presId="urn:microsoft.com/office/officeart/2018/2/layout/IconVerticalSolidList"/>
    <dgm:cxn modelId="{5F815B1B-4D64-42FC-8941-29D0894AAF0E}" type="presParOf" srcId="{A0246E7E-286C-41A2-A705-6E4BF8426E2A}" destId="{4BBA21BB-22AD-47EA-8177-122787554CB2}" srcOrd="2" destOrd="0" presId="urn:microsoft.com/office/officeart/2018/2/layout/IconVerticalSolidList"/>
    <dgm:cxn modelId="{5D51FCB4-7236-48EB-B283-34EAC4487EEE}" type="presParOf" srcId="{A0246E7E-286C-41A2-A705-6E4BF8426E2A}" destId="{F5F1C497-F090-4E8E-9E82-9D469834F78E}" srcOrd="3" destOrd="0" presId="urn:microsoft.com/office/officeart/2018/2/layout/IconVerticalSolidList"/>
    <dgm:cxn modelId="{7FAC779C-A2AE-4E4A-9B4A-E77F0AF7321C}" type="presParOf" srcId="{BAE8061E-C263-45DE-8504-478FCA30C3F8}" destId="{F3177436-03BA-46F6-B50C-466EF9337DB4}" srcOrd="1" destOrd="0" presId="urn:microsoft.com/office/officeart/2018/2/layout/IconVerticalSolidList"/>
    <dgm:cxn modelId="{D36C1701-D896-48BC-972F-006917FB3FC6}" type="presParOf" srcId="{BAE8061E-C263-45DE-8504-478FCA30C3F8}" destId="{A7B282B1-8AAD-4FA8-9C10-BAC5BC41C5A4}" srcOrd="2" destOrd="0" presId="urn:microsoft.com/office/officeart/2018/2/layout/IconVerticalSolidList"/>
    <dgm:cxn modelId="{65EC3ACB-3A78-4524-87EE-AAC538002EB0}" type="presParOf" srcId="{A7B282B1-8AAD-4FA8-9C10-BAC5BC41C5A4}" destId="{92FAE3E2-70B9-44C8-8733-4ECE4516E829}" srcOrd="0" destOrd="0" presId="urn:microsoft.com/office/officeart/2018/2/layout/IconVerticalSolidList"/>
    <dgm:cxn modelId="{6E6A6866-43AF-46E7-8841-EF5C562264D5}" type="presParOf" srcId="{A7B282B1-8AAD-4FA8-9C10-BAC5BC41C5A4}" destId="{FD2273CF-9EE7-4777-BDA7-ECD872238F6F}" srcOrd="1" destOrd="0" presId="urn:microsoft.com/office/officeart/2018/2/layout/IconVerticalSolidList"/>
    <dgm:cxn modelId="{9E2A6BFA-53FF-463D-B2D2-F2EDDE6A1F73}" type="presParOf" srcId="{A7B282B1-8AAD-4FA8-9C10-BAC5BC41C5A4}" destId="{34AE9F0C-39F5-4AA1-9AA7-6C7D6DF24B54}" srcOrd="2" destOrd="0" presId="urn:microsoft.com/office/officeart/2018/2/layout/IconVerticalSolidList"/>
    <dgm:cxn modelId="{E433D6E7-9DD7-41F3-A3E0-2683A1203C01}" type="presParOf" srcId="{A7B282B1-8AAD-4FA8-9C10-BAC5BC41C5A4}" destId="{F1B4C377-6AC9-4363-BC92-BB508E08EDF6}" srcOrd="3" destOrd="0" presId="urn:microsoft.com/office/officeart/2018/2/layout/IconVerticalSolidList"/>
    <dgm:cxn modelId="{8621F122-0D49-47BD-958A-A9474C608C9F}" type="presParOf" srcId="{BAE8061E-C263-45DE-8504-478FCA30C3F8}" destId="{C3F2950E-D384-4A70-950C-5C89EF313349}" srcOrd="3" destOrd="0" presId="urn:microsoft.com/office/officeart/2018/2/layout/IconVerticalSolidList"/>
    <dgm:cxn modelId="{26F974B9-12F6-4C7D-A367-0173D05535D8}" type="presParOf" srcId="{BAE8061E-C263-45DE-8504-478FCA30C3F8}" destId="{83BDAB0E-A2C5-4E29-93A0-5E9A2DE4635D}" srcOrd="4" destOrd="0" presId="urn:microsoft.com/office/officeart/2018/2/layout/IconVerticalSolidList"/>
    <dgm:cxn modelId="{3AF4C79E-2279-4391-9294-4AE32AC5BD87}" type="presParOf" srcId="{83BDAB0E-A2C5-4E29-93A0-5E9A2DE4635D}" destId="{2CE1F4F6-E22C-4401-8BF6-C84EC9CFC6AA}" srcOrd="0" destOrd="0" presId="urn:microsoft.com/office/officeart/2018/2/layout/IconVerticalSolidList"/>
    <dgm:cxn modelId="{D947A150-59EC-4C19-9C41-9C93C88BF1DA}" type="presParOf" srcId="{83BDAB0E-A2C5-4E29-93A0-5E9A2DE4635D}" destId="{1CB4899E-7CAE-429A-920D-E71BC8D8AA92}" srcOrd="1" destOrd="0" presId="urn:microsoft.com/office/officeart/2018/2/layout/IconVerticalSolidList"/>
    <dgm:cxn modelId="{22FD86A2-4A3E-4F19-9A98-88269799445E}" type="presParOf" srcId="{83BDAB0E-A2C5-4E29-93A0-5E9A2DE4635D}" destId="{2A33DD64-CBE4-4A1D-9EE9-4F98D75AD3B2}" srcOrd="2" destOrd="0" presId="urn:microsoft.com/office/officeart/2018/2/layout/IconVerticalSolidList"/>
    <dgm:cxn modelId="{62C19C09-5E91-45EF-879B-7E1DA30C3240}" type="presParOf" srcId="{83BDAB0E-A2C5-4E29-93A0-5E9A2DE4635D}" destId="{F9A39614-BA87-40EB-92DD-2A894F03E2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A0848-4490-48B6-8FBD-592B38626103}">
      <dsp:nvSpPr>
        <dsp:cNvPr id="0" name=""/>
        <dsp:cNvSpPr/>
      </dsp:nvSpPr>
      <dsp:spPr>
        <a:xfrm>
          <a:off x="0" y="575"/>
          <a:ext cx="6309300" cy="1347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B8204-9170-446A-9E58-6BFBDF31DA80}">
      <dsp:nvSpPr>
        <dsp:cNvPr id="0" name=""/>
        <dsp:cNvSpPr/>
      </dsp:nvSpPr>
      <dsp:spPr>
        <a:xfrm>
          <a:off x="407709" y="303830"/>
          <a:ext cx="741289" cy="741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1C497-F090-4E8E-9E82-9D469834F78E}">
      <dsp:nvSpPr>
        <dsp:cNvPr id="0" name=""/>
        <dsp:cNvSpPr/>
      </dsp:nvSpPr>
      <dsp:spPr>
        <a:xfrm>
          <a:off x="1556707" y="575"/>
          <a:ext cx="4752592" cy="134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42" tIns="142642" rIns="142642" bIns="14264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Social networks today have allowed businesses and brands to connect to millions of people, but have issues gathering user attitude towards brands/products due to the huge scale</a:t>
          </a:r>
        </a:p>
      </dsp:txBody>
      <dsp:txXfrm>
        <a:off x="1556707" y="575"/>
        <a:ext cx="4752592" cy="1347798"/>
      </dsp:txXfrm>
    </dsp:sp>
    <dsp:sp modelId="{92FAE3E2-70B9-44C8-8733-4ECE4516E829}">
      <dsp:nvSpPr>
        <dsp:cNvPr id="0" name=""/>
        <dsp:cNvSpPr/>
      </dsp:nvSpPr>
      <dsp:spPr>
        <a:xfrm>
          <a:off x="0" y="1685324"/>
          <a:ext cx="6309300" cy="1347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273CF-9EE7-4777-BDA7-ECD872238F6F}">
      <dsp:nvSpPr>
        <dsp:cNvPr id="0" name=""/>
        <dsp:cNvSpPr/>
      </dsp:nvSpPr>
      <dsp:spPr>
        <a:xfrm>
          <a:off x="407709" y="1988579"/>
          <a:ext cx="741289" cy="741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4C377-6AC9-4363-BC92-BB508E08EDF6}">
      <dsp:nvSpPr>
        <dsp:cNvPr id="0" name=""/>
        <dsp:cNvSpPr/>
      </dsp:nvSpPr>
      <dsp:spPr>
        <a:xfrm>
          <a:off x="1556707" y="1685324"/>
          <a:ext cx="4752592" cy="134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42" tIns="142642" rIns="142642" bIns="14264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Computers while assisting brands using rule-based or keyword extraction, have issues with analysis due to limited accuracy of classification</a:t>
          </a:r>
        </a:p>
      </dsp:txBody>
      <dsp:txXfrm>
        <a:off x="1556707" y="1685324"/>
        <a:ext cx="4752592" cy="1347798"/>
      </dsp:txXfrm>
    </dsp:sp>
    <dsp:sp modelId="{2CE1F4F6-E22C-4401-8BF6-C84EC9CFC6AA}">
      <dsp:nvSpPr>
        <dsp:cNvPr id="0" name=""/>
        <dsp:cNvSpPr/>
      </dsp:nvSpPr>
      <dsp:spPr>
        <a:xfrm>
          <a:off x="0" y="3370073"/>
          <a:ext cx="6309300" cy="13477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4899E-7CAE-429A-920D-E71BC8D8AA92}">
      <dsp:nvSpPr>
        <dsp:cNvPr id="0" name=""/>
        <dsp:cNvSpPr/>
      </dsp:nvSpPr>
      <dsp:spPr>
        <a:xfrm>
          <a:off x="407709" y="3673327"/>
          <a:ext cx="741289" cy="7412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39614-BA87-40EB-92DD-2A894F03E283}">
      <dsp:nvSpPr>
        <dsp:cNvPr id="0" name=""/>
        <dsp:cNvSpPr/>
      </dsp:nvSpPr>
      <dsp:spPr>
        <a:xfrm>
          <a:off x="1556707" y="3370073"/>
          <a:ext cx="4752592" cy="134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42" tIns="142642" rIns="142642" bIns="14264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Sentiment Analysis through machine learning can help in avoiding misclassification and assist users in easily researching user perception and insights on products</a:t>
          </a:r>
        </a:p>
      </dsp:txBody>
      <dsp:txXfrm>
        <a:off x="1556707" y="3370073"/>
        <a:ext cx="4752592" cy="1347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ubspot.com/service/sentiment-analysis-tool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709.07434.pdf" TargetMode="External"/><Relationship Id="rId4" Type="http://schemas.openxmlformats.org/officeDocument/2006/relationships/hyperlink" Target="https://dl.acm.org/doi/10.1145/2783258.278338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rklvl/sentiment-labelled-sentences-data-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viewsentimentanalyzer.azurewebsites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90943"/>
            <a:ext cx="12192000" cy="5319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3400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Sentiment Analysis with Social Media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206486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AIDI 1003 – Capstone </a:t>
            </a:r>
          </a:p>
          <a:p>
            <a:pPr marL="285750" indent="-285750" algn="l">
              <a:buFontTx/>
              <a:buChar char="-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Tejas Vyas</a:t>
            </a:r>
          </a:p>
          <a:p>
            <a:pPr marL="285750" indent="-285750" algn="l">
              <a:buFontTx/>
              <a:buChar char="-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Riddhi Thakkar</a:t>
            </a:r>
          </a:p>
          <a:p>
            <a:pPr marL="285750" indent="-285750" algn="l">
              <a:buFontTx/>
              <a:buChar char="-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Gbemisola Banjoko</a:t>
            </a:r>
          </a:p>
          <a:p>
            <a:pPr marL="285750" indent="-285750" algn="l">
              <a:buFontTx/>
              <a:buChar char="-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Manu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Sihag</a:t>
            </a: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101" y="609599"/>
            <a:ext cx="3413156" cy="5273675"/>
          </a:xfrm>
        </p:spPr>
        <p:txBody>
          <a:bodyPr>
            <a:normAutofit/>
          </a:bodyPr>
          <a:lstStyle/>
          <a:p>
            <a:pPr marL="0" marR="0"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Problem Statement 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697404"/>
              </p:ext>
            </p:extLst>
          </p:nvPr>
        </p:nvGraphicFramePr>
        <p:xfrm>
          <a:off x="924443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BD48-B2A2-400C-8D0B-BE613465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759" y="5666014"/>
            <a:ext cx="4264241" cy="1164772"/>
          </a:xfrm>
        </p:spPr>
        <p:txBody>
          <a:bodyPr>
            <a:normAutofit/>
          </a:bodyPr>
          <a:lstStyle/>
          <a:p>
            <a:pPr marL="0" marR="0">
              <a:spcBef>
                <a:spcPts val="1200"/>
              </a:spcBef>
              <a:spcAft>
                <a:spcPts val="0"/>
              </a:spcAft>
            </a:pPr>
            <a:r>
              <a:rPr lang="en-US" sz="44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Project Idea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3B816-F0F8-4EA1-9783-60439E74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852" y="609600"/>
            <a:ext cx="9710296" cy="481465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Create a web application that allows user to enter a brand or product name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We then use social media data (tweets, IG/FB/Reddit posts, yelp/google/amazon reviews) ran through a classifier to return whether the opinion of users towards the search term is positive, neutral or negative during the time period.</a:t>
            </a:r>
          </a:p>
        </p:txBody>
      </p:sp>
    </p:spTree>
    <p:extLst>
      <p:ext uri="{BB962C8B-B14F-4D97-AF65-F5344CB8AC3E}">
        <p14:creationId xmlns:p14="http://schemas.microsoft.com/office/powerpoint/2010/main" val="385151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064C-5B0A-4FCD-AD5C-0F0CE37B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697" y="5666014"/>
            <a:ext cx="7380303" cy="116477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Existing work /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3B05D-1302-4F82-9A73-9B984B4F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852" y="609600"/>
            <a:ext cx="9710296" cy="4708124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500" dirty="0"/>
              <a:t>Very few products offer this service, but are expensive for small businesses at scale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hlinkClick r:id="rId3"/>
              </a:rPr>
              <a:t>https://blog.hubspot.com/service/sentiment-analysis-tools</a:t>
            </a:r>
            <a:endParaRPr lang="en-US" sz="1500" dirty="0"/>
          </a:p>
          <a:p>
            <a:pPr lvl="1">
              <a:lnSpc>
                <a:spcPct val="150000"/>
              </a:lnSpc>
            </a:pPr>
            <a:r>
              <a:rPr lang="en-US" sz="1500" dirty="0"/>
              <a:t>For a consumer example, Steam, a game marketplace allows users to view user sentiment towards the game.</a:t>
            </a:r>
          </a:p>
          <a:p>
            <a:pPr lvl="0">
              <a:lnSpc>
                <a:spcPct val="150000"/>
              </a:lnSpc>
            </a:pPr>
            <a:r>
              <a:rPr lang="en-US" sz="1500" dirty="0"/>
              <a:t>Our dashboard would be free (cheap for live data), allowing easy lookup for a timespan across social media platforms</a:t>
            </a:r>
          </a:p>
          <a:p>
            <a:pPr lvl="0">
              <a:lnSpc>
                <a:spcPct val="150000"/>
              </a:lnSpc>
            </a:pPr>
            <a:r>
              <a:rPr lang="en-US" sz="1500" dirty="0"/>
              <a:t>Papers doing this but no accessible products: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From Group to Individual Labels Using Deep Features: </a:t>
            </a:r>
            <a:r>
              <a:rPr lang="en-US" sz="1500" dirty="0">
                <a:hlinkClick r:id="rId4"/>
              </a:rPr>
              <a:t>https://dl.acm.org/doi/10.1145/2783258.2783380</a:t>
            </a:r>
            <a:endParaRPr lang="en-US" sz="1500" dirty="0"/>
          </a:p>
          <a:p>
            <a:pPr lvl="1">
              <a:lnSpc>
                <a:spcPct val="150000"/>
              </a:lnSpc>
            </a:pPr>
            <a:r>
              <a:rPr lang="en-US" sz="1500" dirty="0"/>
              <a:t>Analyzing users’ sentiment towards popular consumer industries and brands on Twitter: </a:t>
            </a:r>
            <a:r>
              <a:rPr lang="en-US" sz="1500" dirty="0">
                <a:hlinkClick r:id="rId5"/>
              </a:rPr>
              <a:t>https://arxiv.org/pdf/1709.07434.pdf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5804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A0B1-C007-455B-ABDC-8739EE89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960" y="5666014"/>
            <a:ext cx="4424039" cy="1164772"/>
          </a:xfrm>
        </p:spPr>
        <p:txBody>
          <a:bodyPr>
            <a:normAutofit/>
          </a:bodyPr>
          <a:lstStyle/>
          <a:p>
            <a:pPr marL="0" marR="0">
              <a:spcBef>
                <a:spcPts val="1200"/>
              </a:spcBef>
              <a:spcAft>
                <a:spcPts val="0"/>
              </a:spcAft>
            </a:pPr>
            <a:r>
              <a:rPr lang="en-US" sz="44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Datasets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FB1E-1737-4862-A898-5740A478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852" y="609600"/>
            <a:ext cx="9710296" cy="3309258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Kaggle: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Labelled reviews: </a:t>
            </a:r>
            <a:r>
              <a:rPr lang="en-US" sz="2000" u="sng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https://www.kaggle.com/marklvl/sentiment-labelled-sentences-data-set</a:t>
            </a:r>
            <a:endParaRPr lang="en-US" sz="2000" u="sng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048950" lvl="2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Amazon Reviews</a:t>
            </a:r>
          </a:p>
          <a:p>
            <a:pPr marL="1048950" lvl="2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Yelp Reviews</a:t>
            </a:r>
          </a:p>
          <a:p>
            <a:pPr marL="1048950" lvl="2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IMDb Reviews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For each website, there exist 500 positive and 500 negative sentences.</a:t>
            </a:r>
          </a:p>
        </p:txBody>
      </p:sp>
    </p:spTree>
    <p:extLst>
      <p:ext uri="{BB962C8B-B14F-4D97-AF65-F5344CB8AC3E}">
        <p14:creationId xmlns:p14="http://schemas.microsoft.com/office/powerpoint/2010/main" val="205447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A0B1-C007-455B-ABDC-8739EE89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752" y="5627466"/>
            <a:ext cx="6674248" cy="1164772"/>
          </a:xfrm>
        </p:spPr>
        <p:txBody>
          <a:bodyPr>
            <a:normAutofit/>
          </a:bodyPr>
          <a:lstStyle/>
          <a:p>
            <a:pPr marL="0" marR="0">
              <a:spcBef>
                <a:spcPts val="1200"/>
              </a:spcBef>
              <a:spcAft>
                <a:spcPts val="0"/>
              </a:spcAft>
            </a:pPr>
            <a:r>
              <a:rPr lang="en-US" sz="44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Approach - Classification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FB1E-1737-4862-A898-5740A478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852" y="420868"/>
            <a:ext cx="9710296" cy="4678532"/>
          </a:xfrm>
        </p:spPr>
        <p:txBody>
          <a:bodyPr anchor="t">
            <a:normAutofit lnSpcReduction="10000"/>
          </a:bodyPr>
          <a:lstStyle/>
          <a:p>
            <a:pPr marL="0" marR="0" lvl="0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Project has 2 components:</a:t>
            </a:r>
          </a:p>
          <a:p>
            <a:pPr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Classifier (ML model)</a:t>
            </a:r>
          </a:p>
          <a:p>
            <a:pPr lvl="1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We tried 6 different algorithms approaches:</a:t>
            </a:r>
          </a:p>
          <a:p>
            <a:pPr lvl="2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Logistic Regression, Naïve Bayes, Support Vector Machines, Decision Tree, Random Forest, Deep Learning (LSTM)</a:t>
            </a:r>
          </a:p>
          <a:p>
            <a:pPr lvl="1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For Feature generation through Vectorization, we compared 2 techniques: </a:t>
            </a:r>
          </a:p>
          <a:p>
            <a:pPr lvl="2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Count Vectorizers with n-grams(1-3), </a:t>
            </a:r>
            <a:r>
              <a:rPr lang="en-US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Tfidf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Vectorizer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1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Our final candidate came out to be </a:t>
            </a: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Support Vector Machine 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with an accuracy of 83% using </a:t>
            </a:r>
            <a:r>
              <a:rPr lang="en-US" sz="2000" b="1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Tfidf</a:t>
            </a: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Vectorizer</a:t>
            </a:r>
          </a:p>
          <a:p>
            <a:pPr lvl="2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This was saved as a </a:t>
            </a:r>
            <a:r>
              <a:rPr lang="en-US" sz="1700" b="1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joblib</a:t>
            </a:r>
            <a:r>
              <a:rPr lang="en-US" sz="1700" b="1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file to use on working website</a:t>
            </a:r>
          </a:p>
        </p:txBody>
      </p:sp>
    </p:spTree>
    <p:extLst>
      <p:ext uri="{BB962C8B-B14F-4D97-AF65-F5344CB8AC3E}">
        <p14:creationId xmlns:p14="http://schemas.microsoft.com/office/powerpoint/2010/main" val="216198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A0B1-C007-455B-ABDC-8739EE89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1030" y="5666015"/>
            <a:ext cx="5750970" cy="1164772"/>
          </a:xfrm>
        </p:spPr>
        <p:txBody>
          <a:bodyPr>
            <a:normAutofit/>
          </a:bodyPr>
          <a:lstStyle/>
          <a:p>
            <a:pPr marL="0" marR="0">
              <a:spcBef>
                <a:spcPts val="1200"/>
              </a:spcBef>
              <a:spcAft>
                <a:spcPts val="0"/>
              </a:spcAft>
            </a:pPr>
            <a:r>
              <a:rPr lang="en-US" sz="44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Approach – Web app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FB1E-1737-4862-A898-5740A478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852" y="609599"/>
            <a:ext cx="9710296" cy="5056416"/>
          </a:xfrm>
        </p:spPr>
        <p:txBody>
          <a:bodyPr anchor="t">
            <a:normAutofit fontScale="92500" lnSpcReduction="10000"/>
          </a:bodyPr>
          <a:lstStyle/>
          <a:p>
            <a:pPr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Web Application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We used Flask to create a web application: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Back-end: Python using </a:t>
            </a:r>
            <a:r>
              <a:rPr lang="en-US" sz="16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model.joblib</a:t>
            </a:r>
            <a:endParaRPr lang="en-US" sz="16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Front-end: HTML5/CSS3/JS/Flask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webservice is hosted on Azure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Accessible at: 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https://reviewsentimentanalyzer.azurewebsites.net//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Linked to live Twitter data where users can type a topic and view consensus based on recent 50 tweets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Neutral = Equal Negative + Equal Positive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Generally Positive = Positive &gt; Negative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Generally Negative = Positive &lt; Negative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Overwhelmingly Positive = &gt; 50% Positive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Overwhelmingly Negative = &gt; 50% Negative</a:t>
            </a:r>
          </a:p>
          <a:p>
            <a:pPr lvl="2" indent="-34290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0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A0B1-C007-455B-ABDC-8739EE89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1030" y="5666015"/>
            <a:ext cx="5750970" cy="1164772"/>
          </a:xfrm>
        </p:spPr>
        <p:txBody>
          <a:bodyPr>
            <a:normAutofit/>
          </a:bodyPr>
          <a:lstStyle/>
          <a:p>
            <a:pPr marL="0" marR="0">
              <a:spcBef>
                <a:spcPts val="1200"/>
              </a:spcBef>
              <a:spcAft>
                <a:spcPts val="0"/>
              </a:spcAft>
            </a:pPr>
            <a:r>
              <a:rPr lang="en-US" sz="44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Additional Features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FB1E-1737-4862-A898-5740A478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852" y="193221"/>
            <a:ext cx="9710296" cy="1354592"/>
          </a:xfrm>
        </p:spPr>
        <p:txBody>
          <a:bodyPr anchor="t">
            <a:normAutofit/>
          </a:bodyPr>
          <a:lstStyle/>
          <a:p>
            <a:pPr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Web Application also allows users to see similar tweets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Web Application allows users to paste any text and see the sentiment</a:t>
            </a:r>
            <a:endParaRPr lang="en-US" sz="16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2" indent="-34290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ACD2F-BF87-4934-BA4E-979151279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1" r="50395" b="42381"/>
          <a:stretch/>
        </p:blipFill>
        <p:spPr>
          <a:xfrm>
            <a:off x="511302" y="1547813"/>
            <a:ext cx="3886200" cy="226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E4338-EC21-4B80-9212-0A734241E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97" y="3814763"/>
            <a:ext cx="2776210" cy="2605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2CE510-D614-4B73-84C2-B282175D3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11" y="2764293"/>
            <a:ext cx="3854166" cy="29017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56AD00-6070-4C1C-90FC-B002AC280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112" y="1547813"/>
            <a:ext cx="4844765" cy="11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3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A0B1-C007-455B-ABDC-8739EE89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1030" y="5666015"/>
            <a:ext cx="5750970" cy="1164772"/>
          </a:xfrm>
        </p:spPr>
        <p:txBody>
          <a:bodyPr>
            <a:normAutofit/>
          </a:bodyPr>
          <a:lstStyle/>
          <a:p>
            <a:pPr marL="0" marR="0">
              <a:spcBef>
                <a:spcPts val="1200"/>
              </a:spcBef>
              <a:spcAft>
                <a:spcPts val="0"/>
              </a:spcAft>
            </a:pPr>
            <a:r>
              <a:rPr lang="en-US" sz="44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Future Development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FB1E-1737-4862-A898-5740A478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852" y="717095"/>
            <a:ext cx="9710296" cy="4845505"/>
          </a:xfrm>
        </p:spPr>
        <p:txBody>
          <a:bodyPr anchor="t">
            <a:normAutofit/>
          </a:bodyPr>
          <a:lstStyle/>
          <a:p>
            <a:pPr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Allow website to keep cache and history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Add Support for different social media and review sites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Retrain ML model to use more data from social media websites like Twitter and Facebook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Incorporate Deep Learning again when significant data is available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Currently, the accuracy for this technique is less than SVM because of limited dataset, and the text encoder used</a:t>
            </a:r>
            <a:endParaRPr lang="en-US" sz="2000" b="1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49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594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Nova</vt:lpstr>
      <vt:lpstr>Arial Nova Light</vt:lpstr>
      <vt:lpstr>Calibri</vt:lpstr>
      <vt:lpstr>Calibri Light</vt:lpstr>
      <vt:lpstr>Courier New</vt:lpstr>
      <vt:lpstr>Wingdings 2</vt:lpstr>
      <vt:lpstr>SlateVTI</vt:lpstr>
      <vt:lpstr>Sentiment Analysis with Social Media Data </vt:lpstr>
      <vt:lpstr>Problem Statement </vt:lpstr>
      <vt:lpstr>Project Idea</vt:lpstr>
      <vt:lpstr>Existing work / Rationale</vt:lpstr>
      <vt:lpstr>Datasets</vt:lpstr>
      <vt:lpstr>Approach - Classification</vt:lpstr>
      <vt:lpstr>Approach – Web app</vt:lpstr>
      <vt:lpstr>Additional Features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with Social Media Data</dc:title>
  <dc:creator>Tejas</dc:creator>
  <cp:lastModifiedBy>Tejas Vyas</cp:lastModifiedBy>
  <cp:revision>2</cp:revision>
  <dcterms:created xsi:type="dcterms:W3CDTF">2020-09-24T04:14:04Z</dcterms:created>
  <dcterms:modified xsi:type="dcterms:W3CDTF">2020-12-10T20:25:37Z</dcterms:modified>
</cp:coreProperties>
</file>