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6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0391E-A6C5-4FA0-B906-B3A97F265C5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77FB4-90FA-4016-9F92-FC95ABC3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77FB4-90FA-4016-9F92-FC95ABC350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9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77FB4-90FA-4016-9F92-FC95ABC350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5E80-F0BC-4F30-B2E4-54B085D9B9A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315-6D1B-4FEF-9AFA-7A21A2F9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8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5E80-F0BC-4F30-B2E4-54B085D9B9A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315-6D1B-4FEF-9AFA-7A21A2F9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5E80-F0BC-4F30-B2E4-54B085D9B9A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315-6D1B-4FEF-9AFA-7A21A2F9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5E80-F0BC-4F30-B2E4-54B085D9B9A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315-6D1B-4FEF-9AFA-7A21A2F9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5E80-F0BC-4F30-B2E4-54B085D9B9A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315-6D1B-4FEF-9AFA-7A21A2F9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5E80-F0BC-4F30-B2E4-54B085D9B9A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315-6D1B-4FEF-9AFA-7A21A2F9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9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5E80-F0BC-4F30-B2E4-54B085D9B9A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315-6D1B-4FEF-9AFA-7A21A2F9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9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5E80-F0BC-4F30-B2E4-54B085D9B9A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315-6D1B-4FEF-9AFA-7A21A2F9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5E80-F0BC-4F30-B2E4-54B085D9B9A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315-6D1B-4FEF-9AFA-7A21A2F9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8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5E80-F0BC-4F30-B2E4-54B085D9B9A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315-6D1B-4FEF-9AFA-7A21A2F9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5E80-F0BC-4F30-B2E4-54B085D9B9A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315-6D1B-4FEF-9AFA-7A21A2F9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6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5E80-F0BC-4F30-B2E4-54B085D9B9A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1315-6D1B-4FEF-9AFA-7A21A2F9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cad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owtomechatronics.com/arduino-projec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FD70F-6269-4270-BFD2-879C461D3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Introduction to Arduino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7C4DD-173F-4D89-8F0B-9FBC23770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818182"/>
            <a:ext cx="2503812" cy="1011256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Course Instructor</a:t>
            </a:r>
            <a:r>
              <a:rPr lang="en-US" dirty="0"/>
              <a:t>: Tejas S Shah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6A71-C7AC-4268-8EFC-A3049FB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Relay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397D-41FF-4D00-9D9F-E210BDA5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7149442" cy="4616485"/>
          </a:xfrm>
        </p:spPr>
        <p:txBody>
          <a:bodyPr anchor="ctr">
            <a:normAutofit/>
          </a:bodyPr>
          <a:lstStyle/>
          <a:p>
            <a:r>
              <a:rPr lang="en-US" sz="2600" dirty="0"/>
              <a:t>A relay enables a signal or pulse of electricity to switch on (or switch off) a separate flow of electricity. Often, a relay uses a low voltage or low current to control a higher voltage and/or higher current.</a:t>
            </a:r>
          </a:p>
          <a:p>
            <a:r>
              <a:rPr lang="en-US" sz="2600" dirty="0"/>
              <a:t>The low voltage/low current signal can be initiated by a relatively small, economical switch, and can be carried to the relay.</a:t>
            </a:r>
          </a:p>
          <a:p>
            <a:r>
              <a:rPr lang="en-US" sz="2600" dirty="0"/>
              <a:t>In a car, for example, turning the ignition switch sends a signal to a relay positioned close to the starter motor.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D93EB-64D9-4102-A9CA-B86B966BD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122697"/>
            <a:ext cx="1462088" cy="61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DB9C61-90E0-484F-8602-02F49EDC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3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7ED563-E5DB-4937-BF78-7893C4D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E97E5-7491-4661-B3B0-7EE273B2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8"/>
            <a:ext cx="6006192" cy="13249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673022"/>
                </a:solidFill>
              </a:rPr>
              <a:t>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7103-42D9-47BA-80D4-624692E5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20" y="2248823"/>
            <a:ext cx="6006192" cy="392813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673022"/>
                </a:solidFill>
              </a:rPr>
              <a:t>When a voltage is applied across a potentiometer, it can deliver a variable fraction of that voltage. It is often used to adjust sensitivity, balance, input, or output, especially in audio equipment and sensors such as motion detectors. </a:t>
            </a:r>
          </a:p>
          <a:p>
            <a:r>
              <a:rPr lang="en-US" sz="2400">
                <a:solidFill>
                  <a:srgbClr val="673022"/>
                </a:solidFill>
              </a:rPr>
              <a:t>A potentiometer can also be used to insert a variable resistance in a circuit, in which case it should really be referred to as a variable resistor, although most people will still call it a potentiometer.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06B647-FE95-4550-8350-3D2180C6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rgbClr val="67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60BA9-5960-46FF-96A2-A15E064FE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9" r="10598" b="-1"/>
          <a:stretch/>
        </p:blipFill>
        <p:spPr>
          <a:xfrm>
            <a:off x="7523826" y="862763"/>
            <a:ext cx="3788081" cy="51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3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5716-A208-4D38-8DD9-D1DB5EB6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– DC Converter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191D7-30D9-4EE5-82C6-F874F8211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Buck Converter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C3127-77C4-4CEF-8F94-BF551E67C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output voltage is lower than the input voltage. The input and output share a common ground. For this circuit: </a:t>
            </a:r>
            <a:r>
              <a:rPr lang="en-US" dirty="0" err="1"/>
              <a:t>Vout</a:t>
            </a:r>
            <a:r>
              <a:rPr lang="en-US" dirty="0"/>
              <a:t> = Vin * 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BEF06-564D-4237-8BF9-69ACF3ED6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Boost Converter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006B7-8309-4AAD-997F-28AA1D5C9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/>
          <a:lstStyle/>
          <a:p>
            <a:r>
              <a:rPr lang="en-US" dirty="0"/>
              <a:t>The output voltage is greater than the input voltage. The input and output share a common ground. For this circuit: </a:t>
            </a:r>
            <a:r>
              <a:rPr lang="en-US" dirty="0" err="1"/>
              <a:t>Vout</a:t>
            </a:r>
            <a:r>
              <a:rPr lang="en-US" dirty="0"/>
              <a:t> = Vin / (1-D)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7A7E81-3D75-4BC8-896B-946C8488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76" y="4298292"/>
            <a:ext cx="3364139" cy="2088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013F26-4764-4EA6-B580-8C02FA52B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585" y="4298292"/>
            <a:ext cx="3677694" cy="208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3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573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DD72F-8506-4F9E-B39E-7EDBC70E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Servo Motor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9253-971C-4760-87F4-D5F9F662E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servo motor is a combination of a motor, reduction gearing, and miniaturized control electronics, usually packaged together inside a very compact sealed plastic case.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motor itself may be AC or DC, and if DC, it may be brushed or brushless.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What distinguishes a servo from other types of motor is that it is not designed for continuous rotation.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1F236-BB9F-43C8-B116-A58B776F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17" y="1583066"/>
            <a:ext cx="4007904" cy="36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DE11-41F3-4586-8359-1893D90B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CD551-E60E-4237-844E-34D95DB4E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Digital Signal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5E590-0D01-4CE8-A634-188FB24BD3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Most commonly digital signals will be one of two values -- like either 0V or 5V. Timing graphs of these signals look like square waves.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14081-0354-4E8D-9F4A-295F58A8E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Analog Signal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74D8C-0EDA-4B27-930E-0E757D0215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Analog Signal is smooth and consists of a variety of values. Most signals obtained from sensors are Analog.</a:t>
            </a:r>
          </a:p>
        </p:txBody>
      </p:sp>
      <p:pic>
        <p:nvPicPr>
          <p:cNvPr id="8" name="Picture 7" descr="A picture containing building&#10;&#10;Description automatically generated">
            <a:extLst>
              <a:ext uri="{FF2B5EF4-FFF2-40B4-BE49-F238E27FC236}">
                <a16:creationId xmlns:a16="http://schemas.microsoft.com/office/drawing/2014/main" id="{C52978ED-0D9F-4091-838E-89F5A710E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45" y="4797504"/>
            <a:ext cx="3917470" cy="1392159"/>
          </a:xfrm>
          <a:prstGeom prst="rect">
            <a:avLst/>
          </a:prstGeom>
        </p:spPr>
      </p:pic>
      <p:pic>
        <p:nvPicPr>
          <p:cNvPr id="10" name="Picture 9" descr="A picture containing pair, kite, table, young&#10;&#10;Description automatically generated">
            <a:extLst>
              <a:ext uri="{FF2B5EF4-FFF2-40B4-BE49-F238E27FC236}">
                <a16:creationId xmlns:a16="http://schemas.microsoft.com/office/drawing/2014/main" id="{67762333-2B9E-44B8-A11F-714027998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05" y="4686063"/>
            <a:ext cx="3862052" cy="16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4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1CD9D-AFD5-41F2-B641-73727B67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What's on the board?</a:t>
            </a:r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ircuit board&#10;&#10;Description automatically generated">
            <a:extLst>
              <a:ext uri="{FF2B5EF4-FFF2-40B4-BE49-F238E27FC236}">
                <a16:creationId xmlns:a16="http://schemas.microsoft.com/office/drawing/2014/main" id="{7EC7D647-7978-41F1-9D96-661757F76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45" y="1312105"/>
            <a:ext cx="7581633" cy="42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5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6E60C-691D-439F-A00F-5EF95844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TinkerCAD - Circuits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508FD979-1ACB-4460-813F-D1D5829E4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39" y="2244852"/>
            <a:ext cx="11194763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2CC6D4-3193-4BBE-A7AB-76342CC29881}"/>
              </a:ext>
            </a:extLst>
          </p:cNvPr>
          <p:cNvSpPr txBox="1"/>
          <p:nvPr/>
        </p:nvSpPr>
        <p:spPr>
          <a:xfrm>
            <a:off x="548639" y="6272784"/>
            <a:ext cx="692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Go to: </a:t>
            </a:r>
            <a:r>
              <a:rPr lang="en-US" i="1" dirty="0">
                <a:hlinkClick r:id="rId3"/>
              </a:rPr>
              <a:t>www.tinkercad.</a:t>
            </a:r>
            <a:r>
              <a:rPr lang="en-US" i="1" dirty="0">
                <a:hlinkClick r:id="rId3"/>
              </a:rPr>
              <a:t>com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57645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A24C3-483D-4D26-8697-8CD7A1F11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D014E-75BF-447C-AA0E-2D990CA00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End of Day-1. Questions?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1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5E9A1-80A2-4D98-B628-D6014901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BAB3-8334-4504-832A-3501E889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Introduction to Arduino </a:t>
            </a:r>
          </a:p>
          <a:p>
            <a:r>
              <a:rPr lang="en-US" dirty="0"/>
              <a:t>Concise Introduction to Electronics  </a:t>
            </a:r>
          </a:p>
          <a:p>
            <a:r>
              <a:rPr lang="en-US" dirty="0"/>
              <a:t>Hardware Architecture </a:t>
            </a:r>
          </a:p>
          <a:p>
            <a:r>
              <a:rPr lang="en-US" dirty="0"/>
              <a:t>Setting-up Autodesk </a:t>
            </a:r>
            <a:r>
              <a:rPr lang="en-US" dirty="0" err="1"/>
              <a:t>TinkerCAD</a:t>
            </a:r>
            <a:r>
              <a:rPr lang="en-US" dirty="0"/>
              <a:t> </a:t>
            </a:r>
          </a:p>
          <a:p>
            <a:r>
              <a:rPr lang="en-US" dirty="0"/>
              <a:t>Recommended Reading (Sensors) - Homework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3F6C9D47-1EDF-4BA9-9DB2-EE7923E8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987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8931-1E83-4797-8172-C9DF31B4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>
                <a:solidFill>
                  <a:srgbClr val="3ACEBC"/>
                </a:solidFill>
              </a:rPr>
              <a:t>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1B2E-A317-4353-A5C6-EA34908F4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22058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Arduino is an </a:t>
            </a:r>
            <a:r>
              <a:rPr lang="en-US" dirty="0">
                <a:solidFill>
                  <a:srgbClr val="3ACEBC"/>
                </a:solidFill>
              </a:rPr>
              <a:t>open-source</a:t>
            </a:r>
            <a:r>
              <a:rPr lang="en-US" dirty="0"/>
              <a:t> platform used for building </a:t>
            </a:r>
            <a:r>
              <a:rPr lang="en-US" dirty="0">
                <a:solidFill>
                  <a:srgbClr val="3ACEBC"/>
                </a:solidFill>
              </a:rPr>
              <a:t>electronics projects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Arduino consists of both a physical programmable circuit board (often referred to as a </a:t>
            </a:r>
            <a:r>
              <a:rPr lang="en-US" dirty="0">
                <a:solidFill>
                  <a:srgbClr val="3ACEBC"/>
                </a:solidFill>
              </a:rPr>
              <a:t>microcontroller</a:t>
            </a:r>
            <a:r>
              <a:rPr lang="en-US" dirty="0"/>
              <a:t>) and a piece of software, or IDE (Integrated Development Environment), used to </a:t>
            </a:r>
            <a:r>
              <a:rPr lang="en-US" dirty="0">
                <a:solidFill>
                  <a:srgbClr val="3ACEBC"/>
                </a:solidFill>
              </a:rPr>
              <a:t>write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3ACEBC"/>
                </a:solidFill>
              </a:rPr>
              <a:t>upload computer code </a:t>
            </a:r>
            <a:r>
              <a:rPr lang="en-US" dirty="0"/>
              <a:t>to the physical board.</a:t>
            </a:r>
          </a:p>
          <a:p>
            <a:pPr algn="just"/>
            <a:r>
              <a:rPr lang="en-US" dirty="0"/>
              <a:t>Arduino boards can read inputs - light on a sensor, a finger on a button, or a Twitter message - and turn it into an output - activating a motor, turning on an LED, publishing something online. </a:t>
            </a:r>
            <a:r>
              <a:rPr lang="en-US" dirty="0">
                <a:solidFill>
                  <a:srgbClr val="3ACEBC"/>
                </a:solidFill>
              </a:rPr>
              <a:t>You can tell your board what to do </a:t>
            </a:r>
            <a:r>
              <a:rPr lang="en-US" dirty="0"/>
              <a:t>by sending a set of instructions to the microcontroller on the board.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8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DE2F-B4EC-43FE-B940-B461315C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01650"/>
            <a:ext cx="102108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Types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49D6B2-8EAB-43EA-9B9C-26B868EFC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40056"/>
            <a:ext cx="12192000" cy="4417943"/>
          </a:xfrm>
          <a:prstGeom prst="rect">
            <a:avLst/>
          </a:prstGeom>
          <a:solidFill>
            <a:srgbClr val="585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ounded Rectangle 26">
            <a:extLst>
              <a:ext uri="{FF2B5EF4-FFF2-40B4-BE49-F238E27FC236}">
                <a16:creationId xmlns:a16="http://schemas.microsoft.com/office/drawing/2014/main" id="{9904A71C-A624-4C54-AD15-AA40B1AC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822757"/>
            <a:ext cx="11548872" cy="344418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E95C76-A822-47FF-83C6-53007385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5" y="3466188"/>
            <a:ext cx="2686982" cy="2178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A8A8DA-2E71-4DCC-8A12-C4E7F9B2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453" y="3394860"/>
            <a:ext cx="2526114" cy="2320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E9222A-71D2-47F8-9AA2-50E099841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433" y="3491602"/>
            <a:ext cx="2526115" cy="21272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ECBC6D-B854-406F-A4D5-9CB64AB13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414" y="3442338"/>
            <a:ext cx="2686981" cy="22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8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CA1885-387A-4539-919F-85ED51F2FB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 b="72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0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C32C-1C27-42BA-9E85-59E6C6E6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8A234-1FC4-4714-A8BD-0167996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0366" cy="3745181"/>
          </a:xfrm>
        </p:spPr>
        <p:txBody>
          <a:bodyPr/>
          <a:lstStyle/>
          <a:p>
            <a:r>
              <a:rPr lang="en-US" dirty="0"/>
              <a:t>Robotics (Robotic arm, Hexapod Robot, etc.)</a:t>
            </a:r>
          </a:p>
          <a:p>
            <a:r>
              <a:rPr lang="en-US" dirty="0"/>
              <a:t>Automation (Home automation, Automatic watering, etc.)</a:t>
            </a:r>
          </a:p>
          <a:p>
            <a:r>
              <a:rPr lang="en-US" dirty="0"/>
              <a:t>Industrial (CNC Machine, Vending Machine, etc.)</a:t>
            </a:r>
          </a:p>
          <a:p>
            <a:r>
              <a:rPr lang="en-US" dirty="0"/>
              <a:t>Healthcare (Medical devices)</a:t>
            </a:r>
          </a:p>
          <a:p>
            <a:r>
              <a:rPr lang="en-US" dirty="0"/>
              <a:t>Wireless (Sensor networks, Wireless Weather Station)</a:t>
            </a:r>
          </a:p>
          <a:p>
            <a:r>
              <a:rPr lang="en-US" dirty="0"/>
              <a:t>Entertainment (Gaming console, Music Player and Alarm Clock)</a:t>
            </a:r>
          </a:p>
          <a:p>
            <a:r>
              <a:rPr lang="en-US" dirty="0"/>
              <a:t>Security (RFID-based Security, Fingerprint based Security)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3D47C-73D1-4AA9-9661-A3FDA633C0F8}"/>
              </a:ext>
            </a:extLst>
          </p:cNvPr>
          <p:cNvSpPr txBox="1"/>
          <p:nvPr/>
        </p:nvSpPr>
        <p:spPr>
          <a:xfrm>
            <a:off x="1111348" y="6020972"/>
            <a:ext cx="765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Reference: </a:t>
            </a:r>
            <a:r>
              <a:rPr lang="en-US" i="1" dirty="0">
                <a:hlinkClick r:id="rId2"/>
              </a:rPr>
              <a:t>https://howtomechatronics.com/arduino-projects/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4C99-D849-4ADA-8D88-0834EA7E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Electronic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0097-B6BC-4322-A8BA-524BAC4E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Fuse</a:t>
            </a:r>
          </a:p>
          <a:p>
            <a:r>
              <a:rPr lang="en-US" dirty="0"/>
              <a:t>Pushbutton</a:t>
            </a:r>
          </a:p>
          <a:p>
            <a:r>
              <a:rPr lang="en-US" dirty="0"/>
              <a:t>Relay</a:t>
            </a:r>
          </a:p>
          <a:p>
            <a:r>
              <a:rPr lang="en-US" dirty="0"/>
              <a:t>Potentiometer</a:t>
            </a:r>
          </a:p>
          <a:p>
            <a:r>
              <a:rPr lang="en-US" dirty="0"/>
              <a:t>DC-DC converter</a:t>
            </a:r>
          </a:p>
          <a:p>
            <a:r>
              <a:rPr lang="en-US" dirty="0"/>
              <a:t>DC Motor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1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B6E3-D1B4-4DFB-AD98-859724B7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25B6-A5E5-4D09-B286-7E1F55FA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fuse protects an electrical circuit or device from excessive current when a metal element inside it melts to create an open circuit. </a:t>
            </a:r>
          </a:p>
          <a:p>
            <a:pPr algn="just"/>
            <a:r>
              <a:rPr lang="en-US" sz="2000" dirty="0"/>
              <a:t>Except for resettable fuses, a fuse must be discarded and replaced after it has fulfilled its function. When high current melts a fuse, it is said to blow or trip the fuse. </a:t>
            </a:r>
          </a:p>
          <a:p>
            <a:pPr algn="just"/>
            <a:r>
              <a:rPr lang="en-US" sz="2000" dirty="0"/>
              <a:t>A fuse can work with either AC or DC voltage and can be designed for almost any current.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2C9DB-F0CB-4238-8541-382B0B75D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739" y="2120703"/>
            <a:ext cx="5598942" cy="33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4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B12C-410F-4CA2-9A10-09929023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Pushbutton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5349-ACAE-466A-AD2E-60CBD2BD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 pushbutton contains at least two contacts, which close or open when the button is pressed. Usually a spring restores the button to its original position when external pressure is released.</a:t>
            </a:r>
          </a:p>
          <a:p>
            <a:r>
              <a:rPr lang="en-US" sz="2000" dirty="0"/>
              <a:t>Unlike a switch, a basic pushbutton does not have a primary contact that can be identified as the pole.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88C01-C684-4F3D-B393-EE75FCDF6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5" r="1" b="1"/>
          <a:stretch/>
        </p:blipFill>
        <p:spPr>
          <a:xfrm>
            <a:off x="5036233" y="761759"/>
            <a:ext cx="6614577" cy="53344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6653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Widescreen</PresentationFormat>
  <Paragraphs>65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Arduino Programming</vt:lpstr>
      <vt:lpstr>Contents</vt:lpstr>
      <vt:lpstr>Introduction to Arduino</vt:lpstr>
      <vt:lpstr>Types</vt:lpstr>
      <vt:lpstr>PowerPoint Presentation</vt:lpstr>
      <vt:lpstr>Applications</vt:lpstr>
      <vt:lpstr>Basics of Electronic Devices</vt:lpstr>
      <vt:lpstr>Fuse</vt:lpstr>
      <vt:lpstr>Pushbutton</vt:lpstr>
      <vt:lpstr>Relay</vt:lpstr>
      <vt:lpstr>Potentiometer</vt:lpstr>
      <vt:lpstr>DC – DC Converter</vt:lpstr>
      <vt:lpstr>Servo Motor</vt:lpstr>
      <vt:lpstr>Basic Signals</vt:lpstr>
      <vt:lpstr>What's on the board?</vt:lpstr>
      <vt:lpstr>TinkerCAD - Circuits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 Programming</dc:title>
  <dc:creator>16071A02B1@vnrvjiet.org 16071A02B1@vnrvjiet.org</dc:creator>
  <cp:lastModifiedBy>16071A02B1@vnrvjiet.org 16071A02B1@vnrvjiet.org</cp:lastModifiedBy>
  <cp:revision>1</cp:revision>
  <dcterms:created xsi:type="dcterms:W3CDTF">2020-06-15T11:18:27Z</dcterms:created>
  <dcterms:modified xsi:type="dcterms:W3CDTF">2020-06-15T11:18:30Z</dcterms:modified>
</cp:coreProperties>
</file>