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4" r:id="rId5"/>
    <p:sldId id="285" r:id="rId6"/>
    <p:sldId id="286" r:id="rId7"/>
    <p:sldId id="287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5ADD-E778-4DF2-BD3E-A334AA9E3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D26D6-4A40-4BF2-A869-FE66B32C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A849-D3E8-48AE-BD6B-990695DB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C03F-6FF5-4CA5-BDA5-4CD6841D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7B33-4F61-471E-8E80-DE37F90B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2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4CCE-D7DB-4B85-9AD0-CF518F60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7C84C-B238-47E5-8CFF-EE708DAC7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C7CB-5DA9-47A7-A7E9-F8C94F90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F15A-4F7A-49D1-9EF9-B95944DB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5563-83D2-45D4-B2E2-B3A020EB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8E160-3239-469B-9C3E-0AC326E05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29081-101E-4061-9198-A8B01545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4C09-CD2F-4FA0-B3B2-8EF8A146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9F2E-4C26-4FF5-81BE-64928450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6022-7FDD-4D65-A714-E2A1B9DA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11DF-7D1D-4A5C-A4A2-3CEFA6CB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AABD-B556-47A6-A655-F3E6AFF3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7C42-0ABF-4C1E-8F70-7C364FEA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E437-8107-49E1-8D0F-77D61DBB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E013-DD90-43D1-B0FD-6530EB1E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8C75-CEE0-450A-9259-09B44039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F42BF-EEFC-4F7F-A512-78F7F14C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C10B-8872-4155-BA6D-6E1C6797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BC75-A87D-4C08-AB57-27D518AB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A87E-1B7B-41C5-9DAD-F4474547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7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1508-9C09-4144-AF02-498769CB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E9C1-B816-4815-AFB8-0DA9BEF0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93884-DCCF-4467-96B3-12C437ADE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D5F25-4B76-470C-B95A-CB281630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80778-F495-4D61-B46B-E26563F2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B975C-0F34-4972-9254-369E0025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1C27-6705-491C-8722-72674C0F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310CC-54E9-467F-BA49-9DE237EE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2FAF0-6F95-48F5-A2C8-C7DA12F24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6D049-CF5A-4F96-87B1-EE8543E14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65DD5-CBB0-4C4E-8B5D-52958915B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B42A8-6DDC-4666-9E28-C9F3F4A4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271C9-4A2D-4DD0-AD34-778AAD4D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A3DD7-7488-4F25-94E6-7D8177C8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CF63-7500-4535-95F6-925EE09F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02DD3-AE6B-48C1-8CA8-49BE2C24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EB7E5-AE32-4161-885B-F8A5839C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B9EC8-D7F6-430B-B7CC-72E4FAA0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45051-7C96-4550-88F3-D06E34D7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31C39-1D05-4737-8DC9-78A7F3A9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AD442-B852-4B72-976F-07A44902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47FE-9945-457D-8231-2C2BE05B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9758-FF3F-4339-88CA-2162783A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2CEF-DAE0-4801-B67C-FA860059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D5B4-B296-456E-9997-3B48A1D0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97D53-6E4C-4265-A20D-5DEE1FDB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83CB3-701A-438C-9420-7F32F193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9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50E3-F61A-4B27-AA75-73EE72C6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C88BF-10A4-4C8B-8F36-F2C9B16DA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FCF6B-5365-49D2-8455-7C8E43AC9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D0FC8-3BDE-43CE-93DC-C0B31957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6F34-D0C5-4DD9-9162-0888C18B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0D58-6C2F-4BFE-918E-3C20485E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D0922-685B-4C36-9709-0E411A2A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A955-23E0-4E40-848B-5E9221CC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A482-DBAA-4EFA-B710-751AFF6FE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D768-028A-41B2-BDD1-58B641B2F81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762C1-077D-45EA-8DD8-0D1F77122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1BE3D-AEEE-4C43-8D98-236A15A55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87AA-F5A1-4AB2-8F3E-BDF85E39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3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netofthingsagenda.techtarget.com/definition/microcontroll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ircuitbasics.com/wp-content/uploads/2016/01/Introduction-to-UART-Data-Transmission-Diagram-UART-Gets-Byte-from-Data-Bus.pn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s://www.circuitbasics.com/wp-content/uploads/2016/01/Introduction-to-UART-Data-Transmission-Diagram-UART-Adds-Start-Parity-ad-Stop-Bits-2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ircuitbasics.com/wp-content/uploads/2016/01/Introduction-to-UART-Data-Transmission-Diagram-UART-Removes-Start-Parity-and-Stop-Bits-2.p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FD70F-6269-4270-BFD2-879C461D3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Introduction to Arduino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7C4DD-173F-4D89-8F0B-9FBC23770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Course Instructor</a:t>
            </a:r>
            <a:r>
              <a:rPr lang="en-US" dirty="0"/>
              <a:t>: Tejas S Shah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CA16C-41DB-47CB-BA2B-8B64896C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Arduino Shields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DD9E-4EFD-4007-A044-181D3D3C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Shields are modular circuit boards that piggyback onto your Arduino to instill it with extra functionality. </a:t>
            </a:r>
          </a:p>
          <a:p>
            <a:r>
              <a:rPr lang="en-US" sz="2200" dirty="0"/>
              <a:t>Many Arduino shields are stackable. You can connect many shields together to create a "Big Mac" of Arduino modules. You could, for example, combine an Arduino Uno with a Voice Box Shield, and a </a:t>
            </a:r>
            <a:r>
              <a:rPr lang="en-US" sz="2200" dirty="0" err="1"/>
              <a:t>WiFly</a:t>
            </a:r>
            <a:r>
              <a:rPr lang="en-US" sz="2200" dirty="0"/>
              <a:t> Shield to create a </a:t>
            </a:r>
            <a:r>
              <a:rPr lang="en-US" sz="2200" dirty="0" err="1"/>
              <a:t>WiFi</a:t>
            </a:r>
            <a:r>
              <a:rPr lang="en-US" sz="2200" dirty="0"/>
              <a:t> Talking Stephen Hawking(TM).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A43D2-4859-45E0-A081-08907B37A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23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8A607-770A-4AF9-B00E-DA03206A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and Interfacing OLED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33F7-6434-45FF-8669-D274B459C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67" y="2401200"/>
            <a:ext cx="5837750" cy="302370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200" dirty="0"/>
              <a:t>OLEDs work in a similar way to conventional diodes and LEDs.</a:t>
            </a:r>
          </a:p>
          <a:p>
            <a:r>
              <a:rPr lang="en-US" sz="2200" dirty="0"/>
              <a:t>We can make an OLED produce colored light by adding a colored filter into our plastic sandwich just beneath the glass or plastic top or bottom layer. </a:t>
            </a:r>
          </a:p>
          <a:p>
            <a:r>
              <a:rPr lang="en-US" sz="2200" dirty="0"/>
              <a:t>The </a:t>
            </a:r>
            <a:r>
              <a:rPr lang="en-US" sz="2200" i="1" dirty="0"/>
              <a:t>organic light-emitting diode </a:t>
            </a:r>
            <a:r>
              <a:rPr lang="en-US" sz="2200" dirty="0"/>
              <a:t>(OLED) display used here is the SSD1306 model: a </a:t>
            </a:r>
            <a:r>
              <a:rPr lang="en-US" sz="2200" dirty="0" err="1"/>
              <a:t>monocolor</a:t>
            </a:r>
            <a:r>
              <a:rPr lang="en-US" sz="2200" dirty="0"/>
              <a:t>, 0.96-inch display with 128×64 pixels.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ircuit board&#10;&#10;Description automatically generated">
            <a:extLst>
              <a:ext uri="{FF2B5EF4-FFF2-40B4-BE49-F238E27FC236}">
                <a16:creationId xmlns:a16="http://schemas.microsoft.com/office/drawing/2014/main" id="{8FF2DEEC-4D64-4502-9C57-49E54966F6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574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1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33C8A-39CC-49B3-8ED7-509080B4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Library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51C4-F8C7-4AC9-8315-DFF58C8E7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803011"/>
            <a:ext cx="3427283" cy="5327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to Install?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Sketch &gt; Include Library &gt; Manage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Type “</a:t>
            </a:r>
            <a:r>
              <a:rPr lang="en-US" sz="1800" b="1" dirty="0"/>
              <a:t>SSD1306</a:t>
            </a:r>
            <a:r>
              <a:rPr lang="en-US" sz="1800" dirty="0"/>
              <a:t>” in the search box and install the SSD1306 library from Adafruit.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After installing the SSD1306 library from Adafruit, type “</a:t>
            </a:r>
            <a:r>
              <a:rPr lang="en-US" sz="1800" b="1" dirty="0"/>
              <a:t>GFX</a:t>
            </a:r>
            <a:r>
              <a:rPr lang="en-US" sz="1800" dirty="0"/>
              <a:t>” in the search box and install the library.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After installing the libraries, restart your Arduino IDE.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33167-0190-42FF-B5E9-C97AA818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5" y="803011"/>
            <a:ext cx="3197701" cy="550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Methods Available?</a:t>
            </a:r>
          </a:p>
          <a:p>
            <a:r>
              <a:rPr lang="en-US" sz="1800" dirty="0" err="1"/>
              <a:t>display.clearDisplay</a:t>
            </a:r>
            <a:r>
              <a:rPr lang="en-US" sz="1800" dirty="0"/>
              <a:t>() – all pixels are off</a:t>
            </a:r>
          </a:p>
          <a:p>
            <a:r>
              <a:rPr lang="en-US" sz="1800" dirty="0" err="1"/>
              <a:t>display.drawPixel</a:t>
            </a:r>
            <a:r>
              <a:rPr lang="en-US" sz="1800" dirty="0"/>
              <a:t>(</a:t>
            </a:r>
            <a:r>
              <a:rPr lang="en-US" sz="1800" dirty="0" err="1"/>
              <a:t>x,y</a:t>
            </a:r>
            <a:r>
              <a:rPr lang="en-US" sz="1800" dirty="0"/>
              <a:t>, color) – plot a pixel in the </a:t>
            </a:r>
            <a:r>
              <a:rPr lang="en-US" sz="1800" dirty="0" err="1"/>
              <a:t>x,y</a:t>
            </a:r>
            <a:r>
              <a:rPr lang="en-US" sz="1800" dirty="0"/>
              <a:t> coordinates</a:t>
            </a:r>
          </a:p>
          <a:p>
            <a:r>
              <a:rPr lang="en-US" sz="1800" dirty="0" err="1"/>
              <a:t>display.setTextSize</a:t>
            </a:r>
            <a:r>
              <a:rPr lang="en-US" sz="1800" dirty="0"/>
              <a:t>(n) – set the font size, supports sizes from 1 to 8</a:t>
            </a:r>
          </a:p>
          <a:p>
            <a:r>
              <a:rPr lang="en-US" sz="1800" dirty="0" err="1"/>
              <a:t>display.setCursor</a:t>
            </a:r>
            <a:r>
              <a:rPr lang="en-US" sz="1800" dirty="0"/>
              <a:t>(</a:t>
            </a:r>
            <a:r>
              <a:rPr lang="en-US" sz="1800" dirty="0" err="1"/>
              <a:t>x,y</a:t>
            </a:r>
            <a:r>
              <a:rPr lang="en-US" sz="1800" dirty="0"/>
              <a:t>) – set the coordinates to start writing text</a:t>
            </a:r>
          </a:p>
          <a:p>
            <a:r>
              <a:rPr lang="en-US" sz="1800" dirty="0" err="1"/>
              <a:t>display.print</a:t>
            </a:r>
            <a:r>
              <a:rPr lang="en-US" sz="1800" dirty="0"/>
              <a:t>(“message”) – print the characters at location </a:t>
            </a:r>
            <a:r>
              <a:rPr lang="en-US" sz="1800" dirty="0" err="1"/>
              <a:t>x,y</a:t>
            </a:r>
            <a:endParaRPr lang="en-US" sz="1800" dirty="0"/>
          </a:p>
          <a:p>
            <a:r>
              <a:rPr lang="en-US" sz="1800" dirty="0" err="1"/>
              <a:t>display.display</a:t>
            </a:r>
            <a:r>
              <a:rPr lang="en-US" sz="1800" dirty="0"/>
              <a:t>() – call this method for the changes to make effect </a:t>
            </a:r>
          </a:p>
        </p:txBody>
      </p:sp>
    </p:spTree>
    <p:extLst>
      <p:ext uri="{BB962C8B-B14F-4D97-AF65-F5344CB8AC3E}">
        <p14:creationId xmlns:p14="http://schemas.microsoft.com/office/powerpoint/2010/main" val="377693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DD04-26DC-45BF-8F8A-96415F4B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Sneak-Peek into Embedded world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BA3D0-189B-48CB-9B35-7F9B3ED6E2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 </a:t>
            </a:r>
            <a:r>
              <a:rPr lang="en-US" b="1"/>
              <a:t>embedded system</a:t>
            </a:r>
            <a:r>
              <a:rPr lang="en-US"/>
              <a:t> is a combination of computer hardware and software designed for a specific function or functions within a larger </a:t>
            </a:r>
            <a:r>
              <a:rPr lang="en-US" b="1"/>
              <a:t>system</a:t>
            </a:r>
            <a:r>
              <a:rPr lang="en-US"/>
              <a:t>.</a:t>
            </a:r>
          </a:p>
          <a:p>
            <a:r>
              <a:rPr lang="en-US"/>
              <a:t>A mobile phone is </a:t>
            </a:r>
            <a:r>
              <a:rPr lang="en-US" i="1"/>
              <a:t>not </a:t>
            </a:r>
            <a:r>
              <a:rPr lang="en-US"/>
              <a:t>an embedded system, it is a combination of embedded systems that together allow it to perform a variety of general-purpose tasks.</a:t>
            </a:r>
          </a:p>
          <a:p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2AA73F-9E32-4299-BDD5-C50FAE124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25625"/>
            <a:ext cx="5652473" cy="4351338"/>
          </a:xfrm>
        </p:spPr>
      </p:pic>
    </p:spTree>
    <p:extLst>
      <p:ext uri="{BB962C8B-B14F-4D97-AF65-F5344CB8AC3E}">
        <p14:creationId xmlns:p14="http://schemas.microsoft.com/office/powerpoint/2010/main" val="238001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3C8-5E0C-406C-B0F1-E8F70C71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systems vary in complexity, but generally consist of three main elements: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6E93-81AD-4DAD-90AF-06224116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497"/>
            <a:ext cx="9954718" cy="4351338"/>
          </a:xfrm>
        </p:spPr>
        <p:txBody>
          <a:bodyPr>
            <a:normAutofit/>
          </a:bodyPr>
          <a:lstStyle/>
          <a:p>
            <a:r>
              <a:rPr lang="en-US" b="1" dirty="0"/>
              <a:t>Hardware.</a:t>
            </a:r>
            <a:r>
              <a:rPr lang="en-US" dirty="0"/>
              <a:t> The hardware of embedded systems is based around microprocessors and </a:t>
            </a:r>
            <a:r>
              <a:rPr lang="en-US" u="sng" dirty="0">
                <a:hlinkClick r:id="rId2"/>
              </a:rPr>
              <a:t>microcontrollers</a:t>
            </a:r>
            <a:r>
              <a:rPr lang="en-US" dirty="0"/>
              <a:t>. </a:t>
            </a:r>
          </a:p>
          <a:p>
            <a:r>
              <a:rPr lang="en-US" b="1" dirty="0"/>
              <a:t>Software.</a:t>
            </a:r>
            <a:r>
              <a:rPr lang="en-US" dirty="0"/>
              <a:t> Software for embedded systems can vary in complexity. However, embedded systems generally run very simple software that requires little memory.</a:t>
            </a:r>
          </a:p>
          <a:p>
            <a:r>
              <a:rPr lang="en-US" b="1" dirty="0"/>
              <a:t>Firmware.</a:t>
            </a:r>
            <a:r>
              <a:rPr lang="en-US" dirty="0"/>
              <a:t> Embedded firmware is usually used in more complex embedded systems to connect the software to the hardware. Firmware is the software that interfaces directly with the hardware. </a:t>
            </a:r>
          </a:p>
        </p:txBody>
      </p:sp>
    </p:spTree>
    <p:extLst>
      <p:ext uri="{BB962C8B-B14F-4D97-AF65-F5344CB8AC3E}">
        <p14:creationId xmlns:p14="http://schemas.microsoft.com/office/powerpoint/2010/main" val="24148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AE61-7845-4B48-96D9-02482468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Project Proposal Submission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77F3-AA78-41D2-967C-42C6AD5C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920241"/>
            <a:ext cx="9367204" cy="47653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Task</a:t>
            </a:r>
          </a:p>
          <a:p>
            <a:pPr marL="0" indent="0">
              <a:buNone/>
            </a:pPr>
            <a:r>
              <a:rPr lang="en-US" sz="2400" dirty="0"/>
              <a:t>Write a simple 2-3 page Project Proposal document for an Arduino-based project.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/>
              <a:t>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Abstract (4-5 lines)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Bill-of-Materials (List of components used)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Circuit Diagram (Hand Drawn/Fritzing/</a:t>
            </a:r>
            <a:r>
              <a:rPr lang="en-US" sz="2400" dirty="0" err="1"/>
              <a:t>TinkerCAD</a:t>
            </a:r>
            <a:r>
              <a:rPr lang="en-US" sz="2400" dirty="0"/>
              <a:t>/others)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Flowchart/Algorithm/Code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Conclusion &amp; Future Scope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Note: </a:t>
            </a:r>
            <a:r>
              <a:rPr lang="en-US" sz="2400" dirty="0"/>
              <a:t>This is a compulsory graded (Pass/Fail) assignment. </a:t>
            </a:r>
          </a:p>
          <a:p>
            <a:pPr marL="0" indent="0">
              <a:buNone/>
            </a:pPr>
            <a:r>
              <a:rPr lang="en-US" sz="2400" b="1" dirty="0"/>
              <a:t>Deadline: </a:t>
            </a:r>
            <a:r>
              <a:rPr lang="en-US" sz="2400" dirty="0"/>
              <a:t>15</a:t>
            </a:r>
            <a:r>
              <a:rPr lang="en-US" sz="2400" baseline="30000" dirty="0"/>
              <a:t>th</a:t>
            </a:r>
            <a:r>
              <a:rPr lang="en-US" sz="2400" dirty="0"/>
              <a:t> July 2020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072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EDF65-7278-4332-9948-B31C596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E7005-6B82-440D-B899-F9C0A38E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of Workshop. Questions?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5E9A1-80A2-4D98-B628-D6014901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BAB3-8334-4504-832A-3501E889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 to Communication Protocols </a:t>
            </a:r>
          </a:p>
          <a:p>
            <a:r>
              <a:rPr lang="en-US" dirty="0"/>
              <a:t>Exploring Libraries in Arduino</a:t>
            </a:r>
          </a:p>
          <a:p>
            <a:r>
              <a:rPr lang="en-US" dirty="0"/>
              <a:t>Shields for Arduino</a:t>
            </a:r>
          </a:p>
          <a:p>
            <a:r>
              <a:rPr lang="en-US" dirty="0"/>
              <a:t>Understanding and Interfacing OLED Display </a:t>
            </a:r>
          </a:p>
          <a:p>
            <a:r>
              <a:rPr lang="en-US" dirty="0"/>
              <a:t>Sneak-Peek into Embedded world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3F6C9D47-1EDF-4BA9-9DB2-EE7923E8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987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8D71-09ED-446F-965F-2B88BCDE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50F4-CA1A-4BBD-86B0-0917C0F1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251587"/>
            <a:ext cx="3505494" cy="378541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It’s not a communication protocol like SPI and I2C, but a physical circuit in a microcontroller, or a stand-alone IC. A UART’s main purpose is to transmit and receive serial data.</a:t>
            </a:r>
          </a:p>
          <a:p>
            <a:r>
              <a:rPr lang="en-US" sz="2000" dirty="0"/>
              <a:t>This transmission method is perfect for minimizing the required wires and I/O pins, but it does mean we need to put some extra effort into reliably transferring and receiving data.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A4ED22-7B73-493F-890A-9F7C75A8D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129459"/>
            <a:ext cx="6019331" cy="2595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232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C6BD-EB5E-41CA-ACC5-17CD4178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UART transmitted data is organized into </a:t>
            </a:r>
            <a:r>
              <a:rPr lang="en-US" i="1" dirty="0"/>
              <a:t>packets</a:t>
            </a:r>
            <a:r>
              <a:rPr lang="en-US" dirty="0"/>
              <a:t>. Each packet contains 1 start bit, 5 to 9 data bits (depending on the UART), an optional </a:t>
            </a:r>
            <a:r>
              <a:rPr lang="en-US" i="1" dirty="0"/>
              <a:t>parity</a:t>
            </a:r>
            <a:r>
              <a:rPr lang="en-US" dirty="0"/>
              <a:t> bit, and 1 or 2 stop bits: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FA614C-4C71-4E19-95A9-E98AFFFFA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15" y="2001967"/>
            <a:ext cx="6389698" cy="28540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EA6A88-D111-4A27-B01F-D54737FCC300}"/>
              </a:ext>
            </a:extLst>
          </p:cNvPr>
          <p:cNvSpPr/>
          <p:nvPr/>
        </p:nvSpPr>
        <p:spPr>
          <a:xfrm>
            <a:off x="794549" y="5290811"/>
            <a:ext cx="11004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inherit"/>
              </a:rPr>
              <a:t>Parity Bit: </a:t>
            </a:r>
            <a:r>
              <a:rPr lang="en-US" sz="2400" dirty="0">
                <a:latin typeface="inherit"/>
              </a:rPr>
              <a:t>Parity describes the evenness or oddness of a number. The parity bit is a way for the receiving UART to tell if any data has changed during transmission.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134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702A-F354-45A8-B370-F0C4872B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C788-059D-4318-90E2-8FE457EB4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CFD2B-105C-4E2A-9D10-B7B37B2F0B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latin typeface="inherit"/>
              </a:rPr>
              <a:t>The transmitting UART receives data in parallel from the data bus:</a:t>
            </a:r>
            <a:endParaRPr lang="en-US" altLang="en-US" sz="44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AEF76-D016-49BF-AEBD-8E6B476A4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D2926-288F-430B-A57B-7A406CE866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 dirty="0">
                <a:latin typeface="inherit"/>
              </a:rPr>
              <a:t>The transmitting UART adds the start bit, parity bit, and the stop bit(s) to the data frame: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7" name="Picture 2" descr="Introduction to UART - Data Transmission Diagram UART Gets Byte from Data Bus">
            <a:hlinkClick r:id="rId2"/>
            <a:extLst>
              <a:ext uri="{FF2B5EF4-FFF2-40B4-BE49-F238E27FC236}">
                <a16:creationId xmlns:a16="http://schemas.microsoft.com/office/drawing/2014/main" id="{8BB0966B-2C6F-4623-B017-964F186D5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56" y="3821113"/>
            <a:ext cx="2381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Introduction to UART - Data Transmission Diagram UART Adds Start, Parity, ad Stop Bits">
            <a:hlinkClick r:id="rId4"/>
            <a:extLst>
              <a:ext uri="{FF2B5EF4-FFF2-40B4-BE49-F238E27FC236}">
                <a16:creationId xmlns:a16="http://schemas.microsoft.com/office/drawing/2014/main" id="{4C32DD89-527A-44AC-8186-1A13F5B9F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044" y="4125912"/>
            <a:ext cx="2857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7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11AC-953F-4C72-8471-E7D3A04E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0"/>
            <a:ext cx="5157787" cy="823912"/>
          </a:xfrm>
        </p:spPr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B2EAB-74A5-444A-B46C-FBBE42FE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384" y="1036039"/>
            <a:ext cx="5157787" cy="3684588"/>
          </a:xfrm>
        </p:spPr>
        <p:txBody>
          <a:bodyPr/>
          <a:lstStyle/>
          <a:p>
            <a:r>
              <a:rPr lang="en-US" altLang="en-US">
                <a:latin typeface="inherit"/>
              </a:rPr>
              <a:t>The entire packet is sent serially from the transmitting UART to the receiving UART. The receiving UART samples the data line at the pre-configured baud rate:</a:t>
            </a:r>
            <a:endParaRPr lang="en-US" altLang="en-US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2F6DF-F046-4C71-9D27-0E7F5BA7D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7" y="5504629"/>
            <a:ext cx="1210713" cy="823912"/>
          </a:xfrm>
        </p:spPr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9C3F1-D11B-48E7-B3B0-B4463BB54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8" y="1036039"/>
            <a:ext cx="5183188" cy="3684588"/>
          </a:xfrm>
        </p:spPr>
        <p:txBody>
          <a:bodyPr/>
          <a:lstStyle/>
          <a:p>
            <a:r>
              <a:rPr lang="en-US" altLang="en-US" dirty="0">
                <a:latin typeface="inherit"/>
              </a:rPr>
              <a:t>The receiving UART discards the start bit, parity bit, and stop bit from the data frame: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8" name="Picture 5" descr="Introduction to UART - Data Transmission Diagram UART Removes Start, Parity, and Stop Bits">
            <a:hlinkClick r:id="rId2"/>
            <a:extLst>
              <a:ext uri="{FF2B5EF4-FFF2-40B4-BE49-F238E27FC236}">
                <a16:creationId xmlns:a16="http://schemas.microsoft.com/office/drawing/2014/main" id="{D8C5BF8C-57DC-4B1C-90B4-94D2D7E5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211" y="2428316"/>
            <a:ext cx="3354248" cy="20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92D560A-B4D5-4A95-BE19-42B423CE0728}"/>
              </a:ext>
            </a:extLst>
          </p:cNvPr>
          <p:cNvSpPr txBox="1">
            <a:spLocks/>
          </p:cNvSpPr>
          <p:nvPr/>
        </p:nvSpPr>
        <p:spPr>
          <a:xfrm>
            <a:off x="6346828" y="19737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4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4243388-75CB-43D3-BD78-ED66771BDC9A}"/>
              </a:ext>
            </a:extLst>
          </p:cNvPr>
          <p:cNvSpPr txBox="1">
            <a:spLocks/>
          </p:cNvSpPr>
          <p:nvPr/>
        </p:nvSpPr>
        <p:spPr>
          <a:xfrm>
            <a:off x="2341956" y="5821414"/>
            <a:ext cx="903566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0" dirty="0">
                <a:latin typeface="inherit"/>
              </a:rPr>
              <a:t>The receiving UART converts the serial data back into parallel and transfers it to the data bus on the receiving end:</a:t>
            </a:r>
            <a:endParaRPr lang="en-US" altLang="en-US" b="0" dirty="0"/>
          </a:p>
        </p:txBody>
      </p:sp>
      <p:pic>
        <p:nvPicPr>
          <p:cNvPr id="14" name="Picture 13" descr="A circuit board&#10;&#10;Description automatically generated">
            <a:extLst>
              <a:ext uri="{FF2B5EF4-FFF2-40B4-BE49-F238E27FC236}">
                <a16:creationId xmlns:a16="http://schemas.microsoft.com/office/drawing/2014/main" id="{CB4807A4-F805-4FEF-B9DD-5DBF39DD1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21" y="3061728"/>
            <a:ext cx="4084550" cy="18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65F0-9916-4AA4-AC7B-A5CB484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8D41C0-E652-4AFD-B6AB-3D2FB2E0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52" y="156905"/>
            <a:ext cx="4669968" cy="22882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3A568A-B438-429A-925F-F4C6B31DB569}"/>
              </a:ext>
            </a:extLst>
          </p:cNvPr>
          <p:cNvSpPr/>
          <p:nvPr/>
        </p:nvSpPr>
        <p:spPr>
          <a:xfrm>
            <a:off x="838200" y="1525080"/>
            <a:ext cx="55925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inherit"/>
              </a:rPr>
              <a:t>I2C combines the best features of SPI and UARTs. With I2C, you can connect multiple slaves to a single master (like SPI) and you can have multiple masters controlling single, or multiple slaves. </a:t>
            </a:r>
            <a:endParaRPr lang="en-US" sz="2200" dirty="0"/>
          </a:p>
          <a:p>
            <a:pPr fontAlgn="base"/>
            <a:r>
              <a:rPr lang="en-US" sz="2200" dirty="0"/>
              <a:t>I2C is a serial communication protocol, so data is transferred bit by bit along a single wire (the SDA line).</a:t>
            </a:r>
          </a:p>
          <a:p>
            <a:endParaRPr lang="en-US" sz="22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ADE1D2-E387-4B18-A1A8-AD80FAB09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0" y="4664401"/>
            <a:ext cx="8094689" cy="20426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53C838-23C3-4D4D-B3BD-C2F55430A99C}"/>
              </a:ext>
            </a:extLst>
          </p:cNvPr>
          <p:cNvSpPr/>
          <p:nvPr/>
        </p:nvSpPr>
        <p:spPr>
          <a:xfrm>
            <a:off x="8197121" y="2445189"/>
            <a:ext cx="31566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b="1" dirty="0"/>
              <a:t>SDA (Serial Data)</a:t>
            </a:r>
            <a:r>
              <a:rPr lang="en-US" sz="2200" dirty="0"/>
              <a:t> – The line for the master and slave to send and receive data.</a:t>
            </a:r>
          </a:p>
          <a:p>
            <a:pPr fontAlgn="base"/>
            <a:r>
              <a:rPr lang="en-US" sz="2200" b="1" dirty="0"/>
              <a:t>SCL (Serial Clock)</a:t>
            </a:r>
            <a:r>
              <a:rPr lang="en-US" sz="2200" dirty="0"/>
              <a:t> – The line that carries the clock signal.</a:t>
            </a:r>
          </a:p>
        </p:txBody>
      </p:sp>
    </p:spTree>
    <p:extLst>
      <p:ext uri="{BB962C8B-B14F-4D97-AF65-F5344CB8AC3E}">
        <p14:creationId xmlns:p14="http://schemas.microsoft.com/office/powerpoint/2010/main" val="25463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CC78-ED2D-4657-B356-9DE4072F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B33C-F498-4D45-BDDD-B803EED4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EEPROM: Used to store and read information in memory that is preserved when power is removed.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Ethernet: Used to communicate with the Arduino Ethernet shield.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LiquidCrystal</a:t>
            </a:r>
            <a:r>
              <a:rPr lang="en-US" dirty="0"/>
              <a:t>: For controlling compatible LCD displays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Servo: Used to control servo motors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SoftwareSerial</a:t>
            </a:r>
            <a:r>
              <a:rPr lang="en-US" dirty="0"/>
              <a:t>: Enables additional serial ports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SPI: Used for SPI hardware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Stepper: For working with stepper motors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Wire: Works with I2C devices attached to the Arduino</a:t>
            </a:r>
          </a:p>
        </p:txBody>
      </p:sp>
    </p:spTree>
    <p:extLst>
      <p:ext uri="{BB962C8B-B14F-4D97-AF65-F5344CB8AC3E}">
        <p14:creationId xmlns:p14="http://schemas.microsoft.com/office/powerpoint/2010/main" val="271413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1462-7B60-4C6F-A9D1-303FA65C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9D95-6FB1-40B1-B08D-ECDA8DB6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often written to simplify the use of a piece of hardware.</a:t>
            </a:r>
          </a:p>
          <a:p>
            <a:r>
              <a:rPr lang="en-US" dirty="0"/>
              <a:t>To see the list of available libraries from the IDE menu, click </a:t>
            </a:r>
            <a:r>
              <a:rPr lang="en-US" dirty="0" err="1"/>
              <a:t>Sketch→Import</a:t>
            </a:r>
            <a:r>
              <a:rPr lang="en-US" dirty="0"/>
              <a:t> Library. </a:t>
            </a:r>
          </a:p>
          <a:p>
            <a:r>
              <a:rPr lang="en-US" dirty="0"/>
              <a:t>A list will drop down showing all the available libraries. The first dozen or so are the libraries distributed with Arduino. A horizontal line separates that list from the libraries that you download and install yourself. </a:t>
            </a:r>
          </a:p>
          <a:p>
            <a:r>
              <a:rPr lang="en-US" dirty="0"/>
              <a:t>Clicking on a library will add that library to the current sketch, by adding the following line to the top of the sketch:  #include &lt;</a:t>
            </a:r>
            <a:r>
              <a:rPr lang="en-US" dirty="0" err="1"/>
              <a:t>nameOfTheLibrarySelected.h</a:t>
            </a:r>
            <a:r>
              <a:rPr lang="en-US" dirty="0"/>
              <a:t>&gt;. </a:t>
            </a:r>
          </a:p>
        </p:txBody>
      </p:sp>
    </p:spTree>
    <p:extLst>
      <p:ext uri="{BB962C8B-B14F-4D97-AF65-F5344CB8AC3E}">
        <p14:creationId xmlns:p14="http://schemas.microsoft.com/office/powerpoint/2010/main" val="139552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Office Theme</vt:lpstr>
      <vt:lpstr>Introduction to Arduino Programming</vt:lpstr>
      <vt:lpstr>Contents</vt:lpstr>
      <vt:lpstr>UART</vt:lpstr>
      <vt:lpstr>PowerPoint Presentation</vt:lpstr>
      <vt:lpstr>Working</vt:lpstr>
      <vt:lpstr>PowerPoint Presentation</vt:lpstr>
      <vt:lpstr>I2C</vt:lpstr>
      <vt:lpstr>Exploring Libraries </vt:lpstr>
      <vt:lpstr>How to use Libraries</vt:lpstr>
      <vt:lpstr>Arduino Shields</vt:lpstr>
      <vt:lpstr>Understanding and Interfacing OLED Display</vt:lpstr>
      <vt:lpstr>Library and Methods</vt:lpstr>
      <vt:lpstr>Sneak-Peek into Embedded world </vt:lpstr>
      <vt:lpstr>Embedded systems vary in complexity, but generally consist of three main elements:</vt:lpstr>
      <vt:lpstr>Project Proposal Submission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 Programming</dc:title>
  <dc:creator>16071A02B1@vnrvjiet.org 16071A02B1@vnrvjiet.org</dc:creator>
  <cp:lastModifiedBy>16071A02B1@vnrvjiet.org 16071A02B1@vnrvjiet.org</cp:lastModifiedBy>
  <cp:revision>4</cp:revision>
  <dcterms:created xsi:type="dcterms:W3CDTF">2020-07-05T11:14:13Z</dcterms:created>
  <dcterms:modified xsi:type="dcterms:W3CDTF">2020-07-05T11:34:31Z</dcterms:modified>
</cp:coreProperties>
</file>