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8" r:id="rId2"/>
    <p:sldId id="258" r:id="rId3"/>
    <p:sldId id="269" r:id="rId4"/>
    <p:sldId id="273" r:id="rId5"/>
    <p:sldId id="270" r:id="rId6"/>
    <p:sldId id="271" r:id="rId7"/>
    <p:sldId id="272" r:id="rId8"/>
    <p:sldId id="274" r:id="rId9"/>
    <p:sldId id="276" r:id="rId10"/>
    <p:sldId id="266" r:id="rId11"/>
    <p:sldId id="279" r:id="rId12"/>
    <p:sldId id="278" r:id="rId13"/>
    <p:sldId id="267" r:id="rId14"/>
    <p:sldId id="280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305" r:id="rId31"/>
    <p:sldId id="306" r:id="rId32"/>
    <p:sldId id="307" r:id="rId33"/>
    <p:sldId id="298" r:id="rId34"/>
    <p:sldId id="299" r:id="rId35"/>
    <p:sldId id="300" r:id="rId36"/>
    <p:sldId id="301" r:id="rId37"/>
    <p:sldId id="302" r:id="rId38"/>
    <p:sldId id="308" r:id="rId39"/>
    <p:sldId id="303" r:id="rId40"/>
    <p:sldId id="304" r:id="rId41"/>
    <p:sldId id="309" r:id="rId42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ni Murmu" initials="CM" lastIdx="22" clrIdx="0">
    <p:extLst>
      <p:ext uri="{19B8F6BF-5375-455C-9EA6-DF929625EA0E}">
        <p15:presenceInfo xmlns:p15="http://schemas.microsoft.com/office/powerpoint/2012/main" userId="S::chandni.murmu@gtspl.onmicrosoft.com::7a3643a5-6e5f-454e-b17d-fd07775357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C9F2"/>
    <a:srgbClr val="ADAEAF"/>
    <a:srgbClr val="F9F9FB"/>
    <a:srgbClr val="001973"/>
    <a:srgbClr val="FFBD53"/>
    <a:srgbClr val="14C9F1"/>
    <a:srgbClr val="753BBD"/>
    <a:srgbClr val="D9D9D9"/>
    <a:srgbClr val="F2F2F2"/>
    <a:srgbClr val="2CD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9"/>
    <p:restoredTop sz="96296"/>
  </p:normalViewPr>
  <p:slideViewPr>
    <p:cSldViewPr>
      <p:cViewPr varScale="1">
        <p:scale>
          <a:sx n="58" d="100"/>
          <a:sy n="58" d="100"/>
        </p:scale>
        <p:origin x="84" y="258"/>
      </p:cViewPr>
      <p:guideLst>
        <p:guide orient="horz" pos="2016"/>
        <p:guide pos="2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106708435639096E-2"/>
          <c:y val="5.4694034355520879E-2"/>
          <c:w val="0.88533020066040113"/>
          <c:h val="0.796661881353228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</c:v>
                </c:pt>
              </c:strCache>
            </c:strRef>
          </c:tx>
          <c:spPr>
            <a:solidFill>
              <a:srgbClr val="FFC000">
                <a:alpha val="6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Light" pitchFamily="2" charset="0"/>
                    <a:ea typeface="Roboto Light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2Q18</c:v>
                </c:pt>
                <c:pt idx="1">
                  <c:v>3Q18</c:v>
                </c:pt>
                <c:pt idx="2">
                  <c:v>4Q18</c:v>
                </c:pt>
                <c:pt idx="3">
                  <c:v>1Q19</c:v>
                </c:pt>
                <c:pt idx="4">
                  <c:v>2Q19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980</c:v>
                </c:pt>
                <c:pt idx="1">
                  <c:v>970</c:v>
                </c:pt>
                <c:pt idx="2">
                  <c:v>1024</c:v>
                </c:pt>
                <c:pt idx="3">
                  <c:v>989</c:v>
                </c:pt>
                <c:pt idx="4">
                  <c:v>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17-B348-AF79-69C6BD0AFC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DD Services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Roboto Medium" pitchFamily="2" charset="0"/>
                    <a:ea typeface="Roboto Medium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2Q18</c:v>
                </c:pt>
                <c:pt idx="1">
                  <c:v>3Q18</c:v>
                </c:pt>
                <c:pt idx="2">
                  <c:v>4Q18</c:v>
                </c:pt>
                <c:pt idx="3">
                  <c:v>1Q19</c:v>
                </c:pt>
                <c:pt idx="4">
                  <c:v>2Q19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>
                  <c:v>645</c:v>
                </c:pt>
                <c:pt idx="1">
                  <c:v>645</c:v>
                </c:pt>
                <c:pt idx="2">
                  <c:v>637</c:v>
                </c:pt>
                <c:pt idx="3">
                  <c:v>644</c:v>
                </c:pt>
                <c:pt idx="4">
                  <c:v>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17-B348-AF79-69C6BD0AFC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VBR</c:v>
                </c:pt>
              </c:strCache>
            </c:strRef>
          </c:tx>
          <c:spPr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2Q18</c:v>
                </c:pt>
                <c:pt idx="1">
                  <c:v>3Q18</c:v>
                </c:pt>
                <c:pt idx="2">
                  <c:v>4Q18</c:v>
                </c:pt>
                <c:pt idx="3">
                  <c:v>1Q19</c:v>
                </c:pt>
                <c:pt idx="4">
                  <c:v>2Q19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247</c:v>
                </c:pt>
                <c:pt idx="1">
                  <c:v>222</c:v>
                </c:pt>
                <c:pt idx="2">
                  <c:v>205</c:v>
                </c:pt>
                <c:pt idx="3">
                  <c:v>247</c:v>
                </c:pt>
                <c:pt idx="4">
                  <c:v>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17-B348-AF79-69C6BD0AF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6"/>
        <c:overlap val="100"/>
        <c:axId val="525922608"/>
        <c:axId val="525919344"/>
      </c:barChart>
      <c:catAx>
        <c:axId val="52592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525919344"/>
        <c:crosses val="autoZero"/>
        <c:auto val="1"/>
        <c:lblAlgn val="ctr"/>
        <c:lblOffset val="100"/>
        <c:noMultiLvlLbl val="0"/>
      </c:catAx>
      <c:valAx>
        <c:axId val="525919344"/>
        <c:scaling>
          <c:orientation val="minMax"/>
          <c:max val="20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525922608"/>
        <c:crosses val="autoZero"/>
        <c:crossBetween val="between"/>
        <c:majorUnit val="500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75000"/>
                </a:schemeClr>
              </a:solidFill>
              <a:latin typeface="Roboto" pitchFamily="2" charset="0"/>
              <a:ea typeface="Roboto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4157487138015"/>
          <c:y val="5.4645788439011488E-2"/>
          <c:w val="0.89482757363662879"/>
          <c:h val="0.792152887315052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7899052628446971E-2"/>
                  <c:y val="-9.3734500987628349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C1-6F4E-AC52-F68114D4F02C}"/>
                </c:ext>
              </c:extLst>
            </c:dLbl>
            <c:dLbl>
              <c:idx val="4"/>
              <c:layout>
                <c:manualLayout>
                  <c:x val="-4.2926031481682024E-2"/>
                  <c:y val="2.66134397870924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C1-6F4E-AC52-F68114D4F02C}"/>
                </c:ext>
              </c:extLst>
            </c:dLbl>
            <c:spPr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Roboto Light" pitchFamily="2" charset="0"/>
                    <a:ea typeface="Roboto Light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2Q18</c:v>
                </c:pt>
                <c:pt idx="1">
                  <c:v>3Q18</c:v>
                </c:pt>
                <c:pt idx="2">
                  <c:v>4Q18</c:v>
                </c:pt>
                <c:pt idx="3">
                  <c:v>1Q19</c:v>
                </c:pt>
                <c:pt idx="4">
                  <c:v>2Q19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0.13400000000000001</c:v>
                </c:pt>
                <c:pt idx="1">
                  <c:v>0.123</c:v>
                </c:pt>
                <c:pt idx="2">
                  <c:v>0.126</c:v>
                </c:pt>
                <c:pt idx="3">
                  <c:v>0.12</c:v>
                </c:pt>
                <c:pt idx="4">
                  <c:v>0.13100000000000001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C1-6F4E-AC52-F68114D4F0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DD Services 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3278627509426417E-2"/>
                  <c:y val="2.86786913935698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C1-6F4E-AC52-F68114D4F02C}"/>
                </c:ext>
              </c:extLst>
            </c:dLbl>
            <c:dLbl>
              <c:idx val="3"/>
              <c:layout>
                <c:manualLayout>
                  <c:x val="-4.6125857365643314E-2"/>
                  <c:y val="-4.3814161261913162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C1-6F4E-AC52-F68114D4F02C}"/>
                </c:ext>
              </c:extLst>
            </c:dLbl>
            <c:spPr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2Q18</c:v>
                </c:pt>
                <c:pt idx="1">
                  <c:v>3Q18</c:v>
                </c:pt>
                <c:pt idx="2">
                  <c:v>4Q18</c:v>
                </c:pt>
                <c:pt idx="3">
                  <c:v>1Q19</c:v>
                </c:pt>
                <c:pt idx="4">
                  <c:v>2Q19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0.24</c:v>
                </c:pt>
                <c:pt idx="1">
                  <c:v>0.24299999999999999</c:v>
                </c:pt>
                <c:pt idx="2">
                  <c:v>0.253</c:v>
                </c:pt>
                <c:pt idx="3">
                  <c:v>0.24099999999999999</c:v>
                </c:pt>
                <c:pt idx="4">
                  <c:v>0.247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7C1-6F4E-AC52-F68114D4F0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VBR</c:v>
                </c:pt>
              </c:strCache>
            </c:strRef>
          </c:tx>
          <c:spPr>
            <a:ln w="28575" cap="rnd">
              <a:solidFill>
                <a:schemeClr val="tx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5271744175294311E-2"/>
                  <c:y val="-3.759722508424802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7C1-6F4E-AC52-F68114D4F02C}"/>
                </c:ext>
              </c:extLst>
            </c:dLbl>
            <c:dLbl>
              <c:idx val="3"/>
              <c:layout>
                <c:manualLayout>
                  <c:x val="-5.4771664192021813E-2"/>
                  <c:y val="-1.86294078509647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C1-6F4E-AC52-F68114D4F02C}"/>
                </c:ext>
              </c:extLst>
            </c:dLbl>
            <c:dLbl>
              <c:idx val="4"/>
              <c:layout>
                <c:manualLayout>
                  <c:x val="-5.4771664192021903E-2"/>
                  <c:y val="-2.9274783765801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7C1-6F4E-AC52-F68114D4F02C}"/>
                </c:ext>
              </c:extLst>
            </c:dLbl>
            <c:spPr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Roboto Light" pitchFamily="2" charset="0"/>
                    <a:ea typeface="Roboto Light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2Q18</c:v>
                </c:pt>
                <c:pt idx="1">
                  <c:v>3Q18</c:v>
                </c:pt>
                <c:pt idx="2">
                  <c:v>4Q18</c:v>
                </c:pt>
                <c:pt idx="3">
                  <c:v>1Q19</c:v>
                </c:pt>
                <c:pt idx="4">
                  <c:v>2Q19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0.14799999999999999</c:v>
                </c:pt>
                <c:pt idx="1">
                  <c:v>0.13500000000000001</c:v>
                </c:pt>
                <c:pt idx="2">
                  <c:v>0.16700000000000001</c:v>
                </c:pt>
                <c:pt idx="3">
                  <c:v>0.16600000000000001</c:v>
                </c:pt>
                <c:pt idx="4">
                  <c:v>0.115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7C1-6F4E-AC52-F68114D4F02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5923696"/>
        <c:axId val="525923152"/>
      </c:lineChart>
      <c:catAx>
        <c:axId val="52592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525923152"/>
        <c:crosses val="autoZero"/>
        <c:auto val="1"/>
        <c:lblAlgn val="ctr"/>
        <c:lblOffset val="100"/>
        <c:noMultiLvlLbl val="0"/>
      </c:catAx>
      <c:valAx>
        <c:axId val="525923152"/>
        <c:scaling>
          <c:orientation val="minMax"/>
          <c:max val="0.30000000000000004"/>
          <c:min val="0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pPr>
            <a:endParaRPr lang="en-US"/>
          </a:p>
        </c:txPr>
        <c:crossAx val="525923696"/>
        <c:crosses val="autoZero"/>
        <c:crossBetween val="between"/>
        <c:majorUnit val="3.0000000000000006E-2"/>
        <c:minorUnit val="1.0000000000000002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240778080088912"/>
          <c:y val="0.93416626772421019"/>
          <c:w val="0.51518426023043862"/>
          <c:h val="5.09076691757600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75000"/>
                </a:schemeClr>
              </a:solidFill>
              <a:latin typeface="Roboto" pitchFamily="2" charset="0"/>
              <a:ea typeface="Roboto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182947428601124E-2"/>
          <c:y val="1.7025510738712345E-2"/>
          <c:w val="0.85696951834575164"/>
          <c:h val="0.8479518666673566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Roboto Thin" pitchFamily="2" charset="0"/>
                    <a:ea typeface="Roboto Thin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3890</c:v>
                </c:pt>
                <c:pt idx="1">
                  <c:v>3922</c:v>
                </c:pt>
                <c:pt idx="2">
                  <c:v>4174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7-FE44-A825-83C4D1B63F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DD Services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2570</c:v>
                </c:pt>
                <c:pt idx="1">
                  <c:v>3416</c:v>
                </c:pt>
                <c:pt idx="2">
                  <c:v>3477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C7-FE44-A825-83C4D1B63F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VBR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880</c:v>
                </c:pt>
                <c:pt idx="1">
                  <c:v>880</c:v>
                </c:pt>
                <c:pt idx="2">
                  <c:v>1081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C7-FE44-A825-83C4D1B63F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620725040"/>
        <c:axId val="1096120304"/>
      </c:barChart>
      <c:catAx>
        <c:axId val="62072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120304"/>
        <c:crossesAt val="0"/>
        <c:auto val="1"/>
        <c:lblAlgn val="ctr"/>
        <c:lblOffset val="100"/>
        <c:noMultiLvlLbl val="0"/>
      </c:catAx>
      <c:valAx>
        <c:axId val="10961203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725040"/>
        <c:crosses val="autoZero"/>
        <c:crossBetween val="between"/>
        <c:majorUnit val="2000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267343035454978E-2"/>
          <c:y val="3.6422934993301653E-2"/>
          <c:w val="0.91873269920225642"/>
          <c:h val="0.8508666963105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DD Services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578</c:v>
                </c:pt>
                <c:pt idx="1">
                  <c:v>798</c:v>
                </c:pt>
                <c:pt idx="2">
                  <c:v>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32-FC46-A538-90BB79BBB5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VBR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Roboto Light" pitchFamily="2" charset="0"/>
                    <a:ea typeface="Roboto Light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FY17</c:v>
                </c:pt>
                <c:pt idx="1">
                  <c:v>FY18</c:v>
                </c:pt>
                <c:pt idx="2">
                  <c:v>FY19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112</c:v>
                </c:pt>
                <c:pt idx="1">
                  <c:v>152</c:v>
                </c:pt>
                <c:pt idx="2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32-FC46-A538-90BB79BBB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620725040"/>
        <c:axId val="1096120304"/>
      </c:barChart>
      <c:catAx>
        <c:axId val="62072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120304"/>
        <c:crosses val="autoZero"/>
        <c:auto val="1"/>
        <c:lblAlgn val="ctr"/>
        <c:lblOffset val="100"/>
        <c:noMultiLvlLbl val="0"/>
      </c:catAx>
      <c:valAx>
        <c:axId val="10961203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725040"/>
        <c:crosses val="autoZero"/>
        <c:crossBetween val="between"/>
        <c:majorUnit val="200"/>
      </c:valAx>
      <c:spPr>
        <a:noFill/>
        <a:ln w="9525">
          <a:solidFill>
            <a:schemeClr val="bg1">
              <a:lumMod val="8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8795074608921228"/>
          <c:y val="0.93947641621984213"/>
          <c:w val="0.4199549724952451"/>
          <c:h val="6.0523583780157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0.60535</cdr:x>
      <cdr:y>0.36073</cdr:y>
    </cdr:from>
    <cdr:to>
      <cdr:x>0.71976</cdr:x>
      <cdr:y>0.46481</cdr:y>
    </cdr:to>
    <cdr:sp macro="" textlink="">
      <cdr:nvSpPr>
        <cdr:cNvPr id="8" name="Oval 7">
          <a:extLst xmlns:a="http://schemas.openxmlformats.org/drawingml/2006/main">
            <a:ext uri="{FF2B5EF4-FFF2-40B4-BE49-F238E27FC236}">
              <a16:creationId xmlns:a16="http://schemas.microsoft.com/office/drawing/2014/main" id="{91EAD3B5-403F-4EAD-9C25-F41B4F5AE6E2}"/>
            </a:ext>
          </a:extLst>
        </cdr:cNvPr>
        <cdr:cNvSpPr/>
      </cdr:nvSpPr>
      <cdr:spPr>
        <a:xfrm xmlns:a="http://schemas.openxmlformats.org/drawingml/2006/main">
          <a:off x="6729280" y="2052915"/>
          <a:ext cx="1271829" cy="592314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>
            <a:lumMod val="75000"/>
            <a:lumOff val="25000"/>
          </a:schemeClr>
        </a:solidFill>
        <a:ln xmlns:a="http://schemas.openxmlformats.org/drawingml/2006/main" w="12700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36000" tIns="36000" rIns="36000" bIns="36000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fontAlgn="auto">
            <a:lnSpc>
              <a:spcPct val="110000"/>
            </a:lnSpc>
            <a:spcBef>
              <a:spcPts val="200"/>
            </a:spcBef>
            <a:spcAft>
              <a:spcPts val="200"/>
            </a:spcAft>
          </a:pPr>
          <a:r>
            <a:rPr lang="en-US" sz="1600" b="1" dirty="0"/>
            <a:t>+61M </a:t>
          </a:r>
          <a:r>
            <a:rPr lang="en-US" b="1" dirty="0"/>
            <a:t>(%)</a:t>
          </a:r>
        </a:p>
      </cdr:txBody>
    </cdr:sp>
  </cdr:relSizeAnchor>
  <cdr:relSizeAnchor xmlns:cdr="http://schemas.openxmlformats.org/drawingml/2006/chartDrawing">
    <cdr:from>
      <cdr:x>0.60306</cdr:x>
      <cdr:y>0.66882</cdr:y>
    </cdr:from>
    <cdr:to>
      <cdr:x>0.71747</cdr:x>
      <cdr:y>0.7729</cdr:y>
    </cdr:to>
    <cdr:sp macro="" textlink="">
      <cdr:nvSpPr>
        <cdr:cNvPr id="10" name="Oval 9">
          <a:extLst xmlns:a="http://schemas.openxmlformats.org/drawingml/2006/main">
            <a:ext uri="{FF2B5EF4-FFF2-40B4-BE49-F238E27FC236}">
              <a16:creationId xmlns:a16="http://schemas.microsoft.com/office/drawing/2014/main" id="{B39B7284-6F42-47DF-82ED-2433C59AF6C7}"/>
            </a:ext>
          </a:extLst>
        </cdr:cNvPr>
        <cdr:cNvSpPr/>
      </cdr:nvSpPr>
      <cdr:spPr>
        <a:xfrm xmlns:a="http://schemas.openxmlformats.org/drawingml/2006/main">
          <a:off x="6703880" y="3806205"/>
          <a:ext cx="1271829" cy="592314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>
            <a:lumMod val="75000"/>
            <a:lumOff val="25000"/>
          </a:schemeClr>
        </a:solidFill>
        <a:ln xmlns:a="http://schemas.openxmlformats.org/drawingml/2006/main" w="12700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36000" tIns="36000" rIns="36000" bIns="36000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fontAlgn="auto">
            <a:lnSpc>
              <a:spcPct val="110000"/>
            </a:lnSpc>
            <a:spcBef>
              <a:spcPts val="200"/>
            </a:spcBef>
            <a:spcAft>
              <a:spcPts val="200"/>
            </a:spcAft>
          </a:pPr>
          <a:r>
            <a:rPr lang="en-US" sz="1600" b="1" dirty="0"/>
            <a:t>+252M </a:t>
          </a:r>
          <a:r>
            <a:rPr lang="en-US" b="1" dirty="0"/>
            <a:t>(%)</a:t>
          </a:r>
        </a:p>
      </cdr:txBody>
    </cdr:sp>
  </cdr:relSizeAnchor>
  <cdr:relSizeAnchor xmlns:cdr="http://schemas.openxmlformats.org/drawingml/2006/chartDrawing">
    <cdr:from>
      <cdr:x>0.6022</cdr:x>
      <cdr:y>0.17173</cdr:y>
    </cdr:from>
    <cdr:to>
      <cdr:x>0.71661</cdr:x>
      <cdr:y>0.27581</cdr:y>
    </cdr:to>
    <cdr:sp macro="" textlink="">
      <cdr:nvSpPr>
        <cdr:cNvPr id="11" name="Oval 10">
          <a:extLst xmlns:a="http://schemas.openxmlformats.org/drawingml/2006/main">
            <a:ext uri="{FF2B5EF4-FFF2-40B4-BE49-F238E27FC236}">
              <a16:creationId xmlns:a16="http://schemas.microsoft.com/office/drawing/2014/main" id="{B39B7284-6F42-47DF-82ED-2433C59AF6C7}"/>
            </a:ext>
          </a:extLst>
        </cdr:cNvPr>
        <cdr:cNvSpPr/>
      </cdr:nvSpPr>
      <cdr:spPr>
        <a:xfrm xmlns:a="http://schemas.openxmlformats.org/drawingml/2006/main">
          <a:off x="6694355" y="977280"/>
          <a:ext cx="1271829" cy="592314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>
            <a:lumMod val="75000"/>
            <a:lumOff val="25000"/>
          </a:schemeClr>
        </a:solidFill>
        <a:ln xmlns:a="http://schemas.openxmlformats.org/drawingml/2006/main" w="12700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36000" tIns="36000" rIns="36000" bIns="36000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fontAlgn="auto">
            <a:lnSpc>
              <a:spcPct val="110000"/>
            </a:lnSpc>
            <a:spcBef>
              <a:spcPts val="200"/>
            </a:spcBef>
            <a:spcAft>
              <a:spcPts val="200"/>
            </a:spcAft>
          </a:pPr>
          <a:r>
            <a:rPr lang="en-US" sz="1600" b="1" dirty="0"/>
            <a:t>+201M </a:t>
          </a:r>
          <a:r>
            <a:rPr lang="en-US" b="1" dirty="0"/>
            <a:t>(%)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0.63696</cdr:x>
      <cdr:y>0.43479</cdr:y>
    </cdr:from>
    <cdr:to>
      <cdr:x>0.75365</cdr:x>
      <cdr:y>0.54249</cdr:y>
    </cdr:to>
    <cdr:sp macro="" textlink="">
      <cdr:nvSpPr>
        <cdr:cNvPr id="9" name="Oval 8">
          <a:extLst xmlns:a="http://schemas.openxmlformats.org/drawingml/2006/main">
            <a:ext uri="{FF2B5EF4-FFF2-40B4-BE49-F238E27FC236}">
              <a16:creationId xmlns:a16="http://schemas.microsoft.com/office/drawing/2014/main" id="{B39B7284-6F42-47DF-82ED-2433C59AF6C7}"/>
            </a:ext>
          </a:extLst>
        </cdr:cNvPr>
        <cdr:cNvSpPr/>
      </cdr:nvSpPr>
      <cdr:spPr>
        <a:xfrm xmlns:a="http://schemas.openxmlformats.org/drawingml/2006/main">
          <a:off x="6942005" y="2391366"/>
          <a:ext cx="1271829" cy="592314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>
            <a:lumMod val="75000"/>
            <a:lumOff val="25000"/>
          </a:schemeClr>
        </a:solidFill>
        <a:ln xmlns:a="http://schemas.openxmlformats.org/drawingml/2006/main" w="12700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36000" tIns="36000" rIns="36000" bIns="36000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fontAlgn="auto">
            <a:lnSpc>
              <a:spcPct val="110000"/>
            </a:lnSpc>
            <a:spcBef>
              <a:spcPts val="200"/>
            </a:spcBef>
            <a:spcAft>
              <a:spcPts val="200"/>
            </a:spcAft>
          </a:pPr>
          <a:r>
            <a:rPr lang="en-US" sz="1800" b="1" dirty="0"/>
            <a:t>+56M </a:t>
          </a:r>
          <a:r>
            <a:rPr lang="en-US" sz="1200" b="1" dirty="0"/>
            <a:t>(%)</a:t>
          </a:r>
        </a:p>
      </cdr:txBody>
    </cdr:sp>
  </cdr:relSizeAnchor>
  <cdr:relSizeAnchor xmlns:cdr="http://schemas.openxmlformats.org/drawingml/2006/chartDrawing">
    <cdr:from>
      <cdr:x>0.32612</cdr:x>
      <cdr:y>0.56765</cdr:y>
    </cdr:from>
    <cdr:to>
      <cdr:x>0.44282</cdr:x>
      <cdr:y>0.67534</cdr:y>
    </cdr:to>
    <cdr:sp macro="" textlink="">
      <cdr:nvSpPr>
        <cdr:cNvPr id="10" name="Oval 9">
          <a:extLst xmlns:a="http://schemas.openxmlformats.org/drawingml/2006/main">
            <a:ext uri="{FF2B5EF4-FFF2-40B4-BE49-F238E27FC236}">
              <a16:creationId xmlns:a16="http://schemas.microsoft.com/office/drawing/2014/main" id="{0471D0A7-FBEB-4891-8973-1205621A14CF}"/>
            </a:ext>
          </a:extLst>
        </cdr:cNvPr>
        <cdr:cNvSpPr/>
      </cdr:nvSpPr>
      <cdr:spPr>
        <a:xfrm xmlns:a="http://schemas.openxmlformats.org/drawingml/2006/main">
          <a:off x="3554280" y="3122069"/>
          <a:ext cx="1271829" cy="592314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1">
            <a:lumMod val="75000"/>
            <a:lumOff val="25000"/>
          </a:schemeClr>
        </a:solidFill>
        <a:ln xmlns:a="http://schemas.openxmlformats.org/drawingml/2006/main" w="12700">
          <a:noFill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36000" tIns="36000" rIns="36000" bIns="36000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fontAlgn="auto">
            <a:lnSpc>
              <a:spcPct val="110000"/>
            </a:lnSpc>
            <a:spcBef>
              <a:spcPts val="200"/>
            </a:spcBef>
            <a:spcAft>
              <a:spcPts val="200"/>
            </a:spcAft>
          </a:pPr>
          <a:r>
            <a:rPr lang="en-US" sz="1800" b="1" dirty="0"/>
            <a:t>+220M </a:t>
          </a:r>
          <a:r>
            <a:rPr lang="en-US" sz="1200" b="1" dirty="0"/>
            <a:t>(%)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347ED-3BE9-1F4C-B160-7FCAD883E1FF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411A1-73C8-E749-97A5-53FF5269E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0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11A1-73C8-E749-97A5-53FF5269E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11A1-73C8-E749-97A5-53FF5269E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0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11A1-73C8-E749-97A5-53FF5269EB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723900"/>
          </a:xfrm>
          <a:custGeom>
            <a:avLst/>
            <a:gdLst/>
            <a:ahLst/>
            <a:cxnLst/>
            <a:rect l="l" t="t" r="r" b="b"/>
            <a:pathLst>
              <a:path w="16256000" h="723900">
                <a:moveTo>
                  <a:pt x="0" y="0"/>
                </a:moveTo>
                <a:lnTo>
                  <a:pt x="16256000" y="0"/>
                </a:lnTo>
                <a:lnTo>
                  <a:pt x="162560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001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1200" y="88900"/>
            <a:ext cx="721360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2.xml"/><Relationship Id="rId7" Type="http://schemas.openxmlformats.org/officeDocument/2006/relationships/slide" Target="slide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8.xml"/><Relationship Id="rId10" Type="http://schemas.openxmlformats.org/officeDocument/2006/relationships/slide" Target="slide34.xml"/><Relationship Id="rId4" Type="http://schemas.openxmlformats.org/officeDocument/2006/relationships/slide" Target="slide3.xml"/><Relationship Id="rId9" Type="http://schemas.openxmlformats.org/officeDocument/2006/relationships/slide" Target="slide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200" y="88900"/>
            <a:ext cx="7202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Roboto" pitchFamily="2" charset="0"/>
                <a:ea typeface="Roboto" pitchFamily="2" charset="0"/>
              </a:rPr>
              <a:t>Services Financials Report &amp; Highlights</a:t>
            </a:r>
          </a:p>
        </p:txBody>
      </p:sp>
      <p:sp>
        <p:nvSpPr>
          <p:cNvPr id="3" name="object 3"/>
          <p:cNvSpPr/>
          <p:nvPr/>
        </p:nvSpPr>
        <p:spPr>
          <a:xfrm>
            <a:off x="976384" y="267883"/>
            <a:ext cx="485626" cy="176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04800" y="76202"/>
            <a:ext cx="596900" cy="569595"/>
          </a:xfrm>
          <a:custGeom>
            <a:avLst/>
            <a:gdLst/>
            <a:ahLst/>
            <a:cxnLst/>
            <a:rect l="l" t="t" r="r" b="b"/>
            <a:pathLst>
              <a:path w="596900" h="569595">
                <a:moveTo>
                  <a:pt x="226162" y="0"/>
                </a:moveTo>
                <a:lnTo>
                  <a:pt x="182317" y="5174"/>
                </a:lnTo>
                <a:lnTo>
                  <a:pt x="140678" y="20142"/>
                </a:lnTo>
                <a:lnTo>
                  <a:pt x="102368" y="44069"/>
                </a:lnTo>
                <a:lnTo>
                  <a:pt x="68507" y="76121"/>
                </a:lnTo>
                <a:lnTo>
                  <a:pt x="40218" y="115463"/>
                </a:lnTo>
                <a:lnTo>
                  <a:pt x="18622" y="161261"/>
                </a:lnTo>
                <a:lnTo>
                  <a:pt x="4842" y="212680"/>
                </a:lnTo>
                <a:lnTo>
                  <a:pt x="0" y="268886"/>
                </a:lnTo>
                <a:lnTo>
                  <a:pt x="4006" y="318511"/>
                </a:lnTo>
                <a:lnTo>
                  <a:pt x="15573" y="365273"/>
                </a:lnTo>
                <a:lnTo>
                  <a:pt x="34017" y="408617"/>
                </a:lnTo>
                <a:lnTo>
                  <a:pt x="58658" y="447986"/>
                </a:lnTo>
                <a:lnTo>
                  <a:pt x="88813" y="482824"/>
                </a:lnTo>
                <a:lnTo>
                  <a:pt x="123801" y="512575"/>
                </a:lnTo>
                <a:lnTo>
                  <a:pt x="162940" y="536683"/>
                </a:lnTo>
                <a:lnTo>
                  <a:pt x="205549" y="554591"/>
                </a:lnTo>
                <a:lnTo>
                  <a:pt x="250946" y="565744"/>
                </a:lnTo>
                <a:lnTo>
                  <a:pt x="298450" y="569586"/>
                </a:lnTo>
                <a:lnTo>
                  <a:pt x="345953" y="565744"/>
                </a:lnTo>
                <a:lnTo>
                  <a:pt x="391350" y="554591"/>
                </a:lnTo>
                <a:lnTo>
                  <a:pt x="433959" y="536683"/>
                </a:lnTo>
                <a:lnTo>
                  <a:pt x="473098" y="512575"/>
                </a:lnTo>
                <a:lnTo>
                  <a:pt x="493155" y="495520"/>
                </a:lnTo>
                <a:lnTo>
                  <a:pt x="298450" y="495520"/>
                </a:lnTo>
                <a:lnTo>
                  <a:pt x="253408" y="490975"/>
                </a:lnTo>
                <a:lnTo>
                  <a:pt x="211306" y="477901"/>
                </a:lnTo>
                <a:lnTo>
                  <a:pt x="173090" y="457138"/>
                </a:lnTo>
                <a:lnTo>
                  <a:pt x="139703" y="429528"/>
                </a:lnTo>
                <a:lnTo>
                  <a:pt x="112091" y="395911"/>
                </a:lnTo>
                <a:lnTo>
                  <a:pt x="91199" y="357129"/>
                </a:lnTo>
                <a:lnTo>
                  <a:pt x="77971" y="314022"/>
                </a:lnTo>
                <a:lnTo>
                  <a:pt x="73351" y="267432"/>
                </a:lnTo>
                <a:lnTo>
                  <a:pt x="79858" y="212218"/>
                </a:lnTo>
                <a:lnTo>
                  <a:pt x="97494" y="164457"/>
                </a:lnTo>
                <a:lnTo>
                  <a:pt x="123436" y="125423"/>
                </a:lnTo>
                <a:lnTo>
                  <a:pt x="154861" y="96390"/>
                </a:lnTo>
                <a:lnTo>
                  <a:pt x="188944" y="78632"/>
                </a:lnTo>
                <a:lnTo>
                  <a:pt x="222861" y="73422"/>
                </a:lnTo>
                <a:lnTo>
                  <a:pt x="525542" y="73422"/>
                </a:lnTo>
                <a:lnTo>
                  <a:pt x="494533" y="44069"/>
                </a:lnTo>
                <a:lnTo>
                  <a:pt x="456223" y="20142"/>
                </a:lnTo>
                <a:lnTo>
                  <a:pt x="438180" y="13656"/>
                </a:lnTo>
                <a:lnTo>
                  <a:pt x="298450" y="13656"/>
                </a:lnTo>
                <a:lnTo>
                  <a:pt x="283040" y="8251"/>
                </a:lnTo>
                <a:lnTo>
                  <a:pt x="265392" y="3920"/>
                </a:lnTo>
                <a:lnTo>
                  <a:pt x="246200" y="1043"/>
                </a:lnTo>
                <a:lnTo>
                  <a:pt x="226162" y="0"/>
                </a:lnTo>
                <a:close/>
              </a:path>
              <a:path w="596900" h="569595">
                <a:moveTo>
                  <a:pt x="525542" y="73422"/>
                </a:moveTo>
                <a:lnTo>
                  <a:pt x="374038" y="73422"/>
                </a:lnTo>
                <a:lnTo>
                  <a:pt x="407958" y="78632"/>
                </a:lnTo>
                <a:lnTo>
                  <a:pt x="442042" y="96390"/>
                </a:lnTo>
                <a:lnTo>
                  <a:pt x="473466" y="125423"/>
                </a:lnTo>
                <a:lnTo>
                  <a:pt x="499407" y="164457"/>
                </a:lnTo>
                <a:lnTo>
                  <a:pt x="517042" y="212218"/>
                </a:lnTo>
                <a:lnTo>
                  <a:pt x="523547" y="267432"/>
                </a:lnTo>
                <a:lnTo>
                  <a:pt x="518928" y="314022"/>
                </a:lnTo>
                <a:lnTo>
                  <a:pt x="505700" y="357129"/>
                </a:lnTo>
                <a:lnTo>
                  <a:pt x="484807" y="395911"/>
                </a:lnTo>
                <a:lnTo>
                  <a:pt x="457196" y="429528"/>
                </a:lnTo>
                <a:lnTo>
                  <a:pt x="423809" y="457138"/>
                </a:lnTo>
                <a:lnTo>
                  <a:pt x="385593" y="477901"/>
                </a:lnTo>
                <a:lnTo>
                  <a:pt x="343491" y="490975"/>
                </a:lnTo>
                <a:lnTo>
                  <a:pt x="298450" y="495520"/>
                </a:lnTo>
                <a:lnTo>
                  <a:pt x="493155" y="495520"/>
                </a:lnTo>
                <a:lnTo>
                  <a:pt x="538241" y="447986"/>
                </a:lnTo>
                <a:lnTo>
                  <a:pt x="562882" y="408617"/>
                </a:lnTo>
                <a:lnTo>
                  <a:pt x="581326" y="365273"/>
                </a:lnTo>
                <a:lnTo>
                  <a:pt x="592893" y="318511"/>
                </a:lnTo>
                <a:lnTo>
                  <a:pt x="596899" y="268886"/>
                </a:lnTo>
                <a:lnTo>
                  <a:pt x="592057" y="212680"/>
                </a:lnTo>
                <a:lnTo>
                  <a:pt x="578277" y="161261"/>
                </a:lnTo>
                <a:lnTo>
                  <a:pt x="556682" y="115463"/>
                </a:lnTo>
                <a:lnTo>
                  <a:pt x="528393" y="76121"/>
                </a:lnTo>
                <a:lnTo>
                  <a:pt x="525542" y="73422"/>
                </a:lnTo>
                <a:close/>
              </a:path>
              <a:path w="596900" h="569595">
                <a:moveTo>
                  <a:pt x="374038" y="73422"/>
                </a:moveTo>
                <a:lnTo>
                  <a:pt x="222861" y="73422"/>
                </a:lnTo>
                <a:lnTo>
                  <a:pt x="201897" y="99357"/>
                </a:lnTo>
                <a:lnTo>
                  <a:pt x="186153" y="129173"/>
                </a:lnTo>
                <a:lnTo>
                  <a:pt x="176249" y="161394"/>
                </a:lnTo>
                <a:lnTo>
                  <a:pt x="172810" y="194546"/>
                </a:lnTo>
                <a:lnTo>
                  <a:pt x="183180" y="246801"/>
                </a:lnTo>
                <a:lnTo>
                  <a:pt x="210933" y="287674"/>
                </a:lnTo>
                <a:lnTo>
                  <a:pt x="251034" y="314299"/>
                </a:lnTo>
                <a:lnTo>
                  <a:pt x="298450" y="323811"/>
                </a:lnTo>
                <a:lnTo>
                  <a:pt x="345869" y="314299"/>
                </a:lnTo>
                <a:lnTo>
                  <a:pt x="385970" y="287674"/>
                </a:lnTo>
                <a:lnTo>
                  <a:pt x="411764" y="249683"/>
                </a:lnTo>
                <a:lnTo>
                  <a:pt x="298450" y="249683"/>
                </a:lnTo>
                <a:lnTo>
                  <a:pt x="276821" y="245116"/>
                </a:lnTo>
                <a:lnTo>
                  <a:pt x="260034" y="232600"/>
                </a:lnTo>
                <a:lnTo>
                  <a:pt x="249168" y="213911"/>
                </a:lnTo>
                <a:lnTo>
                  <a:pt x="245305" y="190826"/>
                </a:lnTo>
                <a:lnTo>
                  <a:pt x="250389" y="158417"/>
                </a:lnTo>
                <a:lnTo>
                  <a:pt x="263290" y="129887"/>
                </a:lnTo>
                <a:lnTo>
                  <a:pt x="280485" y="107207"/>
                </a:lnTo>
                <a:lnTo>
                  <a:pt x="298450" y="92345"/>
                </a:lnTo>
                <a:lnTo>
                  <a:pt x="389330" y="92345"/>
                </a:lnTo>
                <a:lnTo>
                  <a:pt x="374038" y="73422"/>
                </a:lnTo>
                <a:close/>
              </a:path>
              <a:path w="596900" h="569595">
                <a:moveTo>
                  <a:pt x="389330" y="92345"/>
                </a:moveTo>
                <a:lnTo>
                  <a:pt x="298450" y="92345"/>
                </a:lnTo>
                <a:lnTo>
                  <a:pt x="316413" y="107207"/>
                </a:lnTo>
                <a:lnTo>
                  <a:pt x="333607" y="129887"/>
                </a:lnTo>
                <a:lnTo>
                  <a:pt x="346508" y="158417"/>
                </a:lnTo>
                <a:lnTo>
                  <a:pt x="351591" y="190826"/>
                </a:lnTo>
                <a:lnTo>
                  <a:pt x="347729" y="213911"/>
                </a:lnTo>
                <a:lnTo>
                  <a:pt x="336864" y="232600"/>
                </a:lnTo>
                <a:lnTo>
                  <a:pt x="320077" y="245116"/>
                </a:lnTo>
                <a:lnTo>
                  <a:pt x="298450" y="249683"/>
                </a:lnTo>
                <a:lnTo>
                  <a:pt x="411764" y="249683"/>
                </a:lnTo>
                <a:lnTo>
                  <a:pt x="413721" y="246801"/>
                </a:lnTo>
                <a:lnTo>
                  <a:pt x="424089" y="194546"/>
                </a:lnTo>
                <a:lnTo>
                  <a:pt x="420648" y="161394"/>
                </a:lnTo>
                <a:lnTo>
                  <a:pt x="410742" y="129173"/>
                </a:lnTo>
                <a:lnTo>
                  <a:pt x="394996" y="99357"/>
                </a:lnTo>
                <a:lnTo>
                  <a:pt x="389330" y="92345"/>
                </a:lnTo>
                <a:close/>
              </a:path>
              <a:path w="596900" h="569595">
                <a:moveTo>
                  <a:pt x="370744" y="0"/>
                </a:moveTo>
                <a:lnTo>
                  <a:pt x="350703" y="1043"/>
                </a:lnTo>
                <a:lnTo>
                  <a:pt x="331506" y="3920"/>
                </a:lnTo>
                <a:lnTo>
                  <a:pt x="313854" y="8251"/>
                </a:lnTo>
                <a:lnTo>
                  <a:pt x="298450" y="13656"/>
                </a:lnTo>
                <a:lnTo>
                  <a:pt x="438180" y="13656"/>
                </a:lnTo>
                <a:lnTo>
                  <a:pt x="414586" y="5174"/>
                </a:lnTo>
                <a:lnTo>
                  <a:pt x="370744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9800" y="19685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778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4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1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800" y="36068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800" y="52578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397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1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800" y="68961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270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4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0300" y="19685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778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4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5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0300" y="36068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6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0300" y="52578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397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1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7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50300" y="68961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270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8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13" name="object 13">
            <a:hlinkClick r:id="rId3" action="ppaction://hlinksldjump"/>
          </p:cNvPr>
          <p:cNvSpPr txBox="1"/>
          <p:nvPr/>
        </p:nvSpPr>
        <p:spPr>
          <a:xfrm>
            <a:off x="2425700" y="1968500"/>
            <a:ext cx="5080000" cy="913596"/>
          </a:xfrm>
          <a:prstGeom prst="rect">
            <a:avLst/>
          </a:prstGeom>
          <a:ln w="50800">
            <a:solidFill>
              <a:srgbClr val="14C9F1"/>
            </a:solidFill>
          </a:ln>
        </p:spPr>
        <p:txBody>
          <a:bodyPr vert="horz" wrap="square" lIns="0" tIns="100800" rIns="0" bIns="108000" rtlCol="0" anchor="t">
            <a:spAutoFit/>
          </a:bodyPr>
          <a:lstStyle/>
          <a:p>
            <a:pPr marL="180000" marR="1349375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Services Financials </a:t>
            </a:r>
            <a:r>
              <a:rPr sz="1600" b="1" dirty="0">
                <a:latin typeface="Roboto" pitchFamily="2" charset="0"/>
                <a:ea typeface="Roboto" pitchFamily="2" charset="0"/>
                <a:cs typeface="Lucida Sans"/>
              </a:rPr>
              <a:t>Scorecard</a:t>
            </a: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 (Bud</a:t>
            </a:r>
            <a:r>
              <a:rPr lang="en-IN" sz="1600" dirty="0">
                <a:latin typeface="Roboto Light" pitchFamily="2" charset="0"/>
                <a:ea typeface="Roboto Light" pitchFamily="2" charset="0"/>
                <a:cs typeface="Lucida Sans"/>
              </a:rPr>
              <a:t>get</a:t>
            </a:r>
            <a:r>
              <a:rPr lang="en-US" sz="1600" dirty="0">
                <a:latin typeface="Roboto Light" pitchFamily="2" charset="0"/>
                <a:ea typeface="Roboto Light" pitchFamily="2" charset="0"/>
                <a:cs typeface="Lucida Sans"/>
              </a:rPr>
              <a:t> </a:t>
            </a: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Achievement</a:t>
            </a:r>
            <a:r>
              <a:rPr lang="en-US" sz="1600" dirty="0">
                <a:latin typeface="Roboto Light" pitchFamily="2" charset="0"/>
                <a:ea typeface="Roboto Light" pitchFamily="2" charset="0"/>
                <a:cs typeface="Lucida Sans"/>
              </a:rPr>
              <a:t> </a:t>
            </a: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%)</a:t>
            </a:r>
            <a:endParaRPr lang="en-US" sz="1600" dirty="0">
              <a:latin typeface="Roboto Light" pitchFamily="2" charset="0"/>
              <a:ea typeface="Roboto Light" pitchFamily="2" charset="0"/>
              <a:cs typeface="Lucida Sans"/>
            </a:endParaRPr>
          </a:p>
          <a:p>
            <a:pPr marL="540000" marR="1349375">
              <a:spcBef>
                <a:spcPts val="200"/>
              </a:spcBef>
            </a:pPr>
            <a:r>
              <a:rPr lang="en-I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Key Insight</a:t>
            </a:r>
            <a:endParaRPr sz="12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14" name="Index 2">
            <a:hlinkClick r:id="rId4" action="ppaction://hlinksldjump"/>
          </p:cNvPr>
          <p:cNvSpPr txBox="1"/>
          <p:nvPr/>
        </p:nvSpPr>
        <p:spPr>
          <a:xfrm>
            <a:off x="2425700" y="3606800"/>
            <a:ext cx="5080000" cy="914403"/>
          </a:xfrm>
          <a:prstGeom prst="rect">
            <a:avLst/>
          </a:prstGeom>
          <a:ln w="50800">
            <a:solidFill>
              <a:srgbClr val="0FC8F2"/>
            </a:solidFill>
          </a:ln>
        </p:spPr>
        <p:txBody>
          <a:bodyPr vert="horz" wrap="square" lIns="0" tIns="101600" rIns="0" bIns="108000" rtlCol="0" anchor="t">
            <a:spAutoFit/>
          </a:bodyPr>
          <a:lstStyle/>
          <a:p>
            <a:pPr marL="180000" marR="165735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Services </a:t>
            </a:r>
            <a:r>
              <a:rPr sz="1600" b="1" dirty="0">
                <a:latin typeface="Roboto" pitchFamily="2" charset="0"/>
                <a:ea typeface="Roboto" pitchFamily="2" charset="0"/>
                <a:cs typeface="Lucida Sans"/>
              </a:rPr>
              <a:t>1Q Performance</a:t>
            </a: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 &amp;  Key</a:t>
            </a:r>
            <a:r>
              <a:rPr lang="en-US" sz="1600" dirty="0">
                <a:latin typeface="Roboto Light" pitchFamily="2" charset="0"/>
                <a:ea typeface="Roboto Light" pitchFamily="2" charset="0"/>
                <a:cs typeface="Lucida Sans"/>
              </a:rPr>
              <a:t> </a:t>
            </a: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Highlights</a:t>
            </a:r>
            <a:endParaRPr lang="en-US" sz="1600" dirty="0">
              <a:latin typeface="Roboto Light" pitchFamily="2" charset="0"/>
              <a:ea typeface="Roboto Light" pitchFamily="2" charset="0"/>
              <a:cs typeface="Lucida Sans"/>
            </a:endParaRPr>
          </a:p>
          <a:p>
            <a:pPr marL="540000" marR="1657350">
              <a:spcBef>
                <a:spcPts val="200"/>
              </a:spcBef>
            </a:pPr>
            <a:r>
              <a:rPr lang="en-I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Key Insight</a:t>
            </a:r>
            <a:endParaRPr lang="en-IN" sz="12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15" name="object 15">
            <a:hlinkClick r:id="rId5" action="ppaction://hlinksldjump"/>
          </p:cNvPr>
          <p:cNvSpPr txBox="1"/>
          <p:nvPr/>
        </p:nvSpPr>
        <p:spPr>
          <a:xfrm>
            <a:off x="2425700" y="5257800"/>
            <a:ext cx="5080000" cy="914403"/>
          </a:xfrm>
          <a:prstGeom prst="rect">
            <a:avLst/>
          </a:prstGeom>
          <a:ln w="50800">
            <a:solidFill>
              <a:srgbClr val="0FC9F2"/>
            </a:solidFill>
          </a:ln>
        </p:spPr>
        <p:txBody>
          <a:bodyPr vert="horz" wrap="square" lIns="0" tIns="101600" rIns="0" bIns="108000" rtlCol="0" anchor="t">
            <a:spAutoFit/>
          </a:bodyPr>
          <a:lstStyle/>
          <a:p>
            <a:pPr marL="180000" marR="187071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Services </a:t>
            </a:r>
            <a:r>
              <a:rPr sz="1600" b="1" dirty="0">
                <a:latin typeface="Roboto" pitchFamily="2" charset="0"/>
                <a:ea typeface="Roboto" pitchFamily="2" charset="0"/>
                <a:cs typeface="Lucida Sans"/>
              </a:rPr>
              <a:t>FY19 Forecast</a:t>
            </a: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 &amp;  Key Highlights</a:t>
            </a:r>
            <a:endParaRPr lang="en-US" sz="1600" dirty="0">
              <a:latin typeface="Roboto Light" pitchFamily="2" charset="0"/>
              <a:ea typeface="Roboto Light" pitchFamily="2" charset="0"/>
              <a:cs typeface="Lucida Sans"/>
            </a:endParaRPr>
          </a:p>
          <a:p>
            <a:pPr marL="540000" marR="1870710">
              <a:spcBef>
                <a:spcPts val="200"/>
              </a:spcBef>
            </a:pPr>
            <a:r>
              <a:rPr lang="en-I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Key Insight</a:t>
            </a:r>
            <a:endParaRPr lang="en-IN" sz="12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16" name="object 16">
            <a:hlinkClick r:id="rId6" action="ppaction://hlinksldjump"/>
          </p:cNvPr>
          <p:cNvSpPr txBox="1"/>
          <p:nvPr/>
        </p:nvSpPr>
        <p:spPr>
          <a:xfrm>
            <a:off x="2425700" y="6896100"/>
            <a:ext cx="5080000" cy="914403"/>
          </a:xfrm>
          <a:prstGeom prst="rect">
            <a:avLst/>
          </a:prstGeom>
          <a:ln w="50800">
            <a:solidFill>
              <a:srgbClr val="0FC9F2"/>
            </a:solidFill>
          </a:ln>
        </p:spPr>
        <p:txBody>
          <a:bodyPr vert="horz" wrap="square" lIns="0" tIns="101600" rIns="0" bIns="108000" rtlCol="0" anchor="t">
            <a:spAutoFit/>
          </a:bodyPr>
          <a:lstStyle/>
          <a:p>
            <a:pPr marL="180000" marR="1842770">
              <a:lnSpc>
                <a:spcPct val="100000"/>
              </a:lnSpc>
              <a:spcBef>
                <a:spcPts val="200"/>
              </a:spcBef>
            </a:pPr>
            <a:r>
              <a:rPr sz="1600" b="1" dirty="0">
                <a:latin typeface="Roboto" pitchFamily="2" charset="0"/>
                <a:ea typeface="Roboto" pitchFamily="2" charset="0"/>
                <a:cs typeface="Lucida Sans"/>
              </a:rPr>
              <a:t>1Q/FY19 Central Services  </a:t>
            </a: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Spending Highlights</a:t>
            </a:r>
            <a:endParaRPr lang="en-US" sz="1600" dirty="0">
              <a:latin typeface="Roboto Light" pitchFamily="2" charset="0"/>
              <a:ea typeface="Roboto Light" pitchFamily="2" charset="0"/>
              <a:cs typeface="Lucida Sans"/>
            </a:endParaRPr>
          </a:p>
          <a:p>
            <a:pPr marL="540000" marR="1842770">
              <a:spcBef>
                <a:spcPts val="200"/>
              </a:spcBef>
            </a:pPr>
            <a:r>
              <a:rPr lang="en-I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Key Insight</a:t>
            </a:r>
            <a:endParaRPr lang="en-IN" sz="12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17" name="object 17">
            <a:hlinkClick r:id="rId7" action="ppaction://hlinksldjump"/>
          </p:cNvPr>
          <p:cNvSpPr txBox="1"/>
          <p:nvPr/>
        </p:nvSpPr>
        <p:spPr>
          <a:xfrm>
            <a:off x="10236200" y="1968500"/>
            <a:ext cx="5080000" cy="914403"/>
          </a:xfrm>
          <a:prstGeom prst="rect">
            <a:avLst/>
          </a:prstGeom>
          <a:ln w="50800">
            <a:solidFill>
              <a:srgbClr val="0FC9F2"/>
            </a:solidFill>
          </a:ln>
        </p:spPr>
        <p:txBody>
          <a:bodyPr vert="horz" wrap="square" lIns="0" tIns="101600" rIns="0" bIns="108000" rtlCol="0" anchor="t">
            <a:spAutoFit/>
          </a:bodyPr>
          <a:lstStyle/>
          <a:p>
            <a:pPr marL="180000" marR="1637664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Services </a:t>
            </a:r>
            <a:r>
              <a:rPr sz="1600" b="1" dirty="0">
                <a:latin typeface="Roboto" pitchFamily="2" charset="0"/>
                <a:ea typeface="Roboto" pitchFamily="2" charset="0"/>
                <a:cs typeface="Lucida Sans"/>
              </a:rPr>
              <a:t>Monthly Recurring  Revenue </a:t>
            </a: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Analysis</a:t>
            </a:r>
            <a:endParaRPr lang="en-US" sz="1600" dirty="0">
              <a:latin typeface="Roboto Light" pitchFamily="2" charset="0"/>
              <a:ea typeface="Roboto Light" pitchFamily="2" charset="0"/>
              <a:cs typeface="Lucida Sans"/>
            </a:endParaRPr>
          </a:p>
          <a:p>
            <a:pPr marL="540000" marR="1637664">
              <a:spcBef>
                <a:spcPts val="200"/>
              </a:spcBef>
            </a:pPr>
            <a:r>
              <a:rPr lang="en-I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Key Insight</a:t>
            </a:r>
            <a:endParaRPr lang="en-IN" sz="12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18" name="object 18">
            <a:hlinkClick r:id="rId8" action="ppaction://hlinksldjump"/>
          </p:cNvPr>
          <p:cNvSpPr txBox="1"/>
          <p:nvPr/>
        </p:nvSpPr>
        <p:spPr>
          <a:xfrm>
            <a:off x="10236200" y="3606800"/>
            <a:ext cx="5080000" cy="914403"/>
          </a:xfrm>
          <a:prstGeom prst="rect">
            <a:avLst/>
          </a:prstGeom>
          <a:ln w="50800">
            <a:solidFill>
              <a:srgbClr val="0FC9F2"/>
            </a:solidFill>
          </a:ln>
        </p:spPr>
        <p:txBody>
          <a:bodyPr vert="horz" wrap="square" lIns="0" tIns="101600" rIns="0" bIns="108000" rtlCol="0" anchor="t">
            <a:spAutoFit/>
          </a:bodyPr>
          <a:lstStyle/>
          <a:p>
            <a:pPr marL="180000" marR="161290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Leading Indicators: </a:t>
            </a:r>
            <a:r>
              <a:rPr sz="1600" b="1" dirty="0">
                <a:latin typeface="Roboto" pitchFamily="2" charset="0"/>
                <a:ea typeface="Roboto" pitchFamily="2" charset="0"/>
                <a:cs typeface="Lucida Sans"/>
              </a:rPr>
              <a:t>CS &amp; TS  Bookings &amp; Services ACV</a:t>
            </a:r>
            <a:endParaRPr lang="en-US" sz="1600" b="1" dirty="0">
              <a:latin typeface="Roboto" pitchFamily="2" charset="0"/>
              <a:ea typeface="Roboto" pitchFamily="2" charset="0"/>
              <a:cs typeface="Lucida Sans"/>
            </a:endParaRPr>
          </a:p>
          <a:p>
            <a:pPr marL="540000" marR="1612900">
              <a:spcBef>
                <a:spcPts val="200"/>
              </a:spcBef>
            </a:pPr>
            <a:r>
              <a:rPr lang="en-I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Key Insight</a:t>
            </a:r>
            <a:endParaRPr lang="en-IN" sz="12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19" name="object 19">
            <a:hlinkClick r:id="rId9" action="ppaction://hlinksldjump"/>
          </p:cNvPr>
          <p:cNvSpPr txBox="1"/>
          <p:nvPr/>
        </p:nvSpPr>
        <p:spPr>
          <a:xfrm>
            <a:off x="10236200" y="5257800"/>
            <a:ext cx="5080000" cy="914403"/>
          </a:xfrm>
          <a:prstGeom prst="rect">
            <a:avLst/>
          </a:prstGeom>
          <a:ln w="50800">
            <a:solidFill>
              <a:srgbClr val="0FC9F2"/>
            </a:solidFill>
          </a:ln>
        </p:spPr>
        <p:txBody>
          <a:bodyPr vert="horz" wrap="square" lIns="0" tIns="101600" rIns="0" bIns="108000" rtlCol="0" anchor="t">
            <a:spAutoFit/>
          </a:bodyPr>
          <a:lstStyle/>
          <a:p>
            <a:pPr marL="180000" marR="173101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Support Services YTD </a:t>
            </a:r>
            <a:r>
              <a:rPr sz="1600" b="1" dirty="0">
                <a:latin typeface="Roboto" pitchFamily="2" charset="0"/>
                <a:ea typeface="Roboto" pitchFamily="2" charset="0"/>
                <a:cs typeface="Lucida Sans"/>
              </a:rPr>
              <a:t>ACV  Waterfall</a:t>
            </a: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 Analysis</a:t>
            </a:r>
            <a:endParaRPr lang="en-US" sz="1600" dirty="0">
              <a:latin typeface="Roboto Light" pitchFamily="2" charset="0"/>
              <a:ea typeface="Roboto Light" pitchFamily="2" charset="0"/>
              <a:cs typeface="Lucida Sans"/>
            </a:endParaRPr>
          </a:p>
          <a:p>
            <a:pPr marL="540000" marR="1731010">
              <a:spcBef>
                <a:spcPts val="200"/>
              </a:spcBef>
            </a:pPr>
            <a:r>
              <a:rPr lang="en-I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Key Insight</a:t>
            </a:r>
            <a:endParaRPr lang="en-IN" sz="12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20" name="object 20">
            <a:hlinkClick r:id="rId10" action="ppaction://hlinksldjump"/>
          </p:cNvPr>
          <p:cNvSpPr txBox="1"/>
          <p:nvPr/>
        </p:nvSpPr>
        <p:spPr>
          <a:xfrm>
            <a:off x="10236200" y="6896100"/>
            <a:ext cx="5080000" cy="914403"/>
          </a:xfrm>
          <a:prstGeom prst="rect">
            <a:avLst/>
          </a:prstGeom>
          <a:ln w="50800">
            <a:solidFill>
              <a:srgbClr val="0FC9F2"/>
            </a:solidFill>
          </a:ln>
        </p:spPr>
        <p:txBody>
          <a:bodyPr vert="horz" wrap="square" lIns="0" tIns="101600" rIns="0" bIns="108000" rtlCol="0" anchor="t">
            <a:spAutoFit/>
          </a:bodyPr>
          <a:lstStyle/>
          <a:p>
            <a:pPr marL="180000" marR="104775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Support Services </a:t>
            </a:r>
            <a:r>
              <a:rPr sz="1600" b="1" dirty="0">
                <a:latin typeface="Roboto" pitchFamily="2" charset="0"/>
                <a:ea typeface="Roboto" pitchFamily="2" charset="0"/>
                <a:cs typeface="Lucida Sans"/>
              </a:rPr>
              <a:t>Inclusion &amp; Attach</a:t>
            </a:r>
            <a:r>
              <a:rPr sz="1600" dirty="0">
                <a:latin typeface="Roboto Light" pitchFamily="2" charset="0"/>
                <a:ea typeface="Roboto Light" pitchFamily="2" charset="0"/>
                <a:cs typeface="Lucida Sans"/>
              </a:rPr>
              <a:t> Rate  (Next 90 days Leading Indicator)</a:t>
            </a:r>
            <a:endParaRPr lang="en-US" sz="1600" dirty="0">
              <a:latin typeface="Roboto Light" pitchFamily="2" charset="0"/>
              <a:ea typeface="Roboto Light" pitchFamily="2" charset="0"/>
              <a:cs typeface="Lucida Sans"/>
            </a:endParaRPr>
          </a:p>
          <a:p>
            <a:pPr marL="540000" marR="104775">
              <a:spcBef>
                <a:spcPts val="200"/>
              </a:spcBef>
            </a:pPr>
            <a:r>
              <a:rPr lang="en-I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Key Insight</a:t>
            </a:r>
            <a:endParaRPr lang="en-IN" sz="12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0905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DD Core portfolios </a:t>
            </a: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margins 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insight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553542"/>
            <a:ext cx="11731318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Gross Margins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of DD Services insight description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B5D4C72D-B9E2-4A4A-AE26-94EBA9480F09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9F84DC-F6FA-0845-A6D0-682FD17E4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29735"/>
              </p:ext>
            </p:extLst>
          </p:nvPr>
        </p:nvGraphicFramePr>
        <p:xfrm>
          <a:off x="4574554" y="3200400"/>
          <a:ext cx="10640046" cy="3246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4059">
                  <a:extLst>
                    <a:ext uri="{9D8B030D-6E8A-4147-A177-3AD203B41FA5}">
                      <a16:colId xmlns:a16="http://schemas.microsoft.com/office/drawing/2014/main" val="387189673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918657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2978177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03790127"/>
                    </a:ext>
                  </a:extLst>
                </a:gridCol>
                <a:gridCol w="635106">
                  <a:extLst>
                    <a:ext uri="{9D8B030D-6E8A-4147-A177-3AD203B41FA5}">
                      <a16:colId xmlns:a16="http://schemas.microsoft.com/office/drawing/2014/main" val="750954305"/>
                    </a:ext>
                  </a:extLst>
                </a:gridCol>
                <a:gridCol w="1016027">
                  <a:extLst>
                    <a:ext uri="{9D8B030D-6E8A-4147-A177-3AD203B41FA5}">
                      <a16:colId xmlns:a16="http://schemas.microsoft.com/office/drawing/2014/main" val="3540133927"/>
                    </a:ext>
                  </a:extLst>
                </a:gridCol>
                <a:gridCol w="1016027">
                  <a:extLst>
                    <a:ext uri="{9D8B030D-6E8A-4147-A177-3AD203B41FA5}">
                      <a16:colId xmlns:a16="http://schemas.microsoft.com/office/drawing/2014/main" val="1609971907"/>
                    </a:ext>
                  </a:extLst>
                </a:gridCol>
                <a:gridCol w="1016027">
                  <a:extLst>
                    <a:ext uri="{9D8B030D-6E8A-4147-A177-3AD203B41FA5}">
                      <a16:colId xmlns:a16="http://schemas.microsoft.com/office/drawing/2014/main" val="1044636560"/>
                    </a:ext>
                  </a:extLst>
                </a:gridCol>
              </a:tblGrid>
              <a:tr h="5410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 (USD 1M)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2018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Ach%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Status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(R/A/G)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801785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Total GM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17.3%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16.9%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-0.4%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-0.2%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0.4%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230744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Product GM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13.4%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13.1%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-0.3%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-0.4%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0.2%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65432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GM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21.5%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20.6%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-0.8%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-1.9%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-1.4%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98095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1" i="0" u="none" strike="noStrike" dirty="0">
                          <a:solidFill>
                            <a:srgbClr val="14C9F1"/>
                          </a:solidFill>
                          <a:effectLst/>
                          <a:latin typeface="Roboto" pitchFamily="2" charset="0"/>
                          <a:ea typeface="Roboto" pitchFamily="2" charset="0"/>
                          <a:hlinkClick r:id="rId3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Services (excl. VBR)</a:t>
                      </a:r>
                      <a:endParaRPr lang="en-IN" sz="1400" b="1" i="0" u="none" strike="noStrike" dirty="0">
                        <a:solidFill>
                          <a:srgbClr val="14C9F1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24.0%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24.7%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-0.7%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-1.2%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-1.1%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5720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VBR/Agency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14.8%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141.5%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-3.2%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-1.7%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-0.4%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93031"/>
                  </a:ext>
                </a:extLst>
              </a:tr>
            </a:tbl>
          </a:graphicData>
        </a:graphic>
      </p:graphicFrame>
      <p:sp>
        <p:nvSpPr>
          <p:cNvPr id="17" name="object 7">
            <a:extLst>
              <a:ext uri="{FF2B5EF4-FFF2-40B4-BE49-F238E27FC236}">
                <a16:creationId xmlns:a16="http://schemas.microsoft.com/office/drawing/2014/main" id="{C5C28B39-8B7D-5A4C-828F-56756519CDFF}"/>
              </a:ext>
            </a:extLst>
          </p:cNvPr>
          <p:cNvSpPr txBox="1"/>
          <p:nvPr/>
        </p:nvSpPr>
        <p:spPr>
          <a:xfrm>
            <a:off x="6756400" y="6705600"/>
            <a:ext cx="8568156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	   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A51BD7-06E1-F14A-99C0-1453E0FE0E05}"/>
              </a:ext>
            </a:extLst>
          </p:cNvPr>
          <p:cNvGrpSpPr/>
          <p:nvPr/>
        </p:nvGrpSpPr>
        <p:grpSpPr>
          <a:xfrm>
            <a:off x="1065212" y="5856980"/>
            <a:ext cx="3176588" cy="620020"/>
            <a:chOff x="1065212" y="5105986"/>
            <a:chExt cx="3176588" cy="620020"/>
          </a:xfrm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B855548-B330-2945-872B-FB1424921527}"/>
                </a:ext>
              </a:extLst>
            </p:cNvPr>
            <p:cNvSpPr txBox="1"/>
            <p:nvPr/>
          </p:nvSpPr>
          <p:spPr>
            <a:xfrm>
              <a:off x="1065212" y="5105986"/>
              <a:ext cx="3176588" cy="30421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GM of Services (excl. VBR)</a:t>
              </a:r>
              <a:endParaRPr lang="en-US"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0" name="Up Arrow 19" hidden="1">
              <a:extLst>
                <a:ext uri="{FF2B5EF4-FFF2-40B4-BE49-F238E27FC236}">
                  <a16:creationId xmlns:a16="http://schemas.microsoft.com/office/drawing/2014/main" id="{B585629F-973A-0741-933B-F8DA7CD67EB2}"/>
                </a:ext>
              </a:extLst>
            </p:cNvPr>
            <p:cNvSpPr/>
            <p:nvPr/>
          </p:nvSpPr>
          <p:spPr>
            <a:xfrm flipV="1">
              <a:off x="1699600" y="5447900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bject 4" hidden="1">
              <a:extLst>
                <a:ext uri="{FF2B5EF4-FFF2-40B4-BE49-F238E27FC236}">
                  <a16:creationId xmlns:a16="http://schemas.microsoft.com/office/drawing/2014/main" id="{E778D4FA-74B8-8341-B50B-45439AB9545B}"/>
                </a:ext>
              </a:extLst>
            </p:cNvPr>
            <p:cNvSpPr txBox="1"/>
            <p:nvPr/>
          </p:nvSpPr>
          <p:spPr>
            <a:xfrm>
              <a:off x="1065212" y="5421794"/>
              <a:ext cx="2109788" cy="304212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spcBef>
                  <a:spcPts val="440"/>
                </a:spcBef>
              </a:pPr>
              <a:r>
                <a:rPr lang="en-US" sz="1600" b="1" dirty="0">
                  <a:solidFill>
                    <a:srgbClr val="FF000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-0.6%</a:t>
              </a:r>
              <a:r>
                <a:rPr lang="en-US" sz="1600" b="1" dirty="0">
                  <a:solidFill>
                    <a:srgbClr val="001973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1CBD46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r>
                <a:rPr lang="en-IN" sz="1600" b="1" dirty="0">
                  <a:solidFill>
                    <a:srgbClr val="E6442B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E6442B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22" name="Group 21" hidden="1">
            <a:extLst>
              <a:ext uri="{FF2B5EF4-FFF2-40B4-BE49-F238E27FC236}">
                <a16:creationId xmlns:a16="http://schemas.microsoft.com/office/drawing/2014/main" id="{43B4D207-91CB-C946-9F3E-10E3E76B73AB}"/>
              </a:ext>
            </a:extLst>
          </p:cNvPr>
          <p:cNvGrpSpPr/>
          <p:nvPr/>
        </p:nvGrpSpPr>
        <p:grpSpPr>
          <a:xfrm>
            <a:off x="2032000" y="5728713"/>
            <a:ext cx="8851901" cy="595887"/>
            <a:chOff x="2119968" y="5638800"/>
            <a:chExt cx="8851901" cy="59588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C21017-68CF-BA4E-9038-865F0F5209E1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68" y="5791200"/>
              <a:ext cx="633121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865335-7083-7B43-8ADA-649F9A9073ED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368" y="5638800"/>
              <a:ext cx="0" cy="152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D8DCDED-A992-714D-A9F1-62C201D6581C}"/>
                </a:ext>
              </a:extLst>
            </p:cNvPr>
            <p:cNvCxnSpPr>
              <a:cxnSpLocks/>
            </p:cNvCxnSpPr>
            <p:nvPr/>
          </p:nvCxnSpPr>
          <p:spPr>
            <a:xfrm>
              <a:off x="10660985" y="5638800"/>
              <a:ext cx="31088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A4613C3-EBAF-8647-B802-9F1B0B8C4DCC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68" y="5791200"/>
              <a:ext cx="0" cy="4434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1E633CF-0B1A-5F4A-92EF-3596821FB5D5}"/>
                </a:ext>
              </a:extLst>
            </p:cNvPr>
            <p:cNvCxnSpPr>
              <a:cxnSpLocks/>
            </p:cNvCxnSpPr>
            <p:nvPr/>
          </p:nvCxnSpPr>
          <p:spPr>
            <a:xfrm>
              <a:off x="2119968" y="6234687"/>
              <a:ext cx="2209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C7C40F-0258-0E48-AA5E-BCBE0499BB82}"/>
              </a:ext>
            </a:extLst>
          </p:cNvPr>
          <p:cNvGrpSpPr/>
          <p:nvPr/>
        </p:nvGrpSpPr>
        <p:grpSpPr>
          <a:xfrm>
            <a:off x="2336800" y="4558873"/>
            <a:ext cx="1905000" cy="1018027"/>
            <a:chOff x="2336800" y="4475199"/>
            <a:chExt cx="1905000" cy="1066800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037F17A7-525D-7446-90AA-9B4CA98EB2DA}"/>
                </a:ext>
              </a:extLst>
            </p:cNvPr>
            <p:cNvSpPr/>
            <p:nvPr/>
          </p:nvSpPr>
          <p:spPr>
            <a:xfrm>
              <a:off x="2336800" y="4475199"/>
              <a:ext cx="1905000" cy="1066800"/>
            </a:xfrm>
            <a:prstGeom prst="wedgeRectCallout">
              <a:avLst>
                <a:gd name="adj1" fmla="val 91929"/>
                <a:gd name="adj2" fmla="val 5569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F9C072-C21B-A144-812D-C7EC293FDB4E}"/>
                </a:ext>
              </a:extLst>
            </p:cNvPr>
            <p:cNvSpPr txBox="1"/>
            <p:nvPr/>
          </p:nvSpPr>
          <p:spPr>
            <a:xfrm>
              <a:off x="2502867" y="4585462"/>
              <a:ext cx="1572866" cy="702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Click to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Roboto" pitchFamily="2" charset="0"/>
                  <a:ea typeface="Roboto" pitchFamily="2" charset="0"/>
                </a:rPr>
                <a:t>know the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</a:rPr>
                <a:t>Reason</a:t>
              </a:r>
            </a:p>
          </p:txBody>
        </p:sp>
      </p:grpSp>
      <p:sp>
        <p:nvSpPr>
          <p:cNvPr id="36" name="object 8">
            <a:extLst>
              <a:ext uri="{FF2B5EF4-FFF2-40B4-BE49-F238E27FC236}">
                <a16:creationId xmlns:a16="http://schemas.microsoft.com/office/drawing/2014/main" id="{1CE38262-33D0-BC43-A609-154A2A1BA318}"/>
              </a:ext>
            </a:extLst>
          </p:cNvPr>
          <p:cNvSpPr txBox="1"/>
          <p:nvPr/>
        </p:nvSpPr>
        <p:spPr>
          <a:xfrm>
            <a:off x="10718800" y="1628205"/>
            <a:ext cx="4503465" cy="50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8805" algn="r">
              <a:lnSpc>
                <a:spcPct val="131900"/>
              </a:lnSpc>
              <a:spcBef>
                <a:spcPts val="100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DD : Dimension Data</a:t>
            </a: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SS : Support Services</a:t>
            </a:r>
            <a:endParaRPr lang="en-US" sz="1200" dirty="0">
              <a:latin typeface="Roboto" pitchFamily="2" charset="0"/>
              <a:ea typeface="Roboto" pitchFamily="2" charset="0"/>
              <a:cs typeface="Lucida San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0FBEE7-A29C-7A41-A678-76F9A392DEA7}"/>
              </a:ext>
            </a:extLst>
          </p:cNvPr>
          <p:cNvGrpSpPr/>
          <p:nvPr/>
        </p:nvGrpSpPr>
        <p:grpSpPr>
          <a:xfrm>
            <a:off x="13875464" y="3934394"/>
            <a:ext cx="180000" cy="2307741"/>
            <a:chOff x="13919200" y="3766151"/>
            <a:chExt cx="180000" cy="23077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81F65D5-AE11-DD4E-B0EB-3903CFE74687}"/>
                </a:ext>
              </a:extLst>
            </p:cNvPr>
            <p:cNvSpPr/>
            <p:nvPr/>
          </p:nvSpPr>
          <p:spPr>
            <a:xfrm>
              <a:off x="13919200" y="3766151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DE50F9-D31E-2B4C-A869-73B163651B37}"/>
                </a:ext>
              </a:extLst>
            </p:cNvPr>
            <p:cNvSpPr/>
            <p:nvPr/>
          </p:nvSpPr>
          <p:spPr>
            <a:xfrm>
              <a:off x="13919200" y="4298086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77D10A6-1B11-4B49-B2C4-0E480BF07FD3}"/>
                </a:ext>
              </a:extLst>
            </p:cNvPr>
            <p:cNvSpPr/>
            <p:nvPr/>
          </p:nvSpPr>
          <p:spPr>
            <a:xfrm>
              <a:off x="13919200" y="4830021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7A406B0-11AB-5D48-A300-14F9E8E9B4CD}"/>
                </a:ext>
              </a:extLst>
            </p:cNvPr>
            <p:cNvSpPr/>
            <p:nvPr/>
          </p:nvSpPr>
          <p:spPr>
            <a:xfrm>
              <a:off x="13919200" y="536195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D30448-4475-BF4D-BCA9-3F0E61E4421E}"/>
                </a:ext>
              </a:extLst>
            </p:cNvPr>
            <p:cNvSpPr/>
            <p:nvPr/>
          </p:nvSpPr>
          <p:spPr>
            <a:xfrm>
              <a:off x="13919200" y="589389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810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553542"/>
            <a:ext cx="10816920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itchFamily="2" charset="0"/>
                <a:ea typeface="Roboto Medium" pitchFamily="2" charset="0"/>
              </a:rPr>
              <a:t>Reason 1: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itchFamily="2" charset="0"/>
                <a:ea typeface="Roboto Medium" pitchFamily="2" charset="0"/>
              </a:rPr>
              <a:t>Description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B5D4C72D-B9E2-4A4A-AE26-94EBA9480F09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9F84DC-F6FA-0845-A6D0-682FD17E4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12218"/>
              </p:ext>
            </p:extLst>
          </p:nvPr>
        </p:nvGraphicFramePr>
        <p:xfrm>
          <a:off x="4574554" y="3200400"/>
          <a:ext cx="10640046" cy="541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4059">
                  <a:extLst>
                    <a:ext uri="{9D8B030D-6E8A-4147-A177-3AD203B41FA5}">
                      <a16:colId xmlns:a16="http://schemas.microsoft.com/office/drawing/2014/main" val="387189673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37918657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2978177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03790127"/>
                    </a:ext>
                  </a:extLst>
                </a:gridCol>
                <a:gridCol w="635106">
                  <a:extLst>
                    <a:ext uri="{9D8B030D-6E8A-4147-A177-3AD203B41FA5}">
                      <a16:colId xmlns:a16="http://schemas.microsoft.com/office/drawing/2014/main" val="750954305"/>
                    </a:ext>
                  </a:extLst>
                </a:gridCol>
                <a:gridCol w="1016027">
                  <a:extLst>
                    <a:ext uri="{9D8B030D-6E8A-4147-A177-3AD203B41FA5}">
                      <a16:colId xmlns:a16="http://schemas.microsoft.com/office/drawing/2014/main" val="3540133927"/>
                    </a:ext>
                  </a:extLst>
                </a:gridCol>
                <a:gridCol w="1016027">
                  <a:extLst>
                    <a:ext uri="{9D8B030D-6E8A-4147-A177-3AD203B41FA5}">
                      <a16:colId xmlns:a16="http://schemas.microsoft.com/office/drawing/2014/main" val="1609971907"/>
                    </a:ext>
                  </a:extLst>
                </a:gridCol>
                <a:gridCol w="1016027">
                  <a:extLst>
                    <a:ext uri="{9D8B030D-6E8A-4147-A177-3AD203B41FA5}">
                      <a16:colId xmlns:a16="http://schemas.microsoft.com/office/drawing/2014/main" val="1044636560"/>
                    </a:ext>
                  </a:extLst>
                </a:gridCol>
              </a:tblGrid>
              <a:tr h="5410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 (USD 1M)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2018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Ach%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Status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(R/A/G)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801785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Total GM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17.3%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16.9%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-0.4%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-0.2%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0.4%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230744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Product GM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13.4%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13.1%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-0.3%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-0.4%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0.2%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65432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Services GM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21.5%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20.6%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-0.8%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-1.9%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-1.4%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98095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(excl. VBR)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24.0%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24.7%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-0.7%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-1.2%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-1.1%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5720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900000" algn="l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CS &amp; TS Services (excl. VBR)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21.5%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22.3%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-0.1%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-1.9%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0.1%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92999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90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Support Services (excl. VBR)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29.8%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31.7%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1.8%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0.6%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-0.6%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389547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900000" algn="l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Managed Services (excl. VBR)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18.0%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18.9%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0.9%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-2.1%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-2.3%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377188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90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Other Revenue (excl. VBR)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42.6%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33.8%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-8.8%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-6.3%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2.1%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963666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VBR/Agency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14.8%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11.5%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-3.2%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-1.7%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-0.4%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93031"/>
                  </a:ext>
                </a:extLst>
              </a:tr>
            </a:tbl>
          </a:graphicData>
        </a:graphic>
      </p:graphicFrame>
      <p:grpSp>
        <p:nvGrpSpPr>
          <p:cNvPr id="21" name="Group 20" hidden="1">
            <a:extLst>
              <a:ext uri="{FF2B5EF4-FFF2-40B4-BE49-F238E27FC236}">
                <a16:creationId xmlns:a16="http://schemas.microsoft.com/office/drawing/2014/main" id="{5DFC93E7-2176-9A49-BA36-283083934133}"/>
              </a:ext>
            </a:extLst>
          </p:cNvPr>
          <p:cNvGrpSpPr/>
          <p:nvPr/>
        </p:nvGrpSpPr>
        <p:grpSpPr>
          <a:xfrm>
            <a:off x="4121149" y="2667000"/>
            <a:ext cx="1269735" cy="3810000"/>
            <a:chOff x="2958168" y="6650327"/>
            <a:chExt cx="1269735" cy="38100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72751A-36B7-FA40-B1AE-D8CB79FB9680}"/>
                </a:ext>
              </a:extLst>
            </p:cNvPr>
            <p:cNvCxnSpPr>
              <a:cxnSpLocks/>
            </p:cNvCxnSpPr>
            <p:nvPr/>
          </p:nvCxnSpPr>
          <p:spPr>
            <a:xfrm>
              <a:off x="3231219" y="10460327"/>
              <a:ext cx="67918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06F359B-B6DE-2546-A0C1-3D307167B24F}"/>
                </a:ext>
              </a:extLst>
            </p:cNvPr>
            <p:cNvCxnSpPr>
              <a:cxnSpLocks/>
            </p:cNvCxnSpPr>
            <p:nvPr/>
          </p:nvCxnSpPr>
          <p:spPr>
            <a:xfrm>
              <a:off x="3910402" y="10155527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3054CDC-6C3B-AE4B-A5E2-B8D7ABD04CFE}"/>
                </a:ext>
              </a:extLst>
            </p:cNvPr>
            <p:cNvCxnSpPr>
              <a:cxnSpLocks/>
            </p:cNvCxnSpPr>
            <p:nvPr/>
          </p:nvCxnSpPr>
          <p:spPr>
            <a:xfrm>
              <a:off x="3917019" y="10155527"/>
              <a:ext cx="31088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7C0ACEB-1055-FE44-893A-ADFEFFEAD6DD}"/>
                </a:ext>
              </a:extLst>
            </p:cNvPr>
            <p:cNvCxnSpPr>
              <a:cxnSpLocks/>
            </p:cNvCxnSpPr>
            <p:nvPr/>
          </p:nvCxnSpPr>
          <p:spPr>
            <a:xfrm>
              <a:off x="3231219" y="6650327"/>
              <a:ext cx="0" cy="381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5ABB96-06E0-C648-9F10-A65D8EB45C4E}"/>
                </a:ext>
              </a:extLst>
            </p:cNvPr>
            <p:cNvCxnSpPr>
              <a:cxnSpLocks/>
            </p:cNvCxnSpPr>
            <p:nvPr/>
          </p:nvCxnSpPr>
          <p:spPr>
            <a:xfrm>
              <a:off x="2958168" y="6650327"/>
              <a:ext cx="27305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 hidden="1">
            <a:extLst>
              <a:ext uri="{FF2B5EF4-FFF2-40B4-BE49-F238E27FC236}">
                <a16:creationId xmlns:a16="http://schemas.microsoft.com/office/drawing/2014/main" id="{C2382C0B-2822-2340-95AE-57983D576AC4}"/>
              </a:ext>
            </a:extLst>
          </p:cNvPr>
          <p:cNvGrpSpPr/>
          <p:nvPr/>
        </p:nvGrpSpPr>
        <p:grpSpPr>
          <a:xfrm>
            <a:off x="2565400" y="3429000"/>
            <a:ext cx="2825484" cy="4114800"/>
            <a:chOff x="4329768" y="6284119"/>
            <a:chExt cx="2825484" cy="41148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0CA033D-DFFA-B340-A93F-7702271972B4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68" y="10398919"/>
              <a:ext cx="2514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8826D2D-DDE9-E947-835A-2720B21B9CDE}"/>
                </a:ext>
              </a:extLst>
            </p:cNvPr>
            <p:cNvCxnSpPr>
              <a:cxnSpLocks/>
            </p:cNvCxnSpPr>
            <p:nvPr/>
          </p:nvCxnSpPr>
          <p:spPr>
            <a:xfrm>
              <a:off x="6837751" y="10170319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9AB689-0CEF-3C41-8E15-57B3D270A292}"/>
                </a:ext>
              </a:extLst>
            </p:cNvPr>
            <p:cNvCxnSpPr>
              <a:cxnSpLocks/>
            </p:cNvCxnSpPr>
            <p:nvPr/>
          </p:nvCxnSpPr>
          <p:spPr>
            <a:xfrm>
              <a:off x="6844368" y="10170319"/>
              <a:ext cx="31088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8FBAF9-0412-A14C-8A38-835D3404A4F1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68" y="6284119"/>
              <a:ext cx="0" cy="411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ounded Rectangle 47">
            <a:hlinkClick r:id="rId3" action="ppaction://hlinksldjump"/>
            <a:extLst>
              <a:ext uri="{FF2B5EF4-FFF2-40B4-BE49-F238E27FC236}">
                <a16:creationId xmlns:a16="http://schemas.microsoft.com/office/drawing/2014/main" id="{5617B98D-B14E-BD44-ABF8-69911F15401D}"/>
              </a:ext>
            </a:extLst>
          </p:cNvPr>
          <p:cNvSpPr/>
          <p:nvPr/>
        </p:nvSpPr>
        <p:spPr>
          <a:xfrm>
            <a:off x="13843000" y="2503372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50" name="Rounded Rectangle 49">
            <a:hlinkClick r:id="rId4" action="ppaction://hlinksldjump"/>
            <a:extLst>
              <a:ext uri="{FF2B5EF4-FFF2-40B4-BE49-F238E27FC236}">
                <a16:creationId xmlns:a16="http://schemas.microsoft.com/office/drawing/2014/main" id="{128A9C3F-5B9E-EE41-BDA5-B6117080F7D2}"/>
              </a:ext>
            </a:extLst>
          </p:cNvPr>
          <p:cNvSpPr/>
          <p:nvPr/>
        </p:nvSpPr>
        <p:spPr>
          <a:xfrm>
            <a:off x="12242800" y="2503372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  <p:sp>
        <p:nvSpPr>
          <p:cNvPr id="57" name="object 2">
            <a:extLst>
              <a:ext uri="{FF2B5EF4-FFF2-40B4-BE49-F238E27FC236}">
                <a16:creationId xmlns:a16="http://schemas.microsoft.com/office/drawing/2014/main" id="{CF1CDB60-4DCC-B240-94F0-0D892C241675}"/>
              </a:ext>
            </a:extLst>
          </p:cNvPr>
          <p:cNvSpPr txBox="1">
            <a:spLocks/>
          </p:cNvSpPr>
          <p:nvPr/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800" kern="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DD Core portfolios </a:t>
            </a:r>
            <a:r>
              <a:rPr lang="en-IN" sz="2800" u="sng" kern="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margins</a:t>
            </a:r>
            <a:r>
              <a:rPr lang="en-IN" sz="2800" kern="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insight reason 1</a:t>
            </a:r>
            <a:endParaRPr lang="en-IN" sz="2800" kern="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8" name="object 8">
            <a:extLst>
              <a:ext uri="{FF2B5EF4-FFF2-40B4-BE49-F238E27FC236}">
                <a16:creationId xmlns:a16="http://schemas.microsoft.com/office/drawing/2014/main" id="{AF9BDC57-55A8-5341-8459-19D2A572DAA3}"/>
              </a:ext>
            </a:extLst>
          </p:cNvPr>
          <p:cNvSpPr txBox="1"/>
          <p:nvPr/>
        </p:nvSpPr>
        <p:spPr>
          <a:xfrm>
            <a:off x="10718800" y="1447800"/>
            <a:ext cx="4503465" cy="695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CS : Consulting Services</a:t>
            </a: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TS : Technical Services</a:t>
            </a: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MS: Managed Services</a:t>
            </a:r>
            <a:endParaRPr sz="1200" dirty="0">
              <a:latin typeface="Roboto" pitchFamily="2" charset="0"/>
              <a:ea typeface="Roboto" pitchFamily="2" charset="0"/>
              <a:cs typeface="Lucida San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42ED20-B4AF-E946-AD31-6EA2597EF073}"/>
              </a:ext>
            </a:extLst>
          </p:cNvPr>
          <p:cNvGrpSpPr/>
          <p:nvPr/>
        </p:nvGrpSpPr>
        <p:grpSpPr>
          <a:xfrm>
            <a:off x="13995400" y="3953138"/>
            <a:ext cx="180000" cy="4490604"/>
            <a:chOff x="13919200" y="3766151"/>
            <a:chExt cx="180000" cy="449060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020A65-4CEE-1D43-8DDB-0996C8C587DC}"/>
                </a:ext>
              </a:extLst>
            </p:cNvPr>
            <p:cNvSpPr/>
            <p:nvPr/>
          </p:nvSpPr>
          <p:spPr>
            <a:xfrm>
              <a:off x="13919200" y="3766151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ACED993-B8DE-2042-ADE2-50AEC9ED45CA}"/>
                </a:ext>
              </a:extLst>
            </p:cNvPr>
            <p:cNvSpPr/>
            <p:nvPr/>
          </p:nvSpPr>
          <p:spPr>
            <a:xfrm>
              <a:off x="13919200" y="753793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5E853F-A7F3-3F4C-9725-3437BD648429}"/>
                </a:ext>
              </a:extLst>
            </p:cNvPr>
            <p:cNvSpPr/>
            <p:nvPr/>
          </p:nvSpPr>
          <p:spPr>
            <a:xfrm>
              <a:off x="13919200" y="4304977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DEC675E-0E7C-9E43-89EE-AACCCC0393EE}"/>
                </a:ext>
              </a:extLst>
            </p:cNvPr>
            <p:cNvSpPr/>
            <p:nvPr/>
          </p:nvSpPr>
          <p:spPr>
            <a:xfrm>
              <a:off x="13919200" y="484380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275B7A0-8050-1D4E-A44C-D76D0EC4E064}"/>
                </a:ext>
              </a:extLst>
            </p:cNvPr>
            <p:cNvSpPr/>
            <p:nvPr/>
          </p:nvSpPr>
          <p:spPr>
            <a:xfrm>
              <a:off x="13919200" y="538262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8100BF2-5FF3-D14A-BE5F-742D7E0453BE}"/>
                </a:ext>
              </a:extLst>
            </p:cNvPr>
            <p:cNvSpPr/>
            <p:nvPr/>
          </p:nvSpPr>
          <p:spPr>
            <a:xfrm>
              <a:off x="13919200" y="592145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6E74D0-0EC6-E24B-AD10-D7C4C2C0D65C}"/>
                </a:ext>
              </a:extLst>
            </p:cNvPr>
            <p:cNvSpPr/>
            <p:nvPr/>
          </p:nvSpPr>
          <p:spPr>
            <a:xfrm>
              <a:off x="13919200" y="6460281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3B7D8E6-9A3C-BA4D-B936-2E668397F7B2}"/>
                </a:ext>
              </a:extLst>
            </p:cNvPr>
            <p:cNvSpPr/>
            <p:nvPr/>
          </p:nvSpPr>
          <p:spPr>
            <a:xfrm>
              <a:off x="13919200" y="6999107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B616B44-5FFE-BE46-B61C-294F7C0D2CDE}"/>
                </a:ext>
              </a:extLst>
            </p:cNvPr>
            <p:cNvSpPr/>
            <p:nvPr/>
          </p:nvSpPr>
          <p:spPr>
            <a:xfrm>
              <a:off x="13919200" y="807675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object 7">
            <a:extLst>
              <a:ext uri="{FF2B5EF4-FFF2-40B4-BE49-F238E27FC236}">
                <a16:creationId xmlns:a16="http://schemas.microsoft.com/office/drawing/2014/main" id="{AA0B0EFE-BAD7-3D43-8152-61F2877DA63D}"/>
              </a:ext>
            </a:extLst>
          </p:cNvPr>
          <p:cNvSpPr txBox="1"/>
          <p:nvPr/>
        </p:nvSpPr>
        <p:spPr>
          <a:xfrm>
            <a:off x="4962000" y="87282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     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38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553542"/>
            <a:ext cx="10816918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Reason 2: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Description</a:t>
            </a:r>
            <a:endParaRPr lang="en-IN" sz="2000" b="1" dirty="0">
              <a:solidFill>
                <a:srgbClr val="FF000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B5D4C72D-B9E2-4A4A-AE26-94EBA9480F09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78DAA9E-4120-1A4E-80EA-C1B96DA59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94398"/>
              </p:ext>
            </p:extLst>
          </p:nvPr>
        </p:nvGraphicFramePr>
        <p:xfrm>
          <a:off x="4581220" y="3200400"/>
          <a:ext cx="10633380" cy="3547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1590">
                  <a:extLst>
                    <a:ext uri="{9D8B030D-6E8A-4147-A177-3AD203B41FA5}">
                      <a16:colId xmlns:a16="http://schemas.microsoft.com/office/drawing/2014/main" val="40511219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545973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01066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44618269"/>
                    </a:ext>
                  </a:extLst>
                </a:gridCol>
                <a:gridCol w="787590">
                  <a:extLst>
                    <a:ext uri="{9D8B030D-6E8A-4147-A177-3AD203B41FA5}">
                      <a16:colId xmlns:a16="http://schemas.microsoft.com/office/drawing/2014/main" val="939202913"/>
                    </a:ext>
                  </a:extLst>
                </a:gridCol>
                <a:gridCol w="1075235">
                  <a:extLst>
                    <a:ext uri="{9D8B030D-6E8A-4147-A177-3AD203B41FA5}">
                      <a16:colId xmlns:a16="http://schemas.microsoft.com/office/drawing/2014/main" val="3003308419"/>
                    </a:ext>
                  </a:extLst>
                </a:gridCol>
                <a:gridCol w="1286965">
                  <a:extLst>
                    <a:ext uri="{9D8B030D-6E8A-4147-A177-3AD203B41FA5}">
                      <a16:colId xmlns:a16="http://schemas.microsoft.com/office/drawing/2014/main" val="3610461667"/>
                    </a:ext>
                  </a:extLst>
                </a:gridCol>
              </a:tblGrid>
              <a:tr h="3941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(excl. VBR) GM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523003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Group Services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22.6%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882653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Regions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22.8%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21.7%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-3.6%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34471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AM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20.1%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22.0%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81102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23.6%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20.4%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-3.1%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-3.2%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-9.2%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24153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AU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18.8%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-2.6%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152740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EU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22.0%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-2.4%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637221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MEA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29.1%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26.1%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-2.5%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-1.6%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3958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Central Services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21.4%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22.9%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-20.4%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83239"/>
                  </a:ext>
                </a:extLst>
              </a:tr>
            </a:tbl>
          </a:graphicData>
        </a:graphic>
      </p:graphicFrame>
      <p:sp>
        <p:nvSpPr>
          <p:cNvPr id="17" name="object 7">
            <a:extLst>
              <a:ext uri="{FF2B5EF4-FFF2-40B4-BE49-F238E27FC236}">
                <a16:creationId xmlns:a16="http://schemas.microsoft.com/office/drawing/2014/main" id="{2195098A-DA8A-0644-8352-BD62F32B2104}"/>
              </a:ext>
            </a:extLst>
          </p:cNvPr>
          <p:cNvSpPr txBox="1"/>
          <p:nvPr/>
        </p:nvSpPr>
        <p:spPr>
          <a:xfrm>
            <a:off x="6646444" y="6934200"/>
            <a:ext cx="8568156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	   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sp>
        <p:nvSpPr>
          <p:cNvPr id="18" name="Rounded 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CA55F779-E54E-714A-94AA-B58FE5C2D765}"/>
              </a:ext>
            </a:extLst>
          </p:cNvPr>
          <p:cNvSpPr/>
          <p:nvPr/>
        </p:nvSpPr>
        <p:spPr>
          <a:xfrm>
            <a:off x="138430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19" name="Rounded 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2DBB2A34-880D-1249-8F15-CBF7F68E66E4}"/>
              </a:ext>
            </a:extLst>
          </p:cNvPr>
          <p:cNvSpPr/>
          <p:nvPr/>
        </p:nvSpPr>
        <p:spPr>
          <a:xfrm>
            <a:off x="122428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7592C859-70CF-D545-B1BE-6982D55CE353}"/>
              </a:ext>
            </a:extLst>
          </p:cNvPr>
          <p:cNvSpPr txBox="1">
            <a:spLocks/>
          </p:cNvSpPr>
          <p:nvPr/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800" kern="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DD Core portfolios </a:t>
            </a:r>
            <a:r>
              <a:rPr lang="en-IN" sz="2800" u="sng" kern="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margins </a:t>
            </a:r>
            <a:r>
              <a:rPr lang="en-IN" sz="2800" kern="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insight reason 2</a:t>
            </a:r>
            <a:endParaRPr lang="en-IN" sz="2800" kern="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9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Product &amp; Services </a:t>
            </a: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Revenue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and </a:t>
            </a: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Margins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insight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1400" y="1553542"/>
            <a:ext cx="7315200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Services revenue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  <a:cs typeface="Arial" panose="020B0604020202020204" pitchFamily="34" charset="0"/>
              </a:rPr>
              <a:t> and 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Product insight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3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38B4966E-552E-2E41-AC65-416E72D5F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8234610"/>
              </p:ext>
            </p:extLst>
          </p:nvPr>
        </p:nvGraphicFramePr>
        <p:xfrm>
          <a:off x="1041400" y="3869015"/>
          <a:ext cx="7086600" cy="496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6C28EC0-F061-5F4D-8102-9ED2C3B9F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324726"/>
              </p:ext>
            </p:extLst>
          </p:nvPr>
        </p:nvGraphicFramePr>
        <p:xfrm>
          <a:off x="8509000" y="3869016"/>
          <a:ext cx="6731187" cy="496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73E766-DA9D-1D42-88C5-0D466D786548}"/>
              </a:ext>
            </a:extLst>
          </p:cNvPr>
          <p:cNvCxnSpPr>
            <a:cxnSpLocks/>
          </p:cNvCxnSpPr>
          <p:nvPr/>
        </p:nvCxnSpPr>
        <p:spPr>
          <a:xfrm flipV="1">
            <a:off x="2286194" y="5715000"/>
            <a:ext cx="5181600" cy="29920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699777-8F55-F541-867B-54FC3BF53948}"/>
              </a:ext>
            </a:extLst>
          </p:cNvPr>
          <p:cNvSpPr txBox="1"/>
          <p:nvPr/>
        </p:nvSpPr>
        <p:spPr>
          <a:xfrm>
            <a:off x="3960827" y="5718471"/>
            <a:ext cx="750771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latin typeface="Roboto Medium" pitchFamily="2" charset="0"/>
                <a:ea typeface="Roboto Medium" pitchFamily="2" charset="0"/>
              </a:rPr>
              <a:t>%</a:t>
            </a: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568CF369-07C3-E74D-9454-A3259B0C1082}"/>
              </a:ext>
            </a:extLst>
          </p:cNvPr>
          <p:cNvSpPr txBox="1"/>
          <p:nvPr/>
        </p:nvSpPr>
        <p:spPr>
          <a:xfrm>
            <a:off x="8509000" y="1553542"/>
            <a:ext cx="6731187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Product &amp; Services Revenue and Margins insights</a:t>
            </a:r>
            <a:endParaRPr lang="en-US" sz="2000" b="1" dirty="0">
              <a:solidFill>
                <a:srgbClr val="FF0000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49E487-A0FD-7349-A732-F93D9D7FB010}"/>
              </a:ext>
            </a:extLst>
          </p:cNvPr>
          <p:cNvCxnSpPr>
            <a:cxnSpLocks/>
          </p:cNvCxnSpPr>
          <p:nvPr/>
        </p:nvCxnSpPr>
        <p:spPr>
          <a:xfrm flipV="1">
            <a:off x="2489200" y="7384573"/>
            <a:ext cx="4978594" cy="3116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C8AEB9-1DA3-154F-AD32-847B5BEB9440}"/>
              </a:ext>
            </a:extLst>
          </p:cNvPr>
          <p:cNvSpPr txBox="1"/>
          <p:nvPr/>
        </p:nvSpPr>
        <p:spPr>
          <a:xfrm>
            <a:off x="3957198" y="7472819"/>
            <a:ext cx="750771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</a:rPr>
              <a:t>%</a:t>
            </a: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D7E37150-8754-3F40-9B0F-8AB3DA730B3C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7BAE76-8479-E64F-B195-88E2152FC92B}"/>
              </a:ext>
            </a:extLst>
          </p:cNvPr>
          <p:cNvGrpSpPr/>
          <p:nvPr/>
        </p:nvGrpSpPr>
        <p:grpSpPr>
          <a:xfrm>
            <a:off x="1117600" y="3011023"/>
            <a:ext cx="4022725" cy="626328"/>
            <a:chOff x="1803400" y="3107472"/>
            <a:chExt cx="4022725" cy="626328"/>
          </a:xfrm>
        </p:grpSpPr>
        <p:sp>
          <p:nvSpPr>
            <p:cNvPr id="3" name="object 3"/>
            <p:cNvSpPr txBox="1"/>
            <p:nvPr/>
          </p:nvSpPr>
          <p:spPr>
            <a:xfrm>
              <a:off x="1803400" y="3107472"/>
              <a:ext cx="4022725" cy="302647"/>
            </a:xfrm>
            <a:prstGeom prst="rect">
              <a:avLst/>
            </a:prstGeom>
          </p:spPr>
          <p:txBody>
            <a:bodyPr vert="horz" wrap="square" lIns="0" tIns="558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Growth in 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B25083E-3E86-3E49-B792-97AA1DBDA451}"/>
                </a:ext>
              </a:extLst>
            </p:cNvPr>
            <p:cNvGrpSpPr/>
            <p:nvPr/>
          </p:nvGrpSpPr>
          <p:grpSpPr>
            <a:xfrm>
              <a:off x="1803400" y="3431153"/>
              <a:ext cx="4022725" cy="302647"/>
              <a:chOff x="1803400" y="3431153"/>
              <a:chExt cx="4022725" cy="302647"/>
            </a:xfrm>
          </p:grpSpPr>
          <p:sp>
            <p:nvSpPr>
              <p:cNvPr id="16" name="Up Arrow 15" hidden="1">
                <a:extLst>
                  <a:ext uri="{FF2B5EF4-FFF2-40B4-BE49-F238E27FC236}">
                    <a16:creationId xmlns:a16="http://schemas.microsoft.com/office/drawing/2014/main" id="{B122CEE4-8B7A-BF47-A382-ACAC745BB424}"/>
                  </a:ext>
                </a:extLst>
              </p:cNvPr>
              <p:cNvSpPr/>
              <p:nvPr/>
            </p:nvSpPr>
            <p:spPr>
              <a:xfrm>
                <a:off x="2641600" y="3456476"/>
                <a:ext cx="180000" cy="252000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object 3" hidden="1">
                <a:extLst>
                  <a:ext uri="{FF2B5EF4-FFF2-40B4-BE49-F238E27FC236}">
                    <a16:creationId xmlns:a16="http://schemas.microsoft.com/office/drawing/2014/main" id="{9E9F540D-3064-E34F-9BF7-E49E8DF7AC0D}"/>
                  </a:ext>
                </a:extLst>
              </p:cNvPr>
              <p:cNvSpPr txBox="1"/>
              <p:nvPr/>
            </p:nvSpPr>
            <p:spPr>
              <a:xfrm>
                <a:off x="1803400" y="3431153"/>
                <a:ext cx="4022725" cy="302647"/>
              </a:xfrm>
              <a:prstGeom prst="rect">
                <a:avLst/>
              </a:prstGeom>
            </p:spPr>
            <p:txBody>
              <a:bodyPr vert="horz" wrap="square" lIns="0" tIns="5588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en-US" sz="1600" b="1" dirty="0">
                    <a:solidFill>
                      <a:srgbClr val="00B050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+4</a:t>
                </a:r>
                <a:r>
                  <a:rPr sz="1600" b="1" dirty="0">
                    <a:solidFill>
                      <a:srgbClr val="00B050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%</a:t>
                </a:r>
                <a:r>
                  <a:rPr lang="en-US" sz="1600" b="1" dirty="0">
                    <a:solidFill>
                      <a:srgbClr val="00B050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 </a:t>
                </a:r>
                <a:r>
                  <a:rPr lang="en-US" sz="1600" dirty="0">
                    <a:solidFill>
                      <a:srgbClr val="00B050"/>
                    </a:solidFill>
                    <a:latin typeface="Roboto Light" pitchFamily="2" charset="0"/>
                    <a:ea typeface="Roboto Light" pitchFamily="2" charset="0"/>
                    <a:cs typeface="Trebuchet MS"/>
                  </a:rPr>
                  <a:t>YoY</a:t>
                </a:r>
                <a:endPara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Trebuchet MS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921B00-1426-124A-8833-2ED0EACF5D96}"/>
              </a:ext>
            </a:extLst>
          </p:cNvPr>
          <p:cNvGrpSpPr/>
          <p:nvPr/>
        </p:nvGrpSpPr>
        <p:grpSpPr>
          <a:xfrm>
            <a:off x="8610600" y="2990774"/>
            <a:ext cx="4622800" cy="646577"/>
            <a:chOff x="4759911" y="3048000"/>
            <a:chExt cx="4622800" cy="646577"/>
          </a:xfrm>
        </p:grpSpPr>
        <p:sp>
          <p:nvSpPr>
            <p:cNvPr id="4" name="object 4"/>
            <p:cNvSpPr txBox="1"/>
            <p:nvPr/>
          </p:nvSpPr>
          <p:spPr>
            <a:xfrm>
              <a:off x="4759911" y="3048000"/>
              <a:ext cx="4622800" cy="302647"/>
            </a:xfrm>
            <a:prstGeom prst="rect">
              <a:avLst/>
            </a:prstGeom>
          </p:spPr>
          <p:txBody>
            <a:bodyPr vert="horz" wrap="square" lIns="0" tIns="558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Margins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079866-B3EB-5749-B524-ACFE5A3FADD7}"/>
                </a:ext>
              </a:extLst>
            </p:cNvPr>
            <p:cNvGrpSpPr/>
            <p:nvPr/>
          </p:nvGrpSpPr>
          <p:grpSpPr>
            <a:xfrm>
              <a:off x="4759911" y="3352800"/>
              <a:ext cx="4622800" cy="341777"/>
              <a:chOff x="7042282" y="3352800"/>
              <a:chExt cx="4622800" cy="341777"/>
            </a:xfrm>
          </p:grpSpPr>
          <p:sp>
            <p:nvSpPr>
              <p:cNvPr id="14" name="Up Arrow 13" hidden="1">
                <a:extLst>
                  <a:ext uri="{FF2B5EF4-FFF2-40B4-BE49-F238E27FC236}">
                    <a16:creationId xmlns:a16="http://schemas.microsoft.com/office/drawing/2014/main" id="{4330F64F-D1F0-7144-9B67-2BB7BA4A33C6}"/>
                  </a:ext>
                </a:extLst>
              </p:cNvPr>
              <p:cNvSpPr/>
              <p:nvPr/>
            </p:nvSpPr>
            <p:spPr>
              <a:xfrm flipV="1">
                <a:off x="8051800" y="3442577"/>
                <a:ext cx="180000" cy="252000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object 4" hidden="1">
                <a:extLst>
                  <a:ext uri="{FF2B5EF4-FFF2-40B4-BE49-F238E27FC236}">
                    <a16:creationId xmlns:a16="http://schemas.microsoft.com/office/drawing/2014/main" id="{A85AD468-8018-D14D-B972-082DBB063E07}"/>
                  </a:ext>
                </a:extLst>
              </p:cNvPr>
              <p:cNvSpPr txBox="1"/>
              <p:nvPr/>
            </p:nvSpPr>
            <p:spPr>
              <a:xfrm>
                <a:off x="7042282" y="3352800"/>
                <a:ext cx="4622800" cy="302647"/>
              </a:xfrm>
              <a:prstGeom prst="rect">
                <a:avLst/>
              </a:prstGeom>
            </p:spPr>
            <p:txBody>
              <a:bodyPr vert="horz" wrap="square" lIns="0" tIns="5588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en-IN" sz="1600" b="1" dirty="0">
                    <a:solidFill>
                      <a:srgbClr val="FF0000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-0.6</a:t>
                </a:r>
                <a:r>
                  <a:rPr sz="1600" b="1" dirty="0">
                    <a:solidFill>
                      <a:srgbClr val="FF0000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%</a:t>
                </a:r>
                <a:r>
                  <a:rPr lang="en-US" sz="1600" b="1" dirty="0">
                    <a:solidFill>
                      <a:srgbClr val="FF0000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Roboto Light" pitchFamily="2" charset="0"/>
                    <a:ea typeface="Roboto Light" pitchFamily="2" charset="0"/>
                    <a:cs typeface="Trebuchet MS"/>
                  </a:rPr>
                  <a:t>YoY</a:t>
                </a:r>
                <a:endParaRPr sz="1600" dirty="0">
                  <a:solidFill>
                    <a:srgbClr val="FF0000"/>
                  </a:solidFill>
                  <a:latin typeface="Roboto Light" pitchFamily="2" charset="0"/>
                  <a:ea typeface="Roboto Light" pitchFamily="2" charset="0"/>
                  <a:cs typeface="Trebuchet MS"/>
                </a:endParaRPr>
              </a:p>
            </p:txBody>
          </p:sp>
        </p:grpSp>
      </p:grp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F90D9255-2D54-2840-8C1A-841A82592760}"/>
              </a:ext>
            </a:extLst>
          </p:cNvPr>
          <p:cNvSpPr/>
          <p:nvPr/>
        </p:nvSpPr>
        <p:spPr>
          <a:xfrm>
            <a:off x="1041400" y="2895600"/>
            <a:ext cx="1981200" cy="884858"/>
          </a:xfrm>
          <a:prstGeom prst="wedgeRectCallout">
            <a:avLst>
              <a:gd name="adj1" fmla="val 111057"/>
              <a:gd name="adj2" fmla="val 26650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1A571359-F200-A34E-AE90-2EB91917AEFB}"/>
              </a:ext>
            </a:extLst>
          </p:cNvPr>
          <p:cNvSpPr/>
          <p:nvPr/>
        </p:nvSpPr>
        <p:spPr>
          <a:xfrm>
            <a:off x="8509000" y="2895600"/>
            <a:ext cx="1981200" cy="884858"/>
          </a:xfrm>
          <a:prstGeom prst="wedgeRectCallout">
            <a:avLst>
              <a:gd name="adj1" fmla="val 260508"/>
              <a:gd name="adj2" fmla="val 159882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98C2F820-F824-DE4D-806E-559B87D2D318}"/>
              </a:ext>
            </a:extLst>
          </p:cNvPr>
          <p:cNvSpPr/>
          <p:nvPr/>
        </p:nvSpPr>
        <p:spPr>
          <a:xfrm>
            <a:off x="8509000" y="2895600"/>
            <a:ext cx="1981200" cy="884858"/>
          </a:xfrm>
          <a:prstGeom prst="wedgeRectCallout">
            <a:avLst>
              <a:gd name="adj1" fmla="val 4830"/>
              <a:gd name="adj2" fmla="val 16972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8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3D60B8-B7D5-3C42-89DE-9B96E4B59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197787"/>
              </p:ext>
            </p:extLst>
          </p:nvPr>
        </p:nvGraphicFramePr>
        <p:xfrm>
          <a:off x="1041397" y="3200955"/>
          <a:ext cx="14173201" cy="2961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3">
                  <a:extLst>
                    <a:ext uri="{9D8B030D-6E8A-4147-A177-3AD203B41FA5}">
                      <a16:colId xmlns:a16="http://schemas.microsoft.com/office/drawing/2014/main" val="1820033954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892516511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653101673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086131064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366244460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13853658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80162736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702003247"/>
                    </a:ext>
                  </a:extLst>
                </a:gridCol>
              </a:tblGrid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Services Scorecard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Group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MEA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EU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AP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AU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AM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Central Services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95477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Product Revenue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101%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8606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Revenue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96%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101%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5150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GP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89%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99%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9995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GM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-2.1%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-2.7%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1.3%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-2.4%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-1.9%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85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2Q Budget Achievements by Regions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pSp>
        <p:nvGrpSpPr>
          <p:cNvPr id="11" name="Status ovals">
            <a:extLst>
              <a:ext uri="{FF2B5EF4-FFF2-40B4-BE49-F238E27FC236}">
                <a16:creationId xmlns:a16="http://schemas.microsoft.com/office/drawing/2014/main" id="{F7B8BD5C-99B9-9F4D-8E2E-13E5E5CF0FBB}"/>
              </a:ext>
            </a:extLst>
          </p:cNvPr>
          <p:cNvGrpSpPr/>
          <p:nvPr/>
        </p:nvGrpSpPr>
        <p:grpSpPr>
          <a:xfrm>
            <a:off x="4792538" y="4005923"/>
            <a:ext cx="180000" cy="1923877"/>
            <a:chOff x="13794128" y="3943523"/>
            <a:chExt cx="180000" cy="19238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2EF832-434E-DE42-81E8-D9C7D99CACE4}"/>
                </a:ext>
              </a:extLst>
            </p:cNvPr>
            <p:cNvSpPr/>
            <p:nvPr/>
          </p:nvSpPr>
          <p:spPr>
            <a:xfrm>
              <a:off x="13794128" y="394352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4DCF44-FB31-5E42-A0AF-9988B0062DE8}"/>
                </a:ext>
              </a:extLst>
            </p:cNvPr>
            <p:cNvSpPr/>
            <p:nvPr/>
          </p:nvSpPr>
          <p:spPr>
            <a:xfrm>
              <a:off x="13794128" y="4524815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456D65B-EF48-814A-8EC8-951A3C612FC9}"/>
                </a:ext>
              </a:extLst>
            </p:cNvPr>
            <p:cNvSpPr/>
            <p:nvPr/>
          </p:nvSpPr>
          <p:spPr>
            <a:xfrm>
              <a:off x="13794128" y="5106107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D948909-69D6-144C-9ECB-7574EC3BAE5B}"/>
                </a:ext>
              </a:extLst>
            </p:cNvPr>
            <p:cNvSpPr/>
            <p:nvPr/>
          </p:nvSpPr>
          <p:spPr>
            <a:xfrm>
              <a:off x="13794128" y="568740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object 7" hidden="1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69756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E0600B-6945-CB4C-B9FD-2754A215D5E4}"/>
              </a:ext>
            </a:extLst>
          </p:cNvPr>
          <p:cNvGrpSpPr/>
          <p:nvPr/>
        </p:nvGrpSpPr>
        <p:grpSpPr>
          <a:xfrm>
            <a:off x="1041400" y="8486001"/>
            <a:ext cx="4724400" cy="276999"/>
            <a:chOff x="1041400" y="8486001"/>
            <a:chExt cx="4724400" cy="276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A01DAD-5FD4-5440-8154-E56813A61D22}"/>
                </a:ext>
              </a:extLst>
            </p:cNvPr>
            <p:cNvSpPr/>
            <p:nvPr/>
          </p:nvSpPr>
          <p:spPr>
            <a:xfrm>
              <a:off x="1041400" y="853450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434649-A3AA-C242-A000-305F97629468}"/>
                </a:ext>
              </a:extLst>
            </p:cNvPr>
            <p:cNvSpPr txBox="1"/>
            <p:nvPr/>
          </p:nvSpPr>
          <p:spPr>
            <a:xfrm>
              <a:off x="1193800" y="8486001"/>
              <a:ext cx="1665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Improved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934E58-9BD6-8841-BCE5-2D958535C471}"/>
                </a:ext>
              </a:extLst>
            </p:cNvPr>
            <p:cNvSpPr/>
            <p:nvPr/>
          </p:nvSpPr>
          <p:spPr>
            <a:xfrm>
              <a:off x="3733987" y="853450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EA9BC0-70A2-7C43-BBA7-523716A95AB6}"/>
                </a:ext>
              </a:extLst>
            </p:cNvPr>
            <p:cNvSpPr txBox="1"/>
            <p:nvPr/>
          </p:nvSpPr>
          <p:spPr>
            <a:xfrm>
              <a:off x="3860800" y="8486001"/>
              <a:ext cx="190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Of concern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B8F38E-6BFC-1247-ACB6-67A6C0609909}"/>
                </a:ext>
              </a:extLst>
            </p:cNvPr>
            <p:cNvSpPr/>
            <p:nvPr/>
          </p:nvSpPr>
          <p:spPr>
            <a:xfrm>
              <a:off x="2489200" y="8534500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B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E84B26-67C6-5448-BB69-DED0323836B2}"/>
                </a:ext>
              </a:extLst>
            </p:cNvPr>
            <p:cNvSpPr txBox="1"/>
            <p:nvPr/>
          </p:nvSpPr>
          <p:spPr>
            <a:xfrm>
              <a:off x="2692213" y="8486001"/>
              <a:ext cx="2159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Warning</a:t>
              </a:r>
            </a:p>
          </p:txBody>
        </p:sp>
      </p:grpSp>
      <p:grpSp>
        <p:nvGrpSpPr>
          <p:cNvPr id="48" name="Status ovals">
            <a:extLst>
              <a:ext uri="{FF2B5EF4-FFF2-40B4-BE49-F238E27FC236}">
                <a16:creationId xmlns:a16="http://schemas.microsoft.com/office/drawing/2014/main" id="{CCF2FB36-9B1B-AB44-B294-009C53F7B3CC}"/>
              </a:ext>
            </a:extLst>
          </p:cNvPr>
          <p:cNvGrpSpPr/>
          <p:nvPr/>
        </p:nvGrpSpPr>
        <p:grpSpPr>
          <a:xfrm>
            <a:off x="6500200" y="4005923"/>
            <a:ext cx="180000" cy="1923877"/>
            <a:chOff x="13794128" y="3943523"/>
            <a:chExt cx="180000" cy="192387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185069-11D4-2E4F-9279-348E12D828C5}"/>
                </a:ext>
              </a:extLst>
            </p:cNvPr>
            <p:cNvSpPr/>
            <p:nvPr/>
          </p:nvSpPr>
          <p:spPr>
            <a:xfrm>
              <a:off x="13794128" y="3943523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50F8977-F652-D748-8F84-E7118803A1F4}"/>
                </a:ext>
              </a:extLst>
            </p:cNvPr>
            <p:cNvSpPr/>
            <p:nvPr/>
          </p:nvSpPr>
          <p:spPr>
            <a:xfrm>
              <a:off x="13794128" y="4524815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206322-EFC4-EE4D-AD2F-90AC69165168}"/>
                </a:ext>
              </a:extLst>
            </p:cNvPr>
            <p:cNvSpPr/>
            <p:nvPr/>
          </p:nvSpPr>
          <p:spPr>
            <a:xfrm>
              <a:off x="13794128" y="5106107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7691C7A-DAD0-5D49-9C49-ABF92D383B96}"/>
                </a:ext>
              </a:extLst>
            </p:cNvPr>
            <p:cNvSpPr/>
            <p:nvPr/>
          </p:nvSpPr>
          <p:spPr>
            <a:xfrm>
              <a:off x="13794128" y="568740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Status ovals">
            <a:extLst>
              <a:ext uri="{FF2B5EF4-FFF2-40B4-BE49-F238E27FC236}">
                <a16:creationId xmlns:a16="http://schemas.microsoft.com/office/drawing/2014/main" id="{3BC028A1-4EB4-B247-92BE-CEF7EBEE39BF}"/>
              </a:ext>
            </a:extLst>
          </p:cNvPr>
          <p:cNvGrpSpPr/>
          <p:nvPr/>
        </p:nvGrpSpPr>
        <p:grpSpPr>
          <a:xfrm>
            <a:off x="8051800" y="4005923"/>
            <a:ext cx="180000" cy="1923877"/>
            <a:chOff x="13794128" y="3943523"/>
            <a:chExt cx="180000" cy="192387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CFD98A8-264E-0D4B-A536-035C98963588}"/>
                </a:ext>
              </a:extLst>
            </p:cNvPr>
            <p:cNvSpPr/>
            <p:nvPr/>
          </p:nvSpPr>
          <p:spPr>
            <a:xfrm>
              <a:off x="13794128" y="394352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2167445-BDDB-2D4B-8A9D-4DFC22517B10}"/>
                </a:ext>
              </a:extLst>
            </p:cNvPr>
            <p:cNvSpPr/>
            <p:nvPr/>
          </p:nvSpPr>
          <p:spPr>
            <a:xfrm>
              <a:off x="13794128" y="4524815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7EB23A-C212-404E-856F-5358D6E5717E}"/>
                </a:ext>
              </a:extLst>
            </p:cNvPr>
            <p:cNvSpPr/>
            <p:nvPr/>
          </p:nvSpPr>
          <p:spPr>
            <a:xfrm>
              <a:off x="13794128" y="5106107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27B8527-5A0B-4441-B8D1-A7E3EED0CA0F}"/>
                </a:ext>
              </a:extLst>
            </p:cNvPr>
            <p:cNvSpPr/>
            <p:nvPr/>
          </p:nvSpPr>
          <p:spPr>
            <a:xfrm>
              <a:off x="13794128" y="5687400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Status ovals">
            <a:extLst>
              <a:ext uri="{FF2B5EF4-FFF2-40B4-BE49-F238E27FC236}">
                <a16:creationId xmlns:a16="http://schemas.microsoft.com/office/drawing/2014/main" id="{846295D8-53A7-0349-8A5E-43560D017398}"/>
              </a:ext>
            </a:extLst>
          </p:cNvPr>
          <p:cNvGrpSpPr/>
          <p:nvPr/>
        </p:nvGrpSpPr>
        <p:grpSpPr>
          <a:xfrm>
            <a:off x="9652000" y="4005923"/>
            <a:ext cx="180000" cy="1923877"/>
            <a:chOff x="13794128" y="3943523"/>
            <a:chExt cx="180000" cy="192387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2FBC1A3-4338-4643-A94D-5DE7AE016F29}"/>
                </a:ext>
              </a:extLst>
            </p:cNvPr>
            <p:cNvSpPr/>
            <p:nvPr/>
          </p:nvSpPr>
          <p:spPr>
            <a:xfrm>
              <a:off x="13794128" y="3943523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A5A8422-E0C4-B042-AD36-3433BA92DD89}"/>
                </a:ext>
              </a:extLst>
            </p:cNvPr>
            <p:cNvSpPr/>
            <p:nvPr/>
          </p:nvSpPr>
          <p:spPr>
            <a:xfrm>
              <a:off x="13794128" y="4524815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1F67D01-C788-A64D-9100-2D237C5E0697}"/>
                </a:ext>
              </a:extLst>
            </p:cNvPr>
            <p:cNvSpPr/>
            <p:nvPr/>
          </p:nvSpPr>
          <p:spPr>
            <a:xfrm>
              <a:off x="13794128" y="5106107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C4D8355-257A-1245-B779-BD68F2EE4FA8}"/>
                </a:ext>
              </a:extLst>
            </p:cNvPr>
            <p:cNvSpPr/>
            <p:nvPr/>
          </p:nvSpPr>
          <p:spPr>
            <a:xfrm>
              <a:off x="13794128" y="568740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Status ovals">
            <a:extLst>
              <a:ext uri="{FF2B5EF4-FFF2-40B4-BE49-F238E27FC236}">
                <a16:creationId xmlns:a16="http://schemas.microsoft.com/office/drawing/2014/main" id="{372FC890-54EC-5546-8540-6712B77BD162}"/>
              </a:ext>
            </a:extLst>
          </p:cNvPr>
          <p:cNvGrpSpPr/>
          <p:nvPr/>
        </p:nvGrpSpPr>
        <p:grpSpPr>
          <a:xfrm>
            <a:off x="11252200" y="4005923"/>
            <a:ext cx="180000" cy="1923877"/>
            <a:chOff x="13794128" y="3943523"/>
            <a:chExt cx="180000" cy="192387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500EA5E-BC4F-0445-8F4D-3911BB390373}"/>
                </a:ext>
              </a:extLst>
            </p:cNvPr>
            <p:cNvSpPr/>
            <p:nvPr/>
          </p:nvSpPr>
          <p:spPr>
            <a:xfrm>
              <a:off x="13794128" y="3943523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3412F94-F3EE-C746-95D4-6695095FC1B7}"/>
                </a:ext>
              </a:extLst>
            </p:cNvPr>
            <p:cNvSpPr/>
            <p:nvPr/>
          </p:nvSpPr>
          <p:spPr>
            <a:xfrm>
              <a:off x="13794128" y="452481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B899179-A1CF-204D-9C4A-FFE9909B2CEA}"/>
                </a:ext>
              </a:extLst>
            </p:cNvPr>
            <p:cNvSpPr/>
            <p:nvPr/>
          </p:nvSpPr>
          <p:spPr>
            <a:xfrm>
              <a:off x="13794128" y="5106107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85F8557-88E0-BB4E-9870-F5CFEDDBA260}"/>
                </a:ext>
              </a:extLst>
            </p:cNvPr>
            <p:cNvSpPr/>
            <p:nvPr/>
          </p:nvSpPr>
          <p:spPr>
            <a:xfrm>
              <a:off x="13794128" y="56874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Status ovals">
            <a:extLst>
              <a:ext uri="{FF2B5EF4-FFF2-40B4-BE49-F238E27FC236}">
                <a16:creationId xmlns:a16="http://schemas.microsoft.com/office/drawing/2014/main" id="{636CEAA9-8FF2-C843-9AF0-64E0E66D8726}"/>
              </a:ext>
            </a:extLst>
          </p:cNvPr>
          <p:cNvGrpSpPr/>
          <p:nvPr/>
        </p:nvGrpSpPr>
        <p:grpSpPr>
          <a:xfrm>
            <a:off x="12824800" y="4005923"/>
            <a:ext cx="180000" cy="1923877"/>
            <a:chOff x="13794128" y="3943523"/>
            <a:chExt cx="180000" cy="192387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71B53A-19F1-904B-9AF2-8B1526539FC0}"/>
                </a:ext>
              </a:extLst>
            </p:cNvPr>
            <p:cNvSpPr/>
            <p:nvPr/>
          </p:nvSpPr>
          <p:spPr>
            <a:xfrm>
              <a:off x="13794128" y="394352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9E04FB3-5DFB-F04E-A763-3CD42ACF3C76}"/>
                </a:ext>
              </a:extLst>
            </p:cNvPr>
            <p:cNvSpPr/>
            <p:nvPr/>
          </p:nvSpPr>
          <p:spPr>
            <a:xfrm>
              <a:off x="13794128" y="4524815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ABBC76C-E48E-B947-94F6-21D2BC85E939}"/>
                </a:ext>
              </a:extLst>
            </p:cNvPr>
            <p:cNvSpPr/>
            <p:nvPr/>
          </p:nvSpPr>
          <p:spPr>
            <a:xfrm>
              <a:off x="13794128" y="5106107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E9972DC-3109-D841-81A7-AF4EA70A8F64}"/>
                </a:ext>
              </a:extLst>
            </p:cNvPr>
            <p:cNvSpPr/>
            <p:nvPr/>
          </p:nvSpPr>
          <p:spPr>
            <a:xfrm>
              <a:off x="13794128" y="568740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Status ovals">
            <a:extLst>
              <a:ext uri="{FF2B5EF4-FFF2-40B4-BE49-F238E27FC236}">
                <a16:creationId xmlns:a16="http://schemas.microsoft.com/office/drawing/2014/main" id="{A1AA176E-8612-C84C-994E-E909F4EFC14D}"/>
              </a:ext>
            </a:extLst>
          </p:cNvPr>
          <p:cNvGrpSpPr/>
          <p:nvPr/>
        </p:nvGrpSpPr>
        <p:grpSpPr>
          <a:xfrm>
            <a:off x="14376400" y="4005923"/>
            <a:ext cx="180000" cy="1923877"/>
            <a:chOff x="13794128" y="3943523"/>
            <a:chExt cx="180000" cy="1923877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1289D7B-E898-F843-83C5-D4AEC39DBF0D}"/>
                </a:ext>
              </a:extLst>
            </p:cNvPr>
            <p:cNvSpPr/>
            <p:nvPr/>
          </p:nvSpPr>
          <p:spPr>
            <a:xfrm>
              <a:off x="13794128" y="3943523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1A86F1E-AA17-D643-A044-2CE8BC95C4F9}"/>
                </a:ext>
              </a:extLst>
            </p:cNvPr>
            <p:cNvSpPr/>
            <p:nvPr/>
          </p:nvSpPr>
          <p:spPr>
            <a:xfrm>
              <a:off x="13794128" y="4524815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288D565-C945-7F4E-86F8-E3EEA8CD2B41}"/>
                </a:ext>
              </a:extLst>
            </p:cNvPr>
            <p:cNvSpPr/>
            <p:nvPr/>
          </p:nvSpPr>
          <p:spPr>
            <a:xfrm>
              <a:off x="13794128" y="5106107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17F43B5-32FA-5B48-BF41-6B512D98B965}"/>
                </a:ext>
              </a:extLst>
            </p:cNvPr>
            <p:cNvSpPr/>
            <p:nvPr/>
          </p:nvSpPr>
          <p:spPr>
            <a:xfrm>
              <a:off x="13794128" y="568740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74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2Q Budget Gaps by Regions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41" name="object 7" hidden="1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69756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E0600B-6945-CB4C-B9FD-2754A215D5E4}"/>
              </a:ext>
            </a:extLst>
          </p:cNvPr>
          <p:cNvGrpSpPr/>
          <p:nvPr/>
        </p:nvGrpSpPr>
        <p:grpSpPr>
          <a:xfrm>
            <a:off x="1041400" y="8486001"/>
            <a:ext cx="4724400" cy="276999"/>
            <a:chOff x="1041400" y="8486001"/>
            <a:chExt cx="4724400" cy="276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A01DAD-5FD4-5440-8154-E56813A61D22}"/>
                </a:ext>
              </a:extLst>
            </p:cNvPr>
            <p:cNvSpPr/>
            <p:nvPr/>
          </p:nvSpPr>
          <p:spPr>
            <a:xfrm>
              <a:off x="1041400" y="853450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434649-A3AA-C242-A000-305F97629468}"/>
                </a:ext>
              </a:extLst>
            </p:cNvPr>
            <p:cNvSpPr txBox="1"/>
            <p:nvPr/>
          </p:nvSpPr>
          <p:spPr>
            <a:xfrm>
              <a:off x="1193800" y="8486001"/>
              <a:ext cx="1665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Improved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934E58-9BD6-8841-BCE5-2D958535C471}"/>
                </a:ext>
              </a:extLst>
            </p:cNvPr>
            <p:cNvSpPr/>
            <p:nvPr/>
          </p:nvSpPr>
          <p:spPr>
            <a:xfrm>
              <a:off x="3733987" y="853450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EA9BC0-70A2-7C43-BBA7-523716A95AB6}"/>
                </a:ext>
              </a:extLst>
            </p:cNvPr>
            <p:cNvSpPr txBox="1"/>
            <p:nvPr/>
          </p:nvSpPr>
          <p:spPr>
            <a:xfrm>
              <a:off x="3860800" y="8486001"/>
              <a:ext cx="190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Of concern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B8F38E-6BFC-1247-ACB6-67A6C0609909}"/>
                </a:ext>
              </a:extLst>
            </p:cNvPr>
            <p:cNvSpPr/>
            <p:nvPr/>
          </p:nvSpPr>
          <p:spPr>
            <a:xfrm>
              <a:off x="2489200" y="8534500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B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E84B26-67C6-5448-BB69-DED0323836B2}"/>
                </a:ext>
              </a:extLst>
            </p:cNvPr>
            <p:cNvSpPr txBox="1"/>
            <p:nvPr/>
          </p:nvSpPr>
          <p:spPr>
            <a:xfrm>
              <a:off x="2692213" y="8486001"/>
              <a:ext cx="2159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Warning</a:t>
              </a:r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4CEE50C-BEF9-FB45-8E6D-7FBB9C0F9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80792"/>
              </p:ext>
            </p:extLst>
          </p:nvPr>
        </p:nvGraphicFramePr>
        <p:xfrm>
          <a:off x="1041397" y="3200955"/>
          <a:ext cx="14173201" cy="2961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3">
                  <a:extLst>
                    <a:ext uri="{9D8B030D-6E8A-4147-A177-3AD203B41FA5}">
                      <a16:colId xmlns:a16="http://schemas.microsoft.com/office/drawing/2014/main" val="1820033954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892516511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653101673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086131064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366244460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13853658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80162736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702003247"/>
                    </a:ext>
                  </a:extLst>
                </a:gridCol>
              </a:tblGrid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Services Scorecard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Group(M)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MEA(M)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EU(M)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AP(M)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AU(M)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AM(M)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Central Services(M)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95477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Product Revenue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-186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-180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8606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Revenue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5150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GP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9995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GM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28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2Q YoY Growth (in %) by Regions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69756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E0600B-6945-CB4C-B9FD-2754A215D5E4}"/>
              </a:ext>
            </a:extLst>
          </p:cNvPr>
          <p:cNvGrpSpPr/>
          <p:nvPr/>
        </p:nvGrpSpPr>
        <p:grpSpPr>
          <a:xfrm>
            <a:off x="1041400" y="8486001"/>
            <a:ext cx="4724400" cy="276999"/>
            <a:chOff x="1041400" y="8486001"/>
            <a:chExt cx="4724400" cy="276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A01DAD-5FD4-5440-8154-E56813A61D22}"/>
                </a:ext>
              </a:extLst>
            </p:cNvPr>
            <p:cNvSpPr/>
            <p:nvPr/>
          </p:nvSpPr>
          <p:spPr>
            <a:xfrm>
              <a:off x="1041400" y="853450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434649-A3AA-C242-A000-305F97629468}"/>
                </a:ext>
              </a:extLst>
            </p:cNvPr>
            <p:cNvSpPr txBox="1"/>
            <p:nvPr/>
          </p:nvSpPr>
          <p:spPr>
            <a:xfrm>
              <a:off x="1193800" y="8486001"/>
              <a:ext cx="1665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Improved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934E58-9BD6-8841-BCE5-2D958535C471}"/>
                </a:ext>
              </a:extLst>
            </p:cNvPr>
            <p:cNvSpPr/>
            <p:nvPr/>
          </p:nvSpPr>
          <p:spPr>
            <a:xfrm>
              <a:off x="3733987" y="853450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EA9BC0-70A2-7C43-BBA7-523716A95AB6}"/>
                </a:ext>
              </a:extLst>
            </p:cNvPr>
            <p:cNvSpPr txBox="1"/>
            <p:nvPr/>
          </p:nvSpPr>
          <p:spPr>
            <a:xfrm>
              <a:off x="3860800" y="8486001"/>
              <a:ext cx="190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Of concern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B8F38E-6BFC-1247-ACB6-67A6C0609909}"/>
                </a:ext>
              </a:extLst>
            </p:cNvPr>
            <p:cNvSpPr/>
            <p:nvPr/>
          </p:nvSpPr>
          <p:spPr>
            <a:xfrm>
              <a:off x="2489200" y="8534500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B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E84B26-67C6-5448-BB69-DED0323836B2}"/>
                </a:ext>
              </a:extLst>
            </p:cNvPr>
            <p:cNvSpPr txBox="1"/>
            <p:nvPr/>
          </p:nvSpPr>
          <p:spPr>
            <a:xfrm>
              <a:off x="2692213" y="8486001"/>
              <a:ext cx="2159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Warning</a:t>
              </a:r>
            </a:p>
          </p:txBody>
        </p:sp>
      </p:grp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DBB6BEE2-073C-C64E-A5F1-C60C3FFEA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47303"/>
              </p:ext>
            </p:extLst>
          </p:nvPr>
        </p:nvGraphicFramePr>
        <p:xfrm>
          <a:off x="1041397" y="3200955"/>
          <a:ext cx="14173201" cy="2961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3">
                  <a:extLst>
                    <a:ext uri="{9D8B030D-6E8A-4147-A177-3AD203B41FA5}">
                      <a16:colId xmlns:a16="http://schemas.microsoft.com/office/drawing/2014/main" val="1820033954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892516511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653101673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086131064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366244460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13853658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80162736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702003247"/>
                    </a:ext>
                  </a:extLst>
                </a:gridCol>
              </a:tblGrid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Services Scorecard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Group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MEA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EU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AP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AU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AM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Central Services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95477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Product Revenue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2.4%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20.5%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-0.1%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4.2%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15.8%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8606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Revenue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10.2%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1.3%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2.5%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18.8%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12.1%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5150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GP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-0.9%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-12.0%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7.4%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-9.7%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17.6%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4.6%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9995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GM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-1.9%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-3.4%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-0.6%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-2.7%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-3.4%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15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2Q YoY Growth in Millions by Regions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E0600B-6945-CB4C-B9FD-2754A215D5E4}"/>
              </a:ext>
            </a:extLst>
          </p:cNvPr>
          <p:cNvGrpSpPr/>
          <p:nvPr/>
        </p:nvGrpSpPr>
        <p:grpSpPr>
          <a:xfrm>
            <a:off x="1041400" y="8486001"/>
            <a:ext cx="4724400" cy="276999"/>
            <a:chOff x="1041400" y="8486001"/>
            <a:chExt cx="4724400" cy="276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A01DAD-5FD4-5440-8154-E56813A61D22}"/>
                </a:ext>
              </a:extLst>
            </p:cNvPr>
            <p:cNvSpPr/>
            <p:nvPr/>
          </p:nvSpPr>
          <p:spPr>
            <a:xfrm>
              <a:off x="1041400" y="853450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434649-A3AA-C242-A000-305F97629468}"/>
                </a:ext>
              </a:extLst>
            </p:cNvPr>
            <p:cNvSpPr txBox="1"/>
            <p:nvPr/>
          </p:nvSpPr>
          <p:spPr>
            <a:xfrm>
              <a:off x="1193800" y="8486001"/>
              <a:ext cx="1665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Improved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934E58-9BD6-8841-BCE5-2D958535C471}"/>
                </a:ext>
              </a:extLst>
            </p:cNvPr>
            <p:cNvSpPr/>
            <p:nvPr/>
          </p:nvSpPr>
          <p:spPr>
            <a:xfrm>
              <a:off x="3733987" y="853450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EA9BC0-70A2-7C43-BBA7-523716A95AB6}"/>
                </a:ext>
              </a:extLst>
            </p:cNvPr>
            <p:cNvSpPr txBox="1"/>
            <p:nvPr/>
          </p:nvSpPr>
          <p:spPr>
            <a:xfrm>
              <a:off x="3860800" y="8486001"/>
              <a:ext cx="190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Of concern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B8F38E-6BFC-1247-ACB6-67A6C0609909}"/>
                </a:ext>
              </a:extLst>
            </p:cNvPr>
            <p:cNvSpPr/>
            <p:nvPr/>
          </p:nvSpPr>
          <p:spPr>
            <a:xfrm>
              <a:off x="2489200" y="8534500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B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E84B26-67C6-5448-BB69-DED0323836B2}"/>
                </a:ext>
              </a:extLst>
            </p:cNvPr>
            <p:cNvSpPr txBox="1"/>
            <p:nvPr/>
          </p:nvSpPr>
          <p:spPr>
            <a:xfrm>
              <a:off x="2692213" y="8486001"/>
              <a:ext cx="2159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Warning</a:t>
              </a:r>
            </a:p>
          </p:txBody>
        </p:sp>
      </p:grp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701113A-030E-FB4A-9343-8E7C82F92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5287"/>
              </p:ext>
            </p:extLst>
          </p:nvPr>
        </p:nvGraphicFramePr>
        <p:xfrm>
          <a:off x="1041397" y="3200955"/>
          <a:ext cx="14173201" cy="2961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3">
                  <a:extLst>
                    <a:ext uri="{9D8B030D-6E8A-4147-A177-3AD203B41FA5}">
                      <a16:colId xmlns:a16="http://schemas.microsoft.com/office/drawing/2014/main" val="1820033954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892516511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653101673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086131064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366244460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113853658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280162736"/>
                    </a:ext>
                  </a:extLst>
                </a:gridCol>
                <a:gridCol w="1589314">
                  <a:extLst>
                    <a:ext uri="{9D8B030D-6E8A-4147-A177-3AD203B41FA5}">
                      <a16:colId xmlns:a16="http://schemas.microsoft.com/office/drawing/2014/main" val="3702003247"/>
                    </a:ext>
                  </a:extLst>
                </a:gridCol>
              </a:tblGrid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Services Scorecard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Group(M)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MEA(M)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EU(M)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AP(M)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AU(M)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AM(M)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Central Services(M)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95477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Product Revenue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8606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Revenue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5150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GP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9995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GM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76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FY19 Services Revenue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 hidden="1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0424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5D9BAE95-7360-D247-B37E-7A3E37447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784366"/>
              </p:ext>
            </p:extLst>
          </p:nvPr>
        </p:nvGraphicFramePr>
        <p:xfrm>
          <a:off x="1041401" y="3113433"/>
          <a:ext cx="14173200" cy="5878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5887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FY19 Services GP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 hidden="1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0424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20382AF7-CB45-C344-A0FB-7D9E6E11E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203018"/>
              </p:ext>
            </p:extLst>
          </p:nvPr>
        </p:nvGraphicFramePr>
        <p:xfrm>
          <a:off x="1041400" y="2955674"/>
          <a:ext cx="14173200" cy="5500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380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1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Services GP for 2Q and Services GP excl. VBR insight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1249" y="7467600"/>
            <a:ext cx="331187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459"/>
              </a:spcBef>
            </a:pPr>
            <a:r>
              <a:rPr lang="en-IN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GP : Gross Profit ($)</a:t>
            </a:r>
          </a:p>
          <a:p>
            <a:pPr marR="5080">
              <a:lnSpc>
                <a:spcPct val="100000"/>
              </a:lnSpc>
              <a:spcBef>
                <a:spcPts val="459"/>
              </a:spcBef>
            </a:pPr>
            <a:r>
              <a:rPr lang="en-IN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VBR : Vendor Business Resale ($)</a:t>
            </a:r>
          </a:p>
          <a:p>
            <a:pPr marR="5080">
              <a:lnSpc>
                <a:spcPct val="100000"/>
              </a:lnSpc>
              <a:spcBef>
                <a:spcPts val="459"/>
              </a:spcBef>
            </a:pPr>
            <a:r>
              <a:rPr lang="en-IN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Q : Quarter</a:t>
            </a:r>
          </a:p>
          <a:p>
            <a:pPr marR="5080">
              <a:lnSpc>
                <a:spcPct val="100000"/>
              </a:lnSpc>
              <a:spcBef>
                <a:spcPts val="459"/>
              </a:spcBef>
            </a:pPr>
            <a:r>
              <a:rPr lang="en-IN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FY : Financial Year</a:t>
            </a:r>
            <a:endParaRPr sz="1200" dirty="0">
              <a:latin typeface="Roboto" pitchFamily="2" charset="0"/>
              <a:ea typeface="Roboto" pitchFamily="2" charset="0"/>
              <a:cs typeface="Lucida San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DC49221B-7391-8B40-A564-20F094D0F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10490"/>
              </p:ext>
            </p:extLst>
          </p:nvPr>
        </p:nvGraphicFramePr>
        <p:xfrm>
          <a:off x="1069009" y="3219450"/>
          <a:ext cx="14223999" cy="4164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6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4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4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45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b="0" i="0" spc="0" dirty="0">
                          <a:solidFill>
                            <a:srgbClr val="ADAEAF"/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Budget Achievement</a:t>
                      </a:r>
                      <a:endParaRPr sz="1600" b="0" i="0" spc="0" dirty="0"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</a:txBody>
                  <a:tcPr marL="0" marR="0" marT="1143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b="0" i="0" spc="0" dirty="0">
                          <a:solidFill>
                            <a:srgbClr val="ADAEAF"/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1Q Forecast(%)</a:t>
                      </a:r>
                    </a:p>
                  </a:txBody>
                  <a:tcPr marL="0" marR="0" marT="1143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88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lang="en-US" sz="1600" b="0" i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oboto Medium" pitchFamily="2" charset="0"/>
                          <a:ea typeface="Roboto Medium" pitchFamily="2" charset="0"/>
                          <a:cs typeface="Lucida Sans"/>
                        </a:rPr>
                        <a:t>2Q Forecast(%)</a:t>
                      </a:r>
                      <a:endParaRPr sz="1600" b="0" i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Roboto Medium" pitchFamily="2" charset="0"/>
                        <a:ea typeface="Roboto Medium" pitchFamily="2" charset="0"/>
                        <a:cs typeface="Lucida Sans"/>
                      </a:endParaRPr>
                    </a:p>
                  </a:txBody>
                  <a:tcPr marL="0" marR="0" marT="1143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lang="en-US" sz="1600" b="0" i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%Change</a:t>
                      </a:r>
                      <a:r>
                        <a:rPr sz="1600" b="0" i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 (</a:t>
                      </a:r>
                      <a:r>
                        <a:rPr lang="en-US" sz="1600" b="0" i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MoM</a:t>
                      </a:r>
                      <a:r>
                        <a:rPr sz="1600" b="0" i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)</a:t>
                      </a:r>
                      <a:endParaRPr lang="en-US" sz="1600" b="0" i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  <a:p>
                      <a:pPr marR="8572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lang="en-IN" sz="1600" b="0" i="0" spc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(July-June)</a:t>
                      </a:r>
                      <a:endParaRPr sz="1600" b="0" i="0" spc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</a:txBody>
                  <a:tcPr marL="0" marR="0" marT="1143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b="0" i="0" spc="0" dirty="0">
                          <a:solidFill>
                            <a:srgbClr val="ADAEAF"/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3Q Forecast (%)</a:t>
                      </a:r>
                      <a:endParaRPr sz="1600" b="0" i="0" spc="0" dirty="0"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</a:txBody>
                  <a:tcPr marL="0" marR="0" marT="1143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b="0" i="0" spc="0" dirty="0">
                          <a:solidFill>
                            <a:srgbClr val="ADAEAF"/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4Q Forecast (%)</a:t>
                      </a:r>
                      <a:endParaRPr sz="1600" b="0" i="0" spc="0" dirty="0"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</a:txBody>
                  <a:tcPr marL="0" marR="0" marT="1143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b="0" i="0" spc="0" dirty="0">
                          <a:solidFill>
                            <a:srgbClr val="ADAEAF"/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FY Forecast (%)</a:t>
                      </a:r>
                      <a:endParaRPr sz="1600" b="0" i="0" spc="0" dirty="0">
                        <a:latin typeface="Roboto" pitchFamily="2" charset="0"/>
                        <a:ea typeface="Roboto" pitchFamily="2" charset="0"/>
                        <a:cs typeface="Lucida Sans"/>
                      </a:endParaRPr>
                    </a:p>
                  </a:txBody>
                  <a:tcPr marL="0" marR="0" marT="1143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Service Revenue</a:t>
                      </a: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103</a:t>
                      </a: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lang="en-US"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104</a:t>
                      </a:r>
                      <a:endParaRPr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lang="en-US"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8</a:t>
                      </a:r>
                      <a:endParaRPr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100</a:t>
                      </a: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99</a:t>
                      </a: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100</a:t>
                      </a: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6000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Service Rev (excl. VBR)</a:t>
                      </a: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b="0" i="0" spc="0" dirty="0">
                          <a:ln w="127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97</a:t>
                      </a: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lang="en-US"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98</a:t>
                      </a:r>
                      <a:endParaRPr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lang="en-US"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0</a:t>
                      </a:r>
                      <a:endParaRPr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99</a:t>
                      </a: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99</a:t>
                      </a: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99</a:t>
                      </a: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Services GP</a:t>
                      </a: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98</a:t>
                      </a: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lang="en-US"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95</a:t>
                      </a:r>
                      <a:endParaRPr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lang="en-US"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-3</a:t>
                      </a:r>
                      <a:endParaRPr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99</a:t>
                      </a: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99</a:t>
                      </a: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98</a:t>
                      </a:r>
                    </a:p>
                  </a:txBody>
                  <a:tcPr marL="0" marR="0" marT="18415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6000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Services GP (excl. VBR)</a:t>
                      </a: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93</a:t>
                      </a: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lang="en-IN"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93</a:t>
                      </a:r>
                      <a:endParaRPr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lang="en-US"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-1</a:t>
                      </a:r>
                      <a:endParaRPr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99</a:t>
                      </a: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99</a:t>
                      </a: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97</a:t>
                      </a: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Central Services</a:t>
                      </a:r>
                      <a:r>
                        <a:rPr lang="en-US"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 </a:t>
                      </a:r>
                      <a:r>
                        <a:rPr sz="1600" b="0" i="0" spc="0" baseline="27777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" pitchFamily="2" charset="0"/>
                          <a:ea typeface="Roboto" pitchFamily="2" charset="0"/>
                          <a:cs typeface="Lucida Sans"/>
                        </a:rPr>
                        <a:t>*</a:t>
                      </a: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CFD3D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95</a:t>
                      </a: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CFD3D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lang="en-US"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91</a:t>
                      </a:r>
                      <a:endParaRPr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CFD3D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lang="en-US"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0</a:t>
                      </a:r>
                      <a:endParaRPr sz="1600" b="0" i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Roboto Thin" pitchFamily="2" charset="0"/>
                        <a:ea typeface="Roboto Thin" pitchFamily="2" charset="0"/>
                        <a:cs typeface="Trebuchet MS"/>
                      </a:endParaRP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CFD3D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104</a:t>
                      </a: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CFD3D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109</a:t>
                      </a: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CFD3D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b="0" i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  <a:cs typeface="Trebuchet MS"/>
                        </a:rPr>
                        <a:t>103</a:t>
                      </a:r>
                    </a:p>
                  </a:txBody>
                  <a:tcPr marL="0" marR="0" marT="165100" marB="0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CFD3D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object 5">
            <a:extLst>
              <a:ext uri="{FF2B5EF4-FFF2-40B4-BE49-F238E27FC236}">
                <a16:creationId xmlns:a16="http://schemas.microsoft.com/office/drawing/2014/main" id="{65663229-3FAE-5A48-B3A5-0601912B61C6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778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4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1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18" name="Up Arrow 17" hidden="1">
            <a:extLst>
              <a:ext uri="{FF2B5EF4-FFF2-40B4-BE49-F238E27FC236}">
                <a16:creationId xmlns:a16="http://schemas.microsoft.com/office/drawing/2014/main" id="{8B9B36EC-318E-ED46-A06F-B649926E5166}"/>
              </a:ext>
            </a:extLst>
          </p:cNvPr>
          <p:cNvSpPr/>
          <p:nvPr/>
        </p:nvSpPr>
        <p:spPr>
          <a:xfrm flipV="1">
            <a:off x="6957400" y="6006005"/>
            <a:ext cx="180000" cy="2880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 hidden="1">
            <a:extLst>
              <a:ext uri="{FF2B5EF4-FFF2-40B4-BE49-F238E27FC236}">
                <a16:creationId xmlns:a16="http://schemas.microsoft.com/office/drawing/2014/main" id="{5D830BD8-C17C-654B-8F1B-8D2033438EAE}"/>
              </a:ext>
            </a:extLst>
          </p:cNvPr>
          <p:cNvSpPr/>
          <p:nvPr/>
        </p:nvSpPr>
        <p:spPr>
          <a:xfrm rot="10800000" flipV="1">
            <a:off x="6957400" y="5313271"/>
            <a:ext cx="180000" cy="28800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 hidden="1">
            <a:extLst>
              <a:ext uri="{FF2B5EF4-FFF2-40B4-BE49-F238E27FC236}">
                <a16:creationId xmlns:a16="http://schemas.microsoft.com/office/drawing/2014/main" id="{D1B7C34C-B827-1746-9735-71FF98057224}"/>
              </a:ext>
            </a:extLst>
          </p:cNvPr>
          <p:cNvSpPr/>
          <p:nvPr/>
        </p:nvSpPr>
        <p:spPr>
          <a:xfrm flipV="1">
            <a:off x="6957400" y="4655133"/>
            <a:ext cx="180000" cy="2880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 hidden="1">
            <a:extLst>
              <a:ext uri="{FF2B5EF4-FFF2-40B4-BE49-F238E27FC236}">
                <a16:creationId xmlns:a16="http://schemas.microsoft.com/office/drawing/2014/main" id="{23DBA58B-99B5-6748-8BFE-FC70A8143708}"/>
              </a:ext>
            </a:extLst>
          </p:cNvPr>
          <p:cNvSpPr/>
          <p:nvPr/>
        </p:nvSpPr>
        <p:spPr>
          <a:xfrm flipV="1">
            <a:off x="6957400" y="3962400"/>
            <a:ext cx="180000" cy="2880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9A9826-1BD0-CE4C-9E09-659DC9AFBB6F}"/>
              </a:ext>
            </a:extLst>
          </p:cNvPr>
          <p:cNvGrpSpPr/>
          <p:nvPr/>
        </p:nvGrpSpPr>
        <p:grpSpPr>
          <a:xfrm>
            <a:off x="1041400" y="1676400"/>
            <a:ext cx="4022725" cy="800836"/>
            <a:chOff x="1003300" y="1620766"/>
            <a:chExt cx="4022725" cy="800836"/>
          </a:xfrm>
        </p:grpSpPr>
        <p:sp>
          <p:nvSpPr>
            <p:cNvPr id="21" name="object 3" hidden="1">
              <a:extLst>
                <a:ext uri="{FF2B5EF4-FFF2-40B4-BE49-F238E27FC236}">
                  <a16:creationId xmlns:a16="http://schemas.microsoft.com/office/drawing/2014/main" id="{E13F96D5-D110-064A-8387-47C4FDF9B440}"/>
                </a:ext>
              </a:extLst>
            </p:cNvPr>
            <p:cNvSpPr txBox="1"/>
            <p:nvPr/>
          </p:nvSpPr>
          <p:spPr>
            <a:xfrm>
              <a:off x="1003300" y="2057400"/>
              <a:ext cx="4022725" cy="364202"/>
            </a:xfrm>
            <a:prstGeom prst="rect">
              <a:avLst/>
            </a:prstGeom>
          </p:spPr>
          <p:txBody>
            <a:bodyPr vert="horz" wrap="square" lIns="0" tIns="558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2000" b="1" dirty="0">
                  <a:solidFill>
                    <a:srgbClr val="FFBD53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   </a:t>
              </a:r>
              <a:r>
                <a:rPr sz="2000" b="1" dirty="0">
                  <a:solidFill>
                    <a:srgbClr val="FFBD53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98%</a:t>
              </a:r>
              <a:r>
                <a:rPr lang="en-US" sz="2000" b="1" dirty="0">
                  <a:solidFill>
                    <a:srgbClr val="FFBD53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sz="20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Trebuchet MS"/>
                </a:rPr>
                <a:t>(</a:t>
              </a:r>
              <a:r>
                <a:rPr sz="20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+2% </a:t>
              </a:r>
              <a:r>
                <a:rPr lang="en-US" sz="20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Trebuchet MS"/>
                </a:rPr>
                <a:t>MoM</a:t>
              </a:r>
              <a:r>
                <a:rPr sz="20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Trebuchet MS"/>
                </a:rPr>
                <a:t>)</a:t>
              </a: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03300" y="1620766"/>
              <a:ext cx="4022725" cy="364202"/>
            </a:xfrm>
            <a:prstGeom prst="rect">
              <a:avLst/>
            </a:prstGeom>
          </p:spPr>
          <p:txBody>
            <a:bodyPr vert="horz" wrap="square" lIns="0" tIns="558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sz="20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GP</a:t>
              </a:r>
              <a:r>
                <a:rPr lang="en-US" sz="20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 for 2Q</a:t>
              </a:r>
            </a:p>
          </p:txBody>
        </p:sp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003300" y="2095501"/>
              <a:ext cx="180000" cy="288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66B300-EAD0-AE46-BAFD-4A0905863AC6}"/>
              </a:ext>
            </a:extLst>
          </p:cNvPr>
          <p:cNvGrpSpPr/>
          <p:nvPr/>
        </p:nvGrpSpPr>
        <p:grpSpPr>
          <a:xfrm>
            <a:off x="6172200" y="1676400"/>
            <a:ext cx="4622800" cy="800836"/>
            <a:chOff x="6172200" y="1620766"/>
            <a:chExt cx="4622800" cy="800836"/>
          </a:xfrm>
        </p:grpSpPr>
        <p:sp>
          <p:nvSpPr>
            <p:cNvPr id="23" name="object 4" hidden="1">
              <a:extLst>
                <a:ext uri="{FF2B5EF4-FFF2-40B4-BE49-F238E27FC236}">
                  <a16:creationId xmlns:a16="http://schemas.microsoft.com/office/drawing/2014/main" id="{2F1BC531-A88C-3740-8884-5DFE6A9B7A37}"/>
                </a:ext>
              </a:extLst>
            </p:cNvPr>
            <p:cNvSpPr txBox="1"/>
            <p:nvPr/>
          </p:nvSpPr>
          <p:spPr>
            <a:xfrm>
              <a:off x="6172200" y="2057400"/>
              <a:ext cx="4622800" cy="364202"/>
            </a:xfrm>
            <a:prstGeom prst="rect">
              <a:avLst/>
            </a:prstGeom>
          </p:spPr>
          <p:txBody>
            <a:bodyPr vert="horz" wrap="square" lIns="0" tIns="558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2000" b="1" dirty="0">
                  <a:solidFill>
                    <a:srgbClr val="FF000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   </a:t>
              </a:r>
              <a:r>
                <a:rPr sz="2000" b="1" dirty="0">
                  <a:solidFill>
                    <a:srgbClr val="FF000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93</a:t>
              </a:r>
              <a:r>
                <a:rPr lang="en-IN" sz="2000" b="1" dirty="0">
                  <a:solidFill>
                    <a:srgbClr val="FF000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IN" sz="2000" b="1" dirty="0">
                  <a:solidFill>
                    <a:srgbClr val="FF000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r>
                <a:rPr lang="en-IN" sz="2000" dirty="0">
                  <a:solidFill>
                    <a:srgbClr val="FF0000"/>
                  </a:solidFill>
                  <a:latin typeface="Roboto Light" pitchFamily="2" charset="0"/>
                  <a:ea typeface="Roboto Light" pitchFamily="2" charset="0"/>
                  <a:cs typeface="Trebuchet MS"/>
                </a:rPr>
                <a:t>(</a:t>
              </a:r>
              <a:r>
                <a:rPr lang="en-IN" sz="2000" b="1" dirty="0">
                  <a:solidFill>
                    <a:srgbClr val="FF000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-2% </a:t>
              </a:r>
              <a:r>
                <a:rPr lang="en-US" sz="2000" dirty="0">
                  <a:solidFill>
                    <a:srgbClr val="FF0000"/>
                  </a:solidFill>
                  <a:latin typeface="Roboto Light" pitchFamily="2" charset="0"/>
                  <a:ea typeface="Roboto Light" pitchFamily="2" charset="0"/>
                  <a:cs typeface="Trebuchet MS"/>
                </a:rPr>
                <a:t>MoM</a:t>
              </a:r>
              <a:r>
                <a:rPr lang="en-IN" sz="2000" dirty="0">
                  <a:solidFill>
                    <a:srgbClr val="FF0000"/>
                  </a:solidFill>
                  <a:latin typeface="Roboto Light" pitchFamily="2" charset="0"/>
                  <a:ea typeface="Roboto Light" pitchFamily="2" charset="0"/>
                  <a:cs typeface="Trebuchet MS"/>
                </a:rPr>
                <a:t>)</a:t>
              </a:r>
              <a:endParaRPr sz="2000" dirty="0">
                <a:solidFill>
                  <a:srgbClr val="FF000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172200" y="1620766"/>
              <a:ext cx="4622800" cy="364202"/>
            </a:xfrm>
            <a:prstGeom prst="rect">
              <a:avLst/>
            </a:prstGeom>
          </p:spPr>
          <p:txBody>
            <a:bodyPr vert="horz" wrap="square" lIns="0" tIns="558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20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sz="20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GP excl. VBR</a:t>
              </a:r>
              <a:r>
                <a:rPr lang="en-US" sz="20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 for 2Q</a:t>
              </a:r>
              <a:endParaRPr sz="20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14" name="Up Arrow 13" hidden="1">
              <a:extLst>
                <a:ext uri="{FF2B5EF4-FFF2-40B4-BE49-F238E27FC236}">
                  <a16:creationId xmlns:a16="http://schemas.microsoft.com/office/drawing/2014/main" id="{4330F64F-D1F0-7144-9B67-2BB7BA4A33C6}"/>
                </a:ext>
              </a:extLst>
            </p:cNvPr>
            <p:cNvSpPr/>
            <p:nvPr/>
          </p:nvSpPr>
          <p:spPr>
            <a:xfrm flipV="1">
              <a:off x="6172200" y="2095501"/>
              <a:ext cx="180000" cy="288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 hidden="1">
            <a:extLst>
              <a:ext uri="{FF2B5EF4-FFF2-40B4-BE49-F238E27FC236}">
                <a16:creationId xmlns:a16="http://schemas.microsoft.com/office/drawing/2014/main" id="{22422FE0-AB5B-4743-961D-04184F307102}"/>
              </a:ext>
            </a:extLst>
          </p:cNvPr>
          <p:cNvGrpSpPr/>
          <p:nvPr/>
        </p:nvGrpSpPr>
        <p:grpSpPr>
          <a:xfrm>
            <a:off x="3556003" y="2209800"/>
            <a:ext cx="1600197" cy="3268855"/>
            <a:chOff x="3556000" y="2217545"/>
            <a:chExt cx="1600197" cy="326885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AF1407-6E94-594F-8D5E-B3B1D11E2844}"/>
                </a:ext>
              </a:extLst>
            </p:cNvPr>
            <p:cNvCxnSpPr/>
            <p:nvPr/>
          </p:nvCxnSpPr>
          <p:spPr>
            <a:xfrm>
              <a:off x="3556000" y="2217545"/>
              <a:ext cx="609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67BC4F-9D03-5A49-B7ED-6F4BF93FFE72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2217545"/>
              <a:ext cx="0" cy="326885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231C6E0-D956-9844-8C1E-48CFE144B995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5486400"/>
              <a:ext cx="99059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 hidden="1">
            <a:extLst>
              <a:ext uri="{FF2B5EF4-FFF2-40B4-BE49-F238E27FC236}">
                <a16:creationId xmlns:a16="http://schemas.microsoft.com/office/drawing/2014/main" id="{53A12D57-2D6B-844D-B57B-96D4FD867695}"/>
              </a:ext>
            </a:extLst>
          </p:cNvPr>
          <p:cNvGrpSpPr/>
          <p:nvPr/>
        </p:nvGrpSpPr>
        <p:grpSpPr>
          <a:xfrm flipH="1">
            <a:off x="5941249" y="2438400"/>
            <a:ext cx="635146" cy="3684643"/>
            <a:chOff x="4165599" y="2369945"/>
            <a:chExt cx="635146" cy="368464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8D7C2BF-3C52-C248-9965-0CE711FE3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5600" y="2369945"/>
              <a:ext cx="0" cy="368464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979697B-B5B7-7942-9F8A-2C0162FB6E0C}"/>
                </a:ext>
              </a:extLst>
            </p:cNvPr>
            <p:cNvCxnSpPr>
              <a:cxnSpLocks/>
            </p:cNvCxnSpPr>
            <p:nvPr/>
          </p:nvCxnSpPr>
          <p:spPr>
            <a:xfrm>
              <a:off x="4165599" y="6054588"/>
              <a:ext cx="63514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bject 7">
            <a:extLst>
              <a:ext uri="{FF2B5EF4-FFF2-40B4-BE49-F238E27FC236}">
                <a16:creationId xmlns:a16="http://schemas.microsoft.com/office/drawing/2014/main" id="{B0D110BB-1F85-2447-AAE7-C7B444C93C73}"/>
              </a:ext>
            </a:extLst>
          </p:cNvPr>
          <p:cNvSpPr txBox="1"/>
          <p:nvPr/>
        </p:nvSpPr>
        <p:spPr>
          <a:xfrm>
            <a:off x="9485297" y="7467600"/>
            <a:ext cx="5729303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 Light" pitchFamily="2" charset="0"/>
                <a:ea typeface="Roboto Light" pitchFamily="2" charset="0"/>
              </a:rPr>
              <a:t>Central Services are mainly Overheads spending offset by GDCs/COEs recoveries</a:t>
            </a:r>
          </a:p>
          <a:p>
            <a:pPr marL="180000">
              <a:lnSpc>
                <a:spcPct val="150000"/>
              </a:lnSpc>
            </a:pPr>
            <a:r>
              <a:rPr lang="en-SG" sz="1200" dirty="0">
                <a:latin typeface="Roboto Light" pitchFamily="2" charset="0"/>
                <a:ea typeface="Roboto Light" pitchFamily="2" charset="0"/>
              </a:rPr>
              <a:t>Arrow in the 1Q Forecast column indicates dip or growth </a:t>
            </a:r>
            <a:r>
              <a:rPr lang="en-SG" sz="1200" dirty="0" err="1">
                <a:latin typeface="Roboto Light" pitchFamily="2" charset="0"/>
                <a:ea typeface="Roboto Light" pitchFamily="2" charset="0"/>
              </a:rPr>
              <a:t>w.r.t.</a:t>
            </a:r>
            <a:r>
              <a:rPr lang="en-SG" sz="1200" dirty="0">
                <a:latin typeface="Roboto Light" pitchFamily="2" charset="0"/>
                <a:ea typeface="Roboto Light" pitchFamily="2" charset="0"/>
              </a:rPr>
              <a:t> previous month</a:t>
            </a:r>
          </a:p>
          <a:p>
            <a:pPr marL="180000">
              <a:lnSpc>
                <a:spcPct val="150000"/>
              </a:lnSpc>
            </a:pPr>
            <a:r>
              <a:rPr lang="en-SG" sz="1200" dirty="0">
                <a:latin typeface="Roboto Light" pitchFamily="2" charset="0"/>
                <a:ea typeface="Roboto Light" pitchFamily="2" charset="0"/>
              </a:rPr>
              <a:t>Red, Amber, Green indicates Spend vs Budget comparison, since if spend is below budget or &lt;100%, it will improve the bottom line profit &amp; thus green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EA7400-13E3-FB4D-925D-F0BBF278723B}"/>
              </a:ext>
            </a:extLst>
          </p:cNvPr>
          <p:cNvGrpSpPr/>
          <p:nvPr/>
        </p:nvGrpSpPr>
        <p:grpSpPr>
          <a:xfrm>
            <a:off x="1041400" y="7846432"/>
            <a:ext cx="4190991" cy="1065511"/>
            <a:chOff x="12547600" y="7266701"/>
            <a:chExt cx="4190991" cy="106551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3FAD3EA-A3AA-AF4D-A469-037ED1E5CC52}"/>
                </a:ext>
              </a:extLst>
            </p:cNvPr>
            <p:cNvGrpSpPr/>
            <p:nvPr/>
          </p:nvGrpSpPr>
          <p:grpSpPr>
            <a:xfrm>
              <a:off x="12547600" y="7266701"/>
              <a:ext cx="1868170" cy="276999"/>
              <a:chOff x="12547600" y="7266701"/>
              <a:chExt cx="1868170" cy="2769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CD3BEE-0CF5-FD4C-B796-A0125D8FBCA4}"/>
                  </a:ext>
                </a:extLst>
              </p:cNvPr>
              <p:cNvSpPr/>
              <p:nvPr/>
            </p:nvSpPr>
            <p:spPr>
              <a:xfrm>
                <a:off x="12547600" y="7315200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1DBE63-DC61-BB4B-8F2C-1998851D7A33}"/>
                  </a:ext>
                </a:extLst>
              </p:cNvPr>
              <p:cNvSpPr txBox="1"/>
              <p:nvPr/>
            </p:nvSpPr>
            <p:spPr>
              <a:xfrm>
                <a:off x="12750613" y="7266701"/>
                <a:ext cx="1665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pc="80" dirty="0">
                    <a:latin typeface="Roboto Light" pitchFamily="2" charset="0"/>
                    <a:ea typeface="Roboto Light" pitchFamily="2" charset="0"/>
                  </a:rPr>
                  <a:t>&lt; 95%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52B47CF-2696-514C-84AC-64E3DBEF4F25}"/>
                </a:ext>
              </a:extLst>
            </p:cNvPr>
            <p:cNvGrpSpPr/>
            <p:nvPr/>
          </p:nvGrpSpPr>
          <p:grpSpPr>
            <a:xfrm>
              <a:off x="12547600" y="7660957"/>
              <a:ext cx="2108013" cy="276999"/>
              <a:chOff x="12547600" y="7715110"/>
              <a:chExt cx="2108013" cy="27699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4D4B707-A5E1-C341-8947-75A048F7CB0D}"/>
                  </a:ext>
                </a:extLst>
              </p:cNvPr>
              <p:cNvSpPr/>
              <p:nvPr/>
            </p:nvSpPr>
            <p:spPr>
              <a:xfrm>
                <a:off x="12547600" y="7763609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BD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EF1C58-238F-7845-8DB0-F24A03829C49}"/>
                  </a:ext>
                </a:extLst>
              </p:cNvPr>
              <p:cNvSpPr txBox="1"/>
              <p:nvPr/>
            </p:nvSpPr>
            <p:spPr>
              <a:xfrm>
                <a:off x="12750613" y="7715110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pc="80" dirty="0">
                    <a:latin typeface="Roboto Light" pitchFamily="2" charset="0"/>
                    <a:ea typeface="Roboto Light" pitchFamily="2" charset="0"/>
                  </a:rPr>
                  <a:t>95 &lt;= x &lt; 100%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676EE56-9FFE-BA45-9FDE-111BE5C0583E}"/>
                </a:ext>
              </a:extLst>
            </p:cNvPr>
            <p:cNvGrpSpPr/>
            <p:nvPr/>
          </p:nvGrpSpPr>
          <p:grpSpPr>
            <a:xfrm>
              <a:off x="12547600" y="8055213"/>
              <a:ext cx="4190991" cy="276999"/>
              <a:chOff x="12547600" y="8055213"/>
              <a:chExt cx="4190991" cy="2769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EAE83F5-0A87-7741-80B5-34A438D04757}"/>
                  </a:ext>
                </a:extLst>
              </p:cNvPr>
              <p:cNvSpPr/>
              <p:nvPr/>
            </p:nvSpPr>
            <p:spPr>
              <a:xfrm>
                <a:off x="12547600" y="8103712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6EEB7DB-6FF5-4F46-9F45-5FC9BED0CA67}"/>
                  </a:ext>
                </a:extLst>
              </p:cNvPr>
              <p:cNvSpPr txBox="1"/>
              <p:nvPr/>
            </p:nvSpPr>
            <p:spPr>
              <a:xfrm>
                <a:off x="12750613" y="8055213"/>
                <a:ext cx="3987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pc="80" dirty="0">
                    <a:latin typeface="Roboto Light" pitchFamily="2" charset="0"/>
                    <a:ea typeface="Roboto Light" pitchFamily="2" charset="0"/>
                  </a:rPr>
                  <a:t>&lt; 100%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1D766E4-C7B9-5647-9CFE-7AADE79F2AF7}"/>
              </a:ext>
            </a:extLst>
          </p:cNvPr>
          <p:cNvSpPr txBox="1"/>
          <p:nvPr/>
        </p:nvSpPr>
        <p:spPr>
          <a:xfrm>
            <a:off x="976443" y="7467600"/>
            <a:ext cx="2099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80" dirty="0">
                <a:latin typeface="Roboto Light" pitchFamily="2" charset="0"/>
                <a:ea typeface="Roboto Light" pitchFamily="2" charset="0"/>
              </a:rPr>
              <a:t>For </a:t>
            </a:r>
            <a:r>
              <a:rPr lang="en-US" sz="1200" b="1" spc="80" dirty="0">
                <a:latin typeface="Roboto" pitchFamily="2" charset="0"/>
                <a:ea typeface="Roboto" pitchFamily="2" charset="0"/>
              </a:rPr>
              <a:t>Achieved Value</a:t>
            </a:r>
            <a:r>
              <a:rPr lang="en-US" sz="1200" spc="80" dirty="0">
                <a:latin typeface="Roboto Light" pitchFamily="2" charset="0"/>
                <a:ea typeface="Roboto Light" pitchFamily="2" charset="0"/>
              </a:rPr>
              <a:t> color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753DBE-0FAD-FE47-A84C-435E1E66E241}"/>
              </a:ext>
            </a:extLst>
          </p:cNvPr>
          <p:cNvGrpSpPr/>
          <p:nvPr/>
        </p:nvGrpSpPr>
        <p:grpSpPr>
          <a:xfrm>
            <a:off x="3657787" y="7846432"/>
            <a:ext cx="2108013" cy="671255"/>
            <a:chOff x="12547600" y="7266701"/>
            <a:chExt cx="2108013" cy="67125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041A8F8-8B0F-104E-B7B8-EEC32A66AA0F}"/>
                </a:ext>
              </a:extLst>
            </p:cNvPr>
            <p:cNvGrpSpPr/>
            <p:nvPr/>
          </p:nvGrpSpPr>
          <p:grpSpPr>
            <a:xfrm>
              <a:off x="12547600" y="7266701"/>
              <a:ext cx="1868170" cy="276999"/>
              <a:chOff x="12547600" y="7266701"/>
              <a:chExt cx="1868170" cy="276999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45D2B8F-DEF5-CA40-9534-3067B5BB7432}"/>
                  </a:ext>
                </a:extLst>
              </p:cNvPr>
              <p:cNvSpPr/>
              <p:nvPr/>
            </p:nvSpPr>
            <p:spPr>
              <a:xfrm>
                <a:off x="12547600" y="7315200"/>
                <a:ext cx="180000" cy="180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1EE586-B9E9-C649-B48F-DAB358A820B4}"/>
                  </a:ext>
                </a:extLst>
              </p:cNvPr>
              <p:cNvSpPr txBox="1"/>
              <p:nvPr/>
            </p:nvSpPr>
            <p:spPr>
              <a:xfrm>
                <a:off x="12750613" y="7266701"/>
                <a:ext cx="16651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pc="80" dirty="0">
                    <a:latin typeface="Roboto Light" pitchFamily="2" charset="0"/>
                    <a:ea typeface="Roboto Light" pitchFamily="2" charset="0"/>
                  </a:rPr>
                  <a:t>Improved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5952C49-989A-4748-9A87-BF65A301ABF5}"/>
                </a:ext>
              </a:extLst>
            </p:cNvPr>
            <p:cNvGrpSpPr/>
            <p:nvPr/>
          </p:nvGrpSpPr>
          <p:grpSpPr>
            <a:xfrm>
              <a:off x="12547600" y="7660957"/>
              <a:ext cx="2108013" cy="276999"/>
              <a:chOff x="12547600" y="7715110"/>
              <a:chExt cx="2108013" cy="27699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E0C545-9679-544A-8D0F-821158923E74}"/>
                  </a:ext>
                </a:extLst>
              </p:cNvPr>
              <p:cNvSpPr/>
              <p:nvPr/>
            </p:nvSpPr>
            <p:spPr>
              <a:xfrm>
                <a:off x="12547600" y="7763609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36F842F-CF73-EF42-BA2D-28EB8E22FAD6}"/>
                  </a:ext>
                </a:extLst>
              </p:cNvPr>
              <p:cNvSpPr txBox="1"/>
              <p:nvPr/>
            </p:nvSpPr>
            <p:spPr>
              <a:xfrm>
                <a:off x="12750613" y="7715110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pc="80" dirty="0">
                    <a:latin typeface="Roboto Light" pitchFamily="2" charset="0"/>
                    <a:ea typeface="Roboto Light" pitchFamily="2" charset="0"/>
                  </a:rPr>
                  <a:t>Of concern</a:t>
                </a:r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79687A8-6296-134A-AB8A-C9FCF8A03361}"/>
              </a:ext>
            </a:extLst>
          </p:cNvPr>
          <p:cNvSpPr txBox="1"/>
          <p:nvPr/>
        </p:nvSpPr>
        <p:spPr>
          <a:xfrm>
            <a:off x="3587202" y="7467600"/>
            <a:ext cx="1665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80" dirty="0">
                <a:latin typeface="Roboto Light" pitchFamily="2" charset="0"/>
                <a:ea typeface="Roboto Light" pitchFamily="2" charset="0"/>
              </a:rPr>
              <a:t>For </a:t>
            </a:r>
            <a:r>
              <a:rPr lang="en-US" sz="1200" b="1" spc="80" dirty="0">
                <a:latin typeface="Roboto" pitchFamily="2" charset="0"/>
                <a:ea typeface="Roboto" pitchFamily="2" charset="0"/>
              </a:rPr>
              <a:t>arrow</a:t>
            </a:r>
            <a:r>
              <a:rPr lang="en-US" sz="1200" spc="80" dirty="0">
                <a:latin typeface="Roboto Light" pitchFamily="2" charset="0"/>
                <a:ea typeface="Roboto Light" pitchFamily="2" charset="0"/>
              </a:rPr>
              <a:t> color</a:t>
            </a: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EFADBF27-DE42-4F44-809F-54F374C0A8B6}"/>
              </a:ext>
            </a:extLst>
          </p:cNvPr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58" name="object 10">
            <a:hlinkClick r:id="rId3" action="ppaction://hlinksldjump"/>
            <a:extLst>
              <a:ext uri="{FF2B5EF4-FFF2-40B4-BE49-F238E27FC236}">
                <a16:creationId xmlns:a16="http://schemas.microsoft.com/office/drawing/2014/main" id="{BC0BF05C-8EEB-4B4F-8EC8-CA6122C45A2F}"/>
              </a:ext>
            </a:extLst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90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FY19 Services Revenue excl. VBR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650441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52488DC-98AC-6E44-ADF0-10F5DA76B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36710"/>
              </p:ext>
            </p:extLst>
          </p:nvPr>
        </p:nvGraphicFramePr>
        <p:xfrm>
          <a:off x="4546603" y="3210210"/>
          <a:ext cx="10668001" cy="3019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3751">
                  <a:extLst>
                    <a:ext uri="{9D8B030D-6E8A-4147-A177-3AD203B41FA5}">
                      <a16:colId xmlns:a16="http://schemas.microsoft.com/office/drawing/2014/main" val="1820033954"/>
                    </a:ext>
                  </a:extLst>
                </a:gridCol>
                <a:gridCol w="857425">
                  <a:extLst>
                    <a:ext uri="{9D8B030D-6E8A-4147-A177-3AD203B41FA5}">
                      <a16:colId xmlns:a16="http://schemas.microsoft.com/office/drawing/2014/main" val="1741353194"/>
                    </a:ext>
                  </a:extLst>
                </a:gridCol>
                <a:gridCol w="857425">
                  <a:extLst>
                    <a:ext uri="{9D8B030D-6E8A-4147-A177-3AD203B41FA5}">
                      <a16:colId xmlns:a16="http://schemas.microsoft.com/office/drawing/2014/main" val="1892516511"/>
                    </a:ext>
                  </a:extLst>
                </a:gridCol>
                <a:gridCol w="857425">
                  <a:extLst>
                    <a:ext uri="{9D8B030D-6E8A-4147-A177-3AD203B41FA5}">
                      <a16:colId xmlns:a16="http://schemas.microsoft.com/office/drawing/2014/main" val="3269417070"/>
                    </a:ext>
                  </a:extLst>
                </a:gridCol>
                <a:gridCol w="857425">
                  <a:extLst>
                    <a:ext uri="{9D8B030D-6E8A-4147-A177-3AD203B41FA5}">
                      <a16:colId xmlns:a16="http://schemas.microsoft.com/office/drawing/2014/main" val="1612093896"/>
                    </a:ext>
                  </a:extLst>
                </a:gridCol>
                <a:gridCol w="857425">
                  <a:extLst>
                    <a:ext uri="{9D8B030D-6E8A-4147-A177-3AD203B41FA5}">
                      <a16:colId xmlns:a16="http://schemas.microsoft.com/office/drawing/2014/main" val="2653101673"/>
                    </a:ext>
                  </a:extLst>
                </a:gridCol>
                <a:gridCol w="857425">
                  <a:extLst>
                    <a:ext uri="{9D8B030D-6E8A-4147-A177-3AD203B41FA5}">
                      <a16:colId xmlns:a16="http://schemas.microsoft.com/office/drawing/2014/main" val="1086131064"/>
                    </a:ext>
                  </a:extLst>
                </a:gridCol>
                <a:gridCol w="857425">
                  <a:extLst>
                    <a:ext uri="{9D8B030D-6E8A-4147-A177-3AD203B41FA5}">
                      <a16:colId xmlns:a16="http://schemas.microsoft.com/office/drawing/2014/main" val="3366244460"/>
                    </a:ext>
                  </a:extLst>
                </a:gridCol>
                <a:gridCol w="857425">
                  <a:extLst>
                    <a:ext uri="{9D8B030D-6E8A-4147-A177-3AD203B41FA5}">
                      <a16:colId xmlns:a16="http://schemas.microsoft.com/office/drawing/2014/main" val="113853658"/>
                    </a:ext>
                  </a:extLst>
                </a:gridCol>
                <a:gridCol w="857425">
                  <a:extLst>
                    <a:ext uri="{9D8B030D-6E8A-4147-A177-3AD203B41FA5}">
                      <a16:colId xmlns:a16="http://schemas.microsoft.com/office/drawing/2014/main" val="280162736"/>
                    </a:ext>
                  </a:extLst>
                </a:gridCol>
                <a:gridCol w="857425">
                  <a:extLst>
                    <a:ext uri="{9D8B030D-6E8A-4147-A177-3AD203B41FA5}">
                      <a16:colId xmlns:a16="http://schemas.microsoft.com/office/drawing/2014/main" val="3702003247"/>
                    </a:ext>
                  </a:extLst>
                </a:gridCol>
              </a:tblGrid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 (USD 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Q1 FY 2019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Q3 FY 2019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Q4 FY 2019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FY19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Status</a:t>
                      </a:r>
                    </a:p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(R/A/G)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95477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Total Revenue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1941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2254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2309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2490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8994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6.3%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1226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8606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Product Revenue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989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1006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1086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1100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4182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6.7%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-121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5150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400" b="1" i="0" u="none" strike="noStrike" dirty="0">
                          <a:solidFill>
                            <a:srgbClr val="14C9F1"/>
                          </a:solidFill>
                          <a:effectLst/>
                          <a:latin typeface="Roboto" pitchFamily="2" charset="0"/>
                          <a:ea typeface="Roboto" pitchFamily="2" charset="0"/>
                          <a:hlinkClick r:id="rId3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Services Revenue</a:t>
                      </a:r>
                      <a:endParaRPr lang="en-IN" sz="1400" b="1" i="0" u="none" strike="noStrike" dirty="0">
                        <a:solidFill>
                          <a:srgbClr val="14C9F1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951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1248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1223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1390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4812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1241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9995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VBR/Agency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1058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21.2%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109%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85"/>
                  </a:ext>
                </a:extLst>
              </a:tr>
            </a:tbl>
          </a:graphicData>
        </a:graphic>
      </p:graphicFrame>
      <p:grpSp>
        <p:nvGrpSpPr>
          <p:cNvPr id="35" name="Status ovals">
            <a:extLst>
              <a:ext uri="{FF2B5EF4-FFF2-40B4-BE49-F238E27FC236}">
                <a16:creationId xmlns:a16="http://schemas.microsoft.com/office/drawing/2014/main" id="{197BB6B2-938F-9D4E-B37D-48D94CBCED03}"/>
              </a:ext>
            </a:extLst>
          </p:cNvPr>
          <p:cNvGrpSpPr/>
          <p:nvPr/>
        </p:nvGrpSpPr>
        <p:grpSpPr>
          <a:xfrm>
            <a:off x="13967800" y="4114800"/>
            <a:ext cx="180000" cy="1923877"/>
            <a:chOff x="13794128" y="3943523"/>
            <a:chExt cx="180000" cy="192387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7F7A69D-A87D-754F-A35C-2D059038669F}"/>
                </a:ext>
              </a:extLst>
            </p:cNvPr>
            <p:cNvSpPr/>
            <p:nvPr/>
          </p:nvSpPr>
          <p:spPr>
            <a:xfrm>
              <a:off x="13794128" y="394352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9F15AAF-B6B4-FC49-A8C0-4B45C3A754A1}"/>
                </a:ext>
              </a:extLst>
            </p:cNvPr>
            <p:cNvSpPr/>
            <p:nvPr/>
          </p:nvSpPr>
          <p:spPr>
            <a:xfrm>
              <a:off x="13794128" y="452481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F07DD3F-BBE7-B447-8570-62686269BB4F}"/>
                </a:ext>
              </a:extLst>
            </p:cNvPr>
            <p:cNvSpPr/>
            <p:nvPr/>
          </p:nvSpPr>
          <p:spPr>
            <a:xfrm>
              <a:off x="13794128" y="5106107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FB4EE09-5340-4D4B-8675-C65C1DDB5432}"/>
                </a:ext>
              </a:extLst>
            </p:cNvPr>
            <p:cNvSpPr/>
            <p:nvPr/>
          </p:nvSpPr>
          <p:spPr>
            <a:xfrm>
              <a:off x="13794128" y="56874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8329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FY19 Services Revenue excl. VBR (All 4Q’s </a:t>
            </a:r>
            <a:r>
              <a:rPr lang="en-IN" sz="2800" b="1" u="sng" dirty="0" err="1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Comparision</a:t>
            </a: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)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78900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7BCF0FB-B3C8-094D-821C-7658FF0A7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03998"/>
              </p:ext>
            </p:extLst>
          </p:nvPr>
        </p:nvGraphicFramePr>
        <p:xfrm>
          <a:off x="4521200" y="3241848"/>
          <a:ext cx="10647835" cy="4442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495">
                  <a:extLst>
                    <a:ext uri="{9D8B030D-6E8A-4147-A177-3AD203B41FA5}">
                      <a16:colId xmlns:a16="http://schemas.microsoft.com/office/drawing/2014/main" val="1820033954"/>
                    </a:ext>
                  </a:extLst>
                </a:gridCol>
                <a:gridCol w="809934">
                  <a:extLst>
                    <a:ext uri="{9D8B030D-6E8A-4147-A177-3AD203B41FA5}">
                      <a16:colId xmlns:a16="http://schemas.microsoft.com/office/drawing/2014/main" val="118509575"/>
                    </a:ext>
                  </a:extLst>
                </a:gridCol>
                <a:gridCol w="809934">
                  <a:extLst>
                    <a:ext uri="{9D8B030D-6E8A-4147-A177-3AD203B41FA5}">
                      <a16:colId xmlns:a16="http://schemas.microsoft.com/office/drawing/2014/main" val="1892516511"/>
                    </a:ext>
                  </a:extLst>
                </a:gridCol>
                <a:gridCol w="809934">
                  <a:extLst>
                    <a:ext uri="{9D8B030D-6E8A-4147-A177-3AD203B41FA5}">
                      <a16:colId xmlns:a16="http://schemas.microsoft.com/office/drawing/2014/main" val="1884370185"/>
                    </a:ext>
                  </a:extLst>
                </a:gridCol>
                <a:gridCol w="809934">
                  <a:extLst>
                    <a:ext uri="{9D8B030D-6E8A-4147-A177-3AD203B41FA5}">
                      <a16:colId xmlns:a16="http://schemas.microsoft.com/office/drawing/2014/main" val="3477156901"/>
                    </a:ext>
                  </a:extLst>
                </a:gridCol>
                <a:gridCol w="809934">
                  <a:extLst>
                    <a:ext uri="{9D8B030D-6E8A-4147-A177-3AD203B41FA5}">
                      <a16:colId xmlns:a16="http://schemas.microsoft.com/office/drawing/2014/main" val="2653101673"/>
                    </a:ext>
                  </a:extLst>
                </a:gridCol>
                <a:gridCol w="809934">
                  <a:extLst>
                    <a:ext uri="{9D8B030D-6E8A-4147-A177-3AD203B41FA5}">
                      <a16:colId xmlns:a16="http://schemas.microsoft.com/office/drawing/2014/main" val="1086131064"/>
                    </a:ext>
                  </a:extLst>
                </a:gridCol>
                <a:gridCol w="694501">
                  <a:extLst>
                    <a:ext uri="{9D8B030D-6E8A-4147-A177-3AD203B41FA5}">
                      <a16:colId xmlns:a16="http://schemas.microsoft.com/office/drawing/2014/main" val="3366244460"/>
                    </a:ext>
                  </a:extLst>
                </a:gridCol>
                <a:gridCol w="925367">
                  <a:extLst>
                    <a:ext uri="{9D8B030D-6E8A-4147-A177-3AD203B41FA5}">
                      <a16:colId xmlns:a16="http://schemas.microsoft.com/office/drawing/2014/main" val="113853658"/>
                    </a:ext>
                  </a:extLst>
                </a:gridCol>
                <a:gridCol w="827233">
                  <a:extLst>
                    <a:ext uri="{9D8B030D-6E8A-4147-A177-3AD203B41FA5}">
                      <a16:colId xmlns:a16="http://schemas.microsoft.com/office/drawing/2014/main" val="280162736"/>
                    </a:ext>
                  </a:extLst>
                </a:gridCol>
                <a:gridCol w="792635">
                  <a:extLst>
                    <a:ext uri="{9D8B030D-6E8A-4147-A177-3AD203B41FA5}">
                      <a16:colId xmlns:a16="http://schemas.microsoft.com/office/drawing/2014/main" val="3702003247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Q1 FY 2019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Q3 FY 2019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Q4 FY 2019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FY 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Status</a:t>
                      </a:r>
                    </a:p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(R/A/G)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95477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Total Revenue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1941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2254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2309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2490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8994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6.3%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1226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8606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Product Revenue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989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1006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1086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1100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4182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6.7%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-121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515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1" i="0" u="none" strike="noStrike" dirty="0">
                          <a:solidFill>
                            <a:srgbClr val="14C9F1"/>
                          </a:solidFill>
                          <a:effectLst/>
                          <a:latin typeface="Roboto" pitchFamily="2" charset="0"/>
                          <a:ea typeface="Roboto" pitchFamily="2" charset="0"/>
                          <a:hlinkClick r:id="rId3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Services Revenue</a:t>
                      </a:r>
                      <a:endParaRPr lang="en-IN" sz="1400" b="1" i="0" u="none" strike="noStrike" dirty="0">
                        <a:solidFill>
                          <a:srgbClr val="14C9F1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951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1248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1223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1390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4812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1241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9995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1" i="0" u="none" strike="noStrike" dirty="0">
                          <a:ln>
                            <a:noFill/>
                          </a:ln>
                          <a:solidFill>
                            <a:srgbClr val="14C9F1"/>
                          </a:solidFill>
                          <a:effectLst/>
                          <a:latin typeface="Roboto" pitchFamily="2" charset="0"/>
                          <a:ea typeface="Roboto" pitchFamily="2" charset="0"/>
                          <a:hlinkClick r:id="rId4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Services (excl. VBR)</a:t>
                      </a:r>
                      <a:endParaRPr lang="en-IN" sz="1400" b="1" i="0" u="none" strike="noStrike" dirty="0">
                        <a:ln>
                          <a:noFill/>
                        </a:ln>
                        <a:solidFill>
                          <a:srgbClr val="14C9F1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704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942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1015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1092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3754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2.3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1182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39255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Support 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321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1132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77175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Managed 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1048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4.3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349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934838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Other Revenues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219842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Services VBR/Agency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1058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21.2%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109%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85"/>
                  </a:ext>
                </a:extLst>
              </a:tr>
            </a:tbl>
          </a:graphicData>
        </a:graphic>
      </p:graphicFrame>
      <p:grpSp>
        <p:nvGrpSpPr>
          <p:cNvPr id="37" name="Status ovals">
            <a:extLst>
              <a:ext uri="{FF2B5EF4-FFF2-40B4-BE49-F238E27FC236}">
                <a16:creationId xmlns:a16="http://schemas.microsoft.com/office/drawing/2014/main" id="{B1376339-6609-1347-A431-6171D1824278}"/>
              </a:ext>
            </a:extLst>
          </p:cNvPr>
          <p:cNvGrpSpPr/>
          <p:nvPr/>
        </p:nvGrpSpPr>
        <p:grpSpPr>
          <a:xfrm>
            <a:off x="14044000" y="4038600"/>
            <a:ext cx="180000" cy="3485229"/>
            <a:chOff x="13794128" y="3742523"/>
            <a:chExt cx="180000" cy="348522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30C2D70-14BC-C247-80E6-BD8FA266FFA4}"/>
                </a:ext>
              </a:extLst>
            </p:cNvPr>
            <p:cNvSpPr/>
            <p:nvPr/>
          </p:nvSpPr>
          <p:spPr>
            <a:xfrm>
              <a:off x="13794128" y="3742523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55D539C-AEFE-974F-AB68-87131AD93285}"/>
                </a:ext>
              </a:extLst>
            </p:cNvPr>
            <p:cNvSpPr/>
            <p:nvPr/>
          </p:nvSpPr>
          <p:spPr>
            <a:xfrm>
              <a:off x="13794128" y="7047752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492A2FF-D0CF-5242-8BA0-EE9798152275}"/>
                </a:ext>
              </a:extLst>
            </p:cNvPr>
            <p:cNvSpPr/>
            <p:nvPr/>
          </p:nvSpPr>
          <p:spPr>
            <a:xfrm>
              <a:off x="13794128" y="4214699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6DA68E5-9E21-E748-B349-FA444E1F68FC}"/>
                </a:ext>
              </a:extLst>
            </p:cNvPr>
            <p:cNvSpPr/>
            <p:nvPr/>
          </p:nvSpPr>
          <p:spPr>
            <a:xfrm>
              <a:off x="13794128" y="4686875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66A7A62-93CC-8B42-B871-EF7DF31116FE}"/>
                </a:ext>
              </a:extLst>
            </p:cNvPr>
            <p:cNvSpPr/>
            <p:nvPr/>
          </p:nvSpPr>
          <p:spPr>
            <a:xfrm>
              <a:off x="13794128" y="5159051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E5D2D9-13C6-E942-997D-C7A272506688}"/>
                </a:ext>
              </a:extLst>
            </p:cNvPr>
            <p:cNvSpPr/>
            <p:nvPr/>
          </p:nvSpPr>
          <p:spPr>
            <a:xfrm>
              <a:off x="13794128" y="5631227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C2C4A09-80EF-F241-8D76-0D85985A9474}"/>
                </a:ext>
              </a:extLst>
            </p:cNvPr>
            <p:cNvSpPr/>
            <p:nvPr/>
          </p:nvSpPr>
          <p:spPr>
            <a:xfrm>
              <a:off x="13794128" y="6103403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C74612A-0D8A-DC40-A8FA-0DDE1C9CC444}"/>
                </a:ext>
              </a:extLst>
            </p:cNvPr>
            <p:cNvSpPr/>
            <p:nvPr/>
          </p:nvSpPr>
          <p:spPr>
            <a:xfrm>
              <a:off x="13794128" y="657557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ounded Rectangle 54">
            <a:hlinkClick r:id="rId4" action="ppaction://hlinksldjump"/>
            <a:extLst>
              <a:ext uri="{FF2B5EF4-FFF2-40B4-BE49-F238E27FC236}">
                <a16:creationId xmlns:a16="http://schemas.microsoft.com/office/drawing/2014/main" id="{F470BCF9-6D29-B148-9FC3-40D89DE38AF8}"/>
              </a:ext>
            </a:extLst>
          </p:cNvPr>
          <p:cNvSpPr/>
          <p:nvPr/>
        </p:nvSpPr>
        <p:spPr>
          <a:xfrm>
            <a:off x="138430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56" name="Rounded Rectangle 55">
            <a:hlinkClick r:id="rId3" action="ppaction://hlinksldjump"/>
            <a:extLst>
              <a:ext uri="{FF2B5EF4-FFF2-40B4-BE49-F238E27FC236}">
                <a16:creationId xmlns:a16="http://schemas.microsoft.com/office/drawing/2014/main" id="{BE6429FD-0373-E742-9086-55D23A650804}"/>
              </a:ext>
            </a:extLst>
          </p:cNvPr>
          <p:cNvSpPr/>
          <p:nvPr/>
        </p:nvSpPr>
        <p:spPr>
          <a:xfrm>
            <a:off x="122428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</p:spTree>
    <p:extLst>
      <p:ext uri="{BB962C8B-B14F-4D97-AF65-F5344CB8AC3E}">
        <p14:creationId xmlns:p14="http://schemas.microsoft.com/office/powerpoint/2010/main" val="45266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87459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FY19 Services Revenue excl. VBR (All 4Q’s </a:t>
            </a:r>
            <a:r>
              <a:rPr lang="en-IN" sz="2800" b="1" u="sng" dirty="0" err="1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Comparision</a:t>
            </a: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 Region wise)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06182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5663D64-0C4C-A74D-9ED1-52F869B69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25412"/>
              </p:ext>
            </p:extLst>
          </p:nvPr>
        </p:nvGraphicFramePr>
        <p:xfrm>
          <a:off x="4581219" y="3200400"/>
          <a:ext cx="10633382" cy="4361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9846">
                  <a:extLst>
                    <a:ext uri="{9D8B030D-6E8A-4147-A177-3AD203B41FA5}">
                      <a16:colId xmlns:a16="http://schemas.microsoft.com/office/drawing/2014/main" val="4051121934"/>
                    </a:ext>
                  </a:extLst>
                </a:gridCol>
                <a:gridCol w="1072942">
                  <a:extLst>
                    <a:ext uri="{9D8B030D-6E8A-4147-A177-3AD203B41FA5}">
                      <a16:colId xmlns:a16="http://schemas.microsoft.com/office/drawing/2014/main" val="3454597304"/>
                    </a:ext>
                  </a:extLst>
                </a:gridCol>
                <a:gridCol w="1072942">
                  <a:extLst>
                    <a:ext uri="{9D8B030D-6E8A-4147-A177-3AD203B41FA5}">
                      <a16:colId xmlns:a16="http://schemas.microsoft.com/office/drawing/2014/main" val="316010660"/>
                    </a:ext>
                  </a:extLst>
                </a:gridCol>
                <a:gridCol w="1072942">
                  <a:extLst>
                    <a:ext uri="{9D8B030D-6E8A-4147-A177-3AD203B41FA5}">
                      <a16:colId xmlns:a16="http://schemas.microsoft.com/office/drawing/2014/main" val="1521838368"/>
                    </a:ext>
                  </a:extLst>
                </a:gridCol>
                <a:gridCol w="1072942">
                  <a:extLst>
                    <a:ext uri="{9D8B030D-6E8A-4147-A177-3AD203B41FA5}">
                      <a16:colId xmlns:a16="http://schemas.microsoft.com/office/drawing/2014/main" val="2715982000"/>
                    </a:ext>
                  </a:extLst>
                </a:gridCol>
                <a:gridCol w="1072942">
                  <a:extLst>
                    <a:ext uri="{9D8B030D-6E8A-4147-A177-3AD203B41FA5}">
                      <a16:colId xmlns:a16="http://schemas.microsoft.com/office/drawing/2014/main" val="2645355933"/>
                    </a:ext>
                  </a:extLst>
                </a:gridCol>
                <a:gridCol w="1072942">
                  <a:extLst>
                    <a:ext uri="{9D8B030D-6E8A-4147-A177-3AD203B41FA5}">
                      <a16:colId xmlns:a16="http://schemas.microsoft.com/office/drawing/2014/main" val="3810272661"/>
                    </a:ext>
                  </a:extLst>
                </a:gridCol>
                <a:gridCol w="1072942">
                  <a:extLst>
                    <a:ext uri="{9D8B030D-6E8A-4147-A177-3AD203B41FA5}">
                      <a16:colId xmlns:a16="http://schemas.microsoft.com/office/drawing/2014/main" val="1550063981"/>
                    </a:ext>
                  </a:extLst>
                </a:gridCol>
                <a:gridCol w="1072942">
                  <a:extLst>
                    <a:ext uri="{9D8B030D-6E8A-4147-A177-3AD203B41FA5}">
                      <a16:colId xmlns:a16="http://schemas.microsoft.com/office/drawing/2014/main" val="713591996"/>
                    </a:ext>
                  </a:extLst>
                </a:gridCol>
              </a:tblGrid>
              <a:tr h="53011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Q1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Q3 FY 19 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Q4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FY19 (M)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523003"/>
                  </a:ext>
                </a:extLst>
              </a:tr>
              <a:tr h="47894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Group Services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704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943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1015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1092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3754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1182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882653"/>
                  </a:ext>
                </a:extLst>
              </a:tr>
              <a:tr h="478945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Regions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689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834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896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964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3384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875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34471"/>
                  </a:ext>
                </a:extLst>
              </a:tr>
              <a:tr h="478945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AM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350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81102"/>
                  </a:ext>
                </a:extLst>
              </a:tr>
              <a:tr h="478945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923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304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24153"/>
                  </a:ext>
                </a:extLst>
              </a:tr>
              <a:tr h="478945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AU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377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Roboto Thin" pitchFamily="2" charset="0"/>
                          <a:ea typeface="Roboto Thin" pitchFamily="2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152740"/>
                  </a:ext>
                </a:extLst>
              </a:tr>
              <a:tr h="478945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EU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285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1079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99%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637221"/>
                  </a:ext>
                </a:extLst>
              </a:tr>
              <a:tr h="478945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MEA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654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449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3958"/>
                  </a:ext>
                </a:extLst>
              </a:tr>
              <a:tr h="478945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Central Services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370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99%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83239"/>
                  </a:ext>
                </a:extLst>
              </a:tr>
            </a:tbl>
          </a:graphicData>
        </a:graphic>
      </p:graphicFrame>
      <p:sp>
        <p:nvSpPr>
          <p:cNvPr id="34" name="Rounded Rectangle 33">
            <a:hlinkClick r:id="rId3" action="ppaction://hlinksldjump"/>
            <a:extLst>
              <a:ext uri="{FF2B5EF4-FFF2-40B4-BE49-F238E27FC236}">
                <a16:creationId xmlns:a16="http://schemas.microsoft.com/office/drawing/2014/main" id="{FEA1B748-C1F0-BF4E-B1F0-2BEB891823B4}"/>
              </a:ext>
            </a:extLst>
          </p:cNvPr>
          <p:cNvSpPr/>
          <p:nvPr/>
        </p:nvSpPr>
        <p:spPr>
          <a:xfrm>
            <a:off x="138430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37" name="Rounded Rectangle 36">
            <a:hlinkClick r:id="rId4" action="ppaction://hlinksldjump"/>
            <a:extLst>
              <a:ext uri="{FF2B5EF4-FFF2-40B4-BE49-F238E27FC236}">
                <a16:creationId xmlns:a16="http://schemas.microsoft.com/office/drawing/2014/main" id="{F62EF222-60FE-E64E-89D8-8FA262D7A2A1}"/>
              </a:ext>
            </a:extLst>
          </p:cNvPr>
          <p:cNvSpPr/>
          <p:nvPr/>
        </p:nvSpPr>
        <p:spPr>
          <a:xfrm>
            <a:off x="122428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</p:spTree>
    <p:extLst>
      <p:ext uri="{BB962C8B-B14F-4D97-AF65-F5344CB8AC3E}">
        <p14:creationId xmlns:p14="http://schemas.microsoft.com/office/powerpoint/2010/main" val="170428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FY19 Services GP excl. VBR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27505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69E127E-9FE9-B641-9081-766B04624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1601"/>
              </p:ext>
            </p:extLst>
          </p:nvPr>
        </p:nvGraphicFramePr>
        <p:xfrm>
          <a:off x="4546603" y="3200398"/>
          <a:ext cx="10693593" cy="4549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1293">
                  <a:extLst>
                    <a:ext uri="{9D8B030D-6E8A-4147-A177-3AD203B41FA5}">
                      <a16:colId xmlns:a16="http://schemas.microsoft.com/office/drawing/2014/main" val="4134482616"/>
                    </a:ext>
                  </a:extLst>
                </a:gridCol>
                <a:gridCol w="789230">
                  <a:extLst>
                    <a:ext uri="{9D8B030D-6E8A-4147-A177-3AD203B41FA5}">
                      <a16:colId xmlns:a16="http://schemas.microsoft.com/office/drawing/2014/main" val="422531094"/>
                    </a:ext>
                  </a:extLst>
                </a:gridCol>
                <a:gridCol w="789230">
                  <a:extLst>
                    <a:ext uri="{9D8B030D-6E8A-4147-A177-3AD203B41FA5}">
                      <a16:colId xmlns:a16="http://schemas.microsoft.com/office/drawing/2014/main" val="128078796"/>
                    </a:ext>
                  </a:extLst>
                </a:gridCol>
                <a:gridCol w="789230">
                  <a:extLst>
                    <a:ext uri="{9D8B030D-6E8A-4147-A177-3AD203B41FA5}">
                      <a16:colId xmlns:a16="http://schemas.microsoft.com/office/drawing/2014/main" val="4125617696"/>
                    </a:ext>
                  </a:extLst>
                </a:gridCol>
                <a:gridCol w="789230">
                  <a:extLst>
                    <a:ext uri="{9D8B030D-6E8A-4147-A177-3AD203B41FA5}">
                      <a16:colId xmlns:a16="http://schemas.microsoft.com/office/drawing/2014/main" val="3112318518"/>
                    </a:ext>
                  </a:extLst>
                </a:gridCol>
                <a:gridCol w="789230">
                  <a:extLst>
                    <a:ext uri="{9D8B030D-6E8A-4147-A177-3AD203B41FA5}">
                      <a16:colId xmlns:a16="http://schemas.microsoft.com/office/drawing/2014/main" val="2907947055"/>
                    </a:ext>
                  </a:extLst>
                </a:gridCol>
                <a:gridCol w="789230">
                  <a:extLst>
                    <a:ext uri="{9D8B030D-6E8A-4147-A177-3AD203B41FA5}">
                      <a16:colId xmlns:a16="http://schemas.microsoft.com/office/drawing/2014/main" val="239109515"/>
                    </a:ext>
                  </a:extLst>
                </a:gridCol>
                <a:gridCol w="789230">
                  <a:extLst>
                    <a:ext uri="{9D8B030D-6E8A-4147-A177-3AD203B41FA5}">
                      <a16:colId xmlns:a16="http://schemas.microsoft.com/office/drawing/2014/main" val="3433216414"/>
                    </a:ext>
                  </a:extLst>
                </a:gridCol>
                <a:gridCol w="789230">
                  <a:extLst>
                    <a:ext uri="{9D8B030D-6E8A-4147-A177-3AD203B41FA5}">
                      <a16:colId xmlns:a16="http://schemas.microsoft.com/office/drawing/2014/main" val="3921899173"/>
                    </a:ext>
                  </a:extLst>
                </a:gridCol>
                <a:gridCol w="789230">
                  <a:extLst>
                    <a:ext uri="{9D8B030D-6E8A-4147-A177-3AD203B41FA5}">
                      <a16:colId xmlns:a16="http://schemas.microsoft.com/office/drawing/2014/main" val="4076367037"/>
                    </a:ext>
                  </a:extLst>
                </a:gridCol>
                <a:gridCol w="789230">
                  <a:extLst>
                    <a:ext uri="{9D8B030D-6E8A-4147-A177-3AD203B41FA5}">
                      <a16:colId xmlns:a16="http://schemas.microsoft.com/office/drawing/2014/main" val="1937316728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 (USD 1M)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Q1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Q2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Q3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Q4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Status</a:t>
                      </a:r>
                    </a:p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(R/A/G)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3329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Total GP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395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490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1655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8.2%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96025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Product GP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6.3%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96%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5746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Services GP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297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346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1121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9.2%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296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5847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954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8.3%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8276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CS &amp; TS 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254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67272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Support 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13.7%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1011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Managed 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1216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Other Revenue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89%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3861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VBR/Agency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15.0%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0560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120CBD8-2B81-9F49-B4AB-9C6CFE4E4B98}"/>
              </a:ext>
            </a:extLst>
          </p:cNvPr>
          <p:cNvGrpSpPr/>
          <p:nvPr/>
        </p:nvGrpSpPr>
        <p:grpSpPr>
          <a:xfrm>
            <a:off x="13995400" y="3934800"/>
            <a:ext cx="180000" cy="3685200"/>
            <a:chOff x="14044000" y="3934800"/>
            <a:chExt cx="180000" cy="36852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1B51927-AA99-8A40-8159-604C7BA6105D}"/>
                </a:ext>
              </a:extLst>
            </p:cNvPr>
            <p:cNvSpPr/>
            <p:nvPr/>
          </p:nvSpPr>
          <p:spPr>
            <a:xfrm>
              <a:off x="14044000" y="3934800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C23924C-0D0F-234E-89A4-9566EF98487B}"/>
                </a:ext>
              </a:extLst>
            </p:cNvPr>
            <p:cNvSpPr/>
            <p:nvPr/>
          </p:nvSpPr>
          <p:spPr>
            <a:xfrm>
              <a:off x="14044000" y="7440000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7134124-5608-9B48-9A87-1B34EDFB57F1}"/>
                </a:ext>
              </a:extLst>
            </p:cNvPr>
            <p:cNvSpPr/>
            <p:nvPr/>
          </p:nvSpPr>
          <p:spPr>
            <a:xfrm>
              <a:off x="14044000" y="4392000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0F85D47-0E9C-E043-9CCE-A5B3DEBA62D1}"/>
                </a:ext>
              </a:extLst>
            </p:cNvPr>
            <p:cNvSpPr/>
            <p:nvPr/>
          </p:nvSpPr>
          <p:spPr>
            <a:xfrm>
              <a:off x="14044000" y="4849200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60F5A1E-C94A-DE4F-A689-E3762210F06C}"/>
                </a:ext>
              </a:extLst>
            </p:cNvPr>
            <p:cNvSpPr/>
            <p:nvPr/>
          </p:nvSpPr>
          <p:spPr>
            <a:xfrm>
              <a:off x="14044000" y="5218875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7F8E90D-8B0C-A14E-88F1-1FEBEEFBF2DD}"/>
                </a:ext>
              </a:extLst>
            </p:cNvPr>
            <p:cNvSpPr/>
            <p:nvPr/>
          </p:nvSpPr>
          <p:spPr>
            <a:xfrm>
              <a:off x="14044000" y="5663100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3F013F1-F9BB-AC47-B09A-389C780E99D0}"/>
                </a:ext>
              </a:extLst>
            </p:cNvPr>
            <p:cNvSpPr/>
            <p:nvPr/>
          </p:nvSpPr>
          <p:spPr>
            <a:xfrm>
              <a:off x="14044000" y="6107325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1983EE6-C3AB-BB4E-9EE8-55253CFD7B93}"/>
                </a:ext>
              </a:extLst>
            </p:cNvPr>
            <p:cNvSpPr/>
            <p:nvPr/>
          </p:nvSpPr>
          <p:spPr>
            <a:xfrm>
              <a:off x="14044000" y="6551550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457041D-F69B-794A-9DF2-9554B5BF6F06}"/>
                </a:ext>
              </a:extLst>
            </p:cNvPr>
            <p:cNvSpPr/>
            <p:nvPr/>
          </p:nvSpPr>
          <p:spPr>
            <a:xfrm>
              <a:off x="14044000" y="699577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216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FY19 Services GM excl. VBR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3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27505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9B9773A-E259-554A-8991-94DBA847B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6850"/>
              </p:ext>
            </p:extLst>
          </p:nvPr>
        </p:nvGraphicFramePr>
        <p:xfrm>
          <a:off x="4574554" y="3200400"/>
          <a:ext cx="10640048" cy="4089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0497">
                  <a:extLst>
                    <a:ext uri="{9D8B030D-6E8A-4147-A177-3AD203B41FA5}">
                      <a16:colId xmlns:a16="http://schemas.microsoft.com/office/drawing/2014/main" val="3871896739"/>
                    </a:ext>
                  </a:extLst>
                </a:gridCol>
                <a:gridCol w="849814">
                  <a:extLst>
                    <a:ext uri="{9D8B030D-6E8A-4147-A177-3AD203B41FA5}">
                      <a16:colId xmlns:a16="http://schemas.microsoft.com/office/drawing/2014/main" val="2319889002"/>
                    </a:ext>
                  </a:extLst>
                </a:gridCol>
                <a:gridCol w="849814">
                  <a:extLst>
                    <a:ext uri="{9D8B030D-6E8A-4147-A177-3AD203B41FA5}">
                      <a16:colId xmlns:a16="http://schemas.microsoft.com/office/drawing/2014/main" val="2379186572"/>
                    </a:ext>
                  </a:extLst>
                </a:gridCol>
                <a:gridCol w="849814">
                  <a:extLst>
                    <a:ext uri="{9D8B030D-6E8A-4147-A177-3AD203B41FA5}">
                      <a16:colId xmlns:a16="http://schemas.microsoft.com/office/drawing/2014/main" val="2035039003"/>
                    </a:ext>
                  </a:extLst>
                </a:gridCol>
                <a:gridCol w="849814">
                  <a:extLst>
                    <a:ext uri="{9D8B030D-6E8A-4147-A177-3AD203B41FA5}">
                      <a16:colId xmlns:a16="http://schemas.microsoft.com/office/drawing/2014/main" val="2437517196"/>
                    </a:ext>
                  </a:extLst>
                </a:gridCol>
                <a:gridCol w="849814">
                  <a:extLst>
                    <a:ext uri="{9D8B030D-6E8A-4147-A177-3AD203B41FA5}">
                      <a16:colId xmlns:a16="http://schemas.microsoft.com/office/drawing/2014/main" val="3729781771"/>
                    </a:ext>
                  </a:extLst>
                </a:gridCol>
                <a:gridCol w="849814">
                  <a:extLst>
                    <a:ext uri="{9D8B030D-6E8A-4147-A177-3AD203B41FA5}">
                      <a16:colId xmlns:a16="http://schemas.microsoft.com/office/drawing/2014/main" val="3203790127"/>
                    </a:ext>
                  </a:extLst>
                </a:gridCol>
                <a:gridCol w="482930">
                  <a:extLst>
                    <a:ext uri="{9D8B030D-6E8A-4147-A177-3AD203B41FA5}">
                      <a16:colId xmlns:a16="http://schemas.microsoft.com/office/drawing/2014/main" val="750954305"/>
                    </a:ext>
                  </a:extLst>
                </a:gridCol>
                <a:gridCol w="772579">
                  <a:extLst>
                    <a:ext uri="{9D8B030D-6E8A-4147-A177-3AD203B41FA5}">
                      <a16:colId xmlns:a16="http://schemas.microsoft.com/office/drawing/2014/main" val="3540133927"/>
                    </a:ext>
                  </a:extLst>
                </a:gridCol>
                <a:gridCol w="772579">
                  <a:extLst>
                    <a:ext uri="{9D8B030D-6E8A-4147-A177-3AD203B41FA5}">
                      <a16:colId xmlns:a16="http://schemas.microsoft.com/office/drawing/2014/main" val="1609971907"/>
                    </a:ext>
                  </a:extLst>
                </a:gridCol>
                <a:gridCol w="772579">
                  <a:extLst>
                    <a:ext uri="{9D8B030D-6E8A-4147-A177-3AD203B41FA5}">
                      <a16:colId xmlns:a16="http://schemas.microsoft.com/office/drawing/2014/main" val="1044636560"/>
                    </a:ext>
                  </a:extLst>
                </a:gridCol>
              </a:tblGrid>
              <a:tr h="7957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 (USD 1M)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Q1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Q3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Q4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Ach%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Status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(R/A/G)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801785"/>
                  </a:ext>
                </a:extLst>
              </a:tr>
              <a:tr h="65868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Total GM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17.2%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17.5%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18.9%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19.7%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18.4%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0.3%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-0.4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0.9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230744"/>
                  </a:ext>
                </a:extLst>
              </a:tr>
              <a:tr h="658689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Product GM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12.0%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13.1%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12.8%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13.1%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12.8%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-0.1%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-0.2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65432"/>
                  </a:ext>
                </a:extLst>
              </a:tr>
              <a:tr h="658689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GM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22.6%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21.1%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24.3%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24.9%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23.3%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0.7%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-0.7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0.2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98095"/>
                  </a:ext>
                </a:extLst>
              </a:tr>
              <a:tr h="658689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(excl. VBR)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24.7%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23.7%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26.0%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26.8%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25.4%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1.4%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-0.7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-1.4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55720"/>
                  </a:ext>
                </a:extLst>
              </a:tr>
              <a:tr h="658689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VBR/Agency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16.6%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13.0%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16.1%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17.6%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15.7%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-0.9%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-0.3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2.2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93031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1492730B-DC36-E84E-8EFF-5874862FAF6C}"/>
              </a:ext>
            </a:extLst>
          </p:cNvPr>
          <p:cNvGrpSpPr/>
          <p:nvPr/>
        </p:nvGrpSpPr>
        <p:grpSpPr>
          <a:xfrm>
            <a:off x="14120200" y="4267200"/>
            <a:ext cx="180000" cy="2764941"/>
            <a:chOff x="13919200" y="3766151"/>
            <a:chExt cx="180000" cy="276494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1E5391C-91DC-D348-BB6C-A6E49E2FAE64}"/>
                </a:ext>
              </a:extLst>
            </p:cNvPr>
            <p:cNvSpPr/>
            <p:nvPr/>
          </p:nvSpPr>
          <p:spPr>
            <a:xfrm>
              <a:off x="13919200" y="3766151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2B8D8CE-1278-284C-A13B-47DB5C7D93CB}"/>
                </a:ext>
              </a:extLst>
            </p:cNvPr>
            <p:cNvSpPr/>
            <p:nvPr/>
          </p:nvSpPr>
          <p:spPr>
            <a:xfrm>
              <a:off x="13919200" y="4412386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C307C3-98EE-9C4D-9E0D-DA6A2A4FE2B2}"/>
                </a:ext>
              </a:extLst>
            </p:cNvPr>
            <p:cNvSpPr/>
            <p:nvPr/>
          </p:nvSpPr>
          <p:spPr>
            <a:xfrm>
              <a:off x="13919200" y="5058621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551B6EC-5E5D-AC4C-8B8C-53055C6F0F2B}"/>
                </a:ext>
              </a:extLst>
            </p:cNvPr>
            <p:cNvSpPr/>
            <p:nvPr/>
          </p:nvSpPr>
          <p:spPr>
            <a:xfrm>
              <a:off x="13919200" y="5704856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790C778-CDDE-5148-AC45-B0E88343D9D4}"/>
                </a:ext>
              </a:extLst>
            </p:cNvPr>
            <p:cNvSpPr/>
            <p:nvPr/>
          </p:nvSpPr>
          <p:spPr>
            <a:xfrm>
              <a:off x="13919200" y="6351092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014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2Q Central Services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4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27505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695DE6C-77C6-024E-A9FD-0B5D8157D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58083"/>
              </p:ext>
            </p:extLst>
          </p:nvPr>
        </p:nvGraphicFramePr>
        <p:xfrm>
          <a:off x="1041400" y="3204074"/>
          <a:ext cx="14149395" cy="3554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155">
                  <a:extLst>
                    <a:ext uri="{9D8B030D-6E8A-4147-A177-3AD203B41FA5}">
                      <a16:colId xmlns:a16="http://schemas.microsoft.com/office/drawing/2014/main" val="1820033954"/>
                    </a:ext>
                  </a:extLst>
                </a:gridCol>
                <a:gridCol w="1572155">
                  <a:extLst>
                    <a:ext uri="{9D8B030D-6E8A-4147-A177-3AD203B41FA5}">
                      <a16:colId xmlns:a16="http://schemas.microsoft.com/office/drawing/2014/main" val="1741353194"/>
                    </a:ext>
                  </a:extLst>
                </a:gridCol>
                <a:gridCol w="1572155">
                  <a:extLst>
                    <a:ext uri="{9D8B030D-6E8A-4147-A177-3AD203B41FA5}">
                      <a16:colId xmlns:a16="http://schemas.microsoft.com/office/drawing/2014/main" val="1892516511"/>
                    </a:ext>
                  </a:extLst>
                </a:gridCol>
                <a:gridCol w="1572155">
                  <a:extLst>
                    <a:ext uri="{9D8B030D-6E8A-4147-A177-3AD203B41FA5}">
                      <a16:colId xmlns:a16="http://schemas.microsoft.com/office/drawing/2014/main" val="3774682655"/>
                    </a:ext>
                  </a:extLst>
                </a:gridCol>
                <a:gridCol w="1572155">
                  <a:extLst>
                    <a:ext uri="{9D8B030D-6E8A-4147-A177-3AD203B41FA5}">
                      <a16:colId xmlns:a16="http://schemas.microsoft.com/office/drawing/2014/main" val="4035903162"/>
                    </a:ext>
                  </a:extLst>
                </a:gridCol>
                <a:gridCol w="1572155">
                  <a:extLst>
                    <a:ext uri="{9D8B030D-6E8A-4147-A177-3AD203B41FA5}">
                      <a16:colId xmlns:a16="http://schemas.microsoft.com/office/drawing/2014/main" val="1637134338"/>
                    </a:ext>
                  </a:extLst>
                </a:gridCol>
                <a:gridCol w="1572155">
                  <a:extLst>
                    <a:ext uri="{9D8B030D-6E8A-4147-A177-3AD203B41FA5}">
                      <a16:colId xmlns:a16="http://schemas.microsoft.com/office/drawing/2014/main" val="2255747697"/>
                    </a:ext>
                  </a:extLst>
                </a:gridCol>
                <a:gridCol w="1572155">
                  <a:extLst>
                    <a:ext uri="{9D8B030D-6E8A-4147-A177-3AD203B41FA5}">
                      <a16:colId xmlns:a16="http://schemas.microsoft.com/office/drawing/2014/main" val="1769561449"/>
                    </a:ext>
                  </a:extLst>
                </a:gridCol>
                <a:gridCol w="1572155">
                  <a:extLst>
                    <a:ext uri="{9D8B030D-6E8A-4147-A177-3AD203B41FA5}">
                      <a16:colId xmlns:a16="http://schemas.microsoft.com/office/drawing/2014/main" val="4128315608"/>
                    </a:ext>
                  </a:extLst>
                </a:gridCol>
              </a:tblGrid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00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Revenue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00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Gross Profit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00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Overheads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00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Operating Profit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071332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 (USD 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Actuals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Budget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Actuals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Budget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Actuals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Budget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Actuals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Budget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95477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8606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36000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5150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360000" algn="l" fontAlgn="ctr"/>
                      <a:endParaRPr lang="en-IN" sz="1400" b="1" i="0" u="none" strike="noStrike" dirty="0">
                        <a:solidFill>
                          <a:srgbClr val="14C9F1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9995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36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590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FY19 Central Services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4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27505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8F960C4-C58F-794B-A774-3EA53A639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3798"/>
              </p:ext>
            </p:extLst>
          </p:nvPr>
        </p:nvGraphicFramePr>
        <p:xfrm>
          <a:off x="1041400" y="3204074"/>
          <a:ext cx="14149395" cy="3554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155">
                  <a:extLst>
                    <a:ext uri="{9D8B030D-6E8A-4147-A177-3AD203B41FA5}">
                      <a16:colId xmlns:a16="http://schemas.microsoft.com/office/drawing/2014/main" val="1820033954"/>
                    </a:ext>
                  </a:extLst>
                </a:gridCol>
                <a:gridCol w="1572155">
                  <a:extLst>
                    <a:ext uri="{9D8B030D-6E8A-4147-A177-3AD203B41FA5}">
                      <a16:colId xmlns:a16="http://schemas.microsoft.com/office/drawing/2014/main" val="1741353194"/>
                    </a:ext>
                  </a:extLst>
                </a:gridCol>
                <a:gridCol w="1572155">
                  <a:extLst>
                    <a:ext uri="{9D8B030D-6E8A-4147-A177-3AD203B41FA5}">
                      <a16:colId xmlns:a16="http://schemas.microsoft.com/office/drawing/2014/main" val="1892516511"/>
                    </a:ext>
                  </a:extLst>
                </a:gridCol>
                <a:gridCol w="1572155">
                  <a:extLst>
                    <a:ext uri="{9D8B030D-6E8A-4147-A177-3AD203B41FA5}">
                      <a16:colId xmlns:a16="http://schemas.microsoft.com/office/drawing/2014/main" val="3774682655"/>
                    </a:ext>
                  </a:extLst>
                </a:gridCol>
                <a:gridCol w="1572155">
                  <a:extLst>
                    <a:ext uri="{9D8B030D-6E8A-4147-A177-3AD203B41FA5}">
                      <a16:colId xmlns:a16="http://schemas.microsoft.com/office/drawing/2014/main" val="4035903162"/>
                    </a:ext>
                  </a:extLst>
                </a:gridCol>
                <a:gridCol w="1572155">
                  <a:extLst>
                    <a:ext uri="{9D8B030D-6E8A-4147-A177-3AD203B41FA5}">
                      <a16:colId xmlns:a16="http://schemas.microsoft.com/office/drawing/2014/main" val="1637134338"/>
                    </a:ext>
                  </a:extLst>
                </a:gridCol>
                <a:gridCol w="1572155">
                  <a:extLst>
                    <a:ext uri="{9D8B030D-6E8A-4147-A177-3AD203B41FA5}">
                      <a16:colId xmlns:a16="http://schemas.microsoft.com/office/drawing/2014/main" val="2255747697"/>
                    </a:ext>
                  </a:extLst>
                </a:gridCol>
                <a:gridCol w="1572155">
                  <a:extLst>
                    <a:ext uri="{9D8B030D-6E8A-4147-A177-3AD203B41FA5}">
                      <a16:colId xmlns:a16="http://schemas.microsoft.com/office/drawing/2014/main" val="1769561449"/>
                    </a:ext>
                  </a:extLst>
                </a:gridCol>
                <a:gridCol w="1572155">
                  <a:extLst>
                    <a:ext uri="{9D8B030D-6E8A-4147-A177-3AD203B41FA5}">
                      <a16:colId xmlns:a16="http://schemas.microsoft.com/office/drawing/2014/main" val="4128315608"/>
                    </a:ext>
                  </a:extLst>
                </a:gridCol>
              </a:tblGrid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00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Revenue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00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Gross Profit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00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Overheads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00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Operating Profit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i="0" u="none" strike="noStrike" dirty="0">
                        <a:solidFill>
                          <a:srgbClr val="ADAEAF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071332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 (USD 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FY19 Actuals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FY19 Budget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FY19 Actuals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FY19 Budget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FY19 Actuals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FY19 Budget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FY19 Actuals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FY19 Budget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95477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0" algn="l" fontAlgn="ctr"/>
                      <a:endParaRPr lang="en-IN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8606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360000" algn="l" fontAlgn="ctr"/>
                      <a:endParaRPr lang="en-IN" sz="1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5150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360000" algn="l" fontAlgn="ctr"/>
                      <a:endParaRPr lang="en-IN" sz="1400" b="1" i="0" u="none" strike="noStrike" dirty="0">
                        <a:solidFill>
                          <a:srgbClr val="14C9F1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9995"/>
                  </a:ext>
                </a:extLst>
              </a:tr>
              <a:tr h="592398">
                <a:tc>
                  <a:txBody>
                    <a:bodyPr/>
                    <a:lstStyle/>
                    <a:p>
                      <a:pPr marL="360000" algn="l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016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SS (excl. VBR) MRR (MoM)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5</a:t>
            </a:r>
            <a:endParaRPr sz="3200" dirty="0">
              <a:latin typeface="Lucida Sans"/>
              <a:cs typeface="Lucida Sans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BEFF0B-4F02-2748-B12C-66C34BBC9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14" y="3200400"/>
            <a:ext cx="10693586" cy="487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MS (excl. VBR) MRR (MoM)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5</a:t>
            </a:r>
            <a:endParaRPr sz="3200" dirty="0">
              <a:latin typeface="Lucida Sans"/>
              <a:cs typeface="Lucida Sans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00001F2-5BDD-544C-855F-09E009E26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3200400"/>
            <a:ext cx="10622429" cy="483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62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87459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Leading Indicators (1: Booking – Services and VBR </a:t>
            </a:r>
            <a:r>
              <a:rPr lang="en-IN" sz="2800" b="1" u="sng" dirty="0" err="1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comparision</a:t>
            </a: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)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6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27505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6044122-3D5F-2E45-95D6-ED30DDCA2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790757"/>
              </p:ext>
            </p:extLst>
          </p:nvPr>
        </p:nvGraphicFramePr>
        <p:xfrm>
          <a:off x="4574553" y="3200400"/>
          <a:ext cx="10640040" cy="3241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4056">
                  <a:extLst>
                    <a:ext uri="{9D8B030D-6E8A-4147-A177-3AD203B41FA5}">
                      <a16:colId xmlns:a16="http://schemas.microsoft.com/office/drawing/2014/main" val="3871896739"/>
                    </a:ext>
                  </a:extLst>
                </a:gridCol>
                <a:gridCol w="1117599">
                  <a:extLst>
                    <a:ext uri="{9D8B030D-6E8A-4147-A177-3AD203B41FA5}">
                      <a16:colId xmlns:a16="http://schemas.microsoft.com/office/drawing/2014/main" val="2319889002"/>
                    </a:ext>
                  </a:extLst>
                </a:gridCol>
                <a:gridCol w="1117599">
                  <a:extLst>
                    <a:ext uri="{9D8B030D-6E8A-4147-A177-3AD203B41FA5}">
                      <a16:colId xmlns:a16="http://schemas.microsoft.com/office/drawing/2014/main" val="2379186572"/>
                    </a:ext>
                  </a:extLst>
                </a:gridCol>
                <a:gridCol w="1117599">
                  <a:extLst>
                    <a:ext uri="{9D8B030D-6E8A-4147-A177-3AD203B41FA5}">
                      <a16:colId xmlns:a16="http://schemas.microsoft.com/office/drawing/2014/main" val="3203790127"/>
                    </a:ext>
                  </a:extLst>
                </a:gridCol>
                <a:gridCol w="635106">
                  <a:extLst>
                    <a:ext uri="{9D8B030D-6E8A-4147-A177-3AD203B41FA5}">
                      <a16:colId xmlns:a16="http://schemas.microsoft.com/office/drawing/2014/main" val="750954305"/>
                    </a:ext>
                  </a:extLst>
                </a:gridCol>
                <a:gridCol w="1016027">
                  <a:extLst>
                    <a:ext uri="{9D8B030D-6E8A-4147-A177-3AD203B41FA5}">
                      <a16:colId xmlns:a16="http://schemas.microsoft.com/office/drawing/2014/main" val="3540133927"/>
                    </a:ext>
                  </a:extLst>
                </a:gridCol>
                <a:gridCol w="1016027">
                  <a:extLst>
                    <a:ext uri="{9D8B030D-6E8A-4147-A177-3AD203B41FA5}">
                      <a16:colId xmlns:a16="http://schemas.microsoft.com/office/drawing/2014/main" val="1609971907"/>
                    </a:ext>
                  </a:extLst>
                </a:gridCol>
                <a:gridCol w="1016027">
                  <a:extLst>
                    <a:ext uri="{9D8B030D-6E8A-4147-A177-3AD203B41FA5}">
                      <a16:colId xmlns:a16="http://schemas.microsoft.com/office/drawing/2014/main" val="1044636560"/>
                    </a:ext>
                  </a:extLst>
                </a:gridCol>
              </a:tblGrid>
              <a:tr h="6483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Order Booking Details (USD M)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2018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Ach%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Status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(R/A/G)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801785"/>
                  </a:ext>
                </a:extLst>
              </a:tr>
              <a:tr h="6483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Revenue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230744"/>
                  </a:ext>
                </a:extLst>
              </a:tr>
              <a:tr h="648369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Product Booking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994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1223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23.1%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100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578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65432"/>
                  </a:ext>
                </a:extLst>
              </a:tr>
              <a:tr h="648369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rgbClr val="0FC9F2"/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  <a:hlinkClick r:id="rId3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Services Booking (excl. VBR)</a:t>
                      </a:r>
                      <a:endParaRPr lang="en-IN" sz="1400" b="0" i="0" u="none" strike="noStrike" dirty="0">
                        <a:solidFill>
                          <a:srgbClr val="0FC9F2"/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576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647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12.3%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101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233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98095"/>
                  </a:ext>
                </a:extLst>
              </a:tr>
              <a:tr h="648369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VBR Booking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211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248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17.9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100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51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93031"/>
                  </a:ext>
                </a:extLst>
              </a:tr>
            </a:tbl>
          </a:graphicData>
        </a:graphic>
      </p:graphicFrame>
      <p:grpSp>
        <p:nvGrpSpPr>
          <p:cNvPr id="34" name="Status ovals">
            <a:extLst>
              <a:ext uri="{FF2B5EF4-FFF2-40B4-BE49-F238E27FC236}">
                <a16:creationId xmlns:a16="http://schemas.microsoft.com/office/drawing/2014/main" id="{A61C9B4F-AF3D-D547-9596-56CE1793E930}"/>
              </a:ext>
            </a:extLst>
          </p:cNvPr>
          <p:cNvGrpSpPr/>
          <p:nvPr/>
        </p:nvGrpSpPr>
        <p:grpSpPr>
          <a:xfrm>
            <a:off x="13919200" y="4851478"/>
            <a:ext cx="180000" cy="1342585"/>
            <a:chOff x="13794128" y="4524815"/>
            <a:chExt cx="180000" cy="1342585"/>
          </a:xfrm>
          <a:solidFill>
            <a:srgbClr val="92D050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9202B9F-0280-CA4B-9819-D7743B83DCD0}"/>
                </a:ext>
              </a:extLst>
            </p:cNvPr>
            <p:cNvSpPr/>
            <p:nvPr/>
          </p:nvSpPr>
          <p:spPr>
            <a:xfrm>
              <a:off x="13794128" y="4524815"/>
              <a:ext cx="180000" cy="180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CDD610A-E6C3-CF4F-BE74-756E4EFF05D6}"/>
                </a:ext>
              </a:extLst>
            </p:cNvPr>
            <p:cNvSpPr/>
            <p:nvPr/>
          </p:nvSpPr>
          <p:spPr>
            <a:xfrm>
              <a:off x="13794128" y="5106107"/>
              <a:ext cx="180000" cy="180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1B6F06E-E647-6C4F-BB57-53CFCFEE15CC}"/>
                </a:ext>
              </a:extLst>
            </p:cNvPr>
            <p:cNvSpPr/>
            <p:nvPr/>
          </p:nvSpPr>
          <p:spPr>
            <a:xfrm>
              <a:off x="13794128" y="5687400"/>
              <a:ext cx="180000" cy="180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57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Services Revenue</a:t>
            </a:r>
            <a:r>
              <a:rPr lang="en-IN" sz="2800" b="1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for 2Q insight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Insight Description will come here.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69756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 hidden="1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 hidden="1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E0600B-6945-CB4C-B9FD-2754A215D5E4}"/>
              </a:ext>
            </a:extLst>
          </p:cNvPr>
          <p:cNvGrpSpPr/>
          <p:nvPr/>
        </p:nvGrpSpPr>
        <p:grpSpPr>
          <a:xfrm>
            <a:off x="1041400" y="8486001"/>
            <a:ext cx="4724400" cy="276999"/>
            <a:chOff x="1041400" y="8486001"/>
            <a:chExt cx="4724400" cy="2769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A01DAD-5FD4-5440-8154-E56813A61D22}"/>
                </a:ext>
              </a:extLst>
            </p:cNvPr>
            <p:cNvSpPr/>
            <p:nvPr/>
          </p:nvSpPr>
          <p:spPr>
            <a:xfrm>
              <a:off x="1041400" y="853450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434649-A3AA-C242-A000-305F97629468}"/>
                </a:ext>
              </a:extLst>
            </p:cNvPr>
            <p:cNvSpPr txBox="1"/>
            <p:nvPr/>
          </p:nvSpPr>
          <p:spPr>
            <a:xfrm>
              <a:off x="1193800" y="8486001"/>
              <a:ext cx="1665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Improved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2934E58-9BD6-8841-BCE5-2D958535C471}"/>
                </a:ext>
              </a:extLst>
            </p:cNvPr>
            <p:cNvSpPr/>
            <p:nvPr/>
          </p:nvSpPr>
          <p:spPr>
            <a:xfrm>
              <a:off x="3733987" y="853450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EA9BC0-70A2-7C43-BBA7-523716A95AB6}"/>
                </a:ext>
              </a:extLst>
            </p:cNvPr>
            <p:cNvSpPr txBox="1"/>
            <p:nvPr/>
          </p:nvSpPr>
          <p:spPr>
            <a:xfrm>
              <a:off x="3860800" y="8486001"/>
              <a:ext cx="190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Of concern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B8F38E-6BFC-1247-ACB6-67A6C0609909}"/>
                </a:ext>
              </a:extLst>
            </p:cNvPr>
            <p:cNvSpPr/>
            <p:nvPr/>
          </p:nvSpPr>
          <p:spPr>
            <a:xfrm>
              <a:off x="2489200" y="8534500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B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E84B26-67C6-5448-BB69-DED0323836B2}"/>
                </a:ext>
              </a:extLst>
            </p:cNvPr>
            <p:cNvSpPr txBox="1"/>
            <p:nvPr/>
          </p:nvSpPr>
          <p:spPr>
            <a:xfrm>
              <a:off x="2692213" y="8486001"/>
              <a:ext cx="2159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80" dirty="0">
                  <a:latin typeface="Roboto Light" pitchFamily="2" charset="0"/>
                  <a:ea typeface="Roboto Light" pitchFamily="2" charset="0"/>
                </a:rPr>
                <a:t>Warning</a:t>
              </a:r>
            </a:p>
          </p:txBody>
        </p:sp>
      </p:grpSp>
      <p:graphicFrame>
        <p:nvGraphicFramePr>
          <p:cNvPr id="19" name="Table_sheet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38560"/>
              </p:ext>
            </p:extLst>
          </p:nvPr>
        </p:nvGraphicFramePr>
        <p:xfrm>
          <a:off x="3327400" y="2256956"/>
          <a:ext cx="6245656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11734">
                  <a:extLst>
                    <a:ext uri="{9D8B030D-6E8A-4147-A177-3AD203B41FA5}">
                      <a16:colId xmlns:a16="http://schemas.microsoft.com/office/drawing/2014/main" val="3334667795"/>
                    </a:ext>
                  </a:extLst>
                </a:gridCol>
                <a:gridCol w="1297481">
                  <a:extLst>
                    <a:ext uri="{9D8B030D-6E8A-4147-A177-3AD203B41FA5}">
                      <a16:colId xmlns:a16="http://schemas.microsoft.com/office/drawing/2014/main" val="3531377014"/>
                    </a:ext>
                  </a:extLst>
                </a:gridCol>
                <a:gridCol w="1386704">
                  <a:extLst>
                    <a:ext uri="{9D8B030D-6E8A-4147-A177-3AD203B41FA5}">
                      <a16:colId xmlns:a16="http://schemas.microsoft.com/office/drawing/2014/main" val="276336708"/>
                    </a:ext>
                  </a:extLst>
                </a:gridCol>
                <a:gridCol w="1449737">
                  <a:extLst>
                    <a:ext uri="{9D8B030D-6E8A-4147-A177-3AD203B41FA5}">
                      <a16:colId xmlns:a16="http://schemas.microsoft.com/office/drawing/2014/main" val="3553757744"/>
                    </a:ext>
                  </a:extLst>
                </a:gridCol>
              </a:tblGrid>
              <a:tr h="35632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78146"/>
                  </a:ext>
                </a:extLst>
              </a:tr>
              <a:tr h="35632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83514"/>
                  </a:ext>
                </a:extLst>
              </a:tr>
              <a:tr h="35632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260447"/>
                  </a:ext>
                </a:extLst>
              </a:tr>
              <a:tr h="356327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hlinkClick r:id="rId3" action="ppaction://hlinksldjump"/>
                        </a:rPr>
                        <a:t>fdg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113642"/>
                  </a:ext>
                </a:extLst>
              </a:tr>
              <a:tr h="35632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111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501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87459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Leading Indicators ( 1: Booking - CS &amp; TS insight or with other services comparison)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6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27505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6044122-3D5F-2E45-95D6-ED30DDCA2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61296"/>
              </p:ext>
            </p:extLst>
          </p:nvPr>
        </p:nvGraphicFramePr>
        <p:xfrm>
          <a:off x="4574553" y="3200400"/>
          <a:ext cx="10640040" cy="4869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4056">
                  <a:extLst>
                    <a:ext uri="{9D8B030D-6E8A-4147-A177-3AD203B41FA5}">
                      <a16:colId xmlns:a16="http://schemas.microsoft.com/office/drawing/2014/main" val="3871896739"/>
                    </a:ext>
                  </a:extLst>
                </a:gridCol>
                <a:gridCol w="1117599">
                  <a:extLst>
                    <a:ext uri="{9D8B030D-6E8A-4147-A177-3AD203B41FA5}">
                      <a16:colId xmlns:a16="http://schemas.microsoft.com/office/drawing/2014/main" val="2319889002"/>
                    </a:ext>
                  </a:extLst>
                </a:gridCol>
                <a:gridCol w="1117599">
                  <a:extLst>
                    <a:ext uri="{9D8B030D-6E8A-4147-A177-3AD203B41FA5}">
                      <a16:colId xmlns:a16="http://schemas.microsoft.com/office/drawing/2014/main" val="2379186572"/>
                    </a:ext>
                  </a:extLst>
                </a:gridCol>
                <a:gridCol w="1117599">
                  <a:extLst>
                    <a:ext uri="{9D8B030D-6E8A-4147-A177-3AD203B41FA5}">
                      <a16:colId xmlns:a16="http://schemas.microsoft.com/office/drawing/2014/main" val="3203790127"/>
                    </a:ext>
                  </a:extLst>
                </a:gridCol>
                <a:gridCol w="635106">
                  <a:extLst>
                    <a:ext uri="{9D8B030D-6E8A-4147-A177-3AD203B41FA5}">
                      <a16:colId xmlns:a16="http://schemas.microsoft.com/office/drawing/2014/main" val="750954305"/>
                    </a:ext>
                  </a:extLst>
                </a:gridCol>
                <a:gridCol w="1016027">
                  <a:extLst>
                    <a:ext uri="{9D8B030D-6E8A-4147-A177-3AD203B41FA5}">
                      <a16:colId xmlns:a16="http://schemas.microsoft.com/office/drawing/2014/main" val="3540133927"/>
                    </a:ext>
                  </a:extLst>
                </a:gridCol>
                <a:gridCol w="1016027">
                  <a:extLst>
                    <a:ext uri="{9D8B030D-6E8A-4147-A177-3AD203B41FA5}">
                      <a16:colId xmlns:a16="http://schemas.microsoft.com/office/drawing/2014/main" val="1609971907"/>
                    </a:ext>
                  </a:extLst>
                </a:gridCol>
                <a:gridCol w="1016027">
                  <a:extLst>
                    <a:ext uri="{9D8B030D-6E8A-4147-A177-3AD203B41FA5}">
                      <a16:colId xmlns:a16="http://schemas.microsoft.com/office/drawing/2014/main" val="1044636560"/>
                    </a:ext>
                  </a:extLst>
                </a:gridCol>
              </a:tblGrid>
              <a:tr h="5410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Order Booking Details (USD M)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2018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Ach%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Status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(R/A/G)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(%)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801785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Revenue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230744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Product Booking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994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1223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23.1%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100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578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65432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rgbClr val="0FC9F2"/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  <a:hlinkClick r:id="rId3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Services Booking (excl. VBR)</a:t>
                      </a:r>
                      <a:endParaRPr lang="en-IN" sz="1400" b="0" i="0" u="none" strike="noStrike" dirty="0">
                        <a:solidFill>
                          <a:srgbClr val="0FC9F2"/>
                        </a:solidFill>
                        <a:effectLst/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576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647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12.3%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101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233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98095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CS &amp; TS Services (excl. VBR)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213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217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1.8%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100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79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52618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Support Services (excl. VBR)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207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235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13.5%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100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76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61558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Managed Services (excl. VBR)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145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192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32.6%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105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79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945658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Other Revenue (excl. VBR)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-72.3%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100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599693"/>
                  </a:ext>
                </a:extLst>
              </a:tr>
              <a:tr h="541019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VBR Booking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211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248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17.9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100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51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93031"/>
                  </a:ext>
                </a:extLst>
              </a:tr>
            </a:tbl>
          </a:graphicData>
        </a:graphic>
      </p:graphicFrame>
      <p:sp>
        <p:nvSpPr>
          <p:cNvPr id="34" name="Rounded Rectangle 33">
            <a:hlinkClick r:id="rId4" action="ppaction://hlinksldjump"/>
            <a:extLst>
              <a:ext uri="{FF2B5EF4-FFF2-40B4-BE49-F238E27FC236}">
                <a16:creationId xmlns:a16="http://schemas.microsoft.com/office/drawing/2014/main" id="{90187E41-9FE8-EF4B-80C9-EE2559DB2A56}"/>
              </a:ext>
            </a:extLst>
          </p:cNvPr>
          <p:cNvSpPr/>
          <p:nvPr/>
        </p:nvSpPr>
        <p:spPr>
          <a:xfrm>
            <a:off x="138430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35" name="Rounded Rectangle 34">
            <a:hlinkClick r:id="rId3" action="ppaction://hlinksldjump"/>
            <a:extLst>
              <a:ext uri="{FF2B5EF4-FFF2-40B4-BE49-F238E27FC236}">
                <a16:creationId xmlns:a16="http://schemas.microsoft.com/office/drawing/2014/main" id="{8885D123-444F-8941-BD9D-75B0EE4BDF0E}"/>
              </a:ext>
            </a:extLst>
          </p:cNvPr>
          <p:cNvSpPr/>
          <p:nvPr/>
        </p:nvSpPr>
        <p:spPr>
          <a:xfrm>
            <a:off x="122428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  <p:grpSp>
        <p:nvGrpSpPr>
          <p:cNvPr id="37" name="Status ovals">
            <a:extLst>
              <a:ext uri="{FF2B5EF4-FFF2-40B4-BE49-F238E27FC236}">
                <a16:creationId xmlns:a16="http://schemas.microsoft.com/office/drawing/2014/main" id="{FCC39221-6346-EE43-B9F2-4DFCEF935AFD}"/>
              </a:ext>
            </a:extLst>
          </p:cNvPr>
          <p:cNvGrpSpPr/>
          <p:nvPr/>
        </p:nvGrpSpPr>
        <p:grpSpPr>
          <a:xfrm>
            <a:off x="13843000" y="4404935"/>
            <a:ext cx="180000" cy="3485229"/>
            <a:chOff x="13794128" y="3742523"/>
            <a:chExt cx="180000" cy="3485229"/>
          </a:xfrm>
          <a:solidFill>
            <a:srgbClr val="92D05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6853026-D282-AC4B-9186-AE3433539338}"/>
                </a:ext>
              </a:extLst>
            </p:cNvPr>
            <p:cNvSpPr/>
            <p:nvPr/>
          </p:nvSpPr>
          <p:spPr>
            <a:xfrm>
              <a:off x="13794128" y="3742523"/>
              <a:ext cx="180000" cy="180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CBFD33-188D-0A4F-96EC-681A294ED017}"/>
                </a:ext>
              </a:extLst>
            </p:cNvPr>
            <p:cNvSpPr/>
            <p:nvPr/>
          </p:nvSpPr>
          <p:spPr>
            <a:xfrm>
              <a:off x="13794128" y="7047752"/>
              <a:ext cx="180000" cy="180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EC70C80-F4E4-8649-AE5F-6B98CB31E93E}"/>
                </a:ext>
              </a:extLst>
            </p:cNvPr>
            <p:cNvSpPr/>
            <p:nvPr/>
          </p:nvSpPr>
          <p:spPr>
            <a:xfrm>
              <a:off x="13794128" y="4293395"/>
              <a:ext cx="180000" cy="180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33C6316-A2C3-D442-8DDF-99C09F38FFAB}"/>
                </a:ext>
              </a:extLst>
            </p:cNvPr>
            <p:cNvSpPr/>
            <p:nvPr/>
          </p:nvSpPr>
          <p:spPr>
            <a:xfrm>
              <a:off x="13794128" y="4844267"/>
              <a:ext cx="180000" cy="180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07859A0-E7B2-6A4B-856A-A0CD300599C0}"/>
                </a:ext>
              </a:extLst>
            </p:cNvPr>
            <p:cNvSpPr/>
            <p:nvPr/>
          </p:nvSpPr>
          <p:spPr>
            <a:xfrm>
              <a:off x="13794128" y="5395139"/>
              <a:ext cx="180000" cy="180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CDA13E6-5888-B742-9494-413EFC0DBA2A}"/>
                </a:ext>
              </a:extLst>
            </p:cNvPr>
            <p:cNvSpPr/>
            <p:nvPr/>
          </p:nvSpPr>
          <p:spPr>
            <a:xfrm>
              <a:off x="13794128" y="5946011"/>
              <a:ext cx="180000" cy="180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851AE58-721C-484D-B86A-0CE5D07B6E47}"/>
                </a:ext>
              </a:extLst>
            </p:cNvPr>
            <p:cNvSpPr/>
            <p:nvPr/>
          </p:nvSpPr>
          <p:spPr>
            <a:xfrm>
              <a:off x="13794128" y="6496883"/>
              <a:ext cx="180000" cy="180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8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Leading Indicators (2: ACV - Services and VBR comparison)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6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27505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6044122-3D5F-2E45-95D6-ED30DDCA2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004484"/>
              </p:ext>
            </p:extLst>
          </p:nvPr>
        </p:nvGraphicFramePr>
        <p:xfrm>
          <a:off x="4574552" y="3200399"/>
          <a:ext cx="10640048" cy="4448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5248">
                  <a:extLst>
                    <a:ext uri="{9D8B030D-6E8A-4147-A177-3AD203B41FA5}">
                      <a16:colId xmlns:a16="http://schemas.microsoft.com/office/drawing/2014/main" val="3871896739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319889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37918657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75095430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473918888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54013392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044636560"/>
                    </a:ext>
                  </a:extLst>
                </a:gridCol>
              </a:tblGrid>
              <a:tr h="7414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Services ACV Details (USD M)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2018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Ach%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YTD%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801785"/>
                  </a:ext>
                </a:extLst>
              </a:tr>
              <a:tr h="7414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FC9F2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  <a:hlinkClick r:id="rId3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Services ACV</a:t>
                      </a:r>
                      <a:endParaRPr lang="en-IN" sz="1400" b="0" i="0" u="none" strike="noStrike" dirty="0">
                        <a:solidFill>
                          <a:srgbClr val="0FC9F2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3593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1210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65%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-65%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-647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230744"/>
                  </a:ext>
                </a:extLst>
              </a:tr>
              <a:tr h="741487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Total MS ACV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1467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598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73%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-61%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-219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265835"/>
                  </a:ext>
                </a:extLst>
              </a:tr>
              <a:tr h="741487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MS ACV (excl. </a:t>
                      </a:r>
                      <a:r>
                        <a:rPr lang="en-IN" sz="14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XaaS</a:t>
                      </a:r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)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1119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447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70%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-63%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-189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65432"/>
                  </a:ext>
                </a:extLst>
              </a:tr>
              <a:tr h="741487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XaaS</a:t>
                      </a:r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 ACV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349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152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83%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-54%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-30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98095"/>
                  </a:ext>
                </a:extLst>
              </a:tr>
              <a:tr h="741487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Support ACV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2126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612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59%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-69%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-427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-12</a:t>
                      </a:r>
                    </a:p>
                  </a:txBody>
                  <a:tcPr marL="13525" marR="13525" marT="13525" marB="0"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9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98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Leading Indicators (2: ACV – Region wise)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6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27505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3AC3077-09A9-5C4F-939F-76D3C22ED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90326"/>
              </p:ext>
            </p:extLst>
          </p:nvPr>
        </p:nvGraphicFramePr>
        <p:xfrm>
          <a:off x="4546600" y="3200400"/>
          <a:ext cx="10680798" cy="4754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9760">
                  <a:extLst>
                    <a:ext uri="{9D8B030D-6E8A-4147-A177-3AD203B41FA5}">
                      <a16:colId xmlns:a16="http://schemas.microsoft.com/office/drawing/2014/main" val="3946414108"/>
                    </a:ext>
                  </a:extLst>
                </a:gridCol>
                <a:gridCol w="1360173">
                  <a:extLst>
                    <a:ext uri="{9D8B030D-6E8A-4147-A177-3AD203B41FA5}">
                      <a16:colId xmlns:a16="http://schemas.microsoft.com/office/drawing/2014/main" val="159457417"/>
                    </a:ext>
                  </a:extLst>
                </a:gridCol>
                <a:gridCol w="1360173">
                  <a:extLst>
                    <a:ext uri="{9D8B030D-6E8A-4147-A177-3AD203B41FA5}">
                      <a16:colId xmlns:a16="http://schemas.microsoft.com/office/drawing/2014/main" val="1241496859"/>
                    </a:ext>
                  </a:extLst>
                </a:gridCol>
                <a:gridCol w="1360173">
                  <a:extLst>
                    <a:ext uri="{9D8B030D-6E8A-4147-A177-3AD203B41FA5}">
                      <a16:colId xmlns:a16="http://schemas.microsoft.com/office/drawing/2014/main" val="672299783"/>
                    </a:ext>
                  </a:extLst>
                </a:gridCol>
                <a:gridCol w="1360173">
                  <a:extLst>
                    <a:ext uri="{9D8B030D-6E8A-4147-A177-3AD203B41FA5}">
                      <a16:colId xmlns:a16="http://schemas.microsoft.com/office/drawing/2014/main" val="1683457944"/>
                    </a:ext>
                  </a:extLst>
                </a:gridCol>
                <a:gridCol w="1360173">
                  <a:extLst>
                    <a:ext uri="{9D8B030D-6E8A-4147-A177-3AD203B41FA5}">
                      <a16:colId xmlns:a16="http://schemas.microsoft.com/office/drawing/2014/main" val="4030336459"/>
                    </a:ext>
                  </a:extLst>
                </a:gridCol>
                <a:gridCol w="1360173">
                  <a:extLst>
                    <a:ext uri="{9D8B030D-6E8A-4147-A177-3AD203B41FA5}">
                      <a16:colId xmlns:a16="http://schemas.microsoft.com/office/drawing/2014/main" val="4170775465"/>
                    </a:ext>
                  </a:extLst>
                </a:gridCol>
              </a:tblGrid>
              <a:tr h="594311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rgbClr val="0FC9F2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  <a:hlinkClick r:id="rId3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Services ACV</a:t>
                      </a:r>
                      <a:endParaRPr lang="en-IN" sz="1400" b="0" i="0" u="none" strike="noStrike" dirty="0">
                        <a:solidFill>
                          <a:srgbClr val="0FC9F2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2018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YTD%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00086"/>
                  </a:ext>
                </a:extLst>
              </a:tr>
              <a:tr h="594311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Group Services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3592.9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1210.5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-65.4%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65.2%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-646.7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-9.8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379819"/>
                  </a:ext>
                </a:extLst>
              </a:tr>
              <a:tr h="594311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Regions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3592.9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1210.5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-65.4%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65.2%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-646.7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-9.8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874159"/>
                  </a:ext>
                </a:extLst>
              </a:tr>
              <a:tr h="594311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AM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441.1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182.2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-52.5%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80.1%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-45.4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10364"/>
                  </a:ext>
                </a:extLst>
              </a:tr>
              <a:tr h="594311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AP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857.2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-100.0%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-444.1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728222"/>
                  </a:ext>
                </a:extLst>
              </a:tr>
              <a:tr h="594311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AU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445.8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226.7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-49.4%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41260"/>
                  </a:ext>
                </a:extLst>
              </a:tr>
              <a:tr h="594311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EU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1439.5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623.6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-55.2%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81.8%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-139.2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-12.0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60391"/>
                  </a:ext>
                </a:extLst>
              </a:tr>
              <a:tr h="594311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MEA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409.4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177.9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-54.8%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90.8%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-18.0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035264"/>
                  </a:ext>
                </a:extLst>
              </a:tr>
            </a:tbl>
          </a:graphicData>
        </a:graphic>
      </p:graphicFrame>
      <p:sp>
        <p:nvSpPr>
          <p:cNvPr id="35" name="Rounded Rectangle 34">
            <a:hlinkClick r:id="rId4" action="ppaction://hlinksldjump"/>
            <a:extLst>
              <a:ext uri="{FF2B5EF4-FFF2-40B4-BE49-F238E27FC236}">
                <a16:creationId xmlns:a16="http://schemas.microsoft.com/office/drawing/2014/main" id="{140C502B-A589-A34C-B5C9-ED231E98784A}"/>
              </a:ext>
            </a:extLst>
          </p:cNvPr>
          <p:cNvSpPr/>
          <p:nvPr/>
        </p:nvSpPr>
        <p:spPr>
          <a:xfrm>
            <a:off x="138430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37" name="Rounded Rectangle 36">
            <a:hlinkClick r:id="rId3" action="ppaction://hlinksldjump"/>
            <a:extLst>
              <a:ext uri="{FF2B5EF4-FFF2-40B4-BE49-F238E27FC236}">
                <a16:creationId xmlns:a16="http://schemas.microsoft.com/office/drawing/2014/main" id="{3819D779-EA86-FC42-84C3-4AC54139A300}"/>
              </a:ext>
            </a:extLst>
          </p:cNvPr>
          <p:cNvSpPr/>
          <p:nvPr/>
        </p:nvSpPr>
        <p:spPr>
          <a:xfrm>
            <a:off x="122428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</p:spTree>
    <p:extLst>
      <p:ext uri="{BB962C8B-B14F-4D97-AF65-F5344CB8AC3E}">
        <p14:creationId xmlns:p14="http://schemas.microsoft.com/office/powerpoint/2010/main" val="63304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ACV Waterfall Analysis (SS FY19)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7</a:t>
            </a:r>
            <a:endParaRPr sz="3200" dirty="0">
              <a:latin typeface="Lucida Sans"/>
              <a:cs typeface="Lucida Sans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1E06A2-F9EC-9F47-A77F-B05671DF1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1" y="3227802"/>
            <a:ext cx="10693586" cy="515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97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Support Service Inclusion Rate (IR) and Attached rate (AR)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8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27505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5804B9-B674-464D-A7C7-55AB485A0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56" y="3200400"/>
            <a:ext cx="10693587" cy="58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61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73083" y="3231586"/>
            <a:ext cx="14127619" cy="591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Backup</a:t>
            </a:r>
            <a:endParaRPr lang="en-IN" sz="28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1" name="object 7" hidden="1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27505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1DB83849-9F8A-B546-810E-6C6AD367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05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SS MRR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 hidden="1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8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27505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pic>
        <p:nvPicPr>
          <p:cNvPr id="34" name="Picture 3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DA43AAE-E84A-0E43-90DB-5D27B6EF8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1" y="3200400"/>
            <a:ext cx="10693586" cy="487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13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Support Services Actual Revenue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 hidden="1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8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 hidden="1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27505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283F049-C469-4E4B-969F-34966D694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67784"/>
              </p:ext>
            </p:extLst>
          </p:nvPr>
        </p:nvGraphicFramePr>
        <p:xfrm>
          <a:off x="4548909" y="1391087"/>
          <a:ext cx="10693590" cy="3555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7442">
                  <a:extLst>
                    <a:ext uri="{9D8B030D-6E8A-4147-A177-3AD203B41FA5}">
                      <a16:colId xmlns:a16="http://schemas.microsoft.com/office/drawing/2014/main" val="829746587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58316286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817695139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363846843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473045963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1096674720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030124310"/>
                    </a:ext>
                  </a:extLst>
                </a:gridCol>
              </a:tblGrid>
              <a:tr h="888992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Services Revenue (USD 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May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Jun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Jul FY 19</a:t>
                      </a:r>
                    </a:p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Aug FY 19</a:t>
                      </a:r>
                    </a:p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Sep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MoM%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16822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</a:t>
                      </a:r>
                      <a:r>
                        <a:rPr lang="en-IN" sz="16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Revenue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175.5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176.6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197.5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180.3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180.7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11.9%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05835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Support Services (excl. VBR</a:t>
                      </a:r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84.3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82.8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103.7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89.6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89.4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25.2%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7147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Managed Services (excl. VBR)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91.2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93.7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93.8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90.8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91.3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0.1%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67634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41AC47F-1B37-F849-A692-051B0183F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38538"/>
              </p:ext>
            </p:extLst>
          </p:nvPr>
        </p:nvGraphicFramePr>
        <p:xfrm>
          <a:off x="4548909" y="5246180"/>
          <a:ext cx="10693590" cy="3555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7442">
                  <a:extLst>
                    <a:ext uri="{9D8B030D-6E8A-4147-A177-3AD203B41FA5}">
                      <a16:colId xmlns:a16="http://schemas.microsoft.com/office/drawing/2014/main" val="829746587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58316286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817695139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363846843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473045963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1096674720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030124310"/>
                    </a:ext>
                  </a:extLst>
                </a:gridCol>
              </a:tblGrid>
              <a:tr h="888992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Services MRR (USD 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May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Jun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Jul FY 19</a:t>
                      </a:r>
                    </a:p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Aug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Sep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MoM%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16822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MRR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251.1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248.6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-313.0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-225.9%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05835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Support Services (excl. VBR)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74.9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69.2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-8.0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-111.6%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7147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Managed Services (excl. VBR)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176.1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179.4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-304.9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-270.0%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67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761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Support Services Actual Revenue (Client related Insights)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 hidden="1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8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 hidden="1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27505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9307A9-2FFE-F247-AFEE-24EE2A3B4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9" y="2209800"/>
            <a:ext cx="14198787" cy="66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35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MS MRR increase driven by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 hidden="1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0999"/>
            <a:ext cx="1231900" cy="8280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no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lang="en-US" sz="3200" spc="-204" dirty="0">
                <a:solidFill>
                  <a:srgbClr val="FFFFFF"/>
                </a:solidFill>
                <a:latin typeface="Lucida Sans"/>
                <a:cs typeface="Lucida Sans"/>
              </a:rPr>
              <a:t>8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27505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pic>
        <p:nvPicPr>
          <p:cNvPr id="34" name="picture3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BAD1AE-4C15-3448-B65C-50F391496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3238902"/>
            <a:ext cx="10622429" cy="483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7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874598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Services (excl. VBR) and Support Services (excl. VBR) </a:t>
            </a:r>
            <a:r>
              <a:rPr lang="en-IN" sz="2800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Revenue</a:t>
            </a:r>
            <a:r>
              <a:rPr lang="en-IN" sz="2800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 for Q2 insight</a:t>
            </a:r>
            <a:endParaRPr sz="2800" b="1" dirty="0">
              <a:solidFill>
                <a:srgbClr val="001973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6">
            <a:extLst>
              <a:ext uri="{FF2B5EF4-FFF2-40B4-BE49-F238E27FC236}">
                <a16:creationId xmlns:a16="http://schemas.microsoft.com/office/drawing/2014/main" id="{A50F79F0-CFAE-F74F-90F5-3DA967EDB95D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3D60B8-B7D5-3C42-89DE-9B96E4B59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94910"/>
              </p:ext>
            </p:extLst>
          </p:nvPr>
        </p:nvGraphicFramePr>
        <p:xfrm>
          <a:off x="4521200" y="3241848"/>
          <a:ext cx="10647828" cy="4267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820033954"/>
                    </a:ext>
                  </a:extLst>
                </a:gridCol>
                <a:gridCol w="1049404">
                  <a:extLst>
                    <a:ext uri="{9D8B030D-6E8A-4147-A177-3AD203B41FA5}">
                      <a16:colId xmlns:a16="http://schemas.microsoft.com/office/drawing/2014/main" val="1892516511"/>
                    </a:ext>
                  </a:extLst>
                </a:gridCol>
                <a:gridCol w="1049404">
                  <a:extLst>
                    <a:ext uri="{9D8B030D-6E8A-4147-A177-3AD203B41FA5}">
                      <a16:colId xmlns:a16="http://schemas.microsoft.com/office/drawing/2014/main" val="2653101673"/>
                    </a:ext>
                  </a:extLst>
                </a:gridCol>
                <a:gridCol w="1049404">
                  <a:extLst>
                    <a:ext uri="{9D8B030D-6E8A-4147-A177-3AD203B41FA5}">
                      <a16:colId xmlns:a16="http://schemas.microsoft.com/office/drawing/2014/main" val="1086131064"/>
                    </a:ext>
                  </a:extLst>
                </a:gridCol>
                <a:gridCol w="1049404">
                  <a:extLst>
                    <a:ext uri="{9D8B030D-6E8A-4147-A177-3AD203B41FA5}">
                      <a16:colId xmlns:a16="http://schemas.microsoft.com/office/drawing/2014/main" val="3366244460"/>
                    </a:ext>
                  </a:extLst>
                </a:gridCol>
                <a:gridCol w="1049404">
                  <a:extLst>
                    <a:ext uri="{9D8B030D-6E8A-4147-A177-3AD203B41FA5}">
                      <a16:colId xmlns:a16="http://schemas.microsoft.com/office/drawing/2014/main" val="113853658"/>
                    </a:ext>
                  </a:extLst>
                </a:gridCol>
                <a:gridCol w="1049404">
                  <a:extLst>
                    <a:ext uri="{9D8B030D-6E8A-4147-A177-3AD203B41FA5}">
                      <a16:colId xmlns:a16="http://schemas.microsoft.com/office/drawing/2014/main" val="280162736"/>
                    </a:ext>
                  </a:extLst>
                </a:gridCol>
                <a:gridCol w="1049404">
                  <a:extLst>
                    <a:ext uri="{9D8B030D-6E8A-4147-A177-3AD203B41FA5}">
                      <a16:colId xmlns:a16="http://schemas.microsoft.com/office/drawing/2014/main" val="3702003247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2018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 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Status</a:t>
                      </a:r>
                    </a:p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(R/A/G)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95477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Total Revenue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1871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1949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4.1%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-171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-58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98606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Product Revenue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980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984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-206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-80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515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1" i="0" u="none" strike="noStrike" dirty="0">
                          <a:solidFill>
                            <a:srgbClr val="14C9F1"/>
                          </a:solidFill>
                          <a:effectLst/>
                          <a:latin typeface="Roboto" pitchFamily="2" charset="0"/>
                          <a:ea typeface="Roboto" pitchFamily="2" charset="0"/>
                          <a:hlinkClick r:id="rId3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Services Revenue</a:t>
                      </a:r>
                      <a:endParaRPr lang="en-IN" sz="1400" b="1" i="0" u="none" strike="noStrike" dirty="0">
                        <a:solidFill>
                          <a:srgbClr val="14C9F1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891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964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8.2%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9995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1" i="0" u="none" strike="noStrike" dirty="0">
                          <a:ln>
                            <a:noFill/>
                          </a:ln>
                          <a:solidFill>
                            <a:srgbClr val="14C9F1"/>
                          </a:solidFill>
                          <a:effectLst/>
                          <a:latin typeface="Roboto" pitchFamily="2" charset="0"/>
                          <a:ea typeface="Roboto" pitchFamily="2" charset="0"/>
                          <a:hlinkClick r:id="rId4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Services (excl. VBR)</a:t>
                      </a:r>
                      <a:endParaRPr lang="en-IN" sz="1400" b="1" i="0" u="none" strike="noStrike" dirty="0">
                        <a:ln>
                          <a:noFill/>
                        </a:ln>
                        <a:solidFill>
                          <a:srgbClr val="14C9F1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645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667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3.4%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39255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1" i="0" u="none" strike="noStrike" dirty="0">
                          <a:solidFill>
                            <a:srgbClr val="14C9F1"/>
                          </a:solidFill>
                          <a:effectLst/>
                          <a:latin typeface="Roboto" pitchFamily="2" charset="0"/>
                          <a:ea typeface="Roboto" pitchFamily="2" charset="0"/>
                          <a:hlinkClick r:id="rId5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Support Services (excl. VBR)</a:t>
                      </a:r>
                      <a:endParaRPr lang="en-IN" sz="1400" b="1" i="0" u="none" strike="noStrike" dirty="0">
                        <a:solidFill>
                          <a:srgbClr val="14C9F1"/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-4.6%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77175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Managed 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10.4%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99%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934838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Other Revenues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-13.5%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96%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219842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Services VBR/Agency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20.7%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3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789485"/>
                  </a:ext>
                </a:extLst>
              </a:tr>
            </a:tbl>
          </a:graphicData>
        </a:graphic>
      </p:graphicFrame>
      <p:grpSp>
        <p:nvGrpSpPr>
          <p:cNvPr id="11" name="Status ovals">
            <a:extLst>
              <a:ext uri="{FF2B5EF4-FFF2-40B4-BE49-F238E27FC236}">
                <a16:creationId xmlns:a16="http://schemas.microsoft.com/office/drawing/2014/main" id="{F7B8BD5C-99B9-9F4D-8E2E-13E5E5CF0FBB}"/>
              </a:ext>
            </a:extLst>
          </p:cNvPr>
          <p:cNvGrpSpPr/>
          <p:nvPr/>
        </p:nvGrpSpPr>
        <p:grpSpPr>
          <a:xfrm>
            <a:off x="13794128" y="3860168"/>
            <a:ext cx="180000" cy="3485229"/>
            <a:chOff x="13794128" y="3742523"/>
            <a:chExt cx="180000" cy="348522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2EF832-434E-DE42-81E8-D9C7D99CACE4}"/>
                </a:ext>
              </a:extLst>
            </p:cNvPr>
            <p:cNvSpPr/>
            <p:nvPr/>
          </p:nvSpPr>
          <p:spPr>
            <a:xfrm>
              <a:off x="13794128" y="374252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CE2E40-779E-4346-A5FA-F49F2025D653}"/>
                </a:ext>
              </a:extLst>
            </p:cNvPr>
            <p:cNvSpPr/>
            <p:nvPr/>
          </p:nvSpPr>
          <p:spPr>
            <a:xfrm>
              <a:off x="13794128" y="7047752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4DCF44-FB31-5E42-A0AF-9988B0062DE8}"/>
                </a:ext>
              </a:extLst>
            </p:cNvPr>
            <p:cNvSpPr/>
            <p:nvPr/>
          </p:nvSpPr>
          <p:spPr>
            <a:xfrm>
              <a:off x="13794128" y="421469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456D65B-EF48-814A-8EC8-951A3C612FC9}"/>
                </a:ext>
              </a:extLst>
            </p:cNvPr>
            <p:cNvSpPr/>
            <p:nvPr/>
          </p:nvSpPr>
          <p:spPr>
            <a:xfrm>
              <a:off x="13794128" y="4686875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D948909-69D6-144C-9ECB-7574EC3BAE5B}"/>
                </a:ext>
              </a:extLst>
            </p:cNvPr>
            <p:cNvSpPr/>
            <p:nvPr/>
          </p:nvSpPr>
          <p:spPr>
            <a:xfrm>
              <a:off x="13794128" y="5159051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C5D443-BEBB-9242-96A9-2254D2B80D03}"/>
                </a:ext>
              </a:extLst>
            </p:cNvPr>
            <p:cNvSpPr/>
            <p:nvPr/>
          </p:nvSpPr>
          <p:spPr>
            <a:xfrm>
              <a:off x="13794128" y="5631227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626DE95-01A9-514C-BC41-791142F78449}"/>
                </a:ext>
              </a:extLst>
            </p:cNvPr>
            <p:cNvSpPr/>
            <p:nvPr/>
          </p:nvSpPr>
          <p:spPr>
            <a:xfrm>
              <a:off x="13794128" y="6103403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27D8407-A43B-DD48-9761-826F5A813010}"/>
                </a:ext>
              </a:extLst>
            </p:cNvPr>
            <p:cNvSpPr/>
            <p:nvPr/>
          </p:nvSpPr>
          <p:spPr>
            <a:xfrm>
              <a:off x="13794128" y="6575579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63443B-C0C5-B74A-87A2-403777A19BC8}"/>
              </a:ext>
            </a:extLst>
          </p:cNvPr>
          <p:cNvGrpSpPr/>
          <p:nvPr/>
        </p:nvGrpSpPr>
        <p:grpSpPr>
          <a:xfrm>
            <a:off x="1065212" y="4860598"/>
            <a:ext cx="4022725" cy="702002"/>
            <a:chOff x="1065212" y="3412798"/>
            <a:chExt cx="4022725" cy="702002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80354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412798"/>
              <a:ext cx="4022725" cy="36512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r>
                <a:rPr lang="en-US" sz="1600" b="1" dirty="0">
                  <a:solidFill>
                    <a:srgbClr val="1CBD46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  <p:sp>
          <p:nvSpPr>
            <p:cNvPr id="32" name="object 3" hidden="1">
              <a:extLst>
                <a:ext uri="{FF2B5EF4-FFF2-40B4-BE49-F238E27FC236}">
                  <a16:creationId xmlns:a16="http://schemas.microsoft.com/office/drawing/2014/main" id="{E556E917-D0FA-BD4A-85EB-8349BE7167F6}"/>
                </a:ext>
              </a:extLst>
            </p:cNvPr>
            <p:cNvSpPr txBox="1"/>
            <p:nvPr/>
          </p:nvSpPr>
          <p:spPr>
            <a:xfrm>
              <a:off x="1065212" y="3744284"/>
              <a:ext cx="4022725" cy="370516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1973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1CBD46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32D00D-7D84-CC47-9629-6035CEA850F4}"/>
              </a:ext>
            </a:extLst>
          </p:cNvPr>
          <p:cNvGrpSpPr/>
          <p:nvPr/>
        </p:nvGrpSpPr>
        <p:grpSpPr>
          <a:xfrm>
            <a:off x="1065212" y="5917659"/>
            <a:ext cx="2033588" cy="637690"/>
            <a:chOff x="1065212" y="5026521"/>
            <a:chExt cx="2033588" cy="637690"/>
          </a:xfrm>
        </p:grpSpPr>
        <p:sp>
          <p:nvSpPr>
            <p:cNvPr id="14" name="Up Arrow 13" hidden="1">
              <a:extLst>
                <a:ext uri="{FF2B5EF4-FFF2-40B4-BE49-F238E27FC236}">
                  <a16:creationId xmlns:a16="http://schemas.microsoft.com/office/drawing/2014/main" id="{4330F64F-D1F0-7144-9B67-2BB7BA4A33C6}"/>
                </a:ext>
              </a:extLst>
            </p:cNvPr>
            <p:cNvSpPr/>
            <p:nvPr/>
          </p:nvSpPr>
          <p:spPr>
            <a:xfrm flipV="1">
              <a:off x="1498600" y="5373105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1065212" y="5026521"/>
              <a:ext cx="2033588" cy="346365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DD Services</a:t>
              </a:r>
              <a:r>
                <a:rPr lang="en-IN" sz="1600" b="1" dirty="0">
                  <a:solidFill>
                    <a:srgbClr val="E6442B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lang="en-IN" sz="1600" dirty="0">
                  <a:solidFill>
                    <a:srgbClr val="E6442B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lang="en-IN" sz="1600" dirty="0"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  <p:sp>
          <p:nvSpPr>
            <p:cNvPr id="33" name="object 4" hidden="1">
              <a:extLst>
                <a:ext uri="{FF2B5EF4-FFF2-40B4-BE49-F238E27FC236}">
                  <a16:creationId xmlns:a16="http://schemas.microsoft.com/office/drawing/2014/main" id="{DF652346-D532-D74D-9FED-42DA69D222EA}"/>
                </a:ext>
              </a:extLst>
            </p:cNvPr>
            <p:cNvSpPr txBox="1"/>
            <p:nvPr/>
          </p:nvSpPr>
          <p:spPr>
            <a:xfrm>
              <a:off x="1065212" y="5334000"/>
              <a:ext cx="2033588" cy="330211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sz="1600" b="1" dirty="0">
                  <a:solidFill>
                    <a:srgbClr val="FFC00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9</a:t>
              </a:r>
              <a:r>
                <a:rPr lang="en-US" sz="1600" b="1" dirty="0">
                  <a:solidFill>
                    <a:srgbClr val="FFC00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7</a:t>
              </a:r>
              <a:r>
                <a:rPr lang="en-IN" sz="1600" b="1" dirty="0">
                  <a:solidFill>
                    <a:srgbClr val="FFC00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A6A0EE-1D66-844C-8544-D9EAB9A32653}"/>
              </a:ext>
            </a:extLst>
          </p:cNvPr>
          <p:cNvGrpSpPr/>
          <p:nvPr/>
        </p:nvGrpSpPr>
        <p:grpSpPr>
          <a:xfrm>
            <a:off x="1065212" y="6910408"/>
            <a:ext cx="2262188" cy="598637"/>
            <a:chOff x="1065212" y="6398122"/>
            <a:chExt cx="2262188" cy="598637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614449" y="6744759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6398122"/>
              <a:ext cx="2262188" cy="365622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  <a:r>
                <a:rPr lang="en-IN" sz="1600" b="1" dirty="0">
                  <a:solidFill>
                    <a:srgbClr val="753BBD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753BBD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753BBD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  <p:sp>
          <p:nvSpPr>
            <p:cNvPr id="34" name="object 4" hidden="1">
              <a:extLst>
                <a:ext uri="{FF2B5EF4-FFF2-40B4-BE49-F238E27FC236}">
                  <a16:creationId xmlns:a16="http://schemas.microsoft.com/office/drawing/2014/main" id="{2213B92C-E1A5-4444-94DC-2DC923C89370}"/>
                </a:ext>
              </a:extLst>
            </p:cNvPr>
            <p:cNvSpPr txBox="1"/>
            <p:nvPr/>
          </p:nvSpPr>
          <p:spPr>
            <a:xfrm>
              <a:off x="1065212" y="6725773"/>
              <a:ext cx="2262188" cy="252001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7" name="Group 36" hidden="1">
            <a:extLst>
              <a:ext uri="{FF2B5EF4-FFF2-40B4-BE49-F238E27FC236}">
                <a16:creationId xmlns:a16="http://schemas.microsoft.com/office/drawing/2014/main" id="{C594BF6B-8ACF-5D49-91D3-CBD9203A8F04}"/>
              </a:ext>
            </a:extLst>
          </p:cNvPr>
          <p:cNvGrpSpPr/>
          <p:nvPr/>
        </p:nvGrpSpPr>
        <p:grpSpPr>
          <a:xfrm>
            <a:off x="1803400" y="4894520"/>
            <a:ext cx="9690101" cy="463409"/>
            <a:chOff x="1896345" y="4392608"/>
            <a:chExt cx="9690101" cy="46340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993E08-82B1-6E49-AC6F-177485F410C0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603488"/>
              <a:ext cx="68747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67ECEDD-7C4C-6745-B125-F23B2684A3DE}"/>
                </a:ext>
              </a:extLst>
            </p:cNvPr>
            <p:cNvCxnSpPr>
              <a:cxnSpLocks/>
            </p:cNvCxnSpPr>
            <p:nvPr/>
          </p:nvCxnSpPr>
          <p:spPr>
            <a:xfrm>
              <a:off x="11268945" y="4392608"/>
              <a:ext cx="0" cy="2108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0BAED78-2994-474B-BD35-689BD34DDC34}"/>
                </a:ext>
              </a:extLst>
            </p:cNvPr>
            <p:cNvCxnSpPr>
              <a:cxnSpLocks/>
            </p:cNvCxnSpPr>
            <p:nvPr/>
          </p:nvCxnSpPr>
          <p:spPr>
            <a:xfrm>
              <a:off x="11268945" y="439260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2D51E9-D4B2-7147-A215-D1F2A125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24E5B03-CFAF-8F4C-B1B7-550DEA688D14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603488"/>
              <a:ext cx="0" cy="25252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 hidden="1">
            <a:extLst>
              <a:ext uri="{FF2B5EF4-FFF2-40B4-BE49-F238E27FC236}">
                <a16:creationId xmlns:a16="http://schemas.microsoft.com/office/drawing/2014/main" id="{48B8CA66-BC21-694F-9EB8-2F65F04C5DEB}"/>
              </a:ext>
            </a:extLst>
          </p:cNvPr>
          <p:cNvGrpSpPr/>
          <p:nvPr/>
        </p:nvGrpSpPr>
        <p:grpSpPr>
          <a:xfrm>
            <a:off x="1794449" y="5410200"/>
            <a:ext cx="9762552" cy="1013260"/>
            <a:chOff x="1734994" y="3941617"/>
            <a:chExt cx="9762552" cy="101326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4EA092-883A-2B4E-8702-89FAB898C22A}"/>
                </a:ext>
              </a:extLst>
            </p:cNvPr>
            <p:cNvCxnSpPr>
              <a:cxnSpLocks/>
            </p:cNvCxnSpPr>
            <p:nvPr/>
          </p:nvCxnSpPr>
          <p:spPr>
            <a:xfrm>
              <a:off x="4182345" y="4152497"/>
              <a:ext cx="69977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9503B4-78E5-1544-BF44-A7628991C5AC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3941617"/>
              <a:ext cx="0" cy="2108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F02F9E-57CA-FE43-A7D4-EC1F2A87738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3941617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B9049E4-84DC-234F-942D-EBC980886D70}"/>
                </a:ext>
              </a:extLst>
            </p:cNvPr>
            <p:cNvCxnSpPr>
              <a:cxnSpLocks/>
            </p:cNvCxnSpPr>
            <p:nvPr/>
          </p:nvCxnSpPr>
          <p:spPr>
            <a:xfrm>
              <a:off x="1734994" y="4954877"/>
              <a:ext cx="244735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BFE6757-B6A8-3548-B862-A63759D18D0E}"/>
                </a:ext>
              </a:extLst>
            </p:cNvPr>
            <p:cNvCxnSpPr>
              <a:cxnSpLocks/>
            </p:cNvCxnSpPr>
            <p:nvPr/>
          </p:nvCxnSpPr>
          <p:spPr>
            <a:xfrm>
              <a:off x="4182345" y="4152497"/>
              <a:ext cx="0" cy="8023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 hidden="1">
            <a:extLst>
              <a:ext uri="{FF2B5EF4-FFF2-40B4-BE49-F238E27FC236}">
                <a16:creationId xmlns:a16="http://schemas.microsoft.com/office/drawing/2014/main" id="{E0EDC2C6-0104-CF40-B0CD-DFFFA631C985}"/>
              </a:ext>
            </a:extLst>
          </p:cNvPr>
          <p:cNvGrpSpPr/>
          <p:nvPr/>
        </p:nvGrpSpPr>
        <p:grpSpPr>
          <a:xfrm>
            <a:off x="1803400" y="7295872"/>
            <a:ext cx="8534400" cy="210880"/>
            <a:chOff x="1460070" y="5353876"/>
            <a:chExt cx="8534400" cy="21088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99C280-3661-BF46-A87A-778B1B0B8ED6}"/>
                </a:ext>
              </a:extLst>
            </p:cNvPr>
            <p:cNvCxnSpPr>
              <a:cxnSpLocks/>
            </p:cNvCxnSpPr>
            <p:nvPr/>
          </p:nvCxnSpPr>
          <p:spPr>
            <a:xfrm>
              <a:off x="3898470" y="5564756"/>
              <a:ext cx="577849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36265B-B963-EA4F-932D-BBD7B6CA12CB}"/>
                </a:ext>
              </a:extLst>
            </p:cNvPr>
            <p:cNvCxnSpPr>
              <a:cxnSpLocks/>
            </p:cNvCxnSpPr>
            <p:nvPr/>
          </p:nvCxnSpPr>
          <p:spPr>
            <a:xfrm>
              <a:off x="9676969" y="5353876"/>
              <a:ext cx="0" cy="2108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992AC75-A5EE-6640-92C2-EA96ACBECC47}"/>
                </a:ext>
              </a:extLst>
            </p:cNvPr>
            <p:cNvCxnSpPr>
              <a:cxnSpLocks/>
            </p:cNvCxnSpPr>
            <p:nvPr/>
          </p:nvCxnSpPr>
          <p:spPr>
            <a:xfrm>
              <a:off x="9676969" y="5353876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910983-991A-9C4C-8C5F-7B023F32BEDD}"/>
                </a:ext>
              </a:extLst>
            </p:cNvPr>
            <p:cNvCxnSpPr>
              <a:cxnSpLocks/>
            </p:cNvCxnSpPr>
            <p:nvPr/>
          </p:nvCxnSpPr>
          <p:spPr>
            <a:xfrm>
              <a:off x="1460070" y="5446928"/>
              <a:ext cx="2438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F9FF1C3-2207-F74B-86E5-4A4026D581B6}"/>
                </a:ext>
              </a:extLst>
            </p:cNvPr>
            <p:cNvCxnSpPr>
              <a:cxnSpLocks/>
            </p:cNvCxnSpPr>
            <p:nvPr/>
          </p:nvCxnSpPr>
          <p:spPr>
            <a:xfrm>
              <a:off x="3898470" y="5424189"/>
              <a:ext cx="0" cy="14056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ounded Rectangle 67">
            <a:hlinkClick r:id="rId4" action="ppaction://hlinksldjump"/>
            <a:extLst>
              <a:ext uri="{FF2B5EF4-FFF2-40B4-BE49-F238E27FC236}">
                <a16:creationId xmlns:a16="http://schemas.microsoft.com/office/drawing/2014/main" id="{991B9333-C0D4-F646-9751-2FBC67125207}"/>
              </a:ext>
            </a:extLst>
          </p:cNvPr>
          <p:cNvSpPr/>
          <p:nvPr/>
        </p:nvSpPr>
        <p:spPr>
          <a:xfrm>
            <a:off x="138430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54" name="Rounded Rectangle 53">
            <a:hlinkClick r:id="rId3" action="ppaction://hlinksldjump"/>
            <a:extLst>
              <a:ext uri="{FF2B5EF4-FFF2-40B4-BE49-F238E27FC236}">
                <a16:creationId xmlns:a16="http://schemas.microsoft.com/office/drawing/2014/main" id="{33FF293A-2AA1-F547-85D0-62A21FCE717D}"/>
              </a:ext>
            </a:extLst>
          </p:cNvPr>
          <p:cNvSpPr/>
          <p:nvPr/>
        </p:nvSpPr>
        <p:spPr>
          <a:xfrm>
            <a:off x="122428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  <p:sp>
        <p:nvSpPr>
          <p:cNvPr id="55" name="object 7">
            <a:extLst>
              <a:ext uri="{FF2B5EF4-FFF2-40B4-BE49-F238E27FC236}">
                <a16:creationId xmlns:a16="http://schemas.microsoft.com/office/drawing/2014/main" id="{F3D3CCA7-6D5E-E442-9B36-02C84E493C5D}"/>
              </a:ext>
            </a:extLst>
          </p:cNvPr>
          <p:cNvSpPr txBox="1"/>
          <p:nvPr/>
        </p:nvSpPr>
        <p:spPr>
          <a:xfrm>
            <a:off x="1041400" y="1600200"/>
            <a:ext cx="11710988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Services (excl. VBR) insight description.</a:t>
            </a:r>
            <a:endParaRPr lang="en-IN" sz="2000" dirty="0">
              <a:solidFill>
                <a:srgbClr val="753BBD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6" name="object 8">
            <a:extLst>
              <a:ext uri="{FF2B5EF4-FFF2-40B4-BE49-F238E27FC236}">
                <a16:creationId xmlns:a16="http://schemas.microsoft.com/office/drawing/2014/main" id="{1A1B8743-AD63-1147-80A3-28C2DFB65830}"/>
              </a:ext>
            </a:extLst>
          </p:cNvPr>
          <p:cNvSpPr txBox="1"/>
          <p:nvPr/>
        </p:nvSpPr>
        <p:spPr>
          <a:xfrm>
            <a:off x="11910395" y="1620766"/>
            <a:ext cx="3311870" cy="2341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8805" algn="r">
              <a:lnSpc>
                <a:spcPct val="131900"/>
              </a:lnSpc>
              <a:spcBef>
                <a:spcPts val="100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M : Million</a:t>
            </a:r>
          </a:p>
        </p:txBody>
      </p:sp>
      <p:sp>
        <p:nvSpPr>
          <p:cNvPr id="57" name="Rounded Rectangle 56">
            <a:hlinkClick r:id="rId6" action="ppaction://hlinksldjump"/>
            <a:extLst>
              <a:ext uri="{FF2B5EF4-FFF2-40B4-BE49-F238E27FC236}">
                <a16:creationId xmlns:a16="http://schemas.microsoft.com/office/drawing/2014/main" id="{4908C630-6191-1443-B44E-6A7B5804CE91}"/>
              </a:ext>
            </a:extLst>
          </p:cNvPr>
          <p:cNvSpPr/>
          <p:nvPr/>
        </p:nvSpPr>
        <p:spPr>
          <a:xfrm>
            <a:off x="4521200" y="7661444"/>
            <a:ext cx="1854200" cy="574159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Service Revenue MoM</a:t>
            </a:r>
          </a:p>
        </p:txBody>
      </p:sp>
      <p:sp>
        <p:nvSpPr>
          <p:cNvPr id="70" name="object 7">
            <a:extLst>
              <a:ext uri="{FF2B5EF4-FFF2-40B4-BE49-F238E27FC236}">
                <a16:creationId xmlns:a16="http://schemas.microsoft.com/office/drawing/2014/main" id="{36F9A914-4925-9041-9589-210153BBED56}"/>
              </a:ext>
            </a:extLst>
          </p:cNvPr>
          <p:cNvSpPr txBox="1"/>
          <p:nvPr/>
        </p:nvSpPr>
        <p:spPr>
          <a:xfrm>
            <a:off x="4962000" y="7661444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0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Managed services Actual Revenue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CF7EAE81-5511-1B42-919B-C50C0227B811}"/>
              </a:ext>
            </a:extLst>
          </p:cNvPr>
          <p:cNvSpPr txBox="1"/>
          <p:nvPr/>
        </p:nvSpPr>
        <p:spPr>
          <a:xfrm>
            <a:off x="4962000" y="827505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FD507E4-B21C-7C4C-BEE5-4D5E02298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30550"/>
              </p:ext>
            </p:extLst>
          </p:nvPr>
        </p:nvGraphicFramePr>
        <p:xfrm>
          <a:off x="4548909" y="1391087"/>
          <a:ext cx="10693590" cy="3555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7442">
                  <a:extLst>
                    <a:ext uri="{9D8B030D-6E8A-4147-A177-3AD203B41FA5}">
                      <a16:colId xmlns:a16="http://schemas.microsoft.com/office/drawing/2014/main" val="829746587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58316286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817695139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363846843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473045963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1096674720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030124310"/>
                    </a:ext>
                  </a:extLst>
                </a:gridCol>
              </a:tblGrid>
              <a:tr h="888992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Services Revenue (USD 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May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Jun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Jul FY 19</a:t>
                      </a:r>
                    </a:p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Aug FY 19</a:t>
                      </a:r>
                    </a:p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Sep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MoM%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16822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Revenue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175.5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176.6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197.5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180.3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180.7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11.9%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05835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Support Services (excl. VBR)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84.3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82.8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103.7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89.6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89.4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25.2%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7147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Managed Services (excl. VBR)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91.2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93.7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93.8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90.8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91.3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0.1%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67634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8336E5D-95A1-F04B-8839-701F9A044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63987"/>
              </p:ext>
            </p:extLst>
          </p:nvPr>
        </p:nvGraphicFramePr>
        <p:xfrm>
          <a:off x="4548909" y="5246180"/>
          <a:ext cx="10693590" cy="3555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7442">
                  <a:extLst>
                    <a:ext uri="{9D8B030D-6E8A-4147-A177-3AD203B41FA5}">
                      <a16:colId xmlns:a16="http://schemas.microsoft.com/office/drawing/2014/main" val="829746587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58316286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817695139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363846843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473045963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1096674720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030124310"/>
                    </a:ext>
                  </a:extLst>
                </a:gridCol>
              </a:tblGrid>
              <a:tr h="888992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Services MRR (USD 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May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Jun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Jul FY 19</a:t>
                      </a:r>
                    </a:p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Aug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Sep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MoM%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16822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MRR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251.1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248.6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-313.0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-225.9%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05835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Support Services (excl. VBR)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74.9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69.2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-8.0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-111.6%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7147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Managed Services (excl. VBR)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176.1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179.4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-304.9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6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-270.0%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67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690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Managed services Actual Revenue (Client Related Insights)</a:t>
            </a:r>
            <a:endParaRPr sz="2800" dirty="0">
              <a:solidFill>
                <a:srgbClr val="FF000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600200"/>
            <a:ext cx="11710988" cy="426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Annotation will come here</a:t>
            </a:r>
            <a:endParaRPr lang="en-IN" sz="2000" b="1" dirty="0">
              <a:solidFill>
                <a:srgbClr val="00B050"/>
              </a:solidFill>
              <a:latin typeface="Roboto Light" pitchFamily="2" charset="0"/>
              <a:ea typeface="Roboto Light" pitchFamily="2" charset="0"/>
            </a:endParaRPr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313AE265-5E3F-694D-A971-D9813353633B}"/>
              </a:ext>
            </a:extLst>
          </p:cNvPr>
          <p:cNvGrpSpPr/>
          <p:nvPr/>
        </p:nvGrpSpPr>
        <p:grpSpPr>
          <a:xfrm>
            <a:off x="1065212" y="6055517"/>
            <a:ext cx="2262188" cy="681721"/>
            <a:chOff x="1065212" y="5245311"/>
            <a:chExt cx="2262188" cy="681721"/>
          </a:xfrm>
        </p:grpSpPr>
        <p:sp>
          <p:nvSpPr>
            <p:cNvPr id="16" name="Up Arrow 15" hidden="1">
              <a:extLst>
                <a:ext uri="{FF2B5EF4-FFF2-40B4-BE49-F238E27FC236}">
                  <a16:creationId xmlns:a16="http://schemas.microsoft.com/office/drawing/2014/main" id="{B122CEE4-8B7A-BF47-A382-ACAC745BB424}"/>
                </a:ext>
              </a:extLst>
            </p:cNvPr>
            <p:cNvSpPr/>
            <p:nvPr/>
          </p:nvSpPr>
          <p:spPr>
            <a:xfrm>
              <a:off x="1574800" y="5627850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65534CF3-57D8-AD4D-A3E1-6F75A0BF7DE3}"/>
                </a:ext>
              </a:extLst>
            </p:cNvPr>
            <p:cNvSpPr txBox="1"/>
            <p:nvPr/>
          </p:nvSpPr>
          <p:spPr>
            <a:xfrm>
              <a:off x="1065212" y="5245311"/>
              <a:ext cx="2262188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VBR</a:t>
              </a:r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CEEB6E2F-C55C-2243-BF97-91F122D02466}"/>
                </a:ext>
              </a:extLst>
            </p:cNvPr>
            <p:cNvSpPr txBox="1"/>
            <p:nvPr/>
          </p:nvSpPr>
          <p:spPr>
            <a:xfrm>
              <a:off x="1065212" y="5580668"/>
              <a:ext cx="2262188" cy="34636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IN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43%</a:t>
              </a:r>
              <a:r>
                <a:rPr lang="en-IN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5BBA2C57-5A5C-4F40-8A43-2D27951064C8}"/>
              </a:ext>
            </a:extLst>
          </p:cNvPr>
          <p:cNvGrpSpPr/>
          <p:nvPr/>
        </p:nvGrpSpPr>
        <p:grpSpPr>
          <a:xfrm>
            <a:off x="1896345" y="5430865"/>
            <a:ext cx="9601201" cy="423633"/>
            <a:chOff x="1896345" y="4856017"/>
            <a:chExt cx="9601201" cy="4236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1D00C5-A004-7044-BFDB-41608B75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982011"/>
              <a:ext cx="67858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280EA3-B23C-6E49-B615-84D8B8716D0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4982011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071993-22AB-1449-B9C8-2FCFBBC09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045" y="527965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549CF1B-864C-AD4B-AA12-0F278E1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99757-46B9-3A4D-AE0C-96FAE53FEB0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259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 hidden="1">
            <a:extLst>
              <a:ext uri="{FF2B5EF4-FFF2-40B4-BE49-F238E27FC236}">
                <a16:creationId xmlns:a16="http://schemas.microsoft.com/office/drawing/2014/main" id="{A210DCEE-FFC1-5A45-BFC2-844ABDF77121}"/>
              </a:ext>
            </a:extLst>
          </p:cNvPr>
          <p:cNvGrpSpPr/>
          <p:nvPr/>
        </p:nvGrpSpPr>
        <p:grpSpPr>
          <a:xfrm>
            <a:off x="1879599" y="6442248"/>
            <a:ext cx="8318502" cy="297640"/>
            <a:chOff x="1896345" y="4744328"/>
            <a:chExt cx="8318502" cy="29764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D155BF-466C-6B42-A658-595D7573DB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5041968"/>
              <a:ext cx="550314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B368E7-C67F-3646-9A2E-1AA4895DC7F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0" cy="2976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50AC8-1A4A-2F4D-B9D7-A628D51AA1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7346" y="4744328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586E6B-6300-FC43-8E29-6BE5F9897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45" y="4856017"/>
              <a:ext cx="24978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188137-FF55-844E-88AD-279F936CFC0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200" y="4856017"/>
              <a:ext cx="0" cy="1833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6E94CA8E-FC63-E24D-91DD-BA7704F8CB00}"/>
              </a:ext>
            </a:extLst>
          </p:cNvPr>
          <p:cNvGrpSpPr/>
          <p:nvPr/>
        </p:nvGrpSpPr>
        <p:grpSpPr>
          <a:xfrm>
            <a:off x="1065212" y="4936678"/>
            <a:ext cx="4022725" cy="667370"/>
            <a:chOff x="1065212" y="3565195"/>
            <a:chExt cx="4022725" cy="667370"/>
          </a:xfrm>
        </p:grpSpPr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623400" y="3933382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65212" y="3565195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1Q </a:t>
              </a:r>
              <a:r>
                <a:rPr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Services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464C88AC-4B82-B24D-95EF-A3D41688885D}"/>
                </a:ext>
              </a:extLst>
            </p:cNvPr>
            <p:cNvSpPr txBox="1"/>
            <p:nvPr/>
          </p:nvSpPr>
          <p:spPr>
            <a:xfrm>
              <a:off x="1065212" y="3886200"/>
              <a:ext cx="4022725" cy="346365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103</a:t>
              </a:r>
              <a:r>
                <a:rPr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%</a:t>
              </a: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solidFill>
                  <a:srgbClr val="00B050"/>
                </a:solidFill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pic>
        <p:nvPicPr>
          <p:cNvPr id="29" name="Picture 2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7C415C-1278-524A-8874-9F50F1514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9" y="2209800"/>
            <a:ext cx="14198787" cy="66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DD Services </a:t>
            </a:r>
            <a:r>
              <a:rPr lang="en-IN" sz="2800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Revenue</a:t>
            </a:r>
            <a:r>
              <a:rPr lang="en-IN" sz="2800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 2Q insight</a:t>
            </a:r>
            <a:endParaRPr sz="2800" b="1" dirty="0">
              <a:solidFill>
                <a:srgbClr val="001973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3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ubtitle 1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553542"/>
            <a:ext cx="1086899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DD Services Revenue insight description</a:t>
            </a: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CA704B8B-76B3-624B-B9E9-635A22BFF69F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212" y="6170616"/>
            <a:ext cx="3288861" cy="364613"/>
          </a:xfrm>
          <a:prstGeom prst="rect">
            <a:avLst/>
          </a:prstGeom>
        </p:spPr>
        <p:txBody>
          <a:bodyPr vert="horz" wrap="square" lIns="0" tIns="5588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16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DD Service Revenue</a:t>
            </a:r>
            <a:endParaRPr sz="1600" dirty="0"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212" y="7061448"/>
            <a:ext cx="2436431" cy="368523"/>
          </a:xfrm>
          <a:prstGeom prst="rect">
            <a:avLst/>
          </a:prstGeom>
        </p:spPr>
        <p:txBody>
          <a:bodyPr vert="horz" wrap="square" lIns="0" tIns="5588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16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AM Region</a:t>
            </a:r>
            <a:endParaRPr sz="1600" dirty="0"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65534CF3-57D8-AD4D-A3E1-6F75A0BF7DE3}"/>
              </a:ext>
            </a:extLst>
          </p:cNvPr>
          <p:cNvSpPr txBox="1"/>
          <p:nvPr/>
        </p:nvSpPr>
        <p:spPr>
          <a:xfrm>
            <a:off x="1065212" y="7945148"/>
            <a:ext cx="2173932" cy="346365"/>
          </a:xfrm>
          <a:prstGeom prst="rect">
            <a:avLst/>
          </a:prstGeom>
        </p:spPr>
        <p:txBody>
          <a:bodyPr vert="horz" wrap="square" lIns="0" tIns="5588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16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MEA Region</a:t>
            </a:r>
            <a:endParaRPr sz="1600" dirty="0"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47" name="Rounded Rectangle 46">
            <a:hlinkClick r:id="rId4" action="ppaction://hlinksldjump"/>
            <a:extLst>
              <a:ext uri="{FF2B5EF4-FFF2-40B4-BE49-F238E27FC236}">
                <a16:creationId xmlns:a16="http://schemas.microsoft.com/office/drawing/2014/main" id="{BE48B403-1B1F-1B40-88D6-1DE2BE775811}"/>
              </a:ext>
            </a:extLst>
          </p:cNvPr>
          <p:cNvSpPr/>
          <p:nvPr/>
        </p:nvSpPr>
        <p:spPr>
          <a:xfrm>
            <a:off x="138430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48" name="Rounded Rectangle 47">
            <a:hlinkClick r:id="rId5" action="ppaction://hlinksldjump"/>
            <a:extLst>
              <a:ext uri="{FF2B5EF4-FFF2-40B4-BE49-F238E27FC236}">
                <a16:creationId xmlns:a16="http://schemas.microsoft.com/office/drawing/2014/main" id="{76DEAA74-9F18-3F44-9A1C-A5858F73D2BC}"/>
              </a:ext>
            </a:extLst>
          </p:cNvPr>
          <p:cNvSpPr/>
          <p:nvPr/>
        </p:nvSpPr>
        <p:spPr>
          <a:xfrm>
            <a:off x="122428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  <p:sp>
        <p:nvSpPr>
          <p:cNvPr id="50" name="object 8">
            <a:extLst>
              <a:ext uri="{FF2B5EF4-FFF2-40B4-BE49-F238E27FC236}">
                <a16:creationId xmlns:a16="http://schemas.microsoft.com/office/drawing/2014/main" id="{94C9C659-24BD-434C-8C93-ECF8F791E9A3}"/>
              </a:ext>
            </a:extLst>
          </p:cNvPr>
          <p:cNvSpPr txBox="1"/>
          <p:nvPr/>
        </p:nvSpPr>
        <p:spPr>
          <a:xfrm>
            <a:off x="11910395" y="1620766"/>
            <a:ext cx="3311870" cy="49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8805" algn="r">
              <a:lnSpc>
                <a:spcPct val="131900"/>
              </a:lnSpc>
              <a:spcBef>
                <a:spcPts val="100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AM : America </a:t>
            </a:r>
          </a:p>
          <a:p>
            <a:pPr marL="12700" marR="5080" indent="598805" algn="r">
              <a:lnSpc>
                <a:spcPct val="131900"/>
              </a:lnSpc>
              <a:spcBef>
                <a:spcPts val="100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MEA : Middle East &amp; Africa</a:t>
            </a:r>
            <a:endParaRPr sz="1200" dirty="0">
              <a:latin typeface="Roboto" pitchFamily="2" charset="0"/>
              <a:ea typeface="Roboto" pitchFamily="2" charset="0"/>
              <a:cs typeface="Lucida Sans"/>
            </a:endParaRPr>
          </a:p>
        </p:txBody>
      </p:sp>
      <p:sp>
        <p:nvSpPr>
          <p:cNvPr id="60" name="object 7">
            <a:extLst>
              <a:ext uri="{FF2B5EF4-FFF2-40B4-BE49-F238E27FC236}">
                <a16:creationId xmlns:a16="http://schemas.microsoft.com/office/drawing/2014/main" id="{B7B65B89-B1C4-B843-AC47-3ABC6776F34E}"/>
              </a:ext>
            </a:extLst>
          </p:cNvPr>
          <p:cNvSpPr txBox="1"/>
          <p:nvPr/>
        </p:nvSpPr>
        <p:spPr>
          <a:xfrm>
            <a:off x="4962000" y="8624244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     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  <p:graphicFrame>
        <p:nvGraphicFramePr>
          <p:cNvPr id="13" name="Table_sheet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80900"/>
              </p:ext>
            </p:extLst>
          </p:nvPr>
        </p:nvGraphicFramePr>
        <p:xfrm>
          <a:off x="4354073" y="3322729"/>
          <a:ext cx="3164327" cy="109687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64127">
                  <a:extLst>
                    <a:ext uri="{9D8B030D-6E8A-4147-A177-3AD203B41FA5}">
                      <a16:colId xmlns:a16="http://schemas.microsoft.com/office/drawing/2014/main" val="278066102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40774476"/>
                    </a:ext>
                  </a:extLst>
                </a:gridCol>
              </a:tblGrid>
              <a:tr h="520869">
                <a:tc>
                  <a:txBody>
                    <a:bodyPr/>
                    <a:lstStyle/>
                    <a:p>
                      <a:r>
                        <a:rPr lang="en-IN" dirty="0" smtClean="0">
                          <a:hlinkClick r:id="rId6" action="ppaction://hlinksldjump"/>
                        </a:rPr>
                        <a:t>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1391"/>
                  </a:ext>
                </a:extLst>
              </a:tr>
              <a:tr h="57600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19983"/>
                  </a:ext>
                </a:extLst>
              </a:tr>
            </a:tbl>
          </a:graphicData>
        </a:graphic>
      </p:graphicFrame>
      <p:sp>
        <p:nvSpPr>
          <p:cNvPr id="18" name="insightvalues1"/>
          <p:cNvSpPr txBox="1"/>
          <p:nvPr/>
        </p:nvSpPr>
        <p:spPr>
          <a:xfrm>
            <a:off x="1065212" y="6531243"/>
            <a:ext cx="134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ygdgc</a:t>
            </a:r>
            <a:endParaRPr lang="en-IN" dirty="0"/>
          </a:p>
        </p:txBody>
      </p:sp>
      <p:sp>
        <p:nvSpPr>
          <p:cNvPr id="59" name="insightvalues2"/>
          <p:cNvSpPr txBox="1"/>
          <p:nvPr/>
        </p:nvSpPr>
        <p:spPr>
          <a:xfrm>
            <a:off x="1042886" y="7346243"/>
            <a:ext cx="134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ygdgc</a:t>
            </a:r>
            <a:endParaRPr lang="en-IN" dirty="0"/>
          </a:p>
        </p:txBody>
      </p:sp>
      <p:sp>
        <p:nvSpPr>
          <p:cNvPr id="61" name="insightvalues3"/>
          <p:cNvSpPr txBox="1"/>
          <p:nvPr/>
        </p:nvSpPr>
        <p:spPr>
          <a:xfrm>
            <a:off x="983456" y="8222504"/>
            <a:ext cx="134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ygdgc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81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_sheet6">
            <a:extLst>
              <a:ext uri="{FF2B5EF4-FFF2-40B4-BE49-F238E27FC236}">
                <a16:creationId xmlns:a16="http://schemas.microsoft.com/office/drawing/2014/main" id="{AFBD7243-9BB0-484B-B514-14D54E0DB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25767"/>
              </p:ext>
            </p:extLst>
          </p:nvPr>
        </p:nvGraphicFramePr>
        <p:xfrm>
          <a:off x="4511949" y="3200401"/>
          <a:ext cx="10728241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4051">
                  <a:extLst>
                    <a:ext uri="{9D8B030D-6E8A-4147-A177-3AD203B41FA5}">
                      <a16:colId xmlns:a16="http://schemas.microsoft.com/office/drawing/2014/main" val="950158670"/>
                    </a:ext>
                  </a:extLst>
                </a:gridCol>
                <a:gridCol w="1312365">
                  <a:extLst>
                    <a:ext uri="{9D8B030D-6E8A-4147-A177-3AD203B41FA5}">
                      <a16:colId xmlns:a16="http://schemas.microsoft.com/office/drawing/2014/main" val="438950572"/>
                    </a:ext>
                  </a:extLst>
                </a:gridCol>
                <a:gridCol w="1312365">
                  <a:extLst>
                    <a:ext uri="{9D8B030D-6E8A-4147-A177-3AD203B41FA5}">
                      <a16:colId xmlns:a16="http://schemas.microsoft.com/office/drawing/2014/main" val="4097730492"/>
                    </a:ext>
                  </a:extLst>
                </a:gridCol>
                <a:gridCol w="1312365">
                  <a:extLst>
                    <a:ext uri="{9D8B030D-6E8A-4147-A177-3AD203B41FA5}">
                      <a16:colId xmlns:a16="http://schemas.microsoft.com/office/drawing/2014/main" val="1864067292"/>
                    </a:ext>
                  </a:extLst>
                </a:gridCol>
                <a:gridCol w="1312365">
                  <a:extLst>
                    <a:ext uri="{9D8B030D-6E8A-4147-A177-3AD203B41FA5}">
                      <a16:colId xmlns:a16="http://schemas.microsoft.com/office/drawing/2014/main" val="3527060881"/>
                    </a:ext>
                  </a:extLst>
                </a:gridCol>
                <a:gridCol w="1312365">
                  <a:extLst>
                    <a:ext uri="{9D8B030D-6E8A-4147-A177-3AD203B41FA5}">
                      <a16:colId xmlns:a16="http://schemas.microsoft.com/office/drawing/2014/main" val="3112795114"/>
                    </a:ext>
                  </a:extLst>
                </a:gridCol>
                <a:gridCol w="1312365">
                  <a:extLst>
                    <a:ext uri="{9D8B030D-6E8A-4147-A177-3AD203B41FA5}">
                      <a16:colId xmlns:a16="http://schemas.microsoft.com/office/drawing/2014/main" val="26665838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rgbClr val="14C9F1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  <a:hlinkClick r:id="rId2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Support Services (excl. VBR)</a:t>
                      </a:r>
                      <a:endParaRPr lang="en-IN" sz="1400" b="0" i="0" u="none" strike="noStrike" dirty="0">
                        <a:solidFill>
                          <a:srgbClr val="14C9F1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2018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Q2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622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Group Services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249.8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238.3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-4.6%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-13.6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-7.6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2306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6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Regions</a:t>
                      </a:r>
                      <a:endParaRPr lang="en-IN" sz="16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243.2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232.7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-4.3%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-13.4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-7.5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15518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AM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23.7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20.0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-15.4%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89%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-2.4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75474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62.9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60.1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-4.5%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96%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-2.2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-4.2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67524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AU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18.1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17.4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362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EU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120.8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119.5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-7.8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-3.0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2919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MEA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17.8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15.8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-11.2%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804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Central Services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5.6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-15.0%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994491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Support Services </a:t>
            </a:r>
            <a:r>
              <a:rPr lang="en-IN" sz="2800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revenue insight</a:t>
            </a:r>
            <a:endParaRPr sz="2800" b="1" dirty="0">
              <a:solidFill>
                <a:srgbClr val="001973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3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553542"/>
            <a:ext cx="11710989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Support Services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(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excl. VBR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</a:rPr>
              <a:t>) insight description</a:t>
            </a:r>
            <a:endParaRPr lang="en-US" sz="2000" dirty="0">
              <a:solidFill>
                <a:srgbClr val="FF000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EFC3019F-5896-8A4E-9FE4-6F6C2DAFBF84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26653621-D46C-E944-A4AB-8A3EFDF026E0}"/>
              </a:ext>
            </a:extLst>
          </p:cNvPr>
          <p:cNvSpPr/>
          <p:nvPr/>
        </p:nvSpPr>
        <p:spPr>
          <a:xfrm>
            <a:off x="10414000" y="4974720"/>
            <a:ext cx="914400" cy="234047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48463E-2FE0-6C46-BAA2-0AE57CB60269}"/>
              </a:ext>
            </a:extLst>
          </p:cNvPr>
          <p:cNvGrpSpPr/>
          <p:nvPr/>
        </p:nvGrpSpPr>
        <p:grpSpPr>
          <a:xfrm>
            <a:off x="1065213" y="5974172"/>
            <a:ext cx="2262188" cy="655228"/>
            <a:chOff x="1065213" y="5105400"/>
            <a:chExt cx="2262188" cy="655228"/>
          </a:xfrm>
        </p:grpSpPr>
        <p:sp>
          <p:nvSpPr>
            <p:cNvPr id="3" name="object 3"/>
            <p:cNvSpPr txBox="1"/>
            <p:nvPr/>
          </p:nvSpPr>
          <p:spPr>
            <a:xfrm>
              <a:off x="1065213" y="5105400"/>
              <a:ext cx="2262188" cy="361273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SS (excl. VBR)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flipV="1">
              <a:off x="1879600" y="5459414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bject 3" hidden="1">
              <a:extLst>
                <a:ext uri="{FF2B5EF4-FFF2-40B4-BE49-F238E27FC236}">
                  <a16:creationId xmlns:a16="http://schemas.microsoft.com/office/drawing/2014/main" id="{43784810-74F4-3A48-814D-066EA69E1ED0}"/>
                </a:ext>
              </a:extLst>
            </p:cNvPr>
            <p:cNvSpPr txBox="1"/>
            <p:nvPr/>
          </p:nvSpPr>
          <p:spPr>
            <a:xfrm>
              <a:off x="1065213" y="5410200"/>
              <a:ext cx="2262188" cy="350428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FF000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-5%</a:t>
              </a:r>
              <a:r>
                <a:rPr lang="en-US" sz="1600" b="1" dirty="0">
                  <a:solidFill>
                    <a:srgbClr val="001973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Trebuchet MS"/>
                </a:rPr>
                <a:t>YoY</a:t>
              </a:r>
              <a:r>
                <a:rPr lang="en-US" sz="1600" b="1" dirty="0">
                  <a:solidFill>
                    <a:srgbClr val="001973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1CBD46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7F3EDC-3E36-C644-80C5-C392293CF293}"/>
              </a:ext>
            </a:extLst>
          </p:cNvPr>
          <p:cNvGrpSpPr/>
          <p:nvPr/>
        </p:nvGrpSpPr>
        <p:grpSpPr>
          <a:xfrm>
            <a:off x="1065212" y="7103291"/>
            <a:ext cx="2643188" cy="669107"/>
            <a:chOff x="1065212" y="6779120"/>
            <a:chExt cx="2643188" cy="669107"/>
          </a:xfrm>
        </p:grpSpPr>
        <p:sp>
          <p:nvSpPr>
            <p:cNvPr id="4" name="object 4"/>
            <p:cNvSpPr txBox="1"/>
            <p:nvPr/>
          </p:nvSpPr>
          <p:spPr>
            <a:xfrm>
              <a:off x="1065212" y="6779120"/>
              <a:ext cx="2643188" cy="361628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Region 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14" name="Up Arrow 13" hidden="1">
              <a:extLst>
                <a:ext uri="{FF2B5EF4-FFF2-40B4-BE49-F238E27FC236}">
                  <a16:creationId xmlns:a16="http://schemas.microsoft.com/office/drawing/2014/main" id="{4330F64F-D1F0-7144-9B67-2BB7BA4A33C6}"/>
                </a:ext>
              </a:extLst>
            </p:cNvPr>
            <p:cNvSpPr/>
            <p:nvPr/>
          </p:nvSpPr>
          <p:spPr>
            <a:xfrm flipV="1">
              <a:off x="2156800" y="7141413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bject 4" hidden="1">
              <a:extLst>
                <a:ext uri="{FF2B5EF4-FFF2-40B4-BE49-F238E27FC236}">
                  <a16:creationId xmlns:a16="http://schemas.microsoft.com/office/drawing/2014/main" id="{F0804E99-BF36-3147-84CE-7185CAE511BB}"/>
                </a:ext>
              </a:extLst>
            </p:cNvPr>
            <p:cNvSpPr txBox="1"/>
            <p:nvPr/>
          </p:nvSpPr>
          <p:spPr>
            <a:xfrm>
              <a:off x="1065212" y="7086600"/>
              <a:ext cx="2643188" cy="361627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FF0000"/>
                  </a:solidFill>
                  <a:latin typeface="Roboto" pitchFamily="2" charset="0"/>
                  <a:ea typeface="Roboto" pitchFamily="2" charset="0"/>
                  <a:cs typeface="Lucida Sans Unicode"/>
                </a:rPr>
                <a:t>-3% to 17%</a:t>
              </a:r>
              <a:r>
                <a:rPr lang="en-IN" sz="1600" b="1" dirty="0">
                  <a:solidFill>
                    <a:srgbClr val="E6442B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E6442B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9809FAE0-F108-9440-BB4B-C233C218657E}"/>
              </a:ext>
            </a:extLst>
          </p:cNvPr>
          <p:cNvGrpSpPr/>
          <p:nvPr/>
        </p:nvGrpSpPr>
        <p:grpSpPr>
          <a:xfrm>
            <a:off x="2489200" y="6144957"/>
            <a:ext cx="7908342" cy="1475043"/>
            <a:chOff x="3321507" y="3019904"/>
            <a:chExt cx="7908342" cy="147504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C5EE5D-1B37-944E-9CF4-ADA5564176E4}"/>
                </a:ext>
              </a:extLst>
            </p:cNvPr>
            <p:cNvCxnSpPr>
              <a:cxnSpLocks/>
            </p:cNvCxnSpPr>
            <p:nvPr/>
          </p:nvCxnSpPr>
          <p:spPr>
            <a:xfrm>
              <a:off x="4182345" y="4152497"/>
              <a:ext cx="67265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A6B3CA-2886-A940-AF98-6171783DF87B}"/>
                </a:ext>
              </a:extLst>
            </p:cNvPr>
            <p:cNvCxnSpPr>
              <a:cxnSpLocks/>
            </p:cNvCxnSpPr>
            <p:nvPr/>
          </p:nvCxnSpPr>
          <p:spPr>
            <a:xfrm>
              <a:off x="10908870" y="3019904"/>
              <a:ext cx="0" cy="11325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08E83EF-1D86-3E41-9887-F40DD31F38DA}"/>
                </a:ext>
              </a:extLst>
            </p:cNvPr>
            <p:cNvCxnSpPr>
              <a:cxnSpLocks/>
            </p:cNvCxnSpPr>
            <p:nvPr/>
          </p:nvCxnSpPr>
          <p:spPr>
            <a:xfrm>
              <a:off x="10908870" y="3029755"/>
              <a:ext cx="32097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55DD9D-B459-A640-B1CC-86AC173DF494}"/>
                </a:ext>
              </a:extLst>
            </p:cNvPr>
            <p:cNvCxnSpPr>
              <a:cxnSpLocks/>
            </p:cNvCxnSpPr>
            <p:nvPr/>
          </p:nvCxnSpPr>
          <p:spPr>
            <a:xfrm>
              <a:off x="3321507" y="4494947"/>
              <a:ext cx="8608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7D815A-34D9-4D42-8CAD-32E22A475743}"/>
                </a:ext>
              </a:extLst>
            </p:cNvPr>
            <p:cNvCxnSpPr>
              <a:cxnSpLocks/>
            </p:cNvCxnSpPr>
            <p:nvPr/>
          </p:nvCxnSpPr>
          <p:spPr>
            <a:xfrm>
              <a:off x="4182345" y="4152497"/>
              <a:ext cx="0" cy="3424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 hidden="1">
            <a:extLst>
              <a:ext uri="{FF2B5EF4-FFF2-40B4-BE49-F238E27FC236}">
                <a16:creationId xmlns:a16="http://schemas.microsoft.com/office/drawing/2014/main" id="{B8FADDED-109F-7B49-ACEE-8DBAB4E51C0A}"/>
              </a:ext>
            </a:extLst>
          </p:cNvPr>
          <p:cNvGrpSpPr/>
          <p:nvPr/>
        </p:nvGrpSpPr>
        <p:grpSpPr>
          <a:xfrm>
            <a:off x="2152178" y="4267200"/>
            <a:ext cx="8506601" cy="2133600"/>
            <a:chOff x="2587027" y="1377871"/>
            <a:chExt cx="8506601" cy="21336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2B076E-3358-3644-9E67-7E56C5214F91}"/>
                </a:ext>
              </a:extLst>
            </p:cNvPr>
            <p:cNvCxnSpPr>
              <a:cxnSpLocks/>
            </p:cNvCxnSpPr>
            <p:nvPr/>
          </p:nvCxnSpPr>
          <p:spPr>
            <a:xfrm>
              <a:off x="4371849" y="1682671"/>
              <a:ext cx="6400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4F3731-84D1-054F-A16A-CE1010C4AAD5}"/>
                </a:ext>
              </a:extLst>
            </p:cNvPr>
            <p:cNvCxnSpPr>
              <a:cxnSpLocks/>
            </p:cNvCxnSpPr>
            <p:nvPr/>
          </p:nvCxnSpPr>
          <p:spPr>
            <a:xfrm>
              <a:off x="10772649" y="1377871"/>
              <a:ext cx="0" cy="2947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A567CF0-9228-064A-ABA5-5229CDE37F0C}"/>
                </a:ext>
              </a:extLst>
            </p:cNvPr>
            <p:cNvCxnSpPr>
              <a:cxnSpLocks/>
            </p:cNvCxnSpPr>
            <p:nvPr/>
          </p:nvCxnSpPr>
          <p:spPr>
            <a:xfrm>
              <a:off x="10772649" y="1379100"/>
              <a:ext cx="32097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211CE8-4729-324B-8293-08525B5CA546}"/>
                </a:ext>
              </a:extLst>
            </p:cNvPr>
            <p:cNvCxnSpPr>
              <a:cxnSpLocks/>
            </p:cNvCxnSpPr>
            <p:nvPr/>
          </p:nvCxnSpPr>
          <p:spPr>
            <a:xfrm>
              <a:off x="2587027" y="3511471"/>
              <a:ext cx="1784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3BAF069-03AD-2743-A961-105D74B2631F}"/>
                </a:ext>
              </a:extLst>
            </p:cNvPr>
            <p:cNvCxnSpPr>
              <a:cxnSpLocks/>
            </p:cNvCxnSpPr>
            <p:nvPr/>
          </p:nvCxnSpPr>
          <p:spPr>
            <a:xfrm>
              <a:off x="4371849" y="1672613"/>
              <a:ext cx="0" cy="183885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hlinkClick r:id="rId4" action="ppaction://hlinksldjump"/>
            <a:extLst>
              <a:ext uri="{FF2B5EF4-FFF2-40B4-BE49-F238E27FC236}">
                <a16:creationId xmlns:a16="http://schemas.microsoft.com/office/drawing/2014/main" id="{A0406278-DFD7-004D-A6C6-AC10AAE8880A}"/>
              </a:ext>
            </a:extLst>
          </p:cNvPr>
          <p:cNvSpPr/>
          <p:nvPr/>
        </p:nvSpPr>
        <p:spPr>
          <a:xfrm>
            <a:off x="138430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37" name="Rounded Rectangle 36">
            <a:hlinkClick r:id="rId2" action="ppaction://hlinksldjump"/>
            <a:extLst>
              <a:ext uri="{FF2B5EF4-FFF2-40B4-BE49-F238E27FC236}">
                <a16:creationId xmlns:a16="http://schemas.microsoft.com/office/drawing/2014/main" id="{9D716490-9E90-6141-84B2-3BFCEBA15044}"/>
              </a:ext>
            </a:extLst>
          </p:cNvPr>
          <p:cNvSpPr/>
          <p:nvPr/>
        </p:nvSpPr>
        <p:spPr>
          <a:xfrm>
            <a:off x="12242800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74B2B318-0EEF-2D42-B3D0-7250BC97A621}"/>
              </a:ext>
            </a:extLst>
          </p:cNvPr>
          <p:cNvSpPr txBox="1"/>
          <p:nvPr/>
        </p:nvSpPr>
        <p:spPr>
          <a:xfrm>
            <a:off x="12012681" y="8380227"/>
            <a:ext cx="3311870" cy="2341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8805" algn="r">
              <a:lnSpc>
                <a:spcPct val="131900"/>
              </a:lnSpc>
              <a:spcBef>
                <a:spcPts val="100"/>
              </a:spcBef>
            </a:pPr>
            <a:r>
              <a:rPr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VBR : Vendor B</a:t>
            </a: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usiness</a:t>
            </a:r>
            <a:r>
              <a:rPr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 Re</a:t>
            </a: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sale</a:t>
            </a:r>
            <a:r>
              <a:rPr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 ($)</a:t>
            </a:r>
            <a:endParaRPr sz="1200" dirty="0">
              <a:latin typeface="Roboto" pitchFamily="2" charset="0"/>
              <a:ea typeface="Roboto" pitchFamily="2" charset="0"/>
              <a:cs typeface="Lucida Sans"/>
            </a:endParaRPr>
          </a:p>
        </p:txBody>
      </p:sp>
      <p:sp>
        <p:nvSpPr>
          <p:cNvPr id="13" name="TextBox 12" hidden="1">
            <a:extLst>
              <a:ext uri="{FF2B5EF4-FFF2-40B4-BE49-F238E27FC236}">
                <a16:creationId xmlns:a16="http://schemas.microsoft.com/office/drawing/2014/main" id="{7CDC8968-B240-2240-B889-909D895D026D}"/>
              </a:ext>
            </a:extLst>
          </p:cNvPr>
          <p:cNvSpPr txBox="1"/>
          <p:nvPr/>
        </p:nvSpPr>
        <p:spPr>
          <a:xfrm>
            <a:off x="10337800" y="2968823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oboto Light" pitchFamily="2" charset="0"/>
                <a:ea typeface="Roboto Light" pitchFamily="2" charset="0"/>
              </a:rPr>
              <a:t>Lowest run rate</a:t>
            </a:r>
          </a:p>
        </p:txBody>
      </p:sp>
      <p:sp>
        <p:nvSpPr>
          <p:cNvPr id="11" name="Rectangular Callout 10" hidden="1">
            <a:extLst>
              <a:ext uri="{FF2B5EF4-FFF2-40B4-BE49-F238E27FC236}">
                <a16:creationId xmlns:a16="http://schemas.microsoft.com/office/drawing/2014/main" id="{3AECDBB2-406E-404E-8BB8-659F60ABF772}"/>
              </a:ext>
            </a:extLst>
          </p:cNvPr>
          <p:cNvSpPr/>
          <p:nvPr/>
        </p:nvSpPr>
        <p:spPr>
          <a:xfrm>
            <a:off x="10337800" y="2906828"/>
            <a:ext cx="1447800" cy="522172"/>
          </a:xfrm>
          <a:prstGeom prst="wedgeRectCallout">
            <a:avLst>
              <a:gd name="adj1" fmla="val -97366"/>
              <a:gd name="adj2" fmla="val 189387"/>
            </a:avLst>
          </a:prstGeom>
          <a:noFill/>
          <a:ln>
            <a:solidFill>
              <a:srgbClr val="D9D9D9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ular Callout 38" hidden="1">
            <a:extLst>
              <a:ext uri="{FF2B5EF4-FFF2-40B4-BE49-F238E27FC236}">
                <a16:creationId xmlns:a16="http://schemas.microsoft.com/office/drawing/2014/main" id="{13FF4AE9-1467-334C-A6BD-0B1FC5737D64}"/>
              </a:ext>
            </a:extLst>
          </p:cNvPr>
          <p:cNvSpPr/>
          <p:nvPr/>
        </p:nvSpPr>
        <p:spPr>
          <a:xfrm>
            <a:off x="10337800" y="2906828"/>
            <a:ext cx="1447800" cy="522172"/>
          </a:xfrm>
          <a:prstGeom prst="wedgeRectCallout">
            <a:avLst>
              <a:gd name="adj1" fmla="val -181374"/>
              <a:gd name="adj2" fmla="val 189793"/>
            </a:avLst>
          </a:prstGeom>
          <a:noFill/>
          <a:ln>
            <a:solidFill>
              <a:srgbClr val="D9D9D9">
                <a:alpha val="2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892278F2-A9FE-144F-A05F-9DA1F118F8E3}"/>
              </a:ext>
            </a:extLst>
          </p:cNvPr>
          <p:cNvSpPr txBox="1"/>
          <p:nvPr/>
        </p:nvSpPr>
        <p:spPr>
          <a:xfrm>
            <a:off x="4962000" y="8042445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     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6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304800"/>
            <a:ext cx="10210800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2Q Annuity </a:t>
            </a:r>
            <a:r>
              <a:rPr lang="en-IN" sz="2800" u="sng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Revenue</a:t>
            </a:r>
            <a:r>
              <a:rPr lang="en-IN" sz="2800" dirty="0">
                <a:solidFill>
                  <a:srgbClr val="001973"/>
                </a:solidFill>
                <a:latin typeface="Roboto Medium" pitchFamily="2" charset="0"/>
                <a:ea typeface="Roboto Medium" pitchFamily="2" charset="0"/>
              </a:rPr>
              <a:t> insight</a:t>
            </a:r>
            <a:endParaRPr sz="2800" dirty="0">
              <a:solidFill>
                <a:srgbClr val="00B050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553542"/>
            <a:ext cx="11710987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Annuity revenue insight description</a:t>
            </a:r>
            <a:endParaRPr lang="en-US" sz="2000" b="1" dirty="0">
              <a:solidFill>
                <a:srgbClr val="00B05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55EA6-866A-DD43-B779-D7566021CD61}"/>
              </a:ext>
            </a:extLst>
          </p:cNvPr>
          <p:cNvSpPr/>
          <p:nvPr/>
        </p:nvSpPr>
        <p:spPr>
          <a:xfrm>
            <a:off x="10375990" y="3697362"/>
            <a:ext cx="2438400" cy="67640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2B96BC1-5D13-6643-A66A-5A966B3D5D5D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3A4C2B-03FE-B849-95D9-732E128B7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01396"/>
              </p:ext>
            </p:extLst>
          </p:nvPr>
        </p:nvGraphicFramePr>
        <p:xfrm>
          <a:off x="4546600" y="3201824"/>
          <a:ext cx="10693590" cy="3555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7442">
                  <a:extLst>
                    <a:ext uri="{9D8B030D-6E8A-4147-A177-3AD203B41FA5}">
                      <a16:colId xmlns:a16="http://schemas.microsoft.com/office/drawing/2014/main" val="829746587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58316286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817695139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363846843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473045963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1096674720"/>
                    </a:ext>
                  </a:extLst>
                </a:gridCol>
                <a:gridCol w="1199358">
                  <a:extLst>
                    <a:ext uri="{9D8B030D-6E8A-4147-A177-3AD203B41FA5}">
                      <a16:colId xmlns:a16="http://schemas.microsoft.com/office/drawing/2014/main" val="3030124310"/>
                    </a:ext>
                  </a:extLst>
                </a:gridCol>
              </a:tblGrid>
              <a:tr h="888992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Services Revenue (USD 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May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Jun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Jul FY 19</a:t>
                      </a:r>
                    </a:p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Aug FY 19</a:t>
                      </a:r>
                    </a:p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Sep FY 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(M)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MoM%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16822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0" algn="l" fontAlgn="ctr"/>
                      <a:r>
                        <a:rPr lang="en-IN" sz="16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Services Revenue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175.5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176.6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197.5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180.3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180.7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11.9%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05835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Support Services (excl. VBR)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84.3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82.8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103.7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89.6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89.4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25.2%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71479"/>
                  </a:ext>
                </a:extLst>
              </a:tr>
              <a:tr h="888992">
                <a:tc>
                  <a:txBody>
                    <a:bodyPr/>
                    <a:lstStyle/>
                    <a:p>
                      <a:pPr marL="360000" algn="l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Managed Services (excl. VBR)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91.2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93.7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93.8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90.8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91.3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0.1%</a:t>
                      </a:r>
                    </a:p>
                  </a:txBody>
                  <a:tcPr marL="14605" marR="14605" marT="1460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67634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345A15E-7500-B747-8BF9-1252631A1531}"/>
              </a:ext>
            </a:extLst>
          </p:cNvPr>
          <p:cNvGrpSpPr/>
          <p:nvPr/>
        </p:nvGrpSpPr>
        <p:grpSpPr>
          <a:xfrm>
            <a:off x="1065213" y="6114370"/>
            <a:ext cx="2795588" cy="643422"/>
            <a:chOff x="1065213" y="5757378"/>
            <a:chExt cx="2795588" cy="643422"/>
          </a:xfrm>
        </p:grpSpPr>
        <p:sp>
          <p:nvSpPr>
            <p:cNvPr id="3" name="object 3"/>
            <p:cNvSpPr txBox="1"/>
            <p:nvPr/>
          </p:nvSpPr>
          <p:spPr>
            <a:xfrm>
              <a:off x="1065213" y="5757378"/>
              <a:ext cx="2795588" cy="338622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Annuity Revenue</a:t>
              </a:r>
              <a:endParaRPr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21" name="Up Arrow 20" hidden="1">
              <a:extLst>
                <a:ext uri="{FF2B5EF4-FFF2-40B4-BE49-F238E27FC236}">
                  <a16:creationId xmlns:a16="http://schemas.microsoft.com/office/drawing/2014/main" id="{6EE6D251-6794-F04E-B038-1A614EBDC8B7}"/>
                </a:ext>
              </a:extLst>
            </p:cNvPr>
            <p:cNvSpPr/>
            <p:nvPr/>
          </p:nvSpPr>
          <p:spPr>
            <a:xfrm rot="10800000" flipV="1">
              <a:off x="2032000" y="6105489"/>
              <a:ext cx="180000" cy="25200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bject 3" hidden="1">
              <a:extLst>
                <a:ext uri="{FF2B5EF4-FFF2-40B4-BE49-F238E27FC236}">
                  <a16:creationId xmlns:a16="http://schemas.microsoft.com/office/drawing/2014/main" id="{A6EA4D19-BF96-8043-A42C-4931CA220C67}"/>
                </a:ext>
              </a:extLst>
            </p:cNvPr>
            <p:cNvSpPr txBox="1"/>
            <p:nvPr/>
          </p:nvSpPr>
          <p:spPr>
            <a:xfrm>
              <a:off x="1065213" y="6062178"/>
              <a:ext cx="2795588" cy="338622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b="1" dirty="0">
                  <a:solidFill>
                    <a:srgbClr val="00B05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+9M</a:t>
              </a:r>
              <a:r>
                <a:rPr lang="en-US" sz="1600" b="1" dirty="0">
                  <a:solidFill>
                    <a:srgbClr val="001973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Trebuchet MS"/>
                </a:rPr>
                <a:t>MoM</a:t>
              </a:r>
              <a:r>
                <a:rPr lang="en-US" sz="1600" b="1" dirty="0">
                  <a:solidFill>
                    <a:srgbClr val="001973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1CBD46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36" name="Group 35" hidden="1">
            <a:extLst>
              <a:ext uri="{FF2B5EF4-FFF2-40B4-BE49-F238E27FC236}">
                <a16:creationId xmlns:a16="http://schemas.microsoft.com/office/drawing/2014/main" id="{2CA75A4D-9C7C-AE4E-BCB0-0DA91E612FC3}"/>
              </a:ext>
            </a:extLst>
          </p:cNvPr>
          <p:cNvGrpSpPr/>
          <p:nvPr/>
        </p:nvGrpSpPr>
        <p:grpSpPr>
          <a:xfrm>
            <a:off x="2273300" y="4560849"/>
            <a:ext cx="8369299" cy="2068551"/>
            <a:chOff x="2708149" y="1290520"/>
            <a:chExt cx="8369299" cy="206855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E0B1EA-031A-0944-B30B-1FFB1B147221}"/>
                </a:ext>
              </a:extLst>
            </p:cNvPr>
            <p:cNvCxnSpPr>
              <a:cxnSpLocks/>
            </p:cNvCxnSpPr>
            <p:nvPr/>
          </p:nvCxnSpPr>
          <p:spPr>
            <a:xfrm>
              <a:off x="4371849" y="1682671"/>
              <a:ext cx="653702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654801-35E9-FB43-B9BE-99E14748531D}"/>
                </a:ext>
              </a:extLst>
            </p:cNvPr>
            <p:cNvCxnSpPr>
              <a:cxnSpLocks/>
            </p:cNvCxnSpPr>
            <p:nvPr/>
          </p:nvCxnSpPr>
          <p:spPr>
            <a:xfrm>
              <a:off x="10908870" y="1290520"/>
              <a:ext cx="0" cy="382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BE4E17B-9E29-6344-8E4A-87CCE1FE19E3}"/>
                </a:ext>
              </a:extLst>
            </p:cNvPr>
            <p:cNvCxnSpPr>
              <a:cxnSpLocks/>
            </p:cNvCxnSpPr>
            <p:nvPr/>
          </p:nvCxnSpPr>
          <p:spPr>
            <a:xfrm>
              <a:off x="10908870" y="1290520"/>
              <a:ext cx="16857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31E4BF5-F35F-514F-BB8E-02AE046DE4BC}"/>
                </a:ext>
              </a:extLst>
            </p:cNvPr>
            <p:cNvCxnSpPr>
              <a:cxnSpLocks/>
            </p:cNvCxnSpPr>
            <p:nvPr/>
          </p:nvCxnSpPr>
          <p:spPr>
            <a:xfrm>
              <a:off x="2708149" y="3359071"/>
              <a:ext cx="16637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34F6D63-190E-9042-9FF6-3C38385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1849" y="1672613"/>
              <a:ext cx="0" cy="168645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>
            <a:hlinkClick r:id="rId3" action="ppaction://hlinksldjump"/>
            <a:extLst>
              <a:ext uri="{FF2B5EF4-FFF2-40B4-BE49-F238E27FC236}">
                <a16:creationId xmlns:a16="http://schemas.microsoft.com/office/drawing/2014/main" id="{713CA743-FA83-8342-A82E-535FB8ACFD5B}"/>
              </a:ext>
            </a:extLst>
          </p:cNvPr>
          <p:cNvSpPr/>
          <p:nvPr/>
        </p:nvSpPr>
        <p:spPr>
          <a:xfrm>
            <a:off x="13830202" y="2514600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2EB9C014-770A-C04B-B5DA-81A9100E2A53}"/>
              </a:ext>
            </a:extLst>
          </p:cNvPr>
          <p:cNvSpPr/>
          <p:nvPr/>
        </p:nvSpPr>
        <p:spPr>
          <a:xfrm>
            <a:off x="10642599" y="4114800"/>
            <a:ext cx="2171779" cy="8381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9AFB2CF9-CB3E-C549-AD1C-9D779B5F8AC1}"/>
              </a:ext>
            </a:extLst>
          </p:cNvPr>
          <p:cNvSpPr txBox="1"/>
          <p:nvPr/>
        </p:nvSpPr>
        <p:spPr>
          <a:xfrm>
            <a:off x="4962000" y="6875439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 : Million	</a:t>
            </a:r>
            <a:r>
              <a:rPr sz="1200" dirty="0" err="1">
                <a:solidFill>
                  <a:srgbClr val="ADAEAF"/>
                </a:solidFill>
                <a:latin typeface="Arial"/>
                <a:cs typeface="Arial"/>
              </a:rPr>
              <a:t>Q</a:t>
            </a:r>
            <a:r>
              <a:rPr lang="en-US" sz="1200" dirty="0" err="1">
                <a:solidFill>
                  <a:srgbClr val="ADAEAF"/>
                </a:solidFill>
                <a:latin typeface="Arial"/>
                <a:cs typeface="Arial"/>
              </a:rPr>
              <a:t>oQ</a:t>
            </a:r>
            <a:r>
              <a:rPr sz="1200" dirty="0">
                <a:solidFill>
                  <a:srgbClr val="ADAEAF"/>
                </a:solidFill>
                <a:latin typeface="Arial"/>
                <a:cs typeface="Arial"/>
              </a:rPr>
              <a:t>: 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on Quarter 	     MoM</a:t>
            </a:r>
            <a:r>
              <a:rPr sz="120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Month</a:t>
            </a:r>
            <a:r>
              <a:rPr sz="1200" dirty="0">
                <a:solidFill>
                  <a:srgbClr val="ADAEAF"/>
                </a:solidFill>
                <a:latin typeface="Arial"/>
                <a:cs typeface="Arial"/>
              </a:rPr>
              <a:t> on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Month 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480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709" y="304800"/>
            <a:ext cx="10208491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Services GP </a:t>
            </a:r>
            <a:r>
              <a:rPr lang="en-IN" sz="2800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insight</a:t>
            </a:r>
            <a:endParaRPr sz="2800" dirty="0">
              <a:solidFill>
                <a:srgbClr val="001973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  <a:hlinkHover r:id="rId3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553542"/>
            <a:ext cx="11734800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Services GP insight description</a:t>
            </a:r>
            <a:endParaRPr lang="en-US" sz="2000" dirty="0">
              <a:solidFill>
                <a:srgbClr val="14C9F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4970422D-EA0C-B243-AC8A-D1841C560050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2D9105-D025-6C45-AE79-ECD79CF7C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73114"/>
              </p:ext>
            </p:extLst>
          </p:nvPr>
        </p:nvGraphicFramePr>
        <p:xfrm>
          <a:off x="4546600" y="3200398"/>
          <a:ext cx="10693590" cy="4322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7914">
                  <a:extLst>
                    <a:ext uri="{9D8B030D-6E8A-4147-A177-3AD203B41FA5}">
                      <a16:colId xmlns:a16="http://schemas.microsoft.com/office/drawing/2014/main" val="4134482616"/>
                    </a:ext>
                  </a:extLst>
                </a:gridCol>
                <a:gridCol w="1013668">
                  <a:extLst>
                    <a:ext uri="{9D8B030D-6E8A-4147-A177-3AD203B41FA5}">
                      <a16:colId xmlns:a16="http://schemas.microsoft.com/office/drawing/2014/main" val="128078796"/>
                    </a:ext>
                  </a:extLst>
                </a:gridCol>
                <a:gridCol w="1013668">
                  <a:extLst>
                    <a:ext uri="{9D8B030D-6E8A-4147-A177-3AD203B41FA5}">
                      <a16:colId xmlns:a16="http://schemas.microsoft.com/office/drawing/2014/main" val="2907947055"/>
                    </a:ext>
                  </a:extLst>
                </a:gridCol>
                <a:gridCol w="1013668">
                  <a:extLst>
                    <a:ext uri="{9D8B030D-6E8A-4147-A177-3AD203B41FA5}">
                      <a16:colId xmlns:a16="http://schemas.microsoft.com/office/drawing/2014/main" val="239109515"/>
                    </a:ext>
                  </a:extLst>
                </a:gridCol>
                <a:gridCol w="1013668">
                  <a:extLst>
                    <a:ext uri="{9D8B030D-6E8A-4147-A177-3AD203B41FA5}">
                      <a16:colId xmlns:a16="http://schemas.microsoft.com/office/drawing/2014/main" val="3433216414"/>
                    </a:ext>
                  </a:extLst>
                </a:gridCol>
                <a:gridCol w="1013668">
                  <a:extLst>
                    <a:ext uri="{9D8B030D-6E8A-4147-A177-3AD203B41FA5}">
                      <a16:colId xmlns:a16="http://schemas.microsoft.com/office/drawing/2014/main" val="3921899173"/>
                    </a:ext>
                  </a:extLst>
                </a:gridCol>
                <a:gridCol w="1013668">
                  <a:extLst>
                    <a:ext uri="{9D8B030D-6E8A-4147-A177-3AD203B41FA5}">
                      <a16:colId xmlns:a16="http://schemas.microsoft.com/office/drawing/2014/main" val="4076367037"/>
                    </a:ext>
                  </a:extLst>
                </a:gridCol>
                <a:gridCol w="1013668">
                  <a:extLst>
                    <a:ext uri="{9D8B030D-6E8A-4147-A177-3AD203B41FA5}">
                      <a16:colId xmlns:a16="http://schemas.microsoft.com/office/drawing/2014/main" val="1937316728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 (USD 1M)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Q2 FY 2018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Q2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Status</a:t>
                      </a:r>
                    </a:p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(R/A/G)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3329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Total GP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323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91%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96025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Product GP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5746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Services GP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4.0%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5847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6.3%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8276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0" i="0" u="none" strike="noStrike" dirty="0">
                          <a:solidFill>
                            <a:srgbClr val="14C9F1"/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  <a:hlinkClick r:id="rId4" action="ppaction://hlinksldjump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CS &amp; TS Services (excl. VBR)</a:t>
                      </a:r>
                      <a:endParaRPr lang="en-IN" sz="1400" b="0" i="0" u="none" strike="noStrike" dirty="0">
                        <a:solidFill>
                          <a:srgbClr val="14C9F1"/>
                        </a:solidFill>
                        <a:effectLst/>
                        <a:latin typeface="Roboto Medium" pitchFamily="2" charset="0"/>
                        <a:ea typeface="Roboto Medium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11.5%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67272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Support 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1.2%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96%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1011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Managed 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15.8%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89%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1216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Other Revenue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-31.4%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81%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3861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VBR/Agency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-5.8%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05605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4358FEF-B4F1-A646-846F-EEE2C9D89513}"/>
              </a:ext>
            </a:extLst>
          </p:cNvPr>
          <p:cNvGrpSpPr/>
          <p:nvPr/>
        </p:nvGrpSpPr>
        <p:grpSpPr>
          <a:xfrm>
            <a:off x="1065212" y="5080585"/>
            <a:ext cx="2566988" cy="2437813"/>
            <a:chOff x="1065212" y="5029787"/>
            <a:chExt cx="2566988" cy="24378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F0C8C0-FB1E-A540-B99D-5FABB5C8CED8}"/>
                </a:ext>
              </a:extLst>
            </p:cNvPr>
            <p:cNvGrpSpPr/>
            <p:nvPr/>
          </p:nvGrpSpPr>
          <p:grpSpPr>
            <a:xfrm>
              <a:off x="1065212" y="6858588"/>
              <a:ext cx="2338388" cy="609012"/>
              <a:chOff x="1065212" y="6858588"/>
              <a:chExt cx="2338388" cy="609012"/>
            </a:xfrm>
          </p:grpSpPr>
          <p:sp>
            <p:nvSpPr>
              <p:cNvPr id="20" name="object 4">
                <a:extLst>
                  <a:ext uri="{FF2B5EF4-FFF2-40B4-BE49-F238E27FC236}">
                    <a16:creationId xmlns:a16="http://schemas.microsoft.com/office/drawing/2014/main" id="{65534CF3-57D8-AD4D-A3E1-6F75A0BF7DE3}"/>
                  </a:ext>
                </a:extLst>
              </p:cNvPr>
              <p:cNvSpPr txBox="1"/>
              <p:nvPr/>
            </p:nvSpPr>
            <p:spPr>
              <a:xfrm>
                <a:off x="1065212" y="6858588"/>
                <a:ext cx="2338388" cy="304212"/>
              </a:xfrm>
              <a:prstGeom prst="rect">
                <a:avLst/>
              </a:prstGeom>
            </p:spPr>
            <p:txBody>
              <a:bodyPr vert="horz" wrap="square" lIns="0" tIns="5588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en-US" sz="1600" dirty="0">
                    <a:solidFill>
                      <a:srgbClr val="001973"/>
                    </a:solidFill>
                    <a:latin typeface="Roboto Light" pitchFamily="2" charset="0"/>
                    <a:ea typeface="Roboto Light" pitchFamily="2" charset="0"/>
                    <a:cs typeface="Lucida Sans"/>
                  </a:rPr>
                  <a:t>Services VBR</a:t>
                </a:r>
                <a:endParaRPr sz="1600" dirty="0">
                  <a:latin typeface="Roboto Light" pitchFamily="2" charset="0"/>
                  <a:ea typeface="Roboto Light" pitchFamily="2" charset="0"/>
                  <a:cs typeface="Lucida Sans"/>
                </a:endParaRPr>
              </a:p>
            </p:txBody>
          </p:sp>
          <p:sp>
            <p:nvSpPr>
              <p:cNvPr id="16" name="Up Arrow 15" hidden="1">
                <a:extLst>
                  <a:ext uri="{FF2B5EF4-FFF2-40B4-BE49-F238E27FC236}">
                    <a16:creationId xmlns:a16="http://schemas.microsoft.com/office/drawing/2014/main" id="{B122CEE4-8B7A-BF47-A382-ACAC745BB424}"/>
                  </a:ext>
                </a:extLst>
              </p:cNvPr>
              <p:cNvSpPr/>
              <p:nvPr/>
            </p:nvSpPr>
            <p:spPr>
              <a:xfrm>
                <a:off x="1699600" y="7174830"/>
                <a:ext cx="180000" cy="252000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bject 4" hidden="1">
                <a:extLst>
                  <a:ext uri="{FF2B5EF4-FFF2-40B4-BE49-F238E27FC236}">
                    <a16:creationId xmlns:a16="http://schemas.microsoft.com/office/drawing/2014/main" id="{CC4DC929-2D30-1146-BD6F-CAEFCC25175C}"/>
                  </a:ext>
                </a:extLst>
              </p:cNvPr>
              <p:cNvSpPr txBox="1"/>
              <p:nvPr/>
            </p:nvSpPr>
            <p:spPr>
              <a:xfrm>
                <a:off x="1065212" y="7134060"/>
                <a:ext cx="2338388" cy="333540"/>
              </a:xfrm>
              <a:prstGeom prst="rect">
                <a:avLst/>
              </a:prstGeom>
            </p:spPr>
            <p:txBody>
              <a:bodyPr vert="horz" wrap="square" lIns="0" tIns="5588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en-IN" sz="1600" b="1" dirty="0">
                    <a:solidFill>
                      <a:srgbClr val="00B050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124%</a:t>
                </a:r>
                <a:r>
                  <a:rPr lang="en-IN" sz="1600" b="1" dirty="0">
                    <a:solidFill>
                      <a:srgbClr val="00B050"/>
                    </a:solidFill>
                    <a:latin typeface="Roboto Light" pitchFamily="2" charset="0"/>
                    <a:ea typeface="Roboto Light" pitchFamily="2" charset="0"/>
                    <a:cs typeface="Lucida Sans Unicode"/>
                  </a:rPr>
                  <a:t>  </a:t>
                </a:r>
                <a:r>
                  <a:rPr sz="1600" dirty="0">
                    <a:solidFill>
                      <a:srgbClr val="00B050"/>
                    </a:solidFill>
                    <a:latin typeface="Roboto Light" pitchFamily="2" charset="0"/>
                    <a:ea typeface="Roboto Light" pitchFamily="2" charset="0"/>
                    <a:cs typeface="Lucida Sans Unicode"/>
                  </a:rPr>
                  <a:t> </a:t>
                </a:r>
                <a:endParaRPr sz="1600" dirty="0">
                  <a:solidFill>
                    <a:srgbClr val="00B050"/>
                  </a:solidFill>
                  <a:latin typeface="Roboto Light" pitchFamily="2" charset="0"/>
                  <a:ea typeface="Roboto Light" pitchFamily="2" charset="0"/>
                  <a:cs typeface="Trebuchet M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566945-EE3E-B043-8026-45D37D868FB0}"/>
                </a:ext>
              </a:extLst>
            </p:cNvPr>
            <p:cNvGrpSpPr/>
            <p:nvPr/>
          </p:nvGrpSpPr>
          <p:grpSpPr>
            <a:xfrm>
              <a:off x="1065212" y="5953927"/>
              <a:ext cx="2109788" cy="589534"/>
              <a:chOff x="1065212" y="5105986"/>
              <a:chExt cx="2109788" cy="589534"/>
            </a:xfrm>
          </p:grpSpPr>
          <p:sp>
            <p:nvSpPr>
              <p:cNvPr id="4" name="object 4"/>
              <p:cNvSpPr txBox="1"/>
              <p:nvPr/>
            </p:nvSpPr>
            <p:spPr>
              <a:xfrm>
                <a:off x="1065212" y="5105986"/>
                <a:ext cx="2109788" cy="304214"/>
              </a:xfrm>
              <a:prstGeom prst="rect">
                <a:avLst/>
              </a:prstGeom>
            </p:spPr>
            <p:txBody>
              <a:bodyPr vert="horz" wrap="square" lIns="0" tIns="5588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en-US" sz="1600" dirty="0">
                    <a:solidFill>
                      <a:srgbClr val="001973"/>
                    </a:solidFill>
                    <a:latin typeface="Roboto Light" pitchFamily="2" charset="0"/>
                    <a:ea typeface="Roboto Light" pitchFamily="2" charset="0"/>
                    <a:cs typeface="Lucida Sans"/>
                  </a:rPr>
                  <a:t>DD Services</a:t>
                </a:r>
                <a:r>
                  <a:rPr lang="en-IN" sz="1600" b="1" dirty="0">
                    <a:solidFill>
                      <a:srgbClr val="E6442B"/>
                    </a:solidFill>
                    <a:latin typeface="Roboto Light" pitchFamily="2" charset="0"/>
                    <a:ea typeface="Roboto Light" pitchFamily="2" charset="0"/>
                    <a:cs typeface="Lucida Sans Unicode"/>
                  </a:rPr>
                  <a:t>  </a:t>
                </a:r>
                <a:r>
                  <a:rPr sz="1600" dirty="0">
                    <a:solidFill>
                      <a:srgbClr val="E6442B"/>
                    </a:solidFill>
                    <a:latin typeface="Roboto Light" pitchFamily="2" charset="0"/>
                    <a:ea typeface="Roboto Light" pitchFamily="2" charset="0"/>
                    <a:cs typeface="Lucida Sans Unicode"/>
                  </a:rPr>
                  <a:t> </a:t>
                </a:r>
                <a:endParaRPr sz="1600" dirty="0">
                  <a:latin typeface="Roboto Light" pitchFamily="2" charset="0"/>
                  <a:ea typeface="Roboto Light" pitchFamily="2" charset="0"/>
                  <a:cs typeface="Trebuchet MS"/>
                </a:endParaRPr>
              </a:p>
            </p:txBody>
          </p:sp>
          <p:sp>
            <p:nvSpPr>
              <p:cNvPr id="14" name="Up Arrow 13" hidden="1">
                <a:extLst>
                  <a:ext uri="{FF2B5EF4-FFF2-40B4-BE49-F238E27FC236}">
                    <a16:creationId xmlns:a16="http://schemas.microsoft.com/office/drawing/2014/main" id="{4330F64F-D1F0-7144-9B67-2BB7BA4A33C6}"/>
                  </a:ext>
                </a:extLst>
              </p:cNvPr>
              <p:cNvSpPr/>
              <p:nvPr/>
            </p:nvSpPr>
            <p:spPr>
              <a:xfrm flipV="1">
                <a:off x="1547200" y="5417414"/>
                <a:ext cx="180000" cy="252000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bject 4" hidden="1">
                <a:extLst>
                  <a:ext uri="{FF2B5EF4-FFF2-40B4-BE49-F238E27FC236}">
                    <a16:creationId xmlns:a16="http://schemas.microsoft.com/office/drawing/2014/main" id="{52ECE876-A6E5-FE47-9F8B-CA89753BDD68}"/>
                  </a:ext>
                </a:extLst>
              </p:cNvPr>
              <p:cNvSpPr txBox="1"/>
              <p:nvPr/>
            </p:nvSpPr>
            <p:spPr>
              <a:xfrm>
                <a:off x="1065212" y="5391308"/>
                <a:ext cx="2109788" cy="30421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5588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40"/>
                  </a:spcBef>
                </a:pPr>
                <a:r>
                  <a:rPr sz="1600" b="1" dirty="0">
                    <a:solidFill>
                      <a:srgbClr val="FF0000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9</a:t>
                </a:r>
                <a:r>
                  <a:rPr lang="en-US" sz="1600" b="1" dirty="0">
                    <a:solidFill>
                      <a:srgbClr val="FF0000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3</a:t>
                </a:r>
                <a:r>
                  <a:rPr lang="en-IN" sz="1600" b="1" dirty="0">
                    <a:solidFill>
                      <a:srgbClr val="FF0000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%</a:t>
                </a:r>
                <a:r>
                  <a:rPr lang="en-IN" sz="1600" b="1" dirty="0">
                    <a:solidFill>
                      <a:srgbClr val="FF0000"/>
                    </a:solidFill>
                    <a:latin typeface="Roboto Light" pitchFamily="2" charset="0"/>
                    <a:ea typeface="Roboto Light" pitchFamily="2" charset="0"/>
                    <a:cs typeface="Lucida Sans Unicode"/>
                  </a:rPr>
                  <a:t>  </a:t>
                </a:r>
                <a:r>
                  <a:rPr sz="1600" dirty="0">
                    <a:solidFill>
                      <a:srgbClr val="FF0000"/>
                    </a:solidFill>
                    <a:latin typeface="Roboto Light" pitchFamily="2" charset="0"/>
                    <a:ea typeface="Roboto Light" pitchFamily="2" charset="0"/>
                    <a:cs typeface="Lucida Sans Unicode"/>
                  </a:rPr>
                  <a:t> </a:t>
                </a:r>
                <a:endParaRPr sz="1600" dirty="0">
                  <a:solidFill>
                    <a:srgbClr val="FF0000"/>
                  </a:solidFill>
                  <a:latin typeface="Roboto Light" pitchFamily="2" charset="0"/>
                  <a:ea typeface="Roboto Light" pitchFamily="2" charset="0"/>
                  <a:cs typeface="Trebuchet M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CEFC82-CF05-B64D-8412-9838C5ADA9C3}"/>
                </a:ext>
              </a:extLst>
            </p:cNvPr>
            <p:cNvGrpSpPr/>
            <p:nvPr/>
          </p:nvGrpSpPr>
          <p:grpSpPr>
            <a:xfrm>
              <a:off x="1065212" y="5029787"/>
              <a:ext cx="2566988" cy="609013"/>
              <a:chOff x="1065212" y="3277187"/>
              <a:chExt cx="2566988" cy="609013"/>
            </a:xfrm>
          </p:grpSpPr>
          <p:sp>
            <p:nvSpPr>
              <p:cNvPr id="3" name="object 3"/>
              <p:cNvSpPr txBox="1"/>
              <p:nvPr/>
            </p:nvSpPr>
            <p:spPr>
              <a:xfrm>
                <a:off x="1065212" y="3277187"/>
                <a:ext cx="2566988" cy="304213"/>
              </a:xfrm>
              <a:prstGeom prst="rect">
                <a:avLst/>
              </a:prstGeom>
            </p:spPr>
            <p:txBody>
              <a:bodyPr vert="horz" wrap="square" lIns="0" tIns="5588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en-US" sz="1600" dirty="0">
                    <a:solidFill>
                      <a:srgbClr val="001973"/>
                    </a:solidFill>
                    <a:latin typeface="Roboto Light" pitchFamily="2" charset="0"/>
                    <a:ea typeface="Roboto Light" pitchFamily="2" charset="0"/>
                    <a:cs typeface="Lucida Sans"/>
                  </a:rPr>
                  <a:t>1Q </a:t>
                </a:r>
                <a:r>
                  <a:rPr sz="1600" dirty="0">
                    <a:solidFill>
                      <a:srgbClr val="001973"/>
                    </a:solidFill>
                    <a:latin typeface="Roboto Light" pitchFamily="2" charset="0"/>
                    <a:ea typeface="Roboto Light" pitchFamily="2" charset="0"/>
                    <a:cs typeface="Lucida Sans"/>
                  </a:rPr>
                  <a:t>Services </a:t>
                </a:r>
                <a:r>
                  <a:rPr lang="en-US" sz="1600" dirty="0">
                    <a:solidFill>
                      <a:srgbClr val="001973"/>
                    </a:solidFill>
                    <a:latin typeface="Roboto Light" pitchFamily="2" charset="0"/>
                    <a:ea typeface="Roboto Light" pitchFamily="2" charset="0"/>
                    <a:cs typeface="Lucida Sans"/>
                  </a:rPr>
                  <a:t>GP</a:t>
                </a:r>
                <a:endParaRPr sz="1600" dirty="0">
                  <a:latin typeface="Roboto Light" pitchFamily="2" charset="0"/>
                  <a:ea typeface="Roboto Light" pitchFamily="2" charset="0"/>
                  <a:cs typeface="Lucida Sans"/>
                </a:endParaRPr>
              </a:p>
            </p:txBody>
          </p:sp>
          <p:sp>
            <p:nvSpPr>
              <p:cNvPr id="21" name="Up Arrow 20" hidden="1">
                <a:extLst>
                  <a:ext uri="{FF2B5EF4-FFF2-40B4-BE49-F238E27FC236}">
                    <a16:creationId xmlns:a16="http://schemas.microsoft.com/office/drawing/2014/main" id="{6EE6D251-6794-F04E-B038-1A614EBDC8B7}"/>
                  </a:ext>
                </a:extLst>
              </p:cNvPr>
              <p:cNvSpPr/>
              <p:nvPr/>
            </p:nvSpPr>
            <p:spPr>
              <a:xfrm rot="10800000" flipV="1">
                <a:off x="1547200" y="3608093"/>
                <a:ext cx="180000" cy="252000"/>
              </a:xfrm>
              <a:prstGeom prst="up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bject 3" hidden="1">
                <a:extLst>
                  <a:ext uri="{FF2B5EF4-FFF2-40B4-BE49-F238E27FC236}">
                    <a16:creationId xmlns:a16="http://schemas.microsoft.com/office/drawing/2014/main" id="{079E4247-E295-CD4C-BB8E-05D5E433435F}"/>
                  </a:ext>
                </a:extLst>
              </p:cNvPr>
              <p:cNvSpPr txBox="1"/>
              <p:nvPr/>
            </p:nvSpPr>
            <p:spPr>
              <a:xfrm>
                <a:off x="1065212" y="3581987"/>
                <a:ext cx="2566988" cy="304213"/>
              </a:xfrm>
              <a:prstGeom prst="rect">
                <a:avLst/>
              </a:prstGeom>
            </p:spPr>
            <p:txBody>
              <a:bodyPr vert="horz" wrap="square" lIns="0" tIns="5588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en-US" sz="1600" b="1" dirty="0">
                    <a:solidFill>
                      <a:srgbClr val="00B050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98</a:t>
                </a:r>
                <a:r>
                  <a:rPr sz="1600" b="1" dirty="0">
                    <a:solidFill>
                      <a:srgbClr val="00B050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%</a:t>
                </a:r>
                <a:r>
                  <a:rPr lang="en-US" sz="1600" b="1" dirty="0">
                    <a:solidFill>
                      <a:srgbClr val="001973"/>
                    </a:solidFill>
                    <a:latin typeface="Roboto" pitchFamily="2" charset="0"/>
                    <a:ea typeface="Roboto" pitchFamily="2" charset="0"/>
                    <a:cs typeface="Trebuchet MS"/>
                  </a:rPr>
                  <a:t> </a:t>
                </a:r>
                <a:endParaRPr sz="1600" dirty="0">
                  <a:latin typeface="Roboto Light" pitchFamily="2" charset="0"/>
                  <a:ea typeface="Roboto Light" pitchFamily="2" charset="0"/>
                  <a:cs typeface="Trebuchet MS"/>
                </a:endParaRPr>
              </a:p>
            </p:txBody>
          </p:sp>
        </p:grpSp>
      </p:grpSp>
      <p:grpSp>
        <p:nvGrpSpPr>
          <p:cNvPr id="27" name="Group 26" hidden="1">
            <a:extLst>
              <a:ext uri="{FF2B5EF4-FFF2-40B4-BE49-F238E27FC236}">
                <a16:creationId xmlns:a16="http://schemas.microsoft.com/office/drawing/2014/main" id="{1836DEA7-680E-CD47-A33F-1DC4EC0C23C7}"/>
              </a:ext>
            </a:extLst>
          </p:cNvPr>
          <p:cNvGrpSpPr/>
          <p:nvPr/>
        </p:nvGrpSpPr>
        <p:grpSpPr>
          <a:xfrm>
            <a:off x="1955800" y="7391400"/>
            <a:ext cx="9759950" cy="159753"/>
            <a:chOff x="1955800" y="8229600"/>
            <a:chExt cx="9759950" cy="15975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247861-83AA-0C4F-8FC3-C695E1F745FD}"/>
                </a:ext>
              </a:extLst>
            </p:cNvPr>
            <p:cNvCxnSpPr>
              <a:cxnSpLocks/>
            </p:cNvCxnSpPr>
            <p:nvPr/>
          </p:nvCxnSpPr>
          <p:spPr>
            <a:xfrm>
              <a:off x="3098800" y="8382000"/>
              <a:ext cx="8305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01A3E4F-4B04-5D4C-A4C4-0BE1EF7AA280}"/>
                </a:ext>
              </a:extLst>
            </p:cNvPr>
            <p:cNvCxnSpPr>
              <a:cxnSpLocks/>
            </p:cNvCxnSpPr>
            <p:nvPr/>
          </p:nvCxnSpPr>
          <p:spPr>
            <a:xfrm>
              <a:off x="11404600" y="8229600"/>
              <a:ext cx="0" cy="15975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FEAA751-CBA8-924D-B9F4-6420CF0CF023}"/>
                </a:ext>
              </a:extLst>
            </p:cNvPr>
            <p:cNvCxnSpPr>
              <a:cxnSpLocks/>
            </p:cNvCxnSpPr>
            <p:nvPr/>
          </p:nvCxnSpPr>
          <p:spPr>
            <a:xfrm>
              <a:off x="11404600" y="8229600"/>
              <a:ext cx="31115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9EDA9AD-107D-B24B-8B52-83706FA07A50}"/>
                </a:ext>
              </a:extLst>
            </p:cNvPr>
            <p:cNvCxnSpPr>
              <a:cxnSpLocks/>
            </p:cNvCxnSpPr>
            <p:nvPr/>
          </p:nvCxnSpPr>
          <p:spPr>
            <a:xfrm>
              <a:off x="3098800" y="8229600"/>
              <a:ext cx="0" cy="15975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994B3B-BE21-7C45-AA12-251B34CE0F9D}"/>
                </a:ext>
              </a:extLst>
            </p:cNvPr>
            <p:cNvCxnSpPr/>
            <p:nvPr/>
          </p:nvCxnSpPr>
          <p:spPr>
            <a:xfrm flipH="1">
              <a:off x="1955800" y="8229600"/>
              <a:ext cx="1143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 hidden="1">
            <a:extLst>
              <a:ext uri="{FF2B5EF4-FFF2-40B4-BE49-F238E27FC236}">
                <a16:creationId xmlns:a16="http://schemas.microsoft.com/office/drawing/2014/main" id="{C0E91094-AF54-9F47-AF45-1B6F57D012B8}"/>
              </a:ext>
            </a:extLst>
          </p:cNvPr>
          <p:cNvGrpSpPr/>
          <p:nvPr/>
        </p:nvGrpSpPr>
        <p:grpSpPr>
          <a:xfrm>
            <a:off x="1879600" y="5181600"/>
            <a:ext cx="9994901" cy="1295400"/>
            <a:chOff x="1879600" y="5181600"/>
            <a:chExt cx="9994901" cy="12954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24DBAB-AC76-C344-A96C-F1017590CB68}"/>
                </a:ext>
              </a:extLst>
            </p:cNvPr>
            <p:cNvCxnSpPr>
              <a:cxnSpLocks/>
            </p:cNvCxnSpPr>
            <p:nvPr/>
          </p:nvCxnSpPr>
          <p:spPr>
            <a:xfrm>
              <a:off x="3632200" y="5334000"/>
              <a:ext cx="7924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A65BE8-B2CD-BE4E-BB2C-33C40F19C261}"/>
                </a:ext>
              </a:extLst>
            </p:cNvPr>
            <p:cNvCxnSpPr>
              <a:cxnSpLocks/>
            </p:cNvCxnSpPr>
            <p:nvPr/>
          </p:nvCxnSpPr>
          <p:spPr>
            <a:xfrm>
              <a:off x="11557000" y="5181600"/>
              <a:ext cx="0" cy="152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D6E0049-6749-F54F-8E36-39E32356C07D}"/>
                </a:ext>
              </a:extLst>
            </p:cNvPr>
            <p:cNvCxnSpPr>
              <a:cxnSpLocks/>
            </p:cNvCxnSpPr>
            <p:nvPr/>
          </p:nvCxnSpPr>
          <p:spPr>
            <a:xfrm>
              <a:off x="11563617" y="5181600"/>
              <a:ext cx="31088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26092A-4834-B14F-9DDB-51911644D170}"/>
                </a:ext>
              </a:extLst>
            </p:cNvPr>
            <p:cNvCxnSpPr>
              <a:cxnSpLocks/>
            </p:cNvCxnSpPr>
            <p:nvPr/>
          </p:nvCxnSpPr>
          <p:spPr>
            <a:xfrm>
              <a:off x="3632200" y="5334000"/>
              <a:ext cx="0" cy="1143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4F1BAA9-4D3D-0D4B-A1D0-1D72767D76C0}"/>
                </a:ext>
              </a:extLst>
            </p:cNvPr>
            <p:cNvCxnSpPr>
              <a:cxnSpLocks/>
            </p:cNvCxnSpPr>
            <p:nvPr/>
          </p:nvCxnSpPr>
          <p:spPr>
            <a:xfrm>
              <a:off x="1879600" y="6477000"/>
              <a:ext cx="1752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 hidden="1">
            <a:extLst>
              <a:ext uri="{FF2B5EF4-FFF2-40B4-BE49-F238E27FC236}">
                <a16:creationId xmlns:a16="http://schemas.microsoft.com/office/drawing/2014/main" id="{A4CCB2E3-1F15-9640-9016-249811AF6BEE}"/>
              </a:ext>
            </a:extLst>
          </p:cNvPr>
          <p:cNvGrpSpPr/>
          <p:nvPr/>
        </p:nvGrpSpPr>
        <p:grpSpPr>
          <a:xfrm>
            <a:off x="1803400" y="4724400"/>
            <a:ext cx="10071101" cy="838200"/>
            <a:chOff x="1803400" y="4724400"/>
            <a:chExt cx="10071101" cy="838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C39E305-6191-D749-9898-3B02EB025ADD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4953001"/>
              <a:ext cx="8534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A11662B-205C-5E4A-8E56-29FAF2316130}"/>
                </a:ext>
              </a:extLst>
            </p:cNvPr>
            <p:cNvCxnSpPr>
              <a:cxnSpLocks/>
            </p:cNvCxnSpPr>
            <p:nvPr/>
          </p:nvCxnSpPr>
          <p:spPr>
            <a:xfrm>
              <a:off x="11557000" y="4724400"/>
              <a:ext cx="0" cy="2286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690A4D-1826-9649-889C-F22F92ECD163}"/>
                </a:ext>
              </a:extLst>
            </p:cNvPr>
            <p:cNvCxnSpPr>
              <a:cxnSpLocks/>
            </p:cNvCxnSpPr>
            <p:nvPr/>
          </p:nvCxnSpPr>
          <p:spPr>
            <a:xfrm>
              <a:off x="11557000" y="4724400"/>
              <a:ext cx="3175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CCABE11-79A8-3441-A9DC-A33F4E9EF700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4953001"/>
              <a:ext cx="0" cy="6095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90FD61-09D5-0847-88D8-35D26153142B}"/>
                </a:ext>
              </a:extLst>
            </p:cNvPr>
            <p:cNvCxnSpPr/>
            <p:nvPr/>
          </p:nvCxnSpPr>
          <p:spPr>
            <a:xfrm>
              <a:off x="1803400" y="5562600"/>
              <a:ext cx="1219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B6C9051-8916-1540-A42E-A1948F9C4392}"/>
              </a:ext>
            </a:extLst>
          </p:cNvPr>
          <p:cNvGrpSpPr/>
          <p:nvPr/>
        </p:nvGrpSpPr>
        <p:grpSpPr>
          <a:xfrm>
            <a:off x="13891600" y="3766151"/>
            <a:ext cx="180000" cy="3619048"/>
            <a:chOff x="13919200" y="3766151"/>
            <a:chExt cx="180000" cy="361904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3DE8E2D-358A-4440-BDA6-D4333AAC7B0D}"/>
                </a:ext>
              </a:extLst>
            </p:cNvPr>
            <p:cNvSpPr/>
            <p:nvPr/>
          </p:nvSpPr>
          <p:spPr>
            <a:xfrm>
              <a:off x="13919200" y="3766151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A5CEA9-7B09-9E4C-B393-B5F14C5FFBF7}"/>
                </a:ext>
              </a:extLst>
            </p:cNvPr>
            <p:cNvSpPr/>
            <p:nvPr/>
          </p:nvSpPr>
          <p:spPr>
            <a:xfrm>
              <a:off x="13919200" y="677531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0F2F473-5C30-184A-9F7A-B60CD76421A5}"/>
                </a:ext>
              </a:extLst>
            </p:cNvPr>
            <p:cNvSpPr/>
            <p:nvPr/>
          </p:nvSpPr>
          <p:spPr>
            <a:xfrm>
              <a:off x="13919200" y="419603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C378F85-10D2-8245-8066-0EB6ED939E5F}"/>
                </a:ext>
              </a:extLst>
            </p:cNvPr>
            <p:cNvSpPr/>
            <p:nvPr/>
          </p:nvSpPr>
          <p:spPr>
            <a:xfrm>
              <a:off x="13919200" y="4625913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F6B9D6C-7D8B-C14B-AEE5-A68B58802213}"/>
                </a:ext>
              </a:extLst>
            </p:cNvPr>
            <p:cNvSpPr/>
            <p:nvPr/>
          </p:nvSpPr>
          <p:spPr>
            <a:xfrm>
              <a:off x="13919200" y="505579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2C5D4FB-5BB9-324E-B1B1-4FB94B86C18D}"/>
                </a:ext>
              </a:extLst>
            </p:cNvPr>
            <p:cNvSpPr/>
            <p:nvPr/>
          </p:nvSpPr>
          <p:spPr>
            <a:xfrm>
              <a:off x="13919200" y="548567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8D7CCBA-688F-BB46-B845-E2C3404DCA3F}"/>
                </a:ext>
              </a:extLst>
            </p:cNvPr>
            <p:cNvSpPr/>
            <p:nvPr/>
          </p:nvSpPr>
          <p:spPr>
            <a:xfrm>
              <a:off x="13919200" y="5915556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BD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BDB103E-EFD7-9D48-A36D-AE2FCD603EB4}"/>
                </a:ext>
              </a:extLst>
            </p:cNvPr>
            <p:cNvSpPr/>
            <p:nvPr/>
          </p:nvSpPr>
          <p:spPr>
            <a:xfrm>
              <a:off x="13919200" y="6345437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E396A46-04A8-C147-AD21-F4B6B9F5F28D}"/>
                </a:ext>
              </a:extLst>
            </p:cNvPr>
            <p:cNvSpPr/>
            <p:nvPr/>
          </p:nvSpPr>
          <p:spPr>
            <a:xfrm>
              <a:off x="13919200" y="7205199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B92E8A97-4F97-1F45-9B65-3E0D1E4E18A8}"/>
              </a:ext>
            </a:extLst>
          </p:cNvPr>
          <p:cNvSpPr/>
          <p:nvPr/>
        </p:nvSpPr>
        <p:spPr>
          <a:xfrm>
            <a:off x="2491508" y="7489070"/>
            <a:ext cx="1652588" cy="983247"/>
          </a:xfrm>
          <a:prstGeom prst="wedgeRectCallout">
            <a:avLst>
              <a:gd name="adj1" fmla="val 124082"/>
              <a:gd name="adj2" fmla="val -243065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3BFD57-F0F7-A846-A983-B86DACE60D1B}"/>
              </a:ext>
            </a:extLst>
          </p:cNvPr>
          <p:cNvSpPr txBox="1"/>
          <p:nvPr/>
        </p:nvSpPr>
        <p:spPr>
          <a:xfrm>
            <a:off x="2491508" y="7643336"/>
            <a:ext cx="1652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Thin" pitchFamily="2" charset="0"/>
                <a:ea typeface="Roboto Thin" pitchFamily="2" charset="0"/>
              </a:rPr>
              <a:t>Reason for slower pace,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</a:rPr>
              <a:t>Click</a:t>
            </a:r>
            <a:r>
              <a:rPr lang="en-US" sz="1400" dirty="0">
                <a:latin typeface="Roboto Thin" pitchFamily="2" charset="0"/>
                <a:ea typeface="Roboto Thin" pitchFamily="2" charset="0"/>
              </a:rPr>
              <a:t> to know more</a:t>
            </a:r>
          </a:p>
        </p:txBody>
      </p:sp>
      <p:sp>
        <p:nvSpPr>
          <p:cNvPr id="62" name="object 7">
            <a:extLst>
              <a:ext uri="{FF2B5EF4-FFF2-40B4-BE49-F238E27FC236}">
                <a16:creationId xmlns:a16="http://schemas.microsoft.com/office/drawing/2014/main" id="{E85C62D8-2173-654F-A12D-7459879AD56C}"/>
              </a:ext>
            </a:extLst>
          </p:cNvPr>
          <p:cNvSpPr txBox="1"/>
          <p:nvPr/>
        </p:nvSpPr>
        <p:spPr>
          <a:xfrm>
            <a:off x="4144096" y="7737645"/>
            <a:ext cx="11096091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GP: Gross Profit($)	            M : Million    	</a:t>
            </a:r>
            <a:r>
              <a:rPr sz="1200" dirty="0">
                <a:solidFill>
                  <a:srgbClr val="ADAEAF"/>
                </a:solidFill>
                <a:latin typeface="Arial"/>
                <a:cs typeface="Arial"/>
              </a:rPr>
              <a:t>Q: 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     </a:t>
            </a:r>
            <a:r>
              <a:rPr sz="1200" dirty="0">
                <a:solidFill>
                  <a:srgbClr val="ADAEAF"/>
                </a:solidFill>
                <a:latin typeface="Arial"/>
                <a:cs typeface="Arial"/>
              </a:rPr>
              <a:t>YoY: Year on Year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dirty="0">
                <a:solidFill>
                  <a:srgbClr val="ADAEAF"/>
                </a:solidFill>
                <a:latin typeface="Arial"/>
                <a:cs typeface="Arial"/>
              </a:rPr>
              <a:t>Ach: Achievement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dirty="0">
                <a:solidFill>
                  <a:srgbClr val="ADAEAF"/>
                </a:solidFill>
                <a:latin typeface="Arial"/>
                <a:cs typeface="Arial"/>
              </a:rPr>
              <a:t>PF : Prior Forecast</a:t>
            </a:r>
          </a:p>
        </p:txBody>
      </p:sp>
    </p:spTree>
    <p:extLst>
      <p:ext uri="{BB962C8B-B14F-4D97-AF65-F5344CB8AC3E}">
        <p14:creationId xmlns:p14="http://schemas.microsoft.com/office/powerpoint/2010/main" val="419824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708" y="304800"/>
            <a:ext cx="10208492" cy="44371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u="sng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CS &amp; TS GP </a:t>
            </a:r>
            <a:r>
              <a:rPr lang="en-IN" sz="2800" dirty="0">
                <a:solidFill>
                  <a:srgbClr val="001973"/>
                </a:solidFill>
                <a:latin typeface="Roboto" pitchFamily="2" charset="0"/>
                <a:ea typeface="Roboto" pitchFamily="2" charset="0"/>
              </a:rPr>
              <a:t>insight</a:t>
            </a:r>
            <a:endParaRPr sz="2800" b="1" u="sng" dirty="0">
              <a:solidFill>
                <a:srgbClr val="001973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93757" y="457200"/>
            <a:ext cx="646430" cy="262255"/>
          </a:xfrm>
          <a:custGeom>
            <a:avLst/>
            <a:gdLst/>
            <a:ahLst/>
            <a:cxnLst/>
            <a:rect l="l" t="t" r="r" b="b"/>
            <a:pathLst>
              <a:path w="646430" h="262255">
                <a:moveTo>
                  <a:pt x="379889" y="39091"/>
                </a:moveTo>
                <a:lnTo>
                  <a:pt x="323027" y="39091"/>
                </a:lnTo>
                <a:lnTo>
                  <a:pt x="622506" y="260625"/>
                </a:lnTo>
                <a:lnTo>
                  <a:pt x="625986" y="261691"/>
                </a:lnTo>
                <a:lnTo>
                  <a:pt x="634596" y="261691"/>
                </a:lnTo>
                <a:lnTo>
                  <a:pt x="639702" y="259285"/>
                </a:lnTo>
                <a:lnTo>
                  <a:pt x="642991" y="254745"/>
                </a:lnTo>
                <a:lnTo>
                  <a:pt x="645792" y="248629"/>
                </a:lnTo>
                <a:lnTo>
                  <a:pt x="646044" y="242129"/>
                </a:lnTo>
                <a:lnTo>
                  <a:pt x="643864" y="236009"/>
                </a:lnTo>
                <a:lnTo>
                  <a:pt x="639371" y="231030"/>
                </a:lnTo>
                <a:lnTo>
                  <a:pt x="379889" y="39091"/>
                </a:lnTo>
                <a:close/>
              </a:path>
              <a:path w="646430" h="262255">
                <a:moveTo>
                  <a:pt x="327040" y="0"/>
                </a:moveTo>
                <a:lnTo>
                  <a:pt x="319014" y="0"/>
                </a:lnTo>
                <a:lnTo>
                  <a:pt x="6683" y="231030"/>
                </a:lnTo>
                <a:lnTo>
                  <a:pt x="2183" y="236009"/>
                </a:lnTo>
                <a:lnTo>
                  <a:pt x="0" y="242129"/>
                </a:lnTo>
                <a:lnTo>
                  <a:pt x="250" y="248629"/>
                </a:lnTo>
                <a:lnTo>
                  <a:pt x="3051" y="254746"/>
                </a:lnTo>
                <a:lnTo>
                  <a:pt x="7975" y="259288"/>
                </a:lnTo>
                <a:lnTo>
                  <a:pt x="14033" y="261491"/>
                </a:lnTo>
                <a:lnTo>
                  <a:pt x="20467" y="261238"/>
                </a:lnTo>
                <a:lnTo>
                  <a:pt x="26520" y="258413"/>
                </a:lnTo>
                <a:lnTo>
                  <a:pt x="323027" y="39091"/>
                </a:lnTo>
                <a:lnTo>
                  <a:pt x="379889" y="39091"/>
                </a:lnTo>
                <a:lnTo>
                  <a:pt x="327040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sp>
        <p:nvSpPr>
          <p:cNvPr id="10" name="object 10">
            <a:hlinkClick r:id="rId2" action="ppaction://hlinksldjump"/>
            <a:hlinkHover r:id="rId3" action="ppaction://hlinksldjump"/>
          </p:cNvPr>
          <p:cNvSpPr/>
          <p:nvPr/>
        </p:nvSpPr>
        <p:spPr>
          <a:xfrm>
            <a:off x="14664842" y="719455"/>
            <a:ext cx="504190" cy="321310"/>
          </a:xfrm>
          <a:custGeom>
            <a:avLst/>
            <a:gdLst/>
            <a:ahLst/>
            <a:cxnLst/>
            <a:rect l="l" t="t" r="r" b="b"/>
            <a:pathLst>
              <a:path w="504190" h="321309">
                <a:moveTo>
                  <a:pt x="26060" y="0"/>
                </a:moveTo>
                <a:lnTo>
                  <a:pt x="7518" y="0"/>
                </a:lnTo>
                <a:lnTo>
                  <a:pt x="1" y="7597"/>
                </a:lnTo>
                <a:lnTo>
                  <a:pt x="0" y="313406"/>
                </a:lnTo>
                <a:lnTo>
                  <a:pt x="7518" y="321003"/>
                </a:lnTo>
                <a:lnTo>
                  <a:pt x="193586" y="321003"/>
                </a:lnTo>
                <a:lnTo>
                  <a:pt x="200812" y="314109"/>
                </a:lnTo>
                <a:lnTo>
                  <a:pt x="201549" y="304525"/>
                </a:lnTo>
                <a:lnTo>
                  <a:pt x="201549" y="287064"/>
                </a:lnTo>
                <a:lnTo>
                  <a:pt x="33591" y="287064"/>
                </a:lnTo>
                <a:lnTo>
                  <a:pt x="33590" y="7597"/>
                </a:lnTo>
                <a:lnTo>
                  <a:pt x="26060" y="0"/>
                </a:lnTo>
                <a:close/>
              </a:path>
              <a:path w="504190" h="321309">
                <a:moveTo>
                  <a:pt x="317350" y="88717"/>
                </a:moveTo>
                <a:lnTo>
                  <a:pt x="251942" y="88717"/>
                </a:lnTo>
                <a:lnTo>
                  <a:pt x="271539" y="92724"/>
                </a:lnTo>
                <a:lnTo>
                  <a:pt x="287559" y="103646"/>
                </a:lnTo>
                <a:lnTo>
                  <a:pt x="298369" y="119831"/>
                </a:lnTo>
                <a:lnTo>
                  <a:pt x="302335" y="139628"/>
                </a:lnTo>
                <a:lnTo>
                  <a:pt x="302336" y="304525"/>
                </a:lnTo>
                <a:lnTo>
                  <a:pt x="303069" y="314109"/>
                </a:lnTo>
                <a:lnTo>
                  <a:pt x="310286" y="321003"/>
                </a:lnTo>
                <a:lnTo>
                  <a:pt x="496366" y="321003"/>
                </a:lnTo>
                <a:lnTo>
                  <a:pt x="503885" y="313406"/>
                </a:lnTo>
                <a:lnTo>
                  <a:pt x="503885" y="287063"/>
                </a:lnTo>
                <a:lnTo>
                  <a:pt x="335927" y="287063"/>
                </a:lnTo>
                <a:lnTo>
                  <a:pt x="335927" y="139628"/>
                </a:lnTo>
                <a:lnTo>
                  <a:pt x="329316" y="106632"/>
                </a:lnTo>
                <a:lnTo>
                  <a:pt x="317350" y="88717"/>
                </a:lnTo>
                <a:close/>
              </a:path>
              <a:path w="504190" h="321309">
                <a:moveTo>
                  <a:pt x="251942" y="54778"/>
                </a:moveTo>
                <a:lnTo>
                  <a:pt x="219279" y="61457"/>
                </a:lnTo>
                <a:lnTo>
                  <a:pt x="192581" y="79659"/>
                </a:lnTo>
                <a:lnTo>
                  <a:pt x="174566" y="106633"/>
                </a:lnTo>
                <a:lnTo>
                  <a:pt x="167957" y="139628"/>
                </a:lnTo>
                <a:lnTo>
                  <a:pt x="167957" y="287064"/>
                </a:lnTo>
                <a:lnTo>
                  <a:pt x="201549" y="287064"/>
                </a:lnTo>
                <a:lnTo>
                  <a:pt x="201549" y="139628"/>
                </a:lnTo>
                <a:lnTo>
                  <a:pt x="205515" y="119831"/>
                </a:lnTo>
                <a:lnTo>
                  <a:pt x="216325" y="103645"/>
                </a:lnTo>
                <a:lnTo>
                  <a:pt x="232345" y="92724"/>
                </a:lnTo>
                <a:lnTo>
                  <a:pt x="251942" y="88717"/>
                </a:lnTo>
                <a:lnTo>
                  <a:pt x="317350" y="88717"/>
                </a:lnTo>
                <a:lnTo>
                  <a:pt x="311299" y="79658"/>
                </a:lnTo>
                <a:lnTo>
                  <a:pt x="284599" y="61457"/>
                </a:lnTo>
                <a:lnTo>
                  <a:pt x="251942" y="54778"/>
                </a:lnTo>
                <a:close/>
              </a:path>
              <a:path w="504190" h="321309">
                <a:moveTo>
                  <a:pt x="496366" y="0"/>
                </a:moveTo>
                <a:lnTo>
                  <a:pt x="477812" y="0"/>
                </a:lnTo>
                <a:lnTo>
                  <a:pt x="470293" y="7597"/>
                </a:lnTo>
                <a:lnTo>
                  <a:pt x="470293" y="287063"/>
                </a:lnTo>
                <a:lnTo>
                  <a:pt x="503885" y="287063"/>
                </a:lnTo>
                <a:lnTo>
                  <a:pt x="503885" y="7597"/>
                </a:lnTo>
                <a:lnTo>
                  <a:pt x="496366" y="0"/>
                </a:lnTo>
                <a:close/>
              </a:path>
            </a:pathLst>
          </a:custGeom>
          <a:solidFill>
            <a:srgbClr val="14C9F1"/>
          </a:solidFill>
        </p:spPr>
        <p:txBody>
          <a:bodyPr wrap="square" lIns="0" tIns="0" rIns="0" bIns="0" rtlCol="0"/>
          <a:lstStyle/>
          <a:p>
            <a:endParaRPr>
              <a:solidFill>
                <a:srgbClr val="14C9F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A5107-B482-6649-9305-7A0C1A11A6E2}"/>
              </a:ext>
            </a:extLst>
          </p:cNvPr>
          <p:cNvCxnSpPr>
            <a:cxnSpLocks/>
          </p:cNvCxnSpPr>
          <p:nvPr/>
        </p:nvCxnSpPr>
        <p:spPr>
          <a:xfrm>
            <a:off x="1041400" y="1219200"/>
            <a:ext cx="14173200" cy="0"/>
          </a:xfrm>
          <a:prstGeom prst="line">
            <a:avLst/>
          </a:prstGeom>
          <a:ln>
            <a:solidFill>
              <a:srgbClr val="001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bject 7">
            <a:extLst>
              <a:ext uri="{FF2B5EF4-FFF2-40B4-BE49-F238E27FC236}">
                <a16:creationId xmlns:a16="http://schemas.microsoft.com/office/drawing/2014/main" id="{99A0331D-5621-8E45-8432-6D38DF131F49}"/>
              </a:ext>
            </a:extLst>
          </p:cNvPr>
          <p:cNvSpPr txBox="1"/>
          <p:nvPr/>
        </p:nvSpPr>
        <p:spPr>
          <a:xfrm>
            <a:off x="1041400" y="1553542"/>
            <a:ext cx="11734800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Insight description</a:t>
            </a:r>
            <a:endParaRPr lang="en-US" sz="2000" b="1" dirty="0">
              <a:solidFill>
                <a:srgbClr val="FF000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4970422D-EA0C-B243-AC8A-D1841C560050}"/>
              </a:ext>
            </a:extLst>
          </p:cNvPr>
          <p:cNvSpPr txBox="1"/>
          <p:nvPr/>
        </p:nvSpPr>
        <p:spPr>
          <a:xfrm>
            <a:off x="1041400" y="381000"/>
            <a:ext cx="1231900" cy="838200"/>
          </a:xfrm>
          <a:prstGeom prst="rect">
            <a:avLst/>
          </a:prstGeom>
          <a:solidFill>
            <a:srgbClr val="001973"/>
          </a:solidFill>
        </p:spPr>
        <p:txBody>
          <a:bodyPr vert="horz" wrap="square" lIns="0" tIns="1651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300"/>
              </a:spcBef>
            </a:pPr>
            <a:r>
              <a:rPr sz="3200" spc="-204" dirty="0">
                <a:solidFill>
                  <a:srgbClr val="FFFFFF"/>
                </a:solidFill>
                <a:latin typeface="Lucida Sans"/>
                <a:cs typeface="Lucida Sans"/>
              </a:rPr>
              <a:t>2</a:t>
            </a:r>
            <a:endParaRPr sz="3200">
              <a:latin typeface="Lucida Sans"/>
              <a:cs typeface="Lucida San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2D9105-D025-6C45-AE79-ECD79CF7C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40903"/>
              </p:ext>
            </p:extLst>
          </p:nvPr>
        </p:nvGraphicFramePr>
        <p:xfrm>
          <a:off x="4546600" y="3200398"/>
          <a:ext cx="10693590" cy="5186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7914">
                  <a:extLst>
                    <a:ext uri="{9D8B030D-6E8A-4147-A177-3AD203B41FA5}">
                      <a16:colId xmlns:a16="http://schemas.microsoft.com/office/drawing/2014/main" val="4134482616"/>
                    </a:ext>
                  </a:extLst>
                </a:gridCol>
                <a:gridCol w="1013668">
                  <a:extLst>
                    <a:ext uri="{9D8B030D-6E8A-4147-A177-3AD203B41FA5}">
                      <a16:colId xmlns:a16="http://schemas.microsoft.com/office/drawing/2014/main" val="128078796"/>
                    </a:ext>
                  </a:extLst>
                </a:gridCol>
                <a:gridCol w="1013668">
                  <a:extLst>
                    <a:ext uri="{9D8B030D-6E8A-4147-A177-3AD203B41FA5}">
                      <a16:colId xmlns:a16="http://schemas.microsoft.com/office/drawing/2014/main" val="2907947055"/>
                    </a:ext>
                  </a:extLst>
                </a:gridCol>
                <a:gridCol w="1013668">
                  <a:extLst>
                    <a:ext uri="{9D8B030D-6E8A-4147-A177-3AD203B41FA5}">
                      <a16:colId xmlns:a16="http://schemas.microsoft.com/office/drawing/2014/main" val="239109515"/>
                    </a:ext>
                  </a:extLst>
                </a:gridCol>
                <a:gridCol w="1013668">
                  <a:extLst>
                    <a:ext uri="{9D8B030D-6E8A-4147-A177-3AD203B41FA5}">
                      <a16:colId xmlns:a16="http://schemas.microsoft.com/office/drawing/2014/main" val="3433216414"/>
                    </a:ext>
                  </a:extLst>
                </a:gridCol>
                <a:gridCol w="1013668">
                  <a:extLst>
                    <a:ext uri="{9D8B030D-6E8A-4147-A177-3AD203B41FA5}">
                      <a16:colId xmlns:a16="http://schemas.microsoft.com/office/drawing/2014/main" val="3921899173"/>
                    </a:ext>
                  </a:extLst>
                </a:gridCol>
                <a:gridCol w="1013668">
                  <a:extLst>
                    <a:ext uri="{9D8B030D-6E8A-4147-A177-3AD203B41FA5}">
                      <a16:colId xmlns:a16="http://schemas.microsoft.com/office/drawing/2014/main" val="4076367037"/>
                    </a:ext>
                  </a:extLst>
                </a:gridCol>
                <a:gridCol w="1013668">
                  <a:extLst>
                    <a:ext uri="{9D8B030D-6E8A-4147-A177-3AD203B41FA5}">
                      <a16:colId xmlns:a16="http://schemas.microsoft.com/office/drawing/2014/main" val="1937316728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Financial Highlights (USD 1M)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Q2 FY 2018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Q2 FY 2019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YoY%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Ach%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 err="1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Bgt</a:t>
                      </a:r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Status</a:t>
                      </a:r>
                    </a:p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(R/A/G)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PF Gap</a:t>
                      </a:r>
                    </a:p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rgbClr val="ADAEAF"/>
                          </a:solidFill>
                          <a:effectLst/>
                          <a:latin typeface="Roboto" pitchFamily="2" charset="0"/>
                          <a:ea typeface="Roboto" pitchFamily="2" charset="0"/>
                        </a:rPr>
                        <a:t>(M)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3329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Total GP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323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1.7%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91%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-17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96025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Product GP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-1.7%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57469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GP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5847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54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6.3%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8276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CS &amp; TS 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11.5%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67272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0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Medium" pitchFamily="2" charset="0"/>
                          <a:ea typeface="Roboto Medium" pitchFamily="2" charset="0"/>
                        </a:rPr>
                        <a:t>Consulting 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22.8%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80%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56873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0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Technical 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7.3%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101%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9217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Support 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1.2%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96%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1011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Managed Services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15.8%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89%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1216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2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Other Revenue (excl. VBR)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-31.4%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81%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3861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80000" algn="l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Light" pitchFamily="2" charset="0"/>
                          <a:ea typeface="Roboto Light" pitchFamily="2" charset="0"/>
                        </a:rPr>
                        <a:t>Services VBR/Agency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-5.8%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105%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Roboto Thin" pitchFamily="2" charset="0"/>
                        <a:ea typeface="Roboto Thin" pitchFamily="2" charset="0"/>
                      </a:endParaRP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Roboto Thin" pitchFamily="2" charset="0"/>
                          <a:ea typeface="Roboto Thin" pitchFamily="2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175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E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05605"/>
                  </a:ext>
                </a:extLst>
              </a:tr>
            </a:tbl>
          </a:graphicData>
        </a:graphic>
      </p:graphicFrame>
      <p:grpSp>
        <p:nvGrpSpPr>
          <p:cNvPr id="69" name="Group 68">
            <a:extLst>
              <a:ext uri="{FF2B5EF4-FFF2-40B4-BE49-F238E27FC236}">
                <a16:creationId xmlns:a16="http://schemas.microsoft.com/office/drawing/2014/main" id="{213C702C-1A20-EA44-8EED-9AF071278041}"/>
              </a:ext>
            </a:extLst>
          </p:cNvPr>
          <p:cNvGrpSpPr/>
          <p:nvPr/>
        </p:nvGrpSpPr>
        <p:grpSpPr>
          <a:xfrm>
            <a:off x="13891600" y="3766151"/>
            <a:ext cx="180000" cy="4478812"/>
            <a:chOff x="13919200" y="3766151"/>
            <a:chExt cx="180000" cy="447881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08B49D6-7EE5-354A-8833-91F78355034A}"/>
                </a:ext>
              </a:extLst>
            </p:cNvPr>
            <p:cNvSpPr/>
            <p:nvPr/>
          </p:nvSpPr>
          <p:spPr>
            <a:xfrm>
              <a:off x="13919200" y="3766151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4870FCD-032A-4343-84F0-894DF88337CE}"/>
                </a:ext>
              </a:extLst>
            </p:cNvPr>
            <p:cNvSpPr/>
            <p:nvPr/>
          </p:nvSpPr>
          <p:spPr>
            <a:xfrm>
              <a:off x="13919200" y="6775318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C0974CE-CD74-6044-BE2A-94A04CD521CF}"/>
                </a:ext>
              </a:extLst>
            </p:cNvPr>
            <p:cNvSpPr/>
            <p:nvPr/>
          </p:nvSpPr>
          <p:spPr>
            <a:xfrm>
              <a:off x="13919200" y="419603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C95000-3CC8-6348-9872-0F14914FEC79}"/>
                </a:ext>
              </a:extLst>
            </p:cNvPr>
            <p:cNvSpPr/>
            <p:nvPr/>
          </p:nvSpPr>
          <p:spPr>
            <a:xfrm>
              <a:off x="13919200" y="4625913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61CCAFF-2801-FC47-9E8A-CA1A940942C7}"/>
                </a:ext>
              </a:extLst>
            </p:cNvPr>
            <p:cNvSpPr/>
            <p:nvPr/>
          </p:nvSpPr>
          <p:spPr>
            <a:xfrm>
              <a:off x="13919200" y="505579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4F2967C-6E1D-534C-9828-3E687071C5E7}"/>
                </a:ext>
              </a:extLst>
            </p:cNvPr>
            <p:cNvSpPr/>
            <p:nvPr/>
          </p:nvSpPr>
          <p:spPr>
            <a:xfrm>
              <a:off x="13919200" y="548567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9956522-9DF8-FD4A-9673-3B14E638080D}"/>
                </a:ext>
              </a:extLst>
            </p:cNvPr>
            <p:cNvSpPr/>
            <p:nvPr/>
          </p:nvSpPr>
          <p:spPr>
            <a:xfrm>
              <a:off x="13919200" y="591555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9A160F9-8363-EE40-91B6-DF572C6E26EE}"/>
                </a:ext>
              </a:extLst>
            </p:cNvPr>
            <p:cNvSpPr/>
            <p:nvPr/>
          </p:nvSpPr>
          <p:spPr>
            <a:xfrm>
              <a:off x="13919200" y="6345437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314A66F-9701-CF4A-AA6E-FF2BDE2F0D8A}"/>
                </a:ext>
              </a:extLst>
            </p:cNvPr>
            <p:cNvSpPr/>
            <p:nvPr/>
          </p:nvSpPr>
          <p:spPr>
            <a:xfrm>
              <a:off x="13919200" y="720519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0CBBE0D-E49D-2345-90B8-42457083898D}"/>
                </a:ext>
              </a:extLst>
            </p:cNvPr>
            <p:cNvSpPr/>
            <p:nvPr/>
          </p:nvSpPr>
          <p:spPr>
            <a:xfrm>
              <a:off x="13919200" y="763508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D4439D7-F4CF-0440-B523-BFB96A9BA587}"/>
                </a:ext>
              </a:extLst>
            </p:cNvPr>
            <p:cNvSpPr/>
            <p:nvPr/>
          </p:nvSpPr>
          <p:spPr>
            <a:xfrm>
              <a:off x="13919200" y="8064963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bject 4">
            <a:extLst>
              <a:ext uri="{FF2B5EF4-FFF2-40B4-BE49-F238E27FC236}">
                <a16:creationId xmlns:a16="http://schemas.microsoft.com/office/drawing/2014/main" id="{65534CF3-57D8-AD4D-A3E1-6F75A0BF7DE3}"/>
              </a:ext>
            </a:extLst>
          </p:cNvPr>
          <p:cNvSpPr txBox="1"/>
          <p:nvPr/>
        </p:nvSpPr>
        <p:spPr>
          <a:xfrm>
            <a:off x="1065212" y="7772986"/>
            <a:ext cx="2338388" cy="304212"/>
          </a:xfrm>
          <a:prstGeom prst="rect">
            <a:avLst/>
          </a:prstGeom>
        </p:spPr>
        <p:txBody>
          <a:bodyPr vert="horz" wrap="square" lIns="0" tIns="5588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z="1600" dirty="0">
                <a:solidFill>
                  <a:srgbClr val="001973"/>
                </a:solidFill>
                <a:latin typeface="Roboto Light" pitchFamily="2" charset="0"/>
                <a:ea typeface="Roboto Light" pitchFamily="2" charset="0"/>
                <a:cs typeface="Lucida Sans"/>
              </a:rPr>
              <a:t>CS Services</a:t>
            </a:r>
            <a:endParaRPr sz="1600" dirty="0">
              <a:latin typeface="Roboto Light" pitchFamily="2" charset="0"/>
              <a:ea typeface="Roboto Light" pitchFamily="2" charset="0"/>
              <a:cs typeface="Lucida Sans"/>
            </a:endParaRPr>
          </a:p>
        </p:txBody>
      </p:sp>
      <p:sp>
        <p:nvSpPr>
          <p:cNvPr id="40" name="object 4" hidden="1">
            <a:extLst>
              <a:ext uri="{FF2B5EF4-FFF2-40B4-BE49-F238E27FC236}">
                <a16:creationId xmlns:a16="http://schemas.microsoft.com/office/drawing/2014/main" id="{CC4DC929-2D30-1146-BD6F-CAEFCC25175C}"/>
              </a:ext>
            </a:extLst>
          </p:cNvPr>
          <p:cNvSpPr txBox="1"/>
          <p:nvPr/>
        </p:nvSpPr>
        <p:spPr>
          <a:xfrm>
            <a:off x="1065212" y="8048458"/>
            <a:ext cx="2338388" cy="333540"/>
          </a:xfrm>
          <a:prstGeom prst="rect">
            <a:avLst/>
          </a:prstGeom>
        </p:spPr>
        <p:txBody>
          <a:bodyPr vert="horz" wrap="square" lIns="0" tIns="5588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IN" sz="1600" b="1" dirty="0">
                <a:solidFill>
                  <a:srgbClr val="FF0000"/>
                </a:solidFill>
                <a:latin typeface="Roboto" pitchFamily="2" charset="0"/>
                <a:ea typeface="Roboto" pitchFamily="2" charset="0"/>
                <a:cs typeface="Lucida Sans Unicode"/>
              </a:rPr>
              <a:t>-13%</a:t>
            </a:r>
            <a:r>
              <a:rPr lang="en-IN" sz="1600" b="1" dirty="0">
                <a:solidFill>
                  <a:srgbClr val="E6442B"/>
                </a:solidFill>
                <a:latin typeface="Roboto Light" pitchFamily="2" charset="0"/>
                <a:ea typeface="Roboto Light" pitchFamily="2" charset="0"/>
                <a:cs typeface="Lucida Sans Unicode"/>
              </a:rPr>
              <a:t>  </a:t>
            </a:r>
            <a:r>
              <a:rPr lang="en-IN" sz="1600" dirty="0">
                <a:solidFill>
                  <a:srgbClr val="E6442B"/>
                </a:solidFill>
                <a:latin typeface="Roboto Light" pitchFamily="2" charset="0"/>
                <a:ea typeface="Roboto Light" pitchFamily="2" charset="0"/>
                <a:cs typeface="Lucida Sans Unicode"/>
              </a:rPr>
              <a:t> </a:t>
            </a:r>
            <a:endParaRPr lang="en-IN" sz="1600" dirty="0">
              <a:latin typeface="Roboto Light" pitchFamily="2" charset="0"/>
              <a:ea typeface="Roboto Light" pitchFamily="2" charset="0"/>
              <a:cs typeface="Trebuchet M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566945-EE3E-B043-8026-45D37D868FB0}"/>
              </a:ext>
            </a:extLst>
          </p:cNvPr>
          <p:cNvGrpSpPr/>
          <p:nvPr/>
        </p:nvGrpSpPr>
        <p:grpSpPr>
          <a:xfrm>
            <a:off x="1065212" y="6868325"/>
            <a:ext cx="2109788" cy="589534"/>
            <a:chOff x="1065212" y="5105986"/>
            <a:chExt cx="2109788" cy="589534"/>
          </a:xfrm>
        </p:grpSpPr>
        <p:sp>
          <p:nvSpPr>
            <p:cNvPr id="4" name="object 4"/>
            <p:cNvSpPr txBox="1"/>
            <p:nvPr/>
          </p:nvSpPr>
          <p:spPr>
            <a:xfrm>
              <a:off x="1065212" y="5105986"/>
              <a:ext cx="2109788" cy="304214"/>
            </a:xfrm>
            <a:prstGeom prst="rect">
              <a:avLst/>
            </a:prstGeom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spcBef>
                  <a:spcPts val="440"/>
                </a:spcBef>
              </a:pPr>
              <a:r>
                <a:rPr lang="en-US" sz="1600" dirty="0">
                  <a:solidFill>
                    <a:srgbClr val="001973"/>
                  </a:solidFill>
                  <a:latin typeface="Roboto Light" pitchFamily="2" charset="0"/>
                  <a:ea typeface="Roboto Light" pitchFamily="2" charset="0"/>
                  <a:cs typeface="Lucida Sans"/>
                </a:rPr>
                <a:t>CS &amp; TS GP</a:t>
              </a:r>
              <a:endParaRPr lang="en-US" sz="1600" dirty="0">
                <a:latin typeface="Roboto Light" pitchFamily="2" charset="0"/>
                <a:ea typeface="Roboto Light" pitchFamily="2" charset="0"/>
                <a:cs typeface="Lucida Sans"/>
              </a:endParaRPr>
            </a:p>
          </p:txBody>
        </p:sp>
        <p:sp>
          <p:nvSpPr>
            <p:cNvPr id="14" name="Up Arrow 13" hidden="1">
              <a:extLst>
                <a:ext uri="{FF2B5EF4-FFF2-40B4-BE49-F238E27FC236}">
                  <a16:creationId xmlns:a16="http://schemas.microsoft.com/office/drawing/2014/main" id="{4330F64F-D1F0-7144-9B67-2BB7BA4A33C6}"/>
                </a:ext>
              </a:extLst>
            </p:cNvPr>
            <p:cNvSpPr/>
            <p:nvPr/>
          </p:nvSpPr>
          <p:spPr>
            <a:xfrm flipV="1">
              <a:off x="1547200" y="5417414"/>
              <a:ext cx="180000" cy="2520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bject 4" hidden="1">
              <a:extLst>
                <a:ext uri="{FF2B5EF4-FFF2-40B4-BE49-F238E27FC236}">
                  <a16:creationId xmlns:a16="http://schemas.microsoft.com/office/drawing/2014/main" id="{52ECE876-A6E5-FE47-9F8B-CA89753BDD68}"/>
                </a:ext>
              </a:extLst>
            </p:cNvPr>
            <p:cNvSpPr txBox="1"/>
            <p:nvPr/>
          </p:nvSpPr>
          <p:spPr>
            <a:xfrm>
              <a:off x="1065212" y="5391308"/>
              <a:ext cx="2109788" cy="304212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55880" rIns="0" bIns="0" rtlCol="0">
              <a:noAutofit/>
            </a:bodyPr>
            <a:lstStyle/>
            <a:p>
              <a:pPr marL="12700">
                <a:spcBef>
                  <a:spcPts val="440"/>
                </a:spcBef>
              </a:pPr>
              <a:r>
                <a:rPr lang="en-US" sz="1600" b="1" dirty="0">
                  <a:solidFill>
                    <a:srgbClr val="FF0000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-3%</a:t>
              </a:r>
              <a:r>
                <a:rPr lang="en-US" sz="1600" b="1" dirty="0">
                  <a:solidFill>
                    <a:srgbClr val="001973"/>
                  </a:solidFill>
                  <a:latin typeface="Roboto" pitchFamily="2" charset="0"/>
                  <a:ea typeface="Roboto" pitchFamily="2" charset="0"/>
                  <a:cs typeface="Trebuchet MS"/>
                </a:rPr>
                <a:t> </a:t>
              </a:r>
              <a:r>
                <a:rPr lang="en-US" sz="1600" b="1" dirty="0">
                  <a:solidFill>
                    <a:srgbClr val="1CBD46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r>
                <a:rPr lang="en-IN" sz="1600" b="1" dirty="0">
                  <a:solidFill>
                    <a:srgbClr val="E6442B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 </a:t>
              </a:r>
              <a:r>
                <a:rPr sz="1600" dirty="0">
                  <a:solidFill>
                    <a:srgbClr val="E6442B"/>
                  </a:solidFill>
                  <a:latin typeface="Roboto Light" pitchFamily="2" charset="0"/>
                  <a:ea typeface="Roboto Light" pitchFamily="2" charset="0"/>
                  <a:cs typeface="Lucida Sans Unicode"/>
                </a:rPr>
                <a:t> </a:t>
              </a:r>
              <a:endParaRPr sz="1600" dirty="0">
                <a:latin typeface="Roboto Light" pitchFamily="2" charset="0"/>
                <a:ea typeface="Roboto Light" pitchFamily="2" charset="0"/>
                <a:cs typeface="Trebuchet MS"/>
              </a:endParaRPr>
            </a:p>
          </p:txBody>
        </p:sp>
      </p:grpSp>
      <p:grpSp>
        <p:nvGrpSpPr>
          <p:cNvPr id="27" name="Group 26" hidden="1">
            <a:extLst>
              <a:ext uri="{FF2B5EF4-FFF2-40B4-BE49-F238E27FC236}">
                <a16:creationId xmlns:a16="http://schemas.microsoft.com/office/drawing/2014/main" id="{1836DEA7-680E-CD47-A33F-1DC4EC0C23C7}"/>
              </a:ext>
            </a:extLst>
          </p:cNvPr>
          <p:cNvGrpSpPr/>
          <p:nvPr/>
        </p:nvGrpSpPr>
        <p:grpSpPr>
          <a:xfrm>
            <a:off x="1955800" y="6019800"/>
            <a:ext cx="8616950" cy="2209800"/>
            <a:chOff x="1955800" y="6019800"/>
            <a:chExt cx="8616950" cy="22098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247861-83AA-0C4F-8FC3-C695E1F745FD}"/>
                </a:ext>
              </a:extLst>
            </p:cNvPr>
            <p:cNvCxnSpPr>
              <a:cxnSpLocks/>
            </p:cNvCxnSpPr>
            <p:nvPr/>
          </p:nvCxnSpPr>
          <p:spPr>
            <a:xfrm>
              <a:off x="4318000" y="6248400"/>
              <a:ext cx="602641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01A3E4F-4B04-5D4C-A4C4-0BE1EF7AA280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417" y="6019800"/>
              <a:ext cx="0" cy="228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FEAA751-CBA8-924D-B9F4-6420CF0CF023}"/>
                </a:ext>
              </a:extLst>
            </p:cNvPr>
            <p:cNvCxnSpPr>
              <a:cxnSpLocks/>
            </p:cNvCxnSpPr>
            <p:nvPr/>
          </p:nvCxnSpPr>
          <p:spPr>
            <a:xfrm>
              <a:off x="10337800" y="6019800"/>
              <a:ext cx="23495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9EDA9AD-107D-B24B-8B52-83706FA07A50}"/>
                </a:ext>
              </a:extLst>
            </p:cNvPr>
            <p:cNvCxnSpPr>
              <a:cxnSpLocks/>
            </p:cNvCxnSpPr>
            <p:nvPr/>
          </p:nvCxnSpPr>
          <p:spPr>
            <a:xfrm>
              <a:off x="4318000" y="6248400"/>
              <a:ext cx="0" cy="1981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994B3B-BE21-7C45-AA12-251B34CE0F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5800" y="8229600"/>
              <a:ext cx="2362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 hidden="1">
            <a:extLst>
              <a:ext uri="{FF2B5EF4-FFF2-40B4-BE49-F238E27FC236}">
                <a16:creationId xmlns:a16="http://schemas.microsoft.com/office/drawing/2014/main" id="{C0E91094-AF54-9F47-AF45-1B6F57D012B8}"/>
              </a:ext>
            </a:extLst>
          </p:cNvPr>
          <p:cNvGrpSpPr/>
          <p:nvPr/>
        </p:nvGrpSpPr>
        <p:grpSpPr>
          <a:xfrm>
            <a:off x="1879600" y="5638800"/>
            <a:ext cx="8775701" cy="1676400"/>
            <a:chOff x="1879600" y="5638800"/>
            <a:chExt cx="8775701" cy="16764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24DBAB-AC76-C344-A96C-F1017590CB68}"/>
                </a:ext>
              </a:extLst>
            </p:cNvPr>
            <p:cNvCxnSpPr>
              <a:cxnSpLocks/>
            </p:cNvCxnSpPr>
            <p:nvPr/>
          </p:nvCxnSpPr>
          <p:spPr>
            <a:xfrm>
              <a:off x="3632200" y="5791200"/>
              <a:ext cx="671221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A65BE8-B2CD-BE4E-BB2C-33C40F19C261}"/>
                </a:ext>
              </a:extLst>
            </p:cNvPr>
            <p:cNvCxnSpPr>
              <a:cxnSpLocks/>
            </p:cNvCxnSpPr>
            <p:nvPr/>
          </p:nvCxnSpPr>
          <p:spPr>
            <a:xfrm>
              <a:off x="10337800" y="5638800"/>
              <a:ext cx="0" cy="152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D6E0049-6749-F54F-8E36-39E32356C07D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417" y="5638800"/>
              <a:ext cx="31088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26092A-4834-B14F-9DDB-51911644D170}"/>
                </a:ext>
              </a:extLst>
            </p:cNvPr>
            <p:cNvCxnSpPr>
              <a:cxnSpLocks/>
            </p:cNvCxnSpPr>
            <p:nvPr/>
          </p:nvCxnSpPr>
          <p:spPr>
            <a:xfrm>
              <a:off x="3632200" y="5791200"/>
              <a:ext cx="0" cy="1524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4F1BAA9-4D3D-0D4B-A1D0-1D72767D76C0}"/>
                </a:ext>
              </a:extLst>
            </p:cNvPr>
            <p:cNvCxnSpPr>
              <a:cxnSpLocks/>
            </p:cNvCxnSpPr>
            <p:nvPr/>
          </p:nvCxnSpPr>
          <p:spPr>
            <a:xfrm>
              <a:off x="1879600" y="7315200"/>
              <a:ext cx="1752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Up Arrow 52" hidden="1">
            <a:extLst>
              <a:ext uri="{FF2B5EF4-FFF2-40B4-BE49-F238E27FC236}">
                <a16:creationId xmlns:a16="http://schemas.microsoft.com/office/drawing/2014/main" id="{78899A32-5FCE-A14F-AB87-4769D5D809C3}"/>
              </a:ext>
            </a:extLst>
          </p:cNvPr>
          <p:cNvSpPr/>
          <p:nvPr/>
        </p:nvSpPr>
        <p:spPr>
          <a:xfrm flipV="1">
            <a:off x="1699600" y="8089228"/>
            <a:ext cx="180000" cy="252000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bject 8">
            <a:extLst>
              <a:ext uri="{FF2B5EF4-FFF2-40B4-BE49-F238E27FC236}">
                <a16:creationId xmlns:a16="http://schemas.microsoft.com/office/drawing/2014/main" id="{822C7DAE-42E5-1542-A710-BC5133D39622}"/>
              </a:ext>
            </a:extLst>
          </p:cNvPr>
          <p:cNvSpPr txBox="1"/>
          <p:nvPr/>
        </p:nvSpPr>
        <p:spPr>
          <a:xfrm>
            <a:off x="10718800" y="1447800"/>
            <a:ext cx="4503465" cy="101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8805" algn="r">
              <a:lnSpc>
                <a:spcPct val="131900"/>
              </a:lnSpc>
              <a:spcBef>
                <a:spcPts val="100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DD : Dimension Data</a:t>
            </a:r>
          </a:p>
          <a:p>
            <a:pPr marL="12700" marR="5080" indent="598805" algn="r">
              <a:lnSpc>
                <a:spcPct val="131900"/>
              </a:lnSpc>
              <a:spcBef>
                <a:spcPts val="100"/>
              </a:spcBef>
            </a:pPr>
            <a:r>
              <a:rPr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VBR : Vendor B</a:t>
            </a: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usiness</a:t>
            </a:r>
            <a:r>
              <a:rPr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 Re</a:t>
            </a: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sale</a:t>
            </a:r>
            <a:r>
              <a:rPr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 ($)</a:t>
            </a:r>
            <a:endParaRPr sz="1200" dirty="0">
              <a:latin typeface="Roboto" pitchFamily="2" charset="0"/>
              <a:ea typeface="Roboto" pitchFamily="2" charset="0"/>
              <a:cs typeface="Lucida Sans"/>
            </a:endParaRP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CS : Consulting Services</a:t>
            </a: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lang="en-US" sz="1200" dirty="0">
                <a:solidFill>
                  <a:srgbClr val="6D7278"/>
                </a:solidFill>
                <a:latin typeface="Roboto" pitchFamily="2" charset="0"/>
                <a:ea typeface="Roboto" pitchFamily="2" charset="0"/>
                <a:cs typeface="Lucida Sans"/>
              </a:rPr>
              <a:t>TS : Technical Services</a:t>
            </a:r>
            <a:endParaRPr sz="1200" dirty="0">
              <a:latin typeface="Roboto" pitchFamily="2" charset="0"/>
              <a:ea typeface="Roboto" pitchFamily="2" charset="0"/>
              <a:cs typeface="Lucida Sans"/>
            </a:endParaRPr>
          </a:p>
        </p:txBody>
      </p:sp>
      <p:sp>
        <p:nvSpPr>
          <p:cNvPr id="43" name="Rounded Rectangle 42">
            <a:hlinkClick r:id="rId4" action="ppaction://hlinksldjump"/>
            <a:extLst>
              <a:ext uri="{FF2B5EF4-FFF2-40B4-BE49-F238E27FC236}">
                <a16:creationId xmlns:a16="http://schemas.microsoft.com/office/drawing/2014/main" id="{DD3E3327-62FD-134E-86DC-29D47CEE4C35}"/>
              </a:ext>
            </a:extLst>
          </p:cNvPr>
          <p:cNvSpPr/>
          <p:nvPr/>
        </p:nvSpPr>
        <p:spPr>
          <a:xfrm>
            <a:off x="13843000" y="2655772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Next &gt;</a:t>
            </a:r>
          </a:p>
        </p:txBody>
      </p:sp>
      <p:sp>
        <p:nvSpPr>
          <p:cNvPr id="45" name="Rounded Rectangle 44">
            <a:hlinkClick r:id="rId5" action="ppaction://hlinksldjump"/>
            <a:extLst>
              <a:ext uri="{FF2B5EF4-FFF2-40B4-BE49-F238E27FC236}">
                <a16:creationId xmlns:a16="http://schemas.microsoft.com/office/drawing/2014/main" id="{34F161F2-B503-9140-BD95-C9F4BB0641AD}"/>
              </a:ext>
            </a:extLst>
          </p:cNvPr>
          <p:cNvSpPr/>
          <p:nvPr/>
        </p:nvSpPr>
        <p:spPr>
          <a:xfrm>
            <a:off x="12242800" y="2655772"/>
            <a:ext cx="1384398" cy="392228"/>
          </a:xfrm>
          <a:prstGeom prst="roundRect">
            <a:avLst/>
          </a:prstGeom>
          <a:noFill/>
          <a:ln>
            <a:solidFill>
              <a:srgbClr val="14C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4C9F1"/>
                </a:solidFill>
                <a:latin typeface="Roboto" pitchFamily="2" charset="0"/>
                <a:ea typeface="Roboto" pitchFamily="2" charset="0"/>
              </a:rPr>
              <a:t>&lt; Back</a:t>
            </a:r>
          </a:p>
        </p:txBody>
      </p:sp>
      <p:sp>
        <p:nvSpPr>
          <p:cNvPr id="52" name="object 7">
            <a:extLst>
              <a:ext uri="{FF2B5EF4-FFF2-40B4-BE49-F238E27FC236}">
                <a16:creationId xmlns:a16="http://schemas.microsoft.com/office/drawing/2014/main" id="{C838C437-43C8-FE47-89B5-CC62BD26C4EF}"/>
              </a:ext>
            </a:extLst>
          </p:cNvPr>
          <p:cNvSpPr txBox="1"/>
          <p:nvPr/>
        </p:nvSpPr>
        <p:spPr>
          <a:xfrm>
            <a:off x="4962000" y="8624244"/>
            <a:ext cx="10278187" cy="2633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82600" algn="r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M : 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Million</a:t>
            </a:r>
            <a:r>
              <a:rPr lang="en-US" sz="1200" spc="-105" dirty="0">
                <a:solidFill>
                  <a:srgbClr val="ADAEAF"/>
                </a:solidFill>
                <a:latin typeface="Arial"/>
                <a:cs typeface="Arial"/>
              </a:rPr>
              <a:t>	</a:t>
            </a:r>
            <a:r>
              <a:rPr sz="1200" spc="-105" dirty="0">
                <a:solidFill>
                  <a:srgbClr val="ADAEAF"/>
                </a:solidFill>
                <a:latin typeface="Arial"/>
                <a:cs typeface="Arial"/>
              </a:rPr>
              <a:t>Q: </a:t>
            </a:r>
            <a:r>
              <a:rPr sz="1200" spc="-20" dirty="0">
                <a:solidFill>
                  <a:srgbClr val="ADAEAF"/>
                </a:solidFill>
                <a:latin typeface="Arial"/>
                <a:cs typeface="Arial"/>
              </a:rPr>
              <a:t>Quarters</a:t>
            </a:r>
            <a:r>
              <a:rPr lang="en-US" sz="1200" dirty="0">
                <a:solidFill>
                  <a:srgbClr val="ADAEAF"/>
                </a:solidFill>
                <a:latin typeface="Arial"/>
                <a:cs typeface="Arial"/>
              </a:rPr>
              <a:t> 	     </a:t>
            </a:r>
            <a:r>
              <a:rPr sz="1200" spc="-95" dirty="0">
                <a:solidFill>
                  <a:srgbClr val="ADAEAF"/>
                </a:solidFill>
                <a:latin typeface="Arial"/>
                <a:cs typeface="Arial"/>
              </a:rPr>
              <a:t>YoY: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 </a:t>
            </a:r>
            <a:r>
              <a:rPr sz="1200" spc="-5" dirty="0">
                <a:solidFill>
                  <a:srgbClr val="ADAEAF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ADAEAF"/>
                </a:solidFill>
                <a:latin typeface="Arial"/>
                <a:cs typeface="Arial"/>
              </a:rPr>
              <a:t>Year</a:t>
            </a:r>
            <a:r>
              <a:rPr lang="en-US" sz="1200" spc="-4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Ach: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Achievement 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 	</a:t>
            </a:r>
            <a:r>
              <a:rPr lang="en-US" sz="1200" spc="-15" dirty="0" err="1">
                <a:solidFill>
                  <a:srgbClr val="ADAEAF"/>
                </a:solidFill>
                <a:latin typeface="Arial"/>
                <a:cs typeface="Arial"/>
              </a:rPr>
              <a:t>Bgt</a:t>
            </a:r>
            <a:r>
              <a:rPr lang="en-US" sz="1200" spc="-15" dirty="0">
                <a:solidFill>
                  <a:srgbClr val="ADAEAF"/>
                </a:solidFill>
                <a:latin typeface="Arial"/>
                <a:cs typeface="Arial"/>
              </a:rPr>
              <a:t>: Budget 	        </a:t>
            </a:r>
            <a:r>
              <a:rPr sz="1200" spc="-70" dirty="0">
                <a:solidFill>
                  <a:srgbClr val="ADAEAF"/>
                </a:solidFill>
                <a:latin typeface="Arial"/>
                <a:cs typeface="Arial"/>
              </a:rPr>
              <a:t>PF </a:t>
            </a:r>
            <a:r>
              <a:rPr sz="1200" spc="-80" dirty="0">
                <a:solidFill>
                  <a:srgbClr val="ADAEAF"/>
                </a:solidFill>
                <a:latin typeface="Arial"/>
                <a:cs typeface="Arial"/>
              </a:rPr>
              <a:t>: </a:t>
            </a:r>
            <a:r>
              <a:rPr sz="1200" spc="-10" dirty="0">
                <a:solidFill>
                  <a:srgbClr val="ADAEAF"/>
                </a:solidFill>
                <a:latin typeface="Arial"/>
                <a:cs typeface="Arial"/>
              </a:rPr>
              <a:t>Prior</a:t>
            </a:r>
            <a:r>
              <a:rPr sz="1200" spc="-35" dirty="0">
                <a:solidFill>
                  <a:srgbClr val="ADAEA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ADAEAF"/>
                </a:solidFill>
                <a:latin typeface="Arial"/>
                <a:cs typeface="Arial"/>
              </a:rPr>
              <a:t>Forecast</a:t>
            </a:r>
            <a:endParaRPr sz="1200" dirty="0">
              <a:solidFill>
                <a:srgbClr val="ADAEA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14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9410</TotalTime>
  <Words>4333</Words>
  <Application>Microsoft Office PowerPoint</Application>
  <PresentationFormat>Custom</PresentationFormat>
  <Paragraphs>1891</Paragraphs>
  <Slides>41</Slides>
  <Notes>3</Notes>
  <HiddenSlides>11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Lucida Sans</vt:lpstr>
      <vt:lpstr>Lucida Sans Unicode</vt:lpstr>
      <vt:lpstr>Roboto</vt:lpstr>
      <vt:lpstr>Roboto Light</vt:lpstr>
      <vt:lpstr>Roboto Medium</vt:lpstr>
      <vt:lpstr>Roboto Thin</vt:lpstr>
      <vt:lpstr>Trebuchet MS</vt:lpstr>
      <vt:lpstr>Office Theme</vt:lpstr>
      <vt:lpstr>Services Financials Report &amp; Highlights</vt:lpstr>
      <vt:lpstr>Services GP for 2Q and Services GP excl. VBR insight</vt:lpstr>
      <vt:lpstr>Services Revenue for 2Q insight</vt:lpstr>
      <vt:lpstr>Services (excl. VBR) and Support Services (excl. VBR) Revenue for Q2 insight</vt:lpstr>
      <vt:lpstr>DD Services Revenue 2Q insight</vt:lpstr>
      <vt:lpstr>Support Services revenue insight</vt:lpstr>
      <vt:lpstr>2Q Annuity Revenue insight</vt:lpstr>
      <vt:lpstr>Services GP insight</vt:lpstr>
      <vt:lpstr>CS &amp; TS GP insight</vt:lpstr>
      <vt:lpstr>DD Core portfolios margins insight</vt:lpstr>
      <vt:lpstr>PowerPoint Presentation</vt:lpstr>
      <vt:lpstr>PowerPoint Presentation</vt:lpstr>
      <vt:lpstr>Product &amp; Services Revenue and Margins insight</vt:lpstr>
      <vt:lpstr>2Q Budget Achievements by Regions</vt:lpstr>
      <vt:lpstr>2Q Budget Gaps by Regions</vt:lpstr>
      <vt:lpstr>2Q YoY Growth (in %) by Regions</vt:lpstr>
      <vt:lpstr>2Q YoY Growth in Millions by Regions</vt:lpstr>
      <vt:lpstr>FY19 Services Revenue</vt:lpstr>
      <vt:lpstr>FY19 Services GP</vt:lpstr>
      <vt:lpstr>FY19 Services Revenue excl. VBR</vt:lpstr>
      <vt:lpstr>FY19 Services Revenue excl. VBR (All 4Q’s Comparision)</vt:lpstr>
      <vt:lpstr>FY19 Services Revenue excl. VBR (All 4Q’s Comparision Region wise)</vt:lpstr>
      <vt:lpstr>FY19 Services GP excl. VBR</vt:lpstr>
      <vt:lpstr>FY19 Services GM excl. VBR</vt:lpstr>
      <vt:lpstr>2Q Central Services</vt:lpstr>
      <vt:lpstr>FY19 Central Services</vt:lpstr>
      <vt:lpstr>SS (excl. VBR) MRR (MoM)</vt:lpstr>
      <vt:lpstr>MS (excl. VBR) MRR (MoM)</vt:lpstr>
      <vt:lpstr>Leading Indicators (1: Booking – Services and VBR comparision)</vt:lpstr>
      <vt:lpstr>Leading Indicators ( 1: Booking - CS &amp; TS insight or with other services comparison)</vt:lpstr>
      <vt:lpstr>Leading Indicators (2: ACV - Services and VBR comparison)</vt:lpstr>
      <vt:lpstr>Leading Indicators (2: ACV – Region wise)</vt:lpstr>
      <vt:lpstr>ACV Waterfall Analysis (SS FY19)</vt:lpstr>
      <vt:lpstr>Support Service Inclusion Rate (IR) and Attached rate (AR)</vt:lpstr>
      <vt:lpstr>PowerPoint Presentation</vt:lpstr>
      <vt:lpstr>SS MRR</vt:lpstr>
      <vt:lpstr>Support Services Actual Revenue</vt:lpstr>
      <vt:lpstr>Support Services Actual Revenue (Client related Insights)</vt:lpstr>
      <vt:lpstr>MS MRR increase driven by</vt:lpstr>
      <vt:lpstr>Managed services Actual Revenue</vt:lpstr>
      <vt:lpstr>Managed services Actual Revenue (Client Related Insights)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Financials Report &amp; Highlights</dc:title>
  <dc:creator>nisha</dc:creator>
  <cp:lastModifiedBy>Mohanteja Nidamanuri</cp:lastModifiedBy>
  <cp:revision>722</cp:revision>
  <cp:lastPrinted>2019-07-30T16:22:42Z</cp:lastPrinted>
  <dcterms:created xsi:type="dcterms:W3CDTF">2019-07-22T07:48:32Z</dcterms:created>
  <dcterms:modified xsi:type="dcterms:W3CDTF">2019-08-20T06:55:09Z</dcterms:modified>
</cp:coreProperties>
</file>