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1" r:id="rId2"/>
    <p:sldId id="310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79" r:id="rId12"/>
    <p:sldId id="278" r:id="rId13"/>
    <p:sldId id="267" r:id="rId14"/>
    <p:sldId id="280" r:id="rId15"/>
    <p:sldId id="283" r:id="rId16"/>
    <p:sldId id="284" r:id="rId17"/>
    <p:sldId id="285" r:id="rId18"/>
    <p:sldId id="286" r:id="rId19"/>
    <p:sldId id="287" r:id="rId20"/>
    <p:sldId id="288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44" userDrawn="1">
          <p15:clr>
            <a:srgbClr val="A4A3A4"/>
          </p15:clr>
        </p15:guide>
        <p15:guide id="2" pos="8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ni Murmu" initials="CM" lastIdx="22" clrIdx="0">
    <p:extLst>
      <p:ext uri="{19B8F6BF-5375-455C-9EA6-DF929625EA0E}">
        <p15:presenceInfo xmlns:p15="http://schemas.microsoft.com/office/powerpoint/2012/main" userId="S::chandni.murmu@gtspl.onmicrosoft.com::7a3643a5-6e5f-454e-b17d-fd077753572e" providerId="AD"/>
      </p:ext>
    </p:extLst>
  </p:cmAuthor>
  <p:cmAuthor id="2" name="Sidharth P" initials="SP" lastIdx="67" clrIdx="1">
    <p:extLst>
      <p:ext uri="{19B8F6BF-5375-455C-9EA6-DF929625EA0E}">
        <p15:presenceInfo xmlns:p15="http://schemas.microsoft.com/office/powerpoint/2012/main" userId="991b1a652a7b1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73"/>
    <a:srgbClr val="FFE198"/>
    <a:srgbClr val="0FC9F2"/>
    <a:srgbClr val="ADAEAF"/>
    <a:srgbClr val="FFBD53"/>
    <a:srgbClr val="F9F9FB"/>
    <a:srgbClr val="14C9F1"/>
    <a:srgbClr val="753BBD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5"/>
    <p:restoredTop sz="96296"/>
  </p:normalViewPr>
  <p:slideViewPr>
    <p:cSldViewPr>
      <p:cViewPr varScale="1">
        <p:scale>
          <a:sx n="58" d="100"/>
          <a:sy n="58" d="100"/>
        </p:scale>
        <p:origin x="84" y="258"/>
      </p:cViewPr>
      <p:guideLst>
        <p:guide orient="horz" pos="4944"/>
        <p:guide pos="8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106708435639096E-2"/>
          <c:y val="5.4694034355520879E-2"/>
          <c:w val="0.88533020066040113"/>
          <c:h val="0.796661881353228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</c:v>
                </c:pt>
              </c:strCache>
            </c:strRef>
          </c:tx>
          <c:spPr>
            <a:solidFill>
              <a:srgbClr val="FFC000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3219-584B-A6E4-F112E9D2F8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3219-584B-A6E4-F112E9D2F84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z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3219-584B-A6E4-F112E9D2F84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3219-584B-A6E4-F112E9D2F841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3219-584B-A6E4-F112E9D2F8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pitchFamily="2" charset="0"/>
                    <a:ea typeface="Roboto Light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967</c:v>
                </c:pt>
                <c:pt idx="1">
                  <c:v>957</c:v>
                </c:pt>
                <c:pt idx="2">
                  <c:v>1014</c:v>
                </c:pt>
                <c:pt idx="3">
                  <c:v>989</c:v>
                </c:pt>
                <c:pt idx="4">
                  <c:v>1047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7-B348-AF79-69C6BD0AFC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DD Services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x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219-584B-A6E4-F112E9D2F8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219-584B-A6E4-F112E9D2F84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z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219-584B-A6E4-F112E9D2F84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219-584B-A6E4-F112E9D2F841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219-584B-A6E4-F112E9D2F8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Roboto Medium" pitchFamily="2" charset="0"/>
                    <a:ea typeface="Roboto Medium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785</c:v>
                </c:pt>
                <c:pt idx="1">
                  <c:v>800</c:v>
                </c:pt>
                <c:pt idx="2">
                  <c:v>1042</c:v>
                </c:pt>
                <c:pt idx="3">
                  <c:v>812</c:v>
                </c:pt>
                <c:pt idx="4">
                  <c:v>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7-B348-AF79-69C6BD0AFC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VBR</c:v>
                </c:pt>
              </c:strCache>
            </c:strRef>
          </c:tx>
          <c:spPr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219-584B-A6E4-F112E9D2F8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219-584B-A6E4-F112E9D2F84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z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219-584B-A6E4-F112E9D2F84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219-584B-A6E4-F112E9D2F841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3219-584B-A6E4-F112E9D2F8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251</c:v>
                </c:pt>
                <c:pt idx="1">
                  <c:v>227</c:v>
                </c:pt>
                <c:pt idx="2">
                  <c:v>208</c:v>
                </c:pt>
                <c:pt idx="3">
                  <c:v>251</c:v>
                </c:pt>
                <c:pt idx="4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17-B348-AF79-69C6BD0AF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100"/>
        <c:axId val="-428797520"/>
        <c:axId val="-428798608"/>
      </c:barChart>
      <c:catAx>
        <c:axId val="-42879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-428798608"/>
        <c:crosses val="autoZero"/>
        <c:auto val="1"/>
        <c:lblAlgn val="ctr"/>
        <c:lblOffset val="100"/>
        <c:noMultiLvlLbl val="0"/>
      </c:catAx>
      <c:valAx>
        <c:axId val="-428798608"/>
        <c:scaling>
          <c:orientation val="minMax"/>
          <c:max val="25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-428797520"/>
        <c:crosses val="autoZero"/>
        <c:crossBetween val="between"/>
        <c:majorUnit val="500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4157487138015"/>
          <c:y val="5.4645788439011488E-2"/>
          <c:w val="0.89482757363662879"/>
          <c:h val="0.792152887315052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</c:v>
                </c:pt>
              </c:strCache>
            </c:strRef>
          </c:tx>
          <c:spPr>
            <a:ln w="28575" cap="rnd">
              <a:solidFill>
                <a:srgbClr val="FFC000">
                  <a:alpha val="5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7899052628446971E-2"/>
                  <c:y val="-9.3734500987628349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a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7C1-6F4E-AC52-F68114D4F02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b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098-5E44-B761-2AF3DB3D6ACF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c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098-5E44-B761-2AF3DB3D6ACF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d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098-5E44-B761-2AF3DB3D6ACF}"/>
                </c:ext>
              </c:extLst>
            </c:dLbl>
            <c:dLbl>
              <c:idx val="4"/>
              <c:layout>
                <c:manualLayout>
                  <c:x val="-4.2926031481682024E-2"/>
                  <c:y val="2.661343978709248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e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7C1-6F4E-AC52-F68114D4F02C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Roboto Light" pitchFamily="2" charset="0"/>
                    <a:ea typeface="Roboto Light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0.13500000000000001</c:v>
                </c:pt>
                <c:pt idx="1">
                  <c:v>0.123</c:v>
                </c:pt>
                <c:pt idx="2">
                  <c:v>0.127</c:v>
                </c:pt>
                <c:pt idx="3">
                  <c:v>0.11899999999999999</c:v>
                </c:pt>
                <c:pt idx="4">
                  <c:v>0.126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C1-6F4E-AC52-F68114D4F0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DD Services </c:v>
                </c:pt>
              </c:strCache>
            </c:strRef>
          </c:tx>
          <c:spPr>
            <a:ln w="28575" cap="rnd">
              <a:solidFill>
                <a:srgbClr val="00B050">
                  <a:alpha val="3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505125916127425E-2"/>
                  <c:y val="-2.246353496137551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x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7C1-6F4E-AC52-F68114D4F02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098-5E44-B761-2AF3DB3D6ACF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z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098-5E44-B761-2AF3DB3D6ACF}"/>
                </c:ext>
              </c:extLst>
            </c:dLbl>
            <c:dLbl>
              <c:idx val="3"/>
              <c:layout>
                <c:manualLayout>
                  <c:x val="-4.6125857365643314E-2"/>
                  <c:y val="-4.3814161261913162E-1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x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7C1-6F4E-AC52-F68114D4F02C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z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098-5E44-B761-2AF3DB3D6ACF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0.24199999999999999</c:v>
                </c:pt>
                <c:pt idx="1">
                  <c:v>0.254</c:v>
                </c:pt>
                <c:pt idx="2">
                  <c:v>0.20100000000000001</c:v>
                </c:pt>
                <c:pt idx="3">
                  <c:v>0.23400000000000001</c:v>
                </c:pt>
                <c:pt idx="4">
                  <c:v>0.23300000000000001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7C1-6F4E-AC52-F68114D4F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VBR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5271744175294311E-2"/>
                  <c:y val="-3.7597225084248028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a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7C1-6F4E-AC52-F68114D4F02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b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098-5E44-B761-2AF3DB3D6ACF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c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098-5E44-B761-2AF3DB3D6ACF}"/>
                </c:ext>
              </c:extLst>
            </c:dLbl>
            <c:dLbl>
              <c:idx val="3"/>
              <c:layout>
                <c:manualLayout>
                  <c:x val="-5.4771664192021813E-2"/>
                  <c:y val="-1.862940785096473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d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7C1-6F4E-AC52-F68114D4F02C}"/>
                </c:ext>
              </c:extLst>
            </c:dLbl>
            <c:dLbl>
              <c:idx val="4"/>
              <c:layout>
                <c:manualLayout>
                  <c:x val="-5.4771664192021903E-2"/>
                  <c:y val="-2.92747837658017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e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7C1-6F4E-AC52-F68114D4F02C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Roboto Light" pitchFamily="2" charset="0"/>
                    <a:ea typeface="Roboto Light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0.17</c:v>
                </c:pt>
                <c:pt idx="1">
                  <c:v>0.158</c:v>
                </c:pt>
                <c:pt idx="2">
                  <c:v>0.18099999999999999</c:v>
                </c:pt>
                <c:pt idx="3">
                  <c:v>0.17799999999999999</c:v>
                </c:pt>
                <c:pt idx="4">
                  <c:v>0.124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7C1-6F4E-AC52-F68114D4F0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428783920"/>
        <c:axId val="-428793712"/>
      </c:lineChart>
      <c:catAx>
        <c:axId val="-42878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-428793712"/>
        <c:crosses val="autoZero"/>
        <c:auto val="1"/>
        <c:lblAlgn val="ctr"/>
        <c:lblOffset val="100"/>
        <c:noMultiLvlLbl val="0"/>
      </c:catAx>
      <c:valAx>
        <c:axId val="-428793712"/>
        <c:scaling>
          <c:orientation val="minMax"/>
          <c:max val="0.30000000000000004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-428783920"/>
        <c:crosses val="autoZero"/>
        <c:crossBetween val="between"/>
        <c:majorUnit val="3.0000000000000006E-2"/>
        <c:min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240778080088912"/>
          <c:y val="0.93416626772421019"/>
          <c:w val="0.51518426023043862"/>
          <c:h val="5.0907669175760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82947428601124E-2"/>
          <c:y val="1.7025510738712345E-2"/>
          <c:w val="0.85696951834575164"/>
          <c:h val="0.847951866667356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</c:v>
                </c:pt>
              </c:strCache>
            </c:strRef>
          </c:tx>
          <c:spPr>
            <a:solidFill>
              <a:srgbClr val="FFC000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0E2-4246-8F35-04898B1625BF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/>
                      <a:t>y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AB0-604D-98EE-269C0D86A5D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/>
                      <a:t>z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AB0-604D-98EE-269C0D86A5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Roboto Thin" pitchFamily="2" charset="0"/>
                    <a:ea typeface="Roboto Thin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3890</c:v>
                </c:pt>
                <c:pt idx="1">
                  <c:v>3911</c:v>
                </c:pt>
                <c:pt idx="2">
                  <c:v>4197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0-604D-98EE-269C0D86A5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DD Services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>
                  <a:alpha val="5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AB0-604D-98EE-269C0D86A5D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7AB0-604D-98EE-269C0D86A5D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/>
                      <a:t>y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AB0-604D-98EE-269C0D86A5D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/>
                      <a:t>z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AB0-604D-98EE-269C0D86A5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2570</c:v>
                </c:pt>
                <c:pt idx="1">
                  <c:v>2553</c:v>
                </c:pt>
                <c:pt idx="2">
                  <c:v>2761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0-604D-98EE-269C0D86A5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VBR</c:v>
                </c:pt>
              </c:strCache>
            </c:strRef>
          </c:tx>
          <c:spPr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7AB0-604D-98EE-269C0D86A5D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/>
                      <a:t>y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AB0-604D-98EE-269C0D86A5D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/>
                      <a:t>z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AB0-604D-98EE-269C0D86A5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880</c:v>
                </c:pt>
                <c:pt idx="1">
                  <c:v>855</c:v>
                </c:pt>
                <c:pt idx="2">
                  <c:v>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0-604D-98EE-269C0D86A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620725040"/>
        <c:axId val="1096120304"/>
      </c:barChart>
      <c:catAx>
        <c:axId val="62072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1096120304"/>
        <c:crossesAt val="0"/>
        <c:auto val="1"/>
        <c:lblAlgn val="ctr"/>
        <c:lblOffset val="100"/>
        <c:noMultiLvlLbl val="0"/>
      </c:catAx>
      <c:valAx>
        <c:axId val="10961203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620725040"/>
        <c:crosses val="autoZero"/>
        <c:crossBetween val="between"/>
        <c:majorUnit val="2000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761945079445704E-2"/>
          <c:y val="4.1041038675041684E-2"/>
          <c:w val="0.90170758897073344"/>
          <c:h val="0.8508666963105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DD Services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>
                  <a:alpha val="5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77B-4347-BDE6-4F5226B49B5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77B-4347-BDE6-4F5226B49B5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B80-FB4E-819C-AA70A4CB315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z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B80-FB4E-819C-AA70A4CB31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578</c:v>
                </c:pt>
                <c:pt idx="1">
                  <c:v>787</c:v>
                </c:pt>
                <c:pt idx="2">
                  <c:v>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2-FC46-A538-90BB79BBB5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VBR</c:v>
                </c:pt>
              </c:strCache>
            </c:strRef>
          </c:tx>
          <c:spPr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B80-FB4E-819C-AA70A4CB315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B80-FB4E-819C-AA70A4CB315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z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B80-FB4E-819C-AA70A4CB31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Roboto Light" pitchFamily="2" charset="0"/>
                    <a:ea typeface="Roboto Light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112</c:v>
                </c:pt>
                <c:pt idx="1">
                  <c:v>150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32-FC46-A538-90BB79BBB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-428792624"/>
        <c:axId val="-428792080"/>
      </c:barChart>
      <c:catAx>
        <c:axId val="-42879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8792080"/>
        <c:crosses val="autoZero"/>
        <c:auto val="1"/>
        <c:lblAlgn val="ctr"/>
        <c:lblOffset val="100"/>
        <c:noMultiLvlLbl val="0"/>
      </c:catAx>
      <c:valAx>
        <c:axId val="-42879208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8792624"/>
        <c:crosses val="autoZero"/>
        <c:crossBetween val="between"/>
        <c:majorUnit val="200"/>
      </c:valAx>
      <c:spPr>
        <a:noFill/>
        <a:ln w="9525"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795074608921228"/>
          <c:y val="0.93947641621984213"/>
          <c:w val="0.4199549724952451"/>
          <c:h val="6.052358378015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11T17:14:31.931" idx="1">
    <p:pos x="10" y="10"/>
    <p:text>Annotation:
FY19 Services revenue increases (+1241M vs Jun) achieving 102% of budget</p:text>
    <p:extLst>
      <p:ext uri="{C676402C-5697-4E1C-873F-D02D1690AC5C}">
        <p15:threadingInfo xmlns:p15="http://schemas.microsoft.com/office/powerpoint/2012/main" timeZoneBias="-330"/>
      </p:ext>
    </p:extLst>
  </p:cm>
  <p:cm authorId="2" dt="2019-08-11T17:17:31.478" idx="2">
    <p:pos x="10" y="106"/>
    <p:text>VBR increases (+60M vs Jun) achieving 109%</p:text>
    <p:extLst>
      <p:ext uri="{C676402C-5697-4E1C-873F-D02D1690AC5C}">
        <p15:threadingInfo xmlns:p15="http://schemas.microsoft.com/office/powerpoint/2012/main" timeZoneBias="-330">
          <p15:parentCm authorId="2" idx="1"/>
        </p15:threadingInfo>
      </p:ext>
    </p:extLst>
  </p:cm>
  <p:cm authorId="2" dt="2019-08-11T17:18:46.658" idx="3">
    <p:pos x="106" y="106"/>
    <p:text>Slide Title:
Services Revenue has achieved higher revenue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0.60535</cdr:x>
      <cdr:y>0.36073</cdr:y>
    </cdr:from>
    <cdr:to>
      <cdr:x>0.71976</cdr:x>
      <cdr:y>0.46481</cdr:y>
    </cdr:to>
    <cdr:sp macro="" textlink="">
      <cdr:nvSpPr>
        <cdr:cNvPr id="8" name="Oval 7">
          <a:extLst xmlns:a="http://schemas.openxmlformats.org/drawingml/2006/main">
            <a:ext uri="{FF2B5EF4-FFF2-40B4-BE49-F238E27FC236}">
              <a16:creationId xmlns:a16="http://schemas.microsoft.com/office/drawing/2014/main" id="{91EAD3B5-403F-4EAD-9C25-F41B4F5AE6E2}"/>
            </a:ext>
          </a:extLst>
        </cdr:cNvPr>
        <cdr:cNvSpPr/>
      </cdr:nvSpPr>
      <cdr:spPr>
        <a:xfrm xmlns:a="http://schemas.openxmlformats.org/drawingml/2006/main">
          <a:off x="7981336" y="2267047"/>
          <a:ext cx="1508457" cy="654103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800" b="1" dirty="0" err="1">
              <a:latin typeface="Roboto" pitchFamily="2" charset="0"/>
              <a:ea typeface="Roboto" pitchFamily="2" charset="0"/>
            </a:rPr>
            <a:t>y</a:t>
          </a:r>
          <a:r>
            <a:rPr lang="en-US" sz="1800" b="1" i="0" dirty="0" err="1">
              <a:latin typeface="Roboto" pitchFamily="2" charset="0"/>
              <a:ea typeface="Roboto" pitchFamily="2" charset="0"/>
            </a:rPr>
            <a:t>M</a:t>
          </a:r>
          <a:r>
            <a:rPr lang="en-US" sz="1800" b="1" dirty="0">
              <a:latin typeface="Roboto" pitchFamily="2" charset="0"/>
              <a:ea typeface="Roboto" pitchFamily="2" charset="0"/>
            </a:rPr>
            <a:t> </a:t>
          </a:r>
          <a:r>
            <a:rPr lang="en-US" sz="1400" b="1" i="0" dirty="0">
              <a:latin typeface="Roboto" pitchFamily="2" charset="0"/>
              <a:ea typeface="Roboto" pitchFamily="2" charset="0"/>
            </a:rPr>
            <a:t>(z%)</a:t>
          </a:r>
        </a:p>
      </cdr:txBody>
    </cdr:sp>
  </cdr:relSizeAnchor>
  <cdr:relSizeAnchor xmlns:cdr="http://schemas.openxmlformats.org/drawingml/2006/chartDrawing">
    <cdr:from>
      <cdr:x>0.60306</cdr:x>
      <cdr:y>0.66882</cdr:y>
    </cdr:from>
    <cdr:to>
      <cdr:x>0.71747</cdr:x>
      <cdr:y>0.7729</cdr:y>
    </cdr:to>
    <cdr:sp macro="" textlink="">
      <cdr:nvSpPr>
        <cdr:cNvPr id="10" name="Oval 9">
          <a:extLst xmlns:a="http://schemas.openxmlformats.org/drawingml/2006/main">
            <a:ext uri="{FF2B5EF4-FFF2-40B4-BE49-F238E27FC236}">
              <a16:creationId xmlns:a16="http://schemas.microsoft.com/office/drawing/2014/main" id="{B39B7284-6F42-47DF-82ED-2433C59AF6C7}"/>
            </a:ext>
          </a:extLst>
        </cdr:cNvPr>
        <cdr:cNvSpPr/>
      </cdr:nvSpPr>
      <cdr:spPr>
        <a:xfrm xmlns:a="http://schemas.openxmlformats.org/drawingml/2006/main">
          <a:off x="6703880" y="3806205"/>
          <a:ext cx="1271829" cy="59231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alpha val="50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800" b="1" dirty="0" err="1">
              <a:latin typeface="Roboto" pitchFamily="2" charset="0"/>
              <a:ea typeface="Roboto" pitchFamily="2" charset="0"/>
            </a:rPr>
            <a:t>z</a:t>
          </a:r>
          <a:r>
            <a:rPr lang="en-US" sz="1800" b="1" i="0" dirty="0" err="1">
              <a:latin typeface="Roboto" pitchFamily="2" charset="0"/>
              <a:ea typeface="Roboto" pitchFamily="2" charset="0"/>
            </a:rPr>
            <a:t>M</a:t>
          </a:r>
          <a:r>
            <a:rPr lang="en-US" sz="1800" b="1" i="0" dirty="0">
              <a:latin typeface="Roboto" pitchFamily="2" charset="0"/>
              <a:ea typeface="Roboto" pitchFamily="2" charset="0"/>
            </a:rPr>
            <a:t> </a:t>
          </a:r>
          <a:r>
            <a:rPr lang="en-US" sz="1400" b="1" i="0" dirty="0">
              <a:latin typeface="Roboto" pitchFamily="2" charset="0"/>
              <a:ea typeface="Roboto" pitchFamily="2" charset="0"/>
            </a:rPr>
            <a:t>(x%)</a:t>
          </a:r>
        </a:p>
      </cdr:txBody>
    </cdr:sp>
  </cdr:relSizeAnchor>
  <cdr:relSizeAnchor xmlns:cdr="http://schemas.openxmlformats.org/drawingml/2006/chartDrawing">
    <cdr:from>
      <cdr:x>0.6022</cdr:x>
      <cdr:y>0.17173</cdr:y>
    </cdr:from>
    <cdr:to>
      <cdr:x>0.71661</cdr:x>
      <cdr:y>0.27581</cdr:y>
    </cdr:to>
    <cdr:sp macro="" textlink="">
      <cdr:nvSpPr>
        <cdr:cNvPr id="11" name="Oval 10">
          <a:extLst xmlns:a="http://schemas.openxmlformats.org/drawingml/2006/main">
            <a:ext uri="{FF2B5EF4-FFF2-40B4-BE49-F238E27FC236}">
              <a16:creationId xmlns:a16="http://schemas.microsoft.com/office/drawing/2014/main" id="{B39B7284-6F42-47DF-82ED-2433C59AF6C7}"/>
            </a:ext>
          </a:extLst>
        </cdr:cNvPr>
        <cdr:cNvSpPr/>
      </cdr:nvSpPr>
      <cdr:spPr>
        <a:xfrm xmlns:a="http://schemas.openxmlformats.org/drawingml/2006/main">
          <a:off x="6694355" y="977280"/>
          <a:ext cx="1271829" cy="59231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alpha val="50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800" b="1" dirty="0" err="1">
              <a:latin typeface="Roboto" pitchFamily="2" charset="0"/>
              <a:ea typeface="Roboto" pitchFamily="2" charset="0"/>
            </a:rPr>
            <a:t>x</a:t>
          </a:r>
          <a:r>
            <a:rPr lang="en-US" sz="1800" b="1" i="0" dirty="0" err="1">
              <a:latin typeface="Roboto" pitchFamily="2" charset="0"/>
              <a:ea typeface="Roboto" pitchFamily="2" charset="0"/>
            </a:rPr>
            <a:t>M</a:t>
          </a:r>
          <a:r>
            <a:rPr lang="en-US" sz="1800" b="1" dirty="0">
              <a:latin typeface="Roboto" pitchFamily="2" charset="0"/>
              <a:ea typeface="Roboto" pitchFamily="2" charset="0"/>
            </a:rPr>
            <a:t> </a:t>
          </a:r>
          <a:r>
            <a:rPr lang="en-US" sz="1400" b="1" i="0" dirty="0">
              <a:latin typeface="Roboto" pitchFamily="2" charset="0"/>
              <a:ea typeface="Roboto" pitchFamily="2" charset="0"/>
            </a:rPr>
            <a:t>(y%)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0.60195</cdr:x>
      <cdr:y>0.43479</cdr:y>
    </cdr:from>
    <cdr:to>
      <cdr:x>0.71864</cdr:x>
      <cdr:y>0.54249</cdr:y>
    </cdr:to>
    <cdr:sp macro="" textlink="">
      <cdr:nvSpPr>
        <cdr:cNvPr id="9" name="Oval 8">
          <a:extLst xmlns:a="http://schemas.openxmlformats.org/drawingml/2006/main">
            <a:ext uri="{FF2B5EF4-FFF2-40B4-BE49-F238E27FC236}">
              <a16:creationId xmlns:a16="http://schemas.microsoft.com/office/drawing/2014/main" id="{B39B7284-6F42-47DF-82ED-2433C59AF6C7}"/>
            </a:ext>
          </a:extLst>
        </cdr:cNvPr>
        <cdr:cNvSpPr/>
      </cdr:nvSpPr>
      <cdr:spPr>
        <a:xfrm xmlns:a="http://schemas.openxmlformats.org/drawingml/2006/main">
          <a:off x="8531529" y="2391348"/>
          <a:ext cx="1653871" cy="592351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800" b="1" dirty="0" err="1">
              <a:latin typeface="Roboto" pitchFamily="2" charset="0"/>
              <a:ea typeface="Roboto" pitchFamily="2" charset="0"/>
            </a:rPr>
            <a:t>x</a:t>
          </a:r>
          <a:r>
            <a:rPr lang="en-US" sz="1800" b="1" i="0" dirty="0" err="1">
              <a:latin typeface="Roboto" pitchFamily="2" charset="0"/>
              <a:ea typeface="Roboto" pitchFamily="2" charset="0"/>
            </a:rPr>
            <a:t>M</a:t>
          </a:r>
          <a:r>
            <a:rPr lang="en-US" sz="1800" b="1" i="0" dirty="0">
              <a:latin typeface="Roboto" pitchFamily="2" charset="0"/>
              <a:ea typeface="Roboto" pitchFamily="2" charset="0"/>
            </a:rPr>
            <a:t> </a:t>
          </a:r>
          <a:r>
            <a:rPr lang="en-US" sz="1400" b="1" dirty="0">
              <a:latin typeface="Roboto" pitchFamily="2" charset="0"/>
              <a:ea typeface="Roboto" pitchFamily="2" charset="0"/>
            </a:rPr>
            <a:t>y</a:t>
          </a:r>
          <a:r>
            <a:rPr lang="en-US" sz="1400" b="1" i="0" dirty="0">
              <a:latin typeface="Roboto" pitchFamily="2" charset="0"/>
              <a:ea typeface="Roboto" pitchFamily="2" charset="0"/>
            </a:rPr>
            <a:t>%)</a:t>
          </a:r>
        </a:p>
      </cdr:txBody>
    </cdr:sp>
  </cdr:relSizeAnchor>
  <cdr:relSizeAnchor xmlns:cdr="http://schemas.openxmlformats.org/drawingml/2006/chartDrawing">
    <cdr:from>
      <cdr:x>0.30353</cdr:x>
      <cdr:y>0.5814</cdr:y>
    </cdr:from>
    <cdr:to>
      <cdr:x>0.42023</cdr:x>
      <cdr:y>0.68909</cdr:y>
    </cdr:to>
    <cdr:sp macro="" textlink="">
      <cdr:nvSpPr>
        <cdr:cNvPr id="10" name="Oval 9">
          <a:extLst xmlns:a="http://schemas.openxmlformats.org/drawingml/2006/main">
            <a:ext uri="{FF2B5EF4-FFF2-40B4-BE49-F238E27FC236}">
              <a16:creationId xmlns:a16="http://schemas.microsoft.com/office/drawing/2014/main" id="{0471D0A7-FBEB-4891-8973-1205621A14CF}"/>
            </a:ext>
          </a:extLst>
        </cdr:cNvPr>
        <cdr:cNvSpPr/>
      </cdr:nvSpPr>
      <cdr:spPr>
        <a:xfrm xmlns:a="http://schemas.openxmlformats.org/drawingml/2006/main">
          <a:off x="3989132" y="3142377"/>
          <a:ext cx="1533738" cy="582051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75000"/>
            <a:lumOff val="25000"/>
            <a:alpha val="50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800" b="1" i="0" dirty="0">
              <a:latin typeface="Roboto" pitchFamily="2" charset="0"/>
              <a:ea typeface="Roboto" pitchFamily="2" charset="0"/>
            </a:rPr>
            <a:t>+209M </a:t>
          </a:r>
          <a:r>
            <a:rPr lang="en-US" sz="1400" b="1" i="0" dirty="0">
              <a:latin typeface="Roboto" pitchFamily="2" charset="0"/>
              <a:ea typeface="Roboto" pitchFamily="2" charset="0"/>
            </a:rPr>
            <a:t>(+36.16%)</a:t>
          </a:r>
        </a:p>
      </cdr:txBody>
    </cdr:sp>
  </cdr:relSizeAnchor>
  <cdr:relSizeAnchor xmlns:cdr="http://schemas.openxmlformats.org/drawingml/2006/chartDrawing">
    <cdr:from>
      <cdr:x>0.60195</cdr:x>
      <cdr:y>0.20738</cdr:y>
    </cdr:from>
    <cdr:to>
      <cdr:x>0.71864</cdr:x>
      <cdr:y>0.31508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C7AD8416-E67E-064D-B693-DAC53C58BBB4}"/>
            </a:ext>
          </a:extLst>
        </cdr:cNvPr>
        <cdr:cNvSpPr/>
      </cdr:nvSpPr>
      <cdr:spPr>
        <a:xfrm xmlns:a="http://schemas.openxmlformats.org/drawingml/2006/main">
          <a:off x="8531530" y="1140597"/>
          <a:ext cx="1653870" cy="592351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800" b="1" dirty="0" err="1">
              <a:latin typeface="Roboto" pitchFamily="2" charset="0"/>
              <a:ea typeface="Roboto" pitchFamily="2" charset="0"/>
            </a:rPr>
            <a:t>x</a:t>
          </a:r>
          <a:r>
            <a:rPr lang="en-US" sz="1800" b="1" i="0" dirty="0" err="1">
              <a:latin typeface="Roboto" pitchFamily="2" charset="0"/>
              <a:ea typeface="Roboto" pitchFamily="2" charset="0"/>
            </a:rPr>
            <a:t>M</a:t>
          </a:r>
          <a:r>
            <a:rPr lang="en-US" sz="1800" b="1" i="0" dirty="0">
              <a:latin typeface="Roboto" pitchFamily="2" charset="0"/>
              <a:ea typeface="Roboto" pitchFamily="2" charset="0"/>
            </a:rPr>
            <a:t> </a:t>
          </a:r>
          <a:r>
            <a:rPr lang="en-US" sz="1400" b="1" i="0" dirty="0">
              <a:latin typeface="Roboto" pitchFamily="2" charset="0"/>
              <a:ea typeface="Roboto" pitchFamily="2" charset="0"/>
            </a:rPr>
            <a:t>(y%)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47ED-3BE9-1F4C-B160-7FCAD883E1F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11A1-73C8-E749-97A5-53FF5269E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11A1-73C8-E749-97A5-53FF5269E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11A1-73C8-E749-97A5-53FF5269E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4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11A1-73C8-E749-97A5-53FF5269E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E046-55F4-F94E-B4C3-1147D6D47CE6}" type="datetime1">
              <a:rPr lang="en-IN" smtClean="0"/>
              <a:t>20-08-2019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FC7B-4B20-D24F-AB39-A735A7CB20FF}" type="datetime1">
              <a:rPr lang="en-IN" smtClean="0"/>
              <a:t>20-08-2019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13920" y="8686800"/>
            <a:ext cx="3738880" cy="4572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3E85-09AA-0648-A31C-62F9C718923B}" type="datetime1">
              <a:rPr lang="en-IN" smtClean="0"/>
              <a:t>20-08-2019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0661-0211-7B48-B8F7-4E71C722BDD6}" type="datetime1">
              <a:rPr lang="en-IN" smtClean="0"/>
              <a:t>20-08-2019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2DC3-7A67-FD4A-B2A7-35A44B2AC7F0}" type="datetime1">
              <a:rPr lang="en-IN" smtClean="0"/>
              <a:t>20-08-2019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0" cy="723600"/>
          </a:xfrm>
          <a:custGeom>
            <a:avLst/>
            <a:gdLst/>
            <a:ahLst/>
            <a:cxnLst/>
            <a:rect l="l" t="t" r="r" b="b"/>
            <a:pathLst>
              <a:path w="16256000" h="723900">
                <a:moveTo>
                  <a:pt x="0" y="0"/>
                </a:moveTo>
                <a:lnTo>
                  <a:pt x="16256000" y="0"/>
                </a:lnTo>
                <a:lnTo>
                  <a:pt x="162560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001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1200" y="88900"/>
            <a:ext cx="72136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B88B-9CEF-3549-8C0A-23192D081CE1}" type="datetime1">
              <a:rPr lang="en-IN" smtClean="0"/>
              <a:t>20-08-2019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97B007-E8DF-5947-8C23-DFE5D8DFB2C2}"/>
              </a:ext>
            </a:extLst>
          </p:cNvPr>
          <p:cNvSpPr/>
          <p:nvPr/>
        </p:nvSpPr>
        <p:spPr>
          <a:xfrm>
            <a:off x="0" y="0"/>
            <a:ext cx="16257600" cy="723600"/>
          </a:xfrm>
          <a:prstGeom prst="rect">
            <a:avLst/>
          </a:prstGeom>
          <a:solidFill>
            <a:srgbClr val="001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200" y="88900"/>
            <a:ext cx="7202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Roboto" pitchFamily="2" charset="0"/>
                <a:ea typeface="Roboto" pitchFamily="2" charset="0"/>
              </a:rPr>
              <a:t>Services Financials Report &amp; Highlights</a:t>
            </a:r>
          </a:p>
        </p:txBody>
      </p:sp>
      <p:sp>
        <p:nvSpPr>
          <p:cNvPr id="3" name="object 3"/>
          <p:cNvSpPr/>
          <p:nvPr/>
        </p:nvSpPr>
        <p:spPr>
          <a:xfrm>
            <a:off x="976384" y="267883"/>
            <a:ext cx="485626" cy="17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04800" y="76202"/>
            <a:ext cx="596900" cy="569595"/>
          </a:xfrm>
          <a:custGeom>
            <a:avLst/>
            <a:gdLst/>
            <a:ahLst/>
            <a:cxnLst/>
            <a:rect l="l" t="t" r="r" b="b"/>
            <a:pathLst>
              <a:path w="596900" h="569595">
                <a:moveTo>
                  <a:pt x="226162" y="0"/>
                </a:moveTo>
                <a:lnTo>
                  <a:pt x="182317" y="5174"/>
                </a:lnTo>
                <a:lnTo>
                  <a:pt x="140678" y="20142"/>
                </a:lnTo>
                <a:lnTo>
                  <a:pt x="102368" y="44069"/>
                </a:lnTo>
                <a:lnTo>
                  <a:pt x="68507" y="76121"/>
                </a:lnTo>
                <a:lnTo>
                  <a:pt x="40218" y="115463"/>
                </a:lnTo>
                <a:lnTo>
                  <a:pt x="18622" y="161261"/>
                </a:lnTo>
                <a:lnTo>
                  <a:pt x="4842" y="212680"/>
                </a:lnTo>
                <a:lnTo>
                  <a:pt x="0" y="268886"/>
                </a:lnTo>
                <a:lnTo>
                  <a:pt x="4006" y="318511"/>
                </a:lnTo>
                <a:lnTo>
                  <a:pt x="15573" y="365273"/>
                </a:lnTo>
                <a:lnTo>
                  <a:pt x="34017" y="408617"/>
                </a:lnTo>
                <a:lnTo>
                  <a:pt x="58658" y="447986"/>
                </a:lnTo>
                <a:lnTo>
                  <a:pt x="88813" y="482824"/>
                </a:lnTo>
                <a:lnTo>
                  <a:pt x="123801" y="512575"/>
                </a:lnTo>
                <a:lnTo>
                  <a:pt x="162940" y="536683"/>
                </a:lnTo>
                <a:lnTo>
                  <a:pt x="205549" y="554591"/>
                </a:lnTo>
                <a:lnTo>
                  <a:pt x="250946" y="565744"/>
                </a:lnTo>
                <a:lnTo>
                  <a:pt x="298450" y="569586"/>
                </a:lnTo>
                <a:lnTo>
                  <a:pt x="345953" y="565744"/>
                </a:lnTo>
                <a:lnTo>
                  <a:pt x="391350" y="554591"/>
                </a:lnTo>
                <a:lnTo>
                  <a:pt x="433959" y="536683"/>
                </a:lnTo>
                <a:lnTo>
                  <a:pt x="473098" y="512575"/>
                </a:lnTo>
                <a:lnTo>
                  <a:pt x="493155" y="495520"/>
                </a:lnTo>
                <a:lnTo>
                  <a:pt x="298450" y="495520"/>
                </a:lnTo>
                <a:lnTo>
                  <a:pt x="253408" y="490975"/>
                </a:lnTo>
                <a:lnTo>
                  <a:pt x="211306" y="477901"/>
                </a:lnTo>
                <a:lnTo>
                  <a:pt x="173090" y="457138"/>
                </a:lnTo>
                <a:lnTo>
                  <a:pt x="139703" y="429528"/>
                </a:lnTo>
                <a:lnTo>
                  <a:pt x="112091" y="395911"/>
                </a:lnTo>
                <a:lnTo>
                  <a:pt x="91199" y="357129"/>
                </a:lnTo>
                <a:lnTo>
                  <a:pt x="77971" y="314022"/>
                </a:lnTo>
                <a:lnTo>
                  <a:pt x="73351" y="267432"/>
                </a:lnTo>
                <a:lnTo>
                  <a:pt x="79858" y="212218"/>
                </a:lnTo>
                <a:lnTo>
                  <a:pt x="97494" y="164457"/>
                </a:lnTo>
                <a:lnTo>
                  <a:pt x="123436" y="125423"/>
                </a:lnTo>
                <a:lnTo>
                  <a:pt x="154861" y="96390"/>
                </a:lnTo>
                <a:lnTo>
                  <a:pt x="188944" y="78632"/>
                </a:lnTo>
                <a:lnTo>
                  <a:pt x="222861" y="73422"/>
                </a:lnTo>
                <a:lnTo>
                  <a:pt x="525542" y="73422"/>
                </a:lnTo>
                <a:lnTo>
                  <a:pt x="494533" y="44069"/>
                </a:lnTo>
                <a:lnTo>
                  <a:pt x="456223" y="20142"/>
                </a:lnTo>
                <a:lnTo>
                  <a:pt x="438180" y="13656"/>
                </a:lnTo>
                <a:lnTo>
                  <a:pt x="298450" y="13656"/>
                </a:lnTo>
                <a:lnTo>
                  <a:pt x="283040" y="8251"/>
                </a:lnTo>
                <a:lnTo>
                  <a:pt x="265392" y="3920"/>
                </a:lnTo>
                <a:lnTo>
                  <a:pt x="246200" y="1043"/>
                </a:lnTo>
                <a:lnTo>
                  <a:pt x="226162" y="0"/>
                </a:lnTo>
                <a:close/>
              </a:path>
              <a:path w="596900" h="569595">
                <a:moveTo>
                  <a:pt x="525542" y="73422"/>
                </a:moveTo>
                <a:lnTo>
                  <a:pt x="374038" y="73422"/>
                </a:lnTo>
                <a:lnTo>
                  <a:pt x="407958" y="78632"/>
                </a:lnTo>
                <a:lnTo>
                  <a:pt x="442042" y="96390"/>
                </a:lnTo>
                <a:lnTo>
                  <a:pt x="473466" y="125423"/>
                </a:lnTo>
                <a:lnTo>
                  <a:pt x="499407" y="164457"/>
                </a:lnTo>
                <a:lnTo>
                  <a:pt x="517042" y="212218"/>
                </a:lnTo>
                <a:lnTo>
                  <a:pt x="523547" y="267432"/>
                </a:lnTo>
                <a:lnTo>
                  <a:pt x="518928" y="314022"/>
                </a:lnTo>
                <a:lnTo>
                  <a:pt x="505700" y="357129"/>
                </a:lnTo>
                <a:lnTo>
                  <a:pt x="484807" y="395911"/>
                </a:lnTo>
                <a:lnTo>
                  <a:pt x="457196" y="429528"/>
                </a:lnTo>
                <a:lnTo>
                  <a:pt x="423809" y="457138"/>
                </a:lnTo>
                <a:lnTo>
                  <a:pt x="385593" y="477901"/>
                </a:lnTo>
                <a:lnTo>
                  <a:pt x="343491" y="490975"/>
                </a:lnTo>
                <a:lnTo>
                  <a:pt x="298450" y="495520"/>
                </a:lnTo>
                <a:lnTo>
                  <a:pt x="493155" y="495520"/>
                </a:lnTo>
                <a:lnTo>
                  <a:pt x="538241" y="447986"/>
                </a:lnTo>
                <a:lnTo>
                  <a:pt x="562882" y="408617"/>
                </a:lnTo>
                <a:lnTo>
                  <a:pt x="581326" y="365273"/>
                </a:lnTo>
                <a:lnTo>
                  <a:pt x="592893" y="318511"/>
                </a:lnTo>
                <a:lnTo>
                  <a:pt x="596899" y="268886"/>
                </a:lnTo>
                <a:lnTo>
                  <a:pt x="592057" y="212680"/>
                </a:lnTo>
                <a:lnTo>
                  <a:pt x="578277" y="161261"/>
                </a:lnTo>
                <a:lnTo>
                  <a:pt x="556682" y="115463"/>
                </a:lnTo>
                <a:lnTo>
                  <a:pt x="528393" y="76121"/>
                </a:lnTo>
                <a:lnTo>
                  <a:pt x="525542" y="73422"/>
                </a:lnTo>
                <a:close/>
              </a:path>
              <a:path w="596900" h="569595">
                <a:moveTo>
                  <a:pt x="374038" y="73422"/>
                </a:moveTo>
                <a:lnTo>
                  <a:pt x="222861" y="73422"/>
                </a:lnTo>
                <a:lnTo>
                  <a:pt x="201897" y="99357"/>
                </a:lnTo>
                <a:lnTo>
                  <a:pt x="186153" y="129173"/>
                </a:lnTo>
                <a:lnTo>
                  <a:pt x="176249" y="161394"/>
                </a:lnTo>
                <a:lnTo>
                  <a:pt x="172810" y="194546"/>
                </a:lnTo>
                <a:lnTo>
                  <a:pt x="183180" y="246801"/>
                </a:lnTo>
                <a:lnTo>
                  <a:pt x="210933" y="287674"/>
                </a:lnTo>
                <a:lnTo>
                  <a:pt x="251034" y="314299"/>
                </a:lnTo>
                <a:lnTo>
                  <a:pt x="298450" y="323811"/>
                </a:lnTo>
                <a:lnTo>
                  <a:pt x="345869" y="314299"/>
                </a:lnTo>
                <a:lnTo>
                  <a:pt x="385970" y="287674"/>
                </a:lnTo>
                <a:lnTo>
                  <a:pt x="411764" y="249683"/>
                </a:lnTo>
                <a:lnTo>
                  <a:pt x="298450" y="249683"/>
                </a:lnTo>
                <a:lnTo>
                  <a:pt x="276821" y="245116"/>
                </a:lnTo>
                <a:lnTo>
                  <a:pt x="260034" y="232600"/>
                </a:lnTo>
                <a:lnTo>
                  <a:pt x="249168" y="213911"/>
                </a:lnTo>
                <a:lnTo>
                  <a:pt x="245305" y="190826"/>
                </a:lnTo>
                <a:lnTo>
                  <a:pt x="250389" y="158417"/>
                </a:lnTo>
                <a:lnTo>
                  <a:pt x="263290" y="129887"/>
                </a:lnTo>
                <a:lnTo>
                  <a:pt x="280485" y="107207"/>
                </a:lnTo>
                <a:lnTo>
                  <a:pt x="298450" y="92345"/>
                </a:lnTo>
                <a:lnTo>
                  <a:pt x="389330" y="92345"/>
                </a:lnTo>
                <a:lnTo>
                  <a:pt x="374038" y="73422"/>
                </a:lnTo>
                <a:close/>
              </a:path>
              <a:path w="596900" h="569595">
                <a:moveTo>
                  <a:pt x="389330" y="92345"/>
                </a:moveTo>
                <a:lnTo>
                  <a:pt x="298450" y="92345"/>
                </a:lnTo>
                <a:lnTo>
                  <a:pt x="316413" y="107207"/>
                </a:lnTo>
                <a:lnTo>
                  <a:pt x="333607" y="129887"/>
                </a:lnTo>
                <a:lnTo>
                  <a:pt x="346508" y="158417"/>
                </a:lnTo>
                <a:lnTo>
                  <a:pt x="351591" y="190826"/>
                </a:lnTo>
                <a:lnTo>
                  <a:pt x="347729" y="213911"/>
                </a:lnTo>
                <a:lnTo>
                  <a:pt x="336864" y="232600"/>
                </a:lnTo>
                <a:lnTo>
                  <a:pt x="320077" y="245116"/>
                </a:lnTo>
                <a:lnTo>
                  <a:pt x="298450" y="249683"/>
                </a:lnTo>
                <a:lnTo>
                  <a:pt x="411764" y="249683"/>
                </a:lnTo>
                <a:lnTo>
                  <a:pt x="413721" y="246801"/>
                </a:lnTo>
                <a:lnTo>
                  <a:pt x="424089" y="194546"/>
                </a:lnTo>
                <a:lnTo>
                  <a:pt x="420648" y="161394"/>
                </a:lnTo>
                <a:lnTo>
                  <a:pt x="410742" y="129173"/>
                </a:lnTo>
                <a:lnTo>
                  <a:pt x="394996" y="99357"/>
                </a:lnTo>
                <a:lnTo>
                  <a:pt x="389330" y="92345"/>
                </a:lnTo>
                <a:close/>
              </a:path>
              <a:path w="596900" h="569595">
                <a:moveTo>
                  <a:pt x="370744" y="0"/>
                </a:moveTo>
                <a:lnTo>
                  <a:pt x="350703" y="1043"/>
                </a:lnTo>
                <a:lnTo>
                  <a:pt x="331506" y="3920"/>
                </a:lnTo>
                <a:lnTo>
                  <a:pt x="313854" y="8251"/>
                </a:lnTo>
                <a:lnTo>
                  <a:pt x="298450" y="13656"/>
                </a:lnTo>
                <a:lnTo>
                  <a:pt x="438180" y="13656"/>
                </a:lnTo>
                <a:lnTo>
                  <a:pt x="414586" y="5174"/>
                </a:lnTo>
                <a:lnTo>
                  <a:pt x="370744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9800" y="19685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1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36068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52578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39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1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68961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270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4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0300" y="19685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5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0300" y="36068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6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0300" y="52578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39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1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7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0300" y="68961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270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8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F7F2F20-F5DB-534C-8702-62693CFC2F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 dirty="0"/>
          </a:p>
        </p:txBody>
      </p:sp>
      <p:sp>
        <p:nvSpPr>
          <p:cNvPr id="24" name="TextBox 23">
            <a:hlinkClick r:id="rId3" action="ppaction://hlinksldjump"/>
            <a:extLst>
              <a:ext uri="{FF2B5EF4-FFF2-40B4-BE49-F238E27FC236}">
                <a16:creationId xmlns:a16="http://schemas.microsoft.com/office/drawing/2014/main" id="{F5B56946-C149-5E47-AE3E-F2A9E189F974}"/>
              </a:ext>
            </a:extLst>
          </p:cNvPr>
          <p:cNvSpPr txBox="1"/>
          <p:nvPr/>
        </p:nvSpPr>
        <p:spPr>
          <a:xfrm>
            <a:off x="2426400" y="1969200"/>
            <a:ext cx="5080000" cy="1013199"/>
          </a:xfrm>
          <a:prstGeom prst="rect">
            <a:avLst/>
          </a:prstGeom>
          <a:noFill/>
          <a:ln w="57150">
            <a:solidFill>
              <a:srgbClr val="0FC9F2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Services Financials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Scorecard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 (Budget Achievement%)</a:t>
            </a:r>
          </a:p>
          <a:p>
            <a:pPr marL="360000">
              <a:spcAft>
                <a:spcPts val="200"/>
              </a:spcAft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Insights</a:t>
            </a: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FD2C0F6D-017F-9B4D-955B-4B864F2943EA}"/>
              </a:ext>
            </a:extLst>
          </p:cNvPr>
          <p:cNvSpPr txBox="1"/>
          <p:nvPr/>
        </p:nvSpPr>
        <p:spPr>
          <a:xfrm>
            <a:off x="2425700" y="3606800"/>
            <a:ext cx="5080000" cy="736200"/>
          </a:xfrm>
          <a:prstGeom prst="rect">
            <a:avLst/>
          </a:prstGeom>
          <a:noFill/>
          <a:ln w="57150">
            <a:solidFill>
              <a:srgbClr val="0FC9F2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Services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2Q Performance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 &amp; Key Highlights</a:t>
            </a:r>
          </a:p>
          <a:p>
            <a:pPr marL="360000">
              <a:spcAft>
                <a:spcPts val="200"/>
              </a:spcAft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Insights</a:t>
            </a:r>
          </a:p>
        </p:txBody>
      </p:sp>
      <p:sp>
        <p:nvSpPr>
          <p:cNvPr id="26" name="TextBox 25">
            <a:hlinkClick r:id="rId5" action="ppaction://hlinksldjump"/>
            <a:extLst>
              <a:ext uri="{FF2B5EF4-FFF2-40B4-BE49-F238E27FC236}">
                <a16:creationId xmlns:a16="http://schemas.microsoft.com/office/drawing/2014/main" id="{FC8F5668-1BC7-8943-AF69-212EE66038E3}"/>
              </a:ext>
            </a:extLst>
          </p:cNvPr>
          <p:cNvSpPr txBox="1"/>
          <p:nvPr/>
        </p:nvSpPr>
        <p:spPr>
          <a:xfrm>
            <a:off x="2425700" y="5257800"/>
            <a:ext cx="5080000" cy="736200"/>
          </a:xfrm>
          <a:prstGeom prst="rect">
            <a:avLst/>
          </a:prstGeom>
          <a:noFill/>
          <a:ln w="57150">
            <a:solidFill>
              <a:srgbClr val="0FC9F2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Services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FY19 Forecast 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&amp; Key Highlights</a:t>
            </a:r>
          </a:p>
          <a:p>
            <a:pPr marL="360000">
              <a:spcAft>
                <a:spcPts val="200"/>
              </a:spcAft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Insights</a:t>
            </a:r>
          </a:p>
        </p:txBody>
      </p:sp>
      <p:sp>
        <p:nvSpPr>
          <p:cNvPr id="27" name="TextBox 26">
            <a:hlinkClick r:id="" action="ppaction://noaction"/>
            <a:extLst>
              <a:ext uri="{FF2B5EF4-FFF2-40B4-BE49-F238E27FC236}">
                <a16:creationId xmlns:a16="http://schemas.microsoft.com/office/drawing/2014/main" id="{C337F168-0AE5-1B43-A4D8-BC2F22FCECCA}"/>
              </a:ext>
            </a:extLst>
          </p:cNvPr>
          <p:cNvSpPr txBox="1"/>
          <p:nvPr/>
        </p:nvSpPr>
        <p:spPr>
          <a:xfrm>
            <a:off x="2425700" y="6896100"/>
            <a:ext cx="5080000" cy="736200"/>
          </a:xfrm>
          <a:prstGeom prst="rect">
            <a:avLst/>
          </a:prstGeom>
          <a:noFill/>
          <a:ln w="57150">
            <a:solidFill>
              <a:srgbClr val="0FC9F2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b="1" dirty="0">
                <a:latin typeface="Roboto" pitchFamily="2" charset="0"/>
                <a:ea typeface="Roboto" pitchFamily="2" charset="0"/>
              </a:rPr>
              <a:t>1Q/FY19 Central Services 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Spending Highlights</a:t>
            </a:r>
          </a:p>
          <a:p>
            <a:pPr marL="360000">
              <a:spcAft>
                <a:spcPts val="200"/>
              </a:spcAft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Insights</a:t>
            </a:r>
          </a:p>
        </p:txBody>
      </p:sp>
      <p:sp>
        <p:nvSpPr>
          <p:cNvPr id="28" name="TextBox 27">
            <a:hlinkClick r:id="" action="ppaction://noaction"/>
            <a:extLst>
              <a:ext uri="{FF2B5EF4-FFF2-40B4-BE49-F238E27FC236}">
                <a16:creationId xmlns:a16="http://schemas.microsoft.com/office/drawing/2014/main" id="{A836E487-FAE9-FC4C-8F5C-71B0B64C09FC}"/>
              </a:ext>
            </a:extLst>
          </p:cNvPr>
          <p:cNvSpPr txBox="1"/>
          <p:nvPr/>
        </p:nvSpPr>
        <p:spPr>
          <a:xfrm>
            <a:off x="10236200" y="1968500"/>
            <a:ext cx="5080000" cy="736200"/>
          </a:xfrm>
          <a:prstGeom prst="rect">
            <a:avLst/>
          </a:prstGeom>
          <a:noFill/>
          <a:ln w="57150">
            <a:solidFill>
              <a:srgbClr val="0FC9F2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Services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Monthly Recurring Revenue 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Analysis</a:t>
            </a:r>
          </a:p>
          <a:p>
            <a:pPr marL="360000">
              <a:spcAft>
                <a:spcPts val="200"/>
              </a:spcAft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Insights</a:t>
            </a:r>
          </a:p>
        </p:txBody>
      </p:sp>
      <p:sp>
        <p:nvSpPr>
          <p:cNvPr id="29" name="TextBox 28">
            <a:hlinkClick r:id="" action="ppaction://noaction"/>
            <a:extLst>
              <a:ext uri="{FF2B5EF4-FFF2-40B4-BE49-F238E27FC236}">
                <a16:creationId xmlns:a16="http://schemas.microsoft.com/office/drawing/2014/main" id="{9F04B05A-5541-A545-9A65-8A73A97D143C}"/>
              </a:ext>
            </a:extLst>
          </p:cNvPr>
          <p:cNvSpPr txBox="1"/>
          <p:nvPr/>
        </p:nvSpPr>
        <p:spPr>
          <a:xfrm>
            <a:off x="10236200" y="3606800"/>
            <a:ext cx="5080000" cy="1013199"/>
          </a:xfrm>
          <a:prstGeom prst="rect">
            <a:avLst/>
          </a:prstGeom>
          <a:noFill/>
          <a:ln w="57150">
            <a:solidFill>
              <a:srgbClr val="0FC9F2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Leading Indicators: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CS &amp; TS Bookings &amp; Services ACV</a:t>
            </a:r>
          </a:p>
          <a:p>
            <a:pPr marL="360000">
              <a:spcAft>
                <a:spcPts val="200"/>
              </a:spcAft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Insights</a:t>
            </a:r>
          </a:p>
        </p:txBody>
      </p:sp>
      <p:sp>
        <p:nvSpPr>
          <p:cNvPr id="30" name="TextBox 29">
            <a:hlinkClick r:id="" action="ppaction://noaction"/>
            <a:extLst>
              <a:ext uri="{FF2B5EF4-FFF2-40B4-BE49-F238E27FC236}">
                <a16:creationId xmlns:a16="http://schemas.microsoft.com/office/drawing/2014/main" id="{D663320F-E680-E749-BDD3-DC400B4D0698}"/>
              </a:ext>
            </a:extLst>
          </p:cNvPr>
          <p:cNvSpPr txBox="1"/>
          <p:nvPr/>
        </p:nvSpPr>
        <p:spPr>
          <a:xfrm>
            <a:off x="10236200" y="5257800"/>
            <a:ext cx="5080000" cy="736200"/>
          </a:xfrm>
          <a:prstGeom prst="rect">
            <a:avLst/>
          </a:prstGeom>
          <a:noFill/>
          <a:ln w="57150">
            <a:solidFill>
              <a:srgbClr val="0FC9F2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Support Services YTD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ACV Waterfall 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Analysis</a:t>
            </a:r>
          </a:p>
          <a:p>
            <a:pPr marL="360000">
              <a:spcAft>
                <a:spcPts val="200"/>
              </a:spcAft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Insights</a:t>
            </a:r>
          </a:p>
        </p:txBody>
      </p:sp>
      <p:sp>
        <p:nvSpPr>
          <p:cNvPr id="31" name="TextBox 30">
            <a:hlinkClick r:id="" action="ppaction://noaction"/>
            <a:extLst>
              <a:ext uri="{FF2B5EF4-FFF2-40B4-BE49-F238E27FC236}">
                <a16:creationId xmlns:a16="http://schemas.microsoft.com/office/drawing/2014/main" id="{F19F00DF-9E42-5340-9679-6C0F7CE85A68}"/>
              </a:ext>
            </a:extLst>
          </p:cNvPr>
          <p:cNvSpPr txBox="1"/>
          <p:nvPr/>
        </p:nvSpPr>
        <p:spPr>
          <a:xfrm>
            <a:off x="10236200" y="6896100"/>
            <a:ext cx="5080000" cy="1013199"/>
          </a:xfrm>
          <a:prstGeom prst="rect">
            <a:avLst/>
          </a:prstGeom>
          <a:noFill/>
          <a:ln w="57150">
            <a:solidFill>
              <a:srgbClr val="0FC9F2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Support Services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Inclusion &amp; Attach 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Rate (Next 90 days Leading Indicator)</a:t>
            </a:r>
          </a:p>
          <a:p>
            <a:pPr marL="360000">
              <a:spcAft>
                <a:spcPts val="200"/>
              </a:spcAft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75062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DD Core portfolio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margins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have been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declining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31318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Gross Margins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of DD Services is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down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by </a:t>
            </a:r>
            <a:r>
              <a:rPr lang="en-IN" sz="2000" dirty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-0.8% YoY</a:t>
            </a:r>
            <a:r>
              <a:rPr lang="en-IN" sz="2000" dirty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</a:rPr>
              <a:t>)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to 24%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5D4C72D-B9E2-4A4A-AE26-94EBA9480F09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4" name="Table_sheet10">
            <a:extLst>
              <a:ext uri="{FF2B5EF4-FFF2-40B4-BE49-F238E27FC236}">
                <a16:creationId xmlns:a16="http://schemas.microsoft.com/office/drawing/2014/main" id="{419F84DC-F6FA-0845-A6D0-682FD17E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69602"/>
              </p:ext>
            </p:extLst>
          </p:nvPr>
        </p:nvGraphicFramePr>
        <p:xfrm>
          <a:off x="4574554" y="3200400"/>
          <a:ext cx="10640044" cy="3246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4546">
                  <a:extLst>
                    <a:ext uri="{9D8B030D-6E8A-4147-A177-3AD203B41FA5}">
                      <a16:colId xmlns:a16="http://schemas.microsoft.com/office/drawing/2014/main" val="3871896739"/>
                    </a:ext>
                  </a:extLst>
                </a:gridCol>
                <a:gridCol w="1235587">
                  <a:extLst>
                    <a:ext uri="{9D8B030D-6E8A-4147-A177-3AD203B41FA5}">
                      <a16:colId xmlns:a16="http://schemas.microsoft.com/office/drawing/2014/main" val="2379186572"/>
                    </a:ext>
                  </a:extLst>
                </a:gridCol>
                <a:gridCol w="1235587">
                  <a:extLst>
                    <a:ext uri="{9D8B030D-6E8A-4147-A177-3AD203B41FA5}">
                      <a16:colId xmlns:a16="http://schemas.microsoft.com/office/drawing/2014/main" val="3729781771"/>
                    </a:ext>
                  </a:extLst>
                </a:gridCol>
                <a:gridCol w="1235587">
                  <a:extLst>
                    <a:ext uri="{9D8B030D-6E8A-4147-A177-3AD203B41FA5}">
                      <a16:colId xmlns:a16="http://schemas.microsoft.com/office/drawing/2014/main" val="3203790127"/>
                    </a:ext>
                  </a:extLst>
                </a:gridCol>
                <a:gridCol w="702155">
                  <a:extLst>
                    <a:ext uri="{9D8B030D-6E8A-4147-A177-3AD203B41FA5}">
                      <a16:colId xmlns:a16="http://schemas.microsoft.com/office/drawing/2014/main" val="750954305"/>
                    </a:ext>
                  </a:extLst>
                </a:gridCol>
                <a:gridCol w="1123291">
                  <a:extLst>
                    <a:ext uri="{9D8B030D-6E8A-4147-A177-3AD203B41FA5}">
                      <a16:colId xmlns:a16="http://schemas.microsoft.com/office/drawing/2014/main" val="3540133927"/>
                    </a:ext>
                  </a:extLst>
                </a:gridCol>
                <a:gridCol w="1123291">
                  <a:extLst>
                    <a:ext uri="{9D8B030D-6E8A-4147-A177-3AD203B41FA5}">
                      <a16:colId xmlns:a16="http://schemas.microsoft.com/office/drawing/2014/main" val="1044636560"/>
                    </a:ext>
                  </a:extLst>
                </a:gridCol>
              </a:tblGrid>
              <a:tr h="5410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 Gap</a:t>
                      </a:r>
                    </a:p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0178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30744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5432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809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Services (excl. VBR)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5720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3031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C5C28B39-8B7D-5A4C-828F-56756519CDFF}"/>
              </a:ext>
            </a:extLst>
          </p:cNvPr>
          <p:cNvSpPr txBox="1"/>
          <p:nvPr/>
        </p:nvSpPr>
        <p:spPr>
          <a:xfrm>
            <a:off x="6756400" y="6705600"/>
            <a:ext cx="8568156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	   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6B855548-B330-2945-872B-FB1424921527}"/>
              </a:ext>
            </a:extLst>
          </p:cNvPr>
          <p:cNvSpPr txBox="1"/>
          <p:nvPr/>
        </p:nvSpPr>
        <p:spPr>
          <a:xfrm>
            <a:off x="1065212" y="5856980"/>
            <a:ext cx="3176588" cy="304214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GM of Services (excl. VBR)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C7C40F-0258-0E48-AA5E-BCBE0499BB82}"/>
              </a:ext>
            </a:extLst>
          </p:cNvPr>
          <p:cNvGrpSpPr/>
          <p:nvPr/>
        </p:nvGrpSpPr>
        <p:grpSpPr>
          <a:xfrm>
            <a:off x="2336800" y="4558873"/>
            <a:ext cx="1905000" cy="1018027"/>
            <a:chOff x="2336800" y="4475199"/>
            <a:chExt cx="1905000" cy="1066800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037F17A7-525D-7446-90AA-9B4CA98EB2DA}"/>
                </a:ext>
              </a:extLst>
            </p:cNvPr>
            <p:cNvSpPr/>
            <p:nvPr/>
          </p:nvSpPr>
          <p:spPr>
            <a:xfrm>
              <a:off x="2336800" y="4475199"/>
              <a:ext cx="1905000" cy="1066800"/>
            </a:xfrm>
            <a:prstGeom prst="wedgeRectCallout">
              <a:avLst>
                <a:gd name="adj1" fmla="val 91929"/>
                <a:gd name="adj2" fmla="val 5569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F9C072-C21B-A144-812D-C7EC293FDB4E}"/>
                </a:ext>
              </a:extLst>
            </p:cNvPr>
            <p:cNvSpPr txBox="1"/>
            <p:nvPr/>
          </p:nvSpPr>
          <p:spPr>
            <a:xfrm>
              <a:off x="2502867" y="4585462"/>
              <a:ext cx="1572866" cy="7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Click to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know the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Reason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EE504-7535-7843-85CA-4CE9168E16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49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0816920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itchFamily="2" charset="0"/>
                <a:ea typeface="Roboto Medium" pitchFamily="2" charset="0"/>
              </a:rPr>
              <a:t>Reason 1: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Except SS and Other, DD Core portfolios margins have declined such as: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CS &amp; TS</a:t>
            </a:r>
            <a:r>
              <a:rPr lang="en-IN" sz="2000" dirty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</a:rPr>
              <a:t>: 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-1.5% YoY to 22% FY19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MS</a:t>
            </a:r>
            <a:r>
              <a:rPr lang="en-IN" sz="2000" dirty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</a:rPr>
              <a:t>: 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-2.1% YoY to 23.5% FY19</a:t>
            </a:r>
            <a:endParaRPr lang="en-US" sz="2000" b="1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5D4C72D-B9E2-4A4A-AE26-94EBA9480F09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4" name="Table_sheet11">
            <a:extLst>
              <a:ext uri="{FF2B5EF4-FFF2-40B4-BE49-F238E27FC236}">
                <a16:creationId xmlns:a16="http://schemas.microsoft.com/office/drawing/2014/main" id="{419F84DC-F6FA-0845-A6D0-682FD17E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65496"/>
              </p:ext>
            </p:extLst>
          </p:nvPr>
        </p:nvGraphicFramePr>
        <p:xfrm>
          <a:off x="4574554" y="3200400"/>
          <a:ext cx="10640045" cy="541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4547">
                  <a:extLst>
                    <a:ext uri="{9D8B030D-6E8A-4147-A177-3AD203B41FA5}">
                      <a16:colId xmlns:a16="http://schemas.microsoft.com/office/drawing/2014/main" val="3871896739"/>
                    </a:ext>
                  </a:extLst>
                </a:gridCol>
                <a:gridCol w="1235587">
                  <a:extLst>
                    <a:ext uri="{9D8B030D-6E8A-4147-A177-3AD203B41FA5}">
                      <a16:colId xmlns:a16="http://schemas.microsoft.com/office/drawing/2014/main" val="2379186572"/>
                    </a:ext>
                  </a:extLst>
                </a:gridCol>
                <a:gridCol w="1235587">
                  <a:extLst>
                    <a:ext uri="{9D8B030D-6E8A-4147-A177-3AD203B41FA5}">
                      <a16:colId xmlns:a16="http://schemas.microsoft.com/office/drawing/2014/main" val="3729781771"/>
                    </a:ext>
                  </a:extLst>
                </a:gridCol>
                <a:gridCol w="1235587">
                  <a:extLst>
                    <a:ext uri="{9D8B030D-6E8A-4147-A177-3AD203B41FA5}">
                      <a16:colId xmlns:a16="http://schemas.microsoft.com/office/drawing/2014/main" val="3203790127"/>
                    </a:ext>
                  </a:extLst>
                </a:gridCol>
                <a:gridCol w="702155">
                  <a:extLst>
                    <a:ext uri="{9D8B030D-6E8A-4147-A177-3AD203B41FA5}">
                      <a16:colId xmlns:a16="http://schemas.microsoft.com/office/drawing/2014/main" val="750954305"/>
                    </a:ext>
                  </a:extLst>
                </a:gridCol>
                <a:gridCol w="1123291">
                  <a:extLst>
                    <a:ext uri="{9D8B030D-6E8A-4147-A177-3AD203B41FA5}">
                      <a16:colId xmlns:a16="http://schemas.microsoft.com/office/drawing/2014/main" val="3540133927"/>
                    </a:ext>
                  </a:extLst>
                </a:gridCol>
                <a:gridCol w="1123291">
                  <a:extLst>
                    <a:ext uri="{9D8B030D-6E8A-4147-A177-3AD203B41FA5}">
                      <a16:colId xmlns:a16="http://schemas.microsoft.com/office/drawing/2014/main" val="1044636560"/>
                    </a:ext>
                  </a:extLst>
                </a:gridCol>
              </a:tblGrid>
              <a:tr h="5410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0178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30744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5432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809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rgbClr val="0FC9F2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Services (excl. VBR)</a:t>
                      </a:r>
                      <a:endParaRPr lang="en-IN" sz="1400" b="0" i="0" u="none" strike="noStrike" dirty="0">
                        <a:solidFill>
                          <a:srgbClr val="0FC9F2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5720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0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2999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0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89547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0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377188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0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63666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3031"/>
                  </a:ext>
                </a:extLst>
              </a:tr>
            </a:tbl>
          </a:graphicData>
        </a:graphic>
      </p:graphicFrame>
      <p:sp>
        <p:nvSpPr>
          <p:cNvPr id="48" name="Rounded Rectangle 47">
            <a:hlinkClick r:id="rId4" action="ppaction://hlinksldjump"/>
            <a:extLst>
              <a:ext uri="{FF2B5EF4-FFF2-40B4-BE49-F238E27FC236}">
                <a16:creationId xmlns:a16="http://schemas.microsoft.com/office/drawing/2014/main" id="{5617B98D-B14E-BD44-ABF8-69911F15401D}"/>
              </a:ext>
            </a:extLst>
          </p:cNvPr>
          <p:cNvSpPr/>
          <p:nvPr/>
        </p:nvSpPr>
        <p:spPr>
          <a:xfrm>
            <a:off x="13843000" y="2503372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50" name="Rounded Rectangle 49">
            <a:hlinkClick r:id="rId3" action="ppaction://hlinksldjump"/>
            <a:extLst>
              <a:ext uri="{FF2B5EF4-FFF2-40B4-BE49-F238E27FC236}">
                <a16:creationId xmlns:a16="http://schemas.microsoft.com/office/drawing/2014/main" id="{128A9C3F-5B9E-EE41-BDA5-B6117080F7D2}"/>
              </a:ext>
            </a:extLst>
          </p:cNvPr>
          <p:cNvSpPr/>
          <p:nvPr/>
        </p:nvSpPr>
        <p:spPr>
          <a:xfrm>
            <a:off x="12242800" y="2503372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7" name="object 2">
            <a:extLst>
              <a:ext uri="{FF2B5EF4-FFF2-40B4-BE49-F238E27FC236}">
                <a16:creationId xmlns:a16="http://schemas.microsoft.com/office/drawing/2014/main" id="{CF1CDB60-4DCC-B240-94F0-0D892C241675}"/>
              </a:ext>
            </a:extLst>
          </p:cNvPr>
          <p:cNvSpPr txBox="1">
            <a:spLocks/>
          </p:cNvSpPr>
          <p:nvPr/>
        </p:nvSpPr>
        <p:spPr>
          <a:xfrm>
            <a:off x="2565400" y="304800"/>
            <a:ext cx="115824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Decline in </a:t>
            </a:r>
            <a:r>
              <a:rPr lang="en-IN" sz="2800" b="1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CS, TS and MS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has lead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decline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of DD Core portfolio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margins</a:t>
            </a:r>
            <a:endParaRPr lang="en-IN" sz="2800" kern="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8" name="object 8" hidden="1">
            <a:extLst>
              <a:ext uri="{FF2B5EF4-FFF2-40B4-BE49-F238E27FC236}">
                <a16:creationId xmlns:a16="http://schemas.microsoft.com/office/drawing/2014/main" id="{AF9BDC57-55A8-5341-8459-19D2A572DAA3}"/>
              </a:ext>
            </a:extLst>
          </p:cNvPr>
          <p:cNvSpPr txBox="1"/>
          <p:nvPr/>
        </p:nvSpPr>
        <p:spPr>
          <a:xfrm>
            <a:off x="10718800" y="1447800"/>
            <a:ext cx="4503465" cy="695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CS : Consulting Services</a:t>
            </a: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TS : Technical Services</a:t>
            </a: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MS: Managed Services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AA0B0EFE-BAD7-3D43-8152-61F2877DA63D}"/>
              </a:ext>
            </a:extLst>
          </p:cNvPr>
          <p:cNvSpPr txBox="1"/>
          <p:nvPr/>
        </p:nvSpPr>
        <p:spPr>
          <a:xfrm>
            <a:off x="4962000" y="87282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9AB368-217B-8146-93EE-54D0128B489D}"/>
              </a:ext>
            </a:extLst>
          </p:cNvPr>
          <p:cNvSpPr txBox="1"/>
          <p:nvPr/>
        </p:nvSpPr>
        <p:spPr>
          <a:xfrm>
            <a:off x="13843000" y="22662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Reason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B29900-2AAD-014B-A251-027AA7737227}"/>
              </a:ext>
            </a:extLst>
          </p:cNvPr>
          <p:cNvSpPr txBox="1"/>
          <p:nvPr/>
        </p:nvSpPr>
        <p:spPr>
          <a:xfrm>
            <a:off x="12552865" y="2268379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GM (lesser info)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CEF695-8EF6-2744-87D7-6216052390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45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0210800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Reason 2: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Though,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AU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has improved margins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( 1.4% YoY ),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the other 4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regions have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declined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margins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( -3% &lt; x &lt; -0.1% YoY ). 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5D4C72D-B9E2-4A4A-AE26-94EBA9480F09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16" name="Table_sheet12">
            <a:extLst>
              <a:ext uri="{FF2B5EF4-FFF2-40B4-BE49-F238E27FC236}">
                <a16:creationId xmlns:a16="http://schemas.microsoft.com/office/drawing/2014/main" id="{178DAA9E-4120-1A4E-80EA-C1B96DA59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95867"/>
              </p:ext>
            </p:extLst>
          </p:nvPr>
        </p:nvGraphicFramePr>
        <p:xfrm>
          <a:off x="4581220" y="3200400"/>
          <a:ext cx="10633380" cy="3547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1590">
                  <a:extLst>
                    <a:ext uri="{9D8B030D-6E8A-4147-A177-3AD203B41FA5}">
                      <a16:colId xmlns:a16="http://schemas.microsoft.com/office/drawing/2014/main" val="40511219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545973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0106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44618269"/>
                    </a:ext>
                  </a:extLst>
                </a:gridCol>
                <a:gridCol w="787590">
                  <a:extLst>
                    <a:ext uri="{9D8B030D-6E8A-4147-A177-3AD203B41FA5}">
                      <a16:colId xmlns:a16="http://schemas.microsoft.com/office/drawing/2014/main" val="939202913"/>
                    </a:ext>
                  </a:extLst>
                </a:gridCol>
                <a:gridCol w="1075235">
                  <a:extLst>
                    <a:ext uri="{9D8B030D-6E8A-4147-A177-3AD203B41FA5}">
                      <a16:colId xmlns:a16="http://schemas.microsoft.com/office/drawing/2014/main" val="3003308419"/>
                    </a:ext>
                  </a:extLst>
                </a:gridCol>
                <a:gridCol w="1286965">
                  <a:extLst>
                    <a:ext uri="{9D8B030D-6E8A-4147-A177-3AD203B41FA5}">
                      <a16:colId xmlns:a16="http://schemas.microsoft.com/office/drawing/2014/main" val="3610461667"/>
                    </a:ext>
                  </a:extLst>
                </a:gridCol>
              </a:tblGrid>
              <a:tr h="3941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(excl. VBR) GM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23003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82653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36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34471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81102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4153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152740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637221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3958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36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83239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2195098A-DA8A-0644-8352-BD62F32B2104}"/>
              </a:ext>
            </a:extLst>
          </p:cNvPr>
          <p:cNvSpPr txBox="1"/>
          <p:nvPr/>
        </p:nvSpPr>
        <p:spPr>
          <a:xfrm>
            <a:off x="6646444" y="6934200"/>
            <a:ext cx="8568156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	   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18" name="Rounded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CA55F779-E54E-714A-94AA-B58FE5C2D765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19" name="Rounded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2DBB2A34-880D-1249-8F15-CBF7F68E66E4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7592C859-70CF-D545-B1BE-6982D55CE353}"/>
              </a:ext>
            </a:extLst>
          </p:cNvPr>
          <p:cNvSpPr txBox="1">
            <a:spLocks/>
          </p:cNvSpPr>
          <p:nvPr/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Low YoY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in most of the regions resulting in DD Core portfolio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margins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decline</a:t>
            </a:r>
            <a:endParaRPr lang="en-IN" sz="2800" kern="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5808A-2976-F04D-9349-BC5D25A380BA}"/>
              </a:ext>
            </a:extLst>
          </p:cNvPr>
          <p:cNvSpPr txBox="1"/>
          <p:nvPr/>
        </p:nvSpPr>
        <p:spPr>
          <a:xfrm>
            <a:off x="13843000" y="2266273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Revenue vs. Margins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9B922-3F0C-9147-A303-11964659CE67}"/>
              </a:ext>
            </a:extLst>
          </p:cNvPr>
          <p:cNvSpPr txBox="1"/>
          <p:nvPr/>
        </p:nvSpPr>
        <p:spPr>
          <a:xfrm>
            <a:off x="12913540" y="2268379"/>
            <a:ext cx="713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Reason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0D029-E8BF-7042-8A77-DAD1182EA5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6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Product &amp; Services </a:t>
            </a:r>
            <a:r>
              <a:rPr lang="en-IN" sz="2800" u="sng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Revenue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has 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increased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over the year, but  </a:t>
            </a:r>
            <a:r>
              <a:rPr lang="en-IN" sz="2800" u="sng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Margins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have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decreased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400" y="1553542"/>
            <a:ext cx="731520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  <a:cs typeface="Arial" panose="020B0604020202020204" pitchFamily="34" charset="0"/>
              </a:rPr>
              <a:t>Over each quarters from 2018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Services revenue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  <a:cs typeface="Arial" panose="020B0604020202020204" pitchFamily="34" charset="0"/>
              </a:rPr>
              <a:t> has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increased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  <a:cs typeface="Arial" panose="020B0604020202020204" pitchFamily="34" charset="0"/>
              </a:rPr>
              <a:t> but at a slightly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slower pace than Product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8B4966E-552E-2E41-AC65-416E72D5F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627735"/>
              </p:ext>
            </p:extLst>
          </p:nvPr>
        </p:nvGraphicFramePr>
        <p:xfrm>
          <a:off x="1041400" y="3869015"/>
          <a:ext cx="7086600" cy="496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6C28EC0-F061-5F4D-8102-9ED2C3B9F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64169"/>
              </p:ext>
            </p:extLst>
          </p:nvPr>
        </p:nvGraphicFramePr>
        <p:xfrm>
          <a:off x="8509000" y="3869016"/>
          <a:ext cx="6731187" cy="496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73E766-DA9D-1D42-88C5-0D466D786548}"/>
              </a:ext>
            </a:extLst>
          </p:cNvPr>
          <p:cNvCxnSpPr>
            <a:cxnSpLocks/>
          </p:cNvCxnSpPr>
          <p:nvPr/>
        </p:nvCxnSpPr>
        <p:spPr>
          <a:xfrm flipV="1">
            <a:off x="2286194" y="6013352"/>
            <a:ext cx="5181600" cy="29920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699777-8F55-F541-867B-54FC3BF53948}"/>
              </a:ext>
            </a:extLst>
          </p:cNvPr>
          <p:cNvSpPr txBox="1"/>
          <p:nvPr/>
        </p:nvSpPr>
        <p:spPr>
          <a:xfrm>
            <a:off x="3960827" y="6016823"/>
            <a:ext cx="750771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latin typeface="Roboto Medium" pitchFamily="2" charset="0"/>
                <a:ea typeface="Roboto Medium" pitchFamily="2" charset="0"/>
              </a:rPr>
              <a:t>+4.7%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68CF369-07C3-E74D-9454-A3259B0C1082}"/>
              </a:ext>
            </a:extLst>
          </p:cNvPr>
          <p:cNvSpPr txBox="1"/>
          <p:nvPr/>
        </p:nvSpPr>
        <p:spPr>
          <a:xfrm>
            <a:off x="8509000" y="1553542"/>
            <a:ext cx="6731187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Among all, Services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VBR GM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has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declined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the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most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(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-4.6%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YoY) in 2Q</a:t>
            </a:r>
            <a:endParaRPr lang="en-US" sz="2000" dirty="0">
              <a:solidFill>
                <a:srgbClr val="FF0000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9E487-A0FD-7349-A732-F93D9D7FB010}"/>
              </a:ext>
            </a:extLst>
          </p:cNvPr>
          <p:cNvCxnSpPr>
            <a:cxnSpLocks/>
          </p:cNvCxnSpPr>
          <p:nvPr/>
        </p:nvCxnSpPr>
        <p:spPr>
          <a:xfrm flipV="1">
            <a:off x="2489200" y="7384573"/>
            <a:ext cx="4978594" cy="3116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C8AEB9-1DA3-154F-AD32-847B5BEB9440}"/>
              </a:ext>
            </a:extLst>
          </p:cNvPr>
          <p:cNvSpPr txBox="1"/>
          <p:nvPr/>
        </p:nvSpPr>
        <p:spPr>
          <a:xfrm>
            <a:off x="3957198" y="7472819"/>
            <a:ext cx="75077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+8.3%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D7E37150-8754-3F40-9B0F-8AB3DA730B3C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600" y="3011023"/>
            <a:ext cx="4022725" cy="302647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Growth in Revenue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600" y="2990774"/>
            <a:ext cx="4622800" cy="302647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Services VBR GM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F90D9255-2D54-2840-8C1A-841A82592760}"/>
              </a:ext>
            </a:extLst>
          </p:cNvPr>
          <p:cNvSpPr/>
          <p:nvPr/>
        </p:nvSpPr>
        <p:spPr>
          <a:xfrm>
            <a:off x="1041400" y="2895600"/>
            <a:ext cx="1981200" cy="884858"/>
          </a:xfrm>
          <a:prstGeom prst="wedgeRectCallout">
            <a:avLst>
              <a:gd name="adj1" fmla="val 110358"/>
              <a:gd name="adj2" fmla="val 30251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1A571359-F200-A34E-AE90-2EB91917AEFB}"/>
              </a:ext>
            </a:extLst>
          </p:cNvPr>
          <p:cNvSpPr/>
          <p:nvPr/>
        </p:nvSpPr>
        <p:spPr>
          <a:xfrm>
            <a:off x="8509000" y="2895600"/>
            <a:ext cx="1981200" cy="884858"/>
          </a:xfrm>
          <a:prstGeom prst="wedgeRectCallout">
            <a:avLst>
              <a:gd name="adj1" fmla="val 252816"/>
              <a:gd name="adj2" fmla="val 31802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98C2F820-F824-DE4D-806E-559B87D2D318}"/>
              </a:ext>
            </a:extLst>
          </p:cNvPr>
          <p:cNvSpPr/>
          <p:nvPr/>
        </p:nvSpPr>
        <p:spPr>
          <a:xfrm>
            <a:off x="8509000" y="2895600"/>
            <a:ext cx="1981200" cy="884858"/>
          </a:xfrm>
          <a:prstGeom prst="wedgeRectCallout">
            <a:avLst>
              <a:gd name="adj1" fmla="val 9026"/>
              <a:gd name="adj2" fmla="val 262102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CEC94-4190-FE4D-9718-BB46E1D7CD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3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_sheet14">
            <a:extLst>
              <a:ext uri="{FF2B5EF4-FFF2-40B4-BE49-F238E27FC236}">
                <a16:creationId xmlns:a16="http://schemas.microsoft.com/office/drawing/2014/main" id="{F93D60B8-B7D5-3C42-89DE-9B96E4B5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22313"/>
              </p:ext>
            </p:extLst>
          </p:nvPr>
        </p:nvGraphicFramePr>
        <p:xfrm>
          <a:off x="1041397" y="3896010"/>
          <a:ext cx="14173201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3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Scorecard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Group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MEA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EU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AM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Central Services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C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2Q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Budget Achievements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by Regions have mostly performed well with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concerns for AU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4 out of 5 regions achieved &gt;100%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of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Overall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Services revenue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targets. However, </a:t>
            </a:r>
            <a:r>
              <a:rPr lang="en-US" sz="20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AU is at 99%.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Overall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Services GP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targets have performed </a:t>
            </a:r>
            <a:r>
              <a:rPr lang="en-US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badly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with every region </a:t>
            </a:r>
            <a:r>
              <a:rPr lang="en-US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achieving &lt;100%.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9756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60ECD2-1F0E-6147-BAB7-EDE02E07DE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6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2Q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Budget Gaps (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by Regions) have mostly performed well with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concerns for AU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119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Most of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Services revenue gap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is achieved from </a:t>
            </a:r>
            <a:r>
              <a:rPr lang="en-US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AU (-1M)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Services GP gap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is driven from </a:t>
            </a:r>
            <a:r>
              <a:rPr lang="en-US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all regions.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9756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graphicFrame>
        <p:nvGraphicFramePr>
          <p:cNvPr id="61" name="Table_sheet15">
            <a:extLst>
              <a:ext uri="{FF2B5EF4-FFF2-40B4-BE49-F238E27FC236}">
                <a16:creationId xmlns:a16="http://schemas.microsoft.com/office/drawing/2014/main" id="{44CEE50C-BEF9-FB45-8E6D-7FBB9C0F9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241893"/>
              </p:ext>
            </p:extLst>
          </p:nvPr>
        </p:nvGraphicFramePr>
        <p:xfrm>
          <a:off x="1041397" y="3819810"/>
          <a:ext cx="14173201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3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Scorecard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Group(M)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MEA(M)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EU(M)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AP(M)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AM(M)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Central Services(M)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78114-7D2C-C941-BF29-06B58CFCA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8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2Q YoY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Growth (in %) by Regions shows that in MEA’s and AP’s GP and GM have been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declining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All regions’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Services revenue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are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growing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(0.6% to 21.2% YoY); with </a:t>
            </a:r>
            <a:r>
              <a:rPr lang="en-US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double digit growth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from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EU &amp; 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Service GP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has seen heavy fall in </a:t>
            </a:r>
            <a:r>
              <a:rPr lang="en-US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MEA (-16%)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AP (-6.4%)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4 out of 5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regions’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Services GM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has depreciated.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9756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graphicFrame>
        <p:nvGraphicFramePr>
          <p:cNvPr id="48" name="Table_sheet16">
            <a:extLst>
              <a:ext uri="{FF2B5EF4-FFF2-40B4-BE49-F238E27FC236}">
                <a16:creationId xmlns:a16="http://schemas.microsoft.com/office/drawing/2014/main" id="{DBB6BEE2-073C-C64E-A5F1-C60C3FFEA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92477"/>
              </p:ext>
            </p:extLst>
          </p:nvPr>
        </p:nvGraphicFramePr>
        <p:xfrm>
          <a:off x="1041397" y="3743610"/>
          <a:ext cx="14173201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3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Scorecard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Group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MEA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EU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AM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Central Services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64E11-6D9D-B14A-ABBA-C42B7FDD14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6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2Q YoY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Growth (in Millions) by Regions shows that </a:t>
            </a:r>
            <a:r>
              <a:rPr lang="en-IN" sz="2800" b="1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revenue is largely driven by EU and AM</a:t>
            </a:r>
            <a:endParaRPr sz="2800" b="1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4 out of 5 regions have generated good revenue with large chunk achieved from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AM (+49 M)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graphicFrame>
        <p:nvGraphicFramePr>
          <p:cNvPr id="48" name="Table_sheet17">
            <a:extLst>
              <a:ext uri="{FF2B5EF4-FFF2-40B4-BE49-F238E27FC236}">
                <a16:creationId xmlns:a16="http://schemas.microsoft.com/office/drawing/2014/main" id="{4701113A-030E-FB4A-9343-8E7C82F9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76164"/>
              </p:ext>
            </p:extLst>
          </p:nvPr>
        </p:nvGraphicFramePr>
        <p:xfrm>
          <a:off x="1041397" y="3200955"/>
          <a:ext cx="14173201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3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Scorecard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Group(M)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MEA(M)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EU(M)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AP(M)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AM(M)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Central Services(M)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66997-D9AF-FA45-93F0-C6385FA30D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3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FY19 Services Revenue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to grow 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5.9%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with DD Services to grow 1.33% and VBR to grow 23.77%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FY19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is expected to have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+45 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itchFamily="2" charset="0"/>
                <a:ea typeface="Roboto Medium" pitchFamily="2" charset="0"/>
              </a:rPr>
              <a:t>Services revenue (excl. VBR)</a:t>
            </a:r>
            <a:endParaRPr lang="en-IN" sz="2000" dirty="0">
              <a:solidFill>
                <a:srgbClr val="00B05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0424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03C6F-8B75-1C42-8E8E-A54DB68E27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1B470435-4588-CD4C-97DB-41A55EA1F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025921"/>
              </p:ext>
            </p:extLst>
          </p:nvPr>
        </p:nvGraphicFramePr>
        <p:xfrm>
          <a:off x="1535668" y="2402190"/>
          <a:ext cx="13184663" cy="628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58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Services GP</a:t>
            </a:r>
            <a:r>
              <a:rPr lang="en-IN" sz="28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to grow </a:t>
            </a:r>
            <a:r>
              <a:rPr lang="en-IN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7.9%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with DD Services to grow 6.7% and VBR to grow 13.33%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FY19 is expected to have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+54 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Services GP (excl. VBR)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0424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20382AF7-CB45-C344-A0FB-7D9E6E11E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01446"/>
              </p:ext>
            </p:extLst>
          </p:nvPr>
        </p:nvGraphicFramePr>
        <p:xfrm>
          <a:off x="1215835" y="2272275"/>
          <a:ext cx="13142573" cy="5404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E4B06-7186-1E4E-83D3-8D78EE45C0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399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Services Revenue for 2Q 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increased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by 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+1%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and Services GP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decreased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by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-5%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1249" y="7467600"/>
            <a:ext cx="331187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459"/>
              </a:spcBef>
            </a:pPr>
            <a:r>
              <a:rPr lang="en-IN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GP : Gross Profit</a:t>
            </a:r>
          </a:p>
          <a:p>
            <a:pPr marR="5080">
              <a:lnSpc>
                <a:spcPct val="100000"/>
              </a:lnSpc>
              <a:spcBef>
                <a:spcPts val="459"/>
              </a:spcBef>
            </a:pPr>
            <a:r>
              <a:rPr lang="en-IN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VBR : Vendor Business Resale</a:t>
            </a:r>
          </a:p>
          <a:p>
            <a:pPr marR="5080">
              <a:lnSpc>
                <a:spcPct val="100000"/>
              </a:lnSpc>
              <a:spcBef>
                <a:spcPts val="459"/>
              </a:spcBef>
            </a:pPr>
            <a:r>
              <a:rPr lang="en-IN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Q : Quarter</a:t>
            </a:r>
          </a:p>
          <a:p>
            <a:pPr marR="5080">
              <a:lnSpc>
                <a:spcPct val="100000"/>
              </a:lnSpc>
              <a:spcBef>
                <a:spcPts val="459"/>
              </a:spcBef>
            </a:pPr>
            <a:r>
              <a:rPr lang="en-IN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FY : Financial Year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DC49221B-7391-8B40-A564-20F094D0F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42805"/>
              </p:ext>
            </p:extLst>
          </p:nvPr>
        </p:nvGraphicFramePr>
        <p:xfrm>
          <a:off x="1069009" y="3219450"/>
          <a:ext cx="14223999" cy="416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IN" sz="1600" b="0" i="0" spc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Budget Achievement</a:t>
                      </a:r>
                      <a:endParaRPr lang="en-IN" sz="1600" b="0" i="0" spc="0" dirty="0"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IN" sz="1600" b="0" i="0" spc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1Q Forecast(%)</a:t>
                      </a:r>
                      <a:endParaRPr lang="en-IN" sz="1600" b="0" i="0" spc="0" dirty="0">
                        <a:solidFill>
                          <a:srgbClr val="ADAEAF"/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88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US" sz="1600" b="0" i="0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 Medium" pitchFamily="2" charset="0"/>
                          <a:ea typeface="Roboto Medium" pitchFamily="2" charset="0"/>
                          <a:cs typeface="Lucida Sans"/>
                        </a:rPr>
                        <a:t>2Q Forecast(%)</a:t>
                      </a:r>
                      <a:endParaRPr lang="en-US" sz="1600" b="0" i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 Medium" pitchFamily="2" charset="0"/>
                        <a:ea typeface="Roboto Medium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US" sz="1600" b="0" i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%Change (MoM)</a:t>
                      </a:r>
                    </a:p>
                    <a:p>
                      <a:pPr marR="8572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US" sz="1600" b="0" i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(July-June)</a:t>
                      </a:r>
                      <a:endParaRPr lang="en-US" sz="1600" b="0" i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IN" sz="1600" b="0" i="0" spc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3Q Forecast (%)</a:t>
                      </a:r>
                      <a:endParaRPr lang="en-IN" sz="1600" b="0" i="0" spc="0" dirty="0"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IN" sz="1600" b="0" i="0" spc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4Q Forecast (%)</a:t>
                      </a:r>
                      <a:endParaRPr lang="en-IN" sz="1600" b="0" i="0" spc="0" dirty="0"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IN" sz="1600" b="0" i="0" spc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FY Forecast (%)</a:t>
                      </a:r>
                      <a:endParaRPr lang="en-IN" sz="1600" b="0" i="0" spc="0" dirty="0"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US" sz="1600" b="1" i="0" spc="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US" sz="1600" b="1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6000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ln w="127"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US" sz="1600" b="0" i="0" spc="0" dirty="0">
                        <a:solidFill>
                          <a:srgbClr val="FFC000"/>
                        </a:solidFill>
                        <a:latin typeface="Roboto Light" pitchFamily="2" charset="0"/>
                        <a:ea typeface="Roboto Light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US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US" sz="1600" b="1" i="0" spc="0" dirty="0">
                        <a:solidFill>
                          <a:srgbClr val="FF0000"/>
                        </a:solidFill>
                        <a:latin typeface="Roboto" pitchFamily="2" charset="0"/>
                        <a:ea typeface="Roboto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US" sz="1600" b="1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6000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rgbClr val="FF0000"/>
                        </a:solidFill>
                        <a:latin typeface="Roboto Light" pitchFamily="2" charset="0"/>
                        <a:ea typeface="Roboto Light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US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baseline="27777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US" sz="1600" b="0" i="0" spc="0" dirty="0">
                        <a:solidFill>
                          <a:srgbClr val="FF0000"/>
                        </a:solidFill>
                        <a:latin typeface="Roboto Light" pitchFamily="2" charset="0"/>
                        <a:ea typeface="Roboto Light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US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lang="en-IN"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object 5">
            <a:extLst>
              <a:ext uri="{FF2B5EF4-FFF2-40B4-BE49-F238E27FC236}">
                <a16:creationId xmlns:a16="http://schemas.microsoft.com/office/drawing/2014/main" id="{65663229-3FAE-5A48-B3A5-0601912B61C6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1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400" y="1676400"/>
            <a:ext cx="4022725" cy="36420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0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Services </a:t>
            </a:r>
            <a:r>
              <a:rPr lang="en-US" sz="20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Revenue for 2Q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2200" y="1676400"/>
            <a:ext cx="4622800" cy="36420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20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Services </a:t>
            </a:r>
            <a:r>
              <a:rPr sz="20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GP </a:t>
            </a:r>
            <a:r>
              <a:rPr lang="en-US" sz="20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for 2Q</a:t>
            </a:r>
            <a:endParaRPr sz="20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B0D110BB-1F85-2447-AAE7-C7B444C93C73}"/>
              </a:ext>
            </a:extLst>
          </p:cNvPr>
          <p:cNvSpPr txBox="1"/>
          <p:nvPr/>
        </p:nvSpPr>
        <p:spPr>
          <a:xfrm>
            <a:off x="9485297" y="7467600"/>
            <a:ext cx="5729303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Light" pitchFamily="2" charset="0"/>
                <a:ea typeface="Roboto Light" pitchFamily="2" charset="0"/>
              </a:rPr>
              <a:t>Central Services are mainly Overheads spending offset by GDCs/COEs recoveries</a:t>
            </a:r>
          </a:p>
          <a:p>
            <a:pPr marL="180000">
              <a:lnSpc>
                <a:spcPct val="150000"/>
              </a:lnSpc>
            </a:pPr>
            <a:r>
              <a:rPr lang="en-SG" sz="1200" dirty="0">
                <a:latin typeface="Roboto Light" pitchFamily="2" charset="0"/>
                <a:ea typeface="Roboto Light" pitchFamily="2" charset="0"/>
              </a:rPr>
              <a:t>Arrow in the 2Q Forecast column indicates dip or growth </a:t>
            </a:r>
            <a:r>
              <a:rPr lang="en-SG" sz="1200" dirty="0" err="1">
                <a:latin typeface="Roboto Light" pitchFamily="2" charset="0"/>
                <a:ea typeface="Roboto Light" pitchFamily="2" charset="0"/>
              </a:rPr>
              <a:t>w.r.t.</a:t>
            </a:r>
            <a:r>
              <a:rPr lang="en-SG" sz="1200" dirty="0">
                <a:latin typeface="Roboto Light" pitchFamily="2" charset="0"/>
                <a:ea typeface="Roboto Light" pitchFamily="2" charset="0"/>
              </a:rPr>
              <a:t> previous month</a:t>
            </a:r>
          </a:p>
          <a:p>
            <a:pPr marL="180000">
              <a:lnSpc>
                <a:spcPct val="150000"/>
              </a:lnSpc>
            </a:pPr>
            <a:r>
              <a:rPr lang="en-SG" sz="1200" dirty="0">
                <a:latin typeface="Roboto Light" pitchFamily="2" charset="0"/>
                <a:ea typeface="Roboto Light" pitchFamily="2" charset="0"/>
              </a:rPr>
              <a:t>Red, Amber, Green indicates Spend vs Budget comparison, since if spend is below budget or &lt;100%, it will improve the bottom line profit &amp; thus green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EA7400-13E3-FB4D-925D-F0BBF278723B}"/>
              </a:ext>
            </a:extLst>
          </p:cNvPr>
          <p:cNvGrpSpPr/>
          <p:nvPr/>
        </p:nvGrpSpPr>
        <p:grpSpPr>
          <a:xfrm>
            <a:off x="1041400" y="7846432"/>
            <a:ext cx="4190991" cy="1065511"/>
            <a:chOff x="12547600" y="7266701"/>
            <a:chExt cx="4190991" cy="10655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3FAD3EA-A3AA-AF4D-A469-037ED1E5CC52}"/>
                </a:ext>
              </a:extLst>
            </p:cNvPr>
            <p:cNvGrpSpPr/>
            <p:nvPr/>
          </p:nvGrpSpPr>
          <p:grpSpPr>
            <a:xfrm>
              <a:off x="12547600" y="7266701"/>
              <a:ext cx="1868170" cy="276999"/>
              <a:chOff x="12547600" y="7266701"/>
              <a:chExt cx="1868170" cy="2769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CD3BEE-0CF5-FD4C-B796-A0125D8FBCA4}"/>
                  </a:ext>
                </a:extLst>
              </p:cNvPr>
              <p:cNvSpPr/>
              <p:nvPr/>
            </p:nvSpPr>
            <p:spPr>
              <a:xfrm>
                <a:off x="12547600" y="73152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1DBE63-DC61-BB4B-8F2C-1998851D7A33}"/>
                  </a:ext>
                </a:extLst>
              </p:cNvPr>
              <p:cNvSpPr txBox="1"/>
              <p:nvPr/>
            </p:nvSpPr>
            <p:spPr>
              <a:xfrm>
                <a:off x="12750613" y="7266701"/>
                <a:ext cx="1665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&lt; 95%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52B47CF-2696-514C-84AC-64E3DBEF4F25}"/>
                </a:ext>
              </a:extLst>
            </p:cNvPr>
            <p:cNvGrpSpPr/>
            <p:nvPr/>
          </p:nvGrpSpPr>
          <p:grpSpPr>
            <a:xfrm>
              <a:off x="12547600" y="7660957"/>
              <a:ext cx="2108013" cy="276999"/>
              <a:chOff x="12547600" y="7715110"/>
              <a:chExt cx="2108013" cy="27699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4D4B707-A5E1-C341-8947-75A048F7CB0D}"/>
                  </a:ext>
                </a:extLst>
              </p:cNvPr>
              <p:cNvSpPr/>
              <p:nvPr/>
            </p:nvSpPr>
            <p:spPr>
              <a:xfrm>
                <a:off x="12547600" y="7763609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B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EF1C58-238F-7845-8DB0-F24A03829C49}"/>
                  </a:ext>
                </a:extLst>
              </p:cNvPr>
              <p:cNvSpPr txBox="1"/>
              <p:nvPr/>
            </p:nvSpPr>
            <p:spPr>
              <a:xfrm>
                <a:off x="12750613" y="771511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95 &lt;= x &lt; 100%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676EE56-9FFE-BA45-9FDE-111BE5C0583E}"/>
                </a:ext>
              </a:extLst>
            </p:cNvPr>
            <p:cNvGrpSpPr/>
            <p:nvPr/>
          </p:nvGrpSpPr>
          <p:grpSpPr>
            <a:xfrm>
              <a:off x="12547600" y="8055213"/>
              <a:ext cx="4190991" cy="276999"/>
              <a:chOff x="12547600" y="8055213"/>
              <a:chExt cx="4190991" cy="2769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EAE83F5-0A87-7741-80B5-34A438D04757}"/>
                  </a:ext>
                </a:extLst>
              </p:cNvPr>
              <p:cNvSpPr/>
              <p:nvPr/>
            </p:nvSpPr>
            <p:spPr>
              <a:xfrm>
                <a:off x="12547600" y="81037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EEB7DB-6FF5-4F46-9F45-5FC9BED0CA67}"/>
                  </a:ext>
                </a:extLst>
              </p:cNvPr>
              <p:cNvSpPr txBox="1"/>
              <p:nvPr/>
            </p:nvSpPr>
            <p:spPr>
              <a:xfrm>
                <a:off x="12750613" y="8055213"/>
                <a:ext cx="398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&lt; 100%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D766E4-C7B9-5647-9CFE-7AADE79F2AF7}"/>
              </a:ext>
            </a:extLst>
          </p:cNvPr>
          <p:cNvSpPr txBox="1"/>
          <p:nvPr/>
        </p:nvSpPr>
        <p:spPr>
          <a:xfrm>
            <a:off x="976443" y="7467600"/>
            <a:ext cx="209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For </a:t>
            </a:r>
            <a:r>
              <a:rPr lang="en-US" sz="1200" b="1" spc="80" dirty="0">
                <a:latin typeface="Roboto" pitchFamily="2" charset="0"/>
                <a:ea typeface="Roboto" pitchFamily="2" charset="0"/>
              </a:rPr>
              <a:t>Achieved Value</a:t>
            </a:r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 color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753DBE-0FAD-FE47-A84C-435E1E66E241}"/>
              </a:ext>
            </a:extLst>
          </p:cNvPr>
          <p:cNvGrpSpPr/>
          <p:nvPr/>
        </p:nvGrpSpPr>
        <p:grpSpPr>
          <a:xfrm>
            <a:off x="3657787" y="7846432"/>
            <a:ext cx="2108013" cy="671255"/>
            <a:chOff x="12547600" y="7266701"/>
            <a:chExt cx="2108013" cy="6712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41A8F8-8B0F-104E-B7B8-EEC32A66AA0F}"/>
                </a:ext>
              </a:extLst>
            </p:cNvPr>
            <p:cNvGrpSpPr/>
            <p:nvPr/>
          </p:nvGrpSpPr>
          <p:grpSpPr>
            <a:xfrm>
              <a:off x="12547600" y="7266701"/>
              <a:ext cx="1868170" cy="276999"/>
              <a:chOff x="12547600" y="7266701"/>
              <a:chExt cx="1868170" cy="27699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45D2B8F-DEF5-CA40-9534-3067B5BB7432}"/>
                  </a:ext>
                </a:extLst>
              </p:cNvPr>
              <p:cNvSpPr/>
              <p:nvPr/>
            </p:nvSpPr>
            <p:spPr>
              <a:xfrm>
                <a:off x="12547600" y="731520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1EE586-B9E9-C649-B48F-DAB358A820B4}"/>
                  </a:ext>
                </a:extLst>
              </p:cNvPr>
              <p:cNvSpPr txBox="1"/>
              <p:nvPr/>
            </p:nvSpPr>
            <p:spPr>
              <a:xfrm>
                <a:off x="12750613" y="7266701"/>
                <a:ext cx="1665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Improved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952C49-989A-4748-9A87-BF65A301ABF5}"/>
                </a:ext>
              </a:extLst>
            </p:cNvPr>
            <p:cNvGrpSpPr/>
            <p:nvPr/>
          </p:nvGrpSpPr>
          <p:grpSpPr>
            <a:xfrm>
              <a:off x="12547600" y="7660957"/>
              <a:ext cx="2108013" cy="276999"/>
              <a:chOff x="12547600" y="7715110"/>
              <a:chExt cx="2108013" cy="27699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E0C545-9679-544A-8D0F-821158923E74}"/>
                  </a:ext>
                </a:extLst>
              </p:cNvPr>
              <p:cNvSpPr/>
              <p:nvPr/>
            </p:nvSpPr>
            <p:spPr>
              <a:xfrm>
                <a:off x="12547600" y="7763609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6F842F-CF73-EF42-BA2D-28EB8E22FAD6}"/>
                  </a:ext>
                </a:extLst>
              </p:cNvPr>
              <p:cNvSpPr txBox="1"/>
              <p:nvPr/>
            </p:nvSpPr>
            <p:spPr>
              <a:xfrm>
                <a:off x="12750613" y="771511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Of concern</a:t>
                </a: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79687A8-6296-134A-AB8A-C9FCF8A03361}"/>
              </a:ext>
            </a:extLst>
          </p:cNvPr>
          <p:cNvSpPr txBox="1"/>
          <p:nvPr/>
        </p:nvSpPr>
        <p:spPr>
          <a:xfrm>
            <a:off x="3587202" y="7467600"/>
            <a:ext cx="1665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For </a:t>
            </a:r>
            <a:r>
              <a:rPr lang="en-US" sz="1200" b="1" spc="80" dirty="0">
                <a:latin typeface="Roboto" pitchFamily="2" charset="0"/>
                <a:ea typeface="Roboto" pitchFamily="2" charset="0"/>
              </a:rPr>
              <a:t>Arrow</a:t>
            </a:r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 color</a:t>
            </a: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EFADBF27-DE42-4F44-809F-54F374C0A8B6}"/>
              </a:ext>
            </a:extLst>
          </p:cNvPr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58" name="object 10">
            <a:hlinkClick r:id="rId3" action="ppaction://hlinksldjump"/>
            <a:extLst>
              <a:ext uri="{FF2B5EF4-FFF2-40B4-BE49-F238E27FC236}">
                <a16:creationId xmlns:a16="http://schemas.microsoft.com/office/drawing/2014/main" id="{BC0BF05C-8EEB-4B4F-8EC8-CA6122C45A2F}"/>
              </a:ext>
            </a:extLst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2C409-CABF-E548-A89B-52081E0857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11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FY19 Services Revenue excl. VBR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has achieved </a:t>
            </a:r>
            <a:r>
              <a:rPr lang="en-IN" sz="2800" b="1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higher revenue</a:t>
            </a:r>
            <a:endParaRPr sz="2800" dirty="0">
              <a:solidFill>
                <a:srgbClr val="001973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88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FY19 Services revenue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increased (+1241M vs Jun)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achieving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101%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of budget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VBR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increased (+60M vs Jun)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achieving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111%.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50441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34539"/>
            <a:chOff x="1065212" y="5245311"/>
            <a:chExt cx="2262188" cy="634539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20187"/>
            <a:chOff x="1065212" y="3565195"/>
            <a:chExt cx="4022725" cy="620187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2Q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</p:grpSp>
      <p:graphicFrame>
        <p:nvGraphicFramePr>
          <p:cNvPr id="34" name="Table_sheet20">
            <a:extLst>
              <a:ext uri="{FF2B5EF4-FFF2-40B4-BE49-F238E27FC236}">
                <a16:creationId xmlns:a16="http://schemas.microsoft.com/office/drawing/2014/main" id="{452488DC-98AC-6E44-ADF0-10F5DA76B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44054"/>
              </p:ext>
            </p:extLst>
          </p:nvPr>
        </p:nvGraphicFramePr>
        <p:xfrm>
          <a:off x="4546602" y="3210210"/>
          <a:ext cx="10667998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6740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1741353194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3269417070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1612093896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932362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Q1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Q3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Q4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Services Revenue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54BBA-DBA3-3D4B-B3C4-A710D4CE92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_sheet3">
            <a:extLst>
              <a:ext uri="{FF2B5EF4-FFF2-40B4-BE49-F238E27FC236}">
                <a16:creationId xmlns:a16="http://schemas.microsoft.com/office/drawing/2014/main" id="{F93D60B8-B7D5-3C42-89DE-9B96E4B5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73175"/>
              </p:ext>
            </p:extLst>
          </p:nvPr>
        </p:nvGraphicFramePr>
        <p:xfrm>
          <a:off x="4936409" y="3775248"/>
          <a:ext cx="10278185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3071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217519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217519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217519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217519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217519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217519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 (M)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 (M)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1" i="0" u="none" strike="noStrike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Services Revenue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>
                          <a:solidFill>
                            <a:srgbClr val="0FC9F2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11.1%</a:t>
                      </a:r>
                      <a:endParaRPr lang="en-IN" sz="1400" b="1" i="0" u="none" strike="noStrike" dirty="0">
                        <a:solidFill>
                          <a:srgbClr val="0FC9F2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Services Revenue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for 2Q has 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improved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when compared with Prior Forecast by 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22M</a:t>
            </a:r>
            <a:endParaRPr sz="2800" dirty="0">
              <a:solidFill>
                <a:srgbClr val="00B05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4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Roboto Light" pitchFamily="2" charset="0"/>
                <a:ea typeface="Roboto Light" pitchFamily="2" charset="0"/>
              </a:rPr>
              <a:t>Services VBR has observed steep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YoY</a:t>
            </a:r>
            <a:r>
              <a:rPr lang="en-IN" sz="2000" dirty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</a:rPr>
              <a:t>improvement of 31.1%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9756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34539"/>
            <a:chOff x="1065212" y="5245311"/>
            <a:chExt cx="2262188" cy="634539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20187"/>
            <a:chOff x="1065212" y="3565195"/>
            <a:chExt cx="4022725" cy="620187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2Q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F688527-F16A-5A46-A1A3-2D79718488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8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Services (excl. VBR)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Revenue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for Q2 was </a:t>
            </a: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below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the achievement targets </a:t>
            </a:r>
            <a:endParaRPr sz="2800" dirty="0">
              <a:solidFill>
                <a:srgbClr val="001973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5" name="Table_sheet4">
            <a:extLst>
              <a:ext uri="{FF2B5EF4-FFF2-40B4-BE49-F238E27FC236}">
                <a16:creationId xmlns:a16="http://schemas.microsoft.com/office/drawing/2014/main" id="{F93D60B8-B7D5-3C42-89DE-9B96E4B5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82451"/>
              </p:ext>
            </p:extLst>
          </p:nvPr>
        </p:nvGraphicFramePr>
        <p:xfrm>
          <a:off x="4521199" y="3241848"/>
          <a:ext cx="10693394" cy="4267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8686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169118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169118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169118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169118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169118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169118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Services Revenue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ln>
                            <a:noFill/>
                          </a:ln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Services (excl. VBR)</a:t>
                      </a:r>
                      <a:endParaRPr lang="en-IN" sz="1400" b="1" i="0" u="none" strike="noStrike" dirty="0">
                        <a:ln>
                          <a:noFill/>
                        </a:ln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1" i="0" u="none" strike="noStrike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3925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Support Services (excl. VBR)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7717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34838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19842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DE63443B-C0C5-B74A-87A2-403777A19BC8}"/>
              </a:ext>
            </a:extLst>
          </p:cNvPr>
          <p:cNvGrpSpPr/>
          <p:nvPr/>
        </p:nvGrpSpPr>
        <p:grpSpPr>
          <a:xfrm>
            <a:off x="1065212" y="4860598"/>
            <a:ext cx="4022725" cy="702002"/>
            <a:chOff x="1065212" y="3412798"/>
            <a:chExt cx="4022725" cy="702002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80354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412798"/>
              <a:ext cx="4022725" cy="36512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2Q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r>
                <a:rPr lang="en-US" sz="1600" b="1" dirty="0">
                  <a:solidFill>
                    <a:srgbClr val="1CBD46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  <p:sp>
          <p:nvSpPr>
            <p:cNvPr id="32" name="object 3" hidden="1">
              <a:extLst>
                <a:ext uri="{FF2B5EF4-FFF2-40B4-BE49-F238E27FC236}">
                  <a16:creationId xmlns:a16="http://schemas.microsoft.com/office/drawing/2014/main" id="{E556E917-D0FA-BD4A-85EB-8349BE7167F6}"/>
                </a:ext>
              </a:extLst>
            </p:cNvPr>
            <p:cNvSpPr txBox="1"/>
            <p:nvPr/>
          </p:nvSpPr>
          <p:spPr>
            <a:xfrm>
              <a:off x="1065212" y="3744284"/>
              <a:ext cx="4022725" cy="370516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197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1CBD46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32D00D-7D84-CC47-9629-6035CEA850F4}"/>
              </a:ext>
            </a:extLst>
          </p:cNvPr>
          <p:cNvGrpSpPr/>
          <p:nvPr/>
        </p:nvGrpSpPr>
        <p:grpSpPr>
          <a:xfrm>
            <a:off x="1065212" y="5917659"/>
            <a:ext cx="2033588" cy="598584"/>
            <a:chOff x="1065212" y="5026521"/>
            <a:chExt cx="2033588" cy="598584"/>
          </a:xfrm>
        </p:grpSpPr>
        <p:sp>
          <p:nvSpPr>
            <p:cNvPr id="14" name="Up Arrow 13" hidden="1">
              <a:extLst>
                <a:ext uri="{FF2B5EF4-FFF2-40B4-BE49-F238E27FC236}">
                  <a16:creationId xmlns:a16="http://schemas.microsoft.com/office/drawing/2014/main" id="{4330F64F-D1F0-7144-9B67-2BB7BA4A33C6}"/>
                </a:ext>
              </a:extLst>
            </p:cNvPr>
            <p:cNvSpPr/>
            <p:nvPr/>
          </p:nvSpPr>
          <p:spPr>
            <a:xfrm flipV="1">
              <a:off x="1498600" y="5373105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065212" y="5026521"/>
              <a:ext cx="2033588" cy="346365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DD Services</a:t>
              </a:r>
              <a:r>
                <a:rPr lang="en-IN" sz="1600" b="1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lang="en-IN" sz="1600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lang="en-IN"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36A6A0EE-1D66-844C-8544-D9EAB9A32653}"/>
              </a:ext>
            </a:extLst>
          </p:cNvPr>
          <p:cNvGrpSpPr/>
          <p:nvPr/>
        </p:nvGrpSpPr>
        <p:grpSpPr>
          <a:xfrm>
            <a:off x="1065212" y="6910408"/>
            <a:ext cx="2262188" cy="598637"/>
            <a:chOff x="1065212" y="6398122"/>
            <a:chExt cx="2262188" cy="598637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614449" y="6744759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6398122"/>
              <a:ext cx="2262188" cy="365622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  <a:r>
                <a:rPr lang="en-IN" sz="1600" b="1" dirty="0">
                  <a:solidFill>
                    <a:srgbClr val="753BBD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753BBD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753BBD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  <p:sp>
          <p:nvSpPr>
            <p:cNvPr id="34" name="object 4" hidden="1">
              <a:extLst>
                <a:ext uri="{FF2B5EF4-FFF2-40B4-BE49-F238E27FC236}">
                  <a16:creationId xmlns:a16="http://schemas.microsoft.com/office/drawing/2014/main" id="{2213B92C-E1A5-4444-94DC-2DC923C89370}"/>
                </a:ext>
              </a:extLst>
            </p:cNvPr>
            <p:cNvSpPr txBox="1"/>
            <p:nvPr/>
          </p:nvSpPr>
          <p:spPr>
            <a:xfrm>
              <a:off x="1065212" y="6725773"/>
              <a:ext cx="2262188" cy="252001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7" name="Group 36" hidden="1">
            <a:extLst>
              <a:ext uri="{FF2B5EF4-FFF2-40B4-BE49-F238E27FC236}">
                <a16:creationId xmlns:a16="http://schemas.microsoft.com/office/drawing/2014/main" id="{C594BF6B-8ACF-5D49-91D3-CBD9203A8F04}"/>
              </a:ext>
            </a:extLst>
          </p:cNvPr>
          <p:cNvGrpSpPr/>
          <p:nvPr/>
        </p:nvGrpSpPr>
        <p:grpSpPr>
          <a:xfrm>
            <a:off x="1803400" y="4894520"/>
            <a:ext cx="9690101" cy="463409"/>
            <a:chOff x="1896345" y="4392608"/>
            <a:chExt cx="9690101" cy="46340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993E08-82B1-6E49-AC6F-177485F410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603488"/>
              <a:ext cx="68747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7ECEDD-7C4C-6745-B125-F23B2684A3DE}"/>
                </a:ext>
              </a:extLst>
            </p:cNvPr>
            <p:cNvCxnSpPr>
              <a:cxnSpLocks/>
            </p:cNvCxnSpPr>
            <p:nvPr/>
          </p:nvCxnSpPr>
          <p:spPr>
            <a:xfrm>
              <a:off x="11268945" y="4392608"/>
              <a:ext cx="0" cy="2108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BAED78-2994-474B-BD35-689BD34DDC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8945" y="439260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2D51E9-D4B2-7147-A215-D1F2A125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4E5B03-CFAF-8F4C-B1B7-550DEA688D14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603488"/>
              <a:ext cx="0" cy="2525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 hidden="1">
            <a:extLst>
              <a:ext uri="{FF2B5EF4-FFF2-40B4-BE49-F238E27FC236}">
                <a16:creationId xmlns:a16="http://schemas.microsoft.com/office/drawing/2014/main" id="{E0EDC2C6-0104-CF40-B0CD-DFFFA631C985}"/>
              </a:ext>
            </a:extLst>
          </p:cNvPr>
          <p:cNvGrpSpPr/>
          <p:nvPr/>
        </p:nvGrpSpPr>
        <p:grpSpPr>
          <a:xfrm>
            <a:off x="1803400" y="7295872"/>
            <a:ext cx="8534400" cy="210880"/>
            <a:chOff x="1460070" y="5353876"/>
            <a:chExt cx="8534400" cy="21088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99C280-3661-BF46-A87A-778B1B0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470" y="5564756"/>
              <a:ext cx="577849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36265B-B963-EA4F-932D-BBD7B6CA12CB}"/>
                </a:ext>
              </a:extLst>
            </p:cNvPr>
            <p:cNvCxnSpPr>
              <a:cxnSpLocks/>
            </p:cNvCxnSpPr>
            <p:nvPr/>
          </p:nvCxnSpPr>
          <p:spPr>
            <a:xfrm>
              <a:off x="9676969" y="5353876"/>
              <a:ext cx="0" cy="2108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992AC75-A5EE-6640-92C2-EA96ACBECC47}"/>
                </a:ext>
              </a:extLst>
            </p:cNvPr>
            <p:cNvCxnSpPr>
              <a:cxnSpLocks/>
            </p:cNvCxnSpPr>
            <p:nvPr/>
          </p:nvCxnSpPr>
          <p:spPr>
            <a:xfrm>
              <a:off x="9676969" y="5353876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910983-991A-9C4C-8C5F-7B023F32BEDD}"/>
                </a:ext>
              </a:extLst>
            </p:cNvPr>
            <p:cNvCxnSpPr>
              <a:cxnSpLocks/>
            </p:cNvCxnSpPr>
            <p:nvPr/>
          </p:nvCxnSpPr>
          <p:spPr>
            <a:xfrm>
              <a:off x="1460070" y="5446928"/>
              <a:ext cx="2438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F9FF1C3-2207-F74B-86E5-4A4026D581B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470" y="5424189"/>
              <a:ext cx="0" cy="1405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ounded Rectangle 67">
            <a:hlinkClick r:id="rId4" action="ppaction://hlinksldjump"/>
            <a:extLst>
              <a:ext uri="{FF2B5EF4-FFF2-40B4-BE49-F238E27FC236}">
                <a16:creationId xmlns:a16="http://schemas.microsoft.com/office/drawing/2014/main" id="{991B9333-C0D4-F646-9751-2FBC67125207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54" name="Rounded Rectangle 53">
            <a:hlinkClick r:id="rId3" action="ppaction://hlinksldjump"/>
            <a:extLst>
              <a:ext uri="{FF2B5EF4-FFF2-40B4-BE49-F238E27FC236}">
                <a16:creationId xmlns:a16="http://schemas.microsoft.com/office/drawing/2014/main" id="{33FF293A-2AA1-F547-85D0-62A21FCE717D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5" name="object 7">
            <a:extLst>
              <a:ext uri="{FF2B5EF4-FFF2-40B4-BE49-F238E27FC236}">
                <a16:creationId xmlns:a16="http://schemas.microsoft.com/office/drawing/2014/main" id="{F3D3CCA7-6D5E-E442-9B36-02C84E493C5D}"/>
              </a:ext>
            </a:extLst>
          </p:cNvPr>
          <p:cNvSpPr txBox="1"/>
          <p:nvPr/>
        </p:nvSpPr>
        <p:spPr>
          <a:xfrm>
            <a:off x="1041400" y="1600200"/>
            <a:ext cx="11710988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Services (excl. VBR) has </a:t>
            </a:r>
            <a:r>
              <a:rPr lang="en-IN" sz="20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achieved 97%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(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+4.8%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YoY)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but has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19M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gap in Prior Forecast  </a:t>
            </a:r>
          </a:p>
        </p:txBody>
      </p:sp>
      <p:sp>
        <p:nvSpPr>
          <p:cNvPr id="57" name="Rounded Rectangle 56">
            <a:hlinkClick r:id="rId6" action="ppaction://hlinksldjump"/>
            <a:extLst>
              <a:ext uri="{FF2B5EF4-FFF2-40B4-BE49-F238E27FC236}">
                <a16:creationId xmlns:a16="http://schemas.microsoft.com/office/drawing/2014/main" id="{4908C630-6191-1443-B44E-6A7B5804CE91}"/>
              </a:ext>
            </a:extLst>
          </p:cNvPr>
          <p:cNvSpPr/>
          <p:nvPr/>
        </p:nvSpPr>
        <p:spPr>
          <a:xfrm>
            <a:off x="4521200" y="7661444"/>
            <a:ext cx="1854200" cy="574159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Service Revenue MoM</a:t>
            </a:r>
          </a:p>
        </p:txBody>
      </p:sp>
      <p:sp>
        <p:nvSpPr>
          <p:cNvPr id="70" name="object 7">
            <a:extLst>
              <a:ext uri="{FF2B5EF4-FFF2-40B4-BE49-F238E27FC236}">
                <a16:creationId xmlns:a16="http://schemas.microsoft.com/office/drawing/2014/main" id="{36F9A914-4925-9041-9589-210153BBED56}"/>
              </a:ext>
            </a:extLst>
          </p:cNvPr>
          <p:cNvSpPr txBox="1"/>
          <p:nvPr/>
        </p:nvSpPr>
        <p:spPr>
          <a:xfrm>
            <a:off x="4962000" y="7661444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76A815-EB49-7F4E-86AF-8EC123B4302B}"/>
              </a:ext>
            </a:extLst>
          </p:cNvPr>
          <p:cNvSpPr txBox="1"/>
          <p:nvPr/>
        </p:nvSpPr>
        <p:spPr>
          <a:xfrm>
            <a:off x="13843000" y="2133600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Services (excl. VBR)</a:t>
            </a:r>
          </a:p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(Regional)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27427F-894F-8C49-98B7-8FC82534249A}"/>
              </a:ext>
            </a:extLst>
          </p:cNvPr>
          <p:cNvSpPr txBox="1"/>
          <p:nvPr/>
        </p:nvSpPr>
        <p:spPr>
          <a:xfrm>
            <a:off x="12450274" y="2268379"/>
            <a:ext cx="11769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Services Revenue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D780-087D-1D4F-B48D-9229D4E783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4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All regions have shown 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positive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YoY% for DD Services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Revenue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in 2Q </a:t>
            </a:r>
            <a:endParaRPr sz="2800" b="1" dirty="0">
              <a:solidFill>
                <a:srgbClr val="00197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03727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DD Services Revenue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is improving with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+4.8% YoY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;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All 5</a:t>
            </a:r>
            <a:r>
              <a:rPr lang="en-IN" sz="20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regions are gradually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growing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, with values between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0% to 6% YoY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6D8D5-7940-8445-8126-EB6929F9F51A}"/>
              </a:ext>
            </a:extLst>
          </p:cNvPr>
          <p:cNvSpPr/>
          <p:nvPr/>
        </p:nvSpPr>
        <p:spPr>
          <a:xfrm>
            <a:off x="12224856" y="4180854"/>
            <a:ext cx="792000" cy="187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B7CAA-097F-3947-8ACC-BB956DA80891}"/>
              </a:ext>
            </a:extLst>
          </p:cNvPr>
          <p:cNvSpPr/>
          <p:nvPr/>
        </p:nvSpPr>
        <p:spPr>
          <a:xfrm>
            <a:off x="12224856" y="3400792"/>
            <a:ext cx="792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A704B8B-76B3-624B-B9E9-635A22BFF69F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5" name="Table_sheet5">
            <a:extLst>
              <a:ext uri="{FF2B5EF4-FFF2-40B4-BE49-F238E27FC236}">
                <a16:creationId xmlns:a16="http://schemas.microsoft.com/office/drawing/2014/main" id="{AC3127CD-9FB0-5F40-A8D3-C3FFE6E28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01625"/>
              </p:ext>
            </p:extLst>
          </p:nvPr>
        </p:nvGraphicFramePr>
        <p:xfrm>
          <a:off x="4546600" y="3200400"/>
          <a:ext cx="10680798" cy="5348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760">
                  <a:extLst>
                    <a:ext uri="{9D8B030D-6E8A-4147-A177-3AD203B41FA5}">
                      <a16:colId xmlns:a16="http://schemas.microsoft.com/office/drawing/2014/main" val="3946414108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159457417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1241496859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672299783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1683457944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4030336459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4170775465"/>
                    </a:ext>
                  </a:extLst>
                </a:gridCol>
              </a:tblGrid>
              <a:tr h="594311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rgbClr val="14C9F1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Services (excl. VBR)</a:t>
                      </a:r>
                      <a:endParaRPr lang="en-IN" sz="1400" b="0" i="0" u="none" strike="noStrike" dirty="0">
                        <a:solidFill>
                          <a:srgbClr val="14C9F1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00086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0" algn="l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79819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18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74159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10364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28222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41260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60391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35264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180000" algn="l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9084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65212" y="6170616"/>
            <a:ext cx="3288861" cy="364613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DD Service Revenue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212" y="7061448"/>
            <a:ext cx="2436431" cy="368523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AM Region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5534CF3-57D8-AD4D-A3E1-6F75A0BF7DE3}"/>
              </a:ext>
            </a:extLst>
          </p:cNvPr>
          <p:cNvSpPr txBox="1"/>
          <p:nvPr/>
        </p:nvSpPr>
        <p:spPr>
          <a:xfrm>
            <a:off x="1065212" y="7945148"/>
            <a:ext cx="2173932" cy="346365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MEA Region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47" name="Rounded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BE48B403-1B1F-1B40-88D6-1DE2BE775811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48" name="Rounded Rectangle 47">
            <a:hlinkClick r:id="rId4" action="ppaction://hlinksldjump"/>
            <a:extLst>
              <a:ext uri="{FF2B5EF4-FFF2-40B4-BE49-F238E27FC236}">
                <a16:creationId xmlns:a16="http://schemas.microsoft.com/office/drawing/2014/main" id="{76DEAA74-9F18-3F44-9A1C-A5858F73D2BC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0" name="object 8" hidden="1">
            <a:extLst>
              <a:ext uri="{FF2B5EF4-FFF2-40B4-BE49-F238E27FC236}">
                <a16:creationId xmlns:a16="http://schemas.microsoft.com/office/drawing/2014/main" id="{94C9C659-24BD-434C-8C93-ECF8F791E9A3}"/>
              </a:ext>
            </a:extLst>
          </p:cNvPr>
          <p:cNvSpPr txBox="1"/>
          <p:nvPr/>
        </p:nvSpPr>
        <p:spPr>
          <a:xfrm>
            <a:off x="11910395" y="1620766"/>
            <a:ext cx="3311870" cy="49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AM : America </a:t>
            </a:r>
          </a:p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MEA : Middle East &amp; Africa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5AEE8BEC-4F5D-D348-A455-F3F78EE3C23D}"/>
              </a:ext>
            </a:extLst>
          </p:cNvPr>
          <p:cNvSpPr/>
          <p:nvPr/>
        </p:nvSpPr>
        <p:spPr>
          <a:xfrm>
            <a:off x="5343383" y="8751432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 hidden="1">
            <a:extLst>
              <a:ext uri="{FF2B5EF4-FFF2-40B4-BE49-F238E27FC236}">
                <a16:creationId xmlns:a16="http://schemas.microsoft.com/office/drawing/2014/main" id="{CF94B80B-97AB-884A-B56B-5DC6D0E7DEB6}"/>
              </a:ext>
            </a:extLst>
          </p:cNvPr>
          <p:cNvSpPr txBox="1"/>
          <p:nvPr/>
        </p:nvSpPr>
        <p:spPr>
          <a:xfrm>
            <a:off x="5546396" y="8610600"/>
            <a:ext cx="166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Improved but not enough</a:t>
            </a:r>
          </a:p>
        </p:txBody>
      </p:sp>
      <p:sp>
        <p:nvSpPr>
          <p:cNvPr id="60" name="object 7">
            <a:extLst>
              <a:ext uri="{FF2B5EF4-FFF2-40B4-BE49-F238E27FC236}">
                <a16:creationId xmlns:a16="http://schemas.microsoft.com/office/drawing/2014/main" id="{B7B65B89-B1C4-B843-AC47-3ABC6776F34E}"/>
              </a:ext>
            </a:extLst>
          </p:cNvPr>
          <p:cNvSpPr txBox="1"/>
          <p:nvPr/>
        </p:nvSpPr>
        <p:spPr>
          <a:xfrm>
            <a:off x="4962000" y="8624244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D6775-CB6E-8346-8C37-3A0E3FFEE968}"/>
              </a:ext>
            </a:extLst>
          </p:cNvPr>
          <p:cNvSpPr txBox="1"/>
          <p:nvPr/>
        </p:nvSpPr>
        <p:spPr>
          <a:xfrm>
            <a:off x="13843000" y="211449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Support Services</a:t>
            </a:r>
          </a:p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(excl. VBR)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2C41F2-1A2D-724F-9447-C389785CDD3A}"/>
              </a:ext>
            </a:extLst>
          </p:cNvPr>
          <p:cNvSpPr txBox="1"/>
          <p:nvPr/>
        </p:nvSpPr>
        <p:spPr>
          <a:xfrm>
            <a:off x="12453479" y="2114490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Services Revenue</a:t>
            </a:r>
          </a:p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(excl. VBR)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14815BD-A689-A743-9D11-344A83DA76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2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_sheet6">
            <a:extLst>
              <a:ext uri="{FF2B5EF4-FFF2-40B4-BE49-F238E27FC236}">
                <a16:creationId xmlns:a16="http://schemas.microsoft.com/office/drawing/2014/main" id="{AFBD7243-9BB0-484B-B514-14D54E0DB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99008"/>
              </p:ext>
            </p:extLst>
          </p:nvPr>
        </p:nvGraphicFramePr>
        <p:xfrm>
          <a:off x="4511949" y="3200401"/>
          <a:ext cx="10728241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4051">
                  <a:extLst>
                    <a:ext uri="{9D8B030D-6E8A-4147-A177-3AD203B41FA5}">
                      <a16:colId xmlns:a16="http://schemas.microsoft.com/office/drawing/2014/main" val="950158670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438950572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4097730492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1864067292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3527060881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3112795114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26665838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rgbClr val="14C9F1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Support Services (excl. VBR)</a:t>
                      </a:r>
                      <a:endParaRPr lang="en-IN" sz="1400" b="0" i="0" u="none" strike="noStrike" dirty="0">
                        <a:solidFill>
                          <a:srgbClr val="14C9F1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622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algn="l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2306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18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5518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75474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752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62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2919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804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180000" algn="l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94491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Support Services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revenue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has the </a:t>
            </a:r>
            <a:r>
              <a:rPr lang="en-IN" sz="28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low</a:t>
            </a:r>
            <a:r>
              <a:rPr lang="en-IN" sz="2800" b="1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 run rate for last 5 quarters</a:t>
            </a:r>
            <a:endParaRPr sz="2800" b="1" dirty="0">
              <a:solidFill>
                <a:srgbClr val="00197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10989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Support Services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(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excl. VBR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) for Group Services revenue has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improved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</a:rPr>
              <a:t>(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+10.7% YoY</a:t>
            </a:r>
            <a:r>
              <a:rPr lang="en-IN" sz="20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</a:rPr>
              <a:t>)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with a low run-rate in 5 quarters.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However, in 3 out of 5 regions,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revenue </a:t>
            </a:r>
            <a:r>
              <a:rPr lang="en-IN" sz="2000" b="1" dirty="0" err="1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decled</a:t>
            </a:r>
            <a:r>
              <a:rPr lang="en-IN" sz="2000" dirty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by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-1% to -16%</a:t>
            </a:r>
            <a:r>
              <a:rPr lang="en-IN" sz="2000" dirty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</a:rPr>
              <a:t>.</a:t>
            </a:r>
            <a:endParaRPr lang="en-US" sz="2000" dirty="0">
              <a:solidFill>
                <a:srgbClr val="FF000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FC3019F-5896-8A4E-9FE4-6F6C2DAFBF84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213" y="5974172"/>
            <a:ext cx="2262188" cy="361273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SS (excl. VBR)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7F3EDC-3E36-C644-80C5-C392293CF293}"/>
              </a:ext>
            </a:extLst>
          </p:cNvPr>
          <p:cNvGrpSpPr/>
          <p:nvPr/>
        </p:nvGrpSpPr>
        <p:grpSpPr>
          <a:xfrm>
            <a:off x="1065212" y="7103291"/>
            <a:ext cx="2643188" cy="614293"/>
            <a:chOff x="1065212" y="6779120"/>
            <a:chExt cx="2643188" cy="614293"/>
          </a:xfrm>
        </p:grpSpPr>
        <p:sp>
          <p:nvSpPr>
            <p:cNvPr id="4" name="object 4"/>
            <p:cNvSpPr txBox="1"/>
            <p:nvPr/>
          </p:nvSpPr>
          <p:spPr>
            <a:xfrm>
              <a:off x="1065212" y="6779120"/>
              <a:ext cx="2643188" cy="361628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Region 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14" name="Up Arrow 13" hidden="1">
              <a:extLst>
                <a:ext uri="{FF2B5EF4-FFF2-40B4-BE49-F238E27FC236}">
                  <a16:creationId xmlns:a16="http://schemas.microsoft.com/office/drawing/2014/main" id="{4330F64F-D1F0-7144-9B67-2BB7BA4A33C6}"/>
                </a:ext>
              </a:extLst>
            </p:cNvPr>
            <p:cNvSpPr/>
            <p:nvPr/>
          </p:nvSpPr>
          <p:spPr>
            <a:xfrm flipV="1">
              <a:off x="2156800" y="7141413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hlinkClick r:id="rId4" action="ppaction://hlinksldjump"/>
            <a:extLst>
              <a:ext uri="{FF2B5EF4-FFF2-40B4-BE49-F238E27FC236}">
                <a16:creationId xmlns:a16="http://schemas.microsoft.com/office/drawing/2014/main" id="{A0406278-DFD7-004D-A6C6-AC10AAE8880A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37" name="Rounded Rectangle 36">
            <a:hlinkClick r:id="rId2" action="ppaction://hlinksldjump"/>
            <a:extLst>
              <a:ext uri="{FF2B5EF4-FFF2-40B4-BE49-F238E27FC236}">
                <a16:creationId xmlns:a16="http://schemas.microsoft.com/office/drawing/2014/main" id="{9D716490-9E90-6141-84B2-3BFCEBA15044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C8968-B240-2240-B889-909D895D026D}"/>
              </a:ext>
            </a:extLst>
          </p:cNvPr>
          <p:cNvSpPr txBox="1"/>
          <p:nvPr/>
        </p:nvSpPr>
        <p:spPr>
          <a:xfrm>
            <a:off x="10397542" y="2574909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Low run rate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3AECDBB2-406E-404E-8BB8-659F60ABF772}"/>
              </a:ext>
            </a:extLst>
          </p:cNvPr>
          <p:cNvSpPr/>
          <p:nvPr/>
        </p:nvSpPr>
        <p:spPr>
          <a:xfrm>
            <a:off x="10397542" y="2512914"/>
            <a:ext cx="1447800" cy="522172"/>
          </a:xfrm>
          <a:prstGeom prst="wedgeRectCallout">
            <a:avLst>
              <a:gd name="adj1" fmla="val -97366"/>
              <a:gd name="adj2" fmla="val 189387"/>
            </a:avLst>
          </a:prstGeom>
          <a:noFill/>
          <a:ln>
            <a:solidFill>
              <a:srgbClr val="D9D9D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13FF4AE9-1467-334C-A6BD-0B1FC5737D64}"/>
              </a:ext>
            </a:extLst>
          </p:cNvPr>
          <p:cNvSpPr/>
          <p:nvPr/>
        </p:nvSpPr>
        <p:spPr>
          <a:xfrm>
            <a:off x="10397542" y="2512914"/>
            <a:ext cx="1447800" cy="522172"/>
          </a:xfrm>
          <a:prstGeom prst="wedgeRectCallout">
            <a:avLst>
              <a:gd name="adj1" fmla="val -181374"/>
              <a:gd name="adj2" fmla="val 189793"/>
            </a:avLst>
          </a:prstGeom>
          <a:noFill/>
          <a:ln>
            <a:solidFill>
              <a:srgbClr val="D9D9D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892278F2-A9FE-144F-A05F-9DA1F118F8E3}"/>
              </a:ext>
            </a:extLst>
          </p:cNvPr>
          <p:cNvSpPr txBox="1"/>
          <p:nvPr/>
        </p:nvSpPr>
        <p:spPr>
          <a:xfrm>
            <a:off x="4962000" y="80424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9D8DA-7D8D-C14A-B217-E85925DE73C5}"/>
              </a:ext>
            </a:extLst>
          </p:cNvPr>
          <p:cNvSpPr txBox="1"/>
          <p:nvPr/>
        </p:nvSpPr>
        <p:spPr>
          <a:xfrm>
            <a:off x="13843000" y="2266273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Annuity Revenue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A43918-8869-964A-8E22-81DFB38F3C92}"/>
              </a:ext>
            </a:extLst>
          </p:cNvPr>
          <p:cNvSpPr txBox="1"/>
          <p:nvPr/>
        </p:nvSpPr>
        <p:spPr>
          <a:xfrm>
            <a:off x="12453479" y="2114490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Services Revenue</a:t>
            </a:r>
          </a:p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(excl. VBR)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0868-04CB-934B-98B6-D6B41D4267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2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15824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2Q Annuity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Revenue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to grow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marginally by</a:t>
            </a:r>
            <a:r>
              <a:rPr lang="en-IN" sz="2800" dirty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 +12.1% (MoM)</a:t>
            </a:r>
            <a:endParaRPr sz="2800" dirty="0">
              <a:solidFill>
                <a:srgbClr val="00B05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10987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Annuity revenue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for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July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is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higher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by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+21.3 M MoM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and August forecast is 177.7 M.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Hence, Q2 annuity revenue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to grow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marginally by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+12.1% MoM.</a:t>
            </a:r>
            <a:endParaRPr lang="en-US" sz="2000" b="1" dirty="0">
              <a:solidFill>
                <a:srgbClr val="00B05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55EA6-866A-DD43-B779-D7566021CD61}"/>
              </a:ext>
            </a:extLst>
          </p:cNvPr>
          <p:cNvSpPr/>
          <p:nvPr/>
        </p:nvSpPr>
        <p:spPr>
          <a:xfrm>
            <a:off x="10375990" y="3697362"/>
            <a:ext cx="2438400" cy="67640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2B96BC1-5D13-6643-A66A-5A966B3D5D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4" name="Table_sheet7">
            <a:extLst>
              <a:ext uri="{FF2B5EF4-FFF2-40B4-BE49-F238E27FC236}">
                <a16:creationId xmlns:a16="http://schemas.microsoft.com/office/drawing/2014/main" id="{973A4C2B-03FE-B849-95D9-732E128B7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78258"/>
              </p:ext>
            </p:extLst>
          </p:nvPr>
        </p:nvGraphicFramePr>
        <p:xfrm>
          <a:off x="4546600" y="3201824"/>
          <a:ext cx="10693590" cy="355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7442">
                  <a:extLst>
                    <a:ext uri="{9D8B030D-6E8A-4147-A177-3AD203B41FA5}">
                      <a16:colId xmlns:a16="http://schemas.microsoft.com/office/drawing/2014/main" val="829746587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58316286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817695139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36384684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47304596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1096674720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030124310"/>
                    </a:ext>
                  </a:extLst>
                </a:gridCol>
              </a:tblGrid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Revenue (USD 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May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Jun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Jul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Aug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Sep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MoM%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6822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0" algn="l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5835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7147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7634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65213" y="6114370"/>
            <a:ext cx="2795588" cy="338622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Annuity Revenue to grow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25" name="Rounded Rectangle 24">
            <a:hlinkClick r:id="rId3" action="ppaction://hlinksldjump"/>
            <a:extLst>
              <a:ext uri="{FF2B5EF4-FFF2-40B4-BE49-F238E27FC236}">
                <a16:creationId xmlns:a16="http://schemas.microsoft.com/office/drawing/2014/main" id="{713CA743-FA83-8342-A82E-535FB8ACFD5B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9AFB2CF9-CB3E-C549-AD1C-9D779B5F8AC1}"/>
              </a:ext>
            </a:extLst>
          </p:cNvPr>
          <p:cNvSpPr txBox="1"/>
          <p:nvPr/>
        </p:nvSpPr>
        <p:spPr>
          <a:xfrm>
            <a:off x="4962000" y="68994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 : Million	</a:t>
            </a:r>
            <a:r>
              <a:rPr sz="1200" dirty="0" err="1">
                <a:solidFill>
                  <a:srgbClr val="ADAEAF"/>
                </a:solidFill>
                <a:latin typeface="Arial"/>
                <a:cs typeface="Arial"/>
              </a:rPr>
              <a:t>Q</a:t>
            </a:r>
            <a:r>
              <a:rPr lang="en-US" sz="1200" dirty="0" err="1">
                <a:solidFill>
                  <a:srgbClr val="ADAEAF"/>
                </a:solidFill>
                <a:latin typeface="Arial"/>
                <a:cs typeface="Arial"/>
              </a:rPr>
              <a:t>oQ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: 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on Quarter 	     MoM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Month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 on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Month 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23" name="Rounded 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CC77F7EB-24CC-1F48-8232-A4C399336271}"/>
              </a:ext>
            </a:extLst>
          </p:cNvPr>
          <p:cNvSpPr/>
          <p:nvPr/>
        </p:nvSpPr>
        <p:spPr>
          <a:xfrm>
            <a:off x="13827806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A6724-4A8A-5642-AE57-167240C9FA85}"/>
              </a:ext>
            </a:extLst>
          </p:cNvPr>
          <p:cNvSpPr txBox="1"/>
          <p:nvPr/>
        </p:nvSpPr>
        <p:spPr>
          <a:xfrm>
            <a:off x="13843000" y="226627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Gross Profit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4AB89-DE1C-0840-8CC3-E255F3DB61A3}"/>
              </a:ext>
            </a:extLst>
          </p:cNvPr>
          <p:cNvSpPr txBox="1"/>
          <p:nvPr/>
        </p:nvSpPr>
        <p:spPr>
          <a:xfrm>
            <a:off x="12453479" y="2114490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Services Revenue</a:t>
            </a:r>
          </a:p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(excl. VBR)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7EB1D7-FBC8-3645-8CE9-4D16F89F9F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709" y="304800"/>
            <a:ext cx="11580091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Services GP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growing at a </a:t>
            </a:r>
            <a:r>
              <a:rPr lang="en-IN" sz="2800" b="1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slower pace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when compared to Service Revenue</a:t>
            </a:r>
            <a:endParaRPr sz="2800" dirty="0">
              <a:solidFill>
                <a:srgbClr val="001973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3480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Services GP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for 2Q has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achieved just 93%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depreciated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by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9M vs June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(PF Gap).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It is growing at a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very slow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pace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(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+0.1% YoY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) when compared to </a:t>
            </a:r>
            <a:r>
              <a:rPr lang="en-IN" sz="2000" dirty="0">
                <a:solidFill>
                  <a:srgbClr val="14C9F1"/>
                </a:solidFill>
                <a:latin typeface="Roboto Light" pitchFamily="2" charset="0"/>
                <a:ea typeface="Roboto Light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revenue (</a:t>
            </a:r>
            <a:r>
              <a:rPr lang="en-IN" sz="2000" b="1" dirty="0">
                <a:solidFill>
                  <a:srgbClr val="14C9F1"/>
                </a:solidFill>
                <a:latin typeface="Roboto" pitchFamily="2" charset="0"/>
                <a:ea typeface="Roboto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+11.1% YoY</a:t>
            </a:r>
            <a:r>
              <a:rPr lang="en-IN" sz="2000" dirty="0">
                <a:solidFill>
                  <a:srgbClr val="14C9F1"/>
                </a:solidFill>
                <a:latin typeface="Roboto Light" pitchFamily="2" charset="0"/>
                <a:ea typeface="Roboto Light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).</a:t>
            </a:r>
            <a:endParaRPr lang="en-US" sz="2000" dirty="0">
              <a:solidFill>
                <a:srgbClr val="14C9F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4970422D-EA0C-B243-AC8A-D1841C560050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5" name="Table_sheet8">
            <a:extLst>
              <a:ext uri="{FF2B5EF4-FFF2-40B4-BE49-F238E27FC236}">
                <a16:creationId xmlns:a16="http://schemas.microsoft.com/office/drawing/2014/main" id="{CE2D9105-D025-6C45-AE79-ECD79CF7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94821"/>
              </p:ext>
            </p:extLst>
          </p:nvPr>
        </p:nvGraphicFramePr>
        <p:xfrm>
          <a:off x="4546599" y="3200398"/>
          <a:ext cx="10667998" cy="4322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5170">
                  <a:extLst>
                    <a:ext uri="{9D8B030D-6E8A-4147-A177-3AD203B41FA5}">
                      <a16:colId xmlns:a16="http://schemas.microsoft.com/office/drawing/2014/main" val="4134482616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128078796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2907947055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239109515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3433216414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3921899173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193731672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329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6025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5746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5847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54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8276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>
                          <a:solidFill>
                            <a:srgbClr val="14C9F1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CS &amp; TS Services (excl. VBR)</a:t>
                      </a:r>
                      <a:endParaRPr lang="en-IN" sz="1400" b="0" i="0" u="none" strike="noStrike" dirty="0">
                        <a:solidFill>
                          <a:srgbClr val="14C9F1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7272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1011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1216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386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0560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4358FEF-B4F1-A646-846F-EEE2C9D89513}"/>
              </a:ext>
            </a:extLst>
          </p:cNvPr>
          <p:cNvGrpSpPr/>
          <p:nvPr/>
        </p:nvGrpSpPr>
        <p:grpSpPr>
          <a:xfrm>
            <a:off x="1065212" y="5080585"/>
            <a:ext cx="2566988" cy="2437813"/>
            <a:chOff x="1065212" y="5029787"/>
            <a:chExt cx="2566988" cy="2437813"/>
          </a:xfrm>
        </p:grpSpPr>
        <p:grpSp>
          <p:nvGrpSpPr>
            <p:cNvPr id="8" name="Group 7" hidden="1">
              <a:extLst>
                <a:ext uri="{FF2B5EF4-FFF2-40B4-BE49-F238E27FC236}">
                  <a16:creationId xmlns:a16="http://schemas.microsoft.com/office/drawing/2014/main" id="{06F0C8C0-FB1E-A540-B99D-5FABB5C8CED8}"/>
                </a:ext>
              </a:extLst>
            </p:cNvPr>
            <p:cNvGrpSpPr/>
            <p:nvPr/>
          </p:nvGrpSpPr>
          <p:grpSpPr>
            <a:xfrm>
              <a:off x="1065212" y="6858588"/>
              <a:ext cx="2338388" cy="609012"/>
              <a:chOff x="1065212" y="6858588"/>
              <a:chExt cx="2338388" cy="609012"/>
            </a:xfrm>
          </p:grpSpPr>
          <p:sp>
            <p:nvSpPr>
              <p:cNvPr id="20" name="object 4">
                <a:extLst>
                  <a:ext uri="{FF2B5EF4-FFF2-40B4-BE49-F238E27FC236}">
                    <a16:creationId xmlns:a16="http://schemas.microsoft.com/office/drawing/2014/main" id="{65534CF3-57D8-AD4D-A3E1-6F75A0BF7DE3}"/>
                  </a:ext>
                </a:extLst>
              </p:cNvPr>
              <p:cNvSpPr txBox="1"/>
              <p:nvPr/>
            </p:nvSpPr>
            <p:spPr>
              <a:xfrm>
                <a:off x="1065212" y="6858588"/>
                <a:ext cx="2338388" cy="304212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600" dirty="0">
                    <a:solidFill>
                      <a:srgbClr val="001973"/>
                    </a:solidFill>
                    <a:latin typeface="Roboto Light" pitchFamily="2" charset="0"/>
                    <a:ea typeface="Roboto Light" pitchFamily="2" charset="0"/>
                    <a:cs typeface="Lucida Sans"/>
                  </a:rPr>
                  <a:t>Services VBR</a:t>
                </a:r>
                <a:endParaRPr sz="1600" dirty="0">
                  <a:latin typeface="Roboto Light" pitchFamily="2" charset="0"/>
                  <a:ea typeface="Roboto Light" pitchFamily="2" charset="0"/>
                  <a:cs typeface="Lucida Sans"/>
                </a:endParaRPr>
              </a:p>
            </p:txBody>
          </p:sp>
          <p:sp>
            <p:nvSpPr>
              <p:cNvPr id="16" name="Up Arrow 15">
                <a:extLst>
                  <a:ext uri="{FF2B5EF4-FFF2-40B4-BE49-F238E27FC236}">
                    <a16:creationId xmlns:a16="http://schemas.microsoft.com/office/drawing/2014/main" id="{B122CEE4-8B7A-BF47-A382-ACAC745BB424}"/>
                  </a:ext>
                </a:extLst>
              </p:cNvPr>
              <p:cNvSpPr/>
              <p:nvPr/>
            </p:nvSpPr>
            <p:spPr>
              <a:xfrm>
                <a:off x="1699600" y="7174830"/>
                <a:ext cx="180000" cy="25200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bject 4">
                <a:extLst>
                  <a:ext uri="{FF2B5EF4-FFF2-40B4-BE49-F238E27FC236}">
                    <a16:creationId xmlns:a16="http://schemas.microsoft.com/office/drawing/2014/main" id="{CC4DC929-2D30-1146-BD6F-CAEFCC25175C}"/>
                  </a:ext>
                </a:extLst>
              </p:cNvPr>
              <p:cNvSpPr txBox="1"/>
              <p:nvPr/>
            </p:nvSpPr>
            <p:spPr>
              <a:xfrm>
                <a:off x="1065212" y="7134060"/>
                <a:ext cx="2338388" cy="333540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IN"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106%</a:t>
                </a:r>
                <a:r>
                  <a:rPr lang="en-IN" sz="1600" b="1" dirty="0">
                    <a:solidFill>
                      <a:srgbClr val="00B050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 </a:t>
                </a:r>
                <a:r>
                  <a:rPr sz="1600" dirty="0">
                    <a:solidFill>
                      <a:srgbClr val="00B050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</a:t>
                </a:r>
                <a:endPara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</p:grpSp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98566945-EE3E-B043-8026-45D37D868FB0}"/>
                </a:ext>
              </a:extLst>
            </p:cNvPr>
            <p:cNvGrpSpPr/>
            <p:nvPr/>
          </p:nvGrpSpPr>
          <p:grpSpPr>
            <a:xfrm>
              <a:off x="1065212" y="5953927"/>
              <a:ext cx="2109788" cy="589534"/>
              <a:chOff x="1065212" y="5105986"/>
              <a:chExt cx="2109788" cy="589534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1065212" y="5105986"/>
                <a:ext cx="2109788" cy="304214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600" dirty="0">
                    <a:solidFill>
                      <a:srgbClr val="001973"/>
                    </a:solidFill>
                    <a:latin typeface="Roboto Light" pitchFamily="2" charset="0"/>
                    <a:ea typeface="Roboto Light" pitchFamily="2" charset="0"/>
                    <a:cs typeface="Lucida Sans"/>
                  </a:rPr>
                  <a:t>DD Services</a:t>
                </a:r>
                <a:r>
                  <a:rPr lang="en-IN" sz="1600" b="1" dirty="0">
                    <a:solidFill>
                      <a:srgbClr val="E6442B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 </a:t>
                </a:r>
                <a:r>
                  <a:rPr sz="1600" dirty="0">
                    <a:solidFill>
                      <a:srgbClr val="E6442B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</a:t>
                </a:r>
                <a:endParaRPr sz="1600" dirty="0"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  <p:sp>
            <p:nvSpPr>
              <p:cNvPr id="14" name="Up Arrow 13">
                <a:extLst>
                  <a:ext uri="{FF2B5EF4-FFF2-40B4-BE49-F238E27FC236}">
                    <a16:creationId xmlns:a16="http://schemas.microsoft.com/office/drawing/2014/main" id="{4330F64F-D1F0-7144-9B67-2BB7BA4A33C6}"/>
                  </a:ext>
                </a:extLst>
              </p:cNvPr>
              <p:cNvSpPr/>
              <p:nvPr/>
            </p:nvSpPr>
            <p:spPr>
              <a:xfrm flipV="1">
                <a:off x="1547200" y="5417414"/>
                <a:ext cx="180000" cy="252000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bject 4">
                <a:extLst>
                  <a:ext uri="{FF2B5EF4-FFF2-40B4-BE49-F238E27FC236}">
                    <a16:creationId xmlns:a16="http://schemas.microsoft.com/office/drawing/2014/main" id="{52ECE876-A6E5-FE47-9F8B-CA89753BDD68}"/>
                  </a:ext>
                </a:extLst>
              </p:cNvPr>
              <p:cNvSpPr txBox="1"/>
              <p:nvPr/>
            </p:nvSpPr>
            <p:spPr>
              <a:xfrm>
                <a:off x="1065212" y="5391308"/>
                <a:ext cx="2109788" cy="30421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9</a:t>
                </a:r>
                <a:r>
                  <a:rPr lang="en-US"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0</a:t>
                </a:r>
                <a:r>
                  <a:rPr lang="en-IN"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%</a:t>
                </a:r>
                <a:r>
                  <a:rPr lang="en-IN" sz="1600" b="1" dirty="0">
                    <a:solidFill>
                      <a:srgbClr val="FF0000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 </a:t>
                </a:r>
                <a:r>
                  <a:rPr sz="1600" dirty="0">
                    <a:solidFill>
                      <a:srgbClr val="FF0000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</a:t>
                </a:r>
                <a:endParaRPr sz="1600" dirty="0">
                  <a:solidFill>
                    <a:srgbClr val="FF0000"/>
                  </a:solidFill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</p:grpSp>
        <p:sp>
          <p:nvSpPr>
            <p:cNvPr id="3" name="object 3"/>
            <p:cNvSpPr txBox="1"/>
            <p:nvPr/>
          </p:nvSpPr>
          <p:spPr>
            <a:xfrm>
              <a:off x="1065212" y="5029787"/>
              <a:ext cx="2566988" cy="304213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2Q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GP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</p:grpSp>
      <p:grpSp>
        <p:nvGrpSpPr>
          <p:cNvPr id="27" name="Group 26" hidden="1">
            <a:extLst>
              <a:ext uri="{FF2B5EF4-FFF2-40B4-BE49-F238E27FC236}">
                <a16:creationId xmlns:a16="http://schemas.microsoft.com/office/drawing/2014/main" id="{1836DEA7-680E-CD47-A33F-1DC4EC0C23C7}"/>
              </a:ext>
            </a:extLst>
          </p:cNvPr>
          <p:cNvGrpSpPr/>
          <p:nvPr/>
        </p:nvGrpSpPr>
        <p:grpSpPr>
          <a:xfrm>
            <a:off x="1955800" y="7391400"/>
            <a:ext cx="9759950" cy="159753"/>
            <a:chOff x="1955800" y="8229600"/>
            <a:chExt cx="9759950" cy="15975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47861-83AA-0C4F-8FC3-C695E1F745F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800" y="8382000"/>
              <a:ext cx="830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1A3E4F-4B04-5D4C-A4C4-0BE1EF7AA280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600" y="8229600"/>
              <a:ext cx="0" cy="1597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EAA751-CBA8-924D-B9F4-6420CF0CF023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600" y="8229600"/>
              <a:ext cx="31115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EDA9AD-107D-B24B-8B52-83706FA07A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8800" y="8229600"/>
              <a:ext cx="0" cy="1597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994B3B-BE21-7C45-AA12-251B34CE0F9D}"/>
                </a:ext>
              </a:extLst>
            </p:cNvPr>
            <p:cNvCxnSpPr/>
            <p:nvPr/>
          </p:nvCxnSpPr>
          <p:spPr>
            <a:xfrm flipH="1">
              <a:off x="1955800" y="8229600"/>
              <a:ext cx="1143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 hidden="1">
            <a:extLst>
              <a:ext uri="{FF2B5EF4-FFF2-40B4-BE49-F238E27FC236}">
                <a16:creationId xmlns:a16="http://schemas.microsoft.com/office/drawing/2014/main" id="{C0E91094-AF54-9F47-AF45-1B6F57D012B8}"/>
              </a:ext>
            </a:extLst>
          </p:cNvPr>
          <p:cNvGrpSpPr/>
          <p:nvPr/>
        </p:nvGrpSpPr>
        <p:grpSpPr>
          <a:xfrm>
            <a:off x="1879600" y="5181600"/>
            <a:ext cx="9994901" cy="1295400"/>
            <a:chOff x="1879600" y="5181600"/>
            <a:chExt cx="9994901" cy="12954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24DBAB-AC76-C344-A96C-F1017590CB68}"/>
                </a:ext>
              </a:extLst>
            </p:cNvPr>
            <p:cNvCxnSpPr>
              <a:cxnSpLocks/>
            </p:cNvCxnSpPr>
            <p:nvPr/>
          </p:nvCxnSpPr>
          <p:spPr>
            <a:xfrm>
              <a:off x="3632200" y="5334000"/>
              <a:ext cx="792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A65BE8-B2CD-BE4E-BB2C-33C40F19C261}"/>
                </a:ext>
              </a:extLst>
            </p:cNvPr>
            <p:cNvCxnSpPr>
              <a:cxnSpLocks/>
            </p:cNvCxnSpPr>
            <p:nvPr/>
          </p:nvCxnSpPr>
          <p:spPr>
            <a:xfrm>
              <a:off x="11557000" y="5181600"/>
              <a:ext cx="0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6E0049-6749-F54F-8E36-39E32356C07D}"/>
                </a:ext>
              </a:extLst>
            </p:cNvPr>
            <p:cNvCxnSpPr>
              <a:cxnSpLocks/>
            </p:cNvCxnSpPr>
            <p:nvPr/>
          </p:nvCxnSpPr>
          <p:spPr>
            <a:xfrm>
              <a:off x="11563617" y="5181600"/>
              <a:ext cx="3108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26092A-4834-B14F-9DDB-51911644D170}"/>
                </a:ext>
              </a:extLst>
            </p:cNvPr>
            <p:cNvCxnSpPr>
              <a:cxnSpLocks/>
            </p:cNvCxnSpPr>
            <p:nvPr/>
          </p:nvCxnSpPr>
          <p:spPr>
            <a:xfrm>
              <a:off x="3632200" y="5334000"/>
              <a:ext cx="0" cy="1143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F1BAA9-4D3D-0D4B-A1D0-1D72767D76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9600" y="6477000"/>
              <a:ext cx="1752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B92E8A97-4F97-1F45-9B65-3E0D1E4E18A8}"/>
              </a:ext>
            </a:extLst>
          </p:cNvPr>
          <p:cNvSpPr/>
          <p:nvPr/>
        </p:nvSpPr>
        <p:spPr>
          <a:xfrm>
            <a:off x="2491508" y="7489070"/>
            <a:ext cx="1652588" cy="983247"/>
          </a:xfrm>
          <a:prstGeom prst="wedgeRectCallout">
            <a:avLst>
              <a:gd name="adj1" fmla="val 124082"/>
              <a:gd name="adj2" fmla="val -243065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BFD57-F0F7-A846-A983-B86DACE60D1B}"/>
              </a:ext>
            </a:extLst>
          </p:cNvPr>
          <p:cNvSpPr txBox="1"/>
          <p:nvPr/>
        </p:nvSpPr>
        <p:spPr>
          <a:xfrm>
            <a:off x="2491508" y="7643336"/>
            <a:ext cx="165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Thin" pitchFamily="2" charset="0"/>
                <a:ea typeface="Roboto Thin" pitchFamily="2" charset="0"/>
              </a:rPr>
              <a:t>Reason for slower pace,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Click</a:t>
            </a:r>
            <a:r>
              <a:rPr lang="en-US" sz="1400" dirty="0">
                <a:latin typeface="Roboto Thin" pitchFamily="2" charset="0"/>
                <a:ea typeface="Roboto Thin" pitchFamily="2" charset="0"/>
              </a:rPr>
              <a:t> to know more</a:t>
            </a: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E85C62D8-2173-654F-A12D-7459879AD56C}"/>
              </a:ext>
            </a:extLst>
          </p:cNvPr>
          <p:cNvSpPr txBox="1"/>
          <p:nvPr/>
        </p:nvSpPr>
        <p:spPr>
          <a:xfrm>
            <a:off x="4144096" y="7737645"/>
            <a:ext cx="11096091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GP: Gross Profit($)	            M : Million    	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Q: 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YoY: Year on Year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Ach: Achievement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PF : Prior Forecast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F05FE0-92BD-DB41-854B-5A1F9F0792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6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708" y="304800"/>
            <a:ext cx="11580092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FF0000"/>
                </a:solidFill>
                <a:latin typeface="Roboto Medium" pitchFamily="2" charset="0"/>
                <a:ea typeface="Roboto Medium" pitchFamily="2" charset="0"/>
              </a:rPr>
              <a:t>CS &amp; TS Services excl. VBR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is a key factor for decline of </a:t>
            </a: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Services GP</a:t>
            </a:r>
            <a:endParaRPr sz="2800" b="1" u="sng" dirty="0">
              <a:solidFill>
                <a:srgbClr val="00197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3480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DD Services (excl. VBR)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has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grown</a:t>
            </a:r>
            <a:r>
              <a:rPr lang="en-IN" sz="20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</a:rPr>
              <a:t> (</a:t>
            </a:r>
            <a:r>
              <a:rPr lang="en-IN" sz="20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+1.2% YoY</a:t>
            </a:r>
            <a:r>
              <a:rPr lang="en-IN" sz="20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However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, CS &amp; TS GP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has a prior forecast gap of </a:t>
            </a:r>
            <a:r>
              <a:rPr lang="en-IN" sz="2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8M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leading to a decline in the Services GP.</a:t>
            </a:r>
            <a:endParaRPr lang="en-US" sz="2000" b="1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4970422D-EA0C-B243-AC8A-D1841C560050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5" name="Table_sheet9">
            <a:extLst>
              <a:ext uri="{FF2B5EF4-FFF2-40B4-BE49-F238E27FC236}">
                <a16:creationId xmlns:a16="http://schemas.microsoft.com/office/drawing/2014/main" id="{CE2D9105-D025-6C45-AE79-ECD79CF7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7753"/>
              </p:ext>
            </p:extLst>
          </p:nvPr>
        </p:nvGraphicFramePr>
        <p:xfrm>
          <a:off x="4546599" y="3200398"/>
          <a:ext cx="10667999" cy="5186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5171">
                  <a:extLst>
                    <a:ext uri="{9D8B030D-6E8A-4147-A177-3AD203B41FA5}">
                      <a16:colId xmlns:a16="http://schemas.microsoft.com/office/drawing/2014/main" val="4134482616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128078796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2907947055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239109515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3433216414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3921899173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193731672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329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6025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5746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5847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54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8276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rgbClr val="0FC9F2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CS &amp; TS Services (excl. VBR)</a:t>
                      </a:r>
                      <a:endParaRPr lang="en-IN" sz="1400" b="0" i="0" u="none" strike="noStrike" dirty="0">
                        <a:solidFill>
                          <a:srgbClr val="0FC9F2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7272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0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56873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0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9217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1011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1216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386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05605"/>
                  </a:ext>
                </a:extLst>
              </a:tr>
            </a:tbl>
          </a:graphicData>
        </a:graphic>
      </p:graphicFrame>
      <p:sp>
        <p:nvSpPr>
          <p:cNvPr id="20" name="object 4" hidden="1">
            <a:extLst>
              <a:ext uri="{FF2B5EF4-FFF2-40B4-BE49-F238E27FC236}">
                <a16:creationId xmlns:a16="http://schemas.microsoft.com/office/drawing/2014/main" id="{65534CF3-57D8-AD4D-A3E1-6F75A0BF7DE3}"/>
              </a:ext>
            </a:extLst>
          </p:cNvPr>
          <p:cNvSpPr txBox="1"/>
          <p:nvPr/>
        </p:nvSpPr>
        <p:spPr>
          <a:xfrm>
            <a:off x="1065212" y="7772986"/>
            <a:ext cx="2338388" cy="304212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CS Services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40" name="object 4" hidden="1">
            <a:extLst>
              <a:ext uri="{FF2B5EF4-FFF2-40B4-BE49-F238E27FC236}">
                <a16:creationId xmlns:a16="http://schemas.microsoft.com/office/drawing/2014/main" id="{CC4DC929-2D30-1146-BD6F-CAEFCC25175C}"/>
              </a:ext>
            </a:extLst>
          </p:cNvPr>
          <p:cNvSpPr txBox="1"/>
          <p:nvPr/>
        </p:nvSpPr>
        <p:spPr>
          <a:xfrm>
            <a:off x="1065212" y="8048458"/>
            <a:ext cx="2338388" cy="333540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IN" sz="16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Lucida Sans Unicode"/>
              </a:rPr>
              <a:t>+21.4%</a:t>
            </a:r>
            <a:endParaRPr lang="en-IN" sz="1600" dirty="0">
              <a:solidFill>
                <a:srgbClr val="00B050"/>
              </a:solidFill>
              <a:latin typeface="Roboto Light" pitchFamily="2" charset="0"/>
              <a:ea typeface="Roboto Light" pitchFamily="2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212" y="6868325"/>
            <a:ext cx="2109788" cy="304214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CS &amp; TS GP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grpSp>
        <p:nvGrpSpPr>
          <p:cNvPr id="27" name="Group 26" hidden="1">
            <a:extLst>
              <a:ext uri="{FF2B5EF4-FFF2-40B4-BE49-F238E27FC236}">
                <a16:creationId xmlns:a16="http://schemas.microsoft.com/office/drawing/2014/main" id="{1836DEA7-680E-CD47-A33F-1DC4EC0C23C7}"/>
              </a:ext>
            </a:extLst>
          </p:cNvPr>
          <p:cNvGrpSpPr/>
          <p:nvPr/>
        </p:nvGrpSpPr>
        <p:grpSpPr>
          <a:xfrm>
            <a:off x="1955800" y="6019800"/>
            <a:ext cx="8616950" cy="2209800"/>
            <a:chOff x="1955800" y="6019800"/>
            <a:chExt cx="8616950" cy="22098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47861-83AA-0C4F-8FC3-C695E1F745FD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0" y="6248400"/>
              <a:ext cx="60264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1A3E4F-4B04-5D4C-A4C4-0BE1EF7AA2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417" y="6019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EAA751-CBA8-924D-B9F4-6420CF0CF0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37800" y="6019800"/>
              <a:ext cx="23495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EDA9AD-107D-B24B-8B52-83706FA07A50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0" y="6248400"/>
              <a:ext cx="0" cy="1981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994B3B-BE21-7C45-AA12-251B34CE0F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5800" y="8229600"/>
              <a:ext cx="2362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Up Arrow 52" hidden="1">
            <a:extLst>
              <a:ext uri="{FF2B5EF4-FFF2-40B4-BE49-F238E27FC236}">
                <a16:creationId xmlns:a16="http://schemas.microsoft.com/office/drawing/2014/main" id="{78899A32-5FCE-A14F-AB87-4769D5D809C3}"/>
              </a:ext>
            </a:extLst>
          </p:cNvPr>
          <p:cNvSpPr/>
          <p:nvPr/>
        </p:nvSpPr>
        <p:spPr>
          <a:xfrm>
            <a:off x="1803400" y="8089228"/>
            <a:ext cx="180000" cy="25200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bject 8" hidden="1">
            <a:extLst>
              <a:ext uri="{FF2B5EF4-FFF2-40B4-BE49-F238E27FC236}">
                <a16:creationId xmlns:a16="http://schemas.microsoft.com/office/drawing/2014/main" id="{822C7DAE-42E5-1542-A710-BC5133D39622}"/>
              </a:ext>
            </a:extLst>
          </p:cNvPr>
          <p:cNvSpPr txBox="1"/>
          <p:nvPr/>
        </p:nvSpPr>
        <p:spPr>
          <a:xfrm>
            <a:off x="10718800" y="1447800"/>
            <a:ext cx="4503465" cy="101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DD : Dimension Data</a:t>
            </a:r>
          </a:p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VBR : Vendor B</a:t>
            </a: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usiness</a:t>
            </a: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 Re</a:t>
            </a: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sale</a:t>
            </a: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 ($)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CS : Consulting Services</a:t>
            </a: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TS : Technical Services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sp>
        <p:nvSpPr>
          <p:cNvPr id="43" name="Rounded Rectangle 42">
            <a:hlinkClick r:id="rId5" action="ppaction://hlinksldjump"/>
            <a:extLst>
              <a:ext uri="{FF2B5EF4-FFF2-40B4-BE49-F238E27FC236}">
                <a16:creationId xmlns:a16="http://schemas.microsoft.com/office/drawing/2014/main" id="{DD3E3327-62FD-134E-86DC-29D47CEE4C35}"/>
              </a:ext>
            </a:extLst>
          </p:cNvPr>
          <p:cNvSpPr/>
          <p:nvPr/>
        </p:nvSpPr>
        <p:spPr>
          <a:xfrm>
            <a:off x="13843000" y="2655772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45" name="Rounded Rectangle 44">
            <a:hlinkClick r:id="rId4" action="ppaction://hlinksldjump"/>
            <a:extLst>
              <a:ext uri="{FF2B5EF4-FFF2-40B4-BE49-F238E27FC236}">
                <a16:creationId xmlns:a16="http://schemas.microsoft.com/office/drawing/2014/main" id="{34F161F2-B503-9140-BD95-C9F4BB0641AD}"/>
              </a:ext>
            </a:extLst>
          </p:cNvPr>
          <p:cNvSpPr/>
          <p:nvPr/>
        </p:nvSpPr>
        <p:spPr>
          <a:xfrm>
            <a:off x="12242800" y="2655772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C838C437-43C8-FE47-89B5-CC62BD26C4EF}"/>
              </a:ext>
            </a:extLst>
          </p:cNvPr>
          <p:cNvSpPr txBox="1"/>
          <p:nvPr/>
        </p:nvSpPr>
        <p:spPr>
          <a:xfrm>
            <a:off x="4962000" y="8624244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EE01EE-8757-AD47-A7BC-64269A5A54BE}"/>
              </a:ext>
            </a:extLst>
          </p:cNvPr>
          <p:cNvSpPr txBox="1"/>
          <p:nvPr/>
        </p:nvSpPr>
        <p:spPr>
          <a:xfrm>
            <a:off x="13843000" y="241867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itchFamily="2" charset="0"/>
                <a:ea typeface="Roboto Light" pitchFamily="2" charset="0"/>
              </a:rPr>
              <a:t>Gross Margin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9DBF5C-975A-114B-A2D9-A27F9BEF7128}"/>
              </a:ext>
            </a:extLst>
          </p:cNvPr>
          <p:cNvSpPr txBox="1"/>
          <p:nvPr/>
        </p:nvSpPr>
        <p:spPr>
          <a:xfrm>
            <a:off x="12453479" y="2266890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Services GP</a:t>
            </a:r>
          </a:p>
          <a:p>
            <a:pPr algn="r"/>
            <a:r>
              <a:rPr lang="en-US" sz="1000" dirty="0">
                <a:latin typeface="Roboto Light" pitchFamily="2" charset="0"/>
                <a:ea typeface="Roboto Light" pitchFamily="2" charset="0"/>
              </a:rPr>
              <a:t>(without CS &amp; 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F994A-6536-674C-A38C-57DD79C063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15571</TotalTime>
  <Words>1926</Words>
  <Application>Microsoft Office PowerPoint</Application>
  <PresentationFormat>Custom</PresentationFormat>
  <Paragraphs>483</Paragraphs>
  <Slides>20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Lucida Sans</vt:lpstr>
      <vt:lpstr>Lucida Sans Unicode</vt:lpstr>
      <vt:lpstr>Roboto</vt:lpstr>
      <vt:lpstr>Roboto Light</vt:lpstr>
      <vt:lpstr>Roboto Medium</vt:lpstr>
      <vt:lpstr>Roboto Thin</vt:lpstr>
      <vt:lpstr>Trebuchet MS</vt:lpstr>
      <vt:lpstr>Office Theme</vt:lpstr>
      <vt:lpstr>Services Financials Report &amp; Highlights</vt:lpstr>
      <vt:lpstr>Services Revenue for 2Q increased by +1% and Services GP decreased by -5%</vt:lpstr>
      <vt:lpstr>Services Revenue for 2Q has improved when compared with Prior Forecast by 22M</vt:lpstr>
      <vt:lpstr>Services (excl. VBR) Revenue for Q2 was below the achievement targets </vt:lpstr>
      <vt:lpstr>All regions have shown positive YoY% for DD Services Revenue in 2Q </vt:lpstr>
      <vt:lpstr>Support Services revenue has the low run rate for last 5 quarters</vt:lpstr>
      <vt:lpstr>2Q Annuity Revenue to grow marginally by +12.1% (MoM)</vt:lpstr>
      <vt:lpstr>Services GP growing at a slower pace when compared to Service Revenue</vt:lpstr>
      <vt:lpstr>CS &amp; TS Services excl. VBR is a key factor for decline of Services GP</vt:lpstr>
      <vt:lpstr>DD Core portfolio margins have been declining</vt:lpstr>
      <vt:lpstr>PowerPoint Presentation</vt:lpstr>
      <vt:lpstr>PowerPoint Presentation</vt:lpstr>
      <vt:lpstr>Product &amp; Services Revenue has increased over the year, but  Margins have decreased</vt:lpstr>
      <vt:lpstr>2Q Budget Achievements by Regions have mostly performed well with concerns for AU</vt:lpstr>
      <vt:lpstr>2Q Budget Gaps (by Regions) have mostly performed well with concerns for AU</vt:lpstr>
      <vt:lpstr>2Q YoY Growth (in %) by Regions shows that in MEA’s and AP’s GP and GM have been declining</vt:lpstr>
      <vt:lpstr>2Q YoY Growth (in Millions) by Regions shows that revenue is largely driven by EU and AM</vt:lpstr>
      <vt:lpstr>FY19 Services Revenue to grow 5.9% with DD Services to grow 1.33% and VBR to grow 23.77%</vt:lpstr>
      <vt:lpstr>FY19 Services GP to grow 7.9% with DD Services to grow 6.7% and VBR to grow 13.33%</vt:lpstr>
      <vt:lpstr>FY19 Services Revenue excl. VBR has achieved higher 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Financials Report &amp; Highlights</dc:title>
  <dc:creator>nisha</dc:creator>
  <cp:lastModifiedBy>Mohanteja Nidamanuri</cp:lastModifiedBy>
  <cp:revision>1135</cp:revision>
  <cp:lastPrinted>2019-07-30T16:22:42Z</cp:lastPrinted>
  <dcterms:created xsi:type="dcterms:W3CDTF">2019-07-22T07:48:32Z</dcterms:created>
  <dcterms:modified xsi:type="dcterms:W3CDTF">2019-08-20T12:48:22Z</dcterms:modified>
</cp:coreProperties>
</file>