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3" r:id="rId5"/>
    <p:sldId id="306" r:id="rId6"/>
    <p:sldId id="264" r:id="rId7"/>
    <p:sldId id="295" r:id="rId8"/>
    <p:sldId id="296" r:id="rId9"/>
    <p:sldId id="307" r:id="rId10"/>
    <p:sldId id="297" r:id="rId11"/>
    <p:sldId id="298" r:id="rId12"/>
    <p:sldId id="340" r:id="rId13"/>
    <p:sldId id="305" r:id="rId14"/>
    <p:sldId id="302" r:id="rId15"/>
    <p:sldId id="304" r:id="rId16"/>
    <p:sldId id="285" r:id="rId17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6">
          <p15:clr>
            <a:srgbClr val="A4A3A4"/>
          </p15:clr>
        </p15:guide>
        <p15:guide id="2" orient="horz" pos="3918">
          <p15:clr>
            <a:srgbClr val="A4A3A4"/>
          </p15:clr>
        </p15:guide>
        <p15:guide id="3" orient="horz" pos="2162">
          <p15:clr>
            <a:srgbClr val="A4A3A4"/>
          </p15:clr>
        </p15:guide>
        <p15:guide id="4" orient="horz" pos="205">
          <p15:clr>
            <a:srgbClr val="A4A3A4"/>
          </p15:clr>
        </p15:guide>
        <p15:guide id="5" orient="horz" pos="950">
          <p15:clr>
            <a:srgbClr val="A4A3A4"/>
          </p15:clr>
        </p15:guide>
        <p15:guide id="6" orient="horz" pos="1155">
          <p15:clr>
            <a:srgbClr val="A4A3A4"/>
          </p15:clr>
        </p15:guide>
        <p15:guide id="7" orient="horz" pos="3164">
          <p15:clr>
            <a:srgbClr val="A4A3A4"/>
          </p15:clr>
        </p15:guide>
        <p15:guide id="8" orient="horz" pos="3827">
          <p15:clr>
            <a:srgbClr val="A4A3A4"/>
          </p15:clr>
        </p15:guide>
        <p15:guide id="9" orient="horz" pos="4122">
          <p15:clr>
            <a:srgbClr val="A4A3A4"/>
          </p15:clr>
        </p15:guide>
        <p15:guide id="10" pos="2880">
          <p15:clr>
            <a:srgbClr val="A4A3A4"/>
          </p15:clr>
        </p15:guide>
        <p15:guide id="11" pos="5471">
          <p15:clr>
            <a:srgbClr val="A4A3A4"/>
          </p15:clr>
        </p15:guide>
        <p15:guide id="12" pos="288">
          <p15:clr>
            <a:srgbClr val="A4A3A4"/>
          </p15:clr>
        </p15:guide>
        <p15:guide id="13" pos="2808">
          <p15:clr>
            <a:srgbClr val="A4A3A4"/>
          </p15:clr>
        </p15:guide>
        <p15:guide id="14" pos="2955">
          <p15:clr>
            <a:srgbClr val="A4A3A4"/>
          </p15:clr>
        </p15:guide>
        <p15:guide id="15" pos="2067">
          <p15:clr>
            <a:srgbClr val="A4A3A4"/>
          </p15:clr>
        </p15:guide>
        <p15:guide id="16" pos="3839">
          <p15:clr>
            <a:srgbClr val="A4A3A4"/>
          </p15:clr>
        </p15:guide>
        <p15:guide id="17" pos="3695">
          <p15:clr>
            <a:srgbClr val="A4A3A4"/>
          </p15:clr>
        </p15:guide>
        <p15:guide id="18" pos="19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33337-2E95-4B85-9DEA-BFBC031BDC28}" v="1" dt="2021-03-31T15:47:33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662" y="78"/>
      </p:cViewPr>
      <p:guideLst>
        <p:guide orient="horz" pos="3736"/>
        <p:guide orient="horz" pos="3918"/>
        <p:guide orient="horz" pos="2162"/>
        <p:guide orient="horz" pos="205"/>
        <p:guide orient="horz" pos="950"/>
        <p:guide orient="horz" pos="1155"/>
        <p:guide orient="horz" pos="3164"/>
        <p:guide orient="horz" pos="3827"/>
        <p:guide orient="horz" pos="4122"/>
        <p:guide pos="2880"/>
        <p:guide pos="5471"/>
        <p:guide pos="288"/>
        <p:guide pos="2808"/>
        <p:guide pos="2955"/>
        <p:guide pos="2067"/>
        <p:guide pos="3839"/>
        <p:guide pos="3695"/>
        <p:guide pos="1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3582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7216-1917-0446-B434-0ADDFFD1BE42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6BB6-5980-9B44-BAE0-B201C3328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DA0B6-6776-F145-BB6A-8E66AEB808B0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6F48-5C38-B549-981A-B90D07A42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5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96F48-5C38-B549-981A-B90D07A42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7766-7482-4B7A-9B9B-5726240F8B55}" type="slidenum">
              <a:rPr lang="en-US"/>
              <a:pPr/>
              <a:t>13</a:t>
            </a:fld>
            <a:endParaRPr lang="en-US"/>
          </a:p>
        </p:txBody>
      </p:sp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806959-98EB-4581-9CC7-AE0C81B0F858}" type="slidenum">
              <a:rPr lang="en-US" sz="1200" b="0">
                <a:latin typeface="Arial" charset="0"/>
                <a:ea typeface="ヒラギノ角ゴ Pro W3" pitchFamily="-97" charset="-128"/>
              </a:rPr>
              <a:pPr algn="r"/>
              <a:t>13</a:t>
            </a:fld>
            <a:endParaRPr lang="en-US" sz="1200" b="0">
              <a:latin typeface="Arial" charset="0"/>
              <a:ea typeface="ヒラギノ角ゴ Pro W3" pitchFamily="-97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white">
          <a:xfrm>
            <a:off x="4572000" y="1833563"/>
            <a:ext cx="4572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577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4900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33563"/>
            <a:ext cx="4572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JD_gy_4c_h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  <p:pic>
        <p:nvPicPr>
          <p:cNvPr id="14" name="Picture 13" descr="ConfidentialityStamp_Eng_R_30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6800" y="5700675"/>
            <a:ext cx="1189942" cy="504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1D3D4"/>
              </a:gs>
              <a:gs pos="100000">
                <a:srgbClr val="EAEBEB"/>
              </a:gs>
            </a:gsLst>
            <a:lin ang="2700000" scaled="1"/>
          </a:gradFill>
          <a:ln w="48000" cmpd="thickThin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white">
          <a:xfrm>
            <a:off x="0" y="1833563"/>
            <a:ext cx="9144000" cy="3187700"/>
          </a:xfrm>
          <a:prstGeom prst="rect">
            <a:avLst/>
          </a:prstGeom>
          <a:solidFill>
            <a:schemeClr val="tx2"/>
          </a:solidFill>
          <a:ln w="48006" cmpd="thickThin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b="0">
              <a:solidFill>
                <a:srgbClr val="FFFFFF"/>
              </a:solidFill>
              <a:ea typeface="ヒラギノ角ゴ Pro W3" pitchFamily="-97" charset="-128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01838"/>
            <a:ext cx="3987800" cy="2262187"/>
          </a:xfrm>
        </p:spPr>
        <p:txBody>
          <a:bodyPr tIns="45720" bIns="45720"/>
          <a:lstStyle>
            <a:lvl1pPr>
              <a:lnSpc>
                <a:spcPts val="34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438" y="4297363"/>
            <a:ext cx="3992562" cy="731837"/>
          </a:xfrm>
        </p:spPr>
        <p:txBody>
          <a:bodyPr tIns="45720" rIns="91440" bIns="45720"/>
          <a:lstStyle>
            <a:lvl1pPr>
              <a:lnSpc>
                <a:spcPct val="97000"/>
              </a:lnSpc>
              <a:defRPr sz="1800">
                <a:solidFill>
                  <a:srgbClr val="FFDE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4" descr="JD_gy_4c_h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5530848" y="5433046"/>
            <a:ext cx="3400425" cy="1040158"/>
          </a:xfrm>
          <a:prstGeom prst="rect">
            <a:avLst/>
          </a:prstGeom>
          <a:noFill/>
        </p:spPr>
      </p:pic>
      <p:pic>
        <p:nvPicPr>
          <p:cNvPr id="7" name="Picture 6" descr="ConfidentialityStamp_Eng_R_30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800" y="5700675"/>
            <a:ext cx="1189942" cy="504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68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752"/>
            <a:ext cx="8228013" cy="4522787"/>
          </a:xfrm>
        </p:spPr>
        <p:txBody>
          <a:bodyPr/>
          <a:lstStyle>
            <a:lvl2pPr>
              <a:buSzPct val="100000"/>
              <a:buFont typeface="Verdana" pitchFamily="34" charset="0"/>
              <a:buChar char="–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SzPct val="100000"/>
              <a:buFont typeface="Verdana" pitchFamily="34" charset="0"/>
              <a:buChar char="–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85593"/>
            <a:ext cx="5945188" cy="1362075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04325"/>
            <a:ext cx="5945188" cy="1500187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D_gy_4c_h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41438" y="2435665"/>
            <a:ext cx="6453187" cy="19739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4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44752"/>
            <a:ext cx="3987801" cy="452278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tabLst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4" y="1444752"/>
            <a:ext cx="3994150" cy="452278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935162"/>
            <a:ext cx="3987875" cy="400843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935162"/>
            <a:ext cx="3986213" cy="4008438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198" y="1284288"/>
            <a:ext cx="3987802" cy="449262"/>
          </a:xfrm>
        </p:spPr>
        <p:txBody>
          <a:bodyPr anchor="b" anchorCtr="0">
            <a:no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99000" y="1284288"/>
            <a:ext cx="3986213" cy="449262"/>
          </a:xfrm>
        </p:spPr>
        <p:txBody>
          <a:bodyPr anchor="b" anchorCtr="0">
            <a:no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935162"/>
            <a:ext cx="2592384" cy="3709289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66700" indent="-171450">
              <a:spcBef>
                <a:spcPts val="500"/>
              </a:spcBef>
              <a:buSzPct val="100000"/>
              <a:buFont typeface="Verdana" pitchFamily="34" charset="0"/>
              <a:buChar char="–"/>
              <a:defRPr sz="1600"/>
            </a:lvl2pPr>
            <a:lvl3pPr marL="495300" indent="-171450">
              <a:spcBef>
                <a:spcPts val="250"/>
              </a:spcBef>
              <a:buFont typeface="Arial" pitchFamily="34" charset="0"/>
              <a:buChar char="•"/>
              <a:defRPr sz="1400"/>
            </a:lvl3pPr>
            <a:lvl4pPr marL="673100" indent="-139700">
              <a:spcBef>
                <a:spcPts val="100"/>
              </a:spcBef>
              <a:buSzPct val="100000"/>
              <a:buFont typeface="Verdana" pitchFamily="34" charset="0"/>
              <a:buChar char="–"/>
              <a:defRPr sz="1200"/>
            </a:lvl4pPr>
            <a:lvl5pPr marL="831850" indent="-120650">
              <a:buFont typeface="Arial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1" y="1049338"/>
            <a:ext cx="2592388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1363" y="1935162"/>
            <a:ext cx="5398343" cy="37092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278188" y="1049338"/>
            <a:ext cx="5407025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3281363" y="1935164"/>
            <a:ext cx="5388275" cy="400526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35163"/>
            <a:ext cx="2592388" cy="4005262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66700" indent="-171450">
              <a:spcBef>
                <a:spcPts val="500"/>
              </a:spcBef>
              <a:buSzPct val="85000"/>
              <a:defRPr sz="1600"/>
            </a:lvl2pPr>
            <a:lvl3pPr marL="495300" indent="-171450">
              <a:spcBef>
                <a:spcPts val="250"/>
              </a:spcBef>
              <a:defRPr sz="1400"/>
            </a:lvl3pPr>
            <a:lvl4pPr marL="673100" indent="-139700">
              <a:spcBef>
                <a:spcPts val="100"/>
              </a:spcBef>
              <a:buSzPct val="95000"/>
              <a:buFont typeface="Verdana"/>
              <a:buChar char="•"/>
              <a:tabLst/>
              <a:defRPr sz="1200"/>
            </a:lvl4pPr>
            <a:lvl5pPr marL="831850" indent="-120650">
              <a:buFont typeface="Verdana" pitchFamily="34" charset="0"/>
              <a:buChar char="–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1" y="1049338"/>
            <a:ext cx="2592387" cy="684212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281363" y="1049338"/>
            <a:ext cx="5388275" cy="684211"/>
          </a:xfrm>
        </p:spPr>
        <p:txBody>
          <a:bodyPr anchor="b" anchorCtr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D_Gray_Gradient_10x-78i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7" y="6203950"/>
            <a:ext cx="9143245" cy="654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228013" cy="6482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93" y="1442284"/>
            <a:ext cx="8228013" cy="45717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JD_bar_gy_PPT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6072188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JD_gy_RGB_screen_h"/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6748183" y="6218238"/>
            <a:ext cx="2088112" cy="639762"/>
          </a:xfrm>
          <a:prstGeom prst="rect">
            <a:avLst/>
          </a:prstGeom>
          <a:noFill/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67999" y="6398362"/>
            <a:ext cx="4497814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400" cap="none" spc="5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Document Title | Date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2702" y="6398362"/>
            <a:ext cx="336550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AB324-2015-404C-B61B-562C7B72081B}" type="slidenum">
              <a:rPr kumimoji="0" lang="en-US" sz="800" b="0" i="0" u="none" strike="noStrike" kern="400" cap="none" spc="5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400" cap="none" spc="5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ConfidentialityStamp_Eng_R_300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14793" y="6349940"/>
            <a:ext cx="892456" cy="378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51" r:id="rId4"/>
    <p:sldLayoutId id="2147483666" r:id="rId5"/>
    <p:sldLayoutId id="2147483652" r:id="rId6"/>
    <p:sldLayoutId id="2147483660" r:id="rId7"/>
    <p:sldLayoutId id="2147483661" r:id="rId8"/>
    <p:sldLayoutId id="2147483663" r:id="rId9"/>
    <p:sldLayoutId id="2147483654" r:id="rId10"/>
    <p:sldLayoutId id="2147483662" r:id="rId11"/>
    <p:sldLayoutId id="2147483655" r:id="rId12"/>
  </p:sldLayoutIdLst>
  <p:hf hdr="0" dt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400" b="1" kern="1200" spc="-50" baseline="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317500" indent="-198438" algn="l" defTabSz="457200" rtl="0" eaLnBrk="1" latinLnBrk="0" hangingPunct="1">
        <a:spcBef>
          <a:spcPts val="600"/>
        </a:spcBef>
        <a:buSzPct val="100000"/>
        <a:buFont typeface="Verdana" pitchFamily="34" charset="0"/>
        <a:buChar char="–"/>
        <a:defRPr sz="1800" kern="1200">
          <a:solidFill>
            <a:schemeClr val="tx1"/>
          </a:solidFill>
          <a:latin typeface="Verdana"/>
          <a:ea typeface="+mn-ea"/>
          <a:cs typeface="Verdana"/>
        </a:defRPr>
      </a:lvl2pPr>
      <a:lvl3pPr marL="546100" indent="-209550" algn="l" defTabSz="45720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774700" indent="-177800" algn="l" defTabSz="457200" rtl="0" eaLnBrk="1" latinLnBrk="0" hangingPunct="1">
        <a:spcBef>
          <a:spcPts val="150"/>
        </a:spcBef>
        <a:buSzPct val="100000"/>
        <a:buFont typeface="Verdana" pitchFamily="34" charset="0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952500" indent="-139700" algn="l" defTabSz="457200" rtl="0" eaLnBrk="1" latinLnBrk="0" hangingPunct="1">
        <a:spcBef>
          <a:spcPts val="50"/>
        </a:spcBef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memory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Pointers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400" dirty="0">
                <a:solidFill>
                  <a:schemeClr val="accent5"/>
                </a:solidFill>
              </a:rPr>
            </a:br>
            <a:br>
              <a:rPr lang="en-US" sz="1400" dirty="0">
                <a:solidFill>
                  <a:schemeClr val="accent5"/>
                </a:solidFill>
              </a:rPr>
            </a:br>
            <a:r>
              <a:rPr lang="en-US" sz="1400" dirty="0">
                <a:solidFill>
                  <a:schemeClr val="accent5"/>
                </a:solidFill>
              </a:rPr>
              <a:t>Tejas Sarode</a:t>
            </a:r>
            <a:br>
              <a:rPr lang="en-US" sz="1400" dirty="0">
                <a:solidFill>
                  <a:schemeClr val="accent5"/>
                </a:solidFill>
              </a:rPr>
            </a:br>
            <a:endParaRPr lang="en-US" sz="1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weak_ptr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2"/>
            <a:ext cx="8228013" cy="4902668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 is a smart pointer that holds a non-owning ("weak") reference to an object that is managed by std::</a:t>
            </a:r>
            <a:r>
              <a:rPr lang="en-US" dirty="0" err="1"/>
              <a:t>shared_ptr</a:t>
            </a:r>
            <a:r>
              <a:rPr lang="en-US" dirty="0"/>
              <a:t>. It must be converted to std::</a:t>
            </a:r>
            <a:r>
              <a:rPr lang="en-US" dirty="0" err="1"/>
              <a:t>shared_ptr</a:t>
            </a:r>
            <a:r>
              <a:rPr lang="en-US" dirty="0"/>
              <a:t> in order to access the referenced object.</a:t>
            </a:r>
          </a:p>
          <a:p>
            <a:r>
              <a:rPr lang="en-US" dirty="0"/>
              <a:t>std::</a:t>
            </a:r>
            <a:r>
              <a:rPr lang="en-US" dirty="0" err="1"/>
              <a:t>weak_ptr</a:t>
            </a:r>
            <a:r>
              <a:rPr lang="en-US" dirty="0"/>
              <a:t> models temporary ownership: when an object needs to be accessed only if it exists, and it may be deleted at any time by someone else, std::</a:t>
            </a:r>
            <a:r>
              <a:rPr lang="en-US" dirty="0" err="1"/>
              <a:t>weak_ptr</a:t>
            </a:r>
            <a:r>
              <a:rPr lang="en-US" dirty="0"/>
              <a:t> is used to track the object, and it is converted to std::</a:t>
            </a:r>
            <a:r>
              <a:rPr lang="en-US" dirty="0" err="1"/>
              <a:t>shared_ptr</a:t>
            </a:r>
            <a:r>
              <a:rPr lang="en-US" dirty="0"/>
              <a:t> to assume temporary ownership.</a:t>
            </a:r>
          </a:p>
          <a:p>
            <a:r>
              <a:rPr lang="en-US" dirty="0"/>
              <a:t>Another use for std::</a:t>
            </a:r>
            <a:r>
              <a:rPr lang="en-US" dirty="0" err="1"/>
              <a:t>weak_ptr</a:t>
            </a:r>
            <a:r>
              <a:rPr lang="en-US" dirty="0"/>
              <a:t> is to break reference cycles formed by objects managed by std::</a:t>
            </a:r>
            <a:r>
              <a:rPr lang="en-US" dirty="0" err="1"/>
              <a:t>shared_ptr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0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F8105-A5A7-4692-9EB2-C1AEECC8395D}"/>
              </a:ext>
            </a:extLst>
          </p:cNvPr>
          <p:cNvSpPr/>
          <p:nvPr/>
        </p:nvSpPr>
        <p:spPr>
          <a:xfrm>
            <a:off x="387752" y="841952"/>
            <a:ext cx="817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421380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4E88E-414C-4E61-AD58-198AC9025824}"/>
              </a:ext>
            </a:extLst>
          </p:cNvPr>
          <p:cNvSpPr/>
          <p:nvPr/>
        </p:nvSpPr>
        <p:spPr>
          <a:xfrm>
            <a:off x="457200" y="865763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https://en.cppreference.com/w/cpp/memory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pointers?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2"/>
            <a:ext cx="8339559" cy="4902668"/>
          </a:xfrm>
        </p:spPr>
        <p:txBody>
          <a:bodyPr/>
          <a:lstStyle/>
          <a:p>
            <a:r>
              <a:rPr lang="en-US" dirty="0"/>
              <a:t>A smart pointers is a wrapper of a raw pointer providing same functionalities with more safety: </a:t>
            </a:r>
          </a:p>
          <a:p>
            <a:r>
              <a:rPr lang="en-US" dirty="0"/>
              <a:t>→ same syntax as raw pointers for dereferencing: *p, p-&gt;</a:t>
            </a:r>
            <a:r>
              <a:rPr lang="en-US" dirty="0" err="1"/>
              <a:t>val</a:t>
            </a:r>
            <a:r>
              <a:rPr lang="en-US" dirty="0"/>
              <a:t>, and p[</a:t>
            </a:r>
            <a:r>
              <a:rPr lang="en-US" dirty="0" err="1"/>
              <a:t>idx</a:t>
            </a:r>
            <a:r>
              <a:rPr lang="en-US" dirty="0"/>
              <a:t>] </a:t>
            </a:r>
          </a:p>
          <a:p>
            <a:r>
              <a:rPr lang="en-US" dirty="0"/>
              <a:t>→ automatic management of dynamically allocated memory lifetime </a:t>
            </a:r>
          </a:p>
          <a:p>
            <a:r>
              <a:rPr lang="en-US" dirty="0"/>
              <a:t>→ automatically set to </a:t>
            </a:r>
            <a:r>
              <a:rPr lang="en-US" dirty="0" err="1"/>
              <a:t>nullptr</a:t>
            </a:r>
            <a:r>
              <a:rPr lang="en-US" dirty="0"/>
              <a:t>, avoiding dangling pointers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07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2"/>
            <a:ext cx="8228013" cy="4902668"/>
          </a:xfrm>
        </p:spPr>
        <p:txBody>
          <a:bodyPr/>
          <a:lstStyle/>
          <a:p>
            <a:r>
              <a:rPr lang="en-US" dirty="0"/>
              <a:t>We have 4 kinds of smart pointers:</a:t>
            </a:r>
          </a:p>
          <a:p>
            <a:r>
              <a:rPr lang="en-US" dirty="0"/>
              <a:t>→ </a:t>
            </a:r>
            <a:r>
              <a:rPr lang="en-US" b="1" dirty="0"/>
              <a:t>std::</a:t>
            </a:r>
            <a:r>
              <a:rPr lang="en-US" b="1" dirty="0" err="1"/>
              <a:t>auto_ptr</a:t>
            </a:r>
            <a:r>
              <a:rPr lang="en-US" b="1" dirty="0"/>
              <a:t> </a:t>
            </a:r>
            <a:r>
              <a:rPr lang="en-US" dirty="0"/>
              <a:t>(from C++98) was a first naive attempt to implement a smart pointer with exclusive-ownership. It is deprecated from C++11, and removed from the STL from C++14. </a:t>
            </a:r>
          </a:p>
          <a:p>
            <a:r>
              <a:rPr lang="en-US" dirty="0"/>
              <a:t>→ </a:t>
            </a:r>
            <a:r>
              <a:rPr lang="en-US" b="1" dirty="0"/>
              <a:t>std::</a:t>
            </a:r>
            <a:r>
              <a:rPr lang="en-US" b="1" dirty="0" err="1"/>
              <a:t>unique_ptr</a:t>
            </a:r>
            <a:r>
              <a:rPr lang="en-US" b="1" dirty="0"/>
              <a:t> </a:t>
            </a:r>
            <a:r>
              <a:rPr lang="en-US" dirty="0"/>
              <a:t>(from C++11) is a smart pointer used for exclusive-ownership that can be copied only with move semantics. </a:t>
            </a:r>
          </a:p>
          <a:p>
            <a:r>
              <a:rPr lang="en-US" dirty="0"/>
              <a:t>→ </a:t>
            </a:r>
            <a:r>
              <a:rPr lang="en-US" b="1" dirty="0"/>
              <a:t>std::</a:t>
            </a:r>
            <a:r>
              <a:rPr lang="en-US" b="1" dirty="0" err="1"/>
              <a:t>shared_ptr</a:t>
            </a:r>
            <a:r>
              <a:rPr lang="en-US" b="1" dirty="0"/>
              <a:t> </a:t>
            </a:r>
            <a:r>
              <a:rPr lang="en-US" dirty="0"/>
              <a:t>(from C++11) is a smart pointer used for shared-ownership with automatic garbage collection based on a reference count. </a:t>
            </a:r>
          </a:p>
          <a:p>
            <a:r>
              <a:rPr lang="en-US" dirty="0"/>
              <a:t>→ </a:t>
            </a:r>
            <a:r>
              <a:rPr lang="en-US" b="1" dirty="0"/>
              <a:t>std::</a:t>
            </a:r>
            <a:r>
              <a:rPr lang="en-US" b="1" dirty="0" err="1"/>
              <a:t>weak_ptr</a:t>
            </a:r>
            <a:r>
              <a:rPr lang="en-US" b="1" dirty="0"/>
              <a:t> </a:t>
            </a:r>
            <a:r>
              <a:rPr lang="en-US" dirty="0"/>
              <a:t>(from C++11) is a smart pointer used for observing without owning. It is similar to std::</a:t>
            </a:r>
            <a:r>
              <a:rPr lang="en-US" dirty="0" err="1"/>
              <a:t>shared_ptr</a:t>
            </a:r>
            <a:r>
              <a:rPr lang="en-US" dirty="0"/>
              <a:t>, but it does not contribute to the reference count.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auto_ptr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2"/>
            <a:ext cx="8336280" cy="4902668"/>
          </a:xfrm>
        </p:spPr>
        <p:txBody>
          <a:bodyPr/>
          <a:lstStyle/>
          <a:p>
            <a:r>
              <a:rPr lang="en-US" dirty="0"/>
              <a:t>● An </a:t>
            </a:r>
            <a:r>
              <a:rPr lang="en-US" dirty="0" err="1"/>
              <a:t>auto_ptr</a:t>
            </a:r>
            <a:r>
              <a:rPr lang="en-US" dirty="0"/>
              <a:t> provides exclusive ownership for a pointer that it holds. When </a:t>
            </a:r>
            <a:r>
              <a:rPr lang="en-US" dirty="0" err="1"/>
              <a:t>auto_ptr</a:t>
            </a:r>
            <a:r>
              <a:rPr lang="en-US" dirty="0"/>
              <a:t> is destroyed, the object pointed is also automatically destroyed through a call to delete.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8B7C4-1F2E-46A2-8A75-239A2E32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78997"/>
            <a:ext cx="8228012" cy="1250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799712-E19A-41B5-ABB2-0A7B3435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03532"/>
            <a:ext cx="8228012" cy="12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1"/>
            <a:ext cx="8228013" cy="4988687"/>
          </a:xfrm>
        </p:spPr>
        <p:txBody>
          <a:bodyPr/>
          <a:lstStyle/>
          <a:p>
            <a:r>
              <a:rPr lang="en-US" dirty="0"/>
              <a:t>● This (deprecated) smart pointers clearly had many issues: </a:t>
            </a:r>
          </a:p>
          <a:p>
            <a:r>
              <a:rPr lang="en-US" dirty="0"/>
              <a:t>→ when it gets destroyed it always call delete, so no dynamic arrays (delete[]). You can not use std::</a:t>
            </a:r>
            <a:r>
              <a:rPr lang="en-US" dirty="0" err="1"/>
              <a:t>auto_ptr</a:t>
            </a:r>
            <a:r>
              <a:rPr lang="en-US" dirty="0"/>
              <a:t> to handle dynamic arrays, because it can not know how to differentiate between delete and delete[].</a:t>
            </a:r>
          </a:p>
          <a:p>
            <a:r>
              <a:rPr lang="en-US" dirty="0"/>
              <a:t>→ copy / move c-tor and assignment take arguments by non-const argument (same behavior for </a:t>
            </a:r>
            <a:r>
              <a:rPr lang="en-US" dirty="0" err="1"/>
              <a:t>lval</a:t>
            </a:r>
            <a:r>
              <a:rPr lang="en-US" dirty="0"/>
              <a:t> or </a:t>
            </a:r>
            <a:r>
              <a:rPr lang="en-US" dirty="0" err="1"/>
              <a:t>rval</a:t>
            </a:r>
            <a:r>
              <a:rPr lang="en-US" dirty="0"/>
              <a:t>) and have strange side-effects (stealing ownership): does not respect the natural requirements of </a:t>
            </a:r>
            <a:r>
              <a:rPr lang="en-US" dirty="0" err="1"/>
              <a:t>CopyConstructible</a:t>
            </a:r>
            <a:r>
              <a:rPr lang="en-US" dirty="0"/>
              <a:t> and </a:t>
            </a:r>
            <a:r>
              <a:rPr lang="en-US" dirty="0" err="1"/>
              <a:t>CopyAssignable</a:t>
            </a:r>
            <a:endParaRPr lang="en-US" dirty="0"/>
          </a:p>
          <a:p>
            <a:r>
              <a:rPr lang="en-US" dirty="0"/>
              <a:t> → Therefore it cannot be used in STL containers.</a:t>
            </a:r>
          </a:p>
        </p:txBody>
      </p:sp>
    </p:spTree>
    <p:extLst>
      <p:ext uri="{BB962C8B-B14F-4D97-AF65-F5344CB8AC3E}">
        <p14:creationId xmlns:p14="http://schemas.microsoft.com/office/powerpoint/2010/main" val="29927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1"/>
            <a:ext cx="8228013" cy="4732814"/>
          </a:xfrm>
        </p:spPr>
        <p:txBody>
          <a:bodyPr/>
          <a:lstStyle/>
          <a:p>
            <a:r>
              <a:rPr lang="en-US" dirty="0"/>
              <a:t>● A </a:t>
            </a:r>
            <a:r>
              <a:rPr lang="en-US" dirty="0" err="1"/>
              <a:t>unique_prt</a:t>
            </a:r>
            <a:r>
              <a:rPr lang="en-US" dirty="0"/>
              <a:t> provides exclusive ownership for the pointer that it holds. </a:t>
            </a:r>
          </a:p>
          <a:p>
            <a:r>
              <a:rPr lang="en-US" dirty="0"/>
              <a:t>● Main difference with respect to </a:t>
            </a:r>
            <a:r>
              <a:rPr lang="en-US" dirty="0" err="1"/>
              <a:t>auto_ptr</a:t>
            </a:r>
            <a:r>
              <a:rPr lang="en-US" dirty="0"/>
              <a:t>: </a:t>
            </a:r>
          </a:p>
          <a:p>
            <a:r>
              <a:rPr lang="en-US" dirty="0"/>
              <a:t>→ copy c-tor and assignment are deleted, so that copying from </a:t>
            </a:r>
            <a:r>
              <a:rPr lang="en-US" dirty="0" err="1"/>
              <a:t>lvalue</a:t>
            </a:r>
            <a:r>
              <a:rPr lang="en-US" dirty="0"/>
              <a:t> is not allowed </a:t>
            </a:r>
          </a:p>
          <a:p>
            <a:r>
              <a:rPr lang="en-US" dirty="0"/>
              <a:t>→ move c-tor and assignment are implemented to allow ownership change by natural move semantics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3E718-C70A-4F21-8E10-8C245B9C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9234"/>
            <a:ext cx="8151779" cy="1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0CCD-9640-415E-8187-68770E4E5555}"/>
              </a:ext>
            </a:extLst>
          </p:cNvPr>
          <p:cNvSpPr/>
          <p:nvPr/>
        </p:nvSpPr>
        <p:spPr>
          <a:xfrm>
            <a:off x="457200" y="700391"/>
            <a:ext cx="81225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● Important features: </a:t>
            </a:r>
          </a:p>
          <a:p>
            <a:r>
              <a:rPr lang="en-US" dirty="0"/>
              <a:t>→ </a:t>
            </a:r>
            <a:r>
              <a:rPr lang="en-US" dirty="0" err="1"/>
              <a:t>unique_ptr</a:t>
            </a:r>
            <a:r>
              <a:rPr lang="en-US" dirty="0"/>
              <a:t> handles dynamic arrays </a:t>
            </a:r>
          </a:p>
          <a:p>
            <a:r>
              <a:rPr lang="en-US" dirty="0"/>
              <a:t>→ copy from </a:t>
            </a:r>
            <a:r>
              <a:rPr lang="en-US" dirty="0" err="1"/>
              <a:t>lvalue</a:t>
            </a:r>
            <a:r>
              <a:rPr lang="en-US" dirty="0"/>
              <a:t> is deleted, copy from </a:t>
            </a:r>
            <a:r>
              <a:rPr lang="en-US" dirty="0" err="1"/>
              <a:t>rvalue</a:t>
            </a:r>
            <a:r>
              <a:rPr lang="en-US" dirty="0"/>
              <a:t> is implemented using move semantics so that it can suitably work in a STL container</a:t>
            </a:r>
          </a:p>
          <a:p>
            <a:r>
              <a:rPr lang="en-US" dirty="0"/>
              <a:t>→ easy conversion to </a:t>
            </a:r>
            <a:r>
              <a:rPr lang="en-US" dirty="0" err="1"/>
              <a:t>shared_ptr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● Demo: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872"/>
            <a:ext cx="8228013" cy="4902668"/>
          </a:xfrm>
        </p:spPr>
        <p:txBody>
          <a:bodyPr/>
          <a:lstStyle/>
          <a:p>
            <a:pPr lvl="2"/>
            <a:r>
              <a:rPr lang="en-US" dirty="0"/>
              <a:t>A </a:t>
            </a:r>
            <a:r>
              <a:rPr lang="en-US" dirty="0" err="1"/>
              <a:t>shared_ptr</a:t>
            </a:r>
            <a:r>
              <a:rPr lang="en-US" dirty="0"/>
              <a:t> provides shared ownership: many pointers may own the same object and the last one to survive is responsible of </a:t>
            </a:r>
            <a:r>
              <a:rPr lang="en-US"/>
              <a:t>its disposal.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This garbage collection mechanism is based on a reference counter contained in a control block. Each new shared owner copies the pointer to the control block and increases the count by 1. 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7897B-1F30-46A4-BA5A-AAA102EF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881312"/>
            <a:ext cx="7172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F8105-A5A7-4692-9EB2-C1AEECC8395D}"/>
              </a:ext>
            </a:extLst>
          </p:cNvPr>
          <p:cNvSpPr/>
          <p:nvPr/>
        </p:nvSpPr>
        <p:spPr>
          <a:xfrm>
            <a:off x="387752" y="812769"/>
            <a:ext cx="81775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C++14 and earlier, std::</a:t>
            </a:r>
            <a:r>
              <a:rPr lang="en-US" dirty="0" err="1"/>
              <a:t>shared_ptr</a:t>
            </a:r>
            <a:r>
              <a:rPr lang="en-US" dirty="0"/>
              <a:t> does not have proper support for managing arrays, and should not be used to manage a C-style array. As of C++17, std::</a:t>
            </a:r>
            <a:r>
              <a:rPr lang="en-US" dirty="0" err="1"/>
              <a:t>shared_ptr</a:t>
            </a:r>
            <a:r>
              <a:rPr lang="en-US" dirty="0"/>
              <a:t> does have support for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std::</a:t>
            </a:r>
            <a:r>
              <a:rPr lang="en-US" dirty="0" err="1"/>
              <a:t>shared_ptr</a:t>
            </a:r>
            <a:r>
              <a:rPr lang="en-US" dirty="0"/>
              <a:t> is designed for the case where you need multiple smart pointers co-managing the same resource. The resource will be deallocated when the last std::</a:t>
            </a:r>
            <a:r>
              <a:rPr lang="en-US" dirty="0" err="1"/>
              <a:t>shared_ptr</a:t>
            </a:r>
            <a:r>
              <a:rPr lang="en-US" dirty="0"/>
              <a:t> managing the resource is destroyed.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16399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hn Deere">
      <a:dk1>
        <a:sysClr val="windowText" lastClr="000000"/>
      </a:dk1>
      <a:lt1>
        <a:sysClr val="window" lastClr="FFFFFF"/>
      </a:lt1>
      <a:dk2>
        <a:srgbClr val="367C2B"/>
      </a:dk2>
      <a:lt2>
        <a:srgbClr val="FFDE00"/>
      </a:lt2>
      <a:accent1>
        <a:srgbClr val="367C2B"/>
      </a:accent1>
      <a:accent2>
        <a:srgbClr val="FFDE00"/>
      </a:accent2>
      <a:accent3>
        <a:srgbClr val="333333"/>
      </a:accent3>
      <a:accent4>
        <a:srgbClr val="86B080"/>
      </a:accent4>
      <a:accent5>
        <a:srgbClr val="FFF173"/>
      </a:accent5>
      <a:accent6>
        <a:srgbClr val="CCCCCC"/>
      </a:accent6>
      <a:hlink>
        <a:srgbClr val="367C2B"/>
      </a:hlink>
      <a:folHlink>
        <a:srgbClr val="666666"/>
      </a:folHlink>
    </a:clrScheme>
    <a:fontScheme name="John Dee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 sz="1400" dirty="0" err="1" smtClean="0">
            <a:latin typeface="Verdana"/>
            <a:cs typeface="Verdan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Verdana"/>
            <a:cs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43C42F50FBA449A84F4A903BEA729" ma:contentTypeVersion="11" ma:contentTypeDescription="Create a new document." ma:contentTypeScope="" ma:versionID="c8b82e0773b349a3037cd5aa3829122e">
  <xsd:schema xmlns:xsd="http://www.w3.org/2001/XMLSchema" xmlns:xs="http://www.w3.org/2001/XMLSchema" xmlns:p="http://schemas.microsoft.com/office/2006/metadata/properties" xmlns:ns3="62fd3b98-48bf-4af8-9629-340afce48763" xmlns:ns4="8ea3aad3-d462-4c9c-8fb7-3d2c9b0480e6" targetNamespace="http://schemas.microsoft.com/office/2006/metadata/properties" ma:root="true" ma:fieldsID="aa62be125c92b5b13ac154915981761c" ns3:_="" ns4:_="">
    <xsd:import namespace="62fd3b98-48bf-4af8-9629-340afce48763"/>
    <xsd:import namespace="8ea3aad3-d462-4c9c-8fb7-3d2c9b0480e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d3b98-48bf-4af8-9629-340afce48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3aad3-d462-4c9c-8fb7-3d2c9b048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DBC5C9-CD75-442A-9B85-4E14F4AC8B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EE8CA3-4C55-4B61-88D0-32644F23F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D97F8-99FC-4732-ACE8-0F2933C42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fd3b98-48bf-4af8-9629-340afce48763"/>
    <ds:schemaRef ds:uri="8ea3aad3-d462-4c9c-8fb7-3d2c9b048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On-screen Show (4:3)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Smart Pointers      Tejas Sarode </vt:lpstr>
      <vt:lpstr>What is smart pointers?</vt:lpstr>
      <vt:lpstr>Types:</vt:lpstr>
      <vt:lpstr>std::auto_ptr</vt:lpstr>
      <vt:lpstr>Continue ..</vt:lpstr>
      <vt:lpstr>std::unique_ptr</vt:lpstr>
      <vt:lpstr>Continue ..</vt:lpstr>
      <vt:lpstr>std::shared_ptr</vt:lpstr>
      <vt:lpstr>Continue ..</vt:lpstr>
      <vt:lpstr>std::weak_ptr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</dc:title>
  <dc:creator/>
  <cp:lastModifiedBy/>
  <cp:revision>1</cp:revision>
  <dcterms:created xsi:type="dcterms:W3CDTF">2014-07-24T15:57:24Z</dcterms:created>
  <dcterms:modified xsi:type="dcterms:W3CDTF">2021-03-31T15:47:36Z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0x010100B9943C42F50FBA449A84F4A903BEA729</vt:lpwstr>
  </property>
</Properties>
</file>