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36381876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36381876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36381876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36381876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36381876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36381876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36381876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36381876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36381876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36381876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36381876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36381876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36381876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36381876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36381876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36381876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36381876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36381876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 OF ARP</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Tejaskumar Thulasidas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600"/>
              <a:t>THANK YOU!</a:t>
            </a:r>
            <a:endParaRPr sz="4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ARP?</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ARP stands for Address Resolution Protocol. It’s primary goal is to find the MAC address of a device from the IP address of that device.</a:t>
            </a:r>
            <a:endParaRPr sz="1700"/>
          </a:p>
          <a:p>
            <a:pPr indent="-336550" lvl="0" marL="457200" rtl="0" algn="l">
              <a:spcBef>
                <a:spcPts val="0"/>
              </a:spcBef>
              <a:spcAft>
                <a:spcPts val="0"/>
              </a:spcAft>
              <a:buSzPts val="1700"/>
              <a:buChar char="●"/>
            </a:pPr>
            <a:r>
              <a:rPr lang="en" sz="1700"/>
              <a:t>ARP is used when the host does not have MAC address for the device it’s trying to communicate in the ARP cache table.</a:t>
            </a:r>
            <a:endParaRPr sz="1700"/>
          </a:p>
          <a:p>
            <a:pPr indent="-336550" lvl="0" marL="457200" rtl="0" algn="l">
              <a:spcBef>
                <a:spcPts val="0"/>
              </a:spcBef>
              <a:spcAft>
                <a:spcPts val="0"/>
              </a:spcAft>
              <a:buSzPts val="1700"/>
              <a:buChar char="●"/>
            </a:pPr>
            <a:r>
              <a:rPr lang="en" sz="1700"/>
              <a:t>The host device sends out an ARP request containing the IP address of the destination device.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a:t>
            </a:r>
            <a:r>
              <a:rPr lang="en"/>
              <a:t> is ARP?</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All the device on the LAN will </a:t>
            </a:r>
            <a:r>
              <a:rPr lang="en" sz="1700"/>
              <a:t>receive</a:t>
            </a:r>
            <a:r>
              <a:rPr lang="en" sz="1700"/>
              <a:t> this message but only the device that has the IP will respond back with its MAC address.</a:t>
            </a:r>
            <a:endParaRPr sz="1700"/>
          </a:p>
          <a:p>
            <a:pPr indent="-336550" lvl="0" marL="457200" rtl="0" algn="l">
              <a:spcBef>
                <a:spcPts val="0"/>
              </a:spcBef>
              <a:spcAft>
                <a:spcPts val="0"/>
              </a:spcAft>
              <a:buSzPts val="1700"/>
              <a:buChar char="●"/>
            </a:pPr>
            <a:r>
              <a:rPr lang="en" sz="1700"/>
              <a:t>After that, the host will store the MAC in a table called “ARP cache” table. So that the next time it </a:t>
            </a:r>
            <a:r>
              <a:rPr lang="en" sz="1700"/>
              <a:t>doesn't</a:t>
            </a:r>
            <a:r>
              <a:rPr lang="en" sz="1700"/>
              <a:t> have to go through all this tedious process.</a:t>
            </a:r>
            <a:endParaRPr sz="1700"/>
          </a:p>
          <a:p>
            <a:pPr indent="-336550" lvl="0" marL="457200" rtl="0" algn="l">
              <a:spcBef>
                <a:spcPts val="0"/>
              </a:spcBef>
              <a:spcAft>
                <a:spcPts val="0"/>
              </a:spcAft>
              <a:buSzPts val="1700"/>
              <a:buChar char="●"/>
            </a:pPr>
            <a:r>
              <a:rPr lang="en" sz="1700"/>
              <a:t>ARP request are sent </a:t>
            </a:r>
            <a:r>
              <a:rPr lang="en" sz="1700"/>
              <a:t>using broadcast address (FF:FF:FF:FF:FF:FF) for ethernet broadcast and (255.255.255.255.255) using IP broadcast.</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ARP EXPLAINED!</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2205213" y="1667925"/>
            <a:ext cx="4733574" cy="309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Let us consider the above figure. We can see that host A sends out an ARP request to all the system present in its local area.</a:t>
            </a:r>
            <a:endParaRPr sz="1700"/>
          </a:p>
          <a:p>
            <a:pPr indent="-336550" lvl="0" marL="457200" rtl="0" algn="l">
              <a:spcBef>
                <a:spcPts val="0"/>
              </a:spcBef>
              <a:spcAft>
                <a:spcPts val="0"/>
              </a:spcAft>
              <a:buSzPts val="1700"/>
              <a:buChar char="●"/>
            </a:pPr>
            <a:r>
              <a:rPr lang="en" sz="1700"/>
              <a:t>Host A doesn’t know the MAC of host B. So it sends out the IP of host B asking every hosts on its LAN whether that system is host B. </a:t>
            </a:r>
            <a:endParaRPr sz="1700"/>
          </a:p>
          <a:p>
            <a:pPr indent="-336550" lvl="0" marL="457200" rtl="0" algn="l">
              <a:spcBef>
                <a:spcPts val="0"/>
              </a:spcBef>
              <a:spcAft>
                <a:spcPts val="0"/>
              </a:spcAft>
              <a:buSzPts val="1700"/>
              <a:buChar char="●"/>
            </a:pPr>
            <a:r>
              <a:rPr lang="en" sz="1700"/>
              <a:t>All the other hosts reject the request other than the host B. Once the host identifies its IP, it will immediately do an ARP reply to host A, giving its own MAC address.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Once the Host finds the MAC address it will then store it on a table called “ARP cache” so that it does not have to go </a:t>
            </a:r>
            <a:r>
              <a:rPr lang="en"/>
              <a:t>through</a:t>
            </a:r>
            <a:r>
              <a:rPr lang="en"/>
              <a:t> all the work to find the MAC address rather it will just look up on its ARP cache table.</a:t>
            </a:r>
            <a:endParaRPr/>
          </a:p>
          <a:p>
            <a:pPr indent="-311150" lvl="0" marL="457200" rtl="0" algn="l">
              <a:spcBef>
                <a:spcPts val="0"/>
              </a:spcBef>
              <a:spcAft>
                <a:spcPts val="0"/>
              </a:spcAft>
              <a:buSzPts val="1300"/>
              <a:buChar char="●"/>
            </a:pPr>
            <a:r>
              <a:rPr lang="en"/>
              <a:t>To see the ARP entry on windows  just type  “arp -a”</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61" name="Google Shape;161;p18"/>
          <p:cNvPicPr preferRelativeResize="0"/>
          <p:nvPr/>
        </p:nvPicPr>
        <p:blipFill>
          <a:blip r:embed="rId3">
            <a:alphaModFix/>
          </a:blip>
          <a:stretch>
            <a:fillRect/>
          </a:stretch>
        </p:blipFill>
        <p:spPr>
          <a:xfrm>
            <a:off x="1682938" y="3000913"/>
            <a:ext cx="5876925" cy="172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ARP spoofing</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 sz="1700"/>
              <a:t>As innocent as this operation looks, you might wonder how possibly could this be used </a:t>
            </a:r>
            <a:r>
              <a:rPr lang="en" sz="1700"/>
              <a:t>against</a:t>
            </a:r>
            <a:r>
              <a:rPr lang="en" sz="1700"/>
              <a:t> for malicious purposes.</a:t>
            </a:r>
            <a:endParaRPr sz="1700"/>
          </a:p>
          <a:p>
            <a:pPr indent="-336550" lvl="0" marL="457200" rtl="0" algn="l">
              <a:spcBef>
                <a:spcPts val="0"/>
              </a:spcBef>
              <a:spcAft>
                <a:spcPts val="0"/>
              </a:spcAft>
              <a:buSzPts val="1700"/>
              <a:buChar char="●"/>
            </a:pPr>
            <a:r>
              <a:rPr lang="en" sz="1700"/>
              <a:t>One of the most common cyber attacks known as Man-In-The-Middle or MITM can be used in for this operation and it is known as ARP spoofing.</a:t>
            </a:r>
            <a:endParaRPr sz="1700"/>
          </a:p>
          <a:p>
            <a:pPr indent="-336550" lvl="0" marL="457200" rtl="0" algn="l">
              <a:spcBef>
                <a:spcPts val="0"/>
              </a:spcBef>
              <a:spcAft>
                <a:spcPts val="0"/>
              </a:spcAft>
              <a:buSzPts val="1700"/>
              <a:buChar char="●"/>
            </a:pPr>
            <a:r>
              <a:rPr lang="en" sz="1700"/>
              <a:t>ARP spoofing is when the malicious user poisons the ARP cache table of his target host in such a way that whenever a request is made, the requests gets redirected to the malicious user and then the malicious </a:t>
            </a:r>
            <a:r>
              <a:rPr lang="en" sz="1700"/>
              <a:t>actor gets to decide what to do with the request, essentially being the middleman, hence the name Man-In-The-Middle.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ARP spoofing</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 order to carry out a </a:t>
            </a:r>
            <a:r>
              <a:rPr lang="en" sz="1700"/>
              <a:t>successful</a:t>
            </a:r>
            <a:r>
              <a:rPr lang="en" sz="1700"/>
              <a:t> ARP spoofing attack the malicious actor must know his victims IP address and the IP he/she will try to communicate (eg: router)</a:t>
            </a:r>
            <a:endParaRPr sz="1700"/>
          </a:p>
          <a:p>
            <a:pPr indent="-336550" lvl="0" marL="457200" rtl="0" algn="l">
              <a:spcBef>
                <a:spcPts val="0"/>
              </a:spcBef>
              <a:spcAft>
                <a:spcPts val="0"/>
              </a:spcAft>
              <a:buSzPts val="1700"/>
              <a:buChar char="●"/>
            </a:pPr>
            <a:r>
              <a:rPr lang="en" sz="1700"/>
              <a:t>The malicious user will then </a:t>
            </a:r>
            <a:r>
              <a:rPr lang="en" sz="1700"/>
              <a:t>replace the router’s MAC address with the MAC address of attacker’s machine corresponding to router’s IP.</a:t>
            </a:r>
            <a:endParaRPr sz="1700"/>
          </a:p>
          <a:p>
            <a:pPr indent="-336550" lvl="0" marL="457200" rtl="0" algn="l">
              <a:spcBef>
                <a:spcPts val="0"/>
              </a:spcBef>
              <a:spcAft>
                <a:spcPts val="0"/>
              </a:spcAft>
              <a:buSzPts val="1700"/>
              <a:buChar char="●"/>
            </a:pPr>
            <a:r>
              <a:rPr lang="en" sz="1700"/>
              <a:t>Because of this, whenever a request is made, it first goes to the attacker machine and then the attacker gets to decide what to do with the request.</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Mitigations</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74650" lvl="0" marL="457200" rtl="0" algn="l">
              <a:spcBef>
                <a:spcPts val="1400"/>
              </a:spcBef>
              <a:spcAft>
                <a:spcPts val="0"/>
              </a:spcAft>
              <a:buSzPts val="2300"/>
              <a:buChar char="●"/>
            </a:pPr>
            <a:r>
              <a:rPr lang="en" sz="2300">
                <a:solidFill>
                  <a:srgbClr val="212234"/>
                </a:solidFill>
                <a:highlight>
                  <a:srgbClr val="FFFFFF"/>
                </a:highlight>
                <a:latin typeface="Arial"/>
                <a:ea typeface="Arial"/>
                <a:cs typeface="Arial"/>
                <a:sym typeface="Arial"/>
              </a:rPr>
              <a:t>Static ARP Tables</a:t>
            </a:r>
            <a:endParaRPr sz="2300">
              <a:solidFill>
                <a:srgbClr val="212234"/>
              </a:solidFill>
              <a:highlight>
                <a:srgbClr val="FFFFFF"/>
              </a:highlight>
              <a:latin typeface="Arial"/>
              <a:ea typeface="Arial"/>
              <a:cs typeface="Arial"/>
              <a:sym typeface="Arial"/>
            </a:endParaRPr>
          </a:p>
          <a:p>
            <a:pPr indent="-374650" lvl="0" marL="457200" rtl="0" algn="l">
              <a:spcBef>
                <a:spcPts val="0"/>
              </a:spcBef>
              <a:spcAft>
                <a:spcPts val="0"/>
              </a:spcAft>
              <a:buSzPts val="2300"/>
              <a:buChar char="●"/>
            </a:pPr>
            <a:r>
              <a:rPr lang="en" sz="2300">
                <a:solidFill>
                  <a:srgbClr val="212234"/>
                </a:solidFill>
                <a:highlight>
                  <a:srgbClr val="FFFFFF"/>
                </a:highlight>
                <a:latin typeface="Arial"/>
                <a:ea typeface="Arial"/>
                <a:cs typeface="Arial"/>
                <a:sym typeface="Arial"/>
              </a:rPr>
              <a:t>Encryption</a:t>
            </a:r>
            <a:endParaRPr sz="2300">
              <a:solidFill>
                <a:srgbClr val="212234"/>
              </a:solidFill>
              <a:highlight>
                <a:srgbClr val="FFFFFF"/>
              </a:highlight>
              <a:latin typeface="Arial"/>
              <a:ea typeface="Arial"/>
              <a:cs typeface="Arial"/>
              <a:sym typeface="Arial"/>
            </a:endParaRPr>
          </a:p>
          <a:p>
            <a:pPr indent="-374650" lvl="0" marL="457200" rtl="0" algn="l">
              <a:spcBef>
                <a:spcPts val="0"/>
              </a:spcBef>
              <a:spcAft>
                <a:spcPts val="0"/>
              </a:spcAft>
              <a:buSzPts val="2300"/>
              <a:buChar char="●"/>
            </a:pPr>
            <a:r>
              <a:rPr lang="en" sz="2300">
                <a:solidFill>
                  <a:srgbClr val="212234"/>
                </a:solidFill>
                <a:highlight>
                  <a:srgbClr val="FFFFFF"/>
                </a:highlight>
                <a:latin typeface="Arial"/>
                <a:ea typeface="Arial"/>
                <a:cs typeface="Arial"/>
                <a:sym typeface="Arial"/>
              </a:rPr>
              <a:t>Network Isolation</a:t>
            </a:r>
            <a:endParaRPr sz="2100">
              <a:solidFill>
                <a:srgbClr val="000000"/>
              </a:solidFill>
              <a:latin typeface="Arial"/>
              <a:ea typeface="Arial"/>
              <a:cs typeface="Arial"/>
              <a:sym typeface="Arial"/>
            </a:endParaRPr>
          </a:p>
          <a:p>
            <a:pPr indent="-374650" lvl="0" marL="457200" rtl="0" algn="l">
              <a:spcBef>
                <a:spcPts val="0"/>
              </a:spcBef>
              <a:spcAft>
                <a:spcPts val="0"/>
              </a:spcAft>
              <a:buSzPts val="2300"/>
              <a:buChar char="●"/>
            </a:pPr>
            <a:r>
              <a:rPr lang="en" sz="2300">
                <a:solidFill>
                  <a:srgbClr val="212234"/>
                </a:solidFill>
                <a:highlight>
                  <a:srgbClr val="FFFFFF"/>
                </a:highlight>
                <a:latin typeface="Arial"/>
                <a:ea typeface="Arial"/>
                <a:cs typeface="Arial"/>
                <a:sym typeface="Arial"/>
              </a:rPr>
              <a:t>Switch Security</a:t>
            </a:r>
            <a:endParaRPr sz="2300">
              <a:solidFill>
                <a:srgbClr val="212234"/>
              </a:solidFill>
              <a:highlight>
                <a:srgbClr val="FFFFFF"/>
              </a:highlight>
              <a:latin typeface="Arial"/>
              <a:ea typeface="Arial"/>
              <a:cs typeface="Arial"/>
              <a:sym typeface="Arial"/>
            </a:endParaRPr>
          </a:p>
          <a:p>
            <a:pPr indent="0" lvl="0" marL="0" rtl="0" algn="l">
              <a:spcBef>
                <a:spcPts val="13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