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DM Sans Medium" pitchFamily="2" charset="0"/>
      <p:regular r:id="rId17"/>
    </p:embeddedFont>
    <p:embeddedFont>
      <p:font typeface="Inter"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A6413C-C3FA-49B5-9B36-EBC36694E531}" v="5" dt="2025-06-08T17:12:39.3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25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a Kishan Choudary" userId="e187fc23b34c9ce2" providerId="LiveId" clId="{3DA6413C-C3FA-49B5-9B36-EBC36694E531}"/>
    <pc:docChg chg="undo custSel modSld">
      <pc:chgData name="Nanda Kishan Choudary" userId="e187fc23b34c9ce2" providerId="LiveId" clId="{3DA6413C-C3FA-49B5-9B36-EBC36694E531}" dt="2025-06-08T17:13:24.312" v="17" actId="478"/>
      <pc:docMkLst>
        <pc:docMk/>
      </pc:docMkLst>
      <pc:sldChg chg="delSp modSp mod">
        <pc:chgData name="Nanda Kishan Choudary" userId="e187fc23b34c9ce2" providerId="LiveId" clId="{3DA6413C-C3FA-49B5-9B36-EBC36694E531}" dt="2025-06-08T17:13:24.312" v="17" actId="478"/>
        <pc:sldMkLst>
          <pc:docMk/>
          <pc:sldMk cId="0" sldId="256"/>
        </pc:sldMkLst>
        <pc:spChg chg="del">
          <ac:chgData name="Nanda Kishan Choudary" userId="e187fc23b34c9ce2" providerId="LiveId" clId="{3DA6413C-C3FA-49B5-9B36-EBC36694E531}" dt="2025-06-08T17:13:24.312" v="17" actId="478"/>
          <ac:spMkLst>
            <pc:docMk/>
            <pc:sldMk cId="0" sldId="256"/>
            <ac:spMk id="5" creationId="{00000000-0000-0000-0000-000000000000}"/>
          </ac:spMkLst>
        </pc:spChg>
        <pc:spChg chg="del mod">
          <ac:chgData name="Nanda Kishan Choudary" userId="e187fc23b34c9ce2" providerId="LiveId" clId="{3DA6413C-C3FA-49B5-9B36-EBC36694E531}" dt="2025-06-08T17:13:18.972" v="15" actId="478"/>
          <ac:spMkLst>
            <pc:docMk/>
            <pc:sldMk cId="0" sldId="256"/>
            <ac:spMk id="7" creationId="{00000000-0000-0000-0000-000000000000}"/>
          </ac:spMkLst>
        </pc:spChg>
        <pc:picChg chg="del">
          <ac:chgData name="Nanda Kishan Choudary" userId="e187fc23b34c9ce2" providerId="LiveId" clId="{3DA6413C-C3FA-49B5-9B36-EBC36694E531}" dt="2025-06-08T17:13:21.373" v="16" actId="478"/>
          <ac:picMkLst>
            <pc:docMk/>
            <pc:sldMk cId="0" sldId="256"/>
            <ac:picMk id="6" creationId="{00000000-0000-0000-0000-000000000000}"/>
          </ac:picMkLst>
        </pc:picChg>
      </pc:sldChg>
      <pc:sldChg chg="addSp modSp mod">
        <pc:chgData name="Nanda Kishan Choudary" userId="e187fc23b34c9ce2" providerId="LiveId" clId="{3DA6413C-C3FA-49B5-9B36-EBC36694E531}" dt="2025-06-08T17:11:59.217" v="1" actId="1076"/>
        <pc:sldMkLst>
          <pc:docMk/>
          <pc:sldMk cId="0" sldId="258"/>
        </pc:sldMkLst>
        <pc:picChg chg="add mod">
          <ac:chgData name="Nanda Kishan Choudary" userId="e187fc23b34c9ce2" providerId="LiveId" clId="{3DA6413C-C3FA-49B5-9B36-EBC36694E531}" dt="2025-06-08T17:11:59.217" v="1" actId="1076"/>
          <ac:picMkLst>
            <pc:docMk/>
            <pc:sldMk cId="0" sldId="258"/>
            <ac:picMk id="15" creationId="{D93B303C-8291-C193-8FA6-683A2B7AC2FE}"/>
          </ac:picMkLst>
        </pc:picChg>
      </pc:sldChg>
      <pc:sldChg chg="addSp modSp mod">
        <pc:chgData name="Nanda Kishan Choudary" userId="e187fc23b34c9ce2" providerId="LiveId" clId="{3DA6413C-C3FA-49B5-9B36-EBC36694E531}" dt="2025-06-08T17:12:11.025" v="3" actId="14100"/>
        <pc:sldMkLst>
          <pc:docMk/>
          <pc:sldMk cId="0" sldId="259"/>
        </pc:sldMkLst>
        <pc:picChg chg="add mod">
          <ac:chgData name="Nanda Kishan Choudary" userId="e187fc23b34c9ce2" providerId="LiveId" clId="{3DA6413C-C3FA-49B5-9B36-EBC36694E531}" dt="2025-06-08T17:12:11.025" v="3" actId="14100"/>
          <ac:picMkLst>
            <pc:docMk/>
            <pc:sldMk cId="0" sldId="259"/>
            <ac:picMk id="14" creationId="{F911CEF0-E8A8-D193-46B6-BD7981148146}"/>
          </ac:picMkLst>
        </pc:picChg>
      </pc:sldChg>
      <pc:sldChg chg="addSp modSp mod">
        <pc:chgData name="Nanda Kishan Choudary" userId="e187fc23b34c9ce2" providerId="LiveId" clId="{3DA6413C-C3FA-49B5-9B36-EBC36694E531}" dt="2025-06-08T17:12:23.418" v="8" actId="1035"/>
        <pc:sldMkLst>
          <pc:docMk/>
          <pc:sldMk cId="0" sldId="260"/>
        </pc:sldMkLst>
        <pc:picChg chg="add mod">
          <ac:chgData name="Nanda Kishan Choudary" userId="e187fc23b34c9ce2" providerId="LiveId" clId="{3DA6413C-C3FA-49B5-9B36-EBC36694E531}" dt="2025-06-08T17:12:23.418" v="8" actId="1035"/>
          <ac:picMkLst>
            <pc:docMk/>
            <pc:sldMk cId="0" sldId="260"/>
            <ac:picMk id="17" creationId="{57D9B0FD-BAE0-C750-3B1E-79B71243543D}"/>
          </ac:picMkLst>
        </pc:picChg>
      </pc:sldChg>
      <pc:sldChg chg="addSp modSp mod">
        <pc:chgData name="Nanda Kishan Choudary" userId="e187fc23b34c9ce2" providerId="LiveId" clId="{3DA6413C-C3FA-49B5-9B36-EBC36694E531}" dt="2025-06-08T17:12:30.909" v="11" actId="1038"/>
        <pc:sldMkLst>
          <pc:docMk/>
          <pc:sldMk cId="0" sldId="261"/>
        </pc:sldMkLst>
        <pc:picChg chg="mod">
          <ac:chgData name="Nanda Kishan Choudary" userId="e187fc23b34c9ce2" providerId="LiveId" clId="{3DA6413C-C3FA-49B5-9B36-EBC36694E531}" dt="2025-06-08T17:12:30.909" v="11" actId="1038"/>
          <ac:picMkLst>
            <pc:docMk/>
            <pc:sldMk cId="0" sldId="261"/>
            <ac:picMk id="10" creationId="{00000000-0000-0000-0000-000000000000}"/>
          </ac:picMkLst>
        </pc:picChg>
        <pc:picChg chg="add mod">
          <ac:chgData name="Nanda Kishan Choudary" userId="e187fc23b34c9ce2" providerId="LiveId" clId="{3DA6413C-C3FA-49B5-9B36-EBC36694E531}" dt="2025-06-08T17:12:27.756" v="9"/>
          <ac:picMkLst>
            <pc:docMk/>
            <pc:sldMk cId="0" sldId="261"/>
            <ac:picMk id="20" creationId="{A309F957-4C80-1264-D8F6-BB1B3FD4C418}"/>
          </ac:picMkLst>
        </pc:picChg>
      </pc:sldChg>
      <pc:sldChg chg="addSp modSp">
        <pc:chgData name="Nanda Kishan Choudary" userId="e187fc23b34c9ce2" providerId="LiveId" clId="{3DA6413C-C3FA-49B5-9B36-EBC36694E531}" dt="2025-06-08T17:12:33.986" v="12"/>
        <pc:sldMkLst>
          <pc:docMk/>
          <pc:sldMk cId="0" sldId="262"/>
        </pc:sldMkLst>
        <pc:picChg chg="add mod">
          <ac:chgData name="Nanda Kishan Choudary" userId="e187fc23b34c9ce2" providerId="LiveId" clId="{3DA6413C-C3FA-49B5-9B36-EBC36694E531}" dt="2025-06-08T17:12:33.986" v="12"/>
          <ac:picMkLst>
            <pc:docMk/>
            <pc:sldMk cId="0" sldId="262"/>
            <ac:picMk id="26" creationId="{B43F8870-F1CE-2B19-2DFF-99FF27A01E87}"/>
          </ac:picMkLst>
        </pc:picChg>
      </pc:sldChg>
      <pc:sldChg chg="addSp modSp">
        <pc:chgData name="Nanda Kishan Choudary" userId="e187fc23b34c9ce2" providerId="LiveId" clId="{3DA6413C-C3FA-49B5-9B36-EBC36694E531}" dt="2025-06-08T17:12:39.324" v="13"/>
        <pc:sldMkLst>
          <pc:docMk/>
          <pc:sldMk cId="0" sldId="264"/>
        </pc:sldMkLst>
        <pc:picChg chg="add mod">
          <ac:chgData name="Nanda Kishan Choudary" userId="e187fc23b34c9ce2" providerId="LiveId" clId="{3DA6413C-C3FA-49B5-9B36-EBC36694E531}" dt="2025-06-08T17:12:39.324" v="13"/>
          <ac:picMkLst>
            <pc:docMk/>
            <pc:sldMk cId="0" sldId="264"/>
            <ac:picMk id="18" creationId="{AA2B10B8-67F4-FC20-952B-B2AC9E22B77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8656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28436"/>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7F7F8"/>
                </a:solidFill>
                <a:latin typeface="DM Sans Medium" pitchFamily="34" charset="0"/>
                <a:ea typeface="DM Sans Medium" pitchFamily="34" charset="-122"/>
                <a:cs typeface="DM Sans Medium" pitchFamily="34" charset="-120"/>
              </a:rPr>
              <a:t>Night Owl Canteen: Code Walkthrough</a:t>
            </a:r>
            <a:endParaRPr lang="en-US" sz="4450" dirty="0"/>
          </a:p>
        </p:txBody>
      </p:sp>
      <p:sp>
        <p:nvSpPr>
          <p:cNvPr id="4" name="Text 1"/>
          <p:cNvSpPr/>
          <p:nvPr/>
        </p:nvSpPr>
        <p:spPr>
          <a:xfrm>
            <a:off x="793790" y="4486156"/>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HTML5, CSS3 &amp; JavaScript Features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116687"/>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7F7F8"/>
                </a:solidFill>
                <a:latin typeface="DM Sans Medium" pitchFamily="34" charset="0"/>
                <a:ea typeface="DM Sans Medium" pitchFamily="34" charset="-122"/>
                <a:cs typeface="DM Sans Medium" pitchFamily="34" charset="-120"/>
              </a:rPr>
              <a:t>Conclusion</a:t>
            </a:r>
            <a:endParaRPr lang="en-US" sz="4450" dirty="0"/>
          </a:p>
        </p:txBody>
      </p:sp>
      <p:sp>
        <p:nvSpPr>
          <p:cNvPr id="4" name="Text 1"/>
          <p:cNvSpPr/>
          <p:nvPr/>
        </p:nvSpPr>
        <p:spPr>
          <a:xfrm>
            <a:off x="793790" y="2165628"/>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The Night Owl Canteen website is a testament to modern web development. It integrates semantic HTML5, robust CSS3 styling, and dynamic JavaScript features. This project serves as a showcase of best practices in web design and functionality.</a:t>
            </a:r>
            <a:endParaRPr lang="en-US" sz="1750" dirty="0"/>
          </a:p>
        </p:txBody>
      </p:sp>
      <p:sp>
        <p:nvSpPr>
          <p:cNvPr id="5" name="Shape 2"/>
          <p:cNvSpPr/>
          <p:nvPr/>
        </p:nvSpPr>
        <p:spPr>
          <a:xfrm>
            <a:off x="793790" y="3872389"/>
            <a:ext cx="170021" cy="853321"/>
          </a:xfrm>
          <a:prstGeom prst="roundRect">
            <a:avLst>
              <a:gd name="adj" fmla="val 20012"/>
            </a:avLst>
          </a:prstGeom>
          <a:solidFill>
            <a:srgbClr val="4C5052"/>
          </a:solidFill>
          <a:ln/>
        </p:spPr>
        <p:txBody>
          <a:bodyPr/>
          <a:lstStyle/>
          <a:p>
            <a:endParaRPr lang="en-IN"/>
          </a:p>
        </p:txBody>
      </p:sp>
      <p:sp>
        <p:nvSpPr>
          <p:cNvPr id="6" name="Text 3"/>
          <p:cNvSpPr/>
          <p:nvPr/>
        </p:nvSpPr>
        <p:spPr>
          <a:xfrm>
            <a:off x="1303973" y="387238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HTML5</a:t>
            </a:r>
            <a:endParaRPr lang="en-US" sz="2200" dirty="0"/>
          </a:p>
        </p:txBody>
      </p:sp>
      <p:sp>
        <p:nvSpPr>
          <p:cNvPr id="7" name="Text 4"/>
          <p:cNvSpPr/>
          <p:nvPr/>
        </p:nvSpPr>
        <p:spPr>
          <a:xfrm>
            <a:off x="1303973" y="4362807"/>
            <a:ext cx="7046238"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Semantic structure for content.</a:t>
            </a:r>
            <a:endParaRPr lang="en-US" sz="1750" dirty="0"/>
          </a:p>
        </p:txBody>
      </p:sp>
      <p:sp>
        <p:nvSpPr>
          <p:cNvPr id="8" name="Shape 5"/>
          <p:cNvSpPr/>
          <p:nvPr/>
        </p:nvSpPr>
        <p:spPr>
          <a:xfrm>
            <a:off x="1133951" y="4952524"/>
            <a:ext cx="170021" cy="853321"/>
          </a:xfrm>
          <a:prstGeom prst="roundRect">
            <a:avLst>
              <a:gd name="adj" fmla="val 20012"/>
            </a:avLst>
          </a:prstGeom>
          <a:solidFill>
            <a:srgbClr val="4C5052"/>
          </a:solidFill>
          <a:ln/>
        </p:spPr>
        <p:txBody>
          <a:bodyPr/>
          <a:lstStyle/>
          <a:p>
            <a:endParaRPr lang="en-IN"/>
          </a:p>
        </p:txBody>
      </p:sp>
      <p:sp>
        <p:nvSpPr>
          <p:cNvPr id="9" name="Text 6"/>
          <p:cNvSpPr/>
          <p:nvPr/>
        </p:nvSpPr>
        <p:spPr>
          <a:xfrm>
            <a:off x="1644134" y="495252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CSS3</a:t>
            </a:r>
            <a:endParaRPr lang="en-US" sz="2200" dirty="0"/>
          </a:p>
        </p:txBody>
      </p:sp>
      <p:sp>
        <p:nvSpPr>
          <p:cNvPr id="10" name="Text 7"/>
          <p:cNvSpPr/>
          <p:nvPr/>
        </p:nvSpPr>
        <p:spPr>
          <a:xfrm>
            <a:off x="1644134" y="5442942"/>
            <a:ext cx="6706076"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Styling, layout, and animations.</a:t>
            </a:r>
            <a:endParaRPr lang="en-US" sz="1750" dirty="0"/>
          </a:p>
        </p:txBody>
      </p:sp>
      <p:sp>
        <p:nvSpPr>
          <p:cNvPr id="11" name="Shape 8"/>
          <p:cNvSpPr/>
          <p:nvPr/>
        </p:nvSpPr>
        <p:spPr>
          <a:xfrm>
            <a:off x="1474232" y="6032659"/>
            <a:ext cx="170021" cy="853321"/>
          </a:xfrm>
          <a:prstGeom prst="roundRect">
            <a:avLst>
              <a:gd name="adj" fmla="val 20012"/>
            </a:avLst>
          </a:prstGeom>
          <a:solidFill>
            <a:srgbClr val="4C5052"/>
          </a:solidFill>
          <a:ln/>
        </p:spPr>
        <p:txBody>
          <a:bodyPr/>
          <a:lstStyle/>
          <a:p>
            <a:endParaRPr lang="en-IN"/>
          </a:p>
        </p:txBody>
      </p:sp>
      <p:sp>
        <p:nvSpPr>
          <p:cNvPr id="12" name="Text 9"/>
          <p:cNvSpPr/>
          <p:nvPr/>
        </p:nvSpPr>
        <p:spPr>
          <a:xfrm>
            <a:off x="1984415" y="603265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JavaScript</a:t>
            </a:r>
            <a:endParaRPr lang="en-US" sz="2200" dirty="0"/>
          </a:p>
        </p:txBody>
      </p:sp>
      <p:sp>
        <p:nvSpPr>
          <p:cNvPr id="13" name="Text 10"/>
          <p:cNvSpPr/>
          <p:nvPr/>
        </p:nvSpPr>
        <p:spPr>
          <a:xfrm>
            <a:off x="1984415" y="6523077"/>
            <a:ext cx="6365796"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Dynamic features &amp; operations.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8661" y="729377"/>
            <a:ext cx="5133499" cy="641747"/>
          </a:xfrm>
          <a:prstGeom prst="rect">
            <a:avLst/>
          </a:prstGeom>
          <a:noFill/>
          <a:ln/>
        </p:spPr>
        <p:txBody>
          <a:bodyPr wrap="none" lIns="0" tIns="0" rIns="0" bIns="0" rtlCol="0" anchor="t"/>
          <a:lstStyle/>
          <a:p>
            <a:pPr marL="0" indent="0" algn="l">
              <a:lnSpc>
                <a:spcPts val="5050"/>
              </a:lnSpc>
              <a:buNone/>
            </a:pPr>
            <a:r>
              <a:rPr lang="en-US" sz="4000" dirty="0">
                <a:solidFill>
                  <a:srgbClr val="F7F7F8"/>
                </a:solidFill>
                <a:latin typeface="DM Sans Medium" pitchFamily="34" charset="0"/>
                <a:ea typeface="DM Sans Medium" pitchFamily="34" charset="-122"/>
                <a:cs typeface="DM Sans Medium" pitchFamily="34" charset="-120"/>
              </a:rPr>
              <a:t>Project Overview</a:t>
            </a:r>
            <a:endParaRPr lang="en-US" sz="4000" dirty="0"/>
          </a:p>
        </p:txBody>
      </p:sp>
      <p:sp>
        <p:nvSpPr>
          <p:cNvPr id="4" name="Text 1"/>
          <p:cNvSpPr/>
          <p:nvPr/>
        </p:nvSpPr>
        <p:spPr>
          <a:xfrm>
            <a:off x="718661" y="1679019"/>
            <a:ext cx="7706678" cy="985837"/>
          </a:xfrm>
          <a:prstGeom prst="rect">
            <a:avLst/>
          </a:prstGeom>
          <a:noFill/>
          <a:ln/>
        </p:spPr>
        <p:txBody>
          <a:bodyPr wrap="squar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This presentation showcases the essential HTML, CSS, and JavaScript features used in the Night Owl Canteen website. It is designed for web development students and enthusiasts, offering insights into modern web practices.</a:t>
            </a:r>
            <a:endParaRPr lang="en-US" sz="1600" dirty="0"/>
          </a:p>
        </p:txBody>
      </p:sp>
      <p:sp>
        <p:nvSpPr>
          <p:cNvPr id="5" name="Shape 2"/>
          <p:cNvSpPr/>
          <p:nvPr/>
        </p:nvSpPr>
        <p:spPr>
          <a:xfrm>
            <a:off x="718661" y="2895838"/>
            <a:ext cx="461963" cy="461963"/>
          </a:xfrm>
          <a:prstGeom prst="roundRect">
            <a:avLst>
              <a:gd name="adj" fmla="val 6668"/>
            </a:avLst>
          </a:prstGeom>
          <a:solidFill>
            <a:srgbClr val="4C5052"/>
          </a:solidFill>
          <a:ln/>
        </p:spPr>
        <p:txBody>
          <a:bodyPr/>
          <a:lstStyle/>
          <a:p>
            <a:endParaRPr lang="en-IN"/>
          </a:p>
        </p:txBody>
      </p:sp>
      <p:sp>
        <p:nvSpPr>
          <p:cNvPr id="6" name="Text 3"/>
          <p:cNvSpPr/>
          <p:nvPr/>
        </p:nvSpPr>
        <p:spPr>
          <a:xfrm>
            <a:off x="1385888" y="2966323"/>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Goal</a:t>
            </a:r>
            <a:endParaRPr lang="en-US" sz="2000" dirty="0"/>
          </a:p>
        </p:txBody>
      </p:sp>
      <p:sp>
        <p:nvSpPr>
          <p:cNvPr id="7" name="Text 4"/>
          <p:cNvSpPr/>
          <p:nvPr/>
        </p:nvSpPr>
        <p:spPr>
          <a:xfrm>
            <a:off x="1385888" y="3410307"/>
            <a:ext cx="7039451" cy="328613"/>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Highlight core web development features.</a:t>
            </a:r>
            <a:endParaRPr lang="en-US" sz="1600" dirty="0"/>
          </a:p>
        </p:txBody>
      </p:sp>
      <p:sp>
        <p:nvSpPr>
          <p:cNvPr id="8" name="Shape 5"/>
          <p:cNvSpPr/>
          <p:nvPr/>
        </p:nvSpPr>
        <p:spPr>
          <a:xfrm>
            <a:off x="718661" y="4149566"/>
            <a:ext cx="461963" cy="461963"/>
          </a:xfrm>
          <a:prstGeom prst="roundRect">
            <a:avLst>
              <a:gd name="adj" fmla="val 6668"/>
            </a:avLst>
          </a:prstGeom>
          <a:solidFill>
            <a:srgbClr val="4C5052"/>
          </a:solidFill>
          <a:ln/>
        </p:spPr>
        <p:txBody>
          <a:bodyPr/>
          <a:lstStyle/>
          <a:p>
            <a:endParaRPr lang="en-IN"/>
          </a:p>
        </p:txBody>
      </p:sp>
      <p:sp>
        <p:nvSpPr>
          <p:cNvPr id="9" name="Text 6"/>
          <p:cNvSpPr/>
          <p:nvPr/>
        </p:nvSpPr>
        <p:spPr>
          <a:xfrm>
            <a:off x="1385888" y="4220051"/>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Website</a:t>
            </a:r>
            <a:endParaRPr lang="en-US" sz="2000" dirty="0"/>
          </a:p>
        </p:txBody>
      </p:sp>
      <p:sp>
        <p:nvSpPr>
          <p:cNvPr id="10" name="Text 7"/>
          <p:cNvSpPr/>
          <p:nvPr/>
        </p:nvSpPr>
        <p:spPr>
          <a:xfrm>
            <a:off x="1385888" y="4664035"/>
            <a:ext cx="7039451" cy="328613"/>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Night Owl Canteen project.</a:t>
            </a:r>
            <a:endParaRPr lang="en-US" sz="1600" dirty="0"/>
          </a:p>
        </p:txBody>
      </p:sp>
      <p:sp>
        <p:nvSpPr>
          <p:cNvPr id="11" name="Shape 8"/>
          <p:cNvSpPr/>
          <p:nvPr/>
        </p:nvSpPr>
        <p:spPr>
          <a:xfrm>
            <a:off x="718661" y="5403294"/>
            <a:ext cx="461963" cy="461963"/>
          </a:xfrm>
          <a:prstGeom prst="roundRect">
            <a:avLst>
              <a:gd name="adj" fmla="val 6668"/>
            </a:avLst>
          </a:prstGeom>
          <a:solidFill>
            <a:srgbClr val="4C5052"/>
          </a:solidFill>
          <a:ln/>
        </p:spPr>
        <p:txBody>
          <a:bodyPr/>
          <a:lstStyle/>
          <a:p>
            <a:endParaRPr lang="en-IN"/>
          </a:p>
        </p:txBody>
      </p:sp>
      <p:sp>
        <p:nvSpPr>
          <p:cNvPr id="12" name="Text 9"/>
          <p:cNvSpPr/>
          <p:nvPr/>
        </p:nvSpPr>
        <p:spPr>
          <a:xfrm>
            <a:off x="1385888" y="5473779"/>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Audience</a:t>
            </a:r>
            <a:endParaRPr lang="en-US" sz="2000" dirty="0"/>
          </a:p>
        </p:txBody>
      </p:sp>
      <p:sp>
        <p:nvSpPr>
          <p:cNvPr id="13" name="Text 10"/>
          <p:cNvSpPr/>
          <p:nvPr/>
        </p:nvSpPr>
        <p:spPr>
          <a:xfrm>
            <a:off x="1385888" y="5917763"/>
            <a:ext cx="7039451" cy="328613"/>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Students and enthusiasts.</a:t>
            </a:r>
            <a:endParaRPr lang="en-US" sz="1600" dirty="0"/>
          </a:p>
        </p:txBody>
      </p:sp>
      <p:sp>
        <p:nvSpPr>
          <p:cNvPr id="14" name="Shape 11"/>
          <p:cNvSpPr/>
          <p:nvPr/>
        </p:nvSpPr>
        <p:spPr>
          <a:xfrm>
            <a:off x="718661" y="6657023"/>
            <a:ext cx="461963" cy="461963"/>
          </a:xfrm>
          <a:prstGeom prst="roundRect">
            <a:avLst>
              <a:gd name="adj" fmla="val 6668"/>
            </a:avLst>
          </a:prstGeom>
          <a:solidFill>
            <a:srgbClr val="4C5052"/>
          </a:solidFill>
          <a:ln/>
        </p:spPr>
        <p:txBody>
          <a:bodyPr/>
          <a:lstStyle/>
          <a:p>
            <a:endParaRPr lang="en-IN"/>
          </a:p>
        </p:txBody>
      </p:sp>
      <p:sp>
        <p:nvSpPr>
          <p:cNvPr id="15" name="Text 12"/>
          <p:cNvSpPr/>
          <p:nvPr/>
        </p:nvSpPr>
        <p:spPr>
          <a:xfrm>
            <a:off x="1385888" y="6727508"/>
            <a:ext cx="2566749" cy="320873"/>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Tech Stack</a:t>
            </a:r>
            <a:endParaRPr lang="en-US" sz="2000" dirty="0"/>
          </a:p>
        </p:txBody>
      </p:sp>
      <p:sp>
        <p:nvSpPr>
          <p:cNvPr id="16" name="Text 13"/>
          <p:cNvSpPr/>
          <p:nvPr/>
        </p:nvSpPr>
        <p:spPr>
          <a:xfrm>
            <a:off x="1385888" y="7171492"/>
            <a:ext cx="7039451" cy="328613"/>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HTML5, CSS3, JavaScript.</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3950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7F7F8"/>
                </a:solidFill>
                <a:latin typeface="DM Sans Medium" pitchFamily="34" charset="0"/>
                <a:ea typeface="DM Sans Medium" pitchFamily="34" charset="-122"/>
                <a:cs typeface="DM Sans Medium" pitchFamily="34" charset="-120"/>
              </a:rPr>
              <a:t>HTML5 Structure</a:t>
            </a:r>
            <a:endParaRPr lang="en-US" sz="4450" dirty="0"/>
          </a:p>
        </p:txBody>
      </p:sp>
      <p:sp>
        <p:nvSpPr>
          <p:cNvPr id="3" name="Text 1"/>
          <p:cNvSpPr/>
          <p:nvPr/>
        </p:nvSpPr>
        <p:spPr>
          <a:xfrm>
            <a:off x="793790" y="2901910"/>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Semantic HTML5 tags are used for clear content organization. This improves SEO and accessibility, allowing search engines and assistive technologies to better understand the page content.</a:t>
            </a:r>
            <a:endParaRPr lang="en-US" sz="1750" dirty="0"/>
          </a:p>
        </p:txBody>
      </p:sp>
      <p:sp>
        <p:nvSpPr>
          <p:cNvPr id="4" name="Text 2"/>
          <p:cNvSpPr/>
          <p:nvPr/>
        </p:nvSpPr>
        <p:spPr>
          <a:xfrm>
            <a:off x="793790" y="410968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7F7F8"/>
                </a:solidFill>
                <a:latin typeface="DM Sans Medium" pitchFamily="34" charset="0"/>
                <a:ea typeface="DM Sans Medium" pitchFamily="34" charset="-122"/>
                <a:cs typeface="DM Sans Medium" pitchFamily="34" charset="-120"/>
              </a:rPr>
              <a:t>Semantic Tags</a:t>
            </a:r>
            <a:endParaRPr lang="en-US" sz="2200" dirty="0"/>
          </a:p>
        </p:txBody>
      </p:sp>
      <p:sp>
        <p:nvSpPr>
          <p:cNvPr id="5" name="Text 3"/>
          <p:cNvSpPr/>
          <p:nvPr/>
        </p:nvSpPr>
        <p:spPr>
          <a:xfrm>
            <a:off x="793790" y="4690824"/>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&lt;header&gt;</a:t>
            </a:r>
            <a:endParaRPr lang="en-US" sz="1750" dirty="0"/>
          </a:p>
        </p:txBody>
      </p:sp>
      <p:sp>
        <p:nvSpPr>
          <p:cNvPr id="6" name="Text 4"/>
          <p:cNvSpPr/>
          <p:nvPr/>
        </p:nvSpPr>
        <p:spPr>
          <a:xfrm>
            <a:off x="793790" y="5140643"/>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&lt;nav&gt;</a:t>
            </a:r>
            <a:endParaRPr lang="en-US" sz="1750" dirty="0"/>
          </a:p>
        </p:txBody>
      </p:sp>
      <p:sp>
        <p:nvSpPr>
          <p:cNvPr id="7" name="Text 5"/>
          <p:cNvSpPr/>
          <p:nvPr/>
        </p:nvSpPr>
        <p:spPr>
          <a:xfrm>
            <a:off x="793790" y="5590461"/>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&lt;main&gt;</a:t>
            </a:r>
            <a:endParaRPr lang="en-US" sz="1750" dirty="0"/>
          </a:p>
        </p:txBody>
      </p:sp>
      <p:sp>
        <p:nvSpPr>
          <p:cNvPr id="8" name="Text 6"/>
          <p:cNvSpPr/>
          <p:nvPr/>
        </p:nvSpPr>
        <p:spPr>
          <a:xfrm>
            <a:off x="793790" y="6040279"/>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&lt;footer&gt;</a:t>
            </a:r>
            <a:endParaRPr lang="en-US" sz="1750" dirty="0"/>
          </a:p>
        </p:txBody>
      </p:sp>
      <p:sp>
        <p:nvSpPr>
          <p:cNvPr id="9" name="Text 7"/>
          <p:cNvSpPr/>
          <p:nvPr/>
        </p:nvSpPr>
        <p:spPr>
          <a:xfrm>
            <a:off x="7599521" y="4109680"/>
            <a:ext cx="2860358" cy="354330"/>
          </a:xfrm>
          <a:prstGeom prst="rect">
            <a:avLst/>
          </a:prstGeom>
          <a:noFill/>
          <a:ln/>
        </p:spPr>
        <p:txBody>
          <a:bodyPr wrap="none" lIns="0" tIns="0" rIns="0" bIns="0" rtlCol="0" anchor="t"/>
          <a:lstStyle/>
          <a:p>
            <a:pPr marL="0" indent="0" algn="l">
              <a:lnSpc>
                <a:spcPts val="2750"/>
              </a:lnSpc>
              <a:buNone/>
            </a:pPr>
            <a:r>
              <a:rPr lang="en-US" sz="2200" dirty="0">
                <a:solidFill>
                  <a:srgbClr val="F7F7F8"/>
                </a:solidFill>
                <a:latin typeface="DM Sans Medium" pitchFamily="34" charset="0"/>
                <a:ea typeface="DM Sans Medium" pitchFamily="34" charset="-122"/>
                <a:cs typeface="DM Sans Medium" pitchFamily="34" charset="-120"/>
              </a:rPr>
              <a:t>Content Organization</a:t>
            </a:r>
            <a:endParaRPr lang="en-US" sz="2200" dirty="0"/>
          </a:p>
        </p:txBody>
      </p:sp>
      <p:sp>
        <p:nvSpPr>
          <p:cNvPr id="10" name="Text 8"/>
          <p:cNvSpPr/>
          <p:nvPr/>
        </p:nvSpPr>
        <p:spPr>
          <a:xfrm>
            <a:off x="7599521" y="4690824"/>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&lt;article&gt;</a:t>
            </a:r>
            <a:endParaRPr lang="en-US" sz="1750" dirty="0"/>
          </a:p>
        </p:txBody>
      </p:sp>
      <p:sp>
        <p:nvSpPr>
          <p:cNvPr id="11" name="Text 9"/>
          <p:cNvSpPr/>
          <p:nvPr/>
        </p:nvSpPr>
        <p:spPr>
          <a:xfrm>
            <a:off x="7599521" y="5140643"/>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&lt;aside&gt;</a:t>
            </a:r>
            <a:endParaRPr lang="en-US" sz="1750" dirty="0"/>
          </a:p>
        </p:txBody>
      </p:sp>
      <p:sp>
        <p:nvSpPr>
          <p:cNvPr id="12" name="Text 10"/>
          <p:cNvSpPr/>
          <p:nvPr/>
        </p:nvSpPr>
        <p:spPr>
          <a:xfrm>
            <a:off x="7599521" y="5590461"/>
            <a:ext cx="6244709"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highlight>
                  <a:srgbClr val="110745"/>
                </a:highlight>
                <a:latin typeface="Consolas" pitchFamily="34" charset="0"/>
                <a:ea typeface="Consolas" pitchFamily="34" charset="-122"/>
                <a:cs typeface="Consolas" pitchFamily="34" charset="-120"/>
              </a:rPr>
              <a:t>&lt;section&gt;</a:t>
            </a:r>
            <a:endParaRPr lang="en-US" sz="1750" dirty="0"/>
          </a:p>
        </p:txBody>
      </p:sp>
      <p:sp>
        <p:nvSpPr>
          <p:cNvPr id="13" name="Text 11"/>
          <p:cNvSpPr/>
          <p:nvPr/>
        </p:nvSpPr>
        <p:spPr>
          <a:xfrm>
            <a:off x="7599521" y="604027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D9D7"/>
                </a:solidFill>
                <a:latin typeface="Inter" pitchFamily="34" charset="0"/>
                <a:ea typeface="Inter" pitchFamily="34" charset="-122"/>
                <a:cs typeface="Inter" pitchFamily="34" charset="-120"/>
              </a:rPr>
              <a:t>Improves SEO &amp; accessibility</a:t>
            </a:r>
            <a:endParaRPr lang="en-US" sz="1750" dirty="0"/>
          </a:p>
        </p:txBody>
      </p:sp>
      <p:pic>
        <p:nvPicPr>
          <p:cNvPr id="15" name="Picture 14">
            <a:extLst>
              <a:ext uri="{FF2B5EF4-FFF2-40B4-BE49-F238E27FC236}">
                <a16:creationId xmlns:a16="http://schemas.microsoft.com/office/drawing/2014/main" id="{D93B303C-8291-C193-8FA6-683A2B7AC2FE}"/>
              </a:ext>
            </a:extLst>
          </p:cNvPr>
          <p:cNvPicPr>
            <a:picLocks noChangeAspect="1"/>
          </p:cNvPicPr>
          <p:nvPr/>
        </p:nvPicPr>
        <p:blipFill>
          <a:blip r:embed="rId3"/>
          <a:stretch>
            <a:fillRect/>
          </a:stretch>
        </p:blipFill>
        <p:spPr>
          <a:xfrm>
            <a:off x="11639133" y="7315072"/>
            <a:ext cx="2991267" cy="9145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734032"/>
          </a:xfrm>
          <a:prstGeom prst="rect">
            <a:avLst/>
          </a:prstGeom>
        </p:spPr>
      </p:pic>
      <p:sp>
        <p:nvSpPr>
          <p:cNvPr id="3" name="Text 0"/>
          <p:cNvSpPr/>
          <p:nvPr/>
        </p:nvSpPr>
        <p:spPr>
          <a:xfrm>
            <a:off x="765453" y="3336608"/>
            <a:ext cx="5881807" cy="683538"/>
          </a:xfrm>
          <a:prstGeom prst="rect">
            <a:avLst/>
          </a:prstGeom>
          <a:noFill/>
          <a:ln/>
        </p:spPr>
        <p:txBody>
          <a:bodyPr wrap="none" lIns="0" tIns="0" rIns="0" bIns="0" rtlCol="0" anchor="t"/>
          <a:lstStyle/>
          <a:p>
            <a:pPr marL="0" indent="0" algn="l">
              <a:lnSpc>
                <a:spcPts val="5350"/>
              </a:lnSpc>
              <a:buNone/>
            </a:pPr>
            <a:r>
              <a:rPr lang="en-US" sz="4300" dirty="0">
                <a:solidFill>
                  <a:srgbClr val="F7F7F8"/>
                </a:solidFill>
                <a:latin typeface="DM Sans Medium" pitchFamily="34" charset="0"/>
                <a:ea typeface="DM Sans Medium" pitchFamily="34" charset="-122"/>
                <a:cs typeface="DM Sans Medium" pitchFamily="34" charset="-120"/>
              </a:rPr>
              <a:t>CSS3 Styling: Variables</a:t>
            </a:r>
            <a:endParaRPr lang="en-US" sz="4300" dirty="0"/>
          </a:p>
        </p:txBody>
      </p:sp>
      <p:sp>
        <p:nvSpPr>
          <p:cNvPr id="4" name="Text 1"/>
          <p:cNvSpPr/>
          <p:nvPr/>
        </p:nvSpPr>
        <p:spPr>
          <a:xfrm>
            <a:off x="765453" y="4348162"/>
            <a:ext cx="13099494" cy="699849"/>
          </a:xfrm>
          <a:prstGeom prst="rect">
            <a:avLst/>
          </a:prstGeom>
          <a:noFill/>
          <a:ln/>
        </p:spPr>
        <p:txBody>
          <a:bodyPr wrap="square" lIns="0" tIns="0" rIns="0" bIns="0" rtlCol="0" anchor="t"/>
          <a:lstStyle/>
          <a:p>
            <a:pPr marL="0" indent="0" algn="l">
              <a:lnSpc>
                <a:spcPts val="2750"/>
              </a:lnSpc>
              <a:buNone/>
            </a:pPr>
            <a:r>
              <a:rPr lang="en-US" sz="1700" dirty="0">
                <a:solidFill>
                  <a:srgbClr val="D6D9D7"/>
                </a:solidFill>
                <a:latin typeface="Inter" pitchFamily="34" charset="0"/>
                <a:ea typeface="Inter" pitchFamily="34" charset="-122"/>
                <a:cs typeface="Inter" pitchFamily="34" charset="-120"/>
              </a:rPr>
              <a:t>CSS Variables (Custom Properties) ensure theme consistency across the entire website. They allow for easy customization and maintainability, making design changes efficient.</a:t>
            </a:r>
            <a:endParaRPr lang="en-US" sz="1700" dirty="0"/>
          </a:p>
        </p:txBody>
      </p:sp>
      <p:sp>
        <p:nvSpPr>
          <p:cNvPr id="5" name="Shape 2"/>
          <p:cNvSpPr/>
          <p:nvPr/>
        </p:nvSpPr>
        <p:spPr>
          <a:xfrm>
            <a:off x="765453" y="5293995"/>
            <a:ext cx="4220647" cy="2332911"/>
          </a:xfrm>
          <a:prstGeom prst="roundRect">
            <a:avLst>
              <a:gd name="adj" fmla="val 1406"/>
            </a:avLst>
          </a:prstGeom>
          <a:solidFill>
            <a:srgbClr val="4C5052"/>
          </a:solidFill>
          <a:ln/>
        </p:spPr>
        <p:txBody>
          <a:bodyPr/>
          <a:lstStyle/>
          <a:p>
            <a:endParaRPr lang="en-IN"/>
          </a:p>
        </p:txBody>
      </p:sp>
      <p:sp>
        <p:nvSpPr>
          <p:cNvPr id="6" name="Text 3"/>
          <p:cNvSpPr/>
          <p:nvPr/>
        </p:nvSpPr>
        <p:spPr>
          <a:xfrm>
            <a:off x="984171" y="5512713"/>
            <a:ext cx="2734032" cy="341709"/>
          </a:xfrm>
          <a:prstGeom prst="rect">
            <a:avLst/>
          </a:prstGeom>
          <a:noFill/>
          <a:ln/>
        </p:spPr>
        <p:txBody>
          <a:bodyPr wrap="none" lIns="0" tIns="0" rIns="0" bIns="0" rtlCol="0" anchor="t"/>
          <a:lstStyle/>
          <a:p>
            <a:pPr marL="0" indent="0" algn="l">
              <a:lnSpc>
                <a:spcPts val="2650"/>
              </a:lnSpc>
              <a:buNone/>
            </a:pPr>
            <a:r>
              <a:rPr lang="en-US" sz="2150" dirty="0">
                <a:solidFill>
                  <a:srgbClr val="D6D9D7"/>
                </a:solidFill>
                <a:latin typeface="DM Sans Medium" pitchFamily="34" charset="0"/>
                <a:ea typeface="DM Sans Medium" pitchFamily="34" charset="-122"/>
                <a:cs typeface="DM Sans Medium" pitchFamily="34" charset="-120"/>
              </a:rPr>
              <a:t>Theme Consistency</a:t>
            </a:r>
            <a:endParaRPr lang="en-US" sz="2150" dirty="0"/>
          </a:p>
        </p:txBody>
      </p:sp>
      <p:sp>
        <p:nvSpPr>
          <p:cNvPr id="7" name="Text 4"/>
          <p:cNvSpPr/>
          <p:nvPr/>
        </p:nvSpPr>
        <p:spPr>
          <a:xfrm>
            <a:off x="984171" y="5985629"/>
            <a:ext cx="3783211" cy="1422559"/>
          </a:xfrm>
          <a:prstGeom prst="rect">
            <a:avLst/>
          </a:prstGeom>
          <a:noFill/>
          <a:ln/>
        </p:spPr>
        <p:txBody>
          <a:bodyPr wrap="square" lIns="0" tIns="0" rIns="0" bIns="0" rtlCol="0" anchor="t"/>
          <a:lstStyle/>
          <a:p>
            <a:pPr marL="0" indent="0" algn="l">
              <a:lnSpc>
                <a:spcPts val="2750"/>
              </a:lnSpc>
              <a:buNone/>
            </a:pPr>
            <a:r>
              <a:rPr lang="en-US" sz="1700" dirty="0">
                <a:solidFill>
                  <a:srgbClr val="D6D9D7"/>
                </a:solidFill>
                <a:latin typeface="Inter" pitchFamily="34" charset="0"/>
                <a:ea typeface="Inter" pitchFamily="34" charset="-122"/>
                <a:cs typeface="Inter" pitchFamily="34" charset="-120"/>
              </a:rPr>
              <a:t>Variables like </a:t>
            </a:r>
            <a:r>
              <a:rPr lang="en-US" sz="1700" dirty="0">
                <a:solidFill>
                  <a:srgbClr val="D6D9D7"/>
                </a:solidFill>
                <a:highlight>
                  <a:srgbClr val="110745"/>
                </a:highlight>
                <a:latin typeface="Consolas" pitchFamily="34" charset="0"/>
                <a:ea typeface="Consolas" pitchFamily="34" charset="-122"/>
                <a:cs typeface="Consolas" pitchFamily="34" charset="-120"/>
              </a:rPr>
              <a:t>--primary-color: #6a5acd;</a:t>
            </a:r>
            <a:r>
              <a:rPr lang="en-US" sz="1700" dirty="0">
                <a:solidFill>
                  <a:srgbClr val="D6D9D7"/>
                </a:solidFill>
                <a:latin typeface="Inter" pitchFamily="34" charset="0"/>
                <a:ea typeface="Inter" pitchFamily="34" charset="-122"/>
                <a:cs typeface="Inter" pitchFamily="34" charset="-120"/>
              </a:rPr>
              <a:t> and </a:t>
            </a:r>
            <a:r>
              <a:rPr lang="en-US" sz="1700" dirty="0">
                <a:solidFill>
                  <a:srgbClr val="D6D9D7"/>
                </a:solidFill>
                <a:highlight>
                  <a:srgbClr val="110745"/>
                </a:highlight>
                <a:latin typeface="Consolas" pitchFamily="34" charset="0"/>
                <a:ea typeface="Consolas" pitchFamily="34" charset="-122"/>
                <a:cs typeface="Consolas" pitchFamily="34" charset="-120"/>
              </a:rPr>
              <a:t>--background-color: #0a0a1a;</a:t>
            </a:r>
            <a:r>
              <a:rPr lang="en-US" sz="1700" dirty="0">
                <a:solidFill>
                  <a:srgbClr val="D6D9D7"/>
                </a:solidFill>
                <a:latin typeface="Inter" pitchFamily="34" charset="0"/>
                <a:ea typeface="Inter" pitchFamily="34" charset="-122"/>
                <a:cs typeface="Inter" pitchFamily="34" charset="-120"/>
              </a:rPr>
              <a:t> define the website's dark theme.</a:t>
            </a:r>
            <a:endParaRPr lang="en-US" sz="1700" dirty="0"/>
          </a:p>
        </p:txBody>
      </p:sp>
      <p:sp>
        <p:nvSpPr>
          <p:cNvPr id="8" name="Shape 5"/>
          <p:cNvSpPr/>
          <p:nvPr/>
        </p:nvSpPr>
        <p:spPr>
          <a:xfrm>
            <a:off x="5204817" y="5293995"/>
            <a:ext cx="4220647" cy="2332911"/>
          </a:xfrm>
          <a:prstGeom prst="roundRect">
            <a:avLst>
              <a:gd name="adj" fmla="val 1406"/>
            </a:avLst>
          </a:prstGeom>
          <a:solidFill>
            <a:srgbClr val="4C5052"/>
          </a:solidFill>
          <a:ln/>
        </p:spPr>
        <p:txBody>
          <a:bodyPr/>
          <a:lstStyle/>
          <a:p>
            <a:endParaRPr lang="en-IN"/>
          </a:p>
        </p:txBody>
      </p:sp>
      <p:sp>
        <p:nvSpPr>
          <p:cNvPr id="9" name="Text 6"/>
          <p:cNvSpPr/>
          <p:nvPr/>
        </p:nvSpPr>
        <p:spPr>
          <a:xfrm>
            <a:off x="5423535" y="5512713"/>
            <a:ext cx="2734032" cy="341709"/>
          </a:xfrm>
          <a:prstGeom prst="rect">
            <a:avLst/>
          </a:prstGeom>
          <a:noFill/>
          <a:ln/>
        </p:spPr>
        <p:txBody>
          <a:bodyPr wrap="none" lIns="0" tIns="0" rIns="0" bIns="0" rtlCol="0" anchor="t"/>
          <a:lstStyle/>
          <a:p>
            <a:pPr marL="0" indent="0" algn="l">
              <a:lnSpc>
                <a:spcPts val="2650"/>
              </a:lnSpc>
              <a:buNone/>
            </a:pPr>
            <a:r>
              <a:rPr lang="en-US" sz="2150" dirty="0">
                <a:solidFill>
                  <a:srgbClr val="D6D9D7"/>
                </a:solidFill>
                <a:latin typeface="DM Sans Medium" pitchFamily="34" charset="0"/>
                <a:ea typeface="DM Sans Medium" pitchFamily="34" charset="-122"/>
                <a:cs typeface="DM Sans Medium" pitchFamily="34" charset="-120"/>
              </a:rPr>
              <a:t>Easy Customization</a:t>
            </a:r>
            <a:endParaRPr lang="en-US" sz="2150" dirty="0"/>
          </a:p>
        </p:txBody>
      </p:sp>
      <p:sp>
        <p:nvSpPr>
          <p:cNvPr id="10" name="Text 7"/>
          <p:cNvSpPr/>
          <p:nvPr/>
        </p:nvSpPr>
        <p:spPr>
          <a:xfrm>
            <a:off x="5423535" y="5985629"/>
            <a:ext cx="3783211" cy="1049774"/>
          </a:xfrm>
          <a:prstGeom prst="rect">
            <a:avLst/>
          </a:prstGeom>
          <a:noFill/>
          <a:ln/>
        </p:spPr>
        <p:txBody>
          <a:bodyPr wrap="square" lIns="0" tIns="0" rIns="0" bIns="0" rtlCol="0" anchor="t"/>
          <a:lstStyle/>
          <a:p>
            <a:pPr marL="0" indent="0" algn="l">
              <a:lnSpc>
                <a:spcPts val="2750"/>
              </a:lnSpc>
              <a:buNone/>
            </a:pPr>
            <a:r>
              <a:rPr lang="en-US" sz="1700" dirty="0">
                <a:solidFill>
                  <a:srgbClr val="D6D9D7"/>
                </a:solidFill>
                <a:latin typeface="Inter" pitchFamily="34" charset="0"/>
                <a:ea typeface="Inter" pitchFamily="34" charset="-122"/>
                <a:cs typeface="Inter" pitchFamily="34" charset="-120"/>
              </a:rPr>
              <a:t>Changing a single variable updates the value everywhere it's used, simplifying theme adjustments.</a:t>
            </a:r>
            <a:endParaRPr lang="en-US" sz="1700" dirty="0"/>
          </a:p>
        </p:txBody>
      </p:sp>
      <p:sp>
        <p:nvSpPr>
          <p:cNvPr id="11" name="Shape 8"/>
          <p:cNvSpPr/>
          <p:nvPr/>
        </p:nvSpPr>
        <p:spPr>
          <a:xfrm>
            <a:off x="9644182" y="5293995"/>
            <a:ext cx="4220647" cy="2332911"/>
          </a:xfrm>
          <a:prstGeom prst="roundRect">
            <a:avLst>
              <a:gd name="adj" fmla="val 1406"/>
            </a:avLst>
          </a:prstGeom>
          <a:solidFill>
            <a:srgbClr val="4C5052"/>
          </a:solidFill>
          <a:ln/>
        </p:spPr>
        <p:txBody>
          <a:bodyPr/>
          <a:lstStyle/>
          <a:p>
            <a:endParaRPr lang="en-IN"/>
          </a:p>
        </p:txBody>
      </p:sp>
      <p:sp>
        <p:nvSpPr>
          <p:cNvPr id="12" name="Text 9"/>
          <p:cNvSpPr/>
          <p:nvPr/>
        </p:nvSpPr>
        <p:spPr>
          <a:xfrm>
            <a:off x="9862899" y="5512713"/>
            <a:ext cx="2734032" cy="341709"/>
          </a:xfrm>
          <a:prstGeom prst="rect">
            <a:avLst/>
          </a:prstGeom>
          <a:noFill/>
          <a:ln/>
        </p:spPr>
        <p:txBody>
          <a:bodyPr wrap="none" lIns="0" tIns="0" rIns="0" bIns="0" rtlCol="0" anchor="t"/>
          <a:lstStyle/>
          <a:p>
            <a:pPr marL="0" indent="0" algn="l">
              <a:lnSpc>
                <a:spcPts val="2650"/>
              </a:lnSpc>
              <a:buNone/>
            </a:pPr>
            <a:r>
              <a:rPr lang="en-US" sz="2150" dirty="0">
                <a:solidFill>
                  <a:srgbClr val="D6D9D7"/>
                </a:solidFill>
                <a:latin typeface="DM Sans Medium" pitchFamily="34" charset="0"/>
                <a:ea typeface="DM Sans Medium" pitchFamily="34" charset="-122"/>
                <a:cs typeface="DM Sans Medium" pitchFamily="34" charset="-120"/>
              </a:rPr>
              <a:t>Maintainability</a:t>
            </a:r>
            <a:endParaRPr lang="en-US" sz="2150" dirty="0"/>
          </a:p>
        </p:txBody>
      </p:sp>
      <p:sp>
        <p:nvSpPr>
          <p:cNvPr id="13" name="Text 10"/>
          <p:cNvSpPr/>
          <p:nvPr/>
        </p:nvSpPr>
        <p:spPr>
          <a:xfrm>
            <a:off x="9862899" y="5985629"/>
            <a:ext cx="3783211" cy="1049774"/>
          </a:xfrm>
          <a:prstGeom prst="rect">
            <a:avLst/>
          </a:prstGeom>
          <a:noFill/>
          <a:ln/>
        </p:spPr>
        <p:txBody>
          <a:bodyPr wrap="square" lIns="0" tIns="0" rIns="0" bIns="0" rtlCol="0" anchor="t"/>
          <a:lstStyle/>
          <a:p>
            <a:pPr marL="0" indent="0" algn="l">
              <a:lnSpc>
                <a:spcPts val="2750"/>
              </a:lnSpc>
              <a:buNone/>
            </a:pPr>
            <a:r>
              <a:rPr lang="en-US" sz="1700" dirty="0">
                <a:solidFill>
                  <a:srgbClr val="D6D9D7"/>
                </a:solidFill>
                <a:latin typeface="Inter" pitchFamily="34" charset="0"/>
                <a:ea typeface="Inter" pitchFamily="34" charset="-122"/>
                <a:cs typeface="Inter" pitchFamily="34" charset="-120"/>
              </a:rPr>
              <a:t>Centralized color definitions reduce redundancy and make code easier to manage and debug.</a:t>
            </a:r>
            <a:endParaRPr lang="en-US" sz="1700" dirty="0"/>
          </a:p>
        </p:txBody>
      </p:sp>
      <p:pic>
        <p:nvPicPr>
          <p:cNvPr id="14" name="Picture 13">
            <a:extLst>
              <a:ext uri="{FF2B5EF4-FFF2-40B4-BE49-F238E27FC236}">
                <a16:creationId xmlns:a16="http://schemas.microsoft.com/office/drawing/2014/main" id="{F911CEF0-E8A8-D193-46B6-BD7981148146}"/>
              </a:ext>
            </a:extLst>
          </p:cNvPr>
          <p:cNvPicPr>
            <a:picLocks noChangeAspect="1"/>
          </p:cNvPicPr>
          <p:nvPr/>
        </p:nvPicPr>
        <p:blipFill>
          <a:blip r:embed="rId4"/>
          <a:stretch>
            <a:fillRect/>
          </a:stretch>
        </p:blipFill>
        <p:spPr>
          <a:xfrm>
            <a:off x="11639133" y="7758112"/>
            <a:ext cx="2991267" cy="4714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196251" y="889873"/>
            <a:ext cx="7724299" cy="1267539"/>
          </a:xfrm>
          <a:prstGeom prst="rect">
            <a:avLst/>
          </a:prstGeom>
          <a:noFill/>
          <a:ln/>
        </p:spPr>
        <p:txBody>
          <a:bodyPr wrap="square" lIns="0" tIns="0" rIns="0" bIns="0" rtlCol="0" anchor="t"/>
          <a:lstStyle/>
          <a:p>
            <a:pPr marL="0" indent="0" algn="l">
              <a:lnSpc>
                <a:spcPts val="4950"/>
              </a:lnSpc>
              <a:buNone/>
            </a:pPr>
            <a:r>
              <a:rPr lang="en-US" sz="3950" dirty="0">
                <a:solidFill>
                  <a:srgbClr val="F7F7F8"/>
                </a:solidFill>
                <a:latin typeface="DM Sans Medium" pitchFamily="34" charset="0"/>
                <a:ea typeface="DM Sans Medium" pitchFamily="34" charset="-122"/>
                <a:cs typeface="DM Sans Medium" pitchFamily="34" charset="-120"/>
              </a:rPr>
              <a:t>CSS3 Styling: Layout &amp; Responsiveness</a:t>
            </a:r>
            <a:endParaRPr lang="en-US" sz="3950" dirty="0"/>
          </a:p>
        </p:txBody>
      </p:sp>
      <p:sp>
        <p:nvSpPr>
          <p:cNvPr id="4" name="Text 1"/>
          <p:cNvSpPr/>
          <p:nvPr/>
        </p:nvSpPr>
        <p:spPr>
          <a:xfrm>
            <a:off x="6196251" y="2461617"/>
            <a:ext cx="7724299" cy="649129"/>
          </a:xfrm>
          <a:prstGeom prst="rect">
            <a:avLst/>
          </a:prstGeom>
          <a:noFill/>
          <a:ln/>
        </p:spPr>
        <p:txBody>
          <a:bodyPr wrap="square" lIns="0" tIns="0" rIns="0" bIns="0" rtlCol="0" anchor="t"/>
          <a:lstStyle/>
          <a:p>
            <a:pPr marL="0" indent="0" algn="l">
              <a:lnSpc>
                <a:spcPts val="2550"/>
              </a:lnSpc>
              <a:buNone/>
            </a:pPr>
            <a:r>
              <a:rPr lang="en-US" sz="1550" dirty="0">
                <a:solidFill>
                  <a:srgbClr val="D6D9D7"/>
                </a:solidFill>
                <a:latin typeface="Inter" pitchFamily="34" charset="0"/>
                <a:ea typeface="Inter" pitchFamily="34" charset="-122"/>
                <a:cs typeface="Inter" pitchFamily="34" charset="-120"/>
              </a:rPr>
              <a:t>Flexbox and Grid are used for dynamic page layouts. Media queries ensure the website adapts to various screen sizes, providing a consistent user experience.</a:t>
            </a:r>
            <a:endParaRPr lang="en-US" sz="1550" dirty="0"/>
          </a:p>
        </p:txBody>
      </p:sp>
      <p:pic>
        <p:nvPicPr>
          <p:cNvPr id="5" name="Image 1" descr="preencoded.png"/>
          <p:cNvPicPr>
            <a:picLocks noChangeAspect="1"/>
          </p:cNvPicPr>
          <p:nvPr/>
        </p:nvPicPr>
        <p:blipFill>
          <a:blip r:embed="rId4"/>
          <a:stretch>
            <a:fillRect/>
          </a:stretch>
        </p:blipFill>
        <p:spPr>
          <a:xfrm>
            <a:off x="6196251" y="3338870"/>
            <a:ext cx="507087" cy="507087"/>
          </a:xfrm>
          <a:prstGeom prst="rect">
            <a:avLst/>
          </a:prstGeom>
        </p:spPr>
      </p:pic>
      <p:sp>
        <p:nvSpPr>
          <p:cNvPr id="6" name="Text 2"/>
          <p:cNvSpPr/>
          <p:nvPr/>
        </p:nvSpPr>
        <p:spPr>
          <a:xfrm>
            <a:off x="6196251" y="4048720"/>
            <a:ext cx="2405777" cy="316944"/>
          </a:xfrm>
          <a:prstGeom prst="rect">
            <a:avLst/>
          </a:prstGeom>
          <a:noFill/>
          <a:ln/>
        </p:spPr>
        <p:txBody>
          <a:bodyPr wrap="none" lIns="0" tIns="0" rIns="0" bIns="0" rtlCol="0" anchor="t"/>
          <a:lstStyle/>
          <a:p>
            <a:pPr marL="0" indent="0" algn="l">
              <a:lnSpc>
                <a:spcPts val="2450"/>
              </a:lnSpc>
              <a:buNone/>
            </a:pPr>
            <a:r>
              <a:rPr lang="en-US" sz="1950" dirty="0">
                <a:solidFill>
                  <a:srgbClr val="D6D9D7"/>
                </a:solidFill>
                <a:latin typeface="DM Sans Medium" pitchFamily="34" charset="0"/>
                <a:ea typeface="DM Sans Medium" pitchFamily="34" charset="-122"/>
                <a:cs typeface="DM Sans Medium" pitchFamily="34" charset="-120"/>
              </a:rPr>
              <a:t>Flexbox</a:t>
            </a:r>
            <a:endParaRPr lang="en-US" sz="1950" dirty="0"/>
          </a:p>
        </p:txBody>
      </p:sp>
      <p:sp>
        <p:nvSpPr>
          <p:cNvPr id="7" name="Text 3"/>
          <p:cNvSpPr/>
          <p:nvPr/>
        </p:nvSpPr>
        <p:spPr>
          <a:xfrm>
            <a:off x="6196251" y="4487347"/>
            <a:ext cx="2405777" cy="649129"/>
          </a:xfrm>
          <a:prstGeom prst="rect">
            <a:avLst/>
          </a:prstGeom>
          <a:noFill/>
          <a:ln/>
        </p:spPr>
        <p:txBody>
          <a:bodyPr wrap="square" lIns="0" tIns="0" rIns="0" bIns="0" rtlCol="0" anchor="t"/>
          <a:lstStyle/>
          <a:p>
            <a:pPr marL="0" indent="0" algn="l">
              <a:lnSpc>
                <a:spcPts val="2550"/>
              </a:lnSpc>
              <a:buNone/>
            </a:pPr>
            <a:r>
              <a:rPr lang="en-US" sz="1550" dirty="0">
                <a:solidFill>
                  <a:srgbClr val="D6D9D7"/>
                </a:solidFill>
                <a:latin typeface="Inter" pitchFamily="34" charset="0"/>
                <a:ea typeface="Inter" pitchFamily="34" charset="-122"/>
                <a:cs typeface="Inter" pitchFamily="34" charset="-120"/>
              </a:rPr>
              <a:t>For one-dimensional layouts.</a:t>
            </a:r>
            <a:endParaRPr lang="en-US" sz="1550" dirty="0"/>
          </a:p>
        </p:txBody>
      </p:sp>
      <p:pic>
        <p:nvPicPr>
          <p:cNvPr id="8" name="Image 2" descr="preencoded.png"/>
          <p:cNvPicPr>
            <a:picLocks noChangeAspect="1"/>
          </p:cNvPicPr>
          <p:nvPr/>
        </p:nvPicPr>
        <p:blipFill>
          <a:blip r:embed="rId5"/>
          <a:stretch>
            <a:fillRect/>
          </a:stretch>
        </p:blipFill>
        <p:spPr>
          <a:xfrm>
            <a:off x="8855512" y="3338870"/>
            <a:ext cx="507087" cy="507087"/>
          </a:xfrm>
          <a:prstGeom prst="rect">
            <a:avLst/>
          </a:prstGeom>
        </p:spPr>
      </p:pic>
      <p:sp>
        <p:nvSpPr>
          <p:cNvPr id="9" name="Text 4"/>
          <p:cNvSpPr/>
          <p:nvPr/>
        </p:nvSpPr>
        <p:spPr>
          <a:xfrm>
            <a:off x="8855512" y="4048720"/>
            <a:ext cx="2405777" cy="316944"/>
          </a:xfrm>
          <a:prstGeom prst="rect">
            <a:avLst/>
          </a:prstGeom>
          <a:noFill/>
          <a:ln/>
        </p:spPr>
        <p:txBody>
          <a:bodyPr wrap="none" lIns="0" tIns="0" rIns="0" bIns="0" rtlCol="0" anchor="t"/>
          <a:lstStyle/>
          <a:p>
            <a:pPr marL="0" indent="0" algn="l">
              <a:lnSpc>
                <a:spcPts val="2450"/>
              </a:lnSpc>
              <a:buNone/>
            </a:pPr>
            <a:r>
              <a:rPr lang="en-US" sz="1950" dirty="0">
                <a:solidFill>
                  <a:srgbClr val="D6D9D7"/>
                </a:solidFill>
                <a:latin typeface="DM Sans Medium" pitchFamily="34" charset="0"/>
                <a:ea typeface="DM Sans Medium" pitchFamily="34" charset="-122"/>
                <a:cs typeface="DM Sans Medium" pitchFamily="34" charset="-120"/>
              </a:rPr>
              <a:t>CSS Grid</a:t>
            </a:r>
            <a:endParaRPr lang="en-US" sz="1950" dirty="0"/>
          </a:p>
        </p:txBody>
      </p:sp>
      <p:sp>
        <p:nvSpPr>
          <p:cNvPr id="10" name="Text 5"/>
          <p:cNvSpPr/>
          <p:nvPr/>
        </p:nvSpPr>
        <p:spPr>
          <a:xfrm>
            <a:off x="8855512" y="4487347"/>
            <a:ext cx="2405777" cy="649129"/>
          </a:xfrm>
          <a:prstGeom prst="rect">
            <a:avLst/>
          </a:prstGeom>
          <a:noFill/>
          <a:ln/>
        </p:spPr>
        <p:txBody>
          <a:bodyPr wrap="square" lIns="0" tIns="0" rIns="0" bIns="0" rtlCol="0" anchor="t"/>
          <a:lstStyle/>
          <a:p>
            <a:pPr marL="0" indent="0" algn="l">
              <a:lnSpc>
                <a:spcPts val="2550"/>
              </a:lnSpc>
              <a:buNone/>
            </a:pPr>
            <a:r>
              <a:rPr lang="en-US" sz="1550" dirty="0">
                <a:solidFill>
                  <a:srgbClr val="D6D9D7"/>
                </a:solidFill>
                <a:latin typeface="Inter" pitchFamily="34" charset="0"/>
                <a:ea typeface="Inter" pitchFamily="34" charset="-122"/>
                <a:cs typeface="Inter" pitchFamily="34" charset="-120"/>
              </a:rPr>
              <a:t>For two-dimensional layouts.</a:t>
            </a:r>
            <a:endParaRPr lang="en-US" sz="1550" dirty="0"/>
          </a:p>
        </p:txBody>
      </p:sp>
      <p:pic>
        <p:nvPicPr>
          <p:cNvPr id="11" name="Image 3" descr="preencoded.png"/>
          <p:cNvPicPr>
            <a:picLocks noChangeAspect="1"/>
          </p:cNvPicPr>
          <p:nvPr/>
        </p:nvPicPr>
        <p:blipFill>
          <a:blip r:embed="rId6"/>
          <a:stretch>
            <a:fillRect/>
          </a:stretch>
        </p:blipFill>
        <p:spPr>
          <a:xfrm>
            <a:off x="11514773" y="3338870"/>
            <a:ext cx="507087" cy="507087"/>
          </a:xfrm>
          <a:prstGeom prst="rect">
            <a:avLst/>
          </a:prstGeom>
        </p:spPr>
      </p:pic>
      <p:sp>
        <p:nvSpPr>
          <p:cNvPr id="12" name="Text 6"/>
          <p:cNvSpPr/>
          <p:nvPr/>
        </p:nvSpPr>
        <p:spPr>
          <a:xfrm>
            <a:off x="11514773" y="4048720"/>
            <a:ext cx="2405777" cy="316944"/>
          </a:xfrm>
          <a:prstGeom prst="rect">
            <a:avLst/>
          </a:prstGeom>
          <a:noFill/>
          <a:ln/>
        </p:spPr>
        <p:txBody>
          <a:bodyPr wrap="none" lIns="0" tIns="0" rIns="0" bIns="0" rtlCol="0" anchor="t"/>
          <a:lstStyle/>
          <a:p>
            <a:pPr marL="0" indent="0" algn="l">
              <a:lnSpc>
                <a:spcPts val="2450"/>
              </a:lnSpc>
              <a:buNone/>
            </a:pPr>
            <a:r>
              <a:rPr lang="en-US" sz="1950" dirty="0">
                <a:solidFill>
                  <a:srgbClr val="D6D9D7"/>
                </a:solidFill>
                <a:latin typeface="DM Sans Medium" pitchFamily="34" charset="0"/>
                <a:ea typeface="DM Sans Medium" pitchFamily="34" charset="-122"/>
                <a:cs typeface="DM Sans Medium" pitchFamily="34" charset="-120"/>
              </a:rPr>
              <a:t>Media Queries</a:t>
            </a:r>
            <a:endParaRPr lang="en-US" sz="1950" dirty="0"/>
          </a:p>
        </p:txBody>
      </p:sp>
      <p:sp>
        <p:nvSpPr>
          <p:cNvPr id="13" name="Text 7"/>
          <p:cNvSpPr/>
          <p:nvPr/>
        </p:nvSpPr>
        <p:spPr>
          <a:xfrm>
            <a:off x="11514773" y="4487347"/>
            <a:ext cx="2405777" cy="649129"/>
          </a:xfrm>
          <a:prstGeom prst="rect">
            <a:avLst/>
          </a:prstGeom>
          <a:noFill/>
          <a:ln/>
        </p:spPr>
        <p:txBody>
          <a:bodyPr wrap="square" lIns="0" tIns="0" rIns="0" bIns="0" rtlCol="0" anchor="t"/>
          <a:lstStyle/>
          <a:p>
            <a:pPr marL="0" indent="0" algn="l">
              <a:lnSpc>
                <a:spcPts val="2550"/>
              </a:lnSpc>
              <a:buNone/>
            </a:pPr>
            <a:r>
              <a:rPr lang="en-US" sz="1550" dirty="0">
                <a:solidFill>
                  <a:srgbClr val="D6D9D7"/>
                </a:solidFill>
                <a:latin typeface="Inter" pitchFamily="34" charset="0"/>
                <a:ea typeface="Inter" pitchFamily="34" charset="-122"/>
                <a:cs typeface="Inter" pitchFamily="34" charset="-120"/>
              </a:rPr>
              <a:t>Example: </a:t>
            </a:r>
            <a:r>
              <a:rPr lang="en-US" sz="1550" dirty="0">
                <a:solidFill>
                  <a:srgbClr val="D6D9D7"/>
                </a:solidFill>
                <a:highlight>
                  <a:srgbClr val="110745"/>
                </a:highlight>
                <a:latin typeface="Consolas" pitchFamily="34" charset="0"/>
                <a:ea typeface="Consolas" pitchFamily="34" charset="-122"/>
                <a:cs typeface="Consolas" pitchFamily="34" charset="-120"/>
              </a:rPr>
              <a:t>@media (max-width: 768px)</a:t>
            </a:r>
            <a:r>
              <a:rPr lang="en-US" sz="1550" dirty="0">
                <a:solidFill>
                  <a:srgbClr val="D6D9D7"/>
                </a:solidFill>
                <a:latin typeface="Inter" pitchFamily="34" charset="0"/>
                <a:ea typeface="Inter" pitchFamily="34" charset="-122"/>
                <a:cs typeface="Inter" pitchFamily="34" charset="-120"/>
              </a:rPr>
              <a:t> for mobile.</a:t>
            </a:r>
            <a:endParaRPr lang="en-US" sz="1550" dirty="0"/>
          </a:p>
        </p:txBody>
      </p:sp>
      <p:pic>
        <p:nvPicPr>
          <p:cNvPr id="14" name="Image 4" descr="preencoded.png"/>
          <p:cNvPicPr>
            <a:picLocks noChangeAspect="1"/>
          </p:cNvPicPr>
          <p:nvPr/>
        </p:nvPicPr>
        <p:blipFill>
          <a:blip r:embed="rId7"/>
          <a:stretch>
            <a:fillRect/>
          </a:stretch>
        </p:blipFill>
        <p:spPr>
          <a:xfrm>
            <a:off x="6196251" y="5542121"/>
            <a:ext cx="507087" cy="507087"/>
          </a:xfrm>
          <a:prstGeom prst="rect">
            <a:avLst/>
          </a:prstGeom>
        </p:spPr>
      </p:pic>
      <p:sp>
        <p:nvSpPr>
          <p:cNvPr id="15" name="Text 8"/>
          <p:cNvSpPr/>
          <p:nvPr/>
        </p:nvSpPr>
        <p:spPr>
          <a:xfrm>
            <a:off x="6196251" y="6251972"/>
            <a:ext cx="2405777" cy="316944"/>
          </a:xfrm>
          <a:prstGeom prst="rect">
            <a:avLst/>
          </a:prstGeom>
          <a:noFill/>
          <a:ln/>
        </p:spPr>
        <p:txBody>
          <a:bodyPr wrap="none" lIns="0" tIns="0" rIns="0" bIns="0" rtlCol="0" anchor="t"/>
          <a:lstStyle/>
          <a:p>
            <a:pPr marL="0" indent="0" algn="l">
              <a:lnSpc>
                <a:spcPts val="2450"/>
              </a:lnSpc>
              <a:buNone/>
            </a:pPr>
            <a:r>
              <a:rPr lang="en-US" sz="1950" dirty="0">
                <a:solidFill>
                  <a:srgbClr val="D6D9D7"/>
                </a:solidFill>
                <a:latin typeface="DM Sans Medium" pitchFamily="34" charset="0"/>
                <a:ea typeface="DM Sans Medium" pitchFamily="34" charset="-122"/>
                <a:cs typeface="DM Sans Medium" pitchFamily="34" charset="-120"/>
              </a:rPr>
              <a:t>Responsiveness</a:t>
            </a:r>
            <a:endParaRPr lang="en-US" sz="1950" dirty="0"/>
          </a:p>
        </p:txBody>
      </p:sp>
      <p:sp>
        <p:nvSpPr>
          <p:cNvPr id="16" name="Text 9"/>
          <p:cNvSpPr/>
          <p:nvPr/>
        </p:nvSpPr>
        <p:spPr>
          <a:xfrm>
            <a:off x="6196251" y="6690598"/>
            <a:ext cx="2405777" cy="649129"/>
          </a:xfrm>
          <a:prstGeom prst="rect">
            <a:avLst/>
          </a:prstGeom>
          <a:noFill/>
          <a:ln/>
        </p:spPr>
        <p:txBody>
          <a:bodyPr wrap="square" lIns="0" tIns="0" rIns="0" bIns="0" rtlCol="0" anchor="t"/>
          <a:lstStyle/>
          <a:p>
            <a:pPr marL="0" indent="0" algn="l">
              <a:lnSpc>
                <a:spcPts val="2550"/>
              </a:lnSpc>
              <a:buNone/>
            </a:pPr>
            <a:r>
              <a:rPr lang="en-US" sz="1550" dirty="0">
                <a:solidFill>
                  <a:srgbClr val="D6D9D7"/>
                </a:solidFill>
                <a:latin typeface="Inter" pitchFamily="34" charset="0"/>
                <a:ea typeface="Inter" pitchFamily="34" charset="-122"/>
                <a:cs typeface="Inter" pitchFamily="34" charset="-120"/>
              </a:rPr>
              <a:t>Optimized for all devices.</a:t>
            </a:r>
            <a:endParaRPr lang="en-US" sz="1550" dirty="0"/>
          </a:p>
        </p:txBody>
      </p:sp>
      <p:pic>
        <p:nvPicPr>
          <p:cNvPr id="17" name="Picture 16">
            <a:extLst>
              <a:ext uri="{FF2B5EF4-FFF2-40B4-BE49-F238E27FC236}">
                <a16:creationId xmlns:a16="http://schemas.microsoft.com/office/drawing/2014/main" id="{57D9B0FD-BAE0-C750-3B1E-79B71243543D}"/>
              </a:ext>
            </a:extLst>
          </p:cNvPr>
          <p:cNvPicPr>
            <a:picLocks noChangeAspect="1"/>
          </p:cNvPicPr>
          <p:nvPr/>
        </p:nvPicPr>
        <p:blipFill>
          <a:blip r:embed="rId8"/>
          <a:stretch>
            <a:fillRect/>
          </a:stretch>
        </p:blipFill>
        <p:spPr>
          <a:xfrm>
            <a:off x="11639133" y="7758112"/>
            <a:ext cx="2991267" cy="4714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4502" y="608528"/>
            <a:ext cx="10048875" cy="691515"/>
          </a:xfrm>
          <a:prstGeom prst="rect">
            <a:avLst/>
          </a:prstGeom>
          <a:noFill/>
          <a:ln/>
        </p:spPr>
        <p:txBody>
          <a:bodyPr wrap="none" lIns="0" tIns="0" rIns="0" bIns="0" rtlCol="0" anchor="t"/>
          <a:lstStyle/>
          <a:p>
            <a:pPr marL="0" indent="0" algn="l">
              <a:lnSpc>
                <a:spcPts val="5400"/>
              </a:lnSpc>
              <a:buNone/>
            </a:pPr>
            <a:r>
              <a:rPr lang="en-US" sz="4350" dirty="0">
                <a:solidFill>
                  <a:srgbClr val="F7F7F8"/>
                </a:solidFill>
                <a:latin typeface="DM Sans Medium" pitchFamily="34" charset="0"/>
                <a:ea typeface="DM Sans Medium" pitchFamily="34" charset="-122"/>
                <a:cs typeface="DM Sans Medium" pitchFamily="34" charset="-120"/>
              </a:rPr>
              <a:t>CSS3 Styling: Transitions &amp; Animations</a:t>
            </a:r>
            <a:endParaRPr lang="en-US" sz="4350" dirty="0"/>
          </a:p>
        </p:txBody>
      </p:sp>
      <p:sp>
        <p:nvSpPr>
          <p:cNvPr id="3" name="Text 1"/>
          <p:cNvSpPr/>
          <p:nvPr/>
        </p:nvSpPr>
        <p:spPr>
          <a:xfrm>
            <a:off x="774502" y="1742599"/>
            <a:ext cx="13081397" cy="708184"/>
          </a:xfrm>
          <a:prstGeom prst="rect">
            <a:avLst/>
          </a:prstGeom>
          <a:noFill/>
          <a:ln/>
        </p:spPr>
        <p:txBody>
          <a:bodyPr wrap="square" lIns="0" tIns="0" rIns="0" bIns="0" rtlCol="0" anchor="t"/>
          <a:lstStyle/>
          <a:p>
            <a:pPr marL="0" indent="0" algn="l">
              <a:lnSpc>
                <a:spcPts val="2750"/>
              </a:lnSpc>
              <a:buNone/>
            </a:pPr>
            <a:r>
              <a:rPr lang="en-US" sz="1700" dirty="0">
                <a:solidFill>
                  <a:srgbClr val="D6D9D7"/>
                </a:solidFill>
                <a:latin typeface="Inter" pitchFamily="34" charset="0"/>
                <a:ea typeface="Inter" pitchFamily="34" charset="-122"/>
                <a:cs typeface="Inter" pitchFamily="34" charset="-120"/>
              </a:rPr>
              <a:t>CSS transitions create smooth hover effects on interactive elements. Keyframe animations add subtle movements, enhancing user engagement and visual appeal.</a:t>
            </a:r>
            <a:endParaRPr lang="en-US" sz="1700" dirty="0"/>
          </a:p>
        </p:txBody>
      </p:sp>
      <p:pic>
        <p:nvPicPr>
          <p:cNvPr id="4" name="Image 0" descr="preencoded.png"/>
          <p:cNvPicPr>
            <a:picLocks noChangeAspect="1"/>
          </p:cNvPicPr>
          <p:nvPr/>
        </p:nvPicPr>
        <p:blipFill>
          <a:blip r:embed="rId3"/>
          <a:stretch>
            <a:fillRect/>
          </a:stretch>
        </p:blipFill>
        <p:spPr>
          <a:xfrm>
            <a:off x="3390781" y="3795474"/>
            <a:ext cx="7848838" cy="7848838"/>
          </a:xfrm>
          <a:prstGeom prst="rect">
            <a:avLst/>
          </a:prstGeom>
        </p:spPr>
      </p:pic>
      <p:pic>
        <p:nvPicPr>
          <p:cNvPr id="5" name="Image 1" descr="preencoded.png"/>
          <p:cNvPicPr>
            <a:picLocks noChangeAspect="1"/>
          </p:cNvPicPr>
          <p:nvPr/>
        </p:nvPicPr>
        <p:blipFill>
          <a:blip r:embed="rId4"/>
          <a:stretch>
            <a:fillRect/>
          </a:stretch>
        </p:blipFill>
        <p:spPr>
          <a:xfrm>
            <a:off x="4409242" y="6360081"/>
            <a:ext cx="373380" cy="466725"/>
          </a:xfrm>
          <a:prstGeom prst="rect">
            <a:avLst/>
          </a:prstGeom>
        </p:spPr>
      </p:pic>
      <p:pic>
        <p:nvPicPr>
          <p:cNvPr id="6" name="Image 2" descr="preencoded.png"/>
          <p:cNvPicPr>
            <a:picLocks noChangeAspect="1"/>
          </p:cNvPicPr>
          <p:nvPr/>
        </p:nvPicPr>
        <p:blipFill>
          <a:blip r:embed="rId5"/>
          <a:stretch>
            <a:fillRect/>
          </a:stretch>
        </p:blipFill>
        <p:spPr>
          <a:xfrm>
            <a:off x="3390781" y="3795474"/>
            <a:ext cx="7848838" cy="7848838"/>
          </a:xfrm>
          <a:prstGeom prst="rect">
            <a:avLst/>
          </a:prstGeom>
        </p:spPr>
      </p:pic>
      <p:pic>
        <p:nvPicPr>
          <p:cNvPr id="7" name="Image 3" descr="preencoded.png"/>
          <p:cNvPicPr>
            <a:picLocks noChangeAspect="1"/>
          </p:cNvPicPr>
          <p:nvPr/>
        </p:nvPicPr>
        <p:blipFill>
          <a:blip r:embed="rId6"/>
          <a:stretch>
            <a:fillRect/>
          </a:stretch>
        </p:blipFill>
        <p:spPr>
          <a:xfrm>
            <a:off x="6002060" y="4767263"/>
            <a:ext cx="373380" cy="466725"/>
          </a:xfrm>
          <a:prstGeom prst="rect">
            <a:avLst/>
          </a:prstGeom>
        </p:spPr>
      </p:pic>
      <p:pic>
        <p:nvPicPr>
          <p:cNvPr id="8" name="Image 4" descr="preencoded.png"/>
          <p:cNvPicPr>
            <a:picLocks noChangeAspect="1"/>
          </p:cNvPicPr>
          <p:nvPr/>
        </p:nvPicPr>
        <p:blipFill>
          <a:blip r:embed="rId7"/>
          <a:stretch>
            <a:fillRect/>
          </a:stretch>
        </p:blipFill>
        <p:spPr>
          <a:xfrm>
            <a:off x="3390781" y="3795474"/>
            <a:ext cx="7848838" cy="7848838"/>
          </a:xfrm>
          <a:prstGeom prst="rect">
            <a:avLst/>
          </a:prstGeom>
        </p:spPr>
      </p:pic>
      <p:pic>
        <p:nvPicPr>
          <p:cNvPr id="9" name="Image 5" descr="preencoded.png"/>
          <p:cNvPicPr>
            <a:picLocks noChangeAspect="1"/>
          </p:cNvPicPr>
          <p:nvPr/>
        </p:nvPicPr>
        <p:blipFill>
          <a:blip r:embed="rId8"/>
          <a:stretch>
            <a:fillRect/>
          </a:stretch>
        </p:blipFill>
        <p:spPr>
          <a:xfrm>
            <a:off x="8254841" y="4767263"/>
            <a:ext cx="373380" cy="466725"/>
          </a:xfrm>
          <a:prstGeom prst="rect">
            <a:avLst/>
          </a:prstGeom>
        </p:spPr>
      </p:pic>
      <p:pic>
        <p:nvPicPr>
          <p:cNvPr id="10" name="Image 6" descr="preencoded.png"/>
          <p:cNvPicPr>
            <a:picLocks noChangeAspect="1"/>
          </p:cNvPicPr>
          <p:nvPr/>
        </p:nvPicPr>
        <p:blipFill>
          <a:blip r:embed="rId9"/>
          <a:stretch>
            <a:fillRect/>
          </a:stretch>
        </p:blipFill>
        <p:spPr>
          <a:xfrm>
            <a:off x="3390781" y="3795474"/>
            <a:ext cx="7848838" cy="7848838"/>
          </a:xfrm>
          <a:prstGeom prst="rect">
            <a:avLst/>
          </a:prstGeom>
        </p:spPr>
      </p:pic>
      <p:pic>
        <p:nvPicPr>
          <p:cNvPr id="11" name="Image 7" descr="preencoded.png"/>
          <p:cNvPicPr>
            <a:picLocks noChangeAspect="1"/>
          </p:cNvPicPr>
          <p:nvPr/>
        </p:nvPicPr>
        <p:blipFill>
          <a:blip r:embed="rId10"/>
          <a:stretch>
            <a:fillRect/>
          </a:stretch>
        </p:blipFill>
        <p:spPr>
          <a:xfrm>
            <a:off x="9847659" y="6360081"/>
            <a:ext cx="373380" cy="466725"/>
          </a:xfrm>
          <a:prstGeom prst="rect">
            <a:avLst/>
          </a:prstGeom>
        </p:spPr>
      </p:pic>
      <p:sp>
        <p:nvSpPr>
          <p:cNvPr id="12" name="Text 2"/>
          <p:cNvSpPr/>
          <p:nvPr/>
        </p:nvSpPr>
        <p:spPr>
          <a:xfrm>
            <a:off x="998101" y="3973949"/>
            <a:ext cx="2574131" cy="345638"/>
          </a:xfrm>
          <a:prstGeom prst="rect">
            <a:avLst/>
          </a:prstGeom>
          <a:noFill/>
          <a:ln/>
        </p:spPr>
        <p:txBody>
          <a:bodyPr wrap="none" lIns="0" tIns="0" rIns="0" bIns="0" rtlCol="0" anchor="t"/>
          <a:lstStyle/>
          <a:p>
            <a:pPr marL="0" indent="0" algn="ctr">
              <a:lnSpc>
                <a:spcPts val="2700"/>
              </a:lnSpc>
              <a:buNone/>
            </a:pPr>
            <a:r>
              <a:rPr lang="en-US" sz="2150" dirty="0">
                <a:solidFill>
                  <a:srgbClr val="F7F7F8"/>
                </a:solidFill>
                <a:latin typeface="DM Sans Medium" pitchFamily="34" charset="0"/>
                <a:ea typeface="DM Sans Medium" pitchFamily="34" charset="-122"/>
                <a:cs typeface="DM Sans Medium" pitchFamily="34" charset="-120"/>
              </a:rPr>
              <a:t>Hover Effects</a:t>
            </a:r>
            <a:endParaRPr lang="en-US" sz="2150" dirty="0"/>
          </a:p>
        </p:txBody>
      </p:sp>
      <p:sp>
        <p:nvSpPr>
          <p:cNvPr id="13" name="Text 3"/>
          <p:cNvSpPr/>
          <p:nvPr/>
        </p:nvSpPr>
        <p:spPr>
          <a:xfrm>
            <a:off x="998101" y="4452342"/>
            <a:ext cx="2574131" cy="354092"/>
          </a:xfrm>
          <a:prstGeom prst="rect">
            <a:avLst/>
          </a:prstGeom>
          <a:noFill/>
          <a:ln/>
        </p:spPr>
        <p:txBody>
          <a:bodyPr wrap="none" lIns="0" tIns="0" rIns="0" bIns="0" rtlCol="0" anchor="t"/>
          <a:lstStyle/>
          <a:p>
            <a:pPr marL="0" indent="0" algn="ctr">
              <a:lnSpc>
                <a:spcPts val="2750"/>
              </a:lnSpc>
              <a:buNone/>
            </a:pPr>
            <a:r>
              <a:rPr lang="en-US" sz="1700" dirty="0">
                <a:solidFill>
                  <a:srgbClr val="D6D9D7"/>
                </a:solidFill>
                <a:latin typeface="Inter" pitchFamily="34" charset="0"/>
                <a:ea typeface="Inter" pitchFamily="34" charset="-122"/>
                <a:cs typeface="Inter" pitchFamily="34" charset="-120"/>
              </a:rPr>
              <a:t>Smooth visual feedback.</a:t>
            </a:r>
            <a:endParaRPr lang="en-US" sz="1700" dirty="0"/>
          </a:p>
        </p:txBody>
      </p:sp>
      <p:sp>
        <p:nvSpPr>
          <p:cNvPr id="14" name="Text 4"/>
          <p:cNvSpPr/>
          <p:nvPr/>
        </p:nvSpPr>
        <p:spPr>
          <a:xfrm>
            <a:off x="4424363" y="2699623"/>
            <a:ext cx="2428161" cy="345638"/>
          </a:xfrm>
          <a:prstGeom prst="rect">
            <a:avLst/>
          </a:prstGeom>
          <a:noFill/>
          <a:ln/>
        </p:spPr>
        <p:txBody>
          <a:bodyPr wrap="none" lIns="0" tIns="0" rIns="0" bIns="0" rtlCol="0" anchor="t"/>
          <a:lstStyle/>
          <a:p>
            <a:pPr marL="0" indent="0" algn="ctr">
              <a:lnSpc>
                <a:spcPts val="2700"/>
              </a:lnSpc>
              <a:buNone/>
            </a:pPr>
            <a:r>
              <a:rPr lang="en-US" sz="2150" dirty="0">
                <a:solidFill>
                  <a:srgbClr val="F7F7F8"/>
                </a:solidFill>
                <a:latin typeface="DM Sans Medium" pitchFamily="34" charset="0"/>
                <a:ea typeface="DM Sans Medium" pitchFamily="34" charset="-122"/>
                <a:cs typeface="DM Sans Medium" pitchFamily="34" charset="-120"/>
              </a:rPr>
              <a:t>Subtle Movements</a:t>
            </a:r>
            <a:endParaRPr lang="en-US" sz="2150" dirty="0"/>
          </a:p>
        </p:txBody>
      </p:sp>
      <p:sp>
        <p:nvSpPr>
          <p:cNvPr id="15" name="Text 5"/>
          <p:cNvSpPr/>
          <p:nvPr/>
        </p:nvSpPr>
        <p:spPr>
          <a:xfrm>
            <a:off x="4424363" y="3178016"/>
            <a:ext cx="2428161" cy="354092"/>
          </a:xfrm>
          <a:prstGeom prst="rect">
            <a:avLst/>
          </a:prstGeom>
          <a:noFill/>
          <a:ln/>
        </p:spPr>
        <p:txBody>
          <a:bodyPr wrap="none" lIns="0" tIns="0" rIns="0" bIns="0" rtlCol="0" anchor="t"/>
          <a:lstStyle/>
          <a:p>
            <a:pPr marL="0" indent="0" algn="ctr">
              <a:lnSpc>
                <a:spcPts val="2750"/>
              </a:lnSpc>
              <a:buNone/>
            </a:pPr>
            <a:r>
              <a:rPr lang="en-US" sz="1700" dirty="0">
                <a:solidFill>
                  <a:srgbClr val="D6D9D7"/>
                </a:solidFill>
                <a:latin typeface="Inter" pitchFamily="34" charset="0"/>
                <a:ea typeface="Inter" pitchFamily="34" charset="-122"/>
                <a:cs typeface="Inter" pitchFamily="34" charset="-120"/>
              </a:rPr>
              <a:t>Adds dynamism.</a:t>
            </a:r>
            <a:endParaRPr lang="en-US" sz="1700" dirty="0"/>
          </a:p>
        </p:txBody>
      </p:sp>
      <p:sp>
        <p:nvSpPr>
          <p:cNvPr id="16" name="Text 6"/>
          <p:cNvSpPr/>
          <p:nvPr/>
        </p:nvSpPr>
        <p:spPr>
          <a:xfrm>
            <a:off x="7932658" y="2699623"/>
            <a:ext cx="2118122" cy="345638"/>
          </a:xfrm>
          <a:prstGeom prst="rect">
            <a:avLst/>
          </a:prstGeom>
          <a:noFill/>
          <a:ln/>
        </p:spPr>
        <p:txBody>
          <a:bodyPr wrap="none" lIns="0" tIns="0" rIns="0" bIns="0" rtlCol="0" anchor="t"/>
          <a:lstStyle/>
          <a:p>
            <a:pPr marL="0" indent="0" algn="ctr">
              <a:lnSpc>
                <a:spcPts val="2700"/>
              </a:lnSpc>
              <a:buNone/>
            </a:pPr>
            <a:r>
              <a:rPr lang="en-US" sz="2150" dirty="0">
                <a:solidFill>
                  <a:srgbClr val="F7F7F8"/>
                </a:solidFill>
                <a:latin typeface="DM Sans Medium" pitchFamily="34" charset="0"/>
                <a:ea typeface="DM Sans Medium" pitchFamily="34" charset="-122"/>
                <a:cs typeface="DM Sans Medium" pitchFamily="34" charset="-120"/>
              </a:rPr>
              <a:t>User Experience</a:t>
            </a:r>
            <a:endParaRPr lang="en-US" sz="2150" dirty="0"/>
          </a:p>
        </p:txBody>
      </p:sp>
      <p:sp>
        <p:nvSpPr>
          <p:cNvPr id="17" name="Text 7"/>
          <p:cNvSpPr/>
          <p:nvPr/>
        </p:nvSpPr>
        <p:spPr>
          <a:xfrm>
            <a:off x="7932658" y="3178016"/>
            <a:ext cx="2118122" cy="354092"/>
          </a:xfrm>
          <a:prstGeom prst="rect">
            <a:avLst/>
          </a:prstGeom>
          <a:noFill/>
          <a:ln/>
        </p:spPr>
        <p:txBody>
          <a:bodyPr wrap="none" lIns="0" tIns="0" rIns="0" bIns="0" rtlCol="0" anchor="t"/>
          <a:lstStyle/>
          <a:p>
            <a:pPr marL="0" indent="0" algn="ctr">
              <a:lnSpc>
                <a:spcPts val="2750"/>
              </a:lnSpc>
              <a:buNone/>
            </a:pPr>
            <a:r>
              <a:rPr lang="en-US" sz="1700" dirty="0">
                <a:solidFill>
                  <a:srgbClr val="D6D9D7"/>
                </a:solidFill>
                <a:latin typeface="Inter" pitchFamily="34" charset="0"/>
                <a:ea typeface="Inter" pitchFamily="34" charset="-122"/>
                <a:cs typeface="Inter" pitchFamily="34" charset="-120"/>
              </a:rPr>
              <a:t>More interactive.</a:t>
            </a:r>
            <a:endParaRPr lang="en-US" sz="1700" dirty="0"/>
          </a:p>
        </p:txBody>
      </p:sp>
      <p:sp>
        <p:nvSpPr>
          <p:cNvPr id="18" name="Text 8"/>
          <p:cNvSpPr/>
          <p:nvPr/>
        </p:nvSpPr>
        <p:spPr>
          <a:xfrm>
            <a:off x="11104602" y="3973949"/>
            <a:ext cx="2481024" cy="345638"/>
          </a:xfrm>
          <a:prstGeom prst="rect">
            <a:avLst/>
          </a:prstGeom>
          <a:noFill/>
          <a:ln/>
        </p:spPr>
        <p:txBody>
          <a:bodyPr wrap="none" lIns="0" tIns="0" rIns="0" bIns="0" rtlCol="0" anchor="t"/>
          <a:lstStyle/>
          <a:p>
            <a:pPr marL="0" indent="0" algn="ctr">
              <a:lnSpc>
                <a:spcPts val="2700"/>
              </a:lnSpc>
              <a:buNone/>
            </a:pPr>
            <a:r>
              <a:rPr lang="en-US" sz="2150" dirty="0">
                <a:solidFill>
                  <a:srgbClr val="F7F7F8"/>
                </a:solidFill>
                <a:latin typeface="DM Sans Medium" pitchFamily="34" charset="0"/>
                <a:ea typeface="DM Sans Medium" pitchFamily="34" charset="-122"/>
                <a:cs typeface="DM Sans Medium" pitchFamily="34" charset="-120"/>
              </a:rPr>
              <a:t>Visual Engagement</a:t>
            </a:r>
            <a:endParaRPr lang="en-US" sz="2150" dirty="0"/>
          </a:p>
        </p:txBody>
      </p:sp>
      <p:sp>
        <p:nvSpPr>
          <p:cNvPr id="19" name="Text 9"/>
          <p:cNvSpPr/>
          <p:nvPr/>
        </p:nvSpPr>
        <p:spPr>
          <a:xfrm>
            <a:off x="11104602" y="4452342"/>
            <a:ext cx="2481024" cy="354092"/>
          </a:xfrm>
          <a:prstGeom prst="rect">
            <a:avLst/>
          </a:prstGeom>
          <a:noFill/>
          <a:ln/>
        </p:spPr>
        <p:txBody>
          <a:bodyPr wrap="none" lIns="0" tIns="0" rIns="0" bIns="0" rtlCol="0" anchor="t"/>
          <a:lstStyle/>
          <a:p>
            <a:pPr marL="0" indent="0" algn="ctr">
              <a:lnSpc>
                <a:spcPts val="2750"/>
              </a:lnSpc>
              <a:buNone/>
            </a:pPr>
            <a:r>
              <a:rPr lang="en-US" sz="1700" dirty="0">
                <a:solidFill>
                  <a:srgbClr val="D6D9D7"/>
                </a:solidFill>
                <a:latin typeface="Inter" pitchFamily="34" charset="0"/>
                <a:ea typeface="Inter" pitchFamily="34" charset="-122"/>
                <a:cs typeface="Inter" pitchFamily="34" charset="-120"/>
              </a:rPr>
              <a:t>Captivates attention.</a:t>
            </a:r>
            <a:endParaRPr lang="en-US" sz="1700" dirty="0"/>
          </a:p>
        </p:txBody>
      </p:sp>
      <p:pic>
        <p:nvPicPr>
          <p:cNvPr id="20" name="Picture 19">
            <a:extLst>
              <a:ext uri="{FF2B5EF4-FFF2-40B4-BE49-F238E27FC236}">
                <a16:creationId xmlns:a16="http://schemas.microsoft.com/office/drawing/2014/main" id="{A309F957-4C80-1264-D8F6-BB1B3FD4C418}"/>
              </a:ext>
            </a:extLst>
          </p:cNvPr>
          <p:cNvPicPr>
            <a:picLocks noChangeAspect="1"/>
          </p:cNvPicPr>
          <p:nvPr/>
        </p:nvPicPr>
        <p:blipFill>
          <a:blip r:embed="rId11"/>
          <a:stretch>
            <a:fillRect/>
          </a:stretch>
        </p:blipFill>
        <p:spPr>
          <a:xfrm>
            <a:off x="11639133" y="7758112"/>
            <a:ext cx="2991267" cy="47148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992749"/>
          </a:xfrm>
          <a:prstGeom prst="rect">
            <a:avLst/>
          </a:prstGeom>
        </p:spPr>
      </p:pic>
      <p:sp>
        <p:nvSpPr>
          <p:cNvPr id="3" name="Text 0"/>
          <p:cNvSpPr/>
          <p:nvPr/>
        </p:nvSpPr>
        <p:spPr>
          <a:xfrm>
            <a:off x="557927" y="2431137"/>
            <a:ext cx="5616893" cy="498277"/>
          </a:xfrm>
          <a:prstGeom prst="rect">
            <a:avLst/>
          </a:prstGeom>
          <a:noFill/>
          <a:ln/>
        </p:spPr>
        <p:txBody>
          <a:bodyPr wrap="none" lIns="0" tIns="0" rIns="0" bIns="0" rtlCol="0" anchor="t"/>
          <a:lstStyle/>
          <a:p>
            <a:pPr marL="0" indent="0" algn="l">
              <a:lnSpc>
                <a:spcPts val="3900"/>
              </a:lnSpc>
              <a:buNone/>
            </a:pPr>
            <a:r>
              <a:rPr lang="en-US" sz="3100" dirty="0">
                <a:solidFill>
                  <a:srgbClr val="F7F7F8"/>
                </a:solidFill>
                <a:latin typeface="DM Sans Medium" pitchFamily="34" charset="0"/>
                <a:ea typeface="DM Sans Medium" pitchFamily="34" charset="-122"/>
                <a:cs typeface="DM Sans Medium" pitchFamily="34" charset="-120"/>
              </a:rPr>
              <a:t>JavaScript: DOM Manipulation</a:t>
            </a:r>
            <a:endParaRPr lang="en-US" sz="3100" dirty="0"/>
          </a:p>
        </p:txBody>
      </p:sp>
      <p:sp>
        <p:nvSpPr>
          <p:cNvPr id="4" name="Text 1"/>
          <p:cNvSpPr/>
          <p:nvPr/>
        </p:nvSpPr>
        <p:spPr>
          <a:xfrm>
            <a:off x="557927" y="3168491"/>
            <a:ext cx="13514546" cy="510064"/>
          </a:xfrm>
          <a:prstGeom prst="rect">
            <a:avLst/>
          </a:prstGeom>
          <a:noFill/>
          <a:ln/>
        </p:spPr>
        <p:txBody>
          <a:bodyPr wrap="square" lIns="0" tIns="0" rIns="0" bIns="0" rtlCol="0" anchor="t"/>
          <a:lstStyle/>
          <a:p>
            <a:pPr marL="0" indent="0" algn="l">
              <a:lnSpc>
                <a:spcPts val="2000"/>
              </a:lnSpc>
              <a:buNone/>
            </a:pPr>
            <a:r>
              <a:rPr lang="en-US" sz="1250" dirty="0">
                <a:solidFill>
                  <a:srgbClr val="D6D9D7"/>
                </a:solidFill>
                <a:latin typeface="Inter" pitchFamily="34" charset="0"/>
                <a:ea typeface="Inter" pitchFamily="34" charset="-122"/>
                <a:cs typeface="Inter" pitchFamily="34" charset="-120"/>
              </a:rPr>
              <a:t>JavaScript dynamically loads content, validates forms, and handles user interactions. This creates an interactive and responsive user experience on the Night Owl Canteen website.</a:t>
            </a:r>
            <a:endParaRPr lang="en-US" sz="1250" dirty="0"/>
          </a:p>
        </p:txBody>
      </p:sp>
      <p:sp>
        <p:nvSpPr>
          <p:cNvPr id="5" name="Shape 2"/>
          <p:cNvSpPr/>
          <p:nvPr/>
        </p:nvSpPr>
        <p:spPr>
          <a:xfrm>
            <a:off x="7303770" y="3857863"/>
            <a:ext cx="22860" cy="3935730"/>
          </a:xfrm>
          <a:prstGeom prst="roundRect">
            <a:avLst>
              <a:gd name="adj" fmla="val 104611"/>
            </a:avLst>
          </a:prstGeom>
          <a:solidFill>
            <a:srgbClr val="65696B"/>
          </a:solidFill>
          <a:ln/>
        </p:spPr>
        <p:txBody>
          <a:bodyPr/>
          <a:lstStyle/>
          <a:p>
            <a:endParaRPr lang="en-IN"/>
          </a:p>
        </p:txBody>
      </p:sp>
      <p:sp>
        <p:nvSpPr>
          <p:cNvPr id="6" name="Shape 3"/>
          <p:cNvSpPr/>
          <p:nvPr/>
        </p:nvSpPr>
        <p:spPr>
          <a:xfrm>
            <a:off x="6680478" y="4025741"/>
            <a:ext cx="478274" cy="22860"/>
          </a:xfrm>
          <a:prstGeom prst="roundRect">
            <a:avLst>
              <a:gd name="adj" fmla="val 104611"/>
            </a:avLst>
          </a:prstGeom>
          <a:solidFill>
            <a:srgbClr val="65696B"/>
          </a:solidFill>
          <a:ln/>
        </p:spPr>
        <p:txBody>
          <a:bodyPr/>
          <a:lstStyle/>
          <a:p>
            <a:endParaRPr lang="en-IN"/>
          </a:p>
        </p:txBody>
      </p:sp>
      <p:sp>
        <p:nvSpPr>
          <p:cNvPr id="7" name="Shape 4"/>
          <p:cNvSpPr/>
          <p:nvPr/>
        </p:nvSpPr>
        <p:spPr>
          <a:xfrm>
            <a:off x="7135892" y="3857863"/>
            <a:ext cx="358616" cy="358616"/>
          </a:xfrm>
          <a:prstGeom prst="roundRect">
            <a:avLst>
              <a:gd name="adj" fmla="val 6668"/>
            </a:avLst>
          </a:prstGeom>
          <a:solidFill>
            <a:srgbClr val="4C5052"/>
          </a:solidFill>
          <a:ln/>
        </p:spPr>
        <p:txBody>
          <a:bodyPr/>
          <a:lstStyle/>
          <a:p>
            <a:endParaRPr lang="en-IN"/>
          </a:p>
        </p:txBody>
      </p:sp>
      <p:pic>
        <p:nvPicPr>
          <p:cNvPr id="8" name="Image 1" descr="preencoded.png"/>
          <p:cNvPicPr>
            <a:picLocks noChangeAspect="1"/>
          </p:cNvPicPr>
          <p:nvPr/>
        </p:nvPicPr>
        <p:blipFill>
          <a:blip r:embed="rId4"/>
          <a:stretch>
            <a:fillRect/>
          </a:stretch>
        </p:blipFill>
        <p:spPr>
          <a:xfrm>
            <a:off x="7195661" y="3887748"/>
            <a:ext cx="239078" cy="298847"/>
          </a:xfrm>
          <a:prstGeom prst="rect">
            <a:avLst/>
          </a:prstGeom>
        </p:spPr>
      </p:pic>
      <p:sp>
        <p:nvSpPr>
          <p:cNvPr id="9" name="Text 5"/>
          <p:cNvSpPr/>
          <p:nvPr/>
        </p:nvSpPr>
        <p:spPr>
          <a:xfrm>
            <a:off x="4525328" y="3912632"/>
            <a:ext cx="1992749" cy="249079"/>
          </a:xfrm>
          <a:prstGeom prst="rect">
            <a:avLst/>
          </a:prstGeom>
          <a:noFill/>
          <a:ln/>
        </p:spPr>
        <p:txBody>
          <a:bodyPr wrap="none" lIns="0" tIns="0" rIns="0" bIns="0" rtlCol="0" anchor="t"/>
          <a:lstStyle/>
          <a:p>
            <a:pPr marL="0" indent="0" algn="r">
              <a:lnSpc>
                <a:spcPts val="1950"/>
              </a:lnSpc>
              <a:buNone/>
            </a:pPr>
            <a:r>
              <a:rPr lang="en-US" sz="1550" dirty="0">
                <a:solidFill>
                  <a:srgbClr val="D6D9D7"/>
                </a:solidFill>
                <a:latin typeface="DM Sans Medium" pitchFamily="34" charset="0"/>
                <a:ea typeface="DM Sans Medium" pitchFamily="34" charset="-122"/>
                <a:cs typeface="DM Sans Medium" pitchFamily="34" charset="-120"/>
              </a:rPr>
              <a:t>Dynamic Content</a:t>
            </a:r>
            <a:endParaRPr lang="en-US" sz="1550" dirty="0"/>
          </a:p>
        </p:txBody>
      </p:sp>
      <p:sp>
        <p:nvSpPr>
          <p:cNvPr id="10" name="Text 6"/>
          <p:cNvSpPr/>
          <p:nvPr/>
        </p:nvSpPr>
        <p:spPr>
          <a:xfrm>
            <a:off x="557927" y="4257318"/>
            <a:ext cx="5960150" cy="255032"/>
          </a:xfrm>
          <a:prstGeom prst="rect">
            <a:avLst/>
          </a:prstGeom>
          <a:noFill/>
          <a:ln/>
        </p:spPr>
        <p:txBody>
          <a:bodyPr wrap="none" lIns="0" tIns="0" rIns="0" bIns="0" rtlCol="0" anchor="t"/>
          <a:lstStyle/>
          <a:p>
            <a:pPr marL="0" indent="0" algn="r">
              <a:lnSpc>
                <a:spcPts val="2000"/>
              </a:lnSpc>
              <a:buNone/>
            </a:pPr>
            <a:r>
              <a:rPr lang="en-US" sz="1250" dirty="0">
                <a:solidFill>
                  <a:srgbClr val="D6D9D7"/>
                </a:solidFill>
                <a:latin typeface="Inter" pitchFamily="34" charset="0"/>
                <a:ea typeface="Inter" pitchFamily="34" charset="-122"/>
                <a:cs typeface="Inter" pitchFamily="34" charset="-120"/>
              </a:rPr>
              <a:t>Loading content without full page reloads.</a:t>
            </a:r>
            <a:endParaRPr lang="en-US" sz="1250" dirty="0"/>
          </a:p>
        </p:txBody>
      </p:sp>
      <p:sp>
        <p:nvSpPr>
          <p:cNvPr id="11" name="Shape 7"/>
          <p:cNvSpPr/>
          <p:nvPr/>
        </p:nvSpPr>
        <p:spPr>
          <a:xfrm>
            <a:off x="7471648" y="4982289"/>
            <a:ext cx="478274" cy="22860"/>
          </a:xfrm>
          <a:prstGeom prst="roundRect">
            <a:avLst>
              <a:gd name="adj" fmla="val 104611"/>
            </a:avLst>
          </a:prstGeom>
          <a:solidFill>
            <a:srgbClr val="65696B"/>
          </a:solidFill>
          <a:ln/>
        </p:spPr>
        <p:txBody>
          <a:bodyPr/>
          <a:lstStyle/>
          <a:p>
            <a:endParaRPr lang="en-IN"/>
          </a:p>
        </p:txBody>
      </p:sp>
      <p:sp>
        <p:nvSpPr>
          <p:cNvPr id="12" name="Shape 8"/>
          <p:cNvSpPr/>
          <p:nvPr/>
        </p:nvSpPr>
        <p:spPr>
          <a:xfrm>
            <a:off x="7135892" y="4814411"/>
            <a:ext cx="358616" cy="358616"/>
          </a:xfrm>
          <a:prstGeom prst="roundRect">
            <a:avLst>
              <a:gd name="adj" fmla="val 6668"/>
            </a:avLst>
          </a:prstGeom>
          <a:solidFill>
            <a:srgbClr val="4C5052"/>
          </a:solidFill>
          <a:ln/>
        </p:spPr>
        <p:txBody>
          <a:bodyPr/>
          <a:lstStyle/>
          <a:p>
            <a:endParaRPr lang="en-IN"/>
          </a:p>
        </p:txBody>
      </p:sp>
      <p:pic>
        <p:nvPicPr>
          <p:cNvPr id="13" name="Image 2" descr="preencoded.png"/>
          <p:cNvPicPr>
            <a:picLocks noChangeAspect="1"/>
          </p:cNvPicPr>
          <p:nvPr/>
        </p:nvPicPr>
        <p:blipFill>
          <a:blip r:embed="rId5"/>
          <a:stretch>
            <a:fillRect/>
          </a:stretch>
        </p:blipFill>
        <p:spPr>
          <a:xfrm>
            <a:off x="7195661" y="4844296"/>
            <a:ext cx="239078" cy="298847"/>
          </a:xfrm>
          <a:prstGeom prst="rect">
            <a:avLst/>
          </a:prstGeom>
        </p:spPr>
      </p:pic>
      <p:sp>
        <p:nvSpPr>
          <p:cNvPr id="14" name="Text 9"/>
          <p:cNvSpPr/>
          <p:nvPr/>
        </p:nvSpPr>
        <p:spPr>
          <a:xfrm>
            <a:off x="8112323" y="4869180"/>
            <a:ext cx="1992749" cy="249079"/>
          </a:xfrm>
          <a:prstGeom prst="rect">
            <a:avLst/>
          </a:prstGeom>
          <a:noFill/>
          <a:ln/>
        </p:spPr>
        <p:txBody>
          <a:bodyPr wrap="none" lIns="0" tIns="0" rIns="0" bIns="0" rtlCol="0" anchor="t"/>
          <a:lstStyle/>
          <a:p>
            <a:pPr marL="0" indent="0" algn="l">
              <a:lnSpc>
                <a:spcPts val="1950"/>
              </a:lnSpc>
              <a:buNone/>
            </a:pPr>
            <a:r>
              <a:rPr lang="en-US" sz="1550" dirty="0">
                <a:solidFill>
                  <a:srgbClr val="D6D9D7"/>
                </a:solidFill>
                <a:latin typeface="DM Sans Medium" pitchFamily="34" charset="0"/>
                <a:ea typeface="DM Sans Medium" pitchFamily="34" charset="-122"/>
                <a:cs typeface="DM Sans Medium" pitchFamily="34" charset="-120"/>
              </a:rPr>
              <a:t>Form Validation</a:t>
            </a:r>
            <a:endParaRPr lang="en-US" sz="1550" dirty="0"/>
          </a:p>
        </p:txBody>
      </p:sp>
      <p:sp>
        <p:nvSpPr>
          <p:cNvPr id="15" name="Text 10"/>
          <p:cNvSpPr/>
          <p:nvPr/>
        </p:nvSpPr>
        <p:spPr>
          <a:xfrm>
            <a:off x="8112323" y="5213866"/>
            <a:ext cx="5960150" cy="255032"/>
          </a:xfrm>
          <a:prstGeom prst="rect">
            <a:avLst/>
          </a:prstGeom>
          <a:noFill/>
          <a:ln/>
        </p:spPr>
        <p:txBody>
          <a:bodyPr wrap="none" lIns="0" tIns="0" rIns="0" bIns="0" rtlCol="0" anchor="t"/>
          <a:lstStyle/>
          <a:p>
            <a:pPr marL="0" indent="0" algn="l">
              <a:lnSpc>
                <a:spcPts val="2000"/>
              </a:lnSpc>
              <a:buNone/>
            </a:pPr>
            <a:r>
              <a:rPr lang="en-US" sz="1250" dirty="0">
                <a:solidFill>
                  <a:srgbClr val="D6D9D7"/>
                </a:solidFill>
                <a:latin typeface="Inter" pitchFamily="34" charset="0"/>
                <a:ea typeface="Inter" pitchFamily="34" charset="-122"/>
                <a:cs typeface="Inter" pitchFamily="34" charset="-120"/>
              </a:rPr>
              <a:t>Ensuring correct user input.</a:t>
            </a:r>
            <a:endParaRPr lang="en-US" sz="1250" dirty="0"/>
          </a:p>
        </p:txBody>
      </p:sp>
      <p:sp>
        <p:nvSpPr>
          <p:cNvPr id="16" name="Shape 11"/>
          <p:cNvSpPr/>
          <p:nvPr/>
        </p:nvSpPr>
        <p:spPr>
          <a:xfrm>
            <a:off x="6680478" y="5806797"/>
            <a:ext cx="478274" cy="22860"/>
          </a:xfrm>
          <a:prstGeom prst="roundRect">
            <a:avLst>
              <a:gd name="adj" fmla="val 104611"/>
            </a:avLst>
          </a:prstGeom>
          <a:solidFill>
            <a:srgbClr val="65696B"/>
          </a:solidFill>
          <a:ln/>
        </p:spPr>
        <p:txBody>
          <a:bodyPr/>
          <a:lstStyle/>
          <a:p>
            <a:endParaRPr lang="en-IN"/>
          </a:p>
        </p:txBody>
      </p:sp>
      <p:sp>
        <p:nvSpPr>
          <p:cNvPr id="17" name="Shape 12"/>
          <p:cNvSpPr/>
          <p:nvPr/>
        </p:nvSpPr>
        <p:spPr>
          <a:xfrm>
            <a:off x="7135892" y="5638919"/>
            <a:ext cx="358616" cy="358616"/>
          </a:xfrm>
          <a:prstGeom prst="roundRect">
            <a:avLst>
              <a:gd name="adj" fmla="val 6668"/>
            </a:avLst>
          </a:prstGeom>
          <a:solidFill>
            <a:srgbClr val="4C5052"/>
          </a:solidFill>
          <a:ln/>
        </p:spPr>
        <p:txBody>
          <a:bodyPr/>
          <a:lstStyle/>
          <a:p>
            <a:endParaRPr lang="en-IN"/>
          </a:p>
        </p:txBody>
      </p:sp>
      <p:pic>
        <p:nvPicPr>
          <p:cNvPr id="18" name="Image 3" descr="preencoded.png"/>
          <p:cNvPicPr>
            <a:picLocks noChangeAspect="1"/>
          </p:cNvPicPr>
          <p:nvPr/>
        </p:nvPicPr>
        <p:blipFill>
          <a:blip r:embed="rId6"/>
          <a:stretch>
            <a:fillRect/>
          </a:stretch>
        </p:blipFill>
        <p:spPr>
          <a:xfrm>
            <a:off x="7195661" y="5668804"/>
            <a:ext cx="239078" cy="298847"/>
          </a:xfrm>
          <a:prstGeom prst="rect">
            <a:avLst/>
          </a:prstGeom>
        </p:spPr>
      </p:pic>
      <p:sp>
        <p:nvSpPr>
          <p:cNvPr id="19" name="Text 13"/>
          <p:cNvSpPr/>
          <p:nvPr/>
        </p:nvSpPr>
        <p:spPr>
          <a:xfrm>
            <a:off x="4525328" y="5693688"/>
            <a:ext cx="1992749" cy="249079"/>
          </a:xfrm>
          <a:prstGeom prst="rect">
            <a:avLst/>
          </a:prstGeom>
          <a:noFill/>
          <a:ln/>
        </p:spPr>
        <p:txBody>
          <a:bodyPr wrap="none" lIns="0" tIns="0" rIns="0" bIns="0" rtlCol="0" anchor="t"/>
          <a:lstStyle/>
          <a:p>
            <a:pPr marL="0" indent="0" algn="r">
              <a:lnSpc>
                <a:spcPts val="1950"/>
              </a:lnSpc>
              <a:buNone/>
            </a:pPr>
            <a:r>
              <a:rPr lang="en-US" sz="1550" dirty="0">
                <a:solidFill>
                  <a:srgbClr val="D6D9D7"/>
                </a:solidFill>
                <a:latin typeface="DM Sans Medium" pitchFamily="34" charset="0"/>
                <a:ea typeface="DM Sans Medium" pitchFamily="34" charset="-122"/>
                <a:cs typeface="DM Sans Medium" pitchFamily="34" charset="-120"/>
              </a:rPr>
              <a:t>Event Handling</a:t>
            </a:r>
            <a:endParaRPr lang="en-US" sz="1550" dirty="0"/>
          </a:p>
        </p:txBody>
      </p:sp>
      <p:sp>
        <p:nvSpPr>
          <p:cNvPr id="20" name="Text 14"/>
          <p:cNvSpPr/>
          <p:nvPr/>
        </p:nvSpPr>
        <p:spPr>
          <a:xfrm>
            <a:off x="557927" y="6038374"/>
            <a:ext cx="5960150" cy="255032"/>
          </a:xfrm>
          <a:prstGeom prst="rect">
            <a:avLst/>
          </a:prstGeom>
          <a:noFill/>
          <a:ln/>
        </p:spPr>
        <p:txBody>
          <a:bodyPr wrap="none" lIns="0" tIns="0" rIns="0" bIns="0" rtlCol="0" anchor="t"/>
          <a:lstStyle/>
          <a:p>
            <a:pPr marL="0" indent="0" algn="r">
              <a:lnSpc>
                <a:spcPts val="2000"/>
              </a:lnSpc>
              <a:buNone/>
            </a:pPr>
            <a:r>
              <a:rPr lang="en-US" sz="1250" dirty="0">
                <a:solidFill>
                  <a:srgbClr val="D6D9D7"/>
                </a:solidFill>
                <a:latin typeface="Inter" pitchFamily="34" charset="0"/>
                <a:ea typeface="Inter" pitchFamily="34" charset="-122"/>
                <a:cs typeface="Inter" pitchFamily="34" charset="-120"/>
              </a:rPr>
              <a:t>Responding to user actions like clicks.</a:t>
            </a:r>
            <a:endParaRPr lang="en-US" sz="1250" dirty="0"/>
          </a:p>
        </p:txBody>
      </p:sp>
      <p:sp>
        <p:nvSpPr>
          <p:cNvPr id="21" name="Shape 15"/>
          <p:cNvSpPr/>
          <p:nvPr/>
        </p:nvSpPr>
        <p:spPr>
          <a:xfrm>
            <a:off x="7471648" y="6631305"/>
            <a:ext cx="478274" cy="22860"/>
          </a:xfrm>
          <a:prstGeom prst="roundRect">
            <a:avLst>
              <a:gd name="adj" fmla="val 104611"/>
            </a:avLst>
          </a:prstGeom>
          <a:solidFill>
            <a:srgbClr val="65696B"/>
          </a:solidFill>
          <a:ln/>
        </p:spPr>
        <p:txBody>
          <a:bodyPr/>
          <a:lstStyle/>
          <a:p>
            <a:endParaRPr lang="en-IN"/>
          </a:p>
        </p:txBody>
      </p:sp>
      <p:sp>
        <p:nvSpPr>
          <p:cNvPr id="22" name="Shape 16"/>
          <p:cNvSpPr/>
          <p:nvPr/>
        </p:nvSpPr>
        <p:spPr>
          <a:xfrm>
            <a:off x="7135892" y="6463427"/>
            <a:ext cx="358616" cy="358616"/>
          </a:xfrm>
          <a:prstGeom prst="roundRect">
            <a:avLst>
              <a:gd name="adj" fmla="val 6668"/>
            </a:avLst>
          </a:prstGeom>
          <a:solidFill>
            <a:srgbClr val="4C5052"/>
          </a:solidFill>
          <a:ln/>
        </p:spPr>
        <p:txBody>
          <a:bodyPr/>
          <a:lstStyle/>
          <a:p>
            <a:endParaRPr lang="en-IN"/>
          </a:p>
        </p:txBody>
      </p:sp>
      <p:pic>
        <p:nvPicPr>
          <p:cNvPr id="23" name="Image 4" descr="preencoded.png"/>
          <p:cNvPicPr>
            <a:picLocks noChangeAspect="1"/>
          </p:cNvPicPr>
          <p:nvPr/>
        </p:nvPicPr>
        <p:blipFill>
          <a:blip r:embed="rId7"/>
          <a:stretch>
            <a:fillRect/>
          </a:stretch>
        </p:blipFill>
        <p:spPr>
          <a:xfrm>
            <a:off x="7195661" y="6493312"/>
            <a:ext cx="239078" cy="298847"/>
          </a:xfrm>
          <a:prstGeom prst="rect">
            <a:avLst/>
          </a:prstGeom>
        </p:spPr>
      </p:pic>
      <p:sp>
        <p:nvSpPr>
          <p:cNvPr id="24" name="Text 17"/>
          <p:cNvSpPr/>
          <p:nvPr/>
        </p:nvSpPr>
        <p:spPr>
          <a:xfrm>
            <a:off x="8112323" y="6518196"/>
            <a:ext cx="1992749" cy="249079"/>
          </a:xfrm>
          <a:prstGeom prst="rect">
            <a:avLst/>
          </a:prstGeom>
          <a:noFill/>
          <a:ln/>
        </p:spPr>
        <p:txBody>
          <a:bodyPr wrap="none" lIns="0" tIns="0" rIns="0" bIns="0" rtlCol="0" anchor="t"/>
          <a:lstStyle/>
          <a:p>
            <a:pPr marL="0" indent="0" algn="l">
              <a:lnSpc>
                <a:spcPts val="1950"/>
              </a:lnSpc>
              <a:buNone/>
            </a:pPr>
            <a:r>
              <a:rPr lang="en-US" sz="1550" dirty="0">
                <a:solidFill>
                  <a:srgbClr val="D6D9D7"/>
                </a:solidFill>
                <a:latin typeface="DM Sans Medium" pitchFamily="34" charset="0"/>
                <a:ea typeface="DM Sans Medium" pitchFamily="34" charset="-122"/>
                <a:cs typeface="DM Sans Medium" pitchFamily="34" charset="-120"/>
              </a:rPr>
              <a:t>Interactive UI</a:t>
            </a:r>
            <a:endParaRPr lang="en-US" sz="1550" dirty="0"/>
          </a:p>
        </p:txBody>
      </p:sp>
      <p:sp>
        <p:nvSpPr>
          <p:cNvPr id="25" name="Text 18"/>
          <p:cNvSpPr/>
          <p:nvPr/>
        </p:nvSpPr>
        <p:spPr>
          <a:xfrm>
            <a:off x="8112323" y="6862882"/>
            <a:ext cx="5960150" cy="255032"/>
          </a:xfrm>
          <a:prstGeom prst="rect">
            <a:avLst/>
          </a:prstGeom>
          <a:noFill/>
          <a:ln/>
        </p:spPr>
        <p:txBody>
          <a:bodyPr wrap="none" lIns="0" tIns="0" rIns="0" bIns="0" rtlCol="0" anchor="t"/>
          <a:lstStyle/>
          <a:p>
            <a:pPr marL="0" indent="0" algn="l">
              <a:lnSpc>
                <a:spcPts val="2000"/>
              </a:lnSpc>
              <a:buNone/>
            </a:pPr>
            <a:r>
              <a:rPr lang="en-US" sz="1250" dirty="0">
                <a:solidFill>
                  <a:srgbClr val="D6D9D7"/>
                </a:solidFill>
                <a:latin typeface="Inter" pitchFamily="34" charset="0"/>
                <a:ea typeface="Inter" pitchFamily="34" charset="-122"/>
                <a:cs typeface="Inter" pitchFamily="34" charset="-120"/>
              </a:rPr>
              <a:t>Responsive user interface elements.</a:t>
            </a:r>
            <a:endParaRPr lang="en-US" sz="1250" dirty="0"/>
          </a:p>
        </p:txBody>
      </p:sp>
      <p:pic>
        <p:nvPicPr>
          <p:cNvPr id="26" name="Picture 25">
            <a:extLst>
              <a:ext uri="{FF2B5EF4-FFF2-40B4-BE49-F238E27FC236}">
                <a16:creationId xmlns:a16="http://schemas.microsoft.com/office/drawing/2014/main" id="{B43F8870-F1CE-2B19-2DFF-99FF27A01E87}"/>
              </a:ext>
            </a:extLst>
          </p:cNvPr>
          <p:cNvPicPr>
            <a:picLocks noChangeAspect="1"/>
          </p:cNvPicPr>
          <p:nvPr/>
        </p:nvPicPr>
        <p:blipFill>
          <a:blip r:embed="rId8"/>
          <a:stretch>
            <a:fillRect/>
          </a:stretch>
        </p:blipFill>
        <p:spPr>
          <a:xfrm>
            <a:off x="11639133" y="7758112"/>
            <a:ext cx="2991267" cy="4714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386"/>
          </a:xfrm>
          <a:prstGeom prst="rect">
            <a:avLst/>
          </a:prstGeom>
        </p:spPr>
      </p:pic>
      <p:sp>
        <p:nvSpPr>
          <p:cNvPr id="3" name="Text 0"/>
          <p:cNvSpPr/>
          <p:nvPr/>
        </p:nvSpPr>
        <p:spPr>
          <a:xfrm>
            <a:off x="718066" y="564118"/>
            <a:ext cx="6430089" cy="641152"/>
          </a:xfrm>
          <a:prstGeom prst="rect">
            <a:avLst/>
          </a:prstGeom>
          <a:noFill/>
          <a:ln/>
        </p:spPr>
        <p:txBody>
          <a:bodyPr wrap="none" lIns="0" tIns="0" rIns="0" bIns="0" rtlCol="0" anchor="t"/>
          <a:lstStyle/>
          <a:p>
            <a:pPr marL="0" indent="0" algn="l">
              <a:lnSpc>
                <a:spcPts val="5000"/>
              </a:lnSpc>
              <a:buNone/>
            </a:pPr>
            <a:r>
              <a:rPr lang="en-US" sz="4000" dirty="0">
                <a:solidFill>
                  <a:srgbClr val="F7F7F8"/>
                </a:solidFill>
                <a:latin typeface="DM Sans Medium" pitchFamily="34" charset="0"/>
                <a:ea typeface="DM Sans Medium" pitchFamily="34" charset="-122"/>
                <a:cs typeface="DM Sans Medium" pitchFamily="34" charset="-120"/>
              </a:rPr>
              <a:t>JavaScript: Modern Syntax</a:t>
            </a:r>
            <a:endParaRPr lang="en-US" sz="4000" dirty="0"/>
          </a:p>
        </p:txBody>
      </p:sp>
      <p:sp>
        <p:nvSpPr>
          <p:cNvPr id="4" name="Text 1"/>
          <p:cNvSpPr/>
          <p:nvPr/>
        </p:nvSpPr>
        <p:spPr>
          <a:xfrm>
            <a:off x="718066" y="1512927"/>
            <a:ext cx="7707868" cy="999649"/>
          </a:xfrm>
          <a:prstGeom prst="rect">
            <a:avLst/>
          </a:prstGeom>
          <a:noFill/>
          <a:ln/>
        </p:spPr>
        <p:txBody>
          <a:bodyPr wrap="squar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The Night Owl Canteen uses modern ES6+ features like </a:t>
            </a:r>
            <a:r>
              <a:rPr lang="en-US" sz="1600" dirty="0">
                <a:solidFill>
                  <a:srgbClr val="D6D9D7"/>
                </a:solidFill>
                <a:highlight>
                  <a:srgbClr val="110745"/>
                </a:highlight>
                <a:latin typeface="Consolas" pitchFamily="34" charset="0"/>
                <a:ea typeface="Consolas" pitchFamily="34" charset="-122"/>
                <a:cs typeface="Consolas" pitchFamily="34" charset="-120"/>
              </a:rPr>
              <a:t>const</a:t>
            </a:r>
            <a:r>
              <a:rPr lang="en-US" sz="1600" dirty="0">
                <a:solidFill>
                  <a:srgbClr val="D6D9D7"/>
                </a:solidFill>
                <a:latin typeface="Inter" pitchFamily="34" charset="0"/>
                <a:ea typeface="Inter" pitchFamily="34" charset="-122"/>
                <a:cs typeface="Inter" pitchFamily="34" charset="-120"/>
              </a:rPr>
              <a:t>, </a:t>
            </a:r>
            <a:r>
              <a:rPr lang="en-US" sz="1600" dirty="0">
                <a:solidFill>
                  <a:srgbClr val="D6D9D7"/>
                </a:solidFill>
                <a:highlight>
                  <a:srgbClr val="110745"/>
                </a:highlight>
                <a:latin typeface="Consolas" pitchFamily="34" charset="0"/>
                <a:ea typeface="Consolas" pitchFamily="34" charset="-122"/>
                <a:cs typeface="Consolas" pitchFamily="34" charset="-120"/>
              </a:rPr>
              <a:t>let</a:t>
            </a:r>
            <a:r>
              <a:rPr lang="en-US" sz="1600" dirty="0">
                <a:solidFill>
                  <a:srgbClr val="D6D9D7"/>
                </a:solidFill>
                <a:latin typeface="Inter" pitchFamily="34" charset="0"/>
                <a:ea typeface="Inter" pitchFamily="34" charset="-122"/>
                <a:cs typeface="Inter" pitchFamily="34" charset="-120"/>
              </a:rPr>
              <a:t>, arrow functions, and </a:t>
            </a:r>
            <a:r>
              <a:rPr lang="en-US" sz="1600" dirty="0">
                <a:solidFill>
                  <a:srgbClr val="D6D9D7"/>
                </a:solidFill>
                <a:highlight>
                  <a:srgbClr val="110745"/>
                </a:highlight>
                <a:latin typeface="Consolas" pitchFamily="34" charset="0"/>
                <a:ea typeface="Consolas" pitchFamily="34" charset="-122"/>
                <a:cs typeface="Consolas" pitchFamily="34" charset="-120"/>
              </a:rPr>
              <a:t>async/await</a:t>
            </a:r>
            <a:r>
              <a:rPr lang="en-US" sz="1600" dirty="0">
                <a:solidFill>
                  <a:srgbClr val="D6D9D7"/>
                </a:solidFill>
                <a:latin typeface="Inter" pitchFamily="34" charset="0"/>
                <a:ea typeface="Inter" pitchFamily="34" charset="-122"/>
                <a:cs typeface="Inter" pitchFamily="34" charset="-120"/>
              </a:rPr>
              <a:t>. These elements improve code readability and maintainability, ensuring a robust codebase.</a:t>
            </a:r>
            <a:endParaRPr lang="en-US" sz="1600" dirty="0"/>
          </a:p>
        </p:txBody>
      </p:sp>
      <p:pic>
        <p:nvPicPr>
          <p:cNvPr id="5" name="Image 1" descr="preencoded.png"/>
          <p:cNvPicPr>
            <a:picLocks noChangeAspect="1"/>
          </p:cNvPicPr>
          <p:nvPr/>
        </p:nvPicPr>
        <p:blipFill>
          <a:blip r:embed="rId4"/>
          <a:stretch>
            <a:fillRect/>
          </a:stretch>
        </p:blipFill>
        <p:spPr>
          <a:xfrm>
            <a:off x="718066" y="2743319"/>
            <a:ext cx="1025843" cy="1230987"/>
          </a:xfrm>
          <a:prstGeom prst="rect">
            <a:avLst/>
          </a:prstGeom>
        </p:spPr>
      </p:pic>
      <p:sp>
        <p:nvSpPr>
          <p:cNvPr id="6" name="Text 2"/>
          <p:cNvSpPr/>
          <p:nvPr/>
        </p:nvSpPr>
        <p:spPr>
          <a:xfrm>
            <a:off x="2051566" y="2948464"/>
            <a:ext cx="2564606" cy="335756"/>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highlight>
                  <a:srgbClr val="110745"/>
                </a:highlight>
                <a:latin typeface="Consolas" pitchFamily="34" charset="0"/>
                <a:ea typeface="Consolas" pitchFamily="34" charset="-122"/>
                <a:cs typeface="Consolas" pitchFamily="34" charset="-120"/>
              </a:rPr>
              <a:t>const</a:t>
            </a:r>
            <a:r>
              <a:rPr lang="en-US" sz="2000" dirty="0">
                <a:solidFill>
                  <a:srgbClr val="D6D9D7"/>
                </a:solidFill>
                <a:latin typeface="DM Sans Medium" pitchFamily="34" charset="0"/>
                <a:ea typeface="DM Sans Medium" pitchFamily="34" charset="-122"/>
                <a:cs typeface="DM Sans Medium" pitchFamily="34" charset="-120"/>
              </a:rPr>
              <a:t> &amp; </a:t>
            </a:r>
            <a:r>
              <a:rPr lang="en-US" sz="2000" dirty="0">
                <a:solidFill>
                  <a:srgbClr val="D6D9D7"/>
                </a:solidFill>
                <a:highlight>
                  <a:srgbClr val="110745"/>
                </a:highlight>
                <a:latin typeface="Consolas" pitchFamily="34" charset="0"/>
                <a:ea typeface="Consolas" pitchFamily="34" charset="-122"/>
                <a:cs typeface="Consolas" pitchFamily="34" charset="-120"/>
              </a:rPr>
              <a:t>let</a:t>
            </a:r>
            <a:endParaRPr lang="en-US" sz="2000" dirty="0"/>
          </a:p>
        </p:txBody>
      </p:sp>
      <p:sp>
        <p:nvSpPr>
          <p:cNvPr id="7" name="Text 3"/>
          <p:cNvSpPr/>
          <p:nvPr/>
        </p:nvSpPr>
        <p:spPr>
          <a:xfrm>
            <a:off x="2051566" y="3407212"/>
            <a:ext cx="6374368" cy="328136"/>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Block-scoped variables.</a:t>
            </a:r>
            <a:endParaRPr lang="en-US" sz="1600" dirty="0"/>
          </a:p>
        </p:txBody>
      </p:sp>
      <p:pic>
        <p:nvPicPr>
          <p:cNvPr id="8" name="Image 2" descr="preencoded.png"/>
          <p:cNvPicPr>
            <a:picLocks noChangeAspect="1"/>
          </p:cNvPicPr>
          <p:nvPr/>
        </p:nvPicPr>
        <p:blipFill>
          <a:blip r:embed="rId5"/>
          <a:stretch>
            <a:fillRect/>
          </a:stretch>
        </p:blipFill>
        <p:spPr>
          <a:xfrm>
            <a:off x="718066" y="3974306"/>
            <a:ext cx="1025843" cy="1230987"/>
          </a:xfrm>
          <a:prstGeom prst="rect">
            <a:avLst/>
          </a:prstGeom>
        </p:spPr>
      </p:pic>
      <p:sp>
        <p:nvSpPr>
          <p:cNvPr id="9" name="Text 4"/>
          <p:cNvSpPr/>
          <p:nvPr/>
        </p:nvSpPr>
        <p:spPr>
          <a:xfrm>
            <a:off x="2051566" y="4179451"/>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Arrow Functions</a:t>
            </a:r>
            <a:endParaRPr lang="en-US" sz="2000" dirty="0"/>
          </a:p>
        </p:txBody>
      </p:sp>
      <p:sp>
        <p:nvSpPr>
          <p:cNvPr id="10" name="Text 5"/>
          <p:cNvSpPr/>
          <p:nvPr/>
        </p:nvSpPr>
        <p:spPr>
          <a:xfrm>
            <a:off x="2051566" y="4622959"/>
            <a:ext cx="6374368" cy="328136"/>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Concise function syntax.</a:t>
            </a:r>
            <a:endParaRPr lang="en-US" sz="1600" dirty="0"/>
          </a:p>
        </p:txBody>
      </p:sp>
      <p:pic>
        <p:nvPicPr>
          <p:cNvPr id="11" name="Image 3" descr="preencoded.png"/>
          <p:cNvPicPr>
            <a:picLocks noChangeAspect="1"/>
          </p:cNvPicPr>
          <p:nvPr/>
        </p:nvPicPr>
        <p:blipFill>
          <a:blip r:embed="rId6"/>
          <a:stretch>
            <a:fillRect/>
          </a:stretch>
        </p:blipFill>
        <p:spPr>
          <a:xfrm>
            <a:off x="718066" y="5205293"/>
            <a:ext cx="1025843" cy="1230987"/>
          </a:xfrm>
          <a:prstGeom prst="rect">
            <a:avLst/>
          </a:prstGeom>
        </p:spPr>
      </p:pic>
      <p:sp>
        <p:nvSpPr>
          <p:cNvPr id="12" name="Text 6"/>
          <p:cNvSpPr/>
          <p:nvPr/>
        </p:nvSpPr>
        <p:spPr>
          <a:xfrm>
            <a:off x="2051566" y="5410438"/>
            <a:ext cx="2564606" cy="335756"/>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highlight>
                  <a:srgbClr val="110745"/>
                </a:highlight>
                <a:latin typeface="Consolas" pitchFamily="34" charset="0"/>
                <a:ea typeface="Consolas" pitchFamily="34" charset="-122"/>
                <a:cs typeface="Consolas" pitchFamily="34" charset="-120"/>
              </a:rPr>
              <a:t>async/await</a:t>
            </a:r>
            <a:endParaRPr lang="en-US" sz="2000" dirty="0"/>
          </a:p>
        </p:txBody>
      </p:sp>
      <p:sp>
        <p:nvSpPr>
          <p:cNvPr id="13" name="Text 7"/>
          <p:cNvSpPr/>
          <p:nvPr/>
        </p:nvSpPr>
        <p:spPr>
          <a:xfrm>
            <a:off x="2051566" y="5869186"/>
            <a:ext cx="6374368" cy="328136"/>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Cleaner asynchronous code.</a:t>
            </a:r>
            <a:endParaRPr lang="en-US" sz="1600" dirty="0"/>
          </a:p>
        </p:txBody>
      </p:sp>
      <p:pic>
        <p:nvPicPr>
          <p:cNvPr id="14" name="Image 4" descr="preencoded.png"/>
          <p:cNvPicPr>
            <a:picLocks noChangeAspect="1"/>
          </p:cNvPicPr>
          <p:nvPr/>
        </p:nvPicPr>
        <p:blipFill>
          <a:blip r:embed="rId7"/>
          <a:stretch>
            <a:fillRect/>
          </a:stretch>
        </p:blipFill>
        <p:spPr>
          <a:xfrm>
            <a:off x="718066" y="6436281"/>
            <a:ext cx="1025843" cy="1230987"/>
          </a:xfrm>
          <a:prstGeom prst="rect">
            <a:avLst/>
          </a:prstGeom>
        </p:spPr>
      </p:pic>
      <p:sp>
        <p:nvSpPr>
          <p:cNvPr id="15" name="Text 8"/>
          <p:cNvSpPr/>
          <p:nvPr/>
        </p:nvSpPr>
        <p:spPr>
          <a:xfrm>
            <a:off x="2051566" y="6641425"/>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D6D9D7"/>
                </a:solidFill>
                <a:latin typeface="DM Sans Medium" pitchFamily="34" charset="0"/>
                <a:ea typeface="DM Sans Medium" pitchFamily="34" charset="-122"/>
                <a:cs typeface="DM Sans Medium" pitchFamily="34" charset="-120"/>
              </a:rPr>
              <a:t>Readability</a:t>
            </a:r>
            <a:endParaRPr lang="en-US" sz="2000" dirty="0"/>
          </a:p>
        </p:txBody>
      </p:sp>
      <p:sp>
        <p:nvSpPr>
          <p:cNvPr id="16" name="Text 9"/>
          <p:cNvSpPr/>
          <p:nvPr/>
        </p:nvSpPr>
        <p:spPr>
          <a:xfrm>
            <a:off x="2051566" y="7084933"/>
            <a:ext cx="6374368" cy="328136"/>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Easier to understand.</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22152"/>
            <a:ext cx="10029230" cy="708779"/>
          </a:xfrm>
          <a:prstGeom prst="rect">
            <a:avLst/>
          </a:prstGeom>
          <a:noFill/>
          <a:ln/>
        </p:spPr>
        <p:txBody>
          <a:bodyPr wrap="none" lIns="0" tIns="0" rIns="0" bIns="0" rtlCol="0" anchor="t"/>
          <a:lstStyle/>
          <a:p>
            <a:pPr marL="0" indent="0" algn="l">
              <a:lnSpc>
                <a:spcPts val="5550"/>
              </a:lnSpc>
              <a:buNone/>
            </a:pPr>
            <a:r>
              <a:rPr lang="en-US" sz="4450" dirty="0">
                <a:solidFill>
                  <a:srgbClr val="F7F7F8"/>
                </a:solidFill>
                <a:latin typeface="DM Sans Medium" pitchFamily="34" charset="0"/>
                <a:ea typeface="DM Sans Medium" pitchFamily="34" charset="-122"/>
                <a:cs typeface="DM Sans Medium" pitchFamily="34" charset="-120"/>
              </a:rPr>
              <a:t>JavaScript: Asynchronous Operations</a:t>
            </a:r>
            <a:endParaRPr lang="en-US" sz="4450" dirty="0"/>
          </a:p>
        </p:txBody>
      </p:sp>
      <p:sp>
        <p:nvSpPr>
          <p:cNvPr id="3" name="Text 1"/>
          <p:cNvSpPr/>
          <p:nvPr/>
        </p:nvSpPr>
        <p:spPr>
          <a:xfrm>
            <a:off x="793790" y="2184559"/>
            <a:ext cx="13042821" cy="733425"/>
          </a:xfrm>
          <a:prstGeom prst="rect">
            <a:avLst/>
          </a:prstGeom>
          <a:noFill/>
          <a:ln/>
        </p:spPr>
        <p:txBody>
          <a:bodyPr wrap="squar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The Fetch API is used for efficient data fetching from external sources. Promises and </a:t>
            </a:r>
            <a:r>
              <a:rPr lang="en-US" sz="1750" dirty="0">
                <a:solidFill>
                  <a:srgbClr val="D6D9D7"/>
                </a:solidFill>
                <a:highlight>
                  <a:srgbClr val="110745"/>
                </a:highlight>
                <a:latin typeface="Consolas" pitchFamily="34" charset="0"/>
                <a:ea typeface="Consolas" pitchFamily="34" charset="-122"/>
                <a:cs typeface="Consolas" pitchFamily="34" charset="-120"/>
              </a:rPr>
              <a:t>async/await</a:t>
            </a:r>
            <a:r>
              <a:rPr lang="en-US" sz="1750" dirty="0">
                <a:solidFill>
                  <a:srgbClr val="D6D9D7"/>
                </a:solidFill>
                <a:latin typeface="Inter" pitchFamily="34" charset="0"/>
                <a:ea typeface="Inter" pitchFamily="34" charset="-122"/>
                <a:cs typeface="Inter" pitchFamily="34" charset="-120"/>
              </a:rPr>
              <a:t> handle asynchronous operations, ensuring smooth data retrieval and display.</a:t>
            </a:r>
            <a:endParaRPr lang="en-US" sz="1750" dirty="0"/>
          </a:p>
        </p:txBody>
      </p:sp>
      <p:pic>
        <p:nvPicPr>
          <p:cNvPr id="4" name="Image 0" descr="preencoded.png"/>
          <p:cNvPicPr>
            <a:picLocks noChangeAspect="1"/>
          </p:cNvPicPr>
          <p:nvPr/>
        </p:nvPicPr>
        <p:blipFill>
          <a:blip r:embed="rId3"/>
          <a:stretch>
            <a:fillRect/>
          </a:stretch>
        </p:blipFill>
        <p:spPr>
          <a:xfrm>
            <a:off x="2978348" y="3173135"/>
            <a:ext cx="2152055" cy="1306949"/>
          </a:xfrm>
          <a:prstGeom prst="rect">
            <a:avLst/>
          </a:prstGeom>
        </p:spPr>
      </p:pic>
      <p:sp>
        <p:nvSpPr>
          <p:cNvPr id="5" name="Text 2"/>
          <p:cNvSpPr/>
          <p:nvPr/>
        </p:nvSpPr>
        <p:spPr>
          <a:xfrm>
            <a:off x="3894892" y="3789164"/>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D6D9D7"/>
                </a:solidFill>
                <a:latin typeface="DM Sans Medium" pitchFamily="34" charset="0"/>
                <a:ea typeface="DM Sans Medium" pitchFamily="34" charset="-122"/>
                <a:cs typeface="DM Sans Medium" pitchFamily="34" charset="-120"/>
              </a:rPr>
              <a:t>1</a:t>
            </a:r>
            <a:endParaRPr lang="en-US" sz="2500" dirty="0"/>
          </a:p>
        </p:txBody>
      </p:sp>
      <p:sp>
        <p:nvSpPr>
          <p:cNvPr id="6" name="Text 3"/>
          <p:cNvSpPr/>
          <p:nvPr/>
        </p:nvSpPr>
        <p:spPr>
          <a:xfrm>
            <a:off x="5357217" y="339994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Data Fetching</a:t>
            </a:r>
            <a:endParaRPr lang="en-US" sz="2200" dirty="0"/>
          </a:p>
        </p:txBody>
      </p:sp>
      <p:sp>
        <p:nvSpPr>
          <p:cNvPr id="7" name="Text 4"/>
          <p:cNvSpPr/>
          <p:nvPr/>
        </p:nvSpPr>
        <p:spPr>
          <a:xfrm>
            <a:off x="5357217" y="3890367"/>
            <a:ext cx="2906554"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Fetch API for external data.</a:t>
            </a:r>
            <a:endParaRPr lang="en-US" sz="1750" dirty="0"/>
          </a:p>
        </p:txBody>
      </p:sp>
      <p:sp>
        <p:nvSpPr>
          <p:cNvPr id="8" name="Shape 5"/>
          <p:cNvSpPr/>
          <p:nvPr/>
        </p:nvSpPr>
        <p:spPr>
          <a:xfrm>
            <a:off x="5187077" y="4493181"/>
            <a:ext cx="8592860" cy="15240"/>
          </a:xfrm>
          <a:prstGeom prst="roundRect">
            <a:avLst>
              <a:gd name="adj" fmla="val 223256"/>
            </a:avLst>
          </a:prstGeom>
          <a:solidFill>
            <a:srgbClr val="65696B"/>
          </a:solidFill>
          <a:ln/>
        </p:spPr>
        <p:txBody>
          <a:bodyPr/>
          <a:lstStyle/>
          <a:p>
            <a:endParaRPr lang="en-IN"/>
          </a:p>
        </p:txBody>
      </p:sp>
      <p:pic>
        <p:nvPicPr>
          <p:cNvPr id="9" name="Image 1" descr="preencoded.png"/>
          <p:cNvPicPr>
            <a:picLocks noChangeAspect="1"/>
          </p:cNvPicPr>
          <p:nvPr/>
        </p:nvPicPr>
        <p:blipFill>
          <a:blip r:embed="rId4"/>
          <a:stretch>
            <a:fillRect/>
          </a:stretch>
        </p:blipFill>
        <p:spPr>
          <a:xfrm>
            <a:off x="1902381" y="4536758"/>
            <a:ext cx="4304109" cy="1306949"/>
          </a:xfrm>
          <a:prstGeom prst="rect">
            <a:avLst/>
          </a:prstGeom>
        </p:spPr>
      </p:pic>
      <p:sp>
        <p:nvSpPr>
          <p:cNvPr id="10" name="Text 6"/>
          <p:cNvSpPr/>
          <p:nvPr/>
        </p:nvSpPr>
        <p:spPr>
          <a:xfrm>
            <a:off x="3894892" y="4990862"/>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D6D9D7"/>
                </a:solidFill>
                <a:latin typeface="DM Sans Medium" pitchFamily="34" charset="0"/>
                <a:ea typeface="DM Sans Medium" pitchFamily="34" charset="-122"/>
                <a:cs typeface="DM Sans Medium" pitchFamily="34" charset="-120"/>
              </a:rPr>
              <a:t>2</a:t>
            </a:r>
            <a:endParaRPr lang="en-US" sz="2500" dirty="0"/>
          </a:p>
        </p:txBody>
      </p:sp>
      <p:sp>
        <p:nvSpPr>
          <p:cNvPr id="11" name="Text 7"/>
          <p:cNvSpPr/>
          <p:nvPr/>
        </p:nvSpPr>
        <p:spPr>
          <a:xfrm>
            <a:off x="6433304" y="4763572"/>
            <a:ext cx="2501384"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Promises</a:t>
            </a:r>
            <a:endParaRPr lang="en-US" sz="2200" dirty="0"/>
          </a:p>
        </p:txBody>
      </p:sp>
      <p:sp>
        <p:nvSpPr>
          <p:cNvPr id="12" name="Text 8"/>
          <p:cNvSpPr/>
          <p:nvPr/>
        </p:nvSpPr>
        <p:spPr>
          <a:xfrm>
            <a:off x="6433304" y="5253990"/>
            <a:ext cx="2501384"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Handling future results.</a:t>
            </a:r>
            <a:endParaRPr lang="en-US" sz="1750" dirty="0"/>
          </a:p>
        </p:txBody>
      </p:sp>
      <p:sp>
        <p:nvSpPr>
          <p:cNvPr id="13" name="Shape 9"/>
          <p:cNvSpPr/>
          <p:nvPr/>
        </p:nvSpPr>
        <p:spPr>
          <a:xfrm>
            <a:off x="6263164" y="5856803"/>
            <a:ext cx="7516773" cy="15240"/>
          </a:xfrm>
          <a:prstGeom prst="roundRect">
            <a:avLst>
              <a:gd name="adj" fmla="val 223256"/>
            </a:avLst>
          </a:prstGeom>
          <a:solidFill>
            <a:srgbClr val="65696B"/>
          </a:solidFill>
          <a:ln/>
        </p:spPr>
        <p:txBody>
          <a:bodyPr/>
          <a:lstStyle/>
          <a:p>
            <a:endParaRPr lang="en-IN"/>
          </a:p>
        </p:txBody>
      </p:sp>
      <p:pic>
        <p:nvPicPr>
          <p:cNvPr id="14" name="Image 2" descr="preencoded.png"/>
          <p:cNvPicPr>
            <a:picLocks noChangeAspect="1"/>
          </p:cNvPicPr>
          <p:nvPr/>
        </p:nvPicPr>
        <p:blipFill>
          <a:blip r:embed="rId5"/>
          <a:stretch>
            <a:fillRect/>
          </a:stretch>
        </p:blipFill>
        <p:spPr>
          <a:xfrm>
            <a:off x="826294" y="5900380"/>
            <a:ext cx="6456164" cy="1306949"/>
          </a:xfrm>
          <a:prstGeom prst="rect">
            <a:avLst/>
          </a:prstGeom>
        </p:spPr>
      </p:pic>
      <p:sp>
        <p:nvSpPr>
          <p:cNvPr id="15" name="Text 10"/>
          <p:cNvSpPr/>
          <p:nvPr/>
        </p:nvSpPr>
        <p:spPr>
          <a:xfrm>
            <a:off x="3894773" y="6354485"/>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D6D9D7"/>
                </a:solidFill>
                <a:latin typeface="DM Sans Medium" pitchFamily="34" charset="0"/>
                <a:ea typeface="DM Sans Medium" pitchFamily="34" charset="-122"/>
                <a:cs typeface="DM Sans Medium" pitchFamily="34" charset="-120"/>
              </a:rPr>
              <a:t>3</a:t>
            </a:r>
            <a:endParaRPr lang="en-US" sz="2500" dirty="0"/>
          </a:p>
        </p:txBody>
      </p:sp>
      <p:sp>
        <p:nvSpPr>
          <p:cNvPr id="16" name="Text 11"/>
          <p:cNvSpPr/>
          <p:nvPr/>
        </p:nvSpPr>
        <p:spPr>
          <a:xfrm>
            <a:off x="7509272" y="612719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D9D7"/>
                </a:solidFill>
                <a:latin typeface="DM Sans Medium" pitchFamily="34" charset="0"/>
                <a:ea typeface="DM Sans Medium" pitchFamily="34" charset="-122"/>
                <a:cs typeface="DM Sans Medium" pitchFamily="34" charset="-120"/>
              </a:rPr>
              <a:t>Async/Await</a:t>
            </a:r>
            <a:endParaRPr lang="en-US" sz="2200" dirty="0"/>
          </a:p>
        </p:txBody>
      </p:sp>
      <p:sp>
        <p:nvSpPr>
          <p:cNvPr id="17" name="Text 12"/>
          <p:cNvSpPr/>
          <p:nvPr/>
        </p:nvSpPr>
        <p:spPr>
          <a:xfrm>
            <a:off x="7509272" y="6617613"/>
            <a:ext cx="3652242" cy="362903"/>
          </a:xfrm>
          <a:prstGeom prst="rect">
            <a:avLst/>
          </a:prstGeom>
          <a:noFill/>
          <a:ln/>
        </p:spPr>
        <p:txBody>
          <a:bodyPr wrap="none" lIns="0" tIns="0" rIns="0" bIns="0" rtlCol="0" anchor="t"/>
          <a:lstStyle/>
          <a:p>
            <a:pPr marL="0" indent="0" algn="l">
              <a:lnSpc>
                <a:spcPts val="2850"/>
              </a:lnSpc>
              <a:buNone/>
            </a:pPr>
            <a:r>
              <a:rPr lang="en-US" sz="1750" dirty="0">
                <a:solidFill>
                  <a:srgbClr val="D6D9D7"/>
                </a:solidFill>
                <a:latin typeface="Inter" pitchFamily="34" charset="0"/>
                <a:ea typeface="Inter" pitchFamily="34" charset="-122"/>
                <a:cs typeface="Inter" pitchFamily="34" charset="-120"/>
              </a:rPr>
              <a:t>Simplified asynchronous patterns.</a:t>
            </a:r>
            <a:endParaRPr lang="en-US" sz="1750" dirty="0"/>
          </a:p>
        </p:txBody>
      </p:sp>
      <p:pic>
        <p:nvPicPr>
          <p:cNvPr id="18" name="Picture 17">
            <a:extLst>
              <a:ext uri="{FF2B5EF4-FFF2-40B4-BE49-F238E27FC236}">
                <a16:creationId xmlns:a16="http://schemas.microsoft.com/office/drawing/2014/main" id="{AA2B10B8-67F4-FC20-952B-B2AC9E22B776}"/>
              </a:ext>
            </a:extLst>
          </p:cNvPr>
          <p:cNvPicPr>
            <a:picLocks noChangeAspect="1"/>
          </p:cNvPicPr>
          <p:nvPr/>
        </p:nvPicPr>
        <p:blipFill>
          <a:blip r:embed="rId6"/>
          <a:stretch>
            <a:fillRect/>
          </a:stretch>
        </p:blipFill>
        <p:spPr>
          <a:xfrm>
            <a:off x="11639133" y="7758112"/>
            <a:ext cx="2991267" cy="4714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593</Words>
  <Application>Microsoft Office PowerPoint</Application>
  <PresentationFormat>Custom</PresentationFormat>
  <Paragraphs>101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DM Sans Medium</vt:lpstr>
      <vt:lpstr>Inter</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Nanda Kishan Choudary</cp:lastModifiedBy>
  <cp:revision>1</cp:revision>
  <dcterms:created xsi:type="dcterms:W3CDTF">2025-06-08T17:05:26Z</dcterms:created>
  <dcterms:modified xsi:type="dcterms:W3CDTF">2025-06-08T17:13:26Z</dcterms:modified>
</cp:coreProperties>
</file>