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8" r:id="rId31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tableStyles" Target="tableStyles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b="0" cap="all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b="1" sz="2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68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b="1" sz="22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65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Rectangle 6"/>
          <p:cNvSpPr/>
          <p:nvPr/>
        </p:nvSpPr>
        <p:spPr>
          <a:xfrm>
            <a:off x="8458200" y="0"/>
            <a:ext cx="685800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9" name="Rectangle 7"/>
          <p:cNvSpPr/>
          <p:nvPr/>
        </p:nvSpPr>
        <p:spPr>
          <a:xfrm>
            <a:off x="8458200" y="5486400"/>
            <a:ext cx="685800" cy="6858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anchor="ctr" bIns="0" lIns="0" rIns="0" rtlCol="0" tIns="0" vert="horz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baseline="0" cap="none" sz="4600" kern="1200" spc="-1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342900" rtl="0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4008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00584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28016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554480" rtl="0">
        <a:spcBef>
          <a:spcPct val="20000"/>
        </a:spcBef>
        <a:buClr>
          <a:schemeClr val="accent5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82880" latinLnBrk="0" marL="1737360" rtl="0">
        <a:spcBef>
          <a:spcPct val="20000"/>
        </a:spcBef>
        <a:buClr>
          <a:schemeClr val="accent1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82880" latinLnBrk="0" marL="192024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210312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82880" latinLnBrk="0" marL="228600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https://material.angular.io/cdk/scrolling/overview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IN" smtClean="0">
                <a:solidFill>
                  <a:srgbClr val="36363D"/>
                </a:solidFill>
              </a:rPr>
              <a:t>ANGULAR 7 FEATURES</a:t>
            </a:r>
            <a:endParaRPr dirty="0" lang="en-IN">
              <a:solidFill>
                <a:srgbClr val="36363D"/>
              </a:solidFill>
            </a:endParaRPr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4499992" y="5085184"/>
            <a:ext cx="6461760" cy="1066800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914400" indent="0" marL="0">
              <a:buClr>
                <a:schemeClr val="accent1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algn="ctr" defTabSz="914400" indent="0" marL="457200">
              <a:buClr>
                <a:schemeClr val="accent2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defTabSz="914400" indent="0" marL="914400">
              <a:buClr>
                <a:schemeClr val="accent3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defTabSz="914400" indent="0" marL="1371600">
              <a:buClr>
                <a:schemeClr val="accent4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defTabSz="914400" indent="0" marL="1828800">
              <a:buClr>
                <a:schemeClr val="accent5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defTabSz="914400" indent="0" marL="2286000">
              <a:buClr>
                <a:schemeClr val="accent1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defTabSz="914400" indent="0" marL="2743200">
              <a:buClr>
                <a:schemeClr val="accent2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defTabSz="914400" indent="0" marL="3200400">
              <a:buClr>
                <a:schemeClr val="accent3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defTabSz="914400" indent="0" marL="3657600">
              <a:buClr>
                <a:schemeClr val="accent4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 smtClean="0">
                <a:solidFill>
                  <a:srgbClr val="36363D"/>
                </a:solidFill>
              </a:rPr>
              <a:t>M</a:t>
            </a:r>
            <a:r>
              <a:rPr dirty="0" lang="en-US" smtClean="0">
                <a:solidFill>
                  <a:srgbClr val="36363D"/>
                </a:solidFill>
              </a:rPr>
              <a:t> </a:t>
            </a:r>
            <a:r>
              <a:rPr dirty="0" lang="en-US" smtClean="0">
                <a:solidFill>
                  <a:srgbClr val="36363D"/>
                </a:solidFill>
              </a:rPr>
              <a:t>T</a:t>
            </a:r>
            <a:r>
              <a:rPr dirty="0" lang="en-US" smtClean="0">
                <a:solidFill>
                  <a:srgbClr val="36363D"/>
                </a:solidFill>
              </a:rPr>
              <a:t>e</a:t>
            </a:r>
            <a:r>
              <a:rPr dirty="0" lang="en-US" smtClean="0">
                <a:solidFill>
                  <a:srgbClr val="36363D"/>
                </a:solidFill>
              </a:rPr>
              <a:t>j</a:t>
            </a:r>
            <a:r>
              <a:rPr dirty="0" lang="en-US" smtClean="0">
                <a:solidFill>
                  <a:srgbClr val="36363D"/>
                </a:solidFill>
              </a:rPr>
              <a:t>a</a:t>
            </a:r>
            <a:r>
              <a:rPr dirty="0" lang="en-US" smtClean="0">
                <a:solidFill>
                  <a:srgbClr val="36363D"/>
                </a:solidFill>
              </a:rPr>
              <a:t> </a:t>
            </a:r>
            <a:r>
              <a:rPr dirty="0" lang="en-US" smtClean="0">
                <a:solidFill>
                  <a:srgbClr val="36363D"/>
                </a:solidFill>
              </a:rPr>
              <a:t>S</a:t>
            </a:r>
            <a:r>
              <a:rPr dirty="0" lang="en-US" smtClean="0">
                <a:solidFill>
                  <a:srgbClr val="36363D"/>
                </a:solidFill>
              </a:rPr>
              <a:t>a</a:t>
            </a:r>
            <a:r>
              <a:rPr dirty="0" lang="en-US" smtClean="0">
                <a:solidFill>
                  <a:srgbClr val="36363D"/>
                </a:solidFill>
              </a:rPr>
              <a:t>i</a:t>
            </a:r>
            <a:r>
              <a:rPr dirty="0" lang="en-US" smtClean="0">
                <a:solidFill>
                  <a:srgbClr val="36363D"/>
                </a:solidFill>
              </a:rPr>
              <a:t> </a:t>
            </a:r>
            <a:r>
              <a:rPr dirty="0" lang="en-US" smtClean="0">
                <a:solidFill>
                  <a:srgbClr val="36363D"/>
                </a:solidFill>
              </a:rPr>
              <a:t>D</a:t>
            </a:r>
            <a:r>
              <a:rPr dirty="0" lang="en-US" smtClean="0">
                <a:solidFill>
                  <a:srgbClr val="36363D"/>
                </a:solidFill>
              </a:rPr>
              <a:t>u</a:t>
            </a:r>
            <a:r>
              <a:rPr dirty="0" lang="en-US" smtClean="0">
                <a:solidFill>
                  <a:srgbClr val="36363D"/>
                </a:solidFill>
              </a:rPr>
              <a:t>r</a:t>
            </a:r>
            <a:r>
              <a:rPr dirty="0" lang="en-US" smtClean="0">
                <a:solidFill>
                  <a:srgbClr val="36363D"/>
                </a:solidFill>
              </a:rPr>
              <a:t>g</a:t>
            </a:r>
            <a:r>
              <a:rPr dirty="0" lang="en-US" smtClean="0">
                <a:solidFill>
                  <a:srgbClr val="36363D"/>
                </a:solidFill>
              </a:rPr>
              <a:t>a</a:t>
            </a:r>
            <a:r>
              <a:rPr dirty="0" lang="en-US" smtClean="0">
                <a:solidFill>
                  <a:srgbClr val="36363D"/>
                </a:solidFill>
              </a:rPr>
              <a:t> </a:t>
            </a:r>
            <a:r>
              <a:rPr dirty="0" lang="en-US" smtClean="0">
                <a:solidFill>
                  <a:srgbClr val="36363D"/>
                </a:solidFill>
              </a:rPr>
              <a:t>B</a:t>
            </a:r>
            <a:r>
              <a:rPr dirty="0" lang="en-US" smtClean="0">
                <a:solidFill>
                  <a:srgbClr val="36363D"/>
                </a:solidFill>
              </a:rPr>
              <a:t>h</a:t>
            </a:r>
            <a:r>
              <a:rPr dirty="0" lang="en-US" smtClean="0">
                <a:solidFill>
                  <a:srgbClr val="36363D"/>
                </a:solidFill>
              </a:rPr>
              <a:t>a</a:t>
            </a:r>
            <a:r>
              <a:rPr dirty="0" lang="en-US" smtClean="0">
                <a:solidFill>
                  <a:srgbClr val="36363D"/>
                </a:solidFill>
              </a:rPr>
              <a:t>v</a:t>
            </a:r>
            <a:r>
              <a:rPr dirty="0" lang="en-US" smtClean="0">
                <a:solidFill>
                  <a:srgbClr val="36363D"/>
                </a:solidFill>
              </a:rPr>
              <a:t>a</a:t>
            </a:r>
            <a:r>
              <a:rPr dirty="0" lang="en-US" smtClean="0">
                <a:solidFill>
                  <a:srgbClr val="36363D"/>
                </a:solidFill>
              </a:rPr>
              <a:t>n</a:t>
            </a:r>
            <a:r>
              <a:rPr dirty="0" lang="en-US" smtClean="0">
                <a:solidFill>
                  <a:srgbClr val="36363D"/>
                </a:solidFill>
              </a:rPr>
              <a:t>i</a:t>
            </a:r>
            <a:endParaRPr altLang="en-US" lang="zh-CN">
              <a:solidFill>
                <a:srgbClr val="36363D"/>
              </a:solidFill>
            </a:endParaRPr>
          </a:p>
          <a:p>
            <a:r>
              <a:rPr dirty="0" lang="en-IN" smtClean="0">
                <a:solidFill>
                  <a:srgbClr val="36363D"/>
                </a:solidFill>
              </a:rPr>
              <a:t>ID:506</a:t>
            </a:r>
            <a:r>
              <a:rPr dirty="0" lang="en-US" smtClean="0">
                <a:solidFill>
                  <a:srgbClr val="36363D"/>
                </a:solidFill>
              </a:rPr>
              <a:t>7</a:t>
            </a:r>
            <a:r>
              <a:rPr dirty="0" lang="en-US" smtClean="0">
                <a:solidFill>
                  <a:srgbClr val="36363D"/>
                </a:solidFill>
              </a:rPr>
              <a:t>5</a:t>
            </a:r>
            <a:r>
              <a:rPr dirty="0" lang="en-US" smtClean="0">
                <a:solidFill>
                  <a:srgbClr val="36363D"/>
                </a:solidFill>
              </a:rPr>
              <a:t>5</a:t>
            </a:r>
            <a:r>
              <a:rPr dirty="0" lang="en-US" smtClean="0">
                <a:solidFill>
                  <a:srgbClr val="36363D"/>
                </a:solidFill>
              </a:rPr>
              <a:t>7</a:t>
            </a:r>
            <a:endParaRPr dirty="0" lang="en-IN">
              <a:solidFill>
                <a:srgbClr val="36363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buNone/>
            </a:pPr>
            <a:r>
              <a:rPr b="1" dirty="0" lang="en-IN"/>
              <a:t>Introducing virtual scrolling</a:t>
            </a:r>
          </a:p>
          <a:p>
            <a:pPr fontAlgn="base"/>
            <a:r>
              <a:rPr dirty="0" lang="en-IN"/>
              <a:t>The Angular CDK provides a </a:t>
            </a:r>
            <a:r>
              <a:rPr dirty="0" lang="en-IN">
                <a:hlinkClick r:id="rId1"/>
              </a:rPr>
              <a:t>scrolling component</a:t>
            </a:r>
            <a:r>
              <a:rPr dirty="0" lang="en-IN"/>
              <a:t>. We’re now going to add it to our plain table in 4 simple </a:t>
            </a:r>
            <a:r>
              <a:rPr dirty="0" lang="en-IN" smtClean="0"/>
              <a:t>steps.</a:t>
            </a:r>
          </a:p>
          <a:p>
            <a:pPr fontAlgn="base" indent="0" marL="114300">
              <a:buNone/>
            </a:pPr>
            <a:r>
              <a:rPr b="1" dirty="0" lang="en-IN" smtClean="0"/>
              <a:t>1. Add </a:t>
            </a:r>
            <a:r>
              <a:rPr b="1" dirty="0" lang="en-IN"/>
              <a:t>the </a:t>
            </a:r>
            <a:r>
              <a:rPr b="1" dirty="0" lang="en-IN" smtClean="0"/>
              <a:t>dependency</a:t>
            </a:r>
          </a:p>
          <a:p>
            <a:pPr indent="0" marL="114300">
              <a:buNone/>
            </a:pPr>
            <a:endParaRPr b="1" dirty="0" lang="en-IN"/>
          </a:p>
          <a:p>
            <a:pPr indent="0" marL="114300">
              <a:buNone/>
            </a:pPr>
            <a:r>
              <a:rPr b="1" dirty="0" lang="en-IN"/>
              <a:t> </a:t>
            </a:r>
            <a:r>
              <a:rPr b="1" dirty="0" lang="en-IN" smtClean="0"/>
              <a:t> </a:t>
            </a:r>
          </a:p>
          <a:p>
            <a:pPr indent="0" marL="114300">
              <a:buNone/>
            </a:pPr>
            <a:r>
              <a:rPr b="1" dirty="0" lang="en-IN" smtClean="0"/>
              <a:t>2</a:t>
            </a:r>
            <a:r>
              <a:rPr b="1" dirty="0" lang="en-IN"/>
              <a:t>. Add </a:t>
            </a:r>
            <a:r>
              <a:rPr b="1" dirty="0" lang="en-IN" err="1" smtClean="0"/>
              <a:t>ScrollingModule</a:t>
            </a:r>
            <a:endParaRPr b="1" dirty="0" lang="en-IN" smtClean="0"/>
          </a:p>
          <a:p>
            <a:pPr indent="0" marL="114300">
              <a:buNone/>
            </a:pPr>
            <a:endParaRPr b="1" dirty="0" lang="en-IN"/>
          </a:p>
          <a:p>
            <a:pPr indent="0" marL="114300">
              <a:buNone/>
            </a:pP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pic>
        <p:nvPicPr>
          <p:cNvPr id="2097159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27583" y="3284984"/>
            <a:ext cx="6867525" cy="800100"/>
          </a:xfrm>
          <a:prstGeom prst="rect"/>
          <a:noFill/>
          <a:ln>
            <a:noFill/>
          </a:ln>
          <a:effectLst/>
        </p:spPr>
      </p:pic>
      <p:pic>
        <p:nvPicPr>
          <p:cNvPr id="2097160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b="1" dirty="0" lang="en-IN"/>
              <a:t>3. Add Scrolling Component</a:t>
            </a:r>
          </a:p>
          <a:p>
            <a:pPr fontAlgn="base"/>
            <a:r>
              <a:rPr dirty="0" lang="en-IN"/>
              <a:t>Step 2 is to add the </a:t>
            </a:r>
            <a:r>
              <a:rPr b="1" dirty="0" lang="en-IN"/>
              <a:t>&lt;</a:t>
            </a:r>
            <a:r>
              <a:rPr b="1" dirty="0" lang="en-IN" err="1"/>
              <a:t>cdk</a:t>
            </a:r>
            <a:r>
              <a:rPr b="1" dirty="0" lang="en-IN"/>
              <a:t>-virtual-scroll-viewport&gt;</a:t>
            </a:r>
            <a:r>
              <a:rPr dirty="0" lang="en-IN"/>
              <a:t> element around the </a:t>
            </a:r>
            <a:r>
              <a:rPr dirty="0" lang="en-IN" err="1"/>
              <a:t>markup</a:t>
            </a:r>
            <a:r>
              <a:rPr dirty="0" lang="en-IN"/>
              <a:t> of your table. We need to provide the attribute </a:t>
            </a:r>
            <a:r>
              <a:rPr b="1" dirty="0" lang="en-IN"/>
              <a:t>[</a:t>
            </a:r>
            <a:r>
              <a:rPr b="1" dirty="0" lang="en-IN" err="1"/>
              <a:t>itemSize</a:t>
            </a:r>
            <a:r>
              <a:rPr b="1" dirty="0" lang="en-IN"/>
              <a:t>]=”</a:t>
            </a:r>
            <a:r>
              <a:rPr b="1" dirty="0" lang="en-IN" err="1"/>
              <a:t>heightOfRowInPx</a:t>
            </a:r>
            <a:r>
              <a:rPr b="1" dirty="0" lang="en-IN"/>
              <a:t>”</a:t>
            </a:r>
            <a:r>
              <a:rPr dirty="0" lang="en-IN"/>
              <a:t> that tells the scrolling component how high each row is.</a:t>
            </a:r>
          </a:p>
          <a:p>
            <a:pPr fontAlgn="base"/>
            <a:r>
              <a:rPr b="1" dirty="0" lang="en-IN"/>
              <a:t>4. replace *</a:t>
            </a:r>
            <a:r>
              <a:rPr b="1" dirty="0" lang="en-IN" err="1"/>
              <a:t>ngFor</a:t>
            </a:r>
            <a:r>
              <a:rPr b="1" dirty="0" lang="en-IN"/>
              <a:t> with *</a:t>
            </a:r>
            <a:r>
              <a:rPr b="1" dirty="0" lang="en-IN" err="1"/>
              <a:t>cdkVirtualFor</a:t>
            </a:r>
            <a:endParaRPr b="1" dirty="0" lang="en-IN"/>
          </a:p>
          <a:p>
            <a:pPr fontAlgn="base"/>
            <a:r>
              <a:rPr dirty="0" lang="en-IN"/>
              <a:t>instead of using </a:t>
            </a:r>
            <a:r>
              <a:rPr b="1" dirty="0" lang="en-IN"/>
              <a:t>*</a:t>
            </a:r>
            <a:r>
              <a:rPr b="1" dirty="0" lang="en-IN" err="1"/>
              <a:t>ngFor</a:t>
            </a:r>
            <a:r>
              <a:rPr dirty="0" lang="en-IN"/>
              <a:t> we’re going to use </a:t>
            </a:r>
            <a:r>
              <a:rPr b="1" dirty="0" lang="en-IN"/>
              <a:t>*</a:t>
            </a:r>
            <a:r>
              <a:rPr b="1" dirty="0" lang="en-IN" err="1"/>
              <a:t>cdkVirtualFor</a:t>
            </a:r>
            <a:r>
              <a:rPr dirty="0" lang="en-IN"/>
              <a:t> that is needed in order for the virtual scrolling to work as intended.</a:t>
            </a:r>
          </a:p>
          <a:p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14300">
              <a:buNone/>
            </a:pPr>
            <a:r>
              <a:rPr dirty="0" lang="en-IN" smtClean="0"/>
              <a:t>Result..</a:t>
            </a:r>
          </a:p>
          <a:p>
            <a:pPr fontAlgn="base"/>
            <a:r>
              <a:rPr dirty="0" lang="en-IN"/>
              <a:t>If we inspect the DOM changes after introducing the </a:t>
            </a:r>
            <a:r>
              <a:rPr b="1" dirty="0" lang="en-IN"/>
              <a:t>&lt;</a:t>
            </a:r>
            <a:r>
              <a:rPr b="1" dirty="0" lang="en-IN" err="1"/>
              <a:t>cdk</a:t>
            </a:r>
            <a:r>
              <a:rPr b="1" dirty="0" lang="en-IN"/>
              <a:t>-virtual-scroll-viewport&gt;</a:t>
            </a:r>
            <a:r>
              <a:rPr dirty="0" lang="en-IN"/>
              <a:t> we see that the browser is removing and adding DOM Nodes as we are scrolling.</a:t>
            </a:r>
          </a:p>
          <a:p>
            <a:pPr indent="0" marL="114300">
              <a:buNone/>
            </a:pPr>
            <a:endParaRPr dirty="0" lang="en-IN"/>
          </a:p>
        </p:txBody>
      </p:sp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buNone/>
            </a:pPr>
            <a:r>
              <a:rPr b="1" dirty="0" lang="en-IN"/>
              <a:t>4. Drag and Drop</a:t>
            </a:r>
          </a:p>
          <a:p>
            <a:pPr fontAlgn="base" indent="0" marL="114300">
              <a:buNone/>
            </a:pPr>
            <a:r>
              <a:rPr dirty="0" lang="en-IN" smtClean="0"/>
              <a:t> </a:t>
            </a:r>
            <a:r>
              <a:rPr dirty="0" lang="en-IN"/>
              <a:t> </a:t>
            </a:r>
            <a:r>
              <a:rPr dirty="0" lang="en-IN" smtClean="0"/>
              <a:t>  It </a:t>
            </a:r>
            <a:r>
              <a:rPr dirty="0" lang="en-IN"/>
              <a:t>comes with the feature of automatic rendering.</a:t>
            </a:r>
          </a:p>
          <a:p>
            <a:pPr fontAlgn="base" indent="0" marL="114300">
              <a:buNone/>
            </a:pPr>
            <a:r>
              <a:rPr b="1" dirty="0" lang="en-IN"/>
              <a:t>5.Bundle Budget</a:t>
            </a:r>
          </a:p>
          <a:p>
            <a:pPr fontAlgn="base" indent="0" marL="114300">
              <a:buNone/>
            </a:pPr>
            <a:r>
              <a:rPr dirty="0" lang="en-IN" smtClean="0"/>
              <a:t>  If </a:t>
            </a:r>
            <a:r>
              <a:rPr dirty="0" lang="en-IN"/>
              <a:t>the bundle size is more than 2MB, a warning message </a:t>
            </a:r>
            <a:r>
              <a:rPr dirty="0" lang="en-IN" smtClean="0"/>
              <a:t>provided </a:t>
            </a:r>
            <a:r>
              <a:rPr dirty="0" lang="en-IN"/>
              <a:t>and for above 5MB, an error will be given.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solidFill>
                  <a:srgbClr val="36363D"/>
                </a:solidFill>
              </a:rPr>
              <a:t>Animation</a:t>
            </a:r>
            <a:endParaRPr dirty="0" lang="en-IN">
              <a:solidFill>
                <a:srgbClr val="36363D"/>
              </a:solidFill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14300">
              <a:lnSpc>
                <a:spcPct val="150000"/>
              </a:lnSpc>
              <a:buNone/>
            </a:pPr>
            <a:r>
              <a:rPr dirty="0" sz="2400" lang="en-IN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dirty="0" sz="2400" lang="en-IN" err="1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dirty="0" sz="2400" lang="en-IN">
                <a:solidFill>
                  <a:srgbClr val="36363D"/>
                </a:solidFill>
              </a:rPr>
              <a:t>.</a:t>
            </a:r>
            <a:endParaRPr dirty="0" sz="2400" lang="en-IN">
              <a:solidFill>
                <a:srgbClr val="36363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To start with, we need to import the library with the below line of code </a:t>
            </a:r>
            <a:endParaRPr dirty="0" lang="en-IN" smtClean="0"/>
          </a:p>
          <a:p>
            <a:pPr lvl="8"/>
            <a:endParaRPr dirty="0" lang="en-IN" smtClean="0"/>
          </a:p>
          <a:p>
            <a:pPr lvl="8"/>
            <a:endParaRPr dirty="0" lang="en-IN"/>
          </a:p>
          <a:p>
            <a:pPr indent="0" lvl="8" marL="2103120">
              <a:buNone/>
            </a:pPr>
            <a:endParaRPr dirty="0" lang="en-IN" smtClean="0"/>
          </a:p>
        </p:txBody>
      </p:sp>
      <p:pic>
        <p:nvPicPr>
          <p:cNvPr id="209716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19014" y="2456892"/>
            <a:ext cx="6909339" cy="46805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In </a:t>
            </a:r>
            <a:r>
              <a:rPr b="1" dirty="0" lang="en-IN"/>
              <a:t>app.component.html</a:t>
            </a:r>
            <a:r>
              <a:rPr dirty="0" lang="en-IN"/>
              <a:t>, we have added the html elements, which are to be animated</a:t>
            </a:r>
            <a:r>
              <a:rPr dirty="0" lang="en-IN" smtClean="0"/>
              <a:t>.</a:t>
            </a:r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We have to import the animation function that is to be used in the .</a:t>
            </a:r>
            <a:r>
              <a:rPr dirty="0" lang="en-IN" err="1"/>
              <a:t>ts</a:t>
            </a:r>
            <a:r>
              <a:rPr dirty="0" lang="en-IN"/>
              <a:t> </a:t>
            </a:r>
            <a:r>
              <a:rPr dirty="0" lang="en-IN" smtClean="0"/>
              <a:t>file </a:t>
            </a:r>
            <a:r>
              <a:rPr dirty="0" lang="en-IN"/>
              <a:t>as shown above</a:t>
            </a:r>
            <a:r>
              <a:rPr dirty="0" lang="en-IN" smtClean="0"/>
              <a:t>.</a:t>
            </a:r>
          </a:p>
          <a:p>
            <a:endParaRPr dirty="0" lang="en-IN"/>
          </a:p>
          <a:p>
            <a:pPr indent="0" marL="114300">
              <a:buNone/>
            </a:pPr>
            <a:r>
              <a:rPr dirty="0" lang="en-IN" smtClean="0"/>
              <a:t>Here </a:t>
            </a:r>
            <a:r>
              <a:rPr dirty="0" lang="en-IN"/>
              <a:t>we have imported trigger, state, style, transition, and animate from @angular/animations.</a:t>
            </a:r>
          </a:p>
          <a:p>
            <a:pPr indent="0" marL="114300">
              <a:buNone/>
            </a:pPr>
            <a:r>
              <a:rPr dirty="0" lang="en-IN" smtClean="0"/>
              <a:t>    Now</a:t>
            </a:r>
            <a:r>
              <a:rPr dirty="0" lang="en-IN"/>
              <a:t>, we will add the animations property to the @Component () decorator −</a:t>
            </a:r>
          </a:p>
          <a:p>
            <a:endParaRPr dirty="0" lang="en-IN"/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11634" y="2357437"/>
            <a:ext cx="6128113" cy="514350"/>
          </a:xfrm>
          <a:prstGeom prst="rect"/>
          <a:noFill/>
          <a:ln>
            <a:noFill/>
          </a:ln>
          <a:effectLst/>
        </p:spPr>
      </p:pic>
      <p:pic>
        <p:nvPicPr>
          <p:cNvPr id="209716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187624" y="4641700"/>
            <a:ext cx="6120680" cy="166762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/>
          <a:p>
            <a:r>
              <a:rPr dirty="0" lang="en-IN"/>
              <a:t>Let us now see the .html file to see how the transition function works </a:t>
            </a:r>
            <a:r>
              <a:rPr dirty="0" lang="en-IN" smtClean="0"/>
              <a:t>−</a:t>
            </a:r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r>
              <a:rPr dirty="0" lang="en-IN"/>
              <a:t>There is a style property added in the @component directive, which centrally aligns the div. Let us consider the following example to understand the same </a:t>
            </a:r>
            <a:r>
              <a:rPr dirty="0" lang="en-IN" smtClean="0"/>
              <a:t>−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63688" y="2683197"/>
            <a:ext cx="3790950" cy="771525"/>
          </a:xfrm>
          <a:prstGeom prst="rect"/>
          <a:noFill/>
          <a:ln>
            <a:noFill/>
          </a:ln>
          <a:effectLst/>
        </p:spPr>
      </p:pic>
      <p:pic>
        <p:nvPicPr>
          <p:cNvPr id="2097167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403648" y="4725144"/>
            <a:ext cx="5688632" cy="14382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Here, a special character [``] is used to add styles to the html element, if any. For the div, we have given the animation name defined in the </a:t>
            </a:r>
            <a:r>
              <a:rPr b="1" dirty="0" lang="en-IN" err="1"/>
              <a:t>app.component.ts</a:t>
            </a:r>
            <a:r>
              <a:rPr dirty="0" lang="en-IN"/>
              <a:t> file.</a:t>
            </a:r>
          </a:p>
          <a:p>
            <a:r>
              <a:rPr dirty="0" lang="en-IN"/>
              <a:t>On the click of a button it calls the animate function, which is defined in the </a:t>
            </a:r>
            <a:r>
              <a:rPr b="1" dirty="0" lang="en-IN" err="1"/>
              <a:t>app.component.ts</a:t>
            </a:r>
            <a:r>
              <a:rPr dirty="0" lang="en-IN"/>
              <a:t> file as follows −</a:t>
            </a:r>
          </a:p>
          <a:p>
            <a:endParaRPr dirty="0" lang="en-IN"/>
          </a:p>
        </p:txBody>
      </p:sp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87624" y="3717032"/>
            <a:ext cx="6048672" cy="230425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solidFill>
                  <a:srgbClr val="36363D"/>
                </a:solidFill>
              </a:rPr>
              <a:t>OBJECTIVE:</a:t>
            </a:r>
            <a:endParaRPr dirty="0" lang="en-IN">
              <a:solidFill>
                <a:srgbClr val="36363D"/>
              </a:solidFill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solidFill>
                  <a:srgbClr val="36363D"/>
                </a:solidFill>
              </a:rPr>
              <a:t> </a:t>
            </a:r>
            <a:r>
              <a:rPr dirty="0" lang="en-IN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Features of Angular 7</a:t>
            </a:r>
            <a:endParaRPr dirty="0" lang="en-IN" smtClean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Animation</a:t>
            </a:r>
            <a:endParaRPr dirty="0" lang="en-IN" smtClean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  <a:endParaRPr dirty="0" lang="en-IN" smtClean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Guards</a:t>
            </a:r>
            <a:endParaRPr dirty="0" lang="en-IN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This is how the output in the browser </a:t>
            </a:r>
            <a:r>
              <a:rPr b="1" dirty="0" lang="en-IN"/>
              <a:t>(http://localhost:4200/)</a:t>
            </a:r>
            <a:r>
              <a:rPr dirty="0" lang="en-IN"/>
              <a:t> will look like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6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/>
          <a:noFill/>
          <a:ln>
            <a:noFill/>
          </a:ln>
          <a:effectLst/>
        </p:spPr>
      </p:pic>
      <p:pic>
        <p:nvPicPr>
          <p:cNvPr id="2097170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solidFill>
                  <a:srgbClr val="36363D"/>
                </a:solidFill>
              </a:rPr>
              <a:t>Materials</a:t>
            </a:r>
            <a:endParaRPr dirty="0" lang="en-IN">
              <a:solidFill>
                <a:srgbClr val="36363D"/>
              </a:solidFill>
            </a:endParaRPr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400" lang="en-IN">
                <a:solidFill>
                  <a:srgbClr val="36363D"/>
                </a:solidFill>
              </a:rPr>
              <a:t>Materials offer a lot of built-in modules for your project. Features such as autocomplete, </a:t>
            </a:r>
            <a:r>
              <a:rPr dirty="0" sz="2400" lang="en-IN" err="1">
                <a:solidFill>
                  <a:srgbClr val="36363D"/>
                </a:solidFill>
              </a:rPr>
              <a:t>datepicker</a:t>
            </a:r>
            <a:r>
              <a:rPr dirty="0" sz="2400" lang="en-IN">
                <a:solidFill>
                  <a:srgbClr val="36363D"/>
                </a:solidFill>
              </a:rPr>
              <a:t>, slider, menus, grids, and toolbar are available for use with materials in Angular 7</a:t>
            </a:r>
            <a:r>
              <a:rPr dirty="0" sz="2400" lang="en-IN" smtClean="0">
                <a:solidFill>
                  <a:srgbClr val="36363D"/>
                </a:solidFill>
              </a:rPr>
              <a:t>.</a:t>
            </a:r>
            <a:endParaRPr dirty="0" sz="2400" lang="en-IN" smtClean="0">
              <a:solidFill>
                <a:srgbClr val="36363D"/>
              </a:solidFill>
            </a:endParaRPr>
          </a:p>
          <a:p>
            <a:r>
              <a:rPr dirty="0" sz="2400" lang="en-IN">
                <a:solidFill>
                  <a:srgbClr val="36363D"/>
                </a:solidFill>
              </a:rPr>
              <a:t>To use materials, we need to import the package. Angular 2 also has all the above features but they are available as part of the </a:t>
            </a:r>
            <a:r>
              <a:rPr b="1" dirty="0" sz="2400" lang="en-IN">
                <a:solidFill>
                  <a:srgbClr val="36363D"/>
                </a:solidFill>
              </a:rPr>
              <a:t>@angular/core module</a:t>
            </a:r>
            <a:r>
              <a:rPr dirty="0" sz="2400" lang="en-IN">
                <a:solidFill>
                  <a:srgbClr val="36363D"/>
                </a:solidFill>
              </a:rPr>
              <a:t>. From Angular 4, Materials module has been made available with a separate module @angular/materials. This helps the user to import only the required materials in their project</a:t>
            </a:r>
            <a:r>
              <a:rPr dirty="0" sz="2400" lang="en-IN" smtClean="0">
                <a:solidFill>
                  <a:srgbClr val="36363D"/>
                </a:solidFill>
              </a:rPr>
              <a:t>.</a:t>
            </a:r>
            <a:endParaRPr dirty="0" sz="2400" lang="en-IN" smtClean="0">
              <a:solidFill>
                <a:srgbClr val="36363D"/>
              </a:solidFill>
            </a:endParaRPr>
          </a:p>
          <a:p>
            <a:r>
              <a:rPr dirty="0" sz="2400" lang="en-IN">
                <a:solidFill>
                  <a:srgbClr val="36363D"/>
                </a:solidFill>
              </a:rPr>
              <a:t>Following is the command to add materials to your project </a:t>
            </a:r>
            <a:r>
              <a:rPr dirty="0" sz="2400" lang="en-IN" smtClean="0">
                <a:solidFill>
                  <a:srgbClr val="36363D"/>
                </a:solidFill>
              </a:rPr>
              <a:t>−</a:t>
            </a:r>
            <a:endParaRPr dirty="0" sz="2400" lang="en-IN" smtClean="0">
              <a:solidFill>
                <a:srgbClr val="36363D"/>
              </a:solidFill>
            </a:endParaRPr>
          </a:p>
          <a:p>
            <a:endParaRPr dirty="0" sz="2400" lang="en-IN">
              <a:solidFill>
                <a:srgbClr val="36363D"/>
              </a:solidFill>
            </a:endParaRPr>
          </a:p>
        </p:txBody>
      </p:sp>
      <p:pic>
        <p:nvPicPr>
          <p:cNvPr id="209717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75656" y="5589240"/>
            <a:ext cx="5400600" cy="86409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We will now import the modules in the parent module - </a:t>
            </a:r>
            <a:r>
              <a:rPr b="1" dirty="0" lang="en-IN" err="1"/>
              <a:t>app.module.ts</a:t>
            </a:r>
            <a:r>
              <a:rPr dirty="0" lang="en-IN"/>
              <a:t> as shown below</a:t>
            </a:r>
            <a:r>
              <a:rPr dirty="0" lang="en-IN" smtClean="0"/>
              <a:t>.</a:t>
            </a:r>
          </a:p>
          <a:p>
            <a:endParaRPr dirty="0" lang="en-IN"/>
          </a:p>
        </p:txBody>
      </p:sp>
      <p:pic>
        <p:nvPicPr>
          <p:cNvPr id="209717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p>
            <a:r>
              <a:rPr dirty="0" lang="en-IN"/>
              <a:t>In the above file, we have imported the following modules from </a:t>
            </a:r>
            <a:r>
              <a:rPr b="1" dirty="0" lang="en-IN"/>
              <a:t>@angular/materials</a:t>
            </a:r>
            <a:r>
              <a:rPr dirty="0" lang="en-IN" smtClean="0"/>
              <a:t>.</a:t>
            </a:r>
          </a:p>
          <a:p>
            <a:endParaRPr dirty="0" lang="en-IN"/>
          </a:p>
          <a:p>
            <a:endParaRPr dirty="0" lang="en-IN" smtClean="0"/>
          </a:p>
          <a:p>
            <a:pPr indent="0" marL="114300">
              <a:buNone/>
            </a:pPr>
            <a:endParaRPr dirty="0" lang="en-IN" smtClean="0"/>
          </a:p>
          <a:p>
            <a:r>
              <a:rPr dirty="0" lang="en-IN"/>
              <a:t>And the same is used in the imports array as shown below </a:t>
            </a:r>
            <a:r>
              <a:rPr dirty="0" lang="en-IN" smtClean="0"/>
              <a:t>−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/>
          <a:noFill/>
          <a:ln>
            <a:noFill/>
          </a:ln>
          <a:effectLst/>
        </p:spPr>
      </p:pic>
      <p:pic>
        <p:nvPicPr>
          <p:cNvPr id="2097157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The </a:t>
            </a:r>
            <a:r>
              <a:rPr dirty="0" lang="en-IN" err="1"/>
              <a:t>app.component.ts</a:t>
            </a:r>
            <a:r>
              <a:rPr dirty="0" lang="en-IN"/>
              <a:t> is as shown below </a:t>
            </a:r>
            <a:r>
              <a:rPr dirty="0" lang="en-IN" smtClean="0"/>
              <a:t>−</a:t>
            </a:r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r>
              <a:rPr dirty="0" lang="en-IN"/>
              <a:t>Let us now add the material-</a:t>
            </a:r>
            <a:r>
              <a:rPr dirty="0" lang="en-IN" err="1"/>
              <a:t>css</a:t>
            </a:r>
            <a:r>
              <a:rPr dirty="0" lang="en-IN"/>
              <a:t> support in </a:t>
            </a:r>
            <a:r>
              <a:rPr b="1" dirty="0" lang="en-IN"/>
              <a:t>styles.css</a:t>
            </a:r>
            <a:r>
              <a:rPr dirty="0" lang="en-IN" smtClean="0"/>
              <a:t>.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/>
          <a:noFill/>
          <a:ln>
            <a:noFill/>
          </a:ln>
          <a:effectLst/>
        </p:spPr>
      </p:pic>
      <p:pic>
        <p:nvPicPr>
          <p:cNvPr id="2097155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To add menu, </a:t>
            </a:r>
            <a:r>
              <a:rPr b="1" dirty="0" lang="en-IN"/>
              <a:t>&lt;mat-menu&gt;&lt;/mat-menu&gt;</a:t>
            </a:r>
            <a:r>
              <a:rPr dirty="0" lang="en-IN"/>
              <a:t> is used. The </a:t>
            </a:r>
            <a:r>
              <a:rPr b="1" dirty="0" lang="en-IN"/>
              <a:t>file</a:t>
            </a:r>
            <a:r>
              <a:rPr dirty="0" lang="en-IN"/>
              <a:t> and </a:t>
            </a:r>
            <a:r>
              <a:rPr b="1" dirty="0" lang="en-IN"/>
              <a:t>Save As</a:t>
            </a:r>
            <a:r>
              <a:rPr dirty="0" lang="en-IN"/>
              <a:t> items are added to the button under mat-menu. There is a main button added </a:t>
            </a:r>
            <a:r>
              <a:rPr b="1" dirty="0" lang="en-IN"/>
              <a:t>Menu</a:t>
            </a:r>
            <a:r>
              <a:rPr dirty="0" lang="en-IN"/>
              <a:t>. The reference of the same is given the </a:t>
            </a:r>
            <a:r>
              <a:rPr b="1" dirty="0" lang="en-IN"/>
              <a:t>&lt;mat-menu&gt;</a:t>
            </a:r>
            <a:r>
              <a:rPr dirty="0" lang="en-IN"/>
              <a:t> by using </a:t>
            </a:r>
            <a:r>
              <a:rPr b="1" dirty="0" lang="en-IN"/>
              <a:t>[</a:t>
            </a:r>
            <a:r>
              <a:rPr b="1" dirty="0" lang="en-IN" err="1"/>
              <a:t>matMenuTriggerFor</a:t>
            </a:r>
            <a:r>
              <a:rPr b="1" dirty="0" lang="en-IN"/>
              <a:t>]="menu"</a:t>
            </a:r>
            <a:r>
              <a:rPr dirty="0" lang="en-IN"/>
              <a:t> and using the menu with </a:t>
            </a:r>
            <a:r>
              <a:rPr b="1" dirty="0" lang="en-IN"/>
              <a:t># in&lt;mat-menu</a:t>
            </a:r>
            <a:r>
              <a:rPr b="1" dirty="0" lang="en-IN" smtClean="0"/>
              <a:t>&gt;</a:t>
            </a:r>
            <a:r>
              <a:rPr dirty="0" lang="en-IN" smtClean="0"/>
              <a:t>.</a:t>
            </a:r>
          </a:p>
          <a:p>
            <a:r>
              <a:rPr dirty="0" lang="en-IN"/>
              <a:t>The below image is displayed in the browser −</a:t>
            </a:r>
            <a:endParaRPr dirty="0" lang="en-IN" smtClean="0"/>
          </a:p>
          <a:p>
            <a:endParaRPr dirty="0" lang="en-IN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91680" y="2420888"/>
            <a:ext cx="5040560" cy="324036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"/>
          <p:cNvSpPr>
            <a:spLocks noGrp="1"/>
          </p:cNvSpPr>
          <p:nvPr>
            <p:ph type="ctrTitle"/>
          </p:nvPr>
        </p:nvSpPr>
        <p:spPr>
          <a:xfrm>
            <a:off x="329106" y="26912"/>
            <a:ext cx="5371221" cy="1182171"/>
          </a:xfrm>
        </p:spPr>
        <p:txBody>
          <a:bodyPr/>
          <a:p>
            <a:r>
              <a:rPr sz="4800" lang="en-US">
                <a:solidFill>
                  <a:srgbClr val="36363D"/>
                </a:solidFill>
              </a:rPr>
              <a:t>G</a:t>
            </a:r>
            <a:r>
              <a:rPr sz="4800" lang="en-US">
                <a:solidFill>
                  <a:srgbClr val="36363D"/>
                </a:solidFill>
              </a:rPr>
              <a:t>a</a:t>
            </a:r>
            <a:r>
              <a:rPr sz="4800" lang="en-US">
                <a:solidFill>
                  <a:srgbClr val="36363D"/>
                </a:solidFill>
              </a:rPr>
              <a:t>u</a:t>
            </a:r>
            <a:r>
              <a:rPr sz="4800" lang="en-US">
                <a:solidFill>
                  <a:srgbClr val="36363D"/>
                </a:solidFill>
              </a:rPr>
              <a:t>r</a:t>
            </a:r>
            <a:r>
              <a:rPr sz="4800" lang="en-US">
                <a:solidFill>
                  <a:srgbClr val="36363D"/>
                </a:solidFill>
              </a:rPr>
              <a:t>d</a:t>
            </a:r>
            <a:r>
              <a:rPr sz="4800" lang="en-US">
                <a:solidFill>
                  <a:srgbClr val="36363D"/>
                </a:solidFill>
              </a:rPr>
              <a:t>s</a:t>
            </a:r>
            <a:endParaRPr sz="4800" lang="en-GB">
              <a:solidFill>
                <a:srgbClr val="36363D"/>
              </a:solidFill>
            </a:endParaRPr>
          </a:p>
        </p:txBody>
      </p:sp>
      <p:sp>
        <p:nvSpPr>
          <p:cNvPr id="1048702" name=""/>
          <p:cNvSpPr>
            <a:spLocks noGrp="1"/>
          </p:cNvSpPr>
          <p:nvPr>
            <p:ph type="subTitle" idx="1"/>
          </p:nvPr>
        </p:nvSpPr>
        <p:spPr>
          <a:xfrm>
            <a:off x="244798" y="1654446"/>
            <a:ext cx="6813418" cy="4865112"/>
          </a:xfrm>
        </p:spPr>
        <p:txBody>
          <a:bodyPr anchor="t">
            <a:normAutofit/>
          </a:bodyPr>
          <a:p>
            <a:pPr algn="l" indent="0" marL="0">
              <a:buNone/>
            </a:pPr>
            <a:r>
              <a:rPr b="0" sz="2400" lang="en-GB">
                <a:solidFill>
                  <a:srgbClr val="36363D"/>
                </a:solidFill>
              </a:rPr>
              <a:t>Guards in Angular are nothing but the functionality, logic, and code which are executed before the route is loaded or the ones leaving the route.</a:t>
            </a:r>
            <a:endParaRPr b="0" sz="2400" lang="en-GB">
              <a:solidFill>
                <a:srgbClr val="36363D"/>
              </a:solidFill>
            </a:endParaRPr>
          </a:p>
          <a:p>
            <a:pPr algn="l" indent="0" marL="0">
              <a:buNone/>
            </a:pPr>
            <a:r>
              <a:rPr b="1" sz="2800" i="1" lang="en-GB">
                <a:solidFill>
                  <a:srgbClr val="36363D"/>
                </a:solidFill>
              </a:rPr>
              <a:t>Different types of guards</a:t>
            </a:r>
            <a:r>
              <a:rPr b="1" sz="2400" i="1" lang="en-GB">
                <a:solidFill>
                  <a:srgbClr val="36363D"/>
                </a:solidFill>
              </a:rPr>
              <a:t>,</a:t>
            </a:r>
            <a:endParaRPr b="1" sz="2400" i="1" lang="en-GB">
              <a:solidFill>
                <a:srgbClr val="36363D"/>
              </a:solidFill>
            </a:endParaRPr>
          </a:p>
          <a:p>
            <a:pPr algn="l" indent="-342900" marL="342900">
              <a:buFont typeface="Wingdings" charset="2"/>
              <a:buChar char="l"/>
            </a:pPr>
            <a:r>
              <a:rPr b="1" sz="2400" lang="en-GB">
                <a:solidFill>
                  <a:srgbClr val="36363D"/>
                </a:solidFill>
              </a:rPr>
              <a:t>CanActivate guard </a:t>
            </a:r>
            <a:r>
              <a:rPr b="0" sz="2400" lang="en-GB">
                <a:solidFill>
                  <a:srgbClr val="36363D"/>
                </a:solidFill>
              </a:rPr>
              <a:t>(e.g. it checks route access).</a:t>
            </a:r>
            <a:endParaRPr b="0" sz="2400" lang="en-GB">
              <a:solidFill>
                <a:srgbClr val="36363D"/>
              </a:solidFill>
            </a:endParaRPr>
          </a:p>
          <a:p>
            <a:pPr algn="l" indent="-342900" marL="342900">
              <a:buFont typeface="Wingdings" charset="2"/>
              <a:buChar char="l"/>
            </a:pPr>
            <a:r>
              <a:rPr b="1" sz="2400" lang="en-GB">
                <a:solidFill>
                  <a:srgbClr val="36363D"/>
                </a:solidFill>
              </a:rPr>
              <a:t>CanActivateChild guard </a:t>
            </a:r>
            <a:r>
              <a:rPr b="0" sz="2400" lang="en-GB">
                <a:solidFill>
                  <a:srgbClr val="36363D"/>
                </a:solidFill>
              </a:rPr>
              <a:t>(checks child route access).</a:t>
            </a:r>
            <a:endParaRPr b="0" sz="2400" lang="en-GB">
              <a:solidFill>
                <a:srgbClr val="36363D"/>
              </a:solidFill>
            </a:endParaRPr>
          </a:p>
          <a:p>
            <a:pPr algn="l" indent="-342900" marL="342900">
              <a:buFont typeface="Wingdings" charset="2"/>
              <a:buChar char="l"/>
            </a:pPr>
            <a:r>
              <a:rPr b="1" sz="2400" lang="en-GB">
                <a:solidFill>
                  <a:srgbClr val="36363D"/>
                </a:solidFill>
              </a:rPr>
              <a:t>CanDeactivate guard</a:t>
            </a:r>
            <a:r>
              <a:rPr b="0" sz="2400" lang="en-GB">
                <a:solidFill>
                  <a:srgbClr val="36363D"/>
                </a:solidFill>
              </a:rPr>
              <a:t> (prompt for unsaved changes).</a:t>
            </a:r>
            <a:endParaRPr b="0" sz="2400" lang="en-GB">
              <a:solidFill>
                <a:srgbClr val="36363D"/>
              </a:solidFill>
            </a:endParaRPr>
          </a:p>
          <a:p>
            <a:pPr algn="l" indent="-342900" marL="342900">
              <a:buFont typeface="Wingdings" charset="2"/>
              <a:buChar char="l"/>
            </a:pPr>
            <a:r>
              <a:rPr b="1" sz="2400" lang="en-GB">
                <a:solidFill>
                  <a:srgbClr val="36363D"/>
                </a:solidFill>
              </a:rPr>
              <a:t>Resolve guard </a:t>
            </a:r>
            <a:r>
              <a:rPr b="0" sz="2400" lang="en-GB">
                <a:solidFill>
                  <a:srgbClr val="36363D"/>
                </a:solidFill>
              </a:rPr>
              <a:t>(pre-fetching route data).</a:t>
            </a:r>
            <a:endParaRPr b="0" sz="2400" lang="en-GB">
              <a:solidFill>
                <a:srgbClr val="36363D"/>
              </a:solidFill>
            </a:endParaRPr>
          </a:p>
          <a:p>
            <a:pPr algn="l" indent="-342900" marL="342900">
              <a:buFont typeface="Wingdings" charset="2"/>
              <a:buChar char="l"/>
            </a:pPr>
            <a:r>
              <a:rPr b="1" sz="2400" lang="en-GB">
                <a:solidFill>
                  <a:srgbClr val="36363D"/>
                </a:solidFill>
              </a:rPr>
              <a:t>CanLoad guard</a:t>
            </a:r>
            <a:r>
              <a:rPr b="0" sz="2400" lang="en-GB">
                <a:solidFill>
                  <a:srgbClr val="36363D"/>
                </a:solidFill>
              </a:rPr>
              <a:t> (check before loading feature module assets).</a:t>
            </a:r>
            <a:endParaRPr b="0" sz="2400" lang="en-GB">
              <a:solidFill>
                <a:srgbClr val="36363D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"/>
          <p:cNvSpPr>
            <a:spLocks noGrp="1"/>
          </p:cNvSpPr>
          <p:nvPr>
            <p:ph type="ctrTitle"/>
          </p:nvPr>
        </p:nvSpPr>
        <p:spPr>
          <a:xfrm>
            <a:off x="273595" y="-24897"/>
            <a:ext cx="6944295" cy="1518932"/>
          </a:xfrm>
        </p:spPr>
        <p:txBody>
          <a:bodyPr/>
          <a:p>
            <a:r>
              <a:rPr sz="4800" lang="en-US">
                <a:solidFill>
                  <a:srgbClr val="36363D"/>
                </a:solidFill>
              </a:rPr>
              <a:t>U</a:t>
            </a:r>
            <a:r>
              <a:rPr sz="4800" lang="en-US">
                <a:solidFill>
                  <a:srgbClr val="36363D"/>
                </a:solidFill>
              </a:rPr>
              <a:t>s</a:t>
            </a:r>
            <a:r>
              <a:rPr sz="4800" lang="en-US">
                <a:solidFill>
                  <a:srgbClr val="36363D"/>
                </a:solidFill>
              </a:rPr>
              <a:t>a</a:t>
            </a:r>
            <a:r>
              <a:rPr sz="4800" lang="en-US">
                <a:solidFill>
                  <a:srgbClr val="36363D"/>
                </a:solidFill>
              </a:rPr>
              <a:t>g</a:t>
            </a:r>
            <a:r>
              <a:rPr sz="4800" lang="en-US">
                <a:solidFill>
                  <a:srgbClr val="36363D"/>
                </a:solidFill>
              </a:rPr>
              <a:t>e</a:t>
            </a:r>
            <a:endParaRPr sz="4800" lang="en-GB">
              <a:solidFill>
                <a:srgbClr val="36363D"/>
              </a:solidFill>
            </a:endParaRPr>
          </a:p>
        </p:txBody>
      </p:sp>
      <p:sp>
        <p:nvSpPr>
          <p:cNvPr id="1048705" name=""/>
          <p:cNvSpPr>
            <a:spLocks noGrp="1"/>
          </p:cNvSpPr>
          <p:nvPr>
            <p:ph type="subTitle" idx="1"/>
          </p:nvPr>
        </p:nvSpPr>
        <p:spPr>
          <a:xfrm>
            <a:off x="3832" y="1834742"/>
            <a:ext cx="7214057" cy="3878401"/>
          </a:xfrm>
        </p:spPr>
        <p:txBody>
          <a:bodyPr>
            <a:normAutofit/>
          </a:bodyPr>
          <a:p>
            <a:pPr indent="-342900" marL="342900">
              <a:buFont typeface="Arial"/>
              <a:buChar char="•"/>
            </a:pPr>
            <a:r>
              <a:rPr sz="2400" lang="en-GB">
                <a:solidFill>
                  <a:srgbClr val="36363D"/>
                </a:solidFill>
              </a:rPr>
              <a:t>The Angular router's navigation guards allow to grant or remove access to certain parts of the navigation. </a:t>
            </a:r>
            <a:endParaRPr sz="2400" lang="en-GB">
              <a:solidFill>
                <a:srgbClr val="36363D"/>
              </a:solidFill>
            </a:endParaRPr>
          </a:p>
          <a:p>
            <a:pPr indent="-342900" marL="342900">
              <a:buFont typeface="Arial"/>
              <a:buChar char="•"/>
            </a:pPr>
            <a:r>
              <a:rPr sz="2400" lang="en-GB">
                <a:solidFill>
                  <a:srgbClr val="36363D"/>
                </a:solidFill>
              </a:rPr>
              <a:t>Another route guard, the CanDeactivate guard, even allows you to prevent a user from accidentally leaving a component with unsaved changes.</a:t>
            </a:r>
            <a:endParaRPr sz="2400" lang="en-GB">
              <a:solidFill>
                <a:srgbClr val="36363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"/>
          <p:cNvSpPr>
            <a:spLocks noGrp="1"/>
          </p:cNvSpPr>
          <p:nvPr>
            <p:ph type="ctrTitle"/>
          </p:nvPr>
        </p:nvSpPr>
        <p:spPr>
          <a:xfrm>
            <a:off x="1224079" y="1905000"/>
            <a:ext cx="5941929" cy="2516260"/>
          </a:xfrm>
        </p:spPr>
        <p:txBody>
          <a:bodyPr/>
          <a:p>
            <a:r>
              <a:rPr sz="5400" lang="en-US">
                <a:solidFill>
                  <a:srgbClr val="36363D"/>
                </a:solidFill>
              </a:rPr>
              <a:t>T</a:t>
            </a:r>
            <a:r>
              <a:rPr sz="5400" lang="en-US">
                <a:solidFill>
                  <a:srgbClr val="36363D"/>
                </a:solidFill>
              </a:rPr>
              <a:t>H</a:t>
            </a:r>
            <a:r>
              <a:rPr sz="5400" lang="en-US">
                <a:solidFill>
                  <a:srgbClr val="36363D"/>
                </a:solidFill>
              </a:rPr>
              <a:t>A</a:t>
            </a:r>
            <a:r>
              <a:rPr sz="5400" lang="en-US">
                <a:solidFill>
                  <a:srgbClr val="36363D"/>
                </a:solidFill>
              </a:rPr>
              <a:t>N</a:t>
            </a:r>
            <a:r>
              <a:rPr sz="5400" lang="en-US">
                <a:solidFill>
                  <a:srgbClr val="36363D"/>
                </a:solidFill>
              </a:rPr>
              <a:t>K</a:t>
            </a:r>
            <a:r>
              <a:rPr sz="5400" lang="en-US">
                <a:solidFill>
                  <a:srgbClr val="36363D"/>
                </a:solidFill>
              </a:rPr>
              <a:t> </a:t>
            </a:r>
            <a:r>
              <a:rPr sz="5400" lang="en-US">
                <a:solidFill>
                  <a:srgbClr val="36363D"/>
                </a:solidFill>
              </a:rPr>
              <a:t>Y</a:t>
            </a:r>
            <a:r>
              <a:rPr sz="5400" lang="en-US">
                <a:solidFill>
                  <a:srgbClr val="36363D"/>
                </a:solidFill>
              </a:rPr>
              <a:t>O</a:t>
            </a:r>
            <a:r>
              <a:rPr sz="5400" lang="en-US">
                <a:solidFill>
                  <a:srgbClr val="36363D"/>
                </a:solidFill>
              </a:rPr>
              <a:t>U</a:t>
            </a:r>
            <a:endParaRPr sz="5400" lang="en-GB">
              <a:solidFill>
                <a:srgbClr val="36363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solidFill>
                  <a:srgbClr val="36363D"/>
                </a:solidFill>
              </a:rPr>
              <a:t>What is Angular 7?</a:t>
            </a:r>
            <a:endParaRPr dirty="0" lang="en-IN">
              <a:solidFill>
                <a:srgbClr val="36363D"/>
              </a:solidFill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sz="2400" lang="en-IN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dirty="0" sz="2400" lang="en-IN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dirty="0" sz="2400" lang="en-IN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  <a:endParaRPr dirty="0" sz="2400" lang="en-IN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solidFill>
                  <a:srgbClr val="36363D"/>
                </a:solidFill>
              </a:rPr>
              <a:t>Prerequisites of Angular7.</a:t>
            </a:r>
            <a:endParaRPr dirty="0" lang="en-IN">
              <a:solidFill>
                <a:srgbClr val="36363D"/>
              </a:solidFill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lnSpc>
                <a:spcPct val="150000"/>
              </a:lnSpc>
            </a:pPr>
            <a:r>
              <a:rPr dirty="0" sz="2400" lang="en-IN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Angular2</a:t>
            </a:r>
            <a:endParaRPr dirty="0" sz="2400" lang="en-IN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dirty="0" sz="2400" lang="en-IN" err="1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TypeScript</a:t>
            </a:r>
            <a:endParaRPr dirty="0" sz="2400" lang="en-IN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dirty="0" sz="2400" lang="en-IN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endParaRPr dirty="0" sz="2400" lang="en-IN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dirty="0" sz="2400" lang="en-IN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dirty="0" sz="2400" lang="en-IN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Features of Angular7…</a:t>
            </a:r>
            <a:endParaRPr dirty="0" lang="en-IN"/>
          </a:p>
        </p:txBody>
      </p:sp>
      <p:pic>
        <p:nvPicPr>
          <p:cNvPr id="2097158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44176" y="1600200"/>
            <a:ext cx="4246047" cy="48006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fontAlgn="base" indent="0" marL="114300">
              <a:lnSpc>
                <a:spcPct val="150000"/>
              </a:lnSpc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err="1" smtClean="0"/>
              <a:t>Commads</a:t>
            </a:r>
            <a:r>
              <a:rPr dirty="0" lang="en-IN" smtClean="0"/>
              <a:t> used in Angular7 projects…</a:t>
            </a:r>
            <a:endParaRPr dirty="0" lang="en-IN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Sr.No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300" lang="en-IN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dirty="0" sz="1300" lang="en-IN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dirty="0"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dirty="0" sz="1300" lang="en-IN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dirty="0"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indent="-457200" marL="5715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b="1" dirty="0" lang="en-IN">
                <a:latin typeface="Times New Roman" pitchFamily="18" charset="0"/>
                <a:cs typeface="Times New Roman" pitchFamily="18" charset="0"/>
              </a:rPr>
              <a:t>*</a:t>
            </a:r>
            <a:r>
              <a:rPr b="1" dirty="0" lang="en-IN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l" blurRad="50800" dist="25400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dir="tl" rig="brightRoom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algn="tl" flip="none" sx="32000" sy="32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ANGULAR 7 FEATURES</dc:title>
  <dc:creator>NEW</dc:creator>
  <cp:lastModifiedBy>NEW</cp:lastModifiedBy>
  <dcterms:created xsi:type="dcterms:W3CDTF">2020-03-24T08:38:36Z</dcterms:created>
  <dcterms:modified xsi:type="dcterms:W3CDTF">2020-03-26T08:25:47Z</dcterms:modified>
</cp:coreProperties>
</file>