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8" r:id="rId3"/>
    <p:sldId id="280" r:id="rId4"/>
    <p:sldId id="260" r:id="rId5"/>
    <p:sldId id="265" r:id="rId6"/>
    <p:sldId id="267" r:id="rId7"/>
    <p:sldId id="281" r:id="rId8"/>
    <p:sldId id="283" r:id="rId9"/>
    <p:sldId id="271" r:id="rId10"/>
    <p:sldId id="275" r:id="rId11"/>
    <p:sldId id="285" r:id="rId12"/>
    <p:sldId id="286" r:id="rId13"/>
    <p:sldId id="276" r:id="rId14"/>
    <p:sldId id="279" r:id="rId15"/>
    <p:sldId id="272" r:id="rId16"/>
    <p:sldId id="277" r:id="rId17"/>
    <p:sldId id="278" r:id="rId18"/>
    <p:sldId id="269" r:id="rId19"/>
    <p:sldId id="270" r:id="rId20"/>
    <p:sldId id="261" r:id="rId21"/>
    <p:sldId id="262" r:id="rId22"/>
    <p:sldId id="263" r:id="rId23"/>
  </p:sldIdLst>
  <p:sldSz cx="9144000" cy="5143500" type="screen16x9"/>
  <p:notesSz cx="6858000" cy="9144000"/>
  <p:embeddedFontLst>
    <p:embeddedFont>
      <p:font typeface="Helvetica" panose="020B0604020202020204" pitchFamily="34" charset="0"/>
      <p:regular r:id="rId25"/>
      <p:bold r:id="rId26"/>
      <p:italic r:id="rId27"/>
      <p:boldItalic r:id="rId28"/>
    </p:embeddedFont>
    <p:embeddedFont>
      <p:font typeface="Lato" panose="020F0502020204030203" pitchFamily="34" charset="0"/>
      <p:regular r:id="rId29"/>
      <p:bold r:id="rId30"/>
      <p:italic r:id="rId31"/>
      <p:boldItalic r:id="rId32"/>
    </p:embeddedFont>
    <p:embeddedFont>
      <p:font typeface="Raleway"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8B83B9-B83D-4B14-A36F-B15923D28F05}">
  <a:tblStyle styleId="{6A8B83B9-B83D-4B14-A36F-B15923D28F0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a568243a4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fa568243a4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37799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a568243a4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fa568243a4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8849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a568243a4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fa568243a4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0298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a568243a4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fa568243a4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0270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fa568243a4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fa568243a4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4557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fa568243a4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fa568243a4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4512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fa568243a4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fa568243a4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7914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fa568243a4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fa568243a4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2566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c6f73a04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c6f73a04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a568243a4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a568243a4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69090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c6f73a0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6f73a0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fa568243a4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fa568243a4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fa568243a4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fa568243a4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4664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a568243a4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a568243a4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a568243a4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fa568243a4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c6f73a04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c6f73a04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8173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15770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a568243a4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fa568243a4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255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nomics.com/doc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min-api.cryptocompare.com/" TargetMode="External"/><Relationship Id="rId7"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hyperlink" Target="https://min-api.cryptocompare.co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nomics.com/doc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s://coinmarketcap.com/" TargetMode="External"/><Relationship Id="rId4" Type="http://schemas.openxmlformats.org/officeDocument/2006/relationships/hyperlink" Target="https://www.cryptocompare.com/api"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DSCI 510 HW5 </a:t>
            </a:r>
            <a:br>
              <a:rPr lang="en" dirty="0"/>
            </a:br>
            <a:r>
              <a:rPr lang="en" sz="3200" dirty="0"/>
              <a:t>(Final Project)</a:t>
            </a:r>
            <a:endParaRPr sz="3200" dirty="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400"/>
              <a:t>Tejas Sujit Bharambe (2160 8491 14)</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body" idx="1"/>
          </p:nvPr>
        </p:nvSpPr>
        <p:spPr>
          <a:xfrm>
            <a:off x="727650" y="1798432"/>
            <a:ext cx="7688700" cy="2261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05"/>
              <a:buNone/>
            </a:pPr>
            <a:r>
              <a:rPr lang="en-US" sz="1400" b="1" dirty="0">
                <a:solidFill>
                  <a:srgbClr val="000000"/>
                </a:solidFill>
                <a:highlight>
                  <a:srgbClr val="FFFFFF"/>
                </a:highlight>
              </a:rPr>
              <a:t>2. Following packages needed for implementing the code:</a:t>
            </a:r>
          </a:p>
          <a:p>
            <a:pPr marL="0" lvl="0" indent="0" algn="l" rtl="0">
              <a:lnSpc>
                <a:spcPct val="105000"/>
              </a:lnSpc>
              <a:spcBef>
                <a:spcPts val="0"/>
              </a:spcBef>
              <a:spcAft>
                <a:spcPts val="0"/>
              </a:spcAft>
              <a:buSzPts val="605"/>
              <a:buNone/>
            </a:pPr>
            <a:endParaRPr lang="en-US" sz="600" b="1" dirty="0">
              <a:solidFill>
                <a:srgbClr val="000000"/>
              </a:solidFill>
              <a:highlight>
                <a:srgbClr val="FFFFFF"/>
              </a:highlight>
            </a:endParaRPr>
          </a:p>
          <a:p>
            <a:pPr>
              <a:buFont typeface="Wingdings" panose="05000000000000000000" pitchFamily="2" charset="2"/>
              <a:buChar char="§"/>
            </a:pPr>
            <a:r>
              <a:rPr lang="en-US" sz="900" b="0" i="0" dirty="0">
                <a:solidFill>
                  <a:srgbClr val="000000"/>
                </a:solidFill>
                <a:effectLst/>
                <a:latin typeface="Lato" panose="020F0502020204030203" pitchFamily="34" charset="0"/>
                <a:ea typeface="Lato" panose="020F0502020204030203" pitchFamily="34" charset="0"/>
                <a:cs typeface="Lato" panose="020F0502020204030203" pitchFamily="34" charset="0"/>
              </a:rPr>
              <a:t>Requests</a:t>
            </a:r>
          </a:p>
          <a:p>
            <a:pPr>
              <a:buFont typeface="Wingdings" panose="05000000000000000000" pitchFamily="2" charset="2"/>
              <a:buChar char="§"/>
            </a:pPr>
            <a:r>
              <a:rPr lang="en-US" sz="900" dirty="0">
                <a:solidFill>
                  <a:srgbClr val="000000"/>
                </a:solidFill>
                <a:latin typeface="Lato" panose="020F0502020204030203" pitchFamily="34" charset="0"/>
                <a:ea typeface="Lato" panose="020F0502020204030203" pitchFamily="34" charset="0"/>
                <a:cs typeface="Lato" panose="020F0502020204030203" pitchFamily="34" charset="0"/>
              </a:rPr>
              <a:t>Bs4 (Beautiful soup)</a:t>
            </a:r>
          </a:p>
          <a:p>
            <a:pPr>
              <a:buFont typeface="Wingdings" panose="05000000000000000000" pitchFamily="2" charset="2"/>
              <a:buChar char="§"/>
            </a:pPr>
            <a:r>
              <a:rPr lang="en-US" sz="900" b="0" i="0" dirty="0">
                <a:solidFill>
                  <a:srgbClr val="000000"/>
                </a:solidFill>
                <a:effectLst/>
                <a:latin typeface="Lato" panose="020F0502020204030203" pitchFamily="34" charset="0"/>
                <a:ea typeface="Lato" panose="020F0502020204030203" pitchFamily="34" charset="0"/>
                <a:cs typeface="Lato" panose="020F0502020204030203" pitchFamily="34" charset="0"/>
              </a:rPr>
              <a:t>Pandas</a:t>
            </a:r>
          </a:p>
          <a:p>
            <a:pPr>
              <a:buFont typeface="Wingdings" panose="05000000000000000000" pitchFamily="2" charset="2"/>
              <a:buChar char="§"/>
            </a:pPr>
            <a:r>
              <a:rPr lang="en-US" sz="900" b="0" i="0" dirty="0">
                <a:solidFill>
                  <a:srgbClr val="000000"/>
                </a:solidFill>
                <a:effectLst/>
                <a:latin typeface="Lato" panose="020F0502020204030203" pitchFamily="34" charset="0"/>
                <a:ea typeface="Lato" panose="020F0502020204030203" pitchFamily="34" charset="0"/>
                <a:cs typeface="Lato" panose="020F0502020204030203" pitchFamily="34" charset="0"/>
              </a:rPr>
              <a:t>Urllib</a:t>
            </a:r>
          </a:p>
          <a:p>
            <a:pPr>
              <a:buFont typeface="Wingdings" panose="05000000000000000000" pitchFamily="2" charset="2"/>
              <a:buChar char="§"/>
            </a:pPr>
            <a:r>
              <a:rPr lang="en-US" sz="900" b="0" i="0" dirty="0">
                <a:solidFill>
                  <a:srgbClr val="000000"/>
                </a:solidFill>
                <a:effectLst/>
                <a:latin typeface="Lato" panose="020F0502020204030203" pitchFamily="34" charset="0"/>
                <a:ea typeface="Lato" panose="020F0502020204030203" pitchFamily="34" charset="0"/>
                <a:cs typeface="Lato" panose="020F0502020204030203" pitchFamily="34" charset="0"/>
              </a:rPr>
              <a:t>JSON</a:t>
            </a:r>
          </a:p>
          <a:p>
            <a:pPr>
              <a:buFont typeface="Wingdings" panose="05000000000000000000" pitchFamily="2" charset="2"/>
              <a:buChar char="§"/>
            </a:pPr>
            <a:r>
              <a:rPr lang="en-US" sz="900" dirty="0">
                <a:solidFill>
                  <a:srgbClr val="000000"/>
                </a:solidFill>
                <a:latin typeface="Lato" panose="020F0502020204030203" pitchFamily="34" charset="0"/>
                <a:ea typeface="Lato" panose="020F0502020204030203" pitchFamily="34" charset="0"/>
                <a:cs typeface="Lato" panose="020F0502020204030203" pitchFamily="34" charset="0"/>
              </a:rPr>
              <a:t>Time</a:t>
            </a:r>
          </a:p>
          <a:p>
            <a:pPr>
              <a:buFont typeface="Wingdings" panose="05000000000000000000" pitchFamily="2" charset="2"/>
              <a:buChar char="§"/>
            </a:pPr>
            <a:r>
              <a:rPr lang="en-US" sz="900" b="0" i="0" dirty="0">
                <a:solidFill>
                  <a:srgbClr val="000000"/>
                </a:solidFill>
                <a:effectLst/>
                <a:latin typeface="Lato" panose="020F0502020204030203" pitchFamily="34" charset="0"/>
                <a:ea typeface="Lato" panose="020F0502020204030203" pitchFamily="34" charset="0"/>
                <a:cs typeface="Lato" panose="020F0502020204030203" pitchFamily="34" charset="0"/>
              </a:rPr>
              <a:t>Sys</a:t>
            </a:r>
          </a:p>
          <a:p>
            <a:pPr>
              <a:buFont typeface="Wingdings" panose="05000000000000000000" pitchFamily="2" charset="2"/>
              <a:buChar char="§"/>
            </a:pPr>
            <a:r>
              <a:rPr lang="en-US" sz="900" dirty="0">
                <a:solidFill>
                  <a:srgbClr val="000000"/>
                </a:solidFill>
                <a:latin typeface="Lato" panose="020F0502020204030203" pitchFamily="34" charset="0"/>
                <a:ea typeface="Lato" panose="020F0502020204030203" pitchFamily="34" charset="0"/>
                <a:cs typeface="Lato" panose="020F0502020204030203" pitchFamily="34" charset="0"/>
              </a:rPr>
              <a:t>CSV</a:t>
            </a:r>
          </a:p>
          <a:p>
            <a:pPr>
              <a:buFont typeface="Wingdings" panose="05000000000000000000" pitchFamily="2" charset="2"/>
              <a:buChar char="§"/>
            </a:pPr>
            <a:r>
              <a:rPr lang="en-US" sz="900" b="0" i="0" dirty="0">
                <a:solidFill>
                  <a:srgbClr val="000000"/>
                </a:solidFill>
                <a:effectLst/>
                <a:latin typeface="Lato" panose="020F0502020204030203" pitchFamily="34" charset="0"/>
                <a:ea typeface="Lato" panose="020F0502020204030203" pitchFamily="34" charset="0"/>
                <a:cs typeface="Lato" panose="020F0502020204030203" pitchFamily="34" charset="0"/>
              </a:rPr>
              <a:t>SQL Alchemy</a:t>
            </a:r>
          </a:p>
          <a:p>
            <a:pPr>
              <a:buFont typeface="Wingdings" panose="05000000000000000000" pitchFamily="2" charset="2"/>
              <a:buChar char="§"/>
            </a:pPr>
            <a:r>
              <a:rPr lang="en-US" sz="900" b="0" i="0" dirty="0">
                <a:solidFill>
                  <a:srgbClr val="000000"/>
                </a:solidFill>
                <a:effectLst/>
                <a:latin typeface="Lato" panose="020F0502020204030203" pitchFamily="34" charset="0"/>
                <a:ea typeface="Lato" panose="020F0502020204030203" pitchFamily="34" charset="0"/>
                <a:cs typeface="Lato" panose="020F0502020204030203" pitchFamily="34" charset="0"/>
              </a:rPr>
              <a:t>Seaborn</a:t>
            </a:r>
          </a:p>
          <a:p>
            <a:pPr>
              <a:buFont typeface="Wingdings" panose="05000000000000000000" pitchFamily="2" charset="2"/>
              <a:buChar char="§"/>
            </a:pPr>
            <a:r>
              <a:rPr lang="en-US" sz="900" dirty="0">
                <a:solidFill>
                  <a:srgbClr val="000000"/>
                </a:solidFill>
                <a:latin typeface="Lato" panose="020F0502020204030203" pitchFamily="34" charset="0"/>
                <a:ea typeface="Lato" panose="020F0502020204030203" pitchFamily="34" charset="0"/>
                <a:cs typeface="Lato" panose="020F0502020204030203" pitchFamily="34" charset="0"/>
              </a:rPr>
              <a:t>Matplotlib.pyplot</a:t>
            </a:r>
          </a:p>
          <a:p>
            <a:pPr>
              <a:buFont typeface="Wingdings" panose="05000000000000000000" pitchFamily="2" charset="2"/>
              <a:buChar char="§"/>
            </a:pPr>
            <a:r>
              <a:rPr lang="en-US" sz="900" b="0" i="0" dirty="0">
                <a:solidFill>
                  <a:srgbClr val="000000"/>
                </a:solidFill>
                <a:effectLst/>
                <a:latin typeface="Lato" panose="020F0502020204030203" pitchFamily="34" charset="0"/>
                <a:ea typeface="Lato" panose="020F0502020204030203" pitchFamily="34" charset="0"/>
                <a:cs typeface="Lato" panose="020F0502020204030203" pitchFamily="34" charset="0"/>
              </a:rPr>
              <a:t>Numpy</a:t>
            </a:r>
          </a:p>
          <a:p>
            <a:pPr>
              <a:buFont typeface="Wingdings" panose="05000000000000000000" pitchFamily="2" charset="2"/>
              <a:buChar char="§"/>
            </a:pPr>
            <a:r>
              <a:rPr lang="en-US" sz="900" dirty="0">
                <a:solidFill>
                  <a:srgbClr val="000000"/>
                </a:solidFill>
                <a:latin typeface="Lato" panose="020F0502020204030203" pitchFamily="34" charset="0"/>
                <a:ea typeface="Lato" panose="020F0502020204030203" pitchFamily="34" charset="0"/>
                <a:cs typeface="Lato" panose="020F0502020204030203" pitchFamily="34" charset="0"/>
              </a:rPr>
              <a:t>Squarify</a:t>
            </a:r>
          </a:p>
          <a:p>
            <a:pPr>
              <a:buFont typeface="Wingdings" panose="05000000000000000000" pitchFamily="2" charset="2"/>
              <a:buChar char="§"/>
            </a:pPr>
            <a:r>
              <a:rPr lang="en-US" sz="900" b="0" i="0" dirty="0">
                <a:solidFill>
                  <a:srgbClr val="000000"/>
                </a:solidFill>
                <a:effectLst/>
                <a:latin typeface="Lato" panose="020F0502020204030203" pitchFamily="34" charset="0"/>
                <a:ea typeface="Lato" panose="020F0502020204030203" pitchFamily="34" charset="0"/>
                <a:cs typeface="Lato" panose="020F0502020204030203" pitchFamily="34" charset="0"/>
              </a:rPr>
              <a:t>Warning</a:t>
            </a:r>
            <a:r>
              <a:rPr lang="en-US" sz="900" dirty="0">
                <a:solidFill>
                  <a:srgbClr val="000000"/>
                </a:solidFill>
                <a:latin typeface="Lato" panose="020F0502020204030203" pitchFamily="34" charset="0"/>
                <a:ea typeface="Lato" panose="020F0502020204030203" pitchFamily="34" charset="0"/>
                <a:cs typeface="Lato" panose="020F0502020204030203" pitchFamily="34" charset="0"/>
              </a:rPr>
              <a:t>s</a:t>
            </a:r>
            <a:endParaRPr lang="en-US" sz="900" b="0" i="0"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146050" indent="0">
              <a:buNone/>
            </a:pPr>
            <a:endParaRPr lang="en-US" sz="1200" b="1" dirty="0">
              <a:solidFill>
                <a:srgbClr val="000000"/>
              </a:solidFill>
              <a:latin typeface="Lato" panose="020F0502020204030203" pitchFamily="34" charset="0"/>
              <a:ea typeface="Lato" panose="020F0502020204030203" pitchFamily="34" charset="0"/>
              <a:cs typeface="Lato" panose="020F0502020204030203" pitchFamily="34" charset="0"/>
            </a:endParaRPr>
          </a:p>
          <a:p>
            <a:pPr marL="146050" indent="0">
              <a:buNone/>
            </a:pPr>
            <a:r>
              <a:rPr lang="en-US" sz="1200" b="1" dirty="0">
                <a:solidFill>
                  <a:srgbClr val="000000"/>
                </a:solidFill>
                <a:latin typeface="Lato" panose="020F0502020204030203" pitchFamily="34" charset="0"/>
                <a:ea typeface="Lato" panose="020F0502020204030203" pitchFamily="34" charset="0"/>
                <a:cs typeface="Lato" panose="020F0502020204030203" pitchFamily="34" charset="0"/>
              </a:rPr>
              <a:t>Note: The pip install commands are already included in the code using the os commands. Hence, this shouldn’t be a concern.</a:t>
            </a:r>
            <a:endParaRPr lang="en-US" sz="1050" b="1" dirty="0">
              <a:solidFill>
                <a:srgbClr val="333333"/>
              </a:solidFill>
              <a:latin typeface="Lato" panose="020F0502020204030203" pitchFamily="34" charset="0"/>
              <a:ea typeface="Lato" panose="020F0502020204030203" pitchFamily="34" charset="0"/>
              <a:cs typeface="Lato" panose="020F0502020204030203" pitchFamily="34" charset="0"/>
            </a:endParaRPr>
          </a:p>
        </p:txBody>
      </p:sp>
      <p:sp>
        <p:nvSpPr>
          <p:cNvPr id="152" name="Google Shape;152;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Requirements to run the project</a:t>
            </a:r>
            <a:endParaRPr dirty="0"/>
          </a:p>
        </p:txBody>
      </p:sp>
    </p:spTree>
    <p:extLst>
      <p:ext uri="{BB962C8B-B14F-4D97-AF65-F5344CB8AC3E}">
        <p14:creationId xmlns:p14="http://schemas.microsoft.com/office/powerpoint/2010/main" val="2495031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body" idx="1"/>
          </p:nvPr>
        </p:nvSpPr>
        <p:spPr>
          <a:xfrm>
            <a:off x="727650" y="1711020"/>
            <a:ext cx="7688700" cy="2261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05"/>
              <a:buNone/>
            </a:pPr>
            <a:r>
              <a:rPr lang="en-US" sz="1400" b="1" dirty="0">
                <a:solidFill>
                  <a:srgbClr val="000000"/>
                </a:solidFill>
                <a:highlight>
                  <a:srgbClr val="FFFFFF"/>
                </a:highlight>
              </a:rPr>
              <a:t>3.1 Following versions of packages needed for implementing the code:</a:t>
            </a:r>
          </a:p>
          <a:p>
            <a:pPr marL="0" lvl="0" indent="0" algn="l" rtl="0">
              <a:lnSpc>
                <a:spcPct val="105000"/>
              </a:lnSpc>
              <a:spcBef>
                <a:spcPts val="0"/>
              </a:spcBef>
              <a:spcAft>
                <a:spcPts val="0"/>
              </a:spcAft>
              <a:buSzPts val="605"/>
              <a:buNone/>
            </a:pPr>
            <a:endParaRPr lang="en-US" sz="600" b="1" dirty="0">
              <a:solidFill>
                <a:srgbClr val="000000"/>
              </a:solidFill>
              <a:highlight>
                <a:srgbClr val="FFFFFF"/>
              </a:highlight>
            </a:endParaRPr>
          </a:p>
          <a:p>
            <a:pPr>
              <a:buFont typeface="Wingdings" panose="05000000000000000000" pitchFamily="2" charset="2"/>
              <a:buChar char="§"/>
            </a:pP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beautifulsoup4==4.10.0</a:t>
            </a:r>
          </a:p>
          <a:p>
            <a:pPr>
              <a:buFont typeface="Wingdings" panose="05000000000000000000" pitchFamily="2" charset="2"/>
              <a:buChar char="§"/>
            </a:pP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bs4==0.0.1</a:t>
            </a:r>
          </a:p>
          <a:p>
            <a:pPr>
              <a:buFont typeface="Wingdings" panose="05000000000000000000" pitchFamily="2" charset="2"/>
              <a:buChar char="§"/>
            </a:pPr>
            <a:r>
              <a:rPr lang="en-US" sz="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certifi</a:t>
            </a: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==2021.10.8</a:t>
            </a:r>
          </a:p>
          <a:p>
            <a:pPr>
              <a:buFont typeface="Wingdings" panose="05000000000000000000" pitchFamily="2" charset="2"/>
              <a:buChar char="§"/>
            </a:pP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charset-normalizer==2.0.7</a:t>
            </a:r>
          </a:p>
          <a:p>
            <a:pPr>
              <a:buFont typeface="Wingdings" panose="05000000000000000000" pitchFamily="2" charset="2"/>
              <a:buChar char="§"/>
            </a:pP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cycler==0.11.0</a:t>
            </a:r>
          </a:p>
          <a:p>
            <a:pPr>
              <a:buFont typeface="Wingdings" panose="05000000000000000000" pitchFamily="2" charset="2"/>
              <a:buChar char="§"/>
            </a:pPr>
            <a:r>
              <a:rPr lang="en-US" sz="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edx</a:t>
            </a: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-dl==0.1.13</a:t>
            </a:r>
          </a:p>
          <a:p>
            <a:pPr>
              <a:buFont typeface="Wingdings" panose="05000000000000000000" pitchFamily="2" charset="2"/>
              <a:buChar char="§"/>
            </a:pPr>
            <a:r>
              <a:rPr lang="en-US" sz="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fonttools</a:t>
            </a: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==4.28.2</a:t>
            </a:r>
          </a:p>
          <a:p>
            <a:pPr>
              <a:buFont typeface="Wingdings" panose="05000000000000000000" pitchFamily="2" charset="2"/>
              <a:buChar char="§"/>
            </a:pPr>
            <a:r>
              <a:rPr lang="en-US" sz="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greenlet</a:t>
            </a: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==1.1.2</a:t>
            </a:r>
          </a:p>
          <a:p>
            <a:pPr>
              <a:buFont typeface="Wingdings" panose="05000000000000000000" pitchFamily="2" charset="2"/>
              <a:buChar char="§"/>
            </a:pP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html5lib==1.1</a:t>
            </a:r>
          </a:p>
          <a:p>
            <a:pPr>
              <a:buFont typeface="Wingdings" panose="05000000000000000000" pitchFamily="2" charset="2"/>
              <a:buChar char="§"/>
            </a:pPr>
            <a:r>
              <a:rPr lang="en-US" sz="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idna</a:t>
            </a: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==3.3</a:t>
            </a:r>
          </a:p>
          <a:p>
            <a:pPr>
              <a:buFont typeface="Wingdings" panose="05000000000000000000" pitchFamily="2" charset="2"/>
              <a:buChar char="§"/>
            </a:pPr>
            <a:r>
              <a:rPr lang="en-US" sz="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kiwisolver</a:t>
            </a: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==1.3.2</a:t>
            </a:r>
          </a:p>
          <a:p>
            <a:pPr>
              <a:buFont typeface="Wingdings" panose="05000000000000000000" pitchFamily="2" charset="2"/>
              <a:buChar char="§"/>
            </a:pP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matplotlib==3.5.0</a:t>
            </a:r>
          </a:p>
          <a:p>
            <a:pPr>
              <a:buFont typeface="Wingdings" panose="05000000000000000000" pitchFamily="2" charset="2"/>
              <a:buChar char="§"/>
            </a:pPr>
            <a:r>
              <a:rPr lang="en-US" sz="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numpy</a:t>
            </a: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==1.21.4</a:t>
            </a:r>
          </a:p>
          <a:p>
            <a:pPr>
              <a:buFont typeface="Wingdings" panose="05000000000000000000" pitchFamily="2" charset="2"/>
              <a:buChar char="§"/>
            </a:pP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packaging==21.3</a:t>
            </a:r>
          </a:p>
          <a:p>
            <a:pPr>
              <a:buFont typeface="Wingdings" panose="05000000000000000000" pitchFamily="2" charset="2"/>
              <a:buChar char="§"/>
            </a:pP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pandas==1.3.4</a:t>
            </a:r>
          </a:p>
          <a:p>
            <a:pPr>
              <a:buFont typeface="Wingdings" panose="05000000000000000000" pitchFamily="2" charset="2"/>
              <a:buChar char="§"/>
            </a:pP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Pillow==8.4.0</a:t>
            </a:r>
          </a:p>
          <a:p>
            <a:pPr>
              <a:buFont typeface="Wingdings" panose="05000000000000000000" pitchFamily="2" charset="2"/>
              <a:buChar char="§"/>
            </a:pPr>
            <a:r>
              <a:rPr lang="en-US" sz="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pyparsing</a:t>
            </a: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==3.0.6</a:t>
            </a:r>
          </a:p>
          <a:p>
            <a:pPr marL="146050" indent="0">
              <a:buNone/>
            </a:pPr>
            <a:endParaRPr lang="en-US" sz="1200" b="1" dirty="0">
              <a:solidFill>
                <a:srgbClr val="000000"/>
              </a:solidFill>
              <a:latin typeface="Lato" panose="020F0502020204030203" pitchFamily="34" charset="0"/>
              <a:ea typeface="Lato" panose="020F0502020204030203" pitchFamily="34" charset="0"/>
              <a:cs typeface="Lato" panose="020F0502020204030203" pitchFamily="34" charset="0"/>
            </a:endParaRPr>
          </a:p>
          <a:p>
            <a:pPr marL="146050" indent="0">
              <a:buNone/>
            </a:pPr>
            <a:r>
              <a:rPr lang="en-US" sz="1200" b="1" dirty="0">
                <a:solidFill>
                  <a:srgbClr val="000000"/>
                </a:solidFill>
                <a:latin typeface="Lato" panose="020F0502020204030203" pitchFamily="34" charset="0"/>
                <a:ea typeface="Lato" panose="020F0502020204030203" pitchFamily="34" charset="0"/>
                <a:cs typeface="Lato" panose="020F0502020204030203" pitchFamily="34" charset="0"/>
              </a:rPr>
              <a:t>Note: The pip install commands are already included in the code using the os commands. Hence, this shouldn’t be a concern.</a:t>
            </a:r>
            <a:endParaRPr lang="en-US" sz="1050" b="1" dirty="0">
              <a:solidFill>
                <a:srgbClr val="333333"/>
              </a:solidFill>
              <a:latin typeface="Lato" panose="020F0502020204030203" pitchFamily="34" charset="0"/>
              <a:ea typeface="Lato" panose="020F0502020204030203" pitchFamily="34" charset="0"/>
              <a:cs typeface="Lato" panose="020F0502020204030203" pitchFamily="34" charset="0"/>
            </a:endParaRPr>
          </a:p>
        </p:txBody>
      </p:sp>
      <p:sp>
        <p:nvSpPr>
          <p:cNvPr id="152" name="Google Shape;152;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Requirements to run the project</a:t>
            </a:r>
            <a:endParaRPr dirty="0"/>
          </a:p>
        </p:txBody>
      </p:sp>
    </p:spTree>
    <p:extLst>
      <p:ext uri="{BB962C8B-B14F-4D97-AF65-F5344CB8AC3E}">
        <p14:creationId xmlns:p14="http://schemas.microsoft.com/office/powerpoint/2010/main" val="1543394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body" idx="1"/>
          </p:nvPr>
        </p:nvSpPr>
        <p:spPr>
          <a:xfrm>
            <a:off x="727650" y="1677402"/>
            <a:ext cx="7688700" cy="2261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05"/>
              <a:buNone/>
            </a:pPr>
            <a:r>
              <a:rPr lang="en-US" sz="1400" b="1" dirty="0">
                <a:solidFill>
                  <a:srgbClr val="000000"/>
                </a:solidFill>
                <a:highlight>
                  <a:srgbClr val="FFFFFF"/>
                </a:highlight>
              </a:rPr>
              <a:t>3.2 Following versions of packages needed for implementing the code:</a:t>
            </a:r>
          </a:p>
          <a:p>
            <a:pPr marL="0" lvl="0" indent="0" algn="l" rtl="0">
              <a:lnSpc>
                <a:spcPct val="105000"/>
              </a:lnSpc>
              <a:spcBef>
                <a:spcPts val="0"/>
              </a:spcBef>
              <a:spcAft>
                <a:spcPts val="0"/>
              </a:spcAft>
              <a:buSzPts val="605"/>
              <a:buNone/>
            </a:pPr>
            <a:endParaRPr lang="en-US" sz="600" b="1" dirty="0">
              <a:solidFill>
                <a:srgbClr val="000000"/>
              </a:solidFill>
              <a:highlight>
                <a:srgbClr val="FFFFFF"/>
              </a:highlight>
            </a:endParaRPr>
          </a:p>
          <a:p>
            <a:pPr>
              <a:buFont typeface="Wingdings" panose="05000000000000000000" pitchFamily="2" charset="2"/>
              <a:buChar char="§"/>
            </a:pPr>
            <a:r>
              <a:rPr lang="en-US" sz="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pyparsing</a:t>
            </a: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==3.0.6</a:t>
            </a:r>
          </a:p>
          <a:p>
            <a:pPr>
              <a:buFont typeface="Wingdings" panose="05000000000000000000" pitchFamily="2" charset="2"/>
              <a:buChar char="§"/>
            </a:pP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python-</a:t>
            </a:r>
            <a:r>
              <a:rPr lang="en-US" sz="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dateutil</a:t>
            </a: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==2.8.2</a:t>
            </a:r>
          </a:p>
          <a:p>
            <a:pPr>
              <a:buFont typeface="Wingdings" panose="05000000000000000000" pitchFamily="2" charset="2"/>
              <a:buChar char="§"/>
            </a:pPr>
            <a:r>
              <a:rPr lang="en-US" sz="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pytz</a:t>
            </a: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==2021.3</a:t>
            </a:r>
          </a:p>
          <a:p>
            <a:pPr>
              <a:buFont typeface="Wingdings" panose="05000000000000000000" pitchFamily="2" charset="2"/>
              <a:buChar char="§"/>
            </a:pP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requests==2.26.0</a:t>
            </a:r>
          </a:p>
          <a:p>
            <a:pPr>
              <a:buFont typeface="Wingdings" panose="05000000000000000000" pitchFamily="2" charset="2"/>
              <a:buChar char="§"/>
            </a:pPr>
            <a:r>
              <a:rPr lang="en-US" sz="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ruamel.yaml</a:t>
            </a: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==0.17.17</a:t>
            </a:r>
          </a:p>
          <a:p>
            <a:pPr>
              <a:buFont typeface="Wingdings" panose="05000000000000000000" pitchFamily="2" charset="2"/>
              <a:buChar char="§"/>
            </a:pPr>
            <a:r>
              <a:rPr lang="en-US" sz="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ruamel.yaml.clib</a:t>
            </a: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==0.2.6</a:t>
            </a:r>
          </a:p>
          <a:p>
            <a:pPr>
              <a:buFont typeface="Wingdings" panose="05000000000000000000" pitchFamily="2" charset="2"/>
              <a:buChar char="§"/>
            </a:pPr>
            <a:r>
              <a:rPr lang="en-US" sz="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scipy</a:t>
            </a: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==1.7.3</a:t>
            </a:r>
          </a:p>
          <a:p>
            <a:pPr>
              <a:buFont typeface="Wingdings" panose="05000000000000000000" pitchFamily="2" charset="2"/>
              <a:buChar char="§"/>
            </a:pP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seaborn==0.11.2</a:t>
            </a:r>
          </a:p>
          <a:p>
            <a:pPr>
              <a:buFont typeface="Wingdings" panose="05000000000000000000" pitchFamily="2" charset="2"/>
              <a:buChar char="§"/>
            </a:pPr>
            <a:r>
              <a:rPr lang="en-US" sz="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setuptools-scm</a:t>
            </a: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==6.3.2</a:t>
            </a:r>
          </a:p>
          <a:p>
            <a:pPr>
              <a:buFont typeface="Wingdings" panose="05000000000000000000" pitchFamily="2" charset="2"/>
              <a:buChar char="§"/>
            </a:pP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six==1.16.0</a:t>
            </a:r>
          </a:p>
          <a:p>
            <a:pPr>
              <a:buFont typeface="Wingdings" panose="05000000000000000000" pitchFamily="2" charset="2"/>
              <a:buChar char="§"/>
            </a:pPr>
            <a:r>
              <a:rPr lang="en-US" sz="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soupsieve</a:t>
            </a: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==2.3.1</a:t>
            </a:r>
          </a:p>
          <a:p>
            <a:pPr>
              <a:buFont typeface="Wingdings" panose="05000000000000000000" pitchFamily="2" charset="2"/>
              <a:buChar char="§"/>
            </a:pPr>
            <a:r>
              <a:rPr lang="en-US" sz="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SQLAlchemy</a:t>
            </a: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==1.4.27</a:t>
            </a:r>
          </a:p>
          <a:p>
            <a:pPr>
              <a:buFont typeface="Wingdings" panose="05000000000000000000" pitchFamily="2" charset="2"/>
              <a:buChar char="§"/>
            </a:pPr>
            <a:r>
              <a:rPr lang="en-US" sz="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squarify</a:t>
            </a: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==0.4.3</a:t>
            </a:r>
          </a:p>
          <a:p>
            <a:pPr>
              <a:buFont typeface="Wingdings" panose="05000000000000000000" pitchFamily="2" charset="2"/>
              <a:buChar char="§"/>
            </a:pP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tabulate==0.8.9</a:t>
            </a:r>
          </a:p>
          <a:p>
            <a:pPr>
              <a:buFont typeface="Wingdings" panose="05000000000000000000" pitchFamily="2" charset="2"/>
              <a:buChar char="§"/>
            </a:pPr>
            <a:r>
              <a:rPr lang="en-US" sz="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tomli</a:t>
            </a: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==1.2.2</a:t>
            </a:r>
          </a:p>
          <a:p>
            <a:pPr>
              <a:buFont typeface="Wingdings" panose="05000000000000000000" pitchFamily="2" charset="2"/>
              <a:buChar char="§"/>
            </a:pP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urllib3==1.26.7</a:t>
            </a:r>
          </a:p>
          <a:p>
            <a:pPr>
              <a:buFont typeface="Wingdings" panose="05000000000000000000" pitchFamily="2" charset="2"/>
              <a:buChar char="§"/>
            </a:pPr>
            <a:r>
              <a:rPr lang="en-US" sz="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webencodings</a:t>
            </a: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==0.5.1</a:t>
            </a:r>
          </a:p>
          <a:p>
            <a:pPr>
              <a:buFont typeface="Wingdings" panose="05000000000000000000" pitchFamily="2" charset="2"/>
              <a:buChar char="§"/>
            </a:pPr>
            <a:r>
              <a:rPr lang="en-US" sz="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youtube</a:t>
            </a:r>
            <a:r>
              <a:rPr lang="en-US" sz="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-dl==2021.6.6</a:t>
            </a:r>
          </a:p>
          <a:p>
            <a:pPr>
              <a:buFont typeface="Wingdings" panose="05000000000000000000" pitchFamily="2" charset="2"/>
              <a:buChar char="§"/>
            </a:pPr>
            <a:endParaRPr lang="en-US" sz="700" b="1" dirty="0">
              <a:solidFill>
                <a:srgbClr val="000000"/>
              </a:solidFill>
              <a:latin typeface="Lato" panose="020F0502020204030203" pitchFamily="34" charset="0"/>
              <a:ea typeface="Lato" panose="020F0502020204030203" pitchFamily="34" charset="0"/>
              <a:cs typeface="Lato" panose="020F0502020204030203" pitchFamily="34" charset="0"/>
            </a:endParaRPr>
          </a:p>
          <a:p>
            <a:pPr marL="146050" indent="0">
              <a:buNone/>
            </a:pPr>
            <a:r>
              <a:rPr lang="en-US" sz="1200" b="1" dirty="0">
                <a:solidFill>
                  <a:srgbClr val="000000"/>
                </a:solidFill>
                <a:latin typeface="Lato" panose="020F0502020204030203" pitchFamily="34" charset="0"/>
                <a:ea typeface="Lato" panose="020F0502020204030203" pitchFamily="34" charset="0"/>
                <a:cs typeface="Lato" panose="020F0502020204030203" pitchFamily="34" charset="0"/>
              </a:rPr>
              <a:t>Note: The pip install commands are already included in the code using the os commands. Hence, this shouldn’t be a concern.</a:t>
            </a:r>
            <a:endParaRPr lang="en-US" sz="1050" b="1" dirty="0">
              <a:solidFill>
                <a:srgbClr val="333333"/>
              </a:solidFill>
              <a:latin typeface="Lato" panose="020F0502020204030203" pitchFamily="34" charset="0"/>
              <a:ea typeface="Lato" panose="020F0502020204030203" pitchFamily="34" charset="0"/>
              <a:cs typeface="Lato" panose="020F0502020204030203" pitchFamily="34" charset="0"/>
            </a:endParaRPr>
          </a:p>
        </p:txBody>
      </p:sp>
      <p:sp>
        <p:nvSpPr>
          <p:cNvPr id="152" name="Google Shape;152;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Requirements to run the project</a:t>
            </a:r>
            <a:endParaRPr dirty="0"/>
          </a:p>
        </p:txBody>
      </p:sp>
    </p:spTree>
    <p:extLst>
      <p:ext uri="{BB962C8B-B14F-4D97-AF65-F5344CB8AC3E}">
        <p14:creationId xmlns:p14="http://schemas.microsoft.com/office/powerpoint/2010/main" val="558711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body" idx="1"/>
          </p:nvPr>
        </p:nvSpPr>
        <p:spPr>
          <a:xfrm>
            <a:off x="727650" y="1798432"/>
            <a:ext cx="7688700" cy="2261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05"/>
              <a:buNone/>
            </a:pPr>
            <a:r>
              <a:rPr lang="en-US" sz="1400" dirty="0">
                <a:solidFill>
                  <a:srgbClr val="000000"/>
                </a:solidFill>
                <a:highlight>
                  <a:srgbClr val="FFFFFF"/>
                </a:highlight>
              </a:rPr>
              <a:t>3.1 Go to the code folder</a:t>
            </a:r>
          </a:p>
          <a:p>
            <a:pPr marL="0" lvl="0" indent="0" algn="l" rtl="0">
              <a:lnSpc>
                <a:spcPct val="105000"/>
              </a:lnSpc>
              <a:spcBef>
                <a:spcPts val="0"/>
              </a:spcBef>
              <a:spcAft>
                <a:spcPts val="0"/>
              </a:spcAft>
              <a:buSzPts val="605"/>
              <a:buNone/>
            </a:pPr>
            <a:endParaRPr lang="en-US" sz="900" dirty="0">
              <a:solidFill>
                <a:srgbClr val="000000"/>
              </a:solidFill>
              <a:highlight>
                <a:srgbClr val="FFFFFF"/>
              </a:highlight>
            </a:endParaRPr>
          </a:p>
          <a:p>
            <a:pPr marL="0" lvl="0" indent="0" algn="l" rtl="0">
              <a:lnSpc>
                <a:spcPct val="105000"/>
              </a:lnSpc>
              <a:spcBef>
                <a:spcPts val="0"/>
              </a:spcBef>
              <a:spcAft>
                <a:spcPts val="0"/>
              </a:spcAft>
              <a:buSzPts val="605"/>
              <a:buNone/>
            </a:pPr>
            <a:r>
              <a:rPr lang="en-US" sz="1400" dirty="0">
                <a:solidFill>
                  <a:srgbClr val="000000"/>
                </a:solidFill>
                <a:highlight>
                  <a:srgbClr val="FFFFFF"/>
                </a:highlight>
              </a:rPr>
              <a:t>3.2 Open command prompt in this folder location i.e. in 'code' folder</a:t>
            </a:r>
          </a:p>
          <a:p>
            <a:pPr marL="0" lvl="0" indent="0" algn="l" rtl="0">
              <a:lnSpc>
                <a:spcPct val="105000"/>
              </a:lnSpc>
              <a:spcBef>
                <a:spcPts val="0"/>
              </a:spcBef>
              <a:spcAft>
                <a:spcPts val="0"/>
              </a:spcAft>
              <a:buSzPts val="605"/>
              <a:buNone/>
            </a:pPr>
            <a:endParaRPr lang="en-US" sz="900" dirty="0">
              <a:solidFill>
                <a:srgbClr val="000000"/>
              </a:solidFill>
              <a:highlight>
                <a:srgbClr val="FFFFFF"/>
              </a:highlight>
            </a:endParaRPr>
          </a:p>
          <a:p>
            <a:pPr marL="0" lvl="0" indent="0" algn="l" rtl="0">
              <a:lnSpc>
                <a:spcPct val="105000"/>
              </a:lnSpc>
              <a:spcBef>
                <a:spcPts val="0"/>
              </a:spcBef>
              <a:spcAft>
                <a:spcPts val="0"/>
              </a:spcAft>
              <a:buSzPts val="605"/>
              <a:buNone/>
            </a:pPr>
            <a:r>
              <a:rPr lang="en-US" sz="1400" dirty="0">
                <a:solidFill>
                  <a:srgbClr val="000000"/>
                </a:solidFill>
                <a:highlight>
                  <a:srgbClr val="FFFFFF"/>
                </a:highlight>
              </a:rPr>
              <a:t>3.3 Run either of the following commands (Snapshots in the next slides):</a:t>
            </a:r>
          </a:p>
          <a:p>
            <a:pPr marL="0" lvl="0" indent="0" algn="l" rtl="0">
              <a:lnSpc>
                <a:spcPct val="105000"/>
              </a:lnSpc>
              <a:spcBef>
                <a:spcPts val="0"/>
              </a:spcBef>
              <a:spcAft>
                <a:spcPts val="0"/>
              </a:spcAft>
              <a:buSzPts val="605"/>
              <a:buNone/>
            </a:pPr>
            <a:endParaRPr lang="en-US" sz="1400" dirty="0">
              <a:solidFill>
                <a:srgbClr val="000000"/>
              </a:solidFill>
              <a:highlight>
                <a:srgbClr val="FFFFFF"/>
              </a:highlight>
            </a:endParaRPr>
          </a:p>
          <a:p>
            <a:pPr marL="0" lvl="0" indent="0" algn="l" rtl="0">
              <a:lnSpc>
                <a:spcPct val="105000"/>
              </a:lnSpc>
              <a:spcBef>
                <a:spcPts val="0"/>
              </a:spcBef>
              <a:spcAft>
                <a:spcPts val="0"/>
              </a:spcAft>
              <a:buSzPts val="605"/>
              <a:buNone/>
            </a:pPr>
            <a:r>
              <a:rPr lang="en-US" sz="1000" dirty="0">
                <a:solidFill>
                  <a:srgbClr val="000000"/>
                </a:solidFill>
                <a:highlight>
                  <a:srgbClr val="FFFFFF"/>
                </a:highlight>
              </a:rPr>
              <a:t>	--&gt; python3 HW5_Final_Project.py</a:t>
            </a:r>
          </a:p>
          <a:p>
            <a:pPr marL="0" lvl="0" indent="0" algn="l" rtl="0">
              <a:lnSpc>
                <a:spcPct val="105000"/>
              </a:lnSpc>
              <a:spcBef>
                <a:spcPts val="0"/>
              </a:spcBef>
              <a:spcAft>
                <a:spcPts val="0"/>
              </a:spcAft>
              <a:buSzPts val="605"/>
              <a:buNone/>
            </a:pPr>
            <a:endParaRPr lang="en-US" sz="1000" dirty="0">
              <a:solidFill>
                <a:srgbClr val="000000"/>
              </a:solidFill>
              <a:highlight>
                <a:srgbClr val="FFFFFF"/>
              </a:highlight>
            </a:endParaRPr>
          </a:p>
          <a:p>
            <a:pPr marL="0" lvl="0" indent="0" algn="l" rtl="0">
              <a:lnSpc>
                <a:spcPct val="105000"/>
              </a:lnSpc>
              <a:spcBef>
                <a:spcPts val="0"/>
              </a:spcBef>
              <a:spcAft>
                <a:spcPts val="0"/>
              </a:spcAft>
              <a:buSzPts val="605"/>
              <a:buNone/>
            </a:pPr>
            <a:r>
              <a:rPr lang="en-US" sz="1000" dirty="0">
                <a:solidFill>
                  <a:srgbClr val="000000"/>
                </a:solidFill>
                <a:highlight>
                  <a:srgbClr val="FFFFFF"/>
                </a:highlight>
              </a:rPr>
              <a:t>	--&gt; python3 HW5_Final_Project.py --static</a:t>
            </a:r>
          </a:p>
        </p:txBody>
      </p:sp>
      <p:sp>
        <p:nvSpPr>
          <p:cNvPr id="152" name="Google Shape;152;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Steps to run the project</a:t>
            </a:r>
            <a:endParaRPr dirty="0"/>
          </a:p>
        </p:txBody>
      </p:sp>
    </p:spTree>
    <p:extLst>
      <p:ext uri="{BB962C8B-B14F-4D97-AF65-F5344CB8AC3E}">
        <p14:creationId xmlns:p14="http://schemas.microsoft.com/office/powerpoint/2010/main" val="415213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727800" y="116769"/>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sz="2550" dirty="0">
                <a:solidFill>
                  <a:schemeClr val="dk2"/>
                </a:solidFill>
              </a:rPr>
              <a:t>Ways to run the code</a:t>
            </a:r>
            <a:br>
              <a:rPr lang="en-US" sz="2550" dirty="0">
                <a:solidFill>
                  <a:schemeClr val="dk2"/>
                </a:solidFill>
              </a:rPr>
            </a:br>
            <a:endParaRPr sz="900" dirty="0">
              <a:solidFill>
                <a:srgbClr val="333333"/>
              </a:solidFill>
            </a:endParaRPr>
          </a:p>
          <a:p>
            <a:pPr lvl="0" algn="l" rtl="0">
              <a:spcBef>
                <a:spcPts val="0"/>
              </a:spcBef>
              <a:spcAft>
                <a:spcPts val="0"/>
              </a:spcAft>
            </a:pPr>
            <a:br>
              <a:rPr lang="en" sz="1100" dirty="0">
                <a:solidFill>
                  <a:srgbClr val="333333"/>
                </a:solidFill>
                <a:latin typeface="Lato"/>
                <a:ea typeface="Lato"/>
                <a:cs typeface="Lato"/>
                <a:sym typeface="Lato"/>
              </a:rPr>
            </a:br>
            <a:r>
              <a:rPr lang="en" sz="1100" dirty="0">
                <a:solidFill>
                  <a:srgbClr val="333333"/>
                </a:solidFill>
                <a:latin typeface="Lato"/>
                <a:ea typeface="Lato"/>
                <a:cs typeface="Lato"/>
                <a:sym typeface="Lato"/>
              </a:rPr>
              <a:t>Using the following command: </a:t>
            </a:r>
            <a:br>
              <a:rPr lang="en" sz="1100" dirty="0">
                <a:solidFill>
                  <a:srgbClr val="333333"/>
                </a:solidFill>
                <a:latin typeface="Lato"/>
                <a:ea typeface="Lato"/>
                <a:cs typeface="Lato"/>
                <a:sym typeface="Lato"/>
              </a:rPr>
            </a:br>
            <a:br>
              <a:rPr lang="en" sz="1100" dirty="0">
                <a:solidFill>
                  <a:srgbClr val="333333"/>
                </a:solidFill>
                <a:latin typeface="Lato"/>
                <a:ea typeface="Lato"/>
                <a:cs typeface="Lato"/>
                <a:sym typeface="Lato"/>
              </a:rPr>
            </a:br>
            <a:r>
              <a:rPr lang="en-US" sz="1100" dirty="0">
                <a:solidFill>
                  <a:srgbClr val="000000"/>
                </a:solidFill>
                <a:highlight>
                  <a:srgbClr val="FFFFFF"/>
                </a:highlight>
              </a:rPr>
              <a:t>python3 HW5_Final_Project.py</a:t>
            </a:r>
            <a:br>
              <a:rPr lang="en" sz="1100" dirty="0">
                <a:solidFill>
                  <a:srgbClr val="333333"/>
                </a:solidFill>
                <a:latin typeface="Lato"/>
                <a:ea typeface="Lato"/>
                <a:cs typeface="Lato"/>
                <a:sym typeface="Lato"/>
              </a:rPr>
            </a:br>
            <a:br>
              <a:rPr lang="en" sz="1100" dirty="0">
                <a:solidFill>
                  <a:srgbClr val="333333"/>
                </a:solidFill>
                <a:latin typeface="Lato"/>
                <a:ea typeface="Lato"/>
                <a:cs typeface="Lato"/>
                <a:sym typeface="Lato"/>
              </a:rPr>
            </a:br>
            <a:r>
              <a:rPr lang="en" sz="1100" dirty="0">
                <a:solidFill>
                  <a:srgbClr val="333333"/>
                </a:solidFill>
                <a:latin typeface="Lato"/>
                <a:ea typeface="Lato"/>
                <a:cs typeface="Lato"/>
                <a:sym typeface="Lato"/>
              </a:rPr>
              <a:t>This will run the analytics based on the csv data stored in the Data folder. The csv data in the Data folder is the already scrapped data.</a:t>
            </a:r>
            <a:endParaRPr sz="2700" dirty="0">
              <a:solidFill>
                <a:srgbClr val="333333"/>
              </a:solidFill>
            </a:endParaRPr>
          </a:p>
        </p:txBody>
      </p:sp>
      <p:pic>
        <p:nvPicPr>
          <p:cNvPr id="4" name="Picture 3">
            <a:extLst>
              <a:ext uri="{FF2B5EF4-FFF2-40B4-BE49-F238E27FC236}">
                <a16:creationId xmlns:a16="http://schemas.microsoft.com/office/drawing/2014/main" id="{2D62094F-7F47-4968-861D-53904712A7AE}"/>
              </a:ext>
            </a:extLst>
          </p:cNvPr>
          <p:cNvPicPr>
            <a:picLocks noChangeAspect="1"/>
          </p:cNvPicPr>
          <p:nvPr/>
        </p:nvPicPr>
        <p:blipFill>
          <a:blip r:embed="rId3"/>
          <a:stretch>
            <a:fillRect/>
          </a:stretch>
        </p:blipFill>
        <p:spPr>
          <a:xfrm>
            <a:off x="803563" y="2075477"/>
            <a:ext cx="7419109" cy="1419567"/>
          </a:xfrm>
          <a:prstGeom prst="rect">
            <a:avLst/>
          </a:prstGeom>
        </p:spPr>
      </p:pic>
    </p:spTree>
    <p:extLst>
      <p:ext uri="{BB962C8B-B14F-4D97-AF65-F5344CB8AC3E}">
        <p14:creationId xmlns:p14="http://schemas.microsoft.com/office/powerpoint/2010/main" val="1497692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727800" y="116769"/>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sz="2550" dirty="0">
                <a:solidFill>
                  <a:schemeClr val="dk2"/>
                </a:solidFill>
              </a:rPr>
              <a:t>Ways to run the code</a:t>
            </a:r>
            <a:br>
              <a:rPr lang="en-US" sz="2550" dirty="0">
                <a:solidFill>
                  <a:schemeClr val="dk2"/>
                </a:solidFill>
              </a:rPr>
            </a:br>
            <a:endParaRPr sz="900" dirty="0">
              <a:solidFill>
                <a:srgbClr val="333333"/>
              </a:solidFill>
            </a:endParaRPr>
          </a:p>
          <a:p>
            <a:pPr lvl="0" algn="l" rtl="0">
              <a:spcBef>
                <a:spcPts val="0"/>
              </a:spcBef>
              <a:spcAft>
                <a:spcPts val="0"/>
              </a:spcAft>
            </a:pPr>
            <a:r>
              <a:rPr lang="en" sz="1100" dirty="0">
                <a:solidFill>
                  <a:srgbClr val="333333"/>
                </a:solidFill>
                <a:latin typeface="Lato"/>
                <a:ea typeface="Lato"/>
                <a:cs typeface="Lato"/>
                <a:sym typeface="Lato"/>
              </a:rPr>
              <a:t>Using the following command: </a:t>
            </a:r>
            <a:br>
              <a:rPr lang="en" sz="1100" dirty="0">
                <a:solidFill>
                  <a:srgbClr val="333333"/>
                </a:solidFill>
                <a:latin typeface="Lato"/>
                <a:ea typeface="Lato"/>
                <a:cs typeface="Lato"/>
                <a:sym typeface="Lato"/>
              </a:rPr>
            </a:br>
            <a:br>
              <a:rPr lang="en" sz="1100" dirty="0">
                <a:solidFill>
                  <a:srgbClr val="333333"/>
                </a:solidFill>
                <a:latin typeface="Lato"/>
                <a:ea typeface="Lato"/>
                <a:cs typeface="Lato"/>
                <a:sym typeface="Lato"/>
              </a:rPr>
            </a:br>
            <a:r>
              <a:rPr lang="en-US" sz="1100" dirty="0">
                <a:solidFill>
                  <a:srgbClr val="000000"/>
                </a:solidFill>
                <a:highlight>
                  <a:srgbClr val="FFFFFF"/>
                </a:highlight>
              </a:rPr>
              <a:t>python3 HW5_Final_Project.py --static</a:t>
            </a:r>
            <a:br>
              <a:rPr lang="en" sz="1100" dirty="0">
                <a:solidFill>
                  <a:srgbClr val="333333"/>
                </a:solidFill>
                <a:latin typeface="Lato"/>
                <a:ea typeface="Lato"/>
                <a:cs typeface="Lato"/>
                <a:sym typeface="Lato"/>
              </a:rPr>
            </a:br>
            <a:br>
              <a:rPr lang="en" sz="1100" dirty="0">
                <a:solidFill>
                  <a:srgbClr val="333333"/>
                </a:solidFill>
                <a:latin typeface="Lato"/>
                <a:ea typeface="Lato"/>
                <a:cs typeface="Lato"/>
                <a:sym typeface="Lato"/>
              </a:rPr>
            </a:br>
            <a:r>
              <a:rPr lang="en" sz="1100" dirty="0">
                <a:solidFill>
                  <a:srgbClr val="333333"/>
                </a:solidFill>
                <a:latin typeface="Lato"/>
                <a:ea typeface="Lato"/>
                <a:cs typeface="Lato"/>
                <a:sym typeface="Lato"/>
              </a:rPr>
              <a:t>This will run the analytics based on the csv data stored in the Data folder. The csv data in the Data folder is the already scrapped data.</a:t>
            </a:r>
            <a:endParaRPr sz="2700" dirty="0">
              <a:solidFill>
                <a:srgbClr val="333333"/>
              </a:solidFill>
            </a:endParaRPr>
          </a:p>
        </p:txBody>
      </p:sp>
      <p:pic>
        <p:nvPicPr>
          <p:cNvPr id="3" name="Picture 2">
            <a:extLst>
              <a:ext uri="{FF2B5EF4-FFF2-40B4-BE49-F238E27FC236}">
                <a16:creationId xmlns:a16="http://schemas.microsoft.com/office/drawing/2014/main" id="{AE615E2C-EED9-4707-A5E8-7D4723DCCAB9}"/>
              </a:ext>
            </a:extLst>
          </p:cNvPr>
          <p:cNvPicPr>
            <a:picLocks noChangeAspect="1"/>
          </p:cNvPicPr>
          <p:nvPr/>
        </p:nvPicPr>
        <p:blipFill>
          <a:blip r:embed="rId3"/>
          <a:stretch>
            <a:fillRect/>
          </a:stretch>
        </p:blipFill>
        <p:spPr>
          <a:xfrm>
            <a:off x="727800" y="1835782"/>
            <a:ext cx="7765676" cy="2263678"/>
          </a:xfrm>
          <a:prstGeom prst="rect">
            <a:avLst/>
          </a:prstGeom>
        </p:spPr>
      </p:pic>
    </p:spTree>
    <p:extLst>
      <p:ext uri="{BB962C8B-B14F-4D97-AF65-F5344CB8AC3E}">
        <p14:creationId xmlns:p14="http://schemas.microsoft.com/office/powerpoint/2010/main" val="3559028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727800" y="11677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sz="2550" dirty="0">
                <a:solidFill>
                  <a:schemeClr val="dk2"/>
                </a:solidFill>
              </a:rPr>
              <a:t>Extensibility of code</a:t>
            </a:r>
            <a:br>
              <a:rPr lang="en-US" sz="2550" dirty="0">
                <a:solidFill>
                  <a:schemeClr val="dk2"/>
                </a:solidFill>
              </a:rPr>
            </a:br>
            <a:br>
              <a:rPr lang="en-US" sz="2550" dirty="0">
                <a:solidFill>
                  <a:schemeClr val="dk2"/>
                </a:solidFill>
              </a:rPr>
            </a:br>
            <a:br>
              <a:rPr lang="en-US" sz="2550" dirty="0">
                <a:solidFill>
                  <a:schemeClr val="dk2"/>
                </a:solidFill>
              </a:rPr>
            </a:br>
            <a:r>
              <a:rPr lang="en-US" sz="1600" dirty="0">
                <a:solidFill>
                  <a:schemeClr val="dk2"/>
                </a:solidFill>
              </a:rPr>
              <a:t>The output from this code can be used directly to draw some additional insights, analytics and conclusions from the data</a:t>
            </a:r>
            <a:br>
              <a:rPr lang="en-US" sz="1600" dirty="0">
                <a:solidFill>
                  <a:schemeClr val="dk2"/>
                </a:solidFill>
              </a:rPr>
            </a:br>
            <a:br>
              <a:rPr lang="en-US" sz="1600" dirty="0">
                <a:solidFill>
                  <a:schemeClr val="dk2"/>
                </a:solidFill>
              </a:rPr>
            </a:br>
            <a:r>
              <a:rPr lang="en-US" sz="1600" dirty="0">
                <a:solidFill>
                  <a:schemeClr val="dk2"/>
                </a:solidFill>
              </a:rPr>
              <a:t>Some modules of the code can be further used for cleaning, grouping and even extracting the new data from website/API if needed</a:t>
            </a:r>
            <a:br>
              <a:rPr lang="en-US" sz="1600" dirty="0">
                <a:solidFill>
                  <a:schemeClr val="dk2"/>
                </a:solidFill>
              </a:rPr>
            </a:br>
            <a:endParaRPr sz="400" dirty="0">
              <a:solidFill>
                <a:srgbClr val="333333"/>
              </a:solidFill>
            </a:endParaRPr>
          </a:p>
        </p:txBody>
      </p:sp>
    </p:spTree>
    <p:extLst>
      <p:ext uri="{BB962C8B-B14F-4D97-AF65-F5344CB8AC3E}">
        <p14:creationId xmlns:p14="http://schemas.microsoft.com/office/powerpoint/2010/main" val="2041922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727800" y="11677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sz="2550" dirty="0">
                <a:solidFill>
                  <a:schemeClr val="dk2"/>
                </a:solidFill>
              </a:rPr>
              <a:t>Maintainability of code</a:t>
            </a:r>
            <a:br>
              <a:rPr lang="en-US" sz="2550" dirty="0">
                <a:solidFill>
                  <a:schemeClr val="dk2"/>
                </a:solidFill>
              </a:rPr>
            </a:br>
            <a:br>
              <a:rPr lang="en-US" sz="1300" dirty="0">
                <a:solidFill>
                  <a:schemeClr val="dk2"/>
                </a:solidFill>
              </a:rPr>
            </a:br>
            <a:br>
              <a:rPr lang="en-US" sz="1300" dirty="0">
                <a:solidFill>
                  <a:schemeClr val="dk2"/>
                </a:solidFill>
              </a:rPr>
            </a:br>
            <a:br>
              <a:rPr lang="en-US" sz="1300" dirty="0">
                <a:solidFill>
                  <a:schemeClr val="dk2"/>
                </a:solidFill>
              </a:rPr>
            </a:br>
            <a:br>
              <a:rPr lang="en-US" sz="1300" dirty="0">
                <a:solidFill>
                  <a:schemeClr val="dk2"/>
                </a:solidFill>
              </a:rPr>
            </a:br>
            <a:r>
              <a:rPr lang="en-US" sz="1300" dirty="0">
                <a:solidFill>
                  <a:schemeClr val="dk2"/>
                </a:solidFill>
              </a:rPr>
              <a:t>The crytocurrency data that my code uses is updated at each second. Hence, there might be some ambiguity which might arise while running the code. However,  I have done as much exception handling as possible.</a:t>
            </a:r>
            <a:br>
              <a:rPr lang="en-US" sz="1300" dirty="0">
                <a:solidFill>
                  <a:schemeClr val="dk2"/>
                </a:solidFill>
              </a:rPr>
            </a:br>
            <a:br>
              <a:rPr lang="en-US" sz="1300" dirty="0">
                <a:solidFill>
                  <a:schemeClr val="dk2"/>
                </a:solidFill>
              </a:rPr>
            </a:br>
            <a:r>
              <a:rPr lang="en-US" sz="1300" dirty="0">
                <a:solidFill>
                  <a:schemeClr val="dk2"/>
                </a:solidFill>
              </a:rPr>
              <a:t>Because the data is based on the current price, the data that you might see may vary in the next run.</a:t>
            </a:r>
            <a:br>
              <a:rPr lang="en-US" sz="1300" dirty="0">
                <a:solidFill>
                  <a:schemeClr val="dk2"/>
                </a:solidFill>
              </a:rPr>
            </a:br>
            <a:br>
              <a:rPr lang="en-US" sz="1300" dirty="0">
                <a:solidFill>
                  <a:schemeClr val="dk2"/>
                </a:solidFill>
              </a:rPr>
            </a:br>
            <a:r>
              <a:rPr lang="en-US" sz="1300" dirty="0">
                <a:solidFill>
                  <a:schemeClr val="dk2"/>
                </a:solidFill>
              </a:rPr>
              <a:t>The code is purely dependent on the API and website's information. If website crashes or the website changes its format of storing the data/HTML changes. </a:t>
            </a:r>
            <a:br>
              <a:rPr lang="en-US" sz="1300" dirty="0">
                <a:solidFill>
                  <a:schemeClr val="dk2"/>
                </a:solidFill>
              </a:rPr>
            </a:br>
            <a:r>
              <a:rPr lang="en-US" sz="1300" dirty="0">
                <a:solidFill>
                  <a:schemeClr val="dk2"/>
                </a:solidFill>
              </a:rPr>
              <a:t>This will further impact the code. As long as the website and APIs are not updated drastically, the code should run correctly</a:t>
            </a:r>
            <a:br>
              <a:rPr lang="en-US" sz="1300" dirty="0">
                <a:solidFill>
                  <a:schemeClr val="dk2"/>
                </a:solidFill>
              </a:rPr>
            </a:br>
            <a:br>
              <a:rPr lang="en-US" sz="1300" dirty="0">
                <a:solidFill>
                  <a:schemeClr val="dk2"/>
                </a:solidFill>
              </a:rPr>
            </a:br>
            <a:r>
              <a:rPr lang="en-US" sz="1300" dirty="0">
                <a:solidFill>
                  <a:schemeClr val="dk2"/>
                </a:solidFill>
              </a:rPr>
              <a:t>Code is also dependent on the API Key which is assigned to me. But given this is a public API, it should work</a:t>
            </a:r>
            <a:endParaRPr sz="100" dirty="0">
              <a:solidFill>
                <a:srgbClr val="333333"/>
              </a:solidFill>
            </a:endParaRPr>
          </a:p>
        </p:txBody>
      </p:sp>
    </p:spTree>
    <p:extLst>
      <p:ext uri="{BB962C8B-B14F-4D97-AF65-F5344CB8AC3E}">
        <p14:creationId xmlns:p14="http://schemas.microsoft.com/office/powerpoint/2010/main" val="2047962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Thanks!</a:t>
            </a:r>
            <a:endParaRPr sz="3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Appendix</a:t>
            </a:r>
            <a:br>
              <a:rPr lang="en" dirty="0"/>
            </a:br>
            <a:endParaRPr dirty="0"/>
          </a:p>
        </p:txBody>
      </p:sp>
    </p:spTree>
    <p:extLst>
      <p:ext uri="{BB962C8B-B14F-4D97-AF65-F5344CB8AC3E}">
        <p14:creationId xmlns:p14="http://schemas.microsoft.com/office/powerpoint/2010/main" val="2804920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Scope of Project</a:t>
            </a:r>
            <a:endParaRPr dirty="0"/>
          </a:p>
        </p:txBody>
      </p:sp>
      <p:sp>
        <p:nvSpPr>
          <p:cNvPr id="98" name="Google Shape;98;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85000" lnSpcReduction="20000"/>
          </a:bodyPr>
          <a:lstStyle/>
          <a:p>
            <a:pPr marL="0" lvl="0" indent="0" algn="l" rtl="0">
              <a:spcBef>
                <a:spcPts val="1200"/>
              </a:spcBef>
              <a:spcAft>
                <a:spcPts val="0"/>
              </a:spcAft>
              <a:buNone/>
            </a:pPr>
            <a:r>
              <a:rPr lang="en">
                <a:solidFill>
                  <a:srgbClr val="333333"/>
                </a:solidFill>
              </a:rPr>
              <a:t>Find three (3) data sets on the web such that</a:t>
            </a:r>
            <a:endParaRPr dirty="0">
              <a:solidFill>
                <a:srgbClr val="333333"/>
              </a:solidFill>
            </a:endParaRPr>
          </a:p>
          <a:p>
            <a:pPr marL="0" lvl="0" indent="0" algn="l" rtl="0">
              <a:spcBef>
                <a:spcPts val="1200"/>
              </a:spcBef>
              <a:spcAft>
                <a:spcPts val="0"/>
              </a:spcAft>
              <a:buNone/>
            </a:pPr>
            <a:r>
              <a:rPr lang="en">
                <a:solidFill>
                  <a:srgbClr val="333333"/>
                </a:solidFill>
              </a:rPr>
              <a:t>• One must require “scraping” (i.e. not available via external API)</a:t>
            </a:r>
            <a:endParaRPr dirty="0">
              <a:solidFill>
                <a:srgbClr val="333333"/>
              </a:solidFill>
            </a:endParaRPr>
          </a:p>
          <a:p>
            <a:pPr marL="0" lvl="0" indent="0" algn="l" rtl="0">
              <a:spcBef>
                <a:spcPts val="1200"/>
              </a:spcBef>
              <a:spcAft>
                <a:spcPts val="0"/>
              </a:spcAft>
              <a:buNone/>
            </a:pPr>
            <a:r>
              <a:rPr lang="en">
                <a:solidFill>
                  <a:srgbClr val="333333"/>
                </a:solidFill>
              </a:rPr>
              <a:t>• One must be available via external public API</a:t>
            </a:r>
            <a:endParaRPr dirty="0">
              <a:solidFill>
                <a:srgbClr val="333333"/>
              </a:solidFill>
            </a:endParaRPr>
          </a:p>
          <a:p>
            <a:pPr marL="0" lvl="0" indent="0" algn="l" rtl="0">
              <a:spcBef>
                <a:spcPts val="1200"/>
              </a:spcBef>
              <a:spcAft>
                <a:spcPts val="0"/>
              </a:spcAft>
              <a:buNone/>
            </a:pPr>
            <a:r>
              <a:rPr lang="en">
                <a:solidFill>
                  <a:srgbClr val="333333"/>
                </a:solidFill>
              </a:rPr>
              <a:t>• The third can be either (with API, or scraped)</a:t>
            </a:r>
            <a:endParaRPr dirty="0">
              <a:solidFill>
                <a:srgbClr val="333333"/>
              </a:solidFill>
            </a:endParaRPr>
          </a:p>
          <a:p>
            <a:pPr marL="0" lvl="0" indent="0" algn="l" rtl="0">
              <a:spcBef>
                <a:spcPts val="1200"/>
              </a:spcBef>
              <a:spcAft>
                <a:spcPts val="0"/>
              </a:spcAft>
              <a:buNone/>
            </a:pPr>
            <a:r>
              <a:rPr lang="en">
                <a:solidFill>
                  <a:srgbClr val="333333"/>
                </a:solidFill>
              </a:rPr>
              <a:t> </a:t>
            </a:r>
            <a:endParaRPr dirty="0">
              <a:solidFill>
                <a:srgbClr val="333333"/>
              </a:solidFill>
            </a:endParaRPr>
          </a:p>
          <a:p>
            <a:pPr marL="0" lvl="0" indent="0" algn="l" rtl="0">
              <a:spcBef>
                <a:spcPts val="1200"/>
              </a:spcBef>
              <a:spcAft>
                <a:spcPts val="1200"/>
              </a:spcAft>
              <a:buNone/>
            </a:pPr>
            <a:r>
              <a:rPr lang="en">
                <a:solidFill>
                  <a:srgbClr val="333333"/>
                </a:solidFill>
              </a:rPr>
              <a:t>Describe what analysis or presentation you’d like to do with the combined data</a:t>
            </a:r>
            <a:endParaRPr dirty="0">
              <a:solidFill>
                <a:srgbClr val="33333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pic>
        <p:nvPicPr>
          <p:cNvPr id="115" name="Google Shape;115;p18"/>
          <p:cNvPicPr preferRelativeResize="0"/>
          <p:nvPr/>
        </p:nvPicPr>
        <p:blipFill>
          <a:blip r:embed="rId3">
            <a:alphaModFix/>
          </a:blip>
          <a:stretch>
            <a:fillRect/>
          </a:stretch>
        </p:blipFill>
        <p:spPr>
          <a:xfrm>
            <a:off x="6141675" y="1769550"/>
            <a:ext cx="2649525" cy="1056750"/>
          </a:xfrm>
          <a:prstGeom prst="rect">
            <a:avLst/>
          </a:prstGeom>
          <a:noFill/>
          <a:ln>
            <a:noFill/>
          </a:ln>
        </p:spPr>
      </p:pic>
      <p:pic>
        <p:nvPicPr>
          <p:cNvPr id="116" name="Google Shape;116;p18"/>
          <p:cNvPicPr preferRelativeResize="0"/>
          <p:nvPr/>
        </p:nvPicPr>
        <p:blipFill>
          <a:blip r:embed="rId4">
            <a:alphaModFix/>
          </a:blip>
          <a:stretch>
            <a:fillRect/>
          </a:stretch>
        </p:blipFill>
        <p:spPr>
          <a:xfrm>
            <a:off x="6200875" y="3275335"/>
            <a:ext cx="2649525" cy="812316"/>
          </a:xfrm>
          <a:prstGeom prst="rect">
            <a:avLst/>
          </a:prstGeom>
          <a:noFill/>
          <a:ln>
            <a:noFill/>
          </a:ln>
        </p:spPr>
      </p:pic>
      <p:pic>
        <p:nvPicPr>
          <p:cNvPr id="117" name="Google Shape;117;p18"/>
          <p:cNvPicPr preferRelativeResize="0"/>
          <p:nvPr/>
        </p:nvPicPr>
        <p:blipFill>
          <a:blip r:embed="rId5">
            <a:alphaModFix/>
          </a:blip>
          <a:stretch>
            <a:fillRect/>
          </a:stretch>
        </p:blipFill>
        <p:spPr>
          <a:xfrm>
            <a:off x="376493" y="1531225"/>
            <a:ext cx="2649533" cy="2998025"/>
          </a:xfrm>
          <a:prstGeom prst="rect">
            <a:avLst/>
          </a:prstGeom>
          <a:noFill/>
          <a:ln>
            <a:noFill/>
          </a:ln>
        </p:spPr>
      </p:pic>
      <p:pic>
        <p:nvPicPr>
          <p:cNvPr id="118" name="Google Shape;118;p18"/>
          <p:cNvPicPr preferRelativeResize="0"/>
          <p:nvPr/>
        </p:nvPicPr>
        <p:blipFill>
          <a:blip r:embed="rId6">
            <a:alphaModFix/>
          </a:blip>
          <a:stretch>
            <a:fillRect/>
          </a:stretch>
        </p:blipFill>
        <p:spPr>
          <a:xfrm>
            <a:off x="3259088" y="1549725"/>
            <a:ext cx="2649524" cy="2961025"/>
          </a:xfrm>
          <a:prstGeom prst="rect">
            <a:avLst/>
          </a:prstGeom>
          <a:noFill/>
          <a:ln>
            <a:noFill/>
          </a:ln>
        </p:spPr>
      </p:pic>
      <p:sp>
        <p:nvSpPr>
          <p:cNvPr id="119" name="Google Shape;119;p18"/>
          <p:cNvSpPr txBox="1">
            <a:spLocks noGrp="1"/>
          </p:cNvSpPr>
          <p:nvPr>
            <p:ph type="title"/>
          </p:nvPr>
        </p:nvSpPr>
        <p:spPr>
          <a:xfrm>
            <a:off x="739650" y="28257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550">
                <a:solidFill>
                  <a:schemeClr val="dk2"/>
                </a:solidFill>
              </a:rPr>
              <a:t>Nomics API Data Snippets</a:t>
            </a:r>
            <a:endParaRPr sz="2550" dirty="0">
              <a:solidFill>
                <a:srgbClr val="333333"/>
              </a:solidFill>
            </a:endParaRPr>
          </a:p>
          <a:p>
            <a:pPr marL="0" lvl="0" indent="0" algn="l" rtl="0">
              <a:spcBef>
                <a:spcPts val="0"/>
              </a:spcBef>
              <a:spcAft>
                <a:spcPts val="0"/>
              </a:spcAft>
              <a:buNone/>
            </a:pPr>
            <a:r>
              <a:rPr lang="en" sz="1300" b="0">
                <a:solidFill>
                  <a:srgbClr val="333333"/>
                </a:solidFill>
                <a:latin typeface="Lato"/>
                <a:ea typeface="Lato"/>
                <a:cs typeface="Lato"/>
                <a:sym typeface="Lato"/>
              </a:rPr>
              <a:t>Website -  </a:t>
            </a:r>
            <a:r>
              <a:rPr lang="en" sz="1300" b="0" u="sng">
                <a:solidFill>
                  <a:schemeClr val="accent5"/>
                </a:solidFill>
                <a:latin typeface="Lato"/>
                <a:ea typeface="Lato"/>
                <a:cs typeface="Lato"/>
                <a:sym typeface="Lato"/>
                <a:hlinkClick r:id="rId7">
                  <a:extLst>
                    <a:ext uri="{A12FA001-AC4F-418D-AE19-62706E023703}">
                      <ahyp:hlinkClr xmlns:ahyp="http://schemas.microsoft.com/office/drawing/2018/hyperlinkcolor" val="tx"/>
                    </a:ext>
                  </a:extLst>
                </a:hlinkClick>
              </a:rPr>
              <a:t>https://nomics.com/docs/</a:t>
            </a:r>
            <a:endParaRPr dirty="0">
              <a:solidFill>
                <a:srgbClr val="333333"/>
              </a:solidFill>
            </a:endParaRPr>
          </a:p>
        </p:txBody>
      </p:sp>
      <p:sp>
        <p:nvSpPr>
          <p:cNvPr id="120" name="Google Shape;120;p18"/>
          <p:cNvSpPr/>
          <p:nvPr/>
        </p:nvSpPr>
        <p:spPr>
          <a:xfrm>
            <a:off x="392250" y="1117500"/>
            <a:ext cx="2605200" cy="30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Currencies Ticker</a:t>
            </a:r>
            <a:endParaRPr dirty="0"/>
          </a:p>
        </p:txBody>
      </p:sp>
      <p:sp>
        <p:nvSpPr>
          <p:cNvPr id="121" name="Google Shape;121;p18"/>
          <p:cNvSpPr/>
          <p:nvPr/>
        </p:nvSpPr>
        <p:spPr>
          <a:xfrm>
            <a:off x="3281250" y="1117500"/>
            <a:ext cx="2605200" cy="30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Currencies Metadata</a:t>
            </a:r>
            <a:endParaRPr dirty="0"/>
          </a:p>
        </p:txBody>
      </p:sp>
      <p:sp>
        <p:nvSpPr>
          <p:cNvPr id="122" name="Google Shape;122;p18"/>
          <p:cNvSpPr/>
          <p:nvPr/>
        </p:nvSpPr>
        <p:spPr>
          <a:xfrm>
            <a:off x="6141675" y="1117500"/>
            <a:ext cx="2605200" cy="46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Currencies Markets &amp; Market Cap History</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739650" y="2899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550">
                <a:solidFill>
                  <a:schemeClr val="dk2"/>
                </a:solidFill>
              </a:rPr>
              <a:t>CryptoCompare API Data (Keys) Snippets</a:t>
            </a:r>
            <a:endParaRPr sz="2550" dirty="0">
              <a:solidFill>
                <a:srgbClr val="333333"/>
              </a:solidFill>
            </a:endParaRPr>
          </a:p>
          <a:p>
            <a:pPr marL="0" lvl="0" indent="0" algn="l" rtl="0">
              <a:spcBef>
                <a:spcPts val="0"/>
              </a:spcBef>
              <a:spcAft>
                <a:spcPts val="0"/>
              </a:spcAft>
              <a:buNone/>
            </a:pPr>
            <a:r>
              <a:rPr lang="en" sz="1300" b="0">
                <a:solidFill>
                  <a:srgbClr val="333333"/>
                </a:solidFill>
                <a:latin typeface="Lato"/>
                <a:ea typeface="Lato"/>
                <a:cs typeface="Lato"/>
                <a:sym typeface="Lato"/>
              </a:rPr>
              <a:t>Website -  </a:t>
            </a:r>
            <a:r>
              <a:rPr lang="en" sz="1300" b="0" u="sng">
                <a:solidFill>
                  <a:schemeClr val="accent5"/>
                </a:solidFill>
                <a:latin typeface="Lato"/>
                <a:ea typeface="Lato"/>
                <a:cs typeface="Lato"/>
                <a:sym typeface="Lato"/>
                <a:hlinkClick r:id="rId3">
                  <a:extLst>
                    <a:ext uri="{A12FA001-AC4F-418D-AE19-62706E023703}">
                      <ahyp:hlinkClr xmlns:ahyp="http://schemas.microsoft.com/office/drawing/2018/hyperlinkcolor" val="tx"/>
                    </a:ext>
                  </a:extLst>
                </a:hlinkClick>
              </a:rPr>
              <a:t>https://min-api.cryptocompare.com/</a:t>
            </a:r>
            <a:endParaRPr dirty="0">
              <a:solidFill>
                <a:srgbClr val="333333"/>
              </a:solidFill>
            </a:endParaRPr>
          </a:p>
        </p:txBody>
      </p:sp>
      <p:pic>
        <p:nvPicPr>
          <p:cNvPr id="128" name="Google Shape;128;p19"/>
          <p:cNvPicPr preferRelativeResize="0"/>
          <p:nvPr/>
        </p:nvPicPr>
        <p:blipFill>
          <a:blip r:embed="rId4">
            <a:alphaModFix/>
          </a:blip>
          <a:stretch>
            <a:fillRect/>
          </a:stretch>
        </p:blipFill>
        <p:spPr>
          <a:xfrm>
            <a:off x="608238" y="1162700"/>
            <a:ext cx="2192725" cy="2434175"/>
          </a:xfrm>
          <a:prstGeom prst="rect">
            <a:avLst/>
          </a:prstGeom>
          <a:noFill/>
          <a:ln w="9525" cap="flat" cmpd="sng">
            <a:solidFill>
              <a:srgbClr val="333333"/>
            </a:solidFill>
            <a:prstDash val="solid"/>
            <a:round/>
            <a:headEnd type="none" w="sm" len="sm"/>
            <a:tailEnd type="none" w="sm" len="sm"/>
          </a:ln>
        </p:spPr>
      </p:pic>
      <p:pic>
        <p:nvPicPr>
          <p:cNvPr id="129" name="Google Shape;129;p19"/>
          <p:cNvPicPr preferRelativeResize="0"/>
          <p:nvPr/>
        </p:nvPicPr>
        <p:blipFill>
          <a:blip r:embed="rId5">
            <a:alphaModFix/>
          </a:blip>
          <a:stretch>
            <a:fillRect/>
          </a:stretch>
        </p:blipFill>
        <p:spPr>
          <a:xfrm>
            <a:off x="623175" y="3860175"/>
            <a:ext cx="2162850" cy="1036100"/>
          </a:xfrm>
          <a:prstGeom prst="rect">
            <a:avLst/>
          </a:prstGeom>
          <a:noFill/>
          <a:ln w="9525" cap="flat" cmpd="sng">
            <a:solidFill>
              <a:srgbClr val="333333"/>
            </a:solidFill>
            <a:prstDash val="solid"/>
            <a:round/>
            <a:headEnd type="none" w="sm" len="sm"/>
            <a:tailEnd type="none" w="sm" len="sm"/>
          </a:ln>
        </p:spPr>
      </p:pic>
      <p:pic>
        <p:nvPicPr>
          <p:cNvPr id="130" name="Google Shape;130;p19"/>
          <p:cNvPicPr preferRelativeResize="0"/>
          <p:nvPr/>
        </p:nvPicPr>
        <p:blipFill>
          <a:blip r:embed="rId6">
            <a:alphaModFix/>
          </a:blip>
          <a:stretch>
            <a:fillRect/>
          </a:stretch>
        </p:blipFill>
        <p:spPr>
          <a:xfrm>
            <a:off x="3414500" y="1125575"/>
            <a:ext cx="2162850" cy="1297710"/>
          </a:xfrm>
          <a:prstGeom prst="rect">
            <a:avLst/>
          </a:prstGeom>
          <a:noFill/>
          <a:ln w="9525" cap="flat" cmpd="sng">
            <a:solidFill>
              <a:srgbClr val="333333"/>
            </a:solidFill>
            <a:prstDash val="solid"/>
            <a:round/>
            <a:headEnd type="none" w="sm" len="sm"/>
            <a:tailEnd type="none" w="sm" len="sm"/>
          </a:ln>
        </p:spPr>
      </p:pic>
      <p:pic>
        <p:nvPicPr>
          <p:cNvPr id="131" name="Google Shape;131;p19"/>
          <p:cNvPicPr preferRelativeResize="0"/>
          <p:nvPr/>
        </p:nvPicPr>
        <p:blipFill>
          <a:blip r:embed="rId7">
            <a:alphaModFix/>
          </a:blip>
          <a:stretch>
            <a:fillRect/>
          </a:stretch>
        </p:blipFill>
        <p:spPr>
          <a:xfrm>
            <a:off x="3414496" y="2493721"/>
            <a:ext cx="2162850" cy="1032712"/>
          </a:xfrm>
          <a:prstGeom prst="rect">
            <a:avLst/>
          </a:prstGeom>
          <a:noFill/>
          <a:ln w="9525" cap="flat" cmpd="sng">
            <a:solidFill>
              <a:srgbClr val="333333"/>
            </a:solidFill>
            <a:prstDash val="solid"/>
            <a:round/>
            <a:headEnd type="none" w="sm" len="sm"/>
            <a:tailEnd type="none" w="sm" len="sm"/>
          </a:ln>
        </p:spPr>
      </p:pic>
      <p:pic>
        <p:nvPicPr>
          <p:cNvPr id="132" name="Google Shape;132;p19"/>
          <p:cNvPicPr preferRelativeResize="0"/>
          <p:nvPr/>
        </p:nvPicPr>
        <p:blipFill>
          <a:blip r:embed="rId8">
            <a:alphaModFix/>
          </a:blip>
          <a:stretch>
            <a:fillRect/>
          </a:stretch>
        </p:blipFill>
        <p:spPr>
          <a:xfrm>
            <a:off x="3412950" y="3596875"/>
            <a:ext cx="2192725" cy="1318650"/>
          </a:xfrm>
          <a:prstGeom prst="rect">
            <a:avLst/>
          </a:prstGeom>
          <a:noFill/>
          <a:ln w="9525" cap="flat" cmpd="sng">
            <a:solidFill>
              <a:srgbClr val="333333"/>
            </a:solidFill>
            <a:prstDash val="solid"/>
            <a:round/>
            <a:headEnd type="none" w="sm" len="sm"/>
            <a:tailEnd type="none" w="sm" len="sm"/>
          </a:ln>
        </p:spPr>
      </p:pic>
      <p:pic>
        <p:nvPicPr>
          <p:cNvPr id="133" name="Google Shape;133;p19"/>
          <p:cNvPicPr preferRelativeResize="0"/>
          <p:nvPr/>
        </p:nvPicPr>
        <p:blipFill>
          <a:blip r:embed="rId9">
            <a:alphaModFix/>
          </a:blip>
          <a:stretch>
            <a:fillRect/>
          </a:stretch>
        </p:blipFill>
        <p:spPr>
          <a:xfrm>
            <a:off x="6201800" y="1125575"/>
            <a:ext cx="2333600" cy="3739300"/>
          </a:xfrm>
          <a:prstGeom prst="rect">
            <a:avLst/>
          </a:prstGeom>
          <a:noFill/>
          <a:ln w="9525" cap="flat" cmpd="sng">
            <a:solidFill>
              <a:srgbClr val="333333"/>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xfrm>
            <a:off x="739650" y="2899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550">
                <a:solidFill>
                  <a:schemeClr val="dk2"/>
                </a:solidFill>
              </a:rPr>
              <a:t>Coin Market Cap Website Snippets</a:t>
            </a:r>
            <a:endParaRPr sz="2550" dirty="0">
              <a:solidFill>
                <a:srgbClr val="333333"/>
              </a:solidFill>
            </a:endParaRPr>
          </a:p>
          <a:p>
            <a:pPr marL="0" lvl="0" indent="0" algn="l" rtl="0">
              <a:spcBef>
                <a:spcPts val="0"/>
              </a:spcBef>
              <a:spcAft>
                <a:spcPts val="0"/>
              </a:spcAft>
              <a:buNone/>
            </a:pPr>
            <a:r>
              <a:rPr lang="en" sz="1300" b="0">
                <a:solidFill>
                  <a:srgbClr val="333333"/>
                </a:solidFill>
                <a:latin typeface="Lato"/>
                <a:ea typeface="Lato"/>
                <a:cs typeface="Lato"/>
                <a:sym typeface="Lato"/>
              </a:rPr>
              <a:t>Website -  </a:t>
            </a:r>
            <a:r>
              <a:rPr lang="en" sz="1300" b="0" u="sng">
                <a:solidFill>
                  <a:schemeClr val="accent5"/>
                </a:solidFill>
                <a:latin typeface="Lato"/>
                <a:ea typeface="Lato"/>
                <a:cs typeface="Lato"/>
                <a:sym typeface="Lato"/>
                <a:hlinkClick r:id="rId3">
                  <a:extLst>
                    <a:ext uri="{A12FA001-AC4F-418D-AE19-62706E023703}">
                      <ahyp:hlinkClr xmlns:ahyp="http://schemas.microsoft.com/office/drawing/2018/hyperlinkcolor" val="tx"/>
                    </a:ext>
                  </a:extLst>
                </a:hlinkClick>
              </a:rPr>
              <a:t>https://min-api.cryptocompare.com/</a:t>
            </a:r>
            <a:endParaRPr dirty="0">
              <a:solidFill>
                <a:srgbClr val="333333"/>
              </a:solidFill>
            </a:endParaRPr>
          </a:p>
        </p:txBody>
      </p:sp>
      <p:pic>
        <p:nvPicPr>
          <p:cNvPr id="139" name="Google Shape;139;p20"/>
          <p:cNvPicPr preferRelativeResize="0"/>
          <p:nvPr/>
        </p:nvPicPr>
        <p:blipFill>
          <a:blip r:embed="rId4">
            <a:alphaModFix/>
          </a:blip>
          <a:stretch>
            <a:fillRect/>
          </a:stretch>
        </p:blipFill>
        <p:spPr>
          <a:xfrm>
            <a:off x="844225" y="1187200"/>
            <a:ext cx="2163800" cy="2782025"/>
          </a:xfrm>
          <a:prstGeom prst="rect">
            <a:avLst/>
          </a:prstGeom>
          <a:noFill/>
          <a:ln w="9525" cap="flat" cmpd="sng">
            <a:solidFill>
              <a:srgbClr val="333333"/>
            </a:solidFill>
            <a:prstDash val="solid"/>
            <a:round/>
            <a:headEnd type="none" w="sm" len="sm"/>
            <a:tailEnd type="none" w="sm" len="sm"/>
          </a:ln>
        </p:spPr>
      </p:pic>
      <p:pic>
        <p:nvPicPr>
          <p:cNvPr id="140" name="Google Shape;140;p20"/>
          <p:cNvPicPr preferRelativeResize="0"/>
          <p:nvPr/>
        </p:nvPicPr>
        <p:blipFill>
          <a:blip r:embed="rId5">
            <a:alphaModFix/>
          </a:blip>
          <a:stretch>
            <a:fillRect/>
          </a:stretch>
        </p:blipFill>
        <p:spPr>
          <a:xfrm>
            <a:off x="3415300" y="3107350"/>
            <a:ext cx="4869475" cy="1901650"/>
          </a:xfrm>
          <a:prstGeom prst="rect">
            <a:avLst/>
          </a:prstGeom>
          <a:noFill/>
          <a:ln w="9525" cap="flat" cmpd="sng">
            <a:solidFill>
              <a:srgbClr val="333333"/>
            </a:solidFill>
            <a:prstDash val="solid"/>
            <a:round/>
            <a:headEnd type="none" w="sm" len="sm"/>
            <a:tailEnd type="none" w="sm" len="sm"/>
          </a:ln>
        </p:spPr>
      </p:pic>
      <p:pic>
        <p:nvPicPr>
          <p:cNvPr id="141" name="Google Shape;141;p20"/>
          <p:cNvPicPr preferRelativeResize="0"/>
          <p:nvPr/>
        </p:nvPicPr>
        <p:blipFill>
          <a:blip r:embed="rId6">
            <a:alphaModFix/>
          </a:blip>
          <a:stretch>
            <a:fillRect/>
          </a:stretch>
        </p:blipFill>
        <p:spPr>
          <a:xfrm>
            <a:off x="3415300" y="1187200"/>
            <a:ext cx="4869476" cy="1750361"/>
          </a:xfrm>
          <a:prstGeom prst="rect">
            <a:avLst/>
          </a:prstGeom>
          <a:noFill/>
          <a:ln w="9525" cap="flat" cmpd="sng">
            <a:solidFill>
              <a:srgbClr val="333333"/>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Motivation</a:t>
            </a:r>
            <a:endParaRPr dirty="0"/>
          </a:p>
        </p:txBody>
      </p:sp>
      <p:sp>
        <p:nvSpPr>
          <p:cNvPr id="98" name="Google Shape;98;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85000" lnSpcReduction="10000"/>
          </a:bodyPr>
          <a:lstStyle/>
          <a:p>
            <a:pPr marL="0" lvl="0" indent="0" algn="l" rtl="0">
              <a:spcBef>
                <a:spcPts val="1200"/>
              </a:spcBef>
              <a:spcAft>
                <a:spcPts val="0"/>
              </a:spcAft>
              <a:buNone/>
            </a:pPr>
            <a:r>
              <a:rPr lang="en-US" dirty="0">
                <a:solidFill>
                  <a:srgbClr val="333333"/>
                </a:solidFill>
              </a:rPr>
              <a:t>Lately, cryptocurrencies have gained a lot of popularity in the finance sector owing to the massive returns, they have been offering since last few years. There are more than thousands of cryptocurrencies that have been generated. </a:t>
            </a:r>
          </a:p>
          <a:p>
            <a:pPr marL="0" lvl="0" indent="0" algn="l" rtl="0">
              <a:spcBef>
                <a:spcPts val="1200"/>
              </a:spcBef>
              <a:spcAft>
                <a:spcPts val="0"/>
              </a:spcAft>
              <a:buNone/>
            </a:pPr>
            <a:r>
              <a:rPr lang="en-US" dirty="0">
                <a:solidFill>
                  <a:srgbClr val="333333"/>
                </a:solidFill>
              </a:rPr>
              <a:t>This project focuses on the top 25 cryptocurrencies as they constitute more than 90% of the cryptocurrency market capitalization. The idea is to focus on the cryptocurrencies which are currently trending based on the historical returns as well as based on the sentiments across various social media platforms.</a:t>
            </a:r>
          </a:p>
          <a:p>
            <a:pPr marL="0" lvl="0" indent="0" algn="l" rtl="0">
              <a:spcBef>
                <a:spcPts val="1200"/>
              </a:spcBef>
              <a:spcAft>
                <a:spcPts val="0"/>
              </a:spcAft>
              <a:buNone/>
            </a:pPr>
            <a:r>
              <a:rPr lang="en-US" dirty="0">
                <a:solidFill>
                  <a:srgbClr val="333333"/>
                </a:solidFill>
              </a:rPr>
              <a:t>This is an interesting problem to make public aware of the highly trending cryptocurrencies and guide them while doing the investments. The project identifies top 10 cryptocurrencies based on market cap, social media attention on Reddit, Twitter and Cryptocompare. Additionally, based on the current price of the cryptocurrency and the technical indicator, the project also suggests whether a particular cryptocurrency shows a bullish signal or a bearish signal or is neutral.</a:t>
            </a:r>
          </a:p>
        </p:txBody>
      </p:sp>
    </p:spTree>
    <p:extLst>
      <p:ext uri="{BB962C8B-B14F-4D97-AF65-F5344CB8AC3E}">
        <p14:creationId xmlns:p14="http://schemas.microsoft.com/office/powerpoint/2010/main" val="1850324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Sets and their brief description</a:t>
            </a:r>
            <a:endParaRPr dirty="0"/>
          </a:p>
        </p:txBody>
      </p:sp>
      <p:sp>
        <p:nvSpPr>
          <p:cNvPr id="109" name="Google Shape;109;p17"/>
          <p:cNvSpPr txBox="1">
            <a:spLocks noGrp="1"/>
          </p:cNvSpPr>
          <p:nvPr>
            <p:ph type="body" idx="1"/>
          </p:nvPr>
        </p:nvSpPr>
        <p:spPr>
          <a:xfrm>
            <a:off x="744150" y="1742700"/>
            <a:ext cx="7655700" cy="4593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1200"/>
              </a:spcAft>
              <a:buNone/>
            </a:pPr>
            <a:r>
              <a:rPr lang="en">
                <a:solidFill>
                  <a:srgbClr val="333333"/>
                </a:solidFill>
              </a:rPr>
              <a:t>The following three data sets will be used in the project:</a:t>
            </a:r>
            <a:endParaRPr dirty="0">
              <a:solidFill>
                <a:srgbClr val="333333"/>
              </a:solidFill>
            </a:endParaRPr>
          </a:p>
        </p:txBody>
      </p:sp>
      <p:graphicFrame>
        <p:nvGraphicFramePr>
          <p:cNvPr id="110" name="Google Shape;110;p17"/>
          <p:cNvGraphicFramePr/>
          <p:nvPr/>
        </p:nvGraphicFramePr>
        <p:xfrm>
          <a:off x="848900" y="2202000"/>
          <a:ext cx="7239000" cy="2621160"/>
        </p:xfrm>
        <a:graphic>
          <a:graphicData uri="http://schemas.openxmlformats.org/drawingml/2006/table">
            <a:tbl>
              <a:tblPr>
                <a:noFill/>
                <a:tableStyleId>{6A8B83B9-B83D-4B14-A36F-B15923D28F05}</a:tableStyleId>
              </a:tblPr>
              <a:tblGrid>
                <a:gridCol w="1196175">
                  <a:extLst>
                    <a:ext uri="{9D8B030D-6E8A-4147-A177-3AD203B41FA5}">
                      <a16:colId xmlns:a16="http://schemas.microsoft.com/office/drawing/2014/main" val="20000"/>
                    </a:ext>
                  </a:extLst>
                </a:gridCol>
                <a:gridCol w="2809525">
                  <a:extLst>
                    <a:ext uri="{9D8B030D-6E8A-4147-A177-3AD203B41FA5}">
                      <a16:colId xmlns:a16="http://schemas.microsoft.com/office/drawing/2014/main" val="20001"/>
                    </a:ext>
                  </a:extLst>
                </a:gridCol>
                <a:gridCol w="1225800">
                  <a:extLst>
                    <a:ext uri="{9D8B030D-6E8A-4147-A177-3AD203B41FA5}">
                      <a16:colId xmlns:a16="http://schemas.microsoft.com/office/drawing/2014/main" val="20002"/>
                    </a:ext>
                  </a:extLst>
                </a:gridCol>
                <a:gridCol w="892725">
                  <a:extLst>
                    <a:ext uri="{9D8B030D-6E8A-4147-A177-3AD203B41FA5}">
                      <a16:colId xmlns:a16="http://schemas.microsoft.com/office/drawing/2014/main" val="20003"/>
                    </a:ext>
                  </a:extLst>
                </a:gridCol>
                <a:gridCol w="1114775">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r>
                        <a:rPr lang="en">
                          <a:solidFill>
                            <a:schemeClr val="lt1"/>
                          </a:solidFill>
                          <a:latin typeface="Lato"/>
                          <a:ea typeface="Lato"/>
                          <a:cs typeface="Lato"/>
                          <a:sym typeface="Lato"/>
                        </a:rPr>
                        <a:t>Data Set</a:t>
                      </a:r>
                      <a:endParaRPr dirty="0">
                        <a:solidFill>
                          <a:schemeClr val="lt1"/>
                        </a:solidFill>
                        <a:latin typeface="Lato"/>
                        <a:ea typeface="Lato"/>
                        <a:cs typeface="Lato"/>
                        <a:sym typeface="Lato"/>
                      </a:endParaRPr>
                    </a:p>
                  </a:txBody>
                  <a:tcPr marL="91425" marR="91425" marT="91425" marB="91425">
                    <a:solidFill>
                      <a:schemeClr val="dk1"/>
                    </a:solidFill>
                  </a:tcPr>
                </a:tc>
                <a:tc>
                  <a:txBody>
                    <a:bodyPr/>
                    <a:lstStyle/>
                    <a:p>
                      <a:pPr marL="0" lvl="0" indent="0" algn="l" rtl="0">
                        <a:spcBef>
                          <a:spcPts val="0"/>
                        </a:spcBef>
                        <a:spcAft>
                          <a:spcPts val="0"/>
                        </a:spcAft>
                        <a:buNone/>
                      </a:pPr>
                      <a:r>
                        <a:rPr lang="en">
                          <a:solidFill>
                            <a:schemeClr val="lt1"/>
                          </a:solidFill>
                          <a:latin typeface="Lato"/>
                          <a:ea typeface="Lato"/>
                          <a:cs typeface="Lato"/>
                          <a:sym typeface="Lato"/>
                        </a:rPr>
                        <a:t>Description</a:t>
                      </a:r>
                      <a:endParaRPr dirty="0">
                        <a:solidFill>
                          <a:schemeClr val="lt1"/>
                        </a:solidFill>
                        <a:latin typeface="Lato"/>
                        <a:ea typeface="Lato"/>
                        <a:cs typeface="Lato"/>
                        <a:sym typeface="Lato"/>
                      </a:endParaRPr>
                    </a:p>
                  </a:txBody>
                  <a:tcPr marL="91425" marR="91425" marT="91425" marB="91425">
                    <a:solidFill>
                      <a:schemeClr val="dk1"/>
                    </a:solidFill>
                  </a:tcPr>
                </a:tc>
                <a:tc>
                  <a:txBody>
                    <a:bodyPr/>
                    <a:lstStyle/>
                    <a:p>
                      <a:pPr marL="0" lvl="0" indent="0" algn="l" rtl="0">
                        <a:spcBef>
                          <a:spcPts val="0"/>
                        </a:spcBef>
                        <a:spcAft>
                          <a:spcPts val="0"/>
                        </a:spcAft>
                        <a:buNone/>
                      </a:pPr>
                      <a:r>
                        <a:rPr lang="en">
                          <a:solidFill>
                            <a:schemeClr val="lt1"/>
                          </a:solidFill>
                          <a:latin typeface="Lato"/>
                          <a:ea typeface="Lato"/>
                          <a:cs typeface="Lato"/>
                          <a:sym typeface="Lato"/>
                        </a:rPr>
                        <a:t>API/Website</a:t>
                      </a:r>
                      <a:endParaRPr dirty="0">
                        <a:solidFill>
                          <a:schemeClr val="lt1"/>
                        </a:solidFill>
                        <a:latin typeface="Lato"/>
                        <a:ea typeface="Lato"/>
                        <a:cs typeface="Lato"/>
                        <a:sym typeface="Lato"/>
                      </a:endParaRPr>
                    </a:p>
                  </a:txBody>
                  <a:tcPr marL="91425" marR="91425" marT="91425" marB="91425">
                    <a:solidFill>
                      <a:schemeClr val="dk1"/>
                    </a:solidFill>
                  </a:tcPr>
                </a:tc>
                <a:tc>
                  <a:txBody>
                    <a:bodyPr/>
                    <a:lstStyle/>
                    <a:p>
                      <a:pPr marL="0" lvl="0" indent="0" algn="l" rtl="0">
                        <a:spcBef>
                          <a:spcPts val="0"/>
                        </a:spcBef>
                        <a:spcAft>
                          <a:spcPts val="0"/>
                        </a:spcAft>
                        <a:buNone/>
                      </a:pPr>
                      <a:r>
                        <a:rPr lang="en">
                          <a:solidFill>
                            <a:schemeClr val="lt1"/>
                          </a:solidFill>
                          <a:latin typeface="Lato"/>
                          <a:ea typeface="Lato"/>
                          <a:cs typeface="Lato"/>
                          <a:sym typeface="Lato"/>
                        </a:rPr>
                        <a:t>API Auth</a:t>
                      </a:r>
                      <a:endParaRPr dirty="0">
                        <a:solidFill>
                          <a:schemeClr val="lt1"/>
                        </a:solidFill>
                        <a:latin typeface="Lato"/>
                        <a:ea typeface="Lato"/>
                        <a:cs typeface="Lato"/>
                        <a:sym typeface="Lato"/>
                      </a:endParaRPr>
                    </a:p>
                  </a:txBody>
                  <a:tcPr marL="91425" marR="91425" marT="91425" marB="91425">
                    <a:solidFill>
                      <a:schemeClr val="dk1"/>
                    </a:solidFill>
                  </a:tcPr>
                </a:tc>
                <a:tc>
                  <a:txBody>
                    <a:bodyPr/>
                    <a:lstStyle/>
                    <a:p>
                      <a:pPr marL="0" lvl="0" indent="0" algn="l" rtl="0">
                        <a:spcBef>
                          <a:spcPts val="0"/>
                        </a:spcBef>
                        <a:spcAft>
                          <a:spcPts val="0"/>
                        </a:spcAft>
                        <a:buNone/>
                      </a:pPr>
                      <a:r>
                        <a:rPr lang="en">
                          <a:solidFill>
                            <a:schemeClr val="lt1"/>
                          </a:solidFill>
                          <a:latin typeface="Lato"/>
                          <a:ea typeface="Lato"/>
                          <a:cs typeface="Lato"/>
                          <a:sym typeface="Lato"/>
                        </a:rPr>
                        <a:t>API HTTPS</a:t>
                      </a:r>
                      <a:endParaRPr dirty="0">
                        <a:solidFill>
                          <a:schemeClr val="lt1"/>
                        </a:solidFill>
                        <a:latin typeface="Lato"/>
                        <a:ea typeface="Lato"/>
                        <a:cs typeface="Lato"/>
                        <a:sym typeface="Lato"/>
                      </a:endParaRPr>
                    </a:p>
                  </a:txBody>
                  <a:tcPr marL="91425" marR="91425" marT="91425" marB="91425">
                    <a:solidFill>
                      <a:schemeClr val="dk1"/>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100" u="sng">
                          <a:solidFill>
                            <a:schemeClr val="hlink"/>
                          </a:solidFill>
                          <a:highlight>
                            <a:srgbClr val="F6F8FA"/>
                          </a:highlight>
                          <a:latin typeface="Lato"/>
                          <a:ea typeface="Lato"/>
                          <a:cs typeface="Lato"/>
                          <a:sym typeface="Lato"/>
                          <a:hlinkClick r:id="rId3"/>
                        </a:rPr>
                        <a:t>Nomics</a:t>
                      </a:r>
                      <a:endParaRPr dirty="0">
                        <a:latin typeface="Lato"/>
                        <a:ea typeface="Lato"/>
                        <a:cs typeface="Lato"/>
                        <a:sym typeface="Lato"/>
                      </a:endParaRPr>
                    </a:p>
                  </a:txBody>
                  <a:tcPr marL="91425" marR="91425" marT="91425" marB="91425">
                    <a:solidFill>
                      <a:schemeClr val="lt1"/>
                    </a:solidFill>
                  </a:tcPr>
                </a:tc>
                <a:tc>
                  <a:txBody>
                    <a:bodyPr/>
                    <a:lstStyle/>
                    <a:p>
                      <a:pPr marL="0" lvl="0" indent="0" algn="l" rtl="0">
                        <a:spcBef>
                          <a:spcPts val="0"/>
                        </a:spcBef>
                        <a:spcAft>
                          <a:spcPts val="0"/>
                        </a:spcAft>
                        <a:buNone/>
                      </a:pPr>
                      <a:r>
                        <a:rPr lang="en" sz="1100">
                          <a:solidFill>
                            <a:srgbClr val="333333"/>
                          </a:solidFill>
                          <a:latin typeface="Lato"/>
                          <a:ea typeface="Lato"/>
                          <a:cs typeface="Lato"/>
                          <a:sym typeface="Lato"/>
                        </a:rPr>
                        <a:t>Historical and real time cryptocurrency prices and market data across exchanges</a:t>
                      </a:r>
                      <a:endParaRPr sz="1100" dirty="0">
                        <a:solidFill>
                          <a:srgbClr val="333333"/>
                        </a:solidFill>
                        <a:latin typeface="Lato"/>
                        <a:ea typeface="Lato"/>
                        <a:cs typeface="Lato"/>
                        <a:sym typeface="Lato"/>
                      </a:endParaRPr>
                    </a:p>
                  </a:txBody>
                  <a:tcPr marL="91425" marR="91425" marT="91425" marB="91425">
                    <a:solidFill>
                      <a:schemeClr val="lt1"/>
                    </a:solidFill>
                  </a:tcPr>
                </a:tc>
                <a:tc>
                  <a:txBody>
                    <a:bodyPr/>
                    <a:lstStyle/>
                    <a:p>
                      <a:pPr marL="0" lvl="0" indent="0" algn="l" rtl="0">
                        <a:spcBef>
                          <a:spcPts val="0"/>
                        </a:spcBef>
                        <a:spcAft>
                          <a:spcPts val="0"/>
                        </a:spcAft>
                        <a:buNone/>
                      </a:pPr>
                      <a:r>
                        <a:rPr lang="en" sz="1100">
                          <a:solidFill>
                            <a:srgbClr val="333333"/>
                          </a:solidFill>
                          <a:latin typeface="Lato"/>
                          <a:ea typeface="Lato"/>
                          <a:cs typeface="Lato"/>
                          <a:sym typeface="Lato"/>
                        </a:rPr>
                        <a:t>API</a:t>
                      </a:r>
                      <a:endParaRPr sz="1100" dirty="0">
                        <a:solidFill>
                          <a:srgbClr val="333333"/>
                        </a:solidFill>
                        <a:latin typeface="Lato"/>
                        <a:ea typeface="Lato"/>
                        <a:cs typeface="Lato"/>
                        <a:sym typeface="Lato"/>
                      </a:endParaRPr>
                    </a:p>
                  </a:txBody>
                  <a:tcPr marL="91425" marR="91425" marT="91425" marB="91425">
                    <a:solidFill>
                      <a:schemeClr val="lt1"/>
                    </a:solidFill>
                  </a:tcPr>
                </a:tc>
                <a:tc>
                  <a:txBody>
                    <a:bodyPr/>
                    <a:lstStyle/>
                    <a:p>
                      <a:pPr marL="0" lvl="0" indent="0" algn="l" rtl="0">
                        <a:spcBef>
                          <a:spcPts val="0"/>
                        </a:spcBef>
                        <a:spcAft>
                          <a:spcPts val="0"/>
                        </a:spcAft>
                        <a:buNone/>
                      </a:pPr>
                      <a:r>
                        <a:rPr lang="en" sz="1100">
                          <a:solidFill>
                            <a:srgbClr val="333333"/>
                          </a:solidFill>
                          <a:latin typeface="Lato"/>
                          <a:ea typeface="Lato"/>
                          <a:cs typeface="Lato"/>
                          <a:sym typeface="Lato"/>
                        </a:rPr>
                        <a:t>API key needed</a:t>
                      </a:r>
                      <a:endParaRPr sz="1100" dirty="0">
                        <a:solidFill>
                          <a:srgbClr val="333333"/>
                        </a:solidFill>
                        <a:latin typeface="Lato"/>
                        <a:ea typeface="Lato"/>
                        <a:cs typeface="Lato"/>
                        <a:sym typeface="Lato"/>
                      </a:endParaRPr>
                    </a:p>
                  </a:txBody>
                  <a:tcPr marL="91425" marR="91425" marT="91425" marB="91425">
                    <a:solidFill>
                      <a:schemeClr val="lt1"/>
                    </a:solidFill>
                  </a:tcPr>
                </a:tc>
                <a:tc>
                  <a:txBody>
                    <a:bodyPr/>
                    <a:lstStyle/>
                    <a:p>
                      <a:pPr marL="0" lvl="0" indent="0" algn="l" rtl="0">
                        <a:spcBef>
                          <a:spcPts val="0"/>
                        </a:spcBef>
                        <a:spcAft>
                          <a:spcPts val="0"/>
                        </a:spcAft>
                        <a:buNone/>
                      </a:pPr>
                      <a:r>
                        <a:rPr lang="en" sz="1100">
                          <a:solidFill>
                            <a:srgbClr val="333333"/>
                          </a:solidFill>
                          <a:latin typeface="Lato"/>
                          <a:ea typeface="Lato"/>
                          <a:cs typeface="Lato"/>
                          <a:sym typeface="Lato"/>
                        </a:rPr>
                        <a:t>Yes</a:t>
                      </a:r>
                      <a:endParaRPr sz="1100" dirty="0">
                        <a:solidFill>
                          <a:srgbClr val="333333"/>
                        </a:solidFill>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lnSpc>
                          <a:spcPct val="115000"/>
                        </a:lnSpc>
                        <a:spcBef>
                          <a:spcPts val="1200"/>
                        </a:spcBef>
                        <a:spcAft>
                          <a:spcPts val="1200"/>
                        </a:spcAft>
                        <a:buNone/>
                      </a:pPr>
                      <a:r>
                        <a:rPr lang="en" sz="1100" u="sng">
                          <a:solidFill>
                            <a:schemeClr val="hlink"/>
                          </a:solidFill>
                          <a:highlight>
                            <a:srgbClr val="F6F8FA"/>
                          </a:highlight>
                          <a:latin typeface="Lato"/>
                          <a:ea typeface="Lato"/>
                          <a:cs typeface="Lato"/>
                          <a:sym typeface="Lato"/>
                          <a:hlinkClick r:id="rId4"/>
                        </a:rPr>
                        <a:t>CryptoCompare</a:t>
                      </a:r>
                      <a:endParaRPr dirty="0">
                        <a:latin typeface="Lato"/>
                        <a:ea typeface="Lato"/>
                        <a:cs typeface="Lato"/>
                        <a:sym typeface="Lato"/>
                      </a:endParaRPr>
                    </a:p>
                  </a:txBody>
                  <a:tcPr marL="91425" marR="91425" marT="91425" marB="91425">
                    <a:solidFill>
                      <a:schemeClr val="lt1"/>
                    </a:solidFill>
                  </a:tcPr>
                </a:tc>
                <a:tc>
                  <a:txBody>
                    <a:bodyPr/>
                    <a:lstStyle/>
                    <a:p>
                      <a:pPr marL="0" lvl="0" indent="0" algn="l" rtl="0">
                        <a:spcBef>
                          <a:spcPts val="0"/>
                        </a:spcBef>
                        <a:spcAft>
                          <a:spcPts val="0"/>
                        </a:spcAft>
                        <a:buNone/>
                      </a:pPr>
                      <a:r>
                        <a:rPr lang="en" sz="1100">
                          <a:solidFill>
                            <a:srgbClr val="333333"/>
                          </a:solidFill>
                          <a:latin typeface="Lato"/>
                          <a:ea typeface="Lato"/>
                          <a:cs typeface="Lato"/>
                          <a:sym typeface="Lato"/>
                        </a:rPr>
                        <a:t>Comparison of cryptocurrencies. It contains </a:t>
                      </a:r>
                      <a:r>
                        <a:rPr lang="en" sz="1100">
                          <a:solidFill>
                            <a:srgbClr val="333333"/>
                          </a:solidFill>
                          <a:highlight>
                            <a:srgbClr val="FFFFFF"/>
                          </a:highlight>
                          <a:latin typeface="Lato"/>
                          <a:ea typeface="Lato"/>
                          <a:cs typeface="Lato"/>
                          <a:sym typeface="Lato"/>
                        </a:rPr>
                        <a:t>cryptocurrency trade data, order book data, blockchain data, social data and historical data</a:t>
                      </a:r>
                      <a:endParaRPr sz="1100" dirty="0">
                        <a:solidFill>
                          <a:srgbClr val="333333"/>
                        </a:solidFill>
                        <a:latin typeface="Lato"/>
                        <a:ea typeface="Lato"/>
                        <a:cs typeface="Lato"/>
                        <a:sym typeface="Lato"/>
                      </a:endParaRPr>
                    </a:p>
                  </a:txBody>
                  <a:tcPr marL="91425" marR="91425" marT="91425" marB="91425">
                    <a:solidFill>
                      <a:schemeClr val="lt1"/>
                    </a:solidFill>
                  </a:tcPr>
                </a:tc>
                <a:tc>
                  <a:txBody>
                    <a:bodyPr/>
                    <a:lstStyle/>
                    <a:p>
                      <a:pPr marL="0" lvl="0" indent="0" algn="l" rtl="0">
                        <a:spcBef>
                          <a:spcPts val="0"/>
                        </a:spcBef>
                        <a:spcAft>
                          <a:spcPts val="0"/>
                        </a:spcAft>
                        <a:buNone/>
                      </a:pPr>
                      <a:r>
                        <a:rPr lang="en" sz="1100">
                          <a:solidFill>
                            <a:srgbClr val="333333"/>
                          </a:solidFill>
                          <a:latin typeface="Lato"/>
                          <a:ea typeface="Lato"/>
                          <a:cs typeface="Lato"/>
                          <a:sym typeface="Lato"/>
                        </a:rPr>
                        <a:t>API</a:t>
                      </a:r>
                      <a:endParaRPr sz="1100" dirty="0">
                        <a:solidFill>
                          <a:srgbClr val="333333"/>
                        </a:solidFill>
                        <a:latin typeface="Lato"/>
                        <a:ea typeface="Lato"/>
                        <a:cs typeface="Lato"/>
                        <a:sym typeface="Lato"/>
                      </a:endParaRPr>
                    </a:p>
                  </a:txBody>
                  <a:tcPr marL="91425" marR="91425" marT="91425" marB="91425">
                    <a:solidFill>
                      <a:schemeClr val="lt1"/>
                    </a:solidFill>
                  </a:tcPr>
                </a:tc>
                <a:tc>
                  <a:txBody>
                    <a:bodyPr/>
                    <a:lstStyle/>
                    <a:p>
                      <a:pPr marL="0" lvl="0" indent="0" algn="l" rtl="0">
                        <a:spcBef>
                          <a:spcPts val="0"/>
                        </a:spcBef>
                        <a:spcAft>
                          <a:spcPts val="0"/>
                        </a:spcAft>
                        <a:buNone/>
                      </a:pPr>
                      <a:r>
                        <a:rPr lang="en" sz="1100">
                          <a:solidFill>
                            <a:srgbClr val="333333"/>
                          </a:solidFill>
                          <a:latin typeface="Lato"/>
                          <a:ea typeface="Lato"/>
                          <a:cs typeface="Lato"/>
                          <a:sym typeface="Lato"/>
                        </a:rPr>
                        <a:t>API key needed</a:t>
                      </a:r>
                      <a:endParaRPr sz="1100" dirty="0">
                        <a:solidFill>
                          <a:srgbClr val="333333"/>
                        </a:solidFill>
                        <a:latin typeface="Lato"/>
                        <a:ea typeface="Lato"/>
                        <a:cs typeface="Lato"/>
                        <a:sym typeface="Lato"/>
                      </a:endParaRPr>
                    </a:p>
                  </a:txBody>
                  <a:tcPr marL="91425" marR="91425" marT="91425" marB="91425">
                    <a:solidFill>
                      <a:schemeClr val="lt1"/>
                    </a:solidFill>
                  </a:tcPr>
                </a:tc>
                <a:tc>
                  <a:txBody>
                    <a:bodyPr/>
                    <a:lstStyle/>
                    <a:p>
                      <a:pPr marL="0" lvl="0" indent="0" algn="l" rtl="0">
                        <a:spcBef>
                          <a:spcPts val="0"/>
                        </a:spcBef>
                        <a:spcAft>
                          <a:spcPts val="0"/>
                        </a:spcAft>
                        <a:buNone/>
                      </a:pPr>
                      <a:r>
                        <a:rPr lang="en" sz="1100">
                          <a:solidFill>
                            <a:srgbClr val="333333"/>
                          </a:solidFill>
                          <a:latin typeface="Lato"/>
                          <a:ea typeface="Lato"/>
                          <a:cs typeface="Lato"/>
                          <a:sym typeface="Lato"/>
                        </a:rPr>
                        <a:t>Yes</a:t>
                      </a:r>
                      <a:endParaRPr sz="1100" dirty="0">
                        <a:solidFill>
                          <a:srgbClr val="333333"/>
                        </a:solidFill>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lnSpc>
                          <a:spcPct val="115000"/>
                        </a:lnSpc>
                        <a:spcBef>
                          <a:spcPts val="1200"/>
                        </a:spcBef>
                        <a:spcAft>
                          <a:spcPts val="1200"/>
                        </a:spcAft>
                        <a:buNone/>
                      </a:pPr>
                      <a:r>
                        <a:rPr lang="en" sz="1100" u="sng">
                          <a:solidFill>
                            <a:schemeClr val="hlink"/>
                          </a:solidFill>
                          <a:latin typeface="Lato"/>
                          <a:ea typeface="Lato"/>
                          <a:cs typeface="Lato"/>
                          <a:sym typeface="Lato"/>
                          <a:hlinkClick r:id="rId5"/>
                        </a:rPr>
                        <a:t>Coinmarketcap</a:t>
                      </a:r>
                      <a:endParaRPr dirty="0">
                        <a:latin typeface="Lato"/>
                        <a:ea typeface="Lato"/>
                        <a:cs typeface="Lato"/>
                        <a:sym typeface="Lato"/>
                      </a:endParaRPr>
                    </a:p>
                  </a:txBody>
                  <a:tcPr marL="91425" marR="91425" marT="91425" marB="91425">
                    <a:solidFill>
                      <a:schemeClr val="lt1"/>
                    </a:solidFill>
                  </a:tcPr>
                </a:tc>
                <a:tc>
                  <a:txBody>
                    <a:bodyPr/>
                    <a:lstStyle/>
                    <a:p>
                      <a:pPr marL="0" lvl="0" indent="0" algn="l" rtl="0">
                        <a:spcBef>
                          <a:spcPts val="0"/>
                        </a:spcBef>
                        <a:spcAft>
                          <a:spcPts val="0"/>
                        </a:spcAft>
                        <a:buNone/>
                      </a:pPr>
                      <a:r>
                        <a:rPr lang="en" sz="1100">
                          <a:solidFill>
                            <a:srgbClr val="333333"/>
                          </a:solidFill>
                          <a:latin typeface="Lato"/>
                          <a:ea typeface="Lato"/>
                          <a:cs typeface="Lato"/>
                          <a:sym typeface="Lato"/>
                        </a:rPr>
                        <a:t>Price-Tracking website for crypto assets. It also contains the ranking, market cap, gainers, losers, trending and most visited crypto assets</a:t>
                      </a:r>
                      <a:endParaRPr sz="1100" dirty="0">
                        <a:solidFill>
                          <a:srgbClr val="333333"/>
                        </a:solidFill>
                        <a:latin typeface="Lato"/>
                        <a:ea typeface="Lato"/>
                        <a:cs typeface="Lato"/>
                        <a:sym typeface="Lato"/>
                      </a:endParaRPr>
                    </a:p>
                  </a:txBody>
                  <a:tcPr marL="91425" marR="91425" marT="91425" marB="91425">
                    <a:solidFill>
                      <a:schemeClr val="lt1"/>
                    </a:solidFill>
                  </a:tcPr>
                </a:tc>
                <a:tc>
                  <a:txBody>
                    <a:bodyPr/>
                    <a:lstStyle/>
                    <a:p>
                      <a:pPr marL="0" lvl="0" indent="0" algn="l" rtl="0">
                        <a:spcBef>
                          <a:spcPts val="0"/>
                        </a:spcBef>
                        <a:spcAft>
                          <a:spcPts val="0"/>
                        </a:spcAft>
                        <a:buNone/>
                      </a:pPr>
                      <a:r>
                        <a:rPr lang="en" sz="1100">
                          <a:solidFill>
                            <a:srgbClr val="333333"/>
                          </a:solidFill>
                          <a:latin typeface="Lato"/>
                          <a:ea typeface="Lato"/>
                          <a:cs typeface="Lato"/>
                          <a:sym typeface="Lato"/>
                        </a:rPr>
                        <a:t>Website</a:t>
                      </a:r>
                      <a:endParaRPr sz="1100" dirty="0">
                        <a:solidFill>
                          <a:srgbClr val="333333"/>
                        </a:solidFill>
                        <a:latin typeface="Lato"/>
                        <a:ea typeface="Lato"/>
                        <a:cs typeface="Lato"/>
                        <a:sym typeface="Lato"/>
                      </a:endParaRPr>
                    </a:p>
                  </a:txBody>
                  <a:tcPr marL="91425" marR="91425" marT="91425" marB="91425">
                    <a:solidFill>
                      <a:schemeClr val="lt1"/>
                    </a:solidFill>
                  </a:tcPr>
                </a:tc>
                <a:tc>
                  <a:txBody>
                    <a:bodyPr/>
                    <a:lstStyle/>
                    <a:p>
                      <a:pPr marL="0" lvl="0" indent="0" algn="l" rtl="0">
                        <a:spcBef>
                          <a:spcPts val="0"/>
                        </a:spcBef>
                        <a:spcAft>
                          <a:spcPts val="0"/>
                        </a:spcAft>
                        <a:buNone/>
                      </a:pPr>
                      <a:r>
                        <a:rPr lang="en" sz="1100">
                          <a:solidFill>
                            <a:srgbClr val="333333"/>
                          </a:solidFill>
                          <a:latin typeface="Lato"/>
                          <a:ea typeface="Lato"/>
                          <a:cs typeface="Lato"/>
                          <a:sym typeface="Lato"/>
                        </a:rPr>
                        <a:t>-</a:t>
                      </a:r>
                      <a:endParaRPr sz="1100" dirty="0">
                        <a:solidFill>
                          <a:srgbClr val="333333"/>
                        </a:solidFill>
                        <a:latin typeface="Lato"/>
                        <a:ea typeface="Lato"/>
                        <a:cs typeface="Lato"/>
                        <a:sym typeface="Lato"/>
                      </a:endParaRPr>
                    </a:p>
                  </a:txBody>
                  <a:tcPr marL="91425" marR="91425" marT="91425" marB="91425">
                    <a:solidFill>
                      <a:schemeClr val="lt1"/>
                    </a:solidFill>
                  </a:tcPr>
                </a:tc>
                <a:tc>
                  <a:txBody>
                    <a:bodyPr/>
                    <a:lstStyle/>
                    <a:p>
                      <a:pPr marL="0" lvl="0" indent="0" algn="l" rtl="0">
                        <a:spcBef>
                          <a:spcPts val="0"/>
                        </a:spcBef>
                        <a:spcAft>
                          <a:spcPts val="0"/>
                        </a:spcAft>
                        <a:buNone/>
                      </a:pPr>
                      <a:r>
                        <a:rPr lang="en" sz="1100">
                          <a:solidFill>
                            <a:srgbClr val="333333"/>
                          </a:solidFill>
                          <a:latin typeface="Lato"/>
                          <a:ea typeface="Lato"/>
                          <a:cs typeface="Lato"/>
                          <a:sym typeface="Lato"/>
                        </a:rPr>
                        <a:t>-</a:t>
                      </a:r>
                      <a:endParaRPr sz="1100" dirty="0">
                        <a:solidFill>
                          <a:srgbClr val="333333"/>
                        </a:solidFill>
                        <a:latin typeface="Lato"/>
                        <a:ea typeface="Lato"/>
                        <a:cs typeface="Lato"/>
                        <a:sym typeface="Lato"/>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body" idx="1"/>
          </p:nvPr>
        </p:nvSpPr>
        <p:spPr>
          <a:xfrm>
            <a:off x="727650" y="1834661"/>
            <a:ext cx="7688700" cy="2869643"/>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05"/>
              <a:buNone/>
            </a:pPr>
            <a:r>
              <a:rPr lang="en" sz="1050" b="1" dirty="0">
                <a:solidFill>
                  <a:srgbClr val="000000"/>
                </a:solidFill>
                <a:highlight>
                  <a:srgbClr val="FFFFFF"/>
                </a:highlight>
              </a:rPr>
              <a:t>Perform the following analytics and visualizations based on the data using python concepts like Data structures, Class, Functions, Web </a:t>
            </a:r>
            <a:r>
              <a:rPr lang="en-US" sz="1050" b="1" dirty="0">
                <a:solidFill>
                  <a:srgbClr val="000000"/>
                </a:solidFill>
                <a:highlight>
                  <a:srgbClr val="FFFFFF"/>
                </a:highlight>
              </a:rPr>
              <a:t>scraping websites, File concepts:</a:t>
            </a:r>
          </a:p>
          <a:p>
            <a:pPr marL="0" lvl="0" indent="0" algn="l" rtl="0">
              <a:lnSpc>
                <a:spcPct val="105000"/>
              </a:lnSpc>
              <a:spcBef>
                <a:spcPts val="0"/>
              </a:spcBef>
              <a:spcAft>
                <a:spcPts val="0"/>
              </a:spcAft>
              <a:buSzPts val="605"/>
              <a:buNone/>
            </a:pPr>
            <a:endParaRPr lang="en-US" sz="1000" b="1" dirty="0">
              <a:solidFill>
                <a:srgbClr val="000000"/>
              </a:solidFill>
              <a:highlight>
                <a:srgbClr val="FFFFFF"/>
              </a:highlight>
            </a:endParaRPr>
          </a:p>
          <a:p>
            <a:pPr marL="146050" indent="0" algn="l">
              <a:buNone/>
            </a:pPr>
            <a:r>
              <a:rPr lang="en-US" sz="1000" b="0" i="0" dirty="0">
                <a:solidFill>
                  <a:srgbClr val="000000"/>
                </a:solidFill>
                <a:effectLst/>
                <a:latin typeface="Helvetica" panose="020B0604020202020204" pitchFamily="34" charset="0"/>
              </a:rPr>
              <a:t>1. Identify top 25 cryptocurrencies based on market capitalization and their market capture. Insights and visualizations added using scatter plot and bar plot</a:t>
            </a:r>
            <a:endParaRPr lang="en-US" sz="1000" b="1" i="0" dirty="0">
              <a:solidFill>
                <a:srgbClr val="000000"/>
              </a:solidFill>
              <a:effectLst/>
              <a:latin typeface="Helvetica" panose="020B0604020202020204" pitchFamily="34" charset="0"/>
            </a:endParaRPr>
          </a:p>
          <a:p>
            <a:pPr marL="146050" indent="0" algn="l">
              <a:buNone/>
            </a:pPr>
            <a:endParaRPr lang="en-US" sz="1000" b="1" i="0" dirty="0">
              <a:solidFill>
                <a:srgbClr val="000000"/>
              </a:solidFill>
              <a:effectLst/>
              <a:latin typeface="Helvetica" panose="020B0604020202020204" pitchFamily="34" charset="0"/>
            </a:endParaRPr>
          </a:p>
          <a:p>
            <a:pPr marL="146050" indent="0">
              <a:buNone/>
            </a:pPr>
            <a:r>
              <a:rPr lang="en-US" sz="1000" b="0" i="0" dirty="0">
                <a:solidFill>
                  <a:srgbClr val="000000"/>
                </a:solidFill>
                <a:effectLst/>
                <a:latin typeface="Helvetica" panose="020B0604020202020204" pitchFamily="34" charset="0"/>
              </a:rPr>
              <a:t>2. Compare various cryptocurrencies and identify top 10 based on volume, market cap, price change% for 1 day, 30 days, 365 days, YTD. Insights and visualizations added using the bar charts</a:t>
            </a:r>
            <a:br>
              <a:rPr lang="en-US" sz="1000" b="0" i="0" dirty="0">
                <a:solidFill>
                  <a:srgbClr val="000000"/>
                </a:solidFill>
                <a:effectLst/>
                <a:latin typeface="Helvetica" panose="020B0604020202020204" pitchFamily="34" charset="0"/>
              </a:rPr>
            </a:br>
            <a:br>
              <a:rPr lang="en-US" sz="1000" b="0" i="0" dirty="0">
                <a:solidFill>
                  <a:srgbClr val="000000"/>
                </a:solidFill>
                <a:effectLst/>
                <a:latin typeface="Helvetica" panose="020B0604020202020204" pitchFamily="34" charset="0"/>
              </a:rPr>
            </a:br>
            <a:r>
              <a:rPr lang="en-US" sz="1000" b="0" i="0" dirty="0">
                <a:solidFill>
                  <a:srgbClr val="000000"/>
                </a:solidFill>
                <a:effectLst/>
                <a:latin typeface="Helvetica" panose="020B0604020202020204" pitchFamily="34" charset="0"/>
              </a:rPr>
              <a:t>3. Compare various cryptocurrencies and identify top 10 cryptocurrencies based on the cryptocompare social media trends like # posts, comments, page views and followers.</a:t>
            </a:r>
            <a:br>
              <a:rPr lang="en-US" sz="1000" b="0" i="0" dirty="0">
                <a:solidFill>
                  <a:srgbClr val="000000"/>
                </a:solidFill>
                <a:effectLst/>
                <a:latin typeface="Helvetica" panose="020B0604020202020204" pitchFamily="34" charset="0"/>
              </a:rPr>
            </a:br>
            <a:br>
              <a:rPr lang="en-US" sz="1000" b="0" i="0" dirty="0">
                <a:solidFill>
                  <a:srgbClr val="000000"/>
                </a:solidFill>
                <a:effectLst/>
                <a:latin typeface="Helvetica" panose="020B0604020202020204" pitchFamily="34" charset="0"/>
              </a:rPr>
            </a:br>
            <a:r>
              <a:rPr lang="en-US" sz="1000" b="0" i="0" dirty="0">
                <a:solidFill>
                  <a:srgbClr val="000000"/>
                </a:solidFill>
                <a:effectLst/>
                <a:latin typeface="Helvetica" panose="020B0604020202020204" pitchFamily="34" charset="0"/>
              </a:rPr>
              <a:t>4. Compare various cryptocurrencies and identify top 10 cryptocurrencies based on the reddit and twitter social media trends like #comments, posts per day, posts per hour, subscribers, tweets, followers and following.</a:t>
            </a:r>
            <a:br>
              <a:rPr lang="en-US" sz="1000" b="0" i="0" dirty="0">
                <a:solidFill>
                  <a:srgbClr val="000000"/>
                </a:solidFill>
                <a:effectLst/>
                <a:latin typeface="Helvetica" panose="020B0604020202020204" pitchFamily="34" charset="0"/>
              </a:rPr>
            </a:br>
            <a:br>
              <a:rPr lang="en-US" sz="1000" b="0" i="0" dirty="0">
                <a:solidFill>
                  <a:srgbClr val="000000"/>
                </a:solidFill>
                <a:effectLst/>
                <a:latin typeface="Helvetica" panose="020B0604020202020204" pitchFamily="34" charset="0"/>
              </a:rPr>
            </a:br>
            <a:r>
              <a:rPr lang="en-US" sz="1000" b="0" i="0" dirty="0">
                <a:solidFill>
                  <a:srgbClr val="000000"/>
                </a:solidFill>
                <a:effectLst/>
                <a:latin typeface="Helvetica" panose="020B0604020202020204" pitchFamily="34" charset="0"/>
              </a:rPr>
              <a:t>5. Finally, generated a detailed summary report for 3 cryptocurrencies highlighting all the basic information, historical returns, social media trends and technical indicators suggesting buy/sell of that cryptocurrency</a:t>
            </a:r>
            <a:endParaRPr lang="en-US" sz="1000" dirty="0">
              <a:solidFill>
                <a:srgbClr val="333333"/>
              </a:solidFill>
              <a:latin typeface="Lato" panose="020F0502020204030203" pitchFamily="34" charset="0"/>
              <a:ea typeface="Lato" panose="020F0502020204030203" pitchFamily="34" charset="0"/>
              <a:cs typeface="Lato" panose="020F0502020204030203" pitchFamily="34" charset="0"/>
            </a:endParaRPr>
          </a:p>
        </p:txBody>
      </p:sp>
      <p:sp>
        <p:nvSpPr>
          <p:cNvPr id="152" name="Google Shape;152;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Project Objective (Analysis Performed)</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526399" y="-96601"/>
            <a:ext cx="8513691" cy="49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00" dirty="0">
                <a:solidFill>
                  <a:srgbClr val="434343"/>
                </a:solidFill>
              </a:rPr>
              <a:t>Project Flow Chart – Showcasing what the script does</a:t>
            </a:r>
            <a:endParaRPr sz="2300" dirty="0">
              <a:solidFill>
                <a:srgbClr val="434343"/>
              </a:solidFill>
            </a:endParaRPr>
          </a:p>
        </p:txBody>
      </p:sp>
      <p:sp>
        <p:nvSpPr>
          <p:cNvPr id="6" name="Speech Bubble: Rectangle 5">
            <a:extLst>
              <a:ext uri="{FF2B5EF4-FFF2-40B4-BE49-F238E27FC236}">
                <a16:creationId xmlns:a16="http://schemas.microsoft.com/office/drawing/2014/main" id="{DA4514DC-F07F-457F-9521-8C4D43143862}"/>
              </a:ext>
            </a:extLst>
          </p:cNvPr>
          <p:cNvSpPr/>
          <p:nvPr/>
        </p:nvSpPr>
        <p:spPr>
          <a:xfrm>
            <a:off x="8285363" y="1730188"/>
            <a:ext cx="699247" cy="637309"/>
          </a:xfrm>
          <a:prstGeom prst="wedgeRectCallout">
            <a:avLst>
              <a:gd name="adj1" fmla="val -142725"/>
              <a:gd name="adj2" fmla="val 3206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3"/>
                </a:solidFill>
              </a:rPr>
              <a:t>Scraper.py contain the scraper code</a:t>
            </a:r>
          </a:p>
        </p:txBody>
      </p:sp>
      <p:pic>
        <p:nvPicPr>
          <p:cNvPr id="3" name="Picture 2" descr="Text&#10;&#10;Description automatically generated">
            <a:extLst>
              <a:ext uri="{FF2B5EF4-FFF2-40B4-BE49-F238E27FC236}">
                <a16:creationId xmlns:a16="http://schemas.microsoft.com/office/drawing/2014/main" id="{42C50066-BFC7-4FE0-B0BD-A24ED47E49D7}"/>
              </a:ext>
            </a:extLst>
          </p:cNvPr>
          <p:cNvPicPr>
            <a:picLocks noChangeAspect="1"/>
          </p:cNvPicPr>
          <p:nvPr/>
        </p:nvPicPr>
        <p:blipFill>
          <a:blip r:embed="rId3"/>
          <a:stretch>
            <a:fillRect/>
          </a:stretch>
        </p:blipFill>
        <p:spPr>
          <a:xfrm>
            <a:off x="773206" y="294327"/>
            <a:ext cx="7335656" cy="4810801"/>
          </a:xfrm>
          <a:prstGeom prst="rect">
            <a:avLst/>
          </a:prstGeom>
        </p:spPr>
      </p:pic>
      <p:sp>
        <p:nvSpPr>
          <p:cNvPr id="7" name="Speech Bubble: Rectangle 6">
            <a:extLst>
              <a:ext uri="{FF2B5EF4-FFF2-40B4-BE49-F238E27FC236}">
                <a16:creationId xmlns:a16="http://schemas.microsoft.com/office/drawing/2014/main" id="{6B0A7369-28AC-4E01-8BE6-0C3E1F27003E}"/>
              </a:ext>
            </a:extLst>
          </p:cNvPr>
          <p:cNvSpPr/>
          <p:nvPr/>
        </p:nvSpPr>
        <p:spPr>
          <a:xfrm>
            <a:off x="8345731" y="3413312"/>
            <a:ext cx="699247" cy="721659"/>
          </a:xfrm>
          <a:prstGeom prst="wedgeRectCallout">
            <a:avLst>
              <a:gd name="adj1" fmla="val -104263"/>
              <a:gd name="adj2" fmla="val -1228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3"/>
                </a:solidFill>
              </a:rPr>
              <a:t>HW5_Final_Project.py contains the analysis code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Conclusions (Part 1)</a:t>
            </a:r>
            <a:endParaRPr dirty="0"/>
          </a:p>
        </p:txBody>
      </p:sp>
      <p:sp>
        <p:nvSpPr>
          <p:cNvPr id="98" name="Google Shape;98;p15"/>
          <p:cNvSpPr txBox="1">
            <a:spLocks noGrp="1"/>
          </p:cNvSpPr>
          <p:nvPr>
            <p:ph type="body" idx="1"/>
          </p:nvPr>
        </p:nvSpPr>
        <p:spPr>
          <a:xfrm>
            <a:off x="729450" y="2078874"/>
            <a:ext cx="7688700" cy="2869643"/>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US" sz="900" dirty="0">
                <a:solidFill>
                  <a:srgbClr val="333333"/>
                </a:solidFill>
              </a:rPr>
              <a:t>There are more than thousands of cryptocurrencies in the market. But the top 25 cryptocurrencies control more than 90% of this market. The top 3 cryptocurrencies (Bitcoin, Ethereum and </a:t>
            </a:r>
            <a:r>
              <a:rPr lang="en-US" sz="900" dirty="0" err="1">
                <a:solidFill>
                  <a:srgbClr val="333333"/>
                </a:solidFill>
              </a:rPr>
              <a:t>Binance</a:t>
            </a:r>
            <a:r>
              <a:rPr lang="en-US" sz="900" dirty="0">
                <a:solidFill>
                  <a:srgbClr val="333333"/>
                </a:solidFill>
              </a:rPr>
              <a:t> Coin) based on market cap control ~68% of the market. The top 5 cryptocurrencies based on market cap control ~75% of the market.</a:t>
            </a:r>
          </a:p>
          <a:p>
            <a:pPr marL="0" lvl="0" indent="0" algn="l" rtl="0">
              <a:spcBef>
                <a:spcPts val="1200"/>
              </a:spcBef>
              <a:spcAft>
                <a:spcPts val="0"/>
              </a:spcAft>
              <a:buNone/>
            </a:pPr>
            <a:r>
              <a:rPr lang="en-US" sz="900" dirty="0">
                <a:solidFill>
                  <a:srgbClr val="333333"/>
                </a:solidFill>
              </a:rPr>
              <a:t>The trending cryptocurrencies based on the market cap, volume and prices across last 30 days, 365 days and 2021 YTD vary a lot. For market cap, the most trending cryptocurrencies were Gala, Solana and Avalanche whereas in terms of price returns, they were Shiba, Gala and </a:t>
            </a:r>
            <a:r>
              <a:rPr lang="en-US" sz="900" dirty="0" err="1">
                <a:solidFill>
                  <a:srgbClr val="333333"/>
                </a:solidFill>
              </a:rPr>
              <a:t>TerraUSD</a:t>
            </a:r>
            <a:r>
              <a:rPr lang="en-US" sz="900" dirty="0">
                <a:solidFill>
                  <a:srgbClr val="333333"/>
                </a:solidFill>
              </a:rPr>
              <a:t>.</a:t>
            </a:r>
          </a:p>
          <a:p>
            <a:pPr marL="0" lvl="0" indent="0" algn="l" rtl="0">
              <a:spcBef>
                <a:spcPts val="1200"/>
              </a:spcBef>
              <a:spcAft>
                <a:spcPts val="0"/>
              </a:spcAft>
              <a:buNone/>
            </a:pPr>
            <a:r>
              <a:rPr lang="en-US" sz="900" dirty="0">
                <a:solidFill>
                  <a:srgbClr val="333333"/>
                </a:solidFill>
              </a:rPr>
              <a:t>Shiba has given the highest returns of ~3150% in the last 1 year followed by Gala with 1631%</a:t>
            </a:r>
          </a:p>
          <a:p>
            <a:pPr marL="0" lvl="0" indent="0" algn="l" rtl="0">
              <a:spcBef>
                <a:spcPts val="1200"/>
              </a:spcBef>
              <a:spcAft>
                <a:spcPts val="0"/>
              </a:spcAft>
              <a:buNone/>
            </a:pPr>
            <a:r>
              <a:rPr lang="en-US" sz="900" dirty="0">
                <a:solidFill>
                  <a:srgbClr val="333333"/>
                </a:solidFill>
              </a:rPr>
              <a:t>The cryptos which are most widely talked about on the cryptocompare social media platform are: Bitcoin, XRP and Ethereum</a:t>
            </a:r>
          </a:p>
          <a:p>
            <a:pPr marL="0" lvl="0" indent="0" algn="l" rtl="0">
              <a:spcBef>
                <a:spcPts val="1200"/>
              </a:spcBef>
              <a:spcAft>
                <a:spcPts val="0"/>
              </a:spcAft>
              <a:buNone/>
            </a:pPr>
            <a:r>
              <a:rPr lang="en-US" sz="900" dirty="0">
                <a:solidFill>
                  <a:srgbClr val="333333"/>
                </a:solidFill>
              </a:rPr>
              <a:t>The most famous cryptos based on the reddit trends (posts per hour, comments, subscribers) are Bitcoin, Dogecoin, </a:t>
            </a:r>
            <a:r>
              <a:rPr lang="en-US" sz="900" dirty="0" err="1">
                <a:solidFill>
                  <a:srgbClr val="333333"/>
                </a:solidFill>
              </a:rPr>
              <a:t>Loopring</a:t>
            </a:r>
            <a:r>
              <a:rPr lang="en-US" sz="900" dirty="0">
                <a:solidFill>
                  <a:srgbClr val="333333"/>
                </a:solidFill>
              </a:rPr>
              <a:t> and Helium</a:t>
            </a:r>
          </a:p>
          <a:p>
            <a:pPr marL="0" lvl="0" indent="0" algn="l" rtl="0">
              <a:spcBef>
                <a:spcPts val="1200"/>
              </a:spcBef>
              <a:spcAft>
                <a:spcPts val="0"/>
              </a:spcAft>
              <a:buNone/>
            </a:pPr>
            <a:r>
              <a:rPr lang="en-US" sz="900" dirty="0">
                <a:solidFill>
                  <a:srgbClr val="333333"/>
                </a:solidFill>
              </a:rPr>
              <a:t>Bitcoin  has highest comments per day n Reddit with a total of 7735.0 comments per day, followed by </a:t>
            </a:r>
            <a:r>
              <a:rPr lang="en-US" sz="900" dirty="0" err="1">
                <a:solidFill>
                  <a:srgbClr val="333333"/>
                </a:solidFill>
              </a:rPr>
              <a:t>Loopring</a:t>
            </a:r>
            <a:r>
              <a:rPr lang="en-US" sz="900" dirty="0">
                <a:solidFill>
                  <a:srgbClr val="333333"/>
                </a:solidFill>
              </a:rPr>
              <a:t>  with a total of 6206.9 comments per day And then Dogecoin  with a total of 5073.4 comments per day</a:t>
            </a:r>
          </a:p>
          <a:p>
            <a:pPr marL="0" lvl="0" indent="0" algn="l" rtl="0">
              <a:spcBef>
                <a:spcPts val="1200"/>
              </a:spcBef>
              <a:spcAft>
                <a:spcPts val="0"/>
              </a:spcAft>
              <a:buNone/>
            </a:pPr>
            <a:endParaRPr lang="en-US" sz="900" dirty="0">
              <a:solidFill>
                <a:srgbClr val="333333"/>
              </a:solidFill>
            </a:endParaRPr>
          </a:p>
          <a:p>
            <a:pPr marL="0" lvl="0" indent="0" algn="l" rtl="0">
              <a:spcBef>
                <a:spcPts val="1200"/>
              </a:spcBef>
              <a:spcAft>
                <a:spcPts val="0"/>
              </a:spcAft>
              <a:buNone/>
            </a:pPr>
            <a:endParaRPr lang="en-US" sz="900" dirty="0">
              <a:solidFill>
                <a:srgbClr val="333333"/>
              </a:solidFill>
            </a:endParaRPr>
          </a:p>
        </p:txBody>
      </p:sp>
      <p:sp>
        <p:nvSpPr>
          <p:cNvPr id="4" name="Google Shape;98;p15">
            <a:extLst>
              <a:ext uri="{FF2B5EF4-FFF2-40B4-BE49-F238E27FC236}">
                <a16:creationId xmlns:a16="http://schemas.microsoft.com/office/drawing/2014/main" id="{4E318B88-DF1C-470E-AD2B-B8A75F257232}"/>
              </a:ext>
            </a:extLst>
          </p:cNvPr>
          <p:cNvSpPr txBox="1">
            <a:spLocks/>
          </p:cNvSpPr>
          <p:nvPr/>
        </p:nvSpPr>
        <p:spPr>
          <a:xfrm>
            <a:off x="727650" y="4608041"/>
            <a:ext cx="7688700" cy="3404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Bef>
                <a:spcPts val="1200"/>
              </a:spcBef>
              <a:buFont typeface="Lato"/>
              <a:buNone/>
            </a:pPr>
            <a:r>
              <a:rPr lang="en-US" sz="1050" b="1" dirty="0">
                <a:solidFill>
                  <a:srgbClr val="333333"/>
                </a:solidFill>
              </a:rPr>
              <a:t>** The numbers in this slide are based on the market price of the crypto currencies as of 12/3</a:t>
            </a:r>
          </a:p>
        </p:txBody>
      </p:sp>
    </p:spTree>
    <p:extLst>
      <p:ext uri="{BB962C8B-B14F-4D97-AF65-F5344CB8AC3E}">
        <p14:creationId xmlns:p14="http://schemas.microsoft.com/office/powerpoint/2010/main" val="3625765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Conclusions (Part 2)</a:t>
            </a:r>
            <a:endParaRPr dirty="0"/>
          </a:p>
        </p:txBody>
      </p:sp>
      <p:sp>
        <p:nvSpPr>
          <p:cNvPr id="98" name="Google Shape;98;p15"/>
          <p:cNvSpPr txBox="1">
            <a:spLocks noGrp="1"/>
          </p:cNvSpPr>
          <p:nvPr>
            <p:ph type="body" idx="1"/>
          </p:nvPr>
        </p:nvSpPr>
        <p:spPr>
          <a:xfrm>
            <a:off x="729450" y="2078875"/>
            <a:ext cx="7688700" cy="2667938"/>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US" sz="900" dirty="0">
                <a:solidFill>
                  <a:srgbClr val="333333"/>
                </a:solidFill>
              </a:rPr>
              <a:t>The most famous cryptos based on the twitter trends (favorites, followers and tweets) are </a:t>
            </a:r>
            <a:r>
              <a:rPr lang="en-US" sz="900" dirty="0" err="1">
                <a:solidFill>
                  <a:srgbClr val="333333"/>
                </a:solidFill>
              </a:rPr>
              <a:t>Binance</a:t>
            </a:r>
            <a:r>
              <a:rPr lang="en-US" sz="900" dirty="0">
                <a:solidFill>
                  <a:srgbClr val="333333"/>
                </a:solidFill>
              </a:rPr>
              <a:t>, Dogecoin, XRP, </a:t>
            </a:r>
            <a:r>
              <a:rPr lang="en-US" sz="900" dirty="0" err="1">
                <a:solidFill>
                  <a:srgbClr val="333333"/>
                </a:solidFill>
              </a:rPr>
              <a:t>KuCoin</a:t>
            </a:r>
            <a:r>
              <a:rPr lang="en-US" sz="900" dirty="0">
                <a:solidFill>
                  <a:srgbClr val="333333"/>
                </a:solidFill>
              </a:rPr>
              <a:t> and Huobi. Huobi Token has the highest favorites on Twitter with a total of 38831.0 </a:t>
            </a:r>
            <a:r>
              <a:rPr lang="en-US" sz="900" dirty="0" err="1">
                <a:solidFill>
                  <a:srgbClr val="333333"/>
                </a:solidFill>
              </a:rPr>
              <a:t>favourites</a:t>
            </a:r>
            <a:r>
              <a:rPr lang="en-US" sz="900" dirty="0">
                <a:solidFill>
                  <a:srgbClr val="333333"/>
                </a:solidFill>
              </a:rPr>
              <a:t>. </a:t>
            </a:r>
            <a:r>
              <a:rPr lang="en-US" sz="900" dirty="0" err="1">
                <a:solidFill>
                  <a:srgbClr val="333333"/>
                </a:solidFill>
              </a:rPr>
              <a:t>Binance</a:t>
            </a:r>
            <a:r>
              <a:rPr lang="en-US" sz="900" dirty="0">
                <a:solidFill>
                  <a:srgbClr val="333333"/>
                </a:solidFill>
              </a:rPr>
              <a:t> Coin has the highest followers with a total of 6454110.0 followers, followed by Dogecoin  with a total of 2603426.0 followers</a:t>
            </a:r>
          </a:p>
          <a:p>
            <a:pPr marL="0" lvl="0" indent="0" algn="l" rtl="0">
              <a:spcBef>
                <a:spcPts val="1200"/>
              </a:spcBef>
              <a:spcAft>
                <a:spcPts val="0"/>
              </a:spcAft>
              <a:buNone/>
            </a:pPr>
            <a:r>
              <a:rPr lang="en-US" sz="900" dirty="0">
                <a:solidFill>
                  <a:srgbClr val="333333"/>
                </a:solidFill>
              </a:rPr>
              <a:t>Bitcoin may be one of the most discussed cryptocurrency but there are more than 50 other cryptocurrencies which have given greater returns in the past 1 year. Currently, the technical analysis of Bitcoin suggests a bearish signal</a:t>
            </a:r>
          </a:p>
          <a:p>
            <a:pPr marL="0" lvl="0" indent="0" algn="l" rtl="0">
              <a:spcBef>
                <a:spcPts val="1200"/>
              </a:spcBef>
              <a:spcAft>
                <a:spcPts val="0"/>
              </a:spcAft>
              <a:buNone/>
            </a:pPr>
            <a:r>
              <a:rPr lang="en-US" sz="900" dirty="0">
                <a:solidFill>
                  <a:srgbClr val="333333"/>
                </a:solidFill>
              </a:rPr>
              <a:t>Ethereum may be second most discussed cryptocurrency on social media but there are more than 30 cryptocurrencies which have given greater returns in the past 1 year. For Ethereum also, the current technical analysis suggest that it will fall in the near future.</a:t>
            </a:r>
          </a:p>
          <a:p>
            <a:pPr marL="0" lvl="0" indent="0" algn="l" rtl="0">
              <a:spcBef>
                <a:spcPts val="1200"/>
              </a:spcBef>
              <a:spcAft>
                <a:spcPts val="0"/>
              </a:spcAft>
              <a:buNone/>
            </a:pPr>
            <a:endParaRPr lang="en-US" sz="900" dirty="0">
              <a:solidFill>
                <a:srgbClr val="333333"/>
              </a:solidFill>
            </a:endParaRPr>
          </a:p>
        </p:txBody>
      </p:sp>
      <p:sp>
        <p:nvSpPr>
          <p:cNvPr id="4" name="Google Shape;98;p15">
            <a:extLst>
              <a:ext uri="{FF2B5EF4-FFF2-40B4-BE49-F238E27FC236}">
                <a16:creationId xmlns:a16="http://schemas.microsoft.com/office/drawing/2014/main" id="{0DCB626D-F171-4223-A38B-41AE9D3E893D}"/>
              </a:ext>
            </a:extLst>
          </p:cNvPr>
          <p:cNvSpPr txBox="1">
            <a:spLocks/>
          </p:cNvSpPr>
          <p:nvPr/>
        </p:nvSpPr>
        <p:spPr>
          <a:xfrm>
            <a:off x="727650" y="4608041"/>
            <a:ext cx="7688700" cy="3404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Bef>
                <a:spcPts val="1200"/>
              </a:spcBef>
              <a:buFont typeface="Lato"/>
              <a:buNone/>
            </a:pPr>
            <a:r>
              <a:rPr lang="en-US" sz="1050" b="1" dirty="0">
                <a:solidFill>
                  <a:srgbClr val="333333"/>
                </a:solidFill>
              </a:rPr>
              <a:t>** The numbers in this slide are based on the market price of the crypto currencies as of 12/3</a:t>
            </a:r>
          </a:p>
        </p:txBody>
      </p:sp>
    </p:spTree>
    <p:extLst>
      <p:ext uri="{BB962C8B-B14F-4D97-AF65-F5344CB8AC3E}">
        <p14:creationId xmlns:p14="http://schemas.microsoft.com/office/powerpoint/2010/main" val="3461295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body" idx="1"/>
          </p:nvPr>
        </p:nvSpPr>
        <p:spPr>
          <a:xfrm>
            <a:off x="727650" y="1798432"/>
            <a:ext cx="7688700" cy="2261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05"/>
              <a:buNone/>
            </a:pPr>
            <a:r>
              <a:rPr lang="en-US" sz="1400" b="1" dirty="0">
                <a:solidFill>
                  <a:srgbClr val="000000"/>
                </a:solidFill>
                <a:highlight>
                  <a:srgbClr val="FFFFFF"/>
                </a:highlight>
              </a:rPr>
              <a:t>1. Do not change the folder structure. Also, keep/extract all the folders present in the ZIP file</a:t>
            </a:r>
          </a:p>
          <a:p>
            <a:pPr marL="342900" indent="-342900">
              <a:lnSpc>
                <a:spcPct val="105000"/>
              </a:lnSpc>
              <a:buSzPts val="605"/>
            </a:pPr>
            <a:endParaRPr lang="en-US" sz="1400" b="1" dirty="0">
              <a:solidFill>
                <a:srgbClr val="000000"/>
              </a:solidFill>
              <a:highlight>
                <a:srgbClr val="FFFFFF"/>
              </a:highlight>
            </a:endParaRPr>
          </a:p>
          <a:p>
            <a:pPr marL="342900" indent="-342900">
              <a:lnSpc>
                <a:spcPct val="105000"/>
              </a:lnSpc>
              <a:buSzPts val="605"/>
            </a:pPr>
            <a:r>
              <a:rPr lang="en-US" sz="1400" b="1" dirty="0">
                <a:solidFill>
                  <a:srgbClr val="000000"/>
                </a:solidFill>
                <a:highlight>
                  <a:srgbClr val="FFFFFF"/>
                </a:highlight>
              </a:rPr>
              <a:t>'Code'</a:t>
            </a:r>
            <a:r>
              <a:rPr lang="en-US" sz="1400" dirty="0">
                <a:solidFill>
                  <a:srgbClr val="000000"/>
                </a:solidFill>
                <a:highlight>
                  <a:srgbClr val="FFFFFF"/>
                </a:highlight>
              </a:rPr>
              <a:t> folder contains all the .py files. There are 5 files there. The HW5_Final_Project.py is the main file and it imports from</a:t>
            </a:r>
            <a:endParaRPr lang="en-US" sz="1200" dirty="0">
              <a:solidFill>
                <a:srgbClr val="000000"/>
              </a:solidFill>
              <a:highlight>
                <a:srgbClr val="FFFFFF"/>
              </a:highlight>
            </a:endParaRPr>
          </a:p>
          <a:p>
            <a:pPr marL="0" indent="0">
              <a:lnSpc>
                <a:spcPct val="105000"/>
              </a:lnSpc>
              <a:buSzPts val="605"/>
              <a:buNone/>
            </a:pPr>
            <a:r>
              <a:rPr lang="en-US" sz="1200" dirty="0">
                <a:solidFill>
                  <a:srgbClr val="000000"/>
                </a:solidFill>
                <a:highlight>
                  <a:srgbClr val="FFFFFF"/>
                </a:highlight>
              </a:rPr>
              <a:t>	</a:t>
            </a:r>
            <a:r>
              <a:rPr lang="en-US" sz="1200" dirty="0">
                <a:solidFill>
                  <a:srgbClr val="000000"/>
                </a:solidFill>
                <a:highlight>
                  <a:srgbClr val="FFFFFF"/>
                </a:highlight>
                <a:sym typeface="Wingdings" panose="05000000000000000000" pitchFamily="2" charset="2"/>
              </a:rPr>
              <a:t> </a:t>
            </a:r>
            <a:r>
              <a:rPr lang="en-US" sz="1200" b="1" dirty="0">
                <a:solidFill>
                  <a:srgbClr val="000000"/>
                </a:solidFill>
                <a:highlight>
                  <a:srgbClr val="FFFFFF"/>
                </a:highlight>
              </a:rPr>
              <a:t>scraper.py</a:t>
            </a:r>
            <a:r>
              <a:rPr lang="en-US" sz="1200" dirty="0">
                <a:solidFill>
                  <a:srgbClr val="000000"/>
                </a:solidFill>
                <a:highlight>
                  <a:srgbClr val="FFFFFF"/>
                </a:highlight>
              </a:rPr>
              <a:t> - This is to scrape the data from API/websites and (or) csv files. It uses:</a:t>
            </a:r>
          </a:p>
          <a:p>
            <a:pPr marL="0" indent="0">
              <a:lnSpc>
                <a:spcPct val="105000"/>
              </a:lnSpc>
              <a:buSzPts val="605"/>
              <a:buNone/>
            </a:pPr>
            <a:r>
              <a:rPr lang="en-US" sz="1400" dirty="0">
                <a:solidFill>
                  <a:srgbClr val="000000"/>
                </a:solidFill>
                <a:highlight>
                  <a:srgbClr val="FFFFFF"/>
                </a:highlight>
              </a:rPr>
              <a:t>		</a:t>
            </a:r>
            <a:r>
              <a:rPr lang="en-US" sz="1200" dirty="0">
                <a:solidFill>
                  <a:srgbClr val="000000"/>
                </a:solidFill>
                <a:highlight>
                  <a:srgbClr val="FFFFFF"/>
                </a:highlight>
                <a:sym typeface="Wingdings" panose="05000000000000000000" pitchFamily="2" charset="2"/>
              </a:rPr>
              <a:t> </a:t>
            </a:r>
            <a:r>
              <a:rPr lang="en-US" sz="1200" dirty="0">
                <a:solidFill>
                  <a:srgbClr val="000000"/>
                </a:solidFill>
                <a:highlight>
                  <a:srgbClr val="FFFFFF"/>
                </a:highlight>
              </a:rPr>
              <a:t> </a:t>
            </a:r>
            <a:r>
              <a:rPr lang="en-US" sz="1200" b="1" dirty="0">
                <a:solidFill>
                  <a:srgbClr val="000000"/>
                </a:solidFill>
                <a:highlight>
                  <a:srgbClr val="FFFFFF"/>
                </a:highlight>
              </a:rPr>
              <a:t>Coin_Market_Cap.py</a:t>
            </a:r>
            <a:r>
              <a:rPr lang="en-US" sz="1200" dirty="0">
                <a:solidFill>
                  <a:srgbClr val="000000"/>
                </a:solidFill>
                <a:highlight>
                  <a:srgbClr val="FFFFFF"/>
                </a:highlight>
              </a:rPr>
              <a:t> - This is to scrape the data from website</a:t>
            </a:r>
          </a:p>
          <a:p>
            <a:pPr marL="0" lvl="0" indent="0" algn="l" rtl="0">
              <a:lnSpc>
                <a:spcPct val="105000"/>
              </a:lnSpc>
              <a:spcBef>
                <a:spcPts val="0"/>
              </a:spcBef>
              <a:spcAft>
                <a:spcPts val="0"/>
              </a:spcAft>
              <a:buSzPts val="605"/>
              <a:buNone/>
            </a:pPr>
            <a:r>
              <a:rPr lang="en-US" sz="1200" dirty="0">
                <a:solidFill>
                  <a:srgbClr val="000000"/>
                </a:solidFill>
                <a:highlight>
                  <a:srgbClr val="FFFFFF"/>
                </a:highlight>
              </a:rPr>
              <a:t>		</a:t>
            </a:r>
            <a:r>
              <a:rPr lang="en-US" sz="1200" dirty="0">
                <a:solidFill>
                  <a:srgbClr val="000000"/>
                </a:solidFill>
                <a:highlight>
                  <a:srgbClr val="FFFFFF"/>
                </a:highlight>
                <a:sym typeface="Wingdings" panose="05000000000000000000" pitchFamily="2" charset="2"/>
              </a:rPr>
              <a:t> </a:t>
            </a:r>
            <a:r>
              <a:rPr lang="en-US" sz="1200" dirty="0">
                <a:solidFill>
                  <a:srgbClr val="000000"/>
                </a:solidFill>
                <a:highlight>
                  <a:srgbClr val="FFFFFF"/>
                </a:highlight>
              </a:rPr>
              <a:t> </a:t>
            </a:r>
            <a:r>
              <a:rPr lang="en-US" sz="1200" b="1" dirty="0">
                <a:solidFill>
                  <a:srgbClr val="000000"/>
                </a:solidFill>
                <a:highlight>
                  <a:srgbClr val="FFFFFF"/>
                </a:highlight>
              </a:rPr>
              <a:t>Cryptocompare.py </a:t>
            </a:r>
            <a:r>
              <a:rPr lang="en-US" sz="1200" dirty="0">
                <a:solidFill>
                  <a:srgbClr val="000000"/>
                </a:solidFill>
                <a:highlight>
                  <a:srgbClr val="FFFFFF"/>
                </a:highlight>
              </a:rPr>
              <a:t>- This is to scrape the data from API #1</a:t>
            </a:r>
          </a:p>
          <a:p>
            <a:pPr marL="0" lvl="0" indent="0" algn="l" rtl="0">
              <a:lnSpc>
                <a:spcPct val="105000"/>
              </a:lnSpc>
              <a:spcBef>
                <a:spcPts val="0"/>
              </a:spcBef>
              <a:spcAft>
                <a:spcPts val="0"/>
              </a:spcAft>
              <a:buSzPts val="605"/>
              <a:buNone/>
            </a:pPr>
            <a:r>
              <a:rPr lang="en-US" sz="1200" dirty="0">
                <a:solidFill>
                  <a:srgbClr val="000000"/>
                </a:solidFill>
                <a:highlight>
                  <a:srgbClr val="FFFFFF"/>
                </a:highlight>
              </a:rPr>
              <a:t>		</a:t>
            </a:r>
            <a:r>
              <a:rPr lang="en-US" sz="1200" dirty="0">
                <a:solidFill>
                  <a:srgbClr val="000000"/>
                </a:solidFill>
                <a:highlight>
                  <a:srgbClr val="FFFFFF"/>
                </a:highlight>
                <a:sym typeface="Wingdings" panose="05000000000000000000" pitchFamily="2" charset="2"/>
              </a:rPr>
              <a:t>  </a:t>
            </a:r>
            <a:r>
              <a:rPr lang="en-US" sz="1200" b="1" dirty="0">
                <a:solidFill>
                  <a:srgbClr val="000000"/>
                </a:solidFill>
                <a:highlight>
                  <a:srgbClr val="FFFFFF"/>
                </a:highlight>
              </a:rPr>
              <a:t>Currency_Ticker_Nomics.py</a:t>
            </a:r>
            <a:r>
              <a:rPr lang="en-US" sz="1200" dirty="0">
                <a:solidFill>
                  <a:srgbClr val="000000"/>
                </a:solidFill>
                <a:highlight>
                  <a:srgbClr val="FFFFFF"/>
                </a:highlight>
              </a:rPr>
              <a:t> - This is to scrape the data from API #2</a:t>
            </a:r>
          </a:p>
          <a:p>
            <a:pPr marL="0" lvl="0" indent="0" algn="l" rtl="0">
              <a:lnSpc>
                <a:spcPct val="105000"/>
              </a:lnSpc>
              <a:spcBef>
                <a:spcPts val="0"/>
              </a:spcBef>
              <a:spcAft>
                <a:spcPts val="0"/>
              </a:spcAft>
              <a:buSzPts val="605"/>
              <a:buNone/>
            </a:pPr>
            <a:r>
              <a:rPr lang="en-US" sz="1200" dirty="0">
                <a:solidFill>
                  <a:srgbClr val="000000"/>
                </a:solidFill>
                <a:highlight>
                  <a:srgbClr val="FFFFFF"/>
                </a:highlight>
              </a:rPr>
              <a:t>	</a:t>
            </a:r>
            <a:r>
              <a:rPr lang="en-US" sz="1200" dirty="0">
                <a:solidFill>
                  <a:srgbClr val="000000"/>
                </a:solidFill>
                <a:highlight>
                  <a:srgbClr val="FFFFFF"/>
                </a:highlight>
                <a:sym typeface="Wingdings" panose="05000000000000000000" pitchFamily="2" charset="2"/>
              </a:rPr>
              <a:t> </a:t>
            </a:r>
            <a:r>
              <a:rPr lang="en-US" sz="1200" b="1" dirty="0">
                <a:solidFill>
                  <a:srgbClr val="000000"/>
                </a:solidFill>
                <a:highlight>
                  <a:srgbClr val="FFFFFF"/>
                </a:highlight>
                <a:sym typeface="Wingdings" panose="05000000000000000000" pitchFamily="2" charset="2"/>
              </a:rPr>
              <a:t>HW5_Final_Project.py </a:t>
            </a:r>
            <a:r>
              <a:rPr lang="en-US" sz="1200" dirty="0">
                <a:solidFill>
                  <a:srgbClr val="000000"/>
                </a:solidFill>
                <a:highlight>
                  <a:srgbClr val="FFFFFF"/>
                </a:highlight>
                <a:sym typeface="Wingdings" panose="05000000000000000000" pitchFamily="2" charset="2"/>
              </a:rPr>
              <a:t>– This contains the code for performing the analytics and insights </a:t>
            </a:r>
            <a:endParaRPr lang="en-US" sz="1200" dirty="0">
              <a:solidFill>
                <a:srgbClr val="000000"/>
              </a:solidFill>
              <a:highlight>
                <a:srgbClr val="FFFFFF"/>
              </a:highlight>
            </a:endParaRPr>
          </a:p>
          <a:p>
            <a:pPr marL="285750" indent="-285750">
              <a:lnSpc>
                <a:spcPct val="105000"/>
              </a:lnSpc>
              <a:buSzPts val="605"/>
            </a:pPr>
            <a:endParaRPr lang="en-US" sz="900" dirty="0">
              <a:solidFill>
                <a:srgbClr val="000000"/>
              </a:solidFill>
              <a:highlight>
                <a:srgbClr val="FFFFFF"/>
              </a:highlight>
            </a:endParaRPr>
          </a:p>
          <a:p>
            <a:pPr marL="285750" indent="-285750">
              <a:lnSpc>
                <a:spcPct val="105000"/>
              </a:lnSpc>
              <a:buSzPts val="605"/>
            </a:pPr>
            <a:r>
              <a:rPr lang="en-US" sz="1400" b="1" dirty="0">
                <a:solidFill>
                  <a:srgbClr val="000000"/>
                </a:solidFill>
                <a:highlight>
                  <a:srgbClr val="FFFFFF"/>
                </a:highlight>
              </a:rPr>
              <a:t>'Data'</a:t>
            </a:r>
            <a:r>
              <a:rPr lang="en-US" sz="1400" dirty="0">
                <a:solidFill>
                  <a:srgbClr val="000000"/>
                </a:solidFill>
                <a:highlight>
                  <a:srgbClr val="FFFFFF"/>
                </a:highlight>
              </a:rPr>
              <a:t> folder contains the scrapped data from APIs and website in csv format</a:t>
            </a:r>
          </a:p>
          <a:p>
            <a:pPr marL="342900" indent="-342900">
              <a:lnSpc>
                <a:spcPct val="105000"/>
              </a:lnSpc>
              <a:buSzPts val="605"/>
            </a:pPr>
            <a:endParaRPr lang="en-US" sz="900" dirty="0">
              <a:solidFill>
                <a:srgbClr val="000000"/>
              </a:solidFill>
              <a:highlight>
                <a:srgbClr val="FFFFFF"/>
              </a:highlight>
            </a:endParaRPr>
          </a:p>
          <a:p>
            <a:pPr marL="285750" indent="-285750">
              <a:lnSpc>
                <a:spcPct val="105000"/>
              </a:lnSpc>
              <a:buSzPts val="605"/>
            </a:pPr>
            <a:r>
              <a:rPr lang="en-US" sz="1400" b="1" dirty="0">
                <a:solidFill>
                  <a:srgbClr val="000000"/>
                </a:solidFill>
                <a:highlight>
                  <a:srgbClr val="FFFFFF"/>
                </a:highlight>
              </a:rPr>
              <a:t>'Data_Generated_For_Processing_Not_Output’</a:t>
            </a:r>
            <a:r>
              <a:rPr lang="en-US" sz="1400" dirty="0">
                <a:solidFill>
                  <a:srgbClr val="000000"/>
                </a:solidFill>
                <a:highlight>
                  <a:srgbClr val="FFFFFF"/>
                </a:highlight>
              </a:rPr>
              <a:t> folder contains the intermediate data which is needed for processing of the data</a:t>
            </a:r>
          </a:p>
        </p:txBody>
      </p:sp>
      <p:sp>
        <p:nvSpPr>
          <p:cNvPr id="152" name="Google Shape;152;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Requirements to run the project</a:t>
            </a:r>
            <a:endParaRPr dirty="0"/>
          </a:p>
        </p:txBody>
      </p:sp>
    </p:spTree>
    <p:extLst>
      <p:ext uri="{BB962C8B-B14F-4D97-AF65-F5344CB8AC3E}">
        <p14:creationId xmlns:p14="http://schemas.microsoft.com/office/powerpoint/2010/main" val="3664662743"/>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614</TotalTime>
  <Words>1912</Words>
  <Application>Microsoft Office PowerPoint</Application>
  <PresentationFormat>On-screen Show (16:9)</PresentationFormat>
  <Paragraphs>161</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Raleway</vt:lpstr>
      <vt:lpstr>Lato</vt:lpstr>
      <vt:lpstr>Arial</vt:lpstr>
      <vt:lpstr>Wingdings</vt:lpstr>
      <vt:lpstr>Helvetica</vt:lpstr>
      <vt:lpstr>Streamline</vt:lpstr>
      <vt:lpstr>DSCI 510 HW5  (Final Project)</vt:lpstr>
      <vt:lpstr>Scope of Project</vt:lpstr>
      <vt:lpstr>Motivation</vt:lpstr>
      <vt:lpstr>Data Sets and their brief description</vt:lpstr>
      <vt:lpstr>Project Objective (Analysis Performed)</vt:lpstr>
      <vt:lpstr>Project Flow Chart – Showcasing what the script does</vt:lpstr>
      <vt:lpstr>Conclusions (Part 1)</vt:lpstr>
      <vt:lpstr>Conclusions (Part 2)</vt:lpstr>
      <vt:lpstr>Requirements to run the project</vt:lpstr>
      <vt:lpstr>Requirements to run the project</vt:lpstr>
      <vt:lpstr>Requirements to run the project</vt:lpstr>
      <vt:lpstr>Requirements to run the project</vt:lpstr>
      <vt:lpstr>Steps to run the project</vt:lpstr>
      <vt:lpstr>Ways to run the code   Using the following command:   python3 HW5_Final_Project.py  This will run the analytics based on the csv data stored in the Data folder. The csv data in the Data folder is the already scrapped data.</vt:lpstr>
      <vt:lpstr>Ways to run the code  Using the following command:   python3 HW5_Final_Project.py --static  This will run the analytics based on the csv data stored in the Data folder. The csv data in the Data folder is the already scrapped data.</vt:lpstr>
      <vt:lpstr>Extensibility of code   The output from this code can be used directly to draw some additional insights, analytics and conclusions from the data  Some modules of the code can be further used for cleaning, grouping and even extracting the new data from website/API if needed </vt:lpstr>
      <vt:lpstr>Maintainability of code     The crytocurrency data that my code uses is updated at each second. Hence, there might be some ambiguity which might arise while running the code. However,  I have done as much exception handling as possible.  Because the data is based on the current price, the data that you might see may vary in the next run.  The code is purely dependent on the API and website's information. If website crashes or the website changes its format of storing the data/HTML changes.  This will further impact the code. As long as the website and APIs are not updated drastically, the code should run correctly  Code is also dependent on the API Key which is assigned to me. But given this is a public API, it should work</vt:lpstr>
      <vt:lpstr>Thanks!</vt:lpstr>
      <vt:lpstr>Appendix </vt:lpstr>
      <vt:lpstr>Nomics API Data Snippets Website -  https://nomics.com/docs/</vt:lpstr>
      <vt:lpstr>CryptoCompare API Data (Keys) Snippets Website -  https://min-api.cryptocompare.com/</vt:lpstr>
      <vt:lpstr>Coin Market Cap Website Snippets Website -  https://min-api.cryptocompare.com/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DSCI 510 HW4  (Scrapping for Final Project)</dc:title>
  <cp:lastModifiedBy>Tejas Sujit Bharambe</cp:lastModifiedBy>
  <cp:revision>33</cp:revision>
  <dcterms:modified xsi:type="dcterms:W3CDTF">2021-12-04T03:03:32Z</dcterms:modified>
</cp:coreProperties>
</file>