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9" r:id="rId3"/>
    <p:sldId id="257" r:id="rId4"/>
    <p:sldId id="268" r:id="rId5"/>
    <p:sldId id="263" r:id="rId6"/>
    <p:sldId id="260" r:id="rId7"/>
    <p:sldId id="267"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8" d="100"/>
          <a:sy n="88" d="100"/>
        </p:scale>
        <p:origin x="494"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10/27/2021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10/27/2021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10/27/2021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10/27/2021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10/27/2021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10/27/2021</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10/27/2021</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10/27/2021</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10/27/2021</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smtClean="0"/>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10/27/2021</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Diabetes Prediction Using Machine Learning</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Tejas</a:t>
            </a:r>
            <a:r>
              <a:rPr lang="en-US" dirty="0" smtClean="0"/>
              <a:t> </a:t>
            </a:r>
            <a:r>
              <a:rPr lang="en-US" dirty="0" err="1" smtClean="0"/>
              <a:t>bhirud</a:t>
            </a:r>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00" y="2133600"/>
            <a:ext cx="8128000" cy="4267199"/>
          </a:xfrm>
        </p:spPr>
      </p:pic>
    </p:spTree>
    <p:extLst>
      <p:ext uri="{BB962C8B-B14F-4D97-AF65-F5344CB8AC3E}">
        <p14:creationId xmlns:p14="http://schemas.microsoft.com/office/powerpoint/2010/main" val="123345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47500" lnSpcReduction="20000"/>
          </a:bodyPr>
          <a:lstStyle/>
          <a:p>
            <a:pPr algn="just"/>
            <a:r>
              <a:rPr lang="en-US" sz="2900" dirty="0"/>
              <a:t>Diabetes has become one of the major causes of national disease and death in most countries. </a:t>
            </a:r>
          </a:p>
          <a:p>
            <a:pPr algn="just"/>
            <a:r>
              <a:rPr lang="en-US" sz="2900" dirty="0"/>
              <a:t>According to the International Diabetes Federation report, the figure is expected to rise to more than 642 million in 2040, so early screening and diagnosis of diabetes patients have great significance in detecting and treating diabetes on time. </a:t>
            </a:r>
          </a:p>
          <a:p>
            <a:pPr algn="just"/>
            <a:r>
              <a:rPr lang="en-US" sz="2900" dirty="0"/>
              <a:t>Diabetes is a multifactorial metabolic disease, its diagnostic criteria is difficult to cover all the ethology, damage degree, pathogenesis and other factors, so there is a situation for uncertainty and imprecision under various aspects of medical diagnosis process. </a:t>
            </a:r>
          </a:p>
          <a:p>
            <a:pPr algn="just"/>
            <a:r>
              <a:rPr lang="en-US" sz="2900" dirty="0"/>
              <a:t>With the development of Data mining, researchers find that machine learning is playing an increasingly important role in diabetes research. </a:t>
            </a:r>
          </a:p>
          <a:p>
            <a:pPr algn="just"/>
            <a:r>
              <a:rPr lang="en-US" sz="2900" dirty="0"/>
              <a:t>Machine learning techniques can find the risky factors of diabetes and reasonable threshold of physiological parameters to unearth hidden knowledge from a huge amount of diabetes-related data, which has a very important significance for diagnosis and treatment of diabetes. </a:t>
            </a:r>
          </a:p>
          <a:p>
            <a:pPr algn="just"/>
            <a:r>
              <a:rPr lang="en-US" sz="2900" dirty="0"/>
              <a:t>So this project provides a survey of machine learning techniques that has been applied to diabetes data screening and diagnosis of the disease.</a:t>
            </a:r>
          </a:p>
          <a:p>
            <a:pPr algn="just"/>
            <a:r>
              <a:rPr lang="en-US" sz="2900" dirty="0"/>
              <a:t> In this project, conventional machine learning techniques are described in early screening and diagnosis of diabetes.</a:t>
            </a:r>
          </a:p>
          <a:p>
            <a:pPr algn="just"/>
            <a:r>
              <a:rPr lang="en-US" sz="2900" dirty="0"/>
              <a:t> More over deep learning techniques which have a significance of biomedical effect are also described</a:t>
            </a:r>
            <a:r>
              <a:rPr lang="en-US" sz="2600" dirty="0"/>
              <a:t>. </a:t>
            </a:r>
          </a:p>
          <a:p>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implementing the model</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57400" y="2133600"/>
            <a:ext cx="7543800" cy="4114800"/>
          </a:xfrm>
        </p:spPr>
      </p:pic>
    </p:spTree>
    <p:extLst>
      <p:ext uri="{BB962C8B-B14F-4D97-AF65-F5344CB8AC3E}">
        <p14:creationId xmlns:p14="http://schemas.microsoft.com/office/powerpoint/2010/main" val="18300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innerShdw blurRad="50800" dist="25400" dir="13500000">
                    <a:srgbClr val="000000">
                      <a:alpha val="70000"/>
                    </a:srgbClr>
                  </a:innerShdw>
                </a:effectLst>
              </a:rPr>
              <a:t>Software </a:t>
            </a:r>
            <a:r>
              <a:rPr lang="en-US" dirty="0">
                <a:effectLst>
                  <a:innerShdw blurRad="50800" dist="25400" dir="13500000">
                    <a:srgbClr val="000000">
                      <a:alpha val="70000"/>
                    </a:srgbClr>
                  </a:innerShdw>
                </a:effectLst>
              </a:rPr>
              <a:t>and </a:t>
            </a:r>
            <a:r>
              <a:rPr lang="en-US" dirty="0">
                <a:effectLst>
                  <a:innerShdw blurRad="50800" dist="25400" dir="13500000">
                    <a:srgbClr val="000000">
                      <a:alpha val="70000"/>
                    </a:srgbClr>
                  </a:innerShdw>
                </a:effectLst>
              </a:rPr>
              <a:t>L</a:t>
            </a:r>
            <a:r>
              <a:rPr lang="en-US" dirty="0" smtClean="0">
                <a:effectLst>
                  <a:innerShdw blurRad="50800" dist="25400" dir="13500000">
                    <a:srgbClr val="000000">
                      <a:alpha val="70000"/>
                    </a:srgbClr>
                  </a:innerShdw>
                </a:effectLst>
              </a:rPr>
              <a:t>ibraries Used</a:t>
            </a:r>
            <a:endParaRPr lang="en-US" dirty="0"/>
          </a:p>
        </p:txBody>
      </p:sp>
      <p:sp>
        <p:nvSpPr>
          <p:cNvPr id="3" name="Rectangle 2"/>
          <p:cNvSpPr/>
          <p:nvPr/>
        </p:nvSpPr>
        <p:spPr>
          <a:xfrm>
            <a:off x="1066800" y="1981200"/>
            <a:ext cx="7315200" cy="3170099"/>
          </a:xfrm>
          <a:prstGeom prst="rect">
            <a:avLst/>
          </a:prstGeom>
        </p:spPr>
        <p:txBody>
          <a:bodyPr wrap="square">
            <a:spAutoFit/>
          </a:bodyPr>
          <a:lstStyle/>
          <a:p>
            <a:pPr marL="342900" indent="-342900">
              <a:buFont typeface="Arial" panose="020B0604020202020204" pitchFamily="34" charset="0"/>
              <a:buChar char="•"/>
            </a:pPr>
            <a:r>
              <a:rPr lang="en-US" sz="2000" dirty="0"/>
              <a:t>Anaconda Navigator -</a:t>
            </a:r>
            <a:r>
              <a:rPr lang="en-US" sz="2000" dirty="0" err="1"/>
              <a:t>Jupyter</a:t>
            </a:r>
            <a:r>
              <a:rPr lang="en-US" sz="2000" dirty="0"/>
              <a:t> </a:t>
            </a:r>
            <a:r>
              <a:rPr lang="en-US" sz="2000" dirty="0" smtClean="0"/>
              <a:t>notebook</a:t>
            </a:r>
          </a:p>
          <a:p>
            <a:pPr marL="342900" indent="-342900">
              <a:buFont typeface="Arial" panose="020B0604020202020204" pitchFamily="34" charset="0"/>
              <a:buChar char="•"/>
            </a:pPr>
            <a:r>
              <a:rPr lang="en-US" sz="2000" dirty="0" smtClean="0"/>
              <a:t>Visual Studio Code</a:t>
            </a:r>
            <a:endParaRPr lang="en-US" sz="2000" dirty="0"/>
          </a:p>
          <a:p>
            <a:pPr marL="342900" indent="-342900">
              <a:buFont typeface="Arial" panose="020B0604020202020204" pitchFamily="34" charset="0"/>
              <a:buChar char="•"/>
            </a:pPr>
            <a:r>
              <a:rPr lang="en-US" sz="2000" dirty="0" err="1"/>
              <a:t>Kaggle</a:t>
            </a:r>
            <a:r>
              <a:rPr lang="en-US" sz="2000" dirty="0"/>
              <a:t> notebook for dataset-PIMA Indian diabetes </a:t>
            </a:r>
            <a:r>
              <a:rPr lang="en-US" sz="2000" dirty="0" smtClean="0"/>
              <a:t>dataset</a:t>
            </a:r>
            <a:endParaRPr lang="en-US" sz="2000" dirty="0"/>
          </a:p>
          <a:p>
            <a:pPr marL="342900" indent="-342900">
              <a:buFont typeface="Arial" panose="020B0604020202020204" pitchFamily="34" charset="0"/>
              <a:buChar char="•"/>
            </a:pPr>
            <a:r>
              <a:rPr lang="en-US" sz="2000" dirty="0" err="1"/>
              <a:t>M</a:t>
            </a:r>
            <a:r>
              <a:rPr lang="en-US" sz="2000" dirty="0" err="1" smtClean="0"/>
              <a:t>atplotlib</a:t>
            </a:r>
            <a:endParaRPr lang="en-US" sz="2000" dirty="0"/>
          </a:p>
          <a:p>
            <a:pPr marL="342900" indent="-342900">
              <a:buFont typeface="Arial" panose="020B0604020202020204" pitchFamily="34" charset="0"/>
              <a:buChar char="•"/>
            </a:pPr>
            <a:r>
              <a:rPr lang="en-US" sz="2000" dirty="0"/>
              <a:t>Pandas</a:t>
            </a:r>
            <a:endParaRPr lang="en-US" sz="2000" dirty="0"/>
          </a:p>
          <a:p>
            <a:pPr marL="342900" indent="-342900">
              <a:buFont typeface="Arial" panose="020B0604020202020204" pitchFamily="34" charset="0"/>
              <a:buChar char="•"/>
            </a:pPr>
            <a:r>
              <a:rPr lang="en-US" sz="2000" dirty="0" err="1"/>
              <a:t>Numpy</a:t>
            </a:r>
            <a:endParaRPr lang="en-US" sz="2000" dirty="0"/>
          </a:p>
          <a:p>
            <a:pPr marL="342900" indent="-342900">
              <a:buFont typeface="Arial" panose="020B0604020202020204" pitchFamily="34" charset="0"/>
              <a:buChar char="•"/>
            </a:pPr>
            <a:r>
              <a:rPr lang="en-US" sz="2000" dirty="0" err="1" smtClean="0"/>
              <a:t>ScikitLearn</a:t>
            </a:r>
            <a:endParaRPr lang="en-US" sz="2000" dirty="0"/>
          </a:p>
          <a:p>
            <a:pPr marL="342900" indent="-342900">
              <a:buFont typeface="Arial" panose="020B0604020202020204" pitchFamily="34" charset="0"/>
              <a:buChar char="•"/>
            </a:pPr>
            <a:r>
              <a:rPr lang="en-US" sz="2000" dirty="0" err="1" smtClean="0"/>
              <a:t>Seaborn</a:t>
            </a:r>
            <a:endParaRPr lang="en-US" sz="2000" dirty="0"/>
          </a:p>
          <a:p>
            <a:pPr marL="342900" indent="-342900">
              <a:buFont typeface="Arial" panose="020B0604020202020204" pitchFamily="34" charset="0"/>
              <a:buChar char="•"/>
            </a:pPr>
            <a:r>
              <a:rPr lang="en-US" sz="2000" dirty="0" smtClean="0"/>
              <a:t>Flask</a:t>
            </a:r>
            <a:endParaRPr lang="en-US" sz="2000" dirty="0"/>
          </a:p>
          <a:p>
            <a:endParaRPr lang="en-US" sz="2000" dirty="0"/>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Used</a:t>
            </a:r>
            <a:endParaRPr lang="en-US" dirty="0"/>
          </a:p>
        </p:txBody>
      </p:sp>
      <p:sp>
        <p:nvSpPr>
          <p:cNvPr id="3" name="Content Placeholder 2"/>
          <p:cNvSpPr>
            <a:spLocks noGrp="1"/>
          </p:cNvSpPr>
          <p:nvPr>
            <p:ph sz="half" idx="1"/>
          </p:nvPr>
        </p:nvSpPr>
        <p:spPr>
          <a:xfrm>
            <a:off x="1066800" y="1825624"/>
            <a:ext cx="7772400" cy="4575175"/>
          </a:xfrm>
        </p:spPr>
        <p:txBody>
          <a:bodyPr/>
          <a:lstStyle/>
          <a:p>
            <a:r>
              <a:rPr lang="en-US" dirty="0" smtClean="0"/>
              <a:t>Logistic Regression</a:t>
            </a:r>
          </a:p>
          <a:p>
            <a:r>
              <a:rPr lang="en-US" b="1" dirty="0"/>
              <a:t>K-Nearest</a:t>
            </a:r>
            <a:r>
              <a:rPr lang="en-US" dirty="0"/>
              <a:t> </a:t>
            </a:r>
            <a:r>
              <a:rPr lang="en-US" dirty="0" smtClean="0"/>
              <a:t>Neighbors</a:t>
            </a:r>
          </a:p>
          <a:p>
            <a:r>
              <a:rPr lang="en-US" b="1" dirty="0"/>
              <a:t>Support Vector Classifier</a:t>
            </a:r>
          </a:p>
          <a:p>
            <a:r>
              <a:rPr lang="en-US" b="1" dirty="0" err="1" smtClean="0"/>
              <a:t>XgBoost</a:t>
            </a:r>
            <a:endParaRPr lang="en-US" b="1" dirty="0" smtClean="0"/>
          </a:p>
          <a:p>
            <a:pPr marL="0" indent="0">
              <a:buNone/>
            </a:pPr>
            <a:endParaRPr lang="en-US" dirty="0" smtClean="0"/>
          </a:p>
          <a:p>
            <a:endParaRPr lang="en-US" b="1"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9601200" y="1825625"/>
            <a:ext cx="1524000" cy="1908176"/>
          </a:xfrm>
        </p:spPr>
        <p:txBody>
          <a:bodyPr/>
          <a:lstStyle/>
          <a:p>
            <a:endParaRPr lang="en-US"/>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half" idx="1"/>
          </p:nvPr>
        </p:nvSpPr>
        <p:spPr>
          <a:xfrm>
            <a:off x="1066800" y="1825624"/>
            <a:ext cx="10058400" cy="4575175"/>
          </a:xfrm>
        </p:spPr>
        <p:txBody>
          <a:bodyPr>
            <a:normAutofit/>
          </a:bodyPr>
          <a:lstStyle/>
          <a:p>
            <a:pPr lvl="0"/>
            <a:r>
              <a:rPr lang="en-US" sz="2000" dirty="0"/>
              <a:t>The main aim of this project was to design and implement Diabetes Prediction Using Machine Learning Methods and Performance Analysis of that methods and it has been achieved successfully. </a:t>
            </a:r>
          </a:p>
          <a:p>
            <a:pPr lvl="0"/>
            <a:r>
              <a:rPr lang="en-US" sz="2000" dirty="0"/>
              <a:t>The proposed approach uses various classification and ensemble learning method in which SVM, KNN, Random Forest, Decision Tree, Logistic Regression and Gradient Boosting classifiers are used. </a:t>
            </a:r>
          </a:p>
          <a:p>
            <a:pPr lvl="0"/>
            <a:r>
              <a:rPr lang="en-US" sz="2000" dirty="0"/>
              <a:t>The Experimental results can be assist health care to predict and make early decision to cure diabetes and save humans life</a:t>
            </a:r>
            <a:r>
              <a:rPr lang="en-US" sz="2000" dirty="0" smtClean="0"/>
              <a:t>.</a:t>
            </a:r>
          </a:p>
          <a:p>
            <a:pPr lvl="0"/>
            <a:r>
              <a:rPr lang="en-US" sz="2000" dirty="0" smtClean="0"/>
              <a:t>Diabetes </a:t>
            </a:r>
            <a:r>
              <a:rPr lang="en-US" sz="2000" dirty="0"/>
              <a:t>is a disease, which can cause many complications. How to exactly predict and diagnose this disease by using machine learning is worthy studying.</a:t>
            </a:r>
            <a:endParaRPr lang="en-US" sz="2000" dirty="0"/>
          </a:p>
          <a:p>
            <a:endParaRPr lang="en-US" dirty="0"/>
          </a:p>
        </p:txBody>
      </p:sp>
      <p:sp>
        <p:nvSpPr>
          <p:cNvPr id="4" name="Content Placeholder 3"/>
          <p:cNvSpPr>
            <a:spLocks noGrp="1"/>
          </p:cNvSpPr>
          <p:nvPr>
            <p:ph sz="half" idx="2"/>
          </p:nvPr>
        </p:nvSpPr>
        <p:spPr/>
        <p:txBody>
          <a:bodyPr>
            <a:normAutofit/>
          </a:bodyPr>
          <a:lstStyle/>
          <a:p>
            <a:endParaRPr lang="en-US" dirty="0"/>
          </a:p>
        </p:txBody>
      </p:sp>
    </p:spTree>
    <p:extLst>
      <p:ext uri="{BB962C8B-B14F-4D97-AF65-F5344CB8AC3E}">
        <p14:creationId xmlns:p14="http://schemas.microsoft.com/office/powerpoint/2010/main" val="279991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68</TotalTime>
  <Words>387</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Franklin Gothic Medium</vt:lpstr>
      <vt:lpstr>Medical Design 16x9</vt:lpstr>
      <vt:lpstr>Diabetes Prediction Using Machine Learning</vt:lpstr>
      <vt:lpstr>PowerPoint Presentation</vt:lpstr>
      <vt:lpstr>Introduction</vt:lpstr>
      <vt:lpstr>Steps of implementing the model</vt:lpstr>
      <vt:lpstr>Software and Libraries Used</vt:lpstr>
      <vt:lpstr>Algorithms Used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Machine Learning</dc:title>
  <dc:creator>User</dc:creator>
  <cp:lastModifiedBy>User</cp:lastModifiedBy>
  <cp:revision>4</cp:revision>
  <dcterms:created xsi:type="dcterms:W3CDTF">2021-10-27T05:28:34Z</dcterms:created>
  <dcterms:modified xsi:type="dcterms:W3CDTF">2021-10-27T06:37:32Z</dcterms:modified>
</cp:coreProperties>
</file>