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slides/slide13.xml" ContentType="application/vnd.openxmlformats-officedocument.presentationml.slide+xml"/>
  <Override PartName="/ppt/notesSlides/notesSlide3.xml" ContentType="application/vnd.openxmlformats-officedocument.presentationml.notesSlide+xml"/>
  <Override PartName="/ppt/slides/slide14.xml" ContentType="application/vnd.openxmlformats-officedocument.presentationml.slide+xml"/>
  <Override PartName="/ppt/notesSlides/notesSlide4.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5.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1" name=""/>
        <p:cNvGrpSpPr/>
        <p:nvPr/>
      </p:nvGrpSpPr>
      <p:grpSpPr>
        <a:xfrm>
          <a:off x="0" y="0"/>
          <a:ext cx="0" cy="0"/>
          <a:chOff x="0" y="0"/>
          <a:chExt cx="0" cy="0"/>
        </a:xfrm>
      </p:grpSpPr>
      <p:sp>
        <p:nvSpPr>
          <p:cNvPr id="1048712"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13"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91B65E72-325A-4FDB-9943-6D1BCF139788}" type="datetimeFigureOut">
              <a:rPr lang="en-US" smtClean="0"/>
              <a:t>8/2/2017</a:t>
            </a:fld>
            <a:endParaRPr lang="en-US"/>
          </a:p>
        </p:txBody>
      </p:sp>
      <p:sp>
        <p:nvSpPr>
          <p:cNvPr id="1048714"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15"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6"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17"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A12C6247-C517-4161-9ED6-C39D8FDFBCD8}"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3"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eaLnBrk="0" hangingPunct="0" indent="-285750" marL="742950">
              <a:defRPr sz="2400">
                <a:solidFill>
                  <a:schemeClr val="tx1"/>
                </a:solidFill>
                <a:latin typeface="Arial" charset="0"/>
              </a:defRPr>
            </a:lvl2pPr>
            <a:lvl3pPr eaLnBrk="0" hangingPunct="0" indent="-228600" marL="1143000">
              <a:defRPr sz="2400">
                <a:solidFill>
                  <a:schemeClr val="tx1"/>
                </a:solidFill>
                <a:latin typeface="Arial" charset="0"/>
              </a:defRPr>
            </a:lvl3pPr>
            <a:lvl4pPr eaLnBrk="0" hangingPunct="0" indent="-228600" marL="1600200">
              <a:defRPr sz="2400">
                <a:solidFill>
                  <a:schemeClr val="tx1"/>
                </a:solidFill>
                <a:latin typeface="Arial" charset="0"/>
              </a:defRPr>
            </a:lvl4pPr>
            <a:lvl5pPr eaLnBrk="0" hangingPunct="0" indent="-228600" marL="2057400">
              <a:defRPr sz="2400">
                <a:solidFill>
                  <a:schemeClr val="tx1"/>
                </a:solidFill>
                <a:latin typeface="Arial" charset="0"/>
              </a:defRPr>
            </a:lvl5pPr>
            <a:lvl6pPr eaLnBrk="0" fontAlgn="base" hangingPunct="0" indent="-228600" marL="2514600">
              <a:spcBef>
                <a:spcPct val="0"/>
              </a:spcBef>
              <a:spcAft>
                <a:spcPct val="0"/>
              </a:spcAft>
              <a:defRPr sz="2400">
                <a:solidFill>
                  <a:schemeClr val="tx1"/>
                </a:solidFill>
                <a:latin typeface="Arial" charset="0"/>
              </a:defRPr>
            </a:lvl6pPr>
            <a:lvl7pPr eaLnBrk="0" fontAlgn="base" hangingPunct="0" indent="-228600" marL="2971800">
              <a:spcBef>
                <a:spcPct val="0"/>
              </a:spcBef>
              <a:spcAft>
                <a:spcPct val="0"/>
              </a:spcAft>
              <a:defRPr sz="2400">
                <a:solidFill>
                  <a:schemeClr val="tx1"/>
                </a:solidFill>
                <a:latin typeface="Arial" charset="0"/>
              </a:defRPr>
            </a:lvl7pPr>
            <a:lvl8pPr eaLnBrk="0" fontAlgn="base" hangingPunct="0" indent="-228600" marL="3429000">
              <a:spcBef>
                <a:spcPct val="0"/>
              </a:spcBef>
              <a:spcAft>
                <a:spcPct val="0"/>
              </a:spcAft>
              <a:defRPr sz="2400">
                <a:solidFill>
                  <a:schemeClr val="tx1"/>
                </a:solidFill>
                <a:latin typeface="Arial" charset="0"/>
              </a:defRPr>
            </a:lvl8pPr>
            <a:lvl9pPr eaLnBrk="0" fontAlgn="base" hangingPunct="0" indent="-228600" marL="3886200">
              <a:spcBef>
                <a:spcPct val="0"/>
              </a:spcBef>
              <a:spcAft>
                <a:spcPct val="0"/>
              </a:spcAft>
              <a:defRPr sz="2400">
                <a:solidFill>
                  <a:schemeClr val="tx1"/>
                </a:solidFill>
                <a:latin typeface="Arial" charset="0"/>
              </a:defRPr>
            </a:lvl9pPr>
          </a:lstStyle>
          <a:p>
            <a:pPr eaLnBrk="1" hangingPunct="1"/>
            <a:fld id="{02E40BCE-0966-4FE2-9F38-376F027B3FFA}" type="slidenum">
              <a:rPr sz="1200" lang="en-CA">
                <a:latin typeface="Tahoma" pitchFamily="34" charset="0"/>
              </a:rPr>
              <a:pPr eaLnBrk="1" hangingPunct="1"/>
              <a:t>6</a:t>
            </a:fld>
            <a:endParaRPr sz="1200" lang="en-CA">
              <a:latin typeface="Tahoma" pitchFamily="34" charset="0"/>
            </a:endParaRPr>
          </a:p>
        </p:txBody>
      </p:sp>
      <p:sp>
        <p:nvSpPr>
          <p:cNvPr id="1048614" name="Rectangle 2"/>
          <p:cNvSpPr>
            <a:spLocks noChangeAspect="1" noRot="1" noGrp="1" noChangeArrowheads="1" noTextEdit="1"/>
          </p:cNvSpPr>
          <p:nvPr>
            <p:ph type="sldImg"/>
          </p:nvPr>
        </p:nvSpPr>
        <p:spPr/>
      </p:sp>
      <p:sp>
        <p:nvSpPr>
          <p:cNvPr id="1048615" name="Rectangle 3"/>
          <p:cNvSpPr>
            <a:spLocks noGrp="1" noChangeArrowheads="1"/>
          </p:cNvSpPr>
          <p:nvPr>
            <p:ph type="body" idx="1"/>
          </p:nvPr>
        </p:nvSpPr>
        <p:spPr>
          <a:noFill/>
        </p:spPr>
        <p:txBody>
          <a:bodyPr/>
          <a:p>
            <a:pPr eaLnBrk="1" hangingPunct="1"/>
            <a:endParaRPr sz="1800"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ea typeface="ＭＳ Ｐゴシック" pitchFamily="34" charset="-128"/>
              </a:defRPr>
            </a:lvl1pPr>
            <a:lvl2pPr defTabSz="914274" indent="-280835" marL="730171">
              <a:defRPr sz="1600">
                <a:solidFill>
                  <a:schemeClr val="tx1"/>
                </a:solidFill>
                <a:latin typeface="Helvetica" pitchFamily="34" charset="0"/>
                <a:ea typeface="ＭＳ Ｐゴシック" pitchFamily="34" charset="-128"/>
              </a:defRPr>
            </a:lvl2pPr>
            <a:lvl3pPr defTabSz="914274" indent="-224668" marL="1123340">
              <a:defRPr sz="1600">
                <a:solidFill>
                  <a:schemeClr val="tx1"/>
                </a:solidFill>
                <a:latin typeface="Helvetica" pitchFamily="34" charset="0"/>
                <a:ea typeface="ＭＳ Ｐゴシック" pitchFamily="34" charset="-128"/>
              </a:defRPr>
            </a:lvl3pPr>
            <a:lvl4pPr defTabSz="914274" indent="-224668" marL="1572677">
              <a:defRPr sz="1600">
                <a:solidFill>
                  <a:schemeClr val="tx1"/>
                </a:solidFill>
                <a:latin typeface="Helvetica" pitchFamily="34" charset="0"/>
                <a:ea typeface="ＭＳ Ｐゴシック" pitchFamily="34" charset="-128"/>
              </a:defRPr>
            </a:lvl4pPr>
            <a:lvl5pPr defTabSz="914274" indent="-224668" marL="2022013">
              <a:defRPr sz="1600">
                <a:solidFill>
                  <a:schemeClr val="tx1"/>
                </a:solidFill>
                <a:latin typeface="Helvetica" pitchFamily="34" charset="0"/>
                <a:ea typeface="ＭＳ Ｐゴシック" pitchFamily="34" charset="-128"/>
              </a:defRPr>
            </a:lvl5pPr>
            <a:lvl6pPr defTabSz="914274" eaLnBrk="0" fontAlgn="base" hangingPunct="0" indent="-224668" marL="2471349">
              <a:spcBef>
                <a:spcPct val="0"/>
              </a:spcBef>
              <a:spcAft>
                <a:spcPct val="0"/>
              </a:spcAft>
              <a:defRPr sz="1600">
                <a:solidFill>
                  <a:schemeClr val="tx1"/>
                </a:solidFill>
                <a:latin typeface="Helvetica" pitchFamily="34" charset="0"/>
                <a:ea typeface="ＭＳ Ｐゴシック" pitchFamily="34" charset="-128"/>
              </a:defRPr>
            </a:lvl6pPr>
            <a:lvl7pPr defTabSz="914274" eaLnBrk="0" fontAlgn="base" hangingPunct="0" indent="-224668" marL="2920685">
              <a:spcBef>
                <a:spcPct val="0"/>
              </a:spcBef>
              <a:spcAft>
                <a:spcPct val="0"/>
              </a:spcAft>
              <a:defRPr sz="1600">
                <a:solidFill>
                  <a:schemeClr val="tx1"/>
                </a:solidFill>
                <a:latin typeface="Helvetica" pitchFamily="34" charset="0"/>
                <a:ea typeface="ＭＳ Ｐゴシック" pitchFamily="34" charset="-128"/>
              </a:defRPr>
            </a:lvl7pPr>
            <a:lvl8pPr defTabSz="914274" eaLnBrk="0" fontAlgn="base" hangingPunct="0" indent="-224668" marL="3370021">
              <a:spcBef>
                <a:spcPct val="0"/>
              </a:spcBef>
              <a:spcAft>
                <a:spcPct val="0"/>
              </a:spcAft>
              <a:defRPr sz="1600">
                <a:solidFill>
                  <a:schemeClr val="tx1"/>
                </a:solidFill>
                <a:latin typeface="Helvetica" pitchFamily="34" charset="0"/>
                <a:ea typeface="ＭＳ Ｐゴシック" pitchFamily="34" charset="-128"/>
              </a:defRPr>
            </a:lvl8pPr>
            <a:lvl9pPr defTabSz="914274" eaLnBrk="0" fontAlgn="base" hangingPunct="0" indent="-224668" marL="3819357">
              <a:spcBef>
                <a:spcPct val="0"/>
              </a:spcBef>
              <a:spcAft>
                <a:spcPct val="0"/>
              </a:spcAft>
              <a:defRPr sz="1600">
                <a:solidFill>
                  <a:schemeClr val="tx1"/>
                </a:solidFill>
                <a:latin typeface="Helvetica" pitchFamily="34" charset="0"/>
                <a:ea typeface="ＭＳ Ｐゴシック" pitchFamily="34" charset="-128"/>
              </a:defRPr>
            </a:lvl9pPr>
          </a:lstStyle>
          <a:p>
            <a:fld id="{16D6E1E4-8D47-4935-811E-D30C2C16C85A}" type="slidenum">
              <a:rPr sz="1200" lang="en-US"/>
              <a:t>12</a:t>
            </a:fld>
            <a:endParaRPr sz="1200" lang="en-US"/>
          </a:p>
        </p:txBody>
      </p:sp>
      <p:sp>
        <p:nvSpPr>
          <p:cNvPr id="1048629" name="Rectangle 2"/>
          <p:cNvSpPr>
            <a:spLocks noChangeAspect="1" noRot="1" noGrp="1" noChangeArrowheads="1" noTextEdit="1"/>
          </p:cNvSpPr>
          <p:nvPr>
            <p:ph type="sldImg"/>
          </p:nvPr>
        </p:nvSpPr>
        <p:spPr/>
      </p:sp>
      <p:sp>
        <p:nvSpPr>
          <p:cNvPr id="1048630" name="Rectangle 3"/>
          <p:cNvSpPr>
            <a:spLocks noGrp="1" noChangeArrowheads="1"/>
          </p:cNvSpPr>
          <p:nvPr>
            <p:ph type="body" idx="1"/>
          </p:nvPr>
        </p:nvSpPr>
        <p:spPr>
          <a:xfrm>
            <a:off x="913260" y="4343713"/>
            <a:ext cx="5031482" cy="4113862"/>
          </a:xfrm>
          <a:noFill/>
        </p:spPr>
        <p:txBody>
          <a:bodyPr/>
          <a:p>
            <a:endParaRPr lang="en-I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ea typeface="ＭＳ Ｐゴシック" pitchFamily="34" charset="-128"/>
              </a:defRPr>
            </a:lvl1pPr>
            <a:lvl2pPr defTabSz="914274" indent="-280835" marL="730171">
              <a:defRPr sz="1600">
                <a:solidFill>
                  <a:schemeClr val="tx1"/>
                </a:solidFill>
                <a:latin typeface="Helvetica" pitchFamily="34" charset="0"/>
                <a:ea typeface="ＭＳ Ｐゴシック" pitchFamily="34" charset="-128"/>
              </a:defRPr>
            </a:lvl2pPr>
            <a:lvl3pPr defTabSz="914274" indent="-224668" marL="1123340">
              <a:defRPr sz="1600">
                <a:solidFill>
                  <a:schemeClr val="tx1"/>
                </a:solidFill>
                <a:latin typeface="Helvetica" pitchFamily="34" charset="0"/>
                <a:ea typeface="ＭＳ Ｐゴシック" pitchFamily="34" charset="-128"/>
              </a:defRPr>
            </a:lvl3pPr>
            <a:lvl4pPr defTabSz="914274" indent="-224668" marL="1572677">
              <a:defRPr sz="1600">
                <a:solidFill>
                  <a:schemeClr val="tx1"/>
                </a:solidFill>
                <a:latin typeface="Helvetica" pitchFamily="34" charset="0"/>
                <a:ea typeface="ＭＳ Ｐゴシック" pitchFamily="34" charset="-128"/>
              </a:defRPr>
            </a:lvl4pPr>
            <a:lvl5pPr defTabSz="914274" indent="-224668" marL="2022013">
              <a:defRPr sz="1600">
                <a:solidFill>
                  <a:schemeClr val="tx1"/>
                </a:solidFill>
                <a:latin typeface="Helvetica" pitchFamily="34" charset="0"/>
                <a:ea typeface="ＭＳ Ｐゴシック" pitchFamily="34" charset="-128"/>
              </a:defRPr>
            </a:lvl5pPr>
            <a:lvl6pPr defTabSz="914274" eaLnBrk="0" fontAlgn="base" hangingPunct="0" indent="-224668" marL="2471349">
              <a:spcBef>
                <a:spcPct val="0"/>
              </a:spcBef>
              <a:spcAft>
                <a:spcPct val="0"/>
              </a:spcAft>
              <a:defRPr sz="1600">
                <a:solidFill>
                  <a:schemeClr val="tx1"/>
                </a:solidFill>
                <a:latin typeface="Helvetica" pitchFamily="34" charset="0"/>
                <a:ea typeface="ＭＳ Ｐゴシック" pitchFamily="34" charset="-128"/>
              </a:defRPr>
            </a:lvl6pPr>
            <a:lvl7pPr defTabSz="914274" eaLnBrk="0" fontAlgn="base" hangingPunct="0" indent="-224668" marL="2920685">
              <a:spcBef>
                <a:spcPct val="0"/>
              </a:spcBef>
              <a:spcAft>
                <a:spcPct val="0"/>
              </a:spcAft>
              <a:defRPr sz="1600">
                <a:solidFill>
                  <a:schemeClr val="tx1"/>
                </a:solidFill>
                <a:latin typeface="Helvetica" pitchFamily="34" charset="0"/>
                <a:ea typeface="ＭＳ Ｐゴシック" pitchFamily="34" charset="-128"/>
              </a:defRPr>
            </a:lvl7pPr>
            <a:lvl8pPr defTabSz="914274" eaLnBrk="0" fontAlgn="base" hangingPunct="0" indent="-224668" marL="3370021">
              <a:spcBef>
                <a:spcPct val="0"/>
              </a:spcBef>
              <a:spcAft>
                <a:spcPct val="0"/>
              </a:spcAft>
              <a:defRPr sz="1600">
                <a:solidFill>
                  <a:schemeClr val="tx1"/>
                </a:solidFill>
                <a:latin typeface="Helvetica" pitchFamily="34" charset="0"/>
                <a:ea typeface="ＭＳ Ｐゴシック" pitchFamily="34" charset="-128"/>
              </a:defRPr>
            </a:lvl8pPr>
            <a:lvl9pPr defTabSz="914274" eaLnBrk="0" fontAlgn="base" hangingPunct="0" indent="-224668" marL="3819357">
              <a:spcBef>
                <a:spcPct val="0"/>
              </a:spcBef>
              <a:spcAft>
                <a:spcPct val="0"/>
              </a:spcAft>
              <a:defRPr sz="1600">
                <a:solidFill>
                  <a:schemeClr val="tx1"/>
                </a:solidFill>
                <a:latin typeface="Helvetica" pitchFamily="34" charset="0"/>
                <a:ea typeface="ＭＳ Ｐゴシック" pitchFamily="34" charset="-128"/>
              </a:defRPr>
            </a:lvl9pPr>
          </a:lstStyle>
          <a:p>
            <a:fld id="{3B8FC9BD-C2A7-4917-B868-E11AFD6D8054}" type="slidenum">
              <a:rPr sz="1200" lang="en-US"/>
              <a:t>13</a:t>
            </a:fld>
            <a:endParaRPr sz="1200" lang="en-US"/>
          </a:p>
        </p:txBody>
      </p:sp>
      <p:sp>
        <p:nvSpPr>
          <p:cNvPr id="1048633" name="Rectangle 2"/>
          <p:cNvSpPr>
            <a:spLocks noChangeAspect="1" noRot="1" noGrp="1" noChangeArrowheads="1" noTextEdit="1"/>
          </p:cNvSpPr>
          <p:nvPr>
            <p:ph type="sldImg"/>
          </p:nvPr>
        </p:nvSpPr>
        <p:spPr/>
      </p:sp>
      <p:sp>
        <p:nvSpPr>
          <p:cNvPr id="1048634" name="Rectangle 3"/>
          <p:cNvSpPr>
            <a:spLocks noGrp="1" noChangeArrowheads="1"/>
          </p:cNvSpPr>
          <p:nvPr>
            <p:ph type="body" idx="1"/>
          </p:nvPr>
        </p:nvSpPr>
        <p:spPr>
          <a:xfrm>
            <a:off x="913260" y="4343713"/>
            <a:ext cx="5031482" cy="4113862"/>
          </a:xfrm>
          <a:noFill/>
        </p:spPr>
        <p:txBody>
          <a:bodyPr/>
          <a:p>
            <a:endParaRPr lang="en-I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6"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ea typeface="ＭＳ Ｐゴシック" pitchFamily="34" charset="-128"/>
              </a:defRPr>
            </a:lvl1pPr>
            <a:lvl2pPr defTabSz="914274" indent="-280835" marL="730171">
              <a:defRPr sz="1600">
                <a:solidFill>
                  <a:schemeClr val="tx1"/>
                </a:solidFill>
                <a:latin typeface="Helvetica" pitchFamily="34" charset="0"/>
                <a:ea typeface="ＭＳ Ｐゴシック" pitchFamily="34" charset="-128"/>
              </a:defRPr>
            </a:lvl2pPr>
            <a:lvl3pPr defTabSz="914274" indent="-224668" marL="1123340">
              <a:defRPr sz="1600">
                <a:solidFill>
                  <a:schemeClr val="tx1"/>
                </a:solidFill>
                <a:latin typeface="Helvetica" pitchFamily="34" charset="0"/>
                <a:ea typeface="ＭＳ Ｐゴシック" pitchFamily="34" charset="-128"/>
              </a:defRPr>
            </a:lvl3pPr>
            <a:lvl4pPr defTabSz="914274" indent="-224668" marL="1572677">
              <a:defRPr sz="1600">
                <a:solidFill>
                  <a:schemeClr val="tx1"/>
                </a:solidFill>
                <a:latin typeface="Helvetica" pitchFamily="34" charset="0"/>
                <a:ea typeface="ＭＳ Ｐゴシック" pitchFamily="34" charset="-128"/>
              </a:defRPr>
            </a:lvl4pPr>
            <a:lvl5pPr defTabSz="914274" indent="-224668" marL="2022013">
              <a:defRPr sz="1600">
                <a:solidFill>
                  <a:schemeClr val="tx1"/>
                </a:solidFill>
                <a:latin typeface="Helvetica" pitchFamily="34" charset="0"/>
                <a:ea typeface="ＭＳ Ｐゴシック" pitchFamily="34" charset="-128"/>
              </a:defRPr>
            </a:lvl5pPr>
            <a:lvl6pPr defTabSz="914274" eaLnBrk="0" fontAlgn="base" hangingPunct="0" indent="-224668" marL="2471349">
              <a:spcBef>
                <a:spcPct val="0"/>
              </a:spcBef>
              <a:spcAft>
                <a:spcPct val="0"/>
              </a:spcAft>
              <a:defRPr sz="1600">
                <a:solidFill>
                  <a:schemeClr val="tx1"/>
                </a:solidFill>
                <a:latin typeface="Helvetica" pitchFamily="34" charset="0"/>
                <a:ea typeface="ＭＳ Ｐゴシック" pitchFamily="34" charset="-128"/>
              </a:defRPr>
            </a:lvl6pPr>
            <a:lvl7pPr defTabSz="914274" eaLnBrk="0" fontAlgn="base" hangingPunct="0" indent="-224668" marL="2920685">
              <a:spcBef>
                <a:spcPct val="0"/>
              </a:spcBef>
              <a:spcAft>
                <a:spcPct val="0"/>
              </a:spcAft>
              <a:defRPr sz="1600">
                <a:solidFill>
                  <a:schemeClr val="tx1"/>
                </a:solidFill>
                <a:latin typeface="Helvetica" pitchFamily="34" charset="0"/>
                <a:ea typeface="ＭＳ Ｐゴシック" pitchFamily="34" charset="-128"/>
              </a:defRPr>
            </a:lvl7pPr>
            <a:lvl8pPr defTabSz="914274" eaLnBrk="0" fontAlgn="base" hangingPunct="0" indent="-224668" marL="3370021">
              <a:spcBef>
                <a:spcPct val="0"/>
              </a:spcBef>
              <a:spcAft>
                <a:spcPct val="0"/>
              </a:spcAft>
              <a:defRPr sz="1600">
                <a:solidFill>
                  <a:schemeClr val="tx1"/>
                </a:solidFill>
                <a:latin typeface="Helvetica" pitchFamily="34" charset="0"/>
                <a:ea typeface="ＭＳ Ｐゴシック" pitchFamily="34" charset="-128"/>
              </a:defRPr>
            </a:lvl8pPr>
            <a:lvl9pPr defTabSz="914274" eaLnBrk="0" fontAlgn="base" hangingPunct="0" indent="-224668" marL="3819357">
              <a:spcBef>
                <a:spcPct val="0"/>
              </a:spcBef>
              <a:spcAft>
                <a:spcPct val="0"/>
              </a:spcAft>
              <a:defRPr sz="1600">
                <a:solidFill>
                  <a:schemeClr val="tx1"/>
                </a:solidFill>
                <a:latin typeface="Helvetica" pitchFamily="34" charset="0"/>
                <a:ea typeface="ＭＳ Ｐゴシック" pitchFamily="34" charset="-128"/>
              </a:defRPr>
            </a:lvl9pPr>
          </a:lstStyle>
          <a:p>
            <a:fld id="{C0C0D730-BF99-4AAF-8844-F15264641310}" type="slidenum">
              <a:rPr sz="1200" lang="en-US"/>
              <a:t>14</a:t>
            </a:fld>
            <a:endParaRPr sz="1200" lang="en-US"/>
          </a:p>
        </p:txBody>
      </p:sp>
      <p:sp>
        <p:nvSpPr>
          <p:cNvPr id="1048637" name="Rectangle 2"/>
          <p:cNvSpPr>
            <a:spLocks noChangeAspect="1" noRot="1" noGrp="1" noChangeArrowheads="1" noTextEdit="1"/>
          </p:cNvSpPr>
          <p:nvPr>
            <p:ph type="sldImg"/>
          </p:nvPr>
        </p:nvSpPr>
        <p:spPr/>
      </p:sp>
      <p:sp>
        <p:nvSpPr>
          <p:cNvPr id="1048638" name="Rectangle 3"/>
          <p:cNvSpPr>
            <a:spLocks noGrp="1" noChangeArrowheads="1"/>
          </p:cNvSpPr>
          <p:nvPr>
            <p:ph type="body" idx="1"/>
          </p:nvPr>
        </p:nvSpPr>
        <p:spPr>
          <a:xfrm>
            <a:off x="913260" y="4343713"/>
            <a:ext cx="5031482" cy="4113862"/>
          </a:xfrm>
          <a:noFill/>
        </p:spPr>
        <p:txBody>
          <a:bodyPr/>
          <a:p>
            <a:endParaRPr lang="en-I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43"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ea typeface="ＭＳ Ｐゴシック" pitchFamily="34" charset="-128"/>
              </a:defRPr>
            </a:lvl1pPr>
            <a:lvl2pPr defTabSz="914274" indent="-280835" marL="730171">
              <a:defRPr sz="1600">
                <a:solidFill>
                  <a:schemeClr val="tx1"/>
                </a:solidFill>
                <a:latin typeface="Helvetica" pitchFamily="34" charset="0"/>
                <a:ea typeface="ＭＳ Ｐゴシック" pitchFamily="34" charset="-128"/>
              </a:defRPr>
            </a:lvl2pPr>
            <a:lvl3pPr defTabSz="914274" indent="-224668" marL="1123340">
              <a:defRPr sz="1600">
                <a:solidFill>
                  <a:schemeClr val="tx1"/>
                </a:solidFill>
                <a:latin typeface="Helvetica" pitchFamily="34" charset="0"/>
                <a:ea typeface="ＭＳ Ｐゴシック" pitchFamily="34" charset="-128"/>
              </a:defRPr>
            </a:lvl3pPr>
            <a:lvl4pPr defTabSz="914274" indent="-224668" marL="1572677">
              <a:defRPr sz="1600">
                <a:solidFill>
                  <a:schemeClr val="tx1"/>
                </a:solidFill>
                <a:latin typeface="Helvetica" pitchFamily="34" charset="0"/>
                <a:ea typeface="ＭＳ Ｐゴシック" pitchFamily="34" charset="-128"/>
              </a:defRPr>
            </a:lvl4pPr>
            <a:lvl5pPr defTabSz="914274" indent="-224668" marL="2022013">
              <a:defRPr sz="1600">
                <a:solidFill>
                  <a:schemeClr val="tx1"/>
                </a:solidFill>
                <a:latin typeface="Helvetica" pitchFamily="34" charset="0"/>
                <a:ea typeface="ＭＳ Ｐゴシック" pitchFamily="34" charset="-128"/>
              </a:defRPr>
            </a:lvl5pPr>
            <a:lvl6pPr defTabSz="914274" eaLnBrk="0" fontAlgn="base" hangingPunct="0" indent="-224668" marL="2471349">
              <a:spcBef>
                <a:spcPct val="0"/>
              </a:spcBef>
              <a:spcAft>
                <a:spcPct val="0"/>
              </a:spcAft>
              <a:defRPr sz="1600">
                <a:solidFill>
                  <a:schemeClr val="tx1"/>
                </a:solidFill>
                <a:latin typeface="Helvetica" pitchFamily="34" charset="0"/>
                <a:ea typeface="ＭＳ Ｐゴシック" pitchFamily="34" charset="-128"/>
              </a:defRPr>
            </a:lvl6pPr>
            <a:lvl7pPr defTabSz="914274" eaLnBrk="0" fontAlgn="base" hangingPunct="0" indent="-224668" marL="2920685">
              <a:spcBef>
                <a:spcPct val="0"/>
              </a:spcBef>
              <a:spcAft>
                <a:spcPct val="0"/>
              </a:spcAft>
              <a:defRPr sz="1600">
                <a:solidFill>
                  <a:schemeClr val="tx1"/>
                </a:solidFill>
                <a:latin typeface="Helvetica" pitchFamily="34" charset="0"/>
                <a:ea typeface="ＭＳ Ｐゴシック" pitchFamily="34" charset="-128"/>
              </a:defRPr>
            </a:lvl7pPr>
            <a:lvl8pPr defTabSz="914274" eaLnBrk="0" fontAlgn="base" hangingPunct="0" indent="-224668" marL="3370021">
              <a:spcBef>
                <a:spcPct val="0"/>
              </a:spcBef>
              <a:spcAft>
                <a:spcPct val="0"/>
              </a:spcAft>
              <a:defRPr sz="1600">
                <a:solidFill>
                  <a:schemeClr val="tx1"/>
                </a:solidFill>
                <a:latin typeface="Helvetica" pitchFamily="34" charset="0"/>
                <a:ea typeface="ＭＳ Ｐゴシック" pitchFamily="34" charset="-128"/>
              </a:defRPr>
            </a:lvl8pPr>
            <a:lvl9pPr defTabSz="914274" eaLnBrk="0" fontAlgn="base" hangingPunct="0" indent="-224668" marL="3819357">
              <a:spcBef>
                <a:spcPct val="0"/>
              </a:spcBef>
              <a:spcAft>
                <a:spcPct val="0"/>
              </a:spcAft>
              <a:defRPr sz="1600">
                <a:solidFill>
                  <a:schemeClr val="tx1"/>
                </a:solidFill>
                <a:latin typeface="Helvetica" pitchFamily="34" charset="0"/>
                <a:ea typeface="ＭＳ Ｐゴシック" pitchFamily="34" charset="-128"/>
              </a:defRPr>
            </a:lvl9pPr>
          </a:lstStyle>
          <a:p>
            <a:fld id="{54E04A70-721E-4C11-9DF3-B558EE6C4D11}" type="slidenum">
              <a:rPr sz="1200" lang="en-US"/>
              <a:t>17</a:t>
            </a:fld>
            <a:endParaRPr sz="1200" lang="en-US"/>
          </a:p>
        </p:txBody>
      </p:sp>
      <p:sp>
        <p:nvSpPr>
          <p:cNvPr id="1048644" name="Rectangle 2"/>
          <p:cNvSpPr>
            <a:spLocks noChangeAspect="1" noRot="1" noGrp="1" noChangeArrowheads="1" noTextEdit="1"/>
          </p:cNvSpPr>
          <p:nvPr>
            <p:ph type="sldImg"/>
          </p:nvPr>
        </p:nvSpPr>
        <p:spPr/>
      </p:sp>
      <p:sp>
        <p:nvSpPr>
          <p:cNvPr id="1048645" name="Rectangle 3"/>
          <p:cNvSpPr>
            <a:spLocks noGrp="1" noChangeArrowheads="1"/>
          </p:cNvSpPr>
          <p:nvPr>
            <p:ph type="body" idx="1"/>
          </p:nvPr>
        </p:nvSpPr>
        <p:spPr>
          <a:xfrm>
            <a:off x="913260" y="4343713"/>
            <a:ext cx="5031482" cy="4113862"/>
          </a:xfrm>
          <a:noFill/>
        </p:spPr>
        <p:txBody>
          <a:bodyPr/>
          <a:p>
            <a:endParaRPr lang="en-I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1" name=""/>
        <p:cNvGrpSpPr/>
        <p:nvPr/>
      </p:nvGrpSpPr>
      <p:grpSpPr>
        <a:xfrm>
          <a:off x="0" y="0"/>
          <a:ext cx="0" cy="0"/>
          <a:chOff x="0" y="0"/>
          <a:chExt cx="0" cy="0"/>
        </a:xfrm>
      </p:grpSpPr>
      <p:sp>
        <p:nvSpPr>
          <p:cNvPr id="104865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6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61" name="Date Placeholder 3"/>
          <p:cNvSpPr>
            <a:spLocks noGrp="1"/>
          </p:cNvSpPr>
          <p:nvPr>
            <p:ph type="dt" sz="half" idx="10"/>
          </p:nvPr>
        </p:nvSpPr>
        <p:spPr/>
        <p:txBody>
          <a:bodyPr/>
          <a:p>
            <a:fld id="{1D8BD707-D9CF-40AE-B4C6-C98DA3205C09}" type="datetimeFigureOut">
              <a:rPr lang="en-US" smtClean="0"/>
              <a:t>8/2/2017</a:t>
            </a:fld>
            <a:endParaRPr lang="en-US"/>
          </a:p>
        </p:txBody>
      </p:sp>
      <p:sp>
        <p:nvSpPr>
          <p:cNvPr id="1048662" name="Footer Placeholder 4"/>
          <p:cNvSpPr>
            <a:spLocks noGrp="1"/>
          </p:cNvSpPr>
          <p:nvPr>
            <p:ph type="ftr" sz="quarter" idx="11"/>
          </p:nvPr>
        </p:nvSpPr>
        <p:spPr/>
        <p:txBody>
          <a:bodyPr/>
          <a:p>
            <a:endParaRPr lang="en-US"/>
          </a:p>
        </p:txBody>
      </p:sp>
      <p:sp>
        <p:nvSpPr>
          <p:cNvPr id="104866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8/2/2017</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3" name=""/>
        <p:cNvGrpSpPr/>
        <p:nvPr/>
      </p:nvGrpSpPr>
      <p:grpSpPr>
        <a:xfrm>
          <a:off x="0" y="0"/>
          <a:ext cx="0" cy="0"/>
          <a:chOff x="0" y="0"/>
          <a:chExt cx="0" cy="0"/>
        </a:xfrm>
      </p:grpSpPr>
      <p:sp>
        <p:nvSpPr>
          <p:cNvPr id="104866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8/2/2017</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1D8BD707-D9CF-40AE-B4C6-C98DA3205C09}" type="datetimeFigureOut">
              <a:rPr lang="en-US" smtClean="0"/>
              <a:t>8/2/2017</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8/2/2017</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8/2/2017</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8/2/2017</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2" name=""/>
        <p:cNvGrpSpPr/>
        <p:nvPr/>
      </p:nvGrpSpPr>
      <p:grpSpPr>
        <a:xfrm>
          <a:off x="0" y="0"/>
          <a:ext cx="0" cy="0"/>
          <a:chOff x="0" y="0"/>
          <a:chExt cx="0" cy="0"/>
        </a:xfrm>
      </p:grpSpPr>
      <p:sp>
        <p:nvSpPr>
          <p:cNvPr id="1048664" name="Title 1"/>
          <p:cNvSpPr>
            <a:spLocks noGrp="1"/>
          </p:cNvSpPr>
          <p:nvPr>
            <p:ph type="title"/>
          </p:nvPr>
        </p:nvSpPr>
        <p:spPr/>
        <p:txBody>
          <a:bodyPr/>
          <a:p>
            <a:r>
              <a:rPr lang="en-US" smtClean="0"/>
              <a:t>Click to edit Master title style</a:t>
            </a:r>
            <a:endParaRPr lang="en-US"/>
          </a:p>
        </p:txBody>
      </p:sp>
      <p:sp>
        <p:nvSpPr>
          <p:cNvPr id="1048665" name="Date Placeholder 2"/>
          <p:cNvSpPr>
            <a:spLocks noGrp="1"/>
          </p:cNvSpPr>
          <p:nvPr>
            <p:ph type="dt" sz="half" idx="10"/>
          </p:nvPr>
        </p:nvSpPr>
        <p:spPr/>
        <p:txBody>
          <a:bodyPr/>
          <a:p>
            <a:fld id="{1D8BD707-D9CF-40AE-B4C6-C98DA3205C09}" type="datetimeFigureOut">
              <a:rPr lang="en-US" smtClean="0"/>
              <a:t>8/2/2017</a:t>
            </a:fld>
            <a:endParaRPr lang="en-US"/>
          </a:p>
        </p:txBody>
      </p:sp>
      <p:sp>
        <p:nvSpPr>
          <p:cNvPr id="1048666" name="Footer Placeholder 3"/>
          <p:cNvSpPr>
            <a:spLocks noGrp="1"/>
          </p:cNvSpPr>
          <p:nvPr>
            <p:ph type="ftr" sz="quarter" idx="11"/>
          </p:nvPr>
        </p:nvSpPr>
        <p:spPr/>
        <p:txBody>
          <a:bodyPr/>
          <a:p>
            <a:endParaRPr lang="en-US"/>
          </a:p>
        </p:txBody>
      </p:sp>
      <p:sp>
        <p:nvSpPr>
          <p:cNvPr id="104866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9" name=""/>
        <p:cNvGrpSpPr/>
        <p:nvPr/>
      </p:nvGrpSpPr>
      <p:grpSpPr>
        <a:xfrm>
          <a:off x="0" y="0"/>
          <a:ext cx="0" cy="0"/>
          <a:chOff x="0" y="0"/>
          <a:chExt cx="0" cy="0"/>
        </a:xfrm>
      </p:grpSpPr>
      <p:sp>
        <p:nvSpPr>
          <p:cNvPr id="1048703" name="Date Placeholder 1"/>
          <p:cNvSpPr>
            <a:spLocks noGrp="1"/>
          </p:cNvSpPr>
          <p:nvPr>
            <p:ph type="dt" sz="half" idx="10"/>
          </p:nvPr>
        </p:nvSpPr>
        <p:spPr/>
        <p:txBody>
          <a:bodyPr/>
          <a:p>
            <a:fld id="{1D8BD707-D9CF-40AE-B4C6-C98DA3205C09}" type="datetimeFigureOut">
              <a:rPr lang="en-US" smtClean="0"/>
              <a:t>8/2/2017</a:t>
            </a:fld>
            <a:endParaRPr lang="en-US"/>
          </a:p>
        </p:txBody>
      </p:sp>
      <p:sp>
        <p:nvSpPr>
          <p:cNvPr id="1048704" name="Footer Placeholder 2"/>
          <p:cNvSpPr>
            <a:spLocks noGrp="1"/>
          </p:cNvSpPr>
          <p:nvPr>
            <p:ph type="ftr" sz="quarter" idx="11"/>
          </p:nvPr>
        </p:nvSpPr>
        <p:spPr/>
        <p:txBody>
          <a:bodyPr/>
          <a:p>
            <a:endParaRPr lang="en-US"/>
          </a:p>
        </p:txBody>
      </p:sp>
      <p:sp>
        <p:nvSpPr>
          <p:cNvPr id="1048705"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0" name=""/>
        <p:cNvGrpSpPr/>
        <p:nvPr/>
      </p:nvGrpSpPr>
      <p:grpSpPr>
        <a:xfrm>
          <a:off x="0" y="0"/>
          <a:ext cx="0" cy="0"/>
          <a:chOff x="0" y="0"/>
          <a:chExt cx="0" cy="0"/>
        </a:xfrm>
      </p:grpSpPr>
      <p:sp>
        <p:nvSpPr>
          <p:cNvPr id="104870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9" name="Date Placeholder 4"/>
          <p:cNvSpPr>
            <a:spLocks noGrp="1"/>
          </p:cNvSpPr>
          <p:nvPr>
            <p:ph type="dt" sz="half" idx="10"/>
          </p:nvPr>
        </p:nvSpPr>
        <p:spPr/>
        <p:txBody>
          <a:bodyPr/>
          <a:p>
            <a:fld id="{1D8BD707-D9CF-40AE-B4C6-C98DA3205C09}" type="datetimeFigureOut">
              <a:rPr lang="en-US" smtClean="0"/>
              <a:t>8/2/2017</a:t>
            </a:fld>
            <a:endParaRPr lang="en-US"/>
          </a:p>
        </p:txBody>
      </p:sp>
      <p:sp>
        <p:nvSpPr>
          <p:cNvPr id="1048710" name="Footer Placeholder 5"/>
          <p:cNvSpPr>
            <a:spLocks noGrp="1"/>
          </p:cNvSpPr>
          <p:nvPr>
            <p:ph type="ftr" sz="quarter" idx="11"/>
          </p:nvPr>
        </p:nvSpPr>
        <p:spPr/>
        <p:txBody>
          <a:bodyPr/>
          <a:p>
            <a:endParaRPr lang="en-US"/>
          </a:p>
        </p:txBody>
      </p:sp>
      <p:sp>
        <p:nvSpPr>
          <p:cNvPr id="104871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8/2/2017</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8/2/2017</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hyperlink" Target="https://www.guru99.com/sql.html" TargetMode="Externa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hyperlink" Target="https://www.guru99.com/sql.html" TargetMode="External"/><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hyperlink" Target="https://www.guru99.com/sql.html" TargetMode="Externa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hyperlink" Target="https://www.guru99.com/sql.html" TargetMode="Externa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457200" y="274638"/>
            <a:ext cx="8229600" cy="563562"/>
          </a:xfrm>
        </p:spPr>
        <p:txBody>
          <a:bodyPr>
            <a:normAutofit fontScale="90000"/>
          </a:bodyPr>
          <a:p>
            <a:r>
              <a:rPr b="1" dirty="0" lang="en-US">
                <a:solidFill>
                  <a:srgbClr val="FF0000"/>
                </a:solidFill>
                <a:latin typeface="Times New Roman" pitchFamily="18" charset="0"/>
                <a:cs typeface="Times New Roman" pitchFamily="18" charset="0"/>
              </a:rPr>
              <a:t>Assertions</a:t>
            </a:r>
            <a:endParaRPr dirty="0" lang="en-US"/>
          </a:p>
        </p:txBody>
      </p:sp>
      <p:sp>
        <p:nvSpPr>
          <p:cNvPr id="1048587" name="Content Placeholder 2"/>
          <p:cNvSpPr>
            <a:spLocks noGrp="1"/>
          </p:cNvSpPr>
          <p:nvPr>
            <p:ph idx="1"/>
          </p:nvPr>
        </p:nvSpPr>
        <p:spPr>
          <a:xfrm>
            <a:off x="228600" y="1066800"/>
            <a:ext cx="8686800" cy="5562600"/>
          </a:xfrm>
        </p:spPr>
        <p:txBody>
          <a:bodyPr>
            <a:noAutofit/>
          </a:bodyPr>
          <a:p>
            <a:pPr indent="-609600" marL="609600"/>
            <a:r>
              <a:rPr dirty="0" sz="2200" lang="en-US">
                <a:latin typeface="Times New Roman" pitchFamily="18" charset="0"/>
                <a:cs typeface="Times New Roman" pitchFamily="18" charset="0"/>
              </a:rPr>
              <a:t>Mechanism: </a:t>
            </a:r>
            <a:r>
              <a:rPr b="1" dirty="0" sz="2200" lang="en-US">
                <a:latin typeface="Times New Roman" pitchFamily="18" charset="0"/>
                <a:cs typeface="Times New Roman" pitchFamily="18" charset="0"/>
              </a:rPr>
              <a:t>CREAT ASSERTION</a:t>
            </a:r>
          </a:p>
          <a:p>
            <a:pPr indent="-533400" lvl="1" marL="990600"/>
            <a:r>
              <a:rPr dirty="0" sz="2200" lang="en-US">
                <a:latin typeface="Times New Roman" pitchFamily="18" charset="0"/>
                <a:cs typeface="Times New Roman" pitchFamily="18" charset="0"/>
              </a:rPr>
              <a:t>Components include: </a:t>
            </a:r>
          </a:p>
          <a:p>
            <a:pPr indent="-457200" lvl="2" marL="1371600"/>
            <a:r>
              <a:rPr dirty="0" sz="2200" lang="en-US">
                <a:latin typeface="Times New Roman" pitchFamily="18" charset="0"/>
                <a:cs typeface="Times New Roman" pitchFamily="18" charset="0"/>
              </a:rPr>
              <a:t>a constraint name, </a:t>
            </a:r>
          </a:p>
          <a:p>
            <a:pPr indent="-457200" lvl="2" marL="1371600"/>
            <a:r>
              <a:rPr dirty="0" sz="2200" lang="en-US">
                <a:latin typeface="Times New Roman" pitchFamily="18" charset="0"/>
                <a:cs typeface="Times New Roman" pitchFamily="18" charset="0"/>
              </a:rPr>
              <a:t>followed by CHECK, </a:t>
            </a:r>
          </a:p>
          <a:p>
            <a:pPr indent="-457200" lvl="2" marL="1371600"/>
            <a:r>
              <a:rPr dirty="0" sz="2200" lang="en-US">
                <a:latin typeface="Times New Roman" pitchFamily="18" charset="0"/>
                <a:cs typeface="Times New Roman" pitchFamily="18" charset="0"/>
              </a:rPr>
              <a:t>followed by a condition</a:t>
            </a:r>
          </a:p>
          <a:p>
            <a:endParaRPr dirty="0" sz="2200" lang="en-US" smtClean="0">
              <a:latin typeface="Times New Roman" pitchFamily="18" charset="0"/>
              <a:cs typeface="Times New Roman" pitchFamily="18" charset="0"/>
            </a:endParaRPr>
          </a:p>
          <a:p>
            <a:r>
              <a:rPr dirty="0" sz="2200" lang="en-US" smtClean="0">
                <a:latin typeface="Times New Roman" pitchFamily="18" charset="0"/>
                <a:cs typeface="Times New Roman" pitchFamily="18" charset="0"/>
              </a:rPr>
              <a:t>Both </a:t>
            </a:r>
            <a:r>
              <a:rPr b="1" dirty="0" sz="2200" lang="en-US">
                <a:latin typeface="Times New Roman" pitchFamily="18" charset="0"/>
                <a:cs typeface="Times New Roman" pitchFamily="18" charset="0"/>
              </a:rPr>
              <a:t>CHECK</a:t>
            </a:r>
            <a:r>
              <a:rPr dirty="0" sz="2200" lang="en-US">
                <a:latin typeface="Times New Roman" pitchFamily="18" charset="0"/>
                <a:cs typeface="Times New Roman" pitchFamily="18" charset="0"/>
              </a:rPr>
              <a:t> and </a:t>
            </a:r>
            <a:r>
              <a:rPr b="1" dirty="0" sz="2200" lang="en-US">
                <a:latin typeface="Times New Roman" pitchFamily="18" charset="0"/>
                <a:cs typeface="Times New Roman" pitchFamily="18" charset="0"/>
              </a:rPr>
              <a:t>ASSERTION</a:t>
            </a:r>
            <a:r>
              <a:rPr dirty="0" sz="2200" lang="en-US">
                <a:latin typeface="Times New Roman" pitchFamily="18" charset="0"/>
                <a:cs typeface="Times New Roman" pitchFamily="18" charset="0"/>
              </a:rPr>
              <a:t> are database constraints defined by the </a:t>
            </a:r>
            <a:r>
              <a:rPr b="1" dirty="0" sz="2200" lang="en-US">
                <a:latin typeface="Times New Roman" pitchFamily="18" charset="0"/>
                <a:cs typeface="Times New Roman" pitchFamily="18" charset="0"/>
              </a:rPr>
              <a:t>SQL</a:t>
            </a:r>
            <a:r>
              <a:rPr dirty="0" sz="2200" lang="en-US">
                <a:latin typeface="Times New Roman" pitchFamily="18" charset="0"/>
                <a:cs typeface="Times New Roman" pitchFamily="18" charset="0"/>
              </a:rPr>
              <a:t> standards. </a:t>
            </a:r>
            <a:endParaRPr dirty="0" sz="2200" lang="en-US" smtClean="0">
              <a:latin typeface="Times New Roman" pitchFamily="18" charset="0"/>
              <a:cs typeface="Times New Roman" pitchFamily="18" charset="0"/>
            </a:endParaRPr>
          </a:p>
          <a:p>
            <a:endParaRPr dirty="0" sz="2200" lang="en-US" smtClean="0">
              <a:latin typeface="Times New Roman" pitchFamily="18" charset="0"/>
              <a:cs typeface="Times New Roman" pitchFamily="18" charset="0"/>
            </a:endParaRPr>
          </a:p>
          <a:p>
            <a:r>
              <a:rPr dirty="0" sz="2200" lang="en-US" smtClean="0">
                <a:latin typeface="Times New Roman" pitchFamily="18" charset="0"/>
                <a:cs typeface="Times New Roman" pitchFamily="18" charset="0"/>
              </a:rPr>
              <a:t>An </a:t>
            </a:r>
            <a:r>
              <a:rPr dirty="0" sz="2200" lang="en-US">
                <a:latin typeface="Times New Roman" pitchFamily="18" charset="0"/>
                <a:cs typeface="Times New Roman" pitchFamily="18" charset="0"/>
              </a:rPr>
              <a:t>important distinction is that a </a:t>
            </a:r>
            <a:r>
              <a:rPr b="1" dirty="0" sz="2200" lang="en-US">
                <a:latin typeface="Times New Roman" pitchFamily="18" charset="0"/>
                <a:cs typeface="Times New Roman" pitchFamily="18" charset="0"/>
              </a:rPr>
              <a:t>CHECK </a:t>
            </a:r>
            <a:r>
              <a:rPr dirty="0" sz="2200" lang="en-US">
                <a:latin typeface="Times New Roman" pitchFamily="18" charset="0"/>
                <a:cs typeface="Times New Roman" pitchFamily="18" charset="0"/>
              </a:rPr>
              <a:t>is applied to a specific base table, whereas an </a:t>
            </a:r>
            <a:r>
              <a:rPr b="1" dirty="0" sz="2200" lang="en-US">
                <a:latin typeface="Times New Roman" pitchFamily="18" charset="0"/>
                <a:cs typeface="Times New Roman" pitchFamily="18" charset="0"/>
              </a:rPr>
              <a:t>ASSERTION</a:t>
            </a:r>
            <a:r>
              <a:rPr dirty="0" sz="2200" lang="en-US">
                <a:latin typeface="Times New Roman" pitchFamily="18" charset="0"/>
                <a:cs typeface="Times New Roman" pitchFamily="18" charset="0"/>
              </a:rPr>
              <a:t> is applied to the whole database. </a:t>
            </a:r>
            <a:endParaRPr dirty="0" sz="2200" lang="en-US" smtClean="0">
              <a:latin typeface="Times New Roman" pitchFamily="18" charset="0"/>
              <a:cs typeface="Times New Roman" pitchFamily="18" charset="0"/>
            </a:endParaRPr>
          </a:p>
          <a:p>
            <a:r>
              <a:rPr dirty="0" sz="2200" lang="en-US" smtClean="0">
                <a:latin typeface="Times New Roman" pitchFamily="18" charset="0"/>
                <a:cs typeface="Times New Roman" pitchFamily="18" charset="0"/>
              </a:rPr>
              <a:t>An </a:t>
            </a:r>
            <a:r>
              <a:rPr dirty="0" sz="2200" lang="en-US">
                <a:latin typeface="Times New Roman" pitchFamily="18" charset="0"/>
                <a:cs typeface="Times New Roman" pitchFamily="18" charset="0"/>
              </a:rPr>
              <a:t>assertion is a piece of SQL which makes sure a condition is </a:t>
            </a:r>
            <a:r>
              <a:rPr dirty="0" sz="2200" lang="en-US" smtClean="0">
                <a:latin typeface="Times New Roman" pitchFamily="18" charset="0"/>
                <a:cs typeface="Times New Roman" pitchFamily="18" charset="0"/>
              </a:rPr>
              <a:t>satisfied.</a:t>
            </a:r>
          </a:p>
          <a:p>
            <a:r>
              <a:rPr dirty="0" sz="2200" lang="en-US" smtClean="0">
                <a:latin typeface="Times New Roman" pitchFamily="18" charset="0"/>
                <a:cs typeface="Times New Roman" pitchFamily="18" charset="0"/>
              </a:rPr>
              <a:t> </a:t>
            </a:r>
            <a:r>
              <a:rPr dirty="0" sz="2200" lang="en-US">
                <a:latin typeface="Times New Roman" pitchFamily="18" charset="0"/>
                <a:cs typeface="Times New Roman" pitchFamily="18" charset="0"/>
              </a:rPr>
              <a:t>It could mean locking out the whole table or even the whole database.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5" name="Content Placeholder 2"/>
          <p:cNvSpPr>
            <a:spLocks noGrp="1"/>
          </p:cNvSpPr>
          <p:nvPr>
            <p:ph idx="1"/>
          </p:nvPr>
        </p:nvSpPr>
        <p:spPr>
          <a:xfrm>
            <a:off x="228600" y="228600"/>
            <a:ext cx="8686800" cy="6477000"/>
          </a:xfrm>
        </p:spPr>
        <p:txBody>
          <a:bodyPr>
            <a:normAutofit fontScale="95455" lnSpcReduction="10000"/>
          </a:bodyPr>
          <a:p>
            <a:r>
              <a:rPr b="1" dirty="0" sz="2400" lang="en-US">
                <a:latin typeface="Times New Roman" pitchFamily="18" charset="0"/>
                <a:cs typeface="Times New Roman" pitchFamily="18" charset="0"/>
              </a:rPr>
              <a:t>Embedded SQL</a:t>
            </a:r>
            <a:r>
              <a:rPr dirty="0" sz="2400" lang="en-US">
                <a:latin typeface="Times New Roman" pitchFamily="18" charset="0"/>
                <a:cs typeface="Times New Roman" pitchFamily="18" charset="0"/>
              </a:rPr>
              <a:t> is a method of combining the computing power of a programming language and the database manipulation capabilities of </a:t>
            </a:r>
            <a:r>
              <a:rPr b="1" dirty="0" sz="2400" lang="en-US">
                <a:latin typeface="Times New Roman" pitchFamily="18" charset="0"/>
                <a:cs typeface="Times New Roman" pitchFamily="18" charset="0"/>
              </a:rPr>
              <a:t>SQL</a:t>
            </a:r>
            <a:r>
              <a:rPr dirty="0" sz="2400" lang="en-US">
                <a:latin typeface="Times New Roman" pitchFamily="18" charset="0"/>
                <a:cs typeface="Times New Roman" pitchFamily="18" charset="0"/>
              </a:rPr>
              <a:t>. </a:t>
            </a:r>
            <a:endParaRPr dirty="0" sz="2400" lang="en-US" smtClean="0">
              <a:latin typeface="Times New Roman" pitchFamily="18" charset="0"/>
              <a:cs typeface="Times New Roman" pitchFamily="18" charset="0"/>
            </a:endParaRPr>
          </a:p>
          <a:p>
            <a:endParaRPr dirty="0" sz="2400" lang="en-US" smtClean="0">
              <a:latin typeface="Times New Roman" pitchFamily="18" charset="0"/>
              <a:cs typeface="Times New Roman" pitchFamily="18" charset="0"/>
            </a:endParaRPr>
          </a:p>
          <a:p>
            <a:r>
              <a:rPr b="1" dirty="0" sz="2400" lang="en-US" smtClean="0">
                <a:latin typeface="Times New Roman" pitchFamily="18" charset="0"/>
                <a:cs typeface="Times New Roman" pitchFamily="18" charset="0"/>
              </a:rPr>
              <a:t>Embedded </a:t>
            </a:r>
            <a:r>
              <a:rPr b="1" dirty="0" sz="2400" lang="en-US">
                <a:latin typeface="Times New Roman" pitchFamily="18" charset="0"/>
                <a:cs typeface="Times New Roman" pitchFamily="18" charset="0"/>
              </a:rPr>
              <a:t>SQL</a:t>
            </a:r>
            <a:r>
              <a:rPr dirty="0" sz="2400" lang="en-US">
                <a:latin typeface="Times New Roman" pitchFamily="18" charset="0"/>
                <a:cs typeface="Times New Roman" pitchFamily="18" charset="0"/>
              </a:rPr>
              <a:t> statements are </a:t>
            </a:r>
            <a:r>
              <a:rPr b="1" dirty="0" sz="2400" lang="en-US">
                <a:latin typeface="Times New Roman" pitchFamily="18" charset="0"/>
                <a:cs typeface="Times New Roman" pitchFamily="18" charset="0"/>
              </a:rPr>
              <a:t>SQL</a:t>
            </a:r>
            <a:r>
              <a:rPr dirty="0" sz="2400" lang="en-US">
                <a:latin typeface="Times New Roman" pitchFamily="18" charset="0"/>
                <a:cs typeface="Times New Roman" pitchFamily="18" charset="0"/>
              </a:rPr>
              <a:t> statements written inline with the program source code of the host language</a:t>
            </a:r>
            <a:r>
              <a:rPr dirty="0" sz="2400" lang="en-US" smtClean="0">
                <a:latin typeface="Times New Roman" pitchFamily="18" charset="0"/>
                <a:cs typeface="Times New Roman" pitchFamily="18" charset="0"/>
              </a:rPr>
              <a:t>.</a:t>
            </a:r>
          </a:p>
          <a:p>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 The first technique for sending SQL statements to the DBMS is embedded SQL. Because SQL does not use variables and control-of-flow statements, it is often used as a database sublanguage that can be added to a program written in a conventional programming language, such as C, C++ or Fortran. </a:t>
            </a:r>
            <a:endParaRPr dirty="0" sz="2400" lang="en-US" smtClean="0">
              <a:latin typeface="Times New Roman" pitchFamily="18" charset="0"/>
              <a:cs typeface="Times New Roman" pitchFamily="18" charset="0"/>
            </a:endParaRPr>
          </a:p>
          <a:p>
            <a:endParaRPr dirty="0" sz="2400" lang="en-US">
              <a:latin typeface="Times New Roman" pitchFamily="18" charset="0"/>
              <a:cs typeface="Times New Roman" pitchFamily="18" charset="0"/>
            </a:endParaRPr>
          </a:p>
          <a:p>
            <a:r>
              <a:rPr dirty="0" sz="2400" lang="en-US" smtClean="0">
                <a:solidFill>
                  <a:srgbClr val="FF0000"/>
                </a:solidFill>
                <a:latin typeface="Times New Roman" pitchFamily="18" charset="0"/>
                <a:cs typeface="Times New Roman" pitchFamily="18" charset="0"/>
              </a:rPr>
              <a:t>This </a:t>
            </a:r>
            <a:r>
              <a:rPr dirty="0" sz="2400" lang="en-US">
                <a:solidFill>
                  <a:srgbClr val="FF0000"/>
                </a:solidFill>
                <a:latin typeface="Times New Roman" pitchFamily="18" charset="0"/>
                <a:cs typeface="Times New Roman" pitchFamily="18" charset="0"/>
              </a:rPr>
              <a:t>is a central idea of embedded SQL: </a:t>
            </a:r>
            <a:r>
              <a:rPr dirty="0" sz="2400" lang="en-US">
                <a:latin typeface="Times New Roman" pitchFamily="18" charset="0"/>
                <a:cs typeface="Times New Roman" pitchFamily="18" charset="0"/>
              </a:rPr>
              <a:t>placing SQL statements in a program written in a host programming language. </a:t>
            </a:r>
            <a:endParaRPr dirty="0" sz="2400" lang="en-US" smtClean="0">
              <a:latin typeface="Times New Roman" pitchFamily="18" charset="0"/>
              <a:cs typeface="Times New Roman" pitchFamily="18" charset="0"/>
            </a:endParaRPr>
          </a:p>
          <a:p>
            <a:endParaRPr dirty="0" sz="2400" lang="en-US" smtClean="0">
              <a:latin typeface="Times New Roman" pitchFamily="18" charset="0"/>
              <a:cs typeface="Times New Roman" pitchFamily="18" charset="0"/>
            </a:endParaRPr>
          </a:p>
          <a:p>
            <a:pPr>
              <a:lnSpc>
                <a:spcPct val="90000"/>
              </a:lnSpc>
            </a:pPr>
            <a:r>
              <a:rPr altLang="en-US" dirty="0" sz="2200" lang="en-US">
                <a:latin typeface="Times New Roman" pitchFamily="18" charset="0"/>
                <a:cs typeface="Times New Roman" pitchFamily="18" charset="0"/>
              </a:rPr>
              <a:t>Approach: Embed SQL in the host language.</a:t>
            </a:r>
          </a:p>
          <a:p>
            <a:pPr lvl="1">
              <a:lnSpc>
                <a:spcPct val="90000"/>
              </a:lnSpc>
            </a:pPr>
            <a:r>
              <a:rPr altLang="en-US" dirty="0" sz="2200" lang="en-US">
                <a:latin typeface="Times New Roman" pitchFamily="18" charset="0"/>
                <a:cs typeface="Times New Roman" pitchFamily="18" charset="0"/>
              </a:rPr>
              <a:t>A preprocessor converts the SQL statements into special API calls.</a:t>
            </a:r>
          </a:p>
          <a:p>
            <a:pPr lvl="1">
              <a:lnSpc>
                <a:spcPct val="90000"/>
              </a:lnSpc>
            </a:pPr>
            <a:r>
              <a:rPr altLang="en-US" dirty="0" sz="2200" lang="en-US">
                <a:latin typeface="Times New Roman" pitchFamily="18" charset="0"/>
                <a:cs typeface="Times New Roman" pitchFamily="18" charset="0"/>
              </a:rPr>
              <a:t>Then a regular compiler is used to compile the code.</a:t>
            </a:r>
          </a:p>
          <a:p>
            <a:endParaRPr dirty="0" sz="240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26" name="Content Placeholder 2"/>
          <p:cNvSpPr>
            <a:spLocks noGrp="1"/>
          </p:cNvSpPr>
          <p:nvPr>
            <p:ph idx="1"/>
          </p:nvPr>
        </p:nvSpPr>
        <p:spPr>
          <a:xfrm>
            <a:off x="152400" y="228600"/>
            <a:ext cx="8839200" cy="6400800"/>
          </a:xfrm>
        </p:spPr>
        <p:txBody>
          <a:bodyPr>
            <a:normAutofit fontScale="95652" lnSpcReduction="10000"/>
          </a:bodyPr>
          <a:p>
            <a:r>
              <a:rPr dirty="0" sz="2300" lang="en-US">
                <a:latin typeface="Times New Roman" pitchFamily="18" charset="0"/>
                <a:cs typeface="Times New Roman" pitchFamily="18" charset="0"/>
              </a:rPr>
              <a:t>SQL provides a powerful declarative query language. </a:t>
            </a:r>
            <a:r>
              <a:rPr dirty="0" sz="2300" lang="en-US" smtClean="0">
                <a:latin typeface="Times New Roman" pitchFamily="18" charset="0"/>
                <a:cs typeface="Times New Roman" pitchFamily="18" charset="0"/>
              </a:rPr>
              <a:t>There </a:t>
            </a:r>
            <a:r>
              <a:rPr dirty="0" sz="2300" lang="en-US">
                <a:latin typeface="Times New Roman" pitchFamily="18" charset="0"/>
                <a:cs typeface="Times New Roman" pitchFamily="18" charset="0"/>
              </a:rPr>
              <a:t>are queries that cannot be expressed in SQL, but can be programmed in C, Fortran, Pascal, Cobol, etc</a:t>
            </a:r>
            <a:r>
              <a:rPr dirty="0" sz="2300" lang="en-US" smtClean="0">
                <a:latin typeface="Times New Roman" pitchFamily="18" charset="0"/>
                <a:cs typeface="Times New Roman" pitchFamily="18" charset="0"/>
              </a:rPr>
              <a:t>.</a:t>
            </a:r>
          </a:p>
          <a:p>
            <a:endParaRPr dirty="0" sz="2300" lang="en-US">
              <a:latin typeface="Times New Roman" pitchFamily="18" charset="0"/>
              <a:cs typeface="Times New Roman" pitchFamily="18" charset="0"/>
            </a:endParaRPr>
          </a:p>
          <a:p>
            <a:r>
              <a:rPr dirty="0" sz="2300" lang="en-US">
                <a:latin typeface="Times New Roman" pitchFamily="18" charset="0"/>
                <a:cs typeface="Times New Roman" pitchFamily="18" charset="0"/>
              </a:rPr>
              <a:t>Nondeclarative actions -- such as printing a report, interacting with a user, or sending the result to a GUI -- cannot be done from within SQL. </a:t>
            </a:r>
            <a:endParaRPr dirty="0" sz="2300" lang="en-US" smtClean="0">
              <a:latin typeface="Times New Roman" pitchFamily="18" charset="0"/>
              <a:cs typeface="Times New Roman" pitchFamily="18" charset="0"/>
            </a:endParaRPr>
          </a:p>
          <a:p>
            <a:endParaRPr dirty="0" sz="2300" lang="en-US">
              <a:latin typeface="Times New Roman" pitchFamily="18" charset="0"/>
              <a:cs typeface="Times New Roman" pitchFamily="18" charset="0"/>
            </a:endParaRPr>
          </a:p>
          <a:p>
            <a:r>
              <a:rPr dirty="0" sz="2300" lang="en-US">
                <a:latin typeface="Times New Roman" pitchFamily="18" charset="0"/>
                <a:cs typeface="Times New Roman" pitchFamily="18" charset="0"/>
              </a:rPr>
              <a:t>The SQL standard defines embedding of SQL as </a:t>
            </a:r>
            <a:r>
              <a:rPr dirty="0" sz="2300" i="1" lang="en-US">
                <a:latin typeface="Times New Roman" pitchFamily="18" charset="0"/>
                <a:cs typeface="Times New Roman" pitchFamily="18" charset="0"/>
              </a:rPr>
              <a:t>embedded SQL</a:t>
            </a:r>
            <a:r>
              <a:rPr dirty="0" sz="2300" lang="en-US">
                <a:latin typeface="Times New Roman" pitchFamily="18" charset="0"/>
                <a:cs typeface="Times New Roman" pitchFamily="18" charset="0"/>
              </a:rPr>
              <a:t> and the language in which SQL queries are embedded is referred as </a:t>
            </a:r>
            <a:r>
              <a:rPr dirty="0" sz="2300" i="1" lang="en-US">
                <a:latin typeface="Times New Roman" pitchFamily="18" charset="0"/>
                <a:cs typeface="Times New Roman" pitchFamily="18" charset="0"/>
              </a:rPr>
              <a:t>host language</a:t>
            </a:r>
            <a:r>
              <a:rPr dirty="0" sz="2300" lang="en-US">
                <a:latin typeface="Times New Roman" pitchFamily="18" charset="0"/>
                <a:cs typeface="Times New Roman" pitchFamily="18" charset="0"/>
              </a:rPr>
              <a:t>. The result of the query is made available to the program one tuple (record) at a time. To identify embedded SQL requests to the preprocessor, we use EXEC SQL statement: </a:t>
            </a:r>
          </a:p>
          <a:p>
            <a:pPr indent="0" marL="0">
              <a:buNone/>
            </a:pPr>
            <a:r>
              <a:rPr b="1" dirty="0" sz="2300" lang="en-US" smtClean="0">
                <a:solidFill>
                  <a:srgbClr val="FF0000"/>
                </a:solidFill>
                <a:latin typeface="Times New Roman" pitchFamily="18" charset="0"/>
                <a:cs typeface="Times New Roman" pitchFamily="18" charset="0"/>
              </a:rPr>
              <a:t>                    EXEC </a:t>
            </a:r>
            <a:r>
              <a:rPr b="1" dirty="0" sz="2300" lang="en-US">
                <a:solidFill>
                  <a:srgbClr val="FF0000"/>
                </a:solidFill>
                <a:latin typeface="Times New Roman" pitchFamily="18" charset="0"/>
                <a:cs typeface="Times New Roman" pitchFamily="18" charset="0"/>
              </a:rPr>
              <a:t>SQL embedded SQL statement </a:t>
            </a:r>
            <a:r>
              <a:rPr b="1" dirty="0" sz="2300" lang="en-US" smtClean="0">
                <a:solidFill>
                  <a:srgbClr val="FF0000"/>
                </a:solidFill>
                <a:latin typeface="Times New Roman" pitchFamily="18" charset="0"/>
                <a:cs typeface="Times New Roman" pitchFamily="18" charset="0"/>
              </a:rPr>
              <a:t>END-EXEC</a:t>
            </a:r>
          </a:p>
          <a:p>
            <a:pPr indent="0" marL="0">
              <a:buNone/>
            </a:pPr>
            <a:endParaRPr b="1" dirty="0" sz="2300" lang="en-US" smtClean="0">
              <a:solidFill>
                <a:srgbClr val="FF0000"/>
              </a:solidFill>
              <a:latin typeface="Times New Roman" pitchFamily="18" charset="0"/>
              <a:cs typeface="Times New Roman" pitchFamily="18" charset="0"/>
            </a:endParaRPr>
          </a:p>
          <a:p>
            <a:pPr indent="0" marL="0">
              <a:buNone/>
            </a:pPr>
            <a:r>
              <a:rPr dirty="0" sz="2400" lang="en-US">
                <a:latin typeface="Times New Roman" pitchFamily="18" charset="0"/>
                <a:cs typeface="Times New Roman" pitchFamily="18" charset="0"/>
              </a:rPr>
              <a:t>A semi-colon is used instead of END-EXEC when SQL is embedded in C or Pascal.</a:t>
            </a:r>
            <a:endParaRPr b="1" dirty="0" sz="2300" lang="en-US">
              <a:solidFill>
                <a:srgbClr val="FF0000"/>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7" name="Rectangle 3"/>
          <p:cNvSpPr>
            <a:spLocks noGrp="1" noChangeArrowheads="1"/>
          </p:cNvSpPr>
          <p:nvPr>
            <p:ph type="body" idx="1"/>
          </p:nvPr>
        </p:nvSpPr>
        <p:spPr>
          <a:xfrm>
            <a:off x="152400" y="304800"/>
            <a:ext cx="8763000" cy="6400799"/>
          </a:xfrm>
        </p:spPr>
        <p:txBody>
          <a:bodyPr>
            <a:normAutofit fontScale="95833" lnSpcReduction="20000"/>
          </a:bodyPr>
          <a:p>
            <a:pPr>
              <a:tabLst>
                <a:tab algn="l" pos="744538"/>
              </a:tabLst>
            </a:pPr>
            <a:r>
              <a:rPr dirty="0" sz="2400" lang="en-US" smtClean="0">
                <a:latin typeface="Times New Roman" pitchFamily="18" charset="0"/>
                <a:cs typeface="Times New Roman" pitchFamily="18" charset="0"/>
              </a:rPr>
              <a:t>Before executing any SQL statements, the program must first connect to the database.  This is done using:</a:t>
            </a:r>
          </a:p>
          <a:p>
            <a:pPr>
              <a:buFont typeface="Monotype Sorts" pitchFamily="2" charset="2"/>
              <a:buNone/>
              <a:tabLst>
                <a:tab algn="l" pos="744538"/>
              </a:tabLst>
            </a:pPr>
            <a:r>
              <a:rPr dirty="0" sz="2400" lang="en-US" smtClean="0">
                <a:latin typeface="Times New Roman" pitchFamily="18" charset="0"/>
                <a:cs typeface="Times New Roman" pitchFamily="18" charset="0"/>
              </a:rPr>
              <a:t>         EXEC-SQL </a:t>
            </a:r>
            <a:r>
              <a:rPr b="1" dirty="0" sz="2400" lang="en-US" smtClean="0">
                <a:latin typeface="Times New Roman" pitchFamily="18" charset="0"/>
                <a:cs typeface="Times New Roman" pitchFamily="18" charset="0"/>
              </a:rPr>
              <a:t>connect to  </a:t>
            </a:r>
            <a:r>
              <a:rPr dirty="0" sz="2400" i="1" lang="en-US" smtClean="0">
                <a:latin typeface="Times New Roman" pitchFamily="18" charset="0"/>
                <a:cs typeface="Times New Roman" pitchFamily="18" charset="0"/>
              </a:rPr>
              <a:t>server</a:t>
            </a:r>
            <a:r>
              <a:rPr b="1" dirty="0" sz="2400" lang="en-US" smtClean="0">
                <a:latin typeface="Times New Roman" pitchFamily="18" charset="0"/>
                <a:cs typeface="Times New Roman" pitchFamily="18" charset="0"/>
              </a:rPr>
              <a:t> </a:t>
            </a:r>
            <a:r>
              <a:rPr dirty="0" sz="2400" lang="en-US" smtClean="0">
                <a:latin typeface="Times New Roman" pitchFamily="18" charset="0"/>
                <a:cs typeface="Times New Roman" pitchFamily="18" charset="0"/>
              </a:rPr>
              <a:t> </a:t>
            </a:r>
            <a:r>
              <a:rPr b="1" dirty="0" sz="2400" lang="en-US" smtClean="0">
                <a:latin typeface="Times New Roman" pitchFamily="18" charset="0"/>
                <a:cs typeface="Times New Roman" pitchFamily="18" charset="0"/>
              </a:rPr>
              <a:t>user</a:t>
            </a:r>
            <a:r>
              <a:rPr dirty="0" sz="2400" lang="en-US" smtClean="0">
                <a:latin typeface="Times New Roman" pitchFamily="18" charset="0"/>
                <a:cs typeface="Times New Roman" pitchFamily="18" charset="0"/>
              </a:rPr>
              <a:t> </a:t>
            </a:r>
            <a:r>
              <a:rPr dirty="0" sz="2400" i="1" lang="en-US" smtClean="0">
                <a:latin typeface="Times New Roman" pitchFamily="18" charset="0"/>
                <a:cs typeface="Times New Roman" pitchFamily="18" charset="0"/>
              </a:rPr>
              <a:t>user-name </a:t>
            </a:r>
            <a:r>
              <a:rPr b="1" dirty="0" sz="2400" lang="en-US" smtClean="0">
                <a:latin typeface="Times New Roman" pitchFamily="18" charset="0"/>
                <a:cs typeface="Times New Roman" pitchFamily="18" charset="0"/>
              </a:rPr>
              <a:t>using</a:t>
            </a:r>
            <a:r>
              <a:rPr dirty="0" sz="2400" lang="en-US" smtClean="0">
                <a:latin typeface="Times New Roman" pitchFamily="18" charset="0"/>
                <a:cs typeface="Times New Roman" pitchFamily="18" charset="0"/>
              </a:rPr>
              <a:t> </a:t>
            </a:r>
            <a:r>
              <a:rPr dirty="0" sz="2400" i="1" lang="en-US" smtClean="0">
                <a:latin typeface="Times New Roman" pitchFamily="18" charset="0"/>
                <a:cs typeface="Times New Roman" pitchFamily="18" charset="0"/>
              </a:rPr>
              <a:t>password</a:t>
            </a:r>
            <a:r>
              <a:rPr dirty="0" sz="2400" lang="en-US" smtClean="0">
                <a:latin typeface="Times New Roman" pitchFamily="18" charset="0"/>
                <a:cs typeface="Times New Roman" pitchFamily="18" charset="0"/>
              </a:rPr>
              <a:t>;</a:t>
            </a:r>
          </a:p>
          <a:p>
            <a:pPr>
              <a:buFont typeface="Monotype Sorts" pitchFamily="2" charset="2"/>
              <a:buNone/>
              <a:tabLst>
                <a:tab algn="l" pos="744538"/>
              </a:tabLst>
            </a:pPr>
            <a:r>
              <a:rPr dirty="0" sz="2400" lang="en-US" smtClean="0">
                <a:latin typeface="Times New Roman" pitchFamily="18" charset="0"/>
                <a:cs typeface="Times New Roman" pitchFamily="18" charset="0"/>
              </a:rPr>
              <a:t>      Here, </a:t>
            </a:r>
            <a:r>
              <a:rPr b="1" dirty="0" sz="2400" i="1" lang="en-US" smtClean="0">
                <a:latin typeface="Times New Roman" pitchFamily="18" charset="0"/>
                <a:cs typeface="Times New Roman" pitchFamily="18" charset="0"/>
              </a:rPr>
              <a:t>server</a:t>
            </a:r>
            <a:r>
              <a:rPr dirty="0" sz="2400" lang="en-US" smtClean="0">
                <a:latin typeface="Times New Roman" pitchFamily="18" charset="0"/>
                <a:cs typeface="Times New Roman" pitchFamily="18" charset="0"/>
              </a:rPr>
              <a:t> identifies the server to which a connection is to be established.</a:t>
            </a:r>
          </a:p>
          <a:p>
            <a:pPr>
              <a:buFont typeface="Monotype Sorts" pitchFamily="2" charset="2"/>
              <a:buNone/>
              <a:tabLst>
                <a:tab algn="l" pos="744538"/>
              </a:tabLst>
            </a:pPr>
            <a:endParaRPr dirty="0" sz="2400" lang="en-US" smtClean="0">
              <a:latin typeface="Times New Roman" pitchFamily="18" charset="0"/>
              <a:cs typeface="Times New Roman" pitchFamily="18" charset="0"/>
            </a:endParaRPr>
          </a:p>
          <a:p>
            <a:pPr>
              <a:tabLst>
                <a:tab algn="l" pos="744538"/>
              </a:tabLst>
            </a:pPr>
            <a:r>
              <a:rPr dirty="0" sz="2400" lang="en-US" smtClean="0">
                <a:latin typeface="Times New Roman" pitchFamily="18" charset="0"/>
                <a:cs typeface="Times New Roman" pitchFamily="18" charset="0"/>
              </a:rPr>
              <a:t>Variables of the host language can be used within embedded SQL statements.  They are preceded  by a colon  (:) to distinguish from SQL variables (e.g.,  :</a:t>
            </a:r>
            <a:r>
              <a:rPr dirty="0" sz="2400" i="1" lang="en-US" smtClean="0">
                <a:latin typeface="Times New Roman" pitchFamily="18" charset="0"/>
                <a:cs typeface="Times New Roman" pitchFamily="18" charset="0"/>
              </a:rPr>
              <a:t>credit_amount )</a:t>
            </a:r>
          </a:p>
          <a:p>
            <a:pPr>
              <a:tabLst>
                <a:tab algn="l" pos="744538"/>
              </a:tabLst>
            </a:pPr>
            <a:endParaRPr dirty="0" sz="2400" lang="en-US" smtClean="0">
              <a:latin typeface="Times New Roman" pitchFamily="18" charset="0"/>
              <a:cs typeface="Times New Roman" pitchFamily="18" charset="0"/>
            </a:endParaRPr>
          </a:p>
          <a:p>
            <a:pPr>
              <a:tabLst>
                <a:tab algn="l" pos="744538"/>
              </a:tabLst>
            </a:pPr>
            <a:r>
              <a:rPr dirty="0" sz="2400" lang="en-US" smtClean="0">
                <a:latin typeface="Times New Roman" pitchFamily="18" charset="0"/>
                <a:cs typeface="Times New Roman" pitchFamily="18" charset="0"/>
              </a:rPr>
              <a:t>Variables used as above must be declared within </a:t>
            </a:r>
            <a:r>
              <a:rPr b="1" dirty="0" sz="2400" lang="en-US" smtClean="0">
                <a:latin typeface="Times New Roman" pitchFamily="18" charset="0"/>
                <a:cs typeface="Times New Roman" pitchFamily="18" charset="0"/>
              </a:rPr>
              <a:t>DECLARE section</a:t>
            </a:r>
            <a:r>
              <a:rPr dirty="0" sz="2400" lang="en-US" smtClean="0">
                <a:latin typeface="Times New Roman" pitchFamily="18" charset="0"/>
                <a:cs typeface="Times New Roman" pitchFamily="18" charset="0"/>
              </a:rPr>
              <a:t>.</a:t>
            </a:r>
          </a:p>
          <a:p>
            <a:pPr>
              <a:tabLst>
                <a:tab algn="l" pos="744538"/>
              </a:tabLst>
            </a:pPr>
            <a:r>
              <a:rPr dirty="0" sz="2400" lang="en-US" smtClean="0">
                <a:latin typeface="Times New Roman" pitchFamily="18" charset="0"/>
                <a:cs typeface="Times New Roman" pitchFamily="18" charset="0"/>
              </a:rPr>
              <a:t> </a:t>
            </a:r>
            <a:r>
              <a:rPr b="1" dirty="0" sz="2400" lang="en-US">
                <a:solidFill>
                  <a:srgbClr val="FF0000"/>
                </a:solidFill>
                <a:latin typeface="Times New Roman" pitchFamily="18" charset="0"/>
                <a:cs typeface="Times New Roman" pitchFamily="18" charset="0"/>
              </a:rPr>
              <a:t>S</a:t>
            </a:r>
            <a:r>
              <a:rPr b="1" dirty="0" sz="2400" lang="en-US" smtClean="0">
                <a:solidFill>
                  <a:srgbClr val="FF0000"/>
                </a:solidFill>
                <a:latin typeface="Times New Roman" pitchFamily="18" charset="0"/>
                <a:cs typeface="Times New Roman" pitchFamily="18" charset="0"/>
              </a:rPr>
              <a:t>yntax for declaring the variables, however, follows the usual host language syntax.</a:t>
            </a:r>
          </a:p>
          <a:p>
            <a:pPr>
              <a:buFont typeface="Monotype Sorts" pitchFamily="2" charset="2"/>
              <a:buNone/>
              <a:tabLst>
                <a:tab algn="l" pos="744538"/>
              </a:tabLst>
            </a:pPr>
            <a:r>
              <a:rPr dirty="0" sz="2400" lang="en-US" smtClean="0">
                <a:latin typeface="Times New Roman" pitchFamily="18" charset="0"/>
                <a:cs typeface="Times New Roman" pitchFamily="18" charset="0"/>
              </a:rPr>
              <a:t>              EXEC-SQL BEGIN DECLARE SECTION</a:t>
            </a:r>
          </a:p>
          <a:p>
            <a:pPr>
              <a:buFont typeface="Monotype Sorts" pitchFamily="2" charset="2"/>
              <a:buNone/>
              <a:tabLst>
                <a:tab algn="l" pos="744538"/>
              </a:tabLst>
            </a:pPr>
            <a:r>
              <a:rPr dirty="0" sz="2400" lang="en-US" smtClean="0">
                <a:latin typeface="Times New Roman" pitchFamily="18" charset="0"/>
                <a:cs typeface="Times New Roman" pitchFamily="18" charset="0"/>
              </a:rPr>
              <a:t>                      int  </a:t>
            </a:r>
            <a:r>
              <a:rPr dirty="0" sz="2400" i="1" lang="en-US" smtClean="0">
                <a:latin typeface="Times New Roman" pitchFamily="18" charset="0"/>
                <a:cs typeface="Times New Roman" pitchFamily="18" charset="0"/>
              </a:rPr>
              <a:t>credit-amount </a:t>
            </a:r>
            <a:r>
              <a:rPr dirty="0" sz="2400" lang="en-US" smtClean="0">
                <a:latin typeface="Times New Roman" pitchFamily="18" charset="0"/>
                <a:cs typeface="Times New Roman" pitchFamily="18" charset="0"/>
              </a:rPr>
              <a:t>;</a:t>
            </a:r>
          </a:p>
          <a:p>
            <a:pPr>
              <a:buFont typeface="Monotype Sorts" pitchFamily="2" charset="2"/>
              <a:buNone/>
              <a:tabLst>
                <a:tab algn="l" pos="744538"/>
              </a:tabLst>
            </a:pPr>
            <a:r>
              <a:rPr dirty="0" sz="2400" lang="en-US" smtClean="0">
                <a:latin typeface="Times New Roman" pitchFamily="18" charset="0"/>
                <a:cs typeface="Times New Roman" pitchFamily="18" charset="0"/>
              </a:rPr>
              <a:t>              EXEC-SQL END DECLARE SECTION;</a:t>
            </a:r>
          </a:p>
          <a:p>
            <a:pPr>
              <a:tabLst>
                <a:tab algn="l" pos="744538"/>
              </a:tabLst>
            </a:pPr>
            <a:endParaRPr dirty="0" sz="2400" lang="en-US" smtClean="0">
              <a:latin typeface="Times New Roman" pitchFamily="18" charset="0"/>
              <a:cs typeface="Times New Roman" pitchFamily="18" charset="0"/>
            </a:endParaRPr>
          </a:p>
          <a:p>
            <a:pPr>
              <a:buFont typeface="Monotype Sorts" pitchFamily="2" charset="2"/>
              <a:buNone/>
              <a:tabLst>
                <a:tab algn="l" pos="744538"/>
              </a:tabLst>
            </a:pPr>
            <a:endParaRPr dirty="0" sz="2400" lang="en-US" smtClean="0">
              <a:latin typeface="Times New Roman" pitchFamily="18" charset="0"/>
              <a:cs typeface="Times New Roman"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1" name="Rectangle 3"/>
          <p:cNvSpPr>
            <a:spLocks noGrp="1" noChangeArrowheads="1"/>
          </p:cNvSpPr>
          <p:nvPr>
            <p:ph type="body" idx="1"/>
          </p:nvPr>
        </p:nvSpPr>
        <p:spPr>
          <a:xfrm>
            <a:off x="152400" y="228600"/>
            <a:ext cx="8839200" cy="6477000"/>
          </a:xfrm>
        </p:spPr>
        <p:txBody>
          <a:bodyPr>
            <a:noAutofit/>
          </a:bodyPr>
          <a:p>
            <a:pPr>
              <a:buFont typeface="Monotype Sorts" charset="2"/>
              <a:buChar char="n"/>
              <a:tabLst>
                <a:tab algn="ctr" pos="3140075"/>
              </a:tabLst>
            </a:pPr>
            <a:r>
              <a:rPr dirty="0" sz="2100" lang="en-US" smtClean="0">
                <a:latin typeface="Times New Roman" pitchFamily="18" charset="0"/>
                <a:cs typeface="Times New Roman" pitchFamily="18" charset="0"/>
              </a:rPr>
              <a:t>To write an embedded SQL query, we use the </a:t>
            </a:r>
          </a:p>
          <a:p>
            <a:pPr>
              <a:buFont typeface="Monotype Sorts" charset="2"/>
              <a:buNone/>
              <a:tabLst>
                <a:tab algn="ctr" pos="3140075"/>
              </a:tabLst>
            </a:pPr>
            <a:r>
              <a:rPr b="1" dirty="0" sz="2100" lang="en-US" smtClean="0">
                <a:latin typeface="Times New Roman" pitchFamily="18" charset="0"/>
                <a:cs typeface="Times New Roman" pitchFamily="18" charset="0"/>
              </a:rPr>
              <a:t>             declare </a:t>
            </a:r>
            <a:r>
              <a:rPr dirty="0" sz="2100" i="1" lang="en-US" smtClean="0">
                <a:latin typeface="Times New Roman" pitchFamily="18" charset="0"/>
                <a:cs typeface="Times New Roman" pitchFamily="18" charset="0"/>
              </a:rPr>
              <a:t>c</a:t>
            </a:r>
            <a:r>
              <a:rPr b="1" dirty="0" sz="2100" lang="en-US" smtClean="0">
                <a:latin typeface="Times New Roman" pitchFamily="18" charset="0"/>
                <a:cs typeface="Times New Roman" pitchFamily="18" charset="0"/>
              </a:rPr>
              <a:t> cursor for  &lt;SQL query&gt; </a:t>
            </a:r>
          </a:p>
          <a:p>
            <a:pPr>
              <a:buFont typeface="Monotype Sorts" charset="2"/>
              <a:buNone/>
              <a:tabLst>
                <a:tab algn="ctr" pos="3140075"/>
              </a:tabLst>
            </a:pPr>
            <a:r>
              <a:rPr b="1" dirty="0" sz="2100" lang="en-US" smtClean="0">
                <a:latin typeface="Times New Roman" pitchFamily="18" charset="0"/>
                <a:cs typeface="Times New Roman" pitchFamily="18" charset="0"/>
              </a:rPr>
              <a:t>      </a:t>
            </a:r>
            <a:r>
              <a:rPr dirty="0" sz="2100" lang="en-US" smtClean="0">
                <a:latin typeface="Times New Roman" pitchFamily="18" charset="0"/>
                <a:cs typeface="Times New Roman" pitchFamily="18" charset="0"/>
              </a:rPr>
              <a:t>statement.  </a:t>
            </a:r>
            <a:r>
              <a:rPr dirty="0" sz="2100" kern="1200" lang="en-US" smtClean="0">
                <a:latin typeface="Times New Roman" pitchFamily="18" charset="0"/>
                <a:cs typeface="Times New Roman" pitchFamily="18" charset="0"/>
              </a:rPr>
              <a:t>The  variable </a:t>
            </a:r>
            <a:r>
              <a:rPr dirty="0" sz="2100" i="1" kern="1200" lang="en-US" smtClean="0">
                <a:latin typeface="Times New Roman" pitchFamily="18" charset="0"/>
                <a:cs typeface="Times New Roman" pitchFamily="18" charset="0"/>
              </a:rPr>
              <a:t>c</a:t>
            </a:r>
            <a:r>
              <a:rPr dirty="0" sz="2100" kern="1200" lang="en-US" smtClean="0">
                <a:latin typeface="Times New Roman" pitchFamily="18" charset="0"/>
                <a:cs typeface="Times New Roman" pitchFamily="18" charset="0"/>
              </a:rPr>
              <a:t>  is used to identify the query</a:t>
            </a:r>
          </a:p>
          <a:p>
            <a:pPr>
              <a:buFont typeface="Monotype Sorts" charset="2"/>
              <a:buNone/>
              <a:tabLst>
                <a:tab algn="ctr" pos="3140075"/>
              </a:tabLst>
            </a:pPr>
            <a:endParaRPr dirty="0" sz="2100" kern="1200" lang="en-US" smtClean="0">
              <a:latin typeface="Times New Roman" pitchFamily="18" charset="0"/>
              <a:cs typeface="Times New Roman" pitchFamily="18" charset="0"/>
            </a:endParaRPr>
          </a:p>
          <a:p>
            <a:pPr>
              <a:buFont typeface="Monotype Sorts" charset="2"/>
              <a:buChar char="n"/>
              <a:tabLst>
                <a:tab algn="ctr" pos="3140075"/>
              </a:tabLst>
            </a:pPr>
            <a:r>
              <a:rPr b="1" dirty="0" sz="2100" lang="en-US" smtClean="0">
                <a:latin typeface="Times New Roman" pitchFamily="18" charset="0"/>
                <a:cs typeface="Times New Roman" pitchFamily="18" charset="0"/>
              </a:rPr>
              <a:t>Example:</a:t>
            </a:r>
          </a:p>
          <a:p>
            <a:pPr lvl="1">
              <a:buFont typeface="Monotype Sorts" charset="2"/>
              <a:buChar char="l"/>
              <a:tabLst>
                <a:tab algn="ctr" pos="3140075"/>
              </a:tabLst>
            </a:pPr>
            <a:r>
              <a:rPr dirty="0" sz="2100" lang="en-US" smtClean="0">
                <a:latin typeface="Times New Roman" pitchFamily="18" charset="0"/>
                <a:cs typeface="Times New Roman" pitchFamily="18" charset="0"/>
              </a:rPr>
              <a:t>From within a host language, find the ID and name of students who  have completed more than the number of credits stored in variable </a:t>
            </a:r>
            <a:r>
              <a:rPr dirty="0" sz="2100" lang="en-US" smtClean="0">
                <a:solidFill>
                  <a:srgbClr val="993300"/>
                </a:solidFill>
                <a:latin typeface="Times New Roman" pitchFamily="18" charset="0"/>
                <a:cs typeface="Times New Roman" pitchFamily="18" charset="0"/>
              </a:rPr>
              <a:t>credit_amount </a:t>
            </a:r>
            <a:r>
              <a:rPr dirty="0" sz="2100" lang="en-US" smtClean="0">
                <a:latin typeface="Times New Roman" pitchFamily="18" charset="0"/>
                <a:cs typeface="Times New Roman" pitchFamily="18" charset="0"/>
              </a:rPr>
              <a:t>in the host language</a:t>
            </a:r>
          </a:p>
          <a:p>
            <a:pPr lvl="1">
              <a:buFont typeface="Monotype Sorts" charset="2"/>
              <a:buChar char="l"/>
              <a:tabLst>
                <a:tab algn="ctr" pos="3140075"/>
              </a:tabLst>
            </a:pPr>
            <a:endParaRPr dirty="0" sz="2100" lang="en-US" smtClean="0">
              <a:latin typeface="Times New Roman" pitchFamily="18" charset="0"/>
              <a:cs typeface="Times New Roman" pitchFamily="18" charset="0"/>
            </a:endParaRPr>
          </a:p>
          <a:p>
            <a:pPr lvl="1">
              <a:buFont typeface="Monotype Sorts" charset="2"/>
              <a:buChar char="l"/>
              <a:tabLst>
                <a:tab algn="l" pos="966788"/>
              </a:tabLst>
            </a:pPr>
            <a:r>
              <a:rPr dirty="0" sz="2100" lang="en-US" smtClean="0">
                <a:latin typeface="Times New Roman" pitchFamily="18" charset="0"/>
                <a:cs typeface="Times New Roman" pitchFamily="18" charset="0"/>
              </a:rPr>
              <a:t>Specify the query in SQL as follows:</a:t>
            </a:r>
          </a:p>
          <a:p>
            <a:pPr lvl="1">
              <a:buFont typeface="Monotype Sorts" charset="2"/>
              <a:buNone/>
              <a:tabLst>
                <a:tab algn="l" pos="966788"/>
              </a:tabLst>
            </a:pPr>
            <a:r>
              <a:rPr dirty="0" sz="2100" lang="en-US" smtClean="0">
                <a:latin typeface="Times New Roman" pitchFamily="18" charset="0"/>
                <a:cs typeface="Times New Roman" pitchFamily="18" charset="0"/>
              </a:rPr>
              <a:t>            </a:t>
            </a:r>
            <a:r>
              <a:rPr dirty="0" sz="2100" lang="en-US" smtClean="0">
                <a:solidFill>
                  <a:srgbClr val="993300"/>
                </a:solidFill>
                <a:latin typeface="Times New Roman" pitchFamily="18" charset="0"/>
                <a:cs typeface="Times New Roman" pitchFamily="18" charset="0"/>
              </a:rPr>
              <a:t>EXEC SQL</a:t>
            </a:r>
          </a:p>
          <a:p>
            <a:pPr lvl="1">
              <a:buFont typeface="Monotype Sorts" charset="2"/>
              <a:buNone/>
              <a:tabLst>
                <a:tab algn="l" pos="966788"/>
              </a:tabLst>
            </a:pPr>
            <a:r>
              <a:rPr dirty="0" sz="2100" lang="en-US" smtClean="0">
                <a:solidFill>
                  <a:srgbClr val="993300"/>
                </a:solidFill>
                <a:latin typeface="Times New Roman" pitchFamily="18" charset="0"/>
                <a:cs typeface="Times New Roman" pitchFamily="18" charset="0"/>
              </a:rPr>
              <a:t>	           </a:t>
            </a:r>
            <a:r>
              <a:rPr b="1" dirty="0" sz="2100" lang="en-US" smtClean="0">
                <a:solidFill>
                  <a:srgbClr val="993300"/>
                </a:solidFill>
                <a:latin typeface="Times New Roman" pitchFamily="18" charset="0"/>
                <a:cs typeface="Times New Roman" pitchFamily="18" charset="0"/>
              </a:rPr>
              <a:t>declare </a:t>
            </a:r>
            <a:r>
              <a:rPr dirty="0" sz="2100" i="1" lang="en-US" smtClean="0">
                <a:solidFill>
                  <a:srgbClr val="993300"/>
                </a:solidFill>
                <a:latin typeface="Times New Roman" pitchFamily="18" charset="0"/>
                <a:cs typeface="Times New Roman" pitchFamily="18" charset="0"/>
              </a:rPr>
              <a:t>c</a:t>
            </a:r>
            <a:r>
              <a:rPr b="1" dirty="0" sz="2100" lang="en-US" smtClean="0">
                <a:solidFill>
                  <a:srgbClr val="993300"/>
                </a:solidFill>
                <a:latin typeface="Times New Roman" pitchFamily="18" charset="0"/>
                <a:cs typeface="Times New Roman" pitchFamily="18" charset="0"/>
              </a:rPr>
              <a:t> cursor for </a:t>
            </a:r>
            <a:br>
              <a:rPr b="1" dirty="0" sz="2100" lang="en-US" smtClean="0">
                <a:solidFill>
                  <a:srgbClr val="993300"/>
                </a:solidFill>
                <a:latin typeface="Times New Roman" pitchFamily="18" charset="0"/>
                <a:cs typeface="Times New Roman" pitchFamily="18" charset="0"/>
              </a:rPr>
            </a:br>
            <a:r>
              <a:rPr b="1" dirty="0" sz="2100" lang="en-US" smtClean="0">
                <a:solidFill>
                  <a:srgbClr val="993300"/>
                </a:solidFill>
                <a:latin typeface="Times New Roman" pitchFamily="18" charset="0"/>
                <a:cs typeface="Times New Roman" pitchFamily="18" charset="0"/>
              </a:rPr>
              <a:t>           select </a:t>
            </a:r>
            <a:r>
              <a:rPr dirty="0" sz="2100" i="1" lang="en-US" smtClean="0">
                <a:solidFill>
                  <a:srgbClr val="993300"/>
                </a:solidFill>
                <a:latin typeface="Times New Roman" pitchFamily="18" charset="0"/>
                <a:cs typeface="Times New Roman" pitchFamily="18" charset="0"/>
              </a:rPr>
              <a:t>ID, name</a:t>
            </a:r>
            <a:br>
              <a:rPr dirty="0" sz="2100" i="1" lang="en-US" smtClean="0">
                <a:solidFill>
                  <a:srgbClr val="993300"/>
                </a:solidFill>
                <a:latin typeface="Times New Roman" pitchFamily="18" charset="0"/>
                <a:cs typeface="Times New Roman" pitchFamily="18" charset="0"/>
              </a:rPr>
            </a:br>
            <a:r>
              <a:rPr dirty="0" sz="2100" i="1" lang="en-US" smtClean="0">
                <a:solidFill>
                  <a:srgbClr val="993300"/>
                </a:solidFill>
                <a:latin typeface="Times New Roman" pitchFamily="18" charset="0"/>
                <a:cs typeface="Times New Roman" pitchFamily="18" charset="0"/>
              </a:rPr>
              <a:t>           </a:t>
            </a:r>
            <a:r>
              <a:rPr b="1" dirty="0" sz="2100" lang="en-US" smtClean="0">
                <a:solidFill>
                  <a:srgbClr val="993300"/>
                </a:solidFill>
                <a:latin typeface="Times New Roman" pitchFamily="18" charset="0"/>
                <a:cs typeface="Times New Roman" pitchFamily="18" charset="0"/>
              </a:rPr>
              <a:t>from </a:t>
            </a:r>
            <a:r>
              <a:rPr dirty="0" sz="2100" i="1" lang="en-US" smtClean="0">
                <a:solidFill>
                  <a:srgbClr val="993300"/>
                </a:solidFill>
                <a:latin typeface="Times New Roman" pitchFamily="18" charset="0"/>
                <a:cs typeface="Times New Roman" pitchFamily="18" charset="0"/>
              </a:rPr>
              <a:t>student</a:t>
            </a:r>
            <a:br>
              <a:rPr dirty="0" sz="2100" i="1" lang="en-US" smtClean="0">
                <a:solidFill>
                  <a:srgbClr val="993300"/>
                </a:solidFill>
                <a:latin typeface="Times New Roman" pitchFamily="18" charset="0"/>
                <a:cs typeface="Times New Roman" pitchFamily="18" charset="0"/>
              </a:rPr>
            </a:br>
            <a:r>
              <a:rPr dirty="0" sz="2100" i="1" lang="en-US" smtClean="0">
                <a:solidFill>
                  <a:srgbClr val="993300"/>
                </a:solidFill>
                <a:latin typeface="Times New Roman" pitchFamily="18" charset="0"/>
                <a:cs typeface="Times New Roman" pitchFamily="18" charset="0"/>
              </a:rPr>
              <a:t>           </a:t>
            </a:r>
            <a:r>
              <a:rPr b="1" dirty="0" sz="2100" lang="en-US" smtClean="0">
                <a:solidFill>
                  <a:srgbClr val="993300"/>
                </a:solidFill>
                <a:latin typeface="Times New Roman" pitchFamily="18" charset="0"/>
                <a:cs typeface="Times New Roman" pitchFamily="18" charset="0"/>
              </a:rPr>
              <a:t>where </a:t>
            </a:r>
            <a:r>
              <a:rPr b="1" dirty="0" sz="2100" lang="en-US" err="1" smtClean="0">
                <a:solidFill>
                  <a:srgbClr val="993300"/>
                </a:solidFill>
                <a:latin typeface="Times New Roman" pitchFamily="18" charset="0"/>
                <a:cs typeface="Times New Roman" pitchFamily="18" charset="0"/>
              </a:rPr>
              <a:t>tot_cred</a:t>
            </a:r>
            <a:r>
              <a:rPr dirty="0" sz="2100" i="1" lang="en-US" smtClean="0">
                <a:solidFill>
                  <a:srgbClr val="993300"/>
                </a:solidFill>
                <a:latin typeface="Times New Roman" pitchFamily="18" charset="0"/>
                <a:cs typeface="Times New Roman" pitchFamily="18" charset="0"/>
              </a:rPr>
              <a:t> &gt; :</a:t>
            </a:r>
            <a:r>
              <a:rPr dirty="0" sz="2100" i="1" lang="en-US" err="1" smtClean="0">
                <a:solidFill>
                  <a:srgbClr val="993300"/>
                </a:solidFill>
                <a:latin typeface="Times New Roman" pitchFamily="18" charset="0"/>
                <a:cs typeface="Times New Roman" pitchFamily="18" charset="0"/>
              </a:rPr>
              <a:t>credit_amount</a:t>
            </a:r>
            <a:endParaRPr dirty="0" sz="2100" i="1" lang="en-US" smtClean="0">
              <a:solidFill>
                <a:srgbClr val="993300"/>
              </a:solidFill>
              <a:latin typeface="Times New Roman" pitchFamily="18" charset="0"/>
              <a:cs typeface="Times New Roman" pitchFamily="18" charset="0"/>
            </a:endParaRPr>
          </a:p>
          <a:p>
            <a:pPr lvl="1">
              <a:buFont typeface="Monotype Sorts" charset="2"/>
              <a:buNone/>
              <a:tabLst>
                <a:tab algn="l" pos="966788"/>
              </a:tabLst>
            </a:pPr>
            <a:r>
              <a:rPr dirty="0" sz="2100" lang="en-US" smtClean="0">
                <a:solidFill>
                  <a:srgbClr val="993300"/>
                </a:solidFill>
                <a:latin typeface="Times New Roman" pitchFamily="18" charset="0"/>
                <a:cs typeface="Times New Roman" pitchFamily="18" charset="0"/>
              </a:rPr>
              <a:t>             END_EXEC</a:t>
            </a:r>
          </a:p>
          <a:p>
            <a:pPr lvl="1">
              <a:buNone/>
              <a:tabLst>
                <a:tab algn="l" pos="966788"/>
              </a:tabLst>
            </a:pPr>
            <a:r>
              <a:rPr dirty="0" sz="2100" lang="en-US">
                <a:latin typeface="Times New Roman" pitchFamily="18" charset="0"/>
                <a:cs typeface="Times New Roman" pitchFamily="18" charset="0"/>
              </a:rPr>
              <a:t>The  variable </a:t>
            </a:r>
            <a:r>
              <a:rPr dirty="0" sz="2100" i="1" lang="en-US">
                <a:latin typeface="Times New Roman" pitchFamily="18" charset="0"/>
                <a:cs typeface="Times New Roman" pitchFamily="18" charset="0"/>
              </a:rPr>
              <a:t>c</a:t>
            </a:r>
            <a:r>
              <a:rPr dirty="0" sz="2100" lang="en-US">
                <a:latin typeface="Times New Roman" pitchFamily="18" charset="0"/>
                <a:cs typeface="Times New Roman" pitchFamily="18" charset="0"/>
              </a:rPr>
              <a:t> (used in the cursor declaration) is used to identify the query</a:t>
            </a:r>
          </a:p>
          <a:p>
            <a:pPr lvl="1">
              <a:buFont typeface="Monotype Sorts" charset="2"/>
              <a:buNone/>
              <a:tabLst>
                <a:tab algn="l" pos="966788"/>
              </a:tabLst>
            </a:pPr>
            <a:endParaRPr dirty="0" sz="2100" lang="en-US" smtClean="0">
              <a:latin typeface="Times New Roman" pitchFamily="18" charset="0"/>
              <a:cs typeface="Times New Roman" pitchFamily="18" charset="0"/>
            </a:endParaRPr>
          </a:p>
          <a:p>
            <a:pPr>
              <a:buFont typeface="Monotype Sorts" charset="2"/>
              <a:buNone/>
              <a:tabLst>
                <a:tab algn="ctr" pos="3140075"/>
              </a:tabLst>
            </a:pPr>
            <a:endParaRPr dirty="0" sz="2100" lang="en-US" smtClean="0">
              <a:latin typeface="Times New Roman" pitchFamily="18" charset="0"/>
              <a:cs typeface="Times New Roman" pitchFamily="18" charset="0"/>
            </a:endParaRPr>
          </a:p>
          <a:p>
            <a:pPr>
              <a:buFont typeface="Monotype Sorts" charset="2"/>
              <a:buChar char="n"/>
              <a:tabLst>
                <a:tab algn="ctr" pos="3140075"/>
              </a:tabLst>
            </a:pPr>
            <a:endParaRPr dirty="0" sz="2100" lang="en-US" smtClean="0">
              <a:latin typeface="Times New Roman" pitchFamily="18" charset="0"/>
              <a:cs typeface="Times New Roman" pitchFamily="18" charset="0"/>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5" name="Rectangle 3"/>
          <p:cNvSpPr>
            <a:spLocks noGrp="1" noChangeArrowheads="1"/>
          </p:cNvSpPr>
          <p:nvPr>
            <p:ph type="body" idx="1"/>
          </p:nvPr>
        </p:nvSpPr>
        <p:spPr>
          <a:xfrm>
            <a:off x="228600" y="228600"/>
            <a:ext cx="8686800" cy="6476999"/>
          </a:xfrm>
        </p:spPr>
        <p:txBody>
          <a:bodyPr>
            <a:normAutofit/>
          </a:bodyPr>
          <a:p>
            <a:pPr>
              <a:tabLst>
                <a:tab algn="ctr" pos="3140075"/>
              </a:tabLst>
            </a:pPr>
            <a:r>
              <a:rPr dirty="0" sz="2400" lang="en-US" smtClean="0">
                <a:latin typeface="Times New Roman" pitchFamily="18" charset="0"/>
                <a:cs typeface="Times New Roman" pitchFamily="18" charset="0"/>
              </a:rPr>
              <a:t>The</a:t>
            </a:r>
            <a:r>
              <a:rPr b="1" dirty="0" sz="2400" lang="en-US" smtClean="0">
                <a:solidFill>
                  <a:schemeClr val="tx2"/>
                </a:solidFill>
                <a:latin typeface="Times New Roman" pitchFamily="18" charset="0"/>
                <a:cs typeface="Times New Roman" pitchFamily="18" charset="0"/>
              </a:rPr>
              <a:t> </a:t>
            </a:r>
            <a:r>
              <a:rPr b="1" dirty="0" sz="2400" lang="en-US" smtClean="0">
                <a:solidFill>
                  <a:srgbClr val="000099"/>
                </a:solidFill>
                <a:latin typeface="Times New Roman" pitchFamily="18" charset="0"/>
                <a:cs typeface="Times New Roman" pitchFamily="18" charset="0"/>
              </a:rPr>
              <a:t>open</a:t>
            </a:r>
            <a:r>
              <a:rPr dirty="0" sz="2400" lang="en-US" smtClean="0">
                <a:latin typeface="Times New Roman" pitchFamily="18" charset="0"/>
                <a:cs typeface="Times New Roman" pitchFamily="18" charset="0"/>
              </a:rPr>
              <a:t> statement for our example is as follows:</a:t>
            </a:r>
          </a:p>
          <a:p>
            <a:pPr>
              <a:buFont typeface="Monotype Sorts" pitchFamily="2" charset="2"/>
              <a:buNone/>
              <a:tabLst>
                <a:tab algn="ctr" pos="3140075"/>
              </a:tabLst>
            </a:pPr>
            <a:r>
              <a:rPr dirty="0" sz="2400" lang="en-US" smtClean="0">
                <a:latin typeface="Times New Roman" pitchFamily="18" charset="0"/>
                <a:cs typeface="Times New Roman" pitchFamily="18" charset="0"/>
              </a:rPr>
              <a:t>		</a:t>
            </a:r>
            <a:r>
              <a:rPr dirty="0" sz="2400" lang="en-US" smtClean="0">
                <a:solidFill>
                  <a:srgbClr val="993300"/>
                </a:solidFill>
                <a:latin typeface="Times New Roman" pitchFamily="18" charset="0"/>
                <a:cs typeface="Times New Roman" pitchFamily="18" charset="0"/>
              </a:rPr>
              <a:t>EXEC SQL </a:t>
            </a:r>
            <a:r>
              <a:rPr b="1" dirty="0" sz="2400" lang="en-US" smtClean="0">
                <a:solidFill>
                  <a:srgbClr val="993300"/>
                </a:solidFill>
                <a:latin typeface="Times New Roman" pitchFamily="18" charset="0"/>
                <a:cs typeface="Times New Roman" pitchFamily="18" charset="0"/>
              </a:rPr>
              <a:t>open</a:t>
            </a:r>
            <a:r>
              <a:rPr dirty="0" sz="2400" lang="en-US" smtClean="0">
                <a:solidFill>
                  <a:srgbClr val="993300"/>
                </a:solidFill>
                <a:latin typeface="Times New Roman" pitchFamily="18" charset="0"/>
                <a:cs typeface="Times New Roman" pitchFamily="18" charset="0"/>
              </a:rPr>
              <a:t> </a:t>
            </a:r>
            <a:r>
              <a:rPr dirty="0" sz="2400" i="1" lang="en-US" smtClean="0">
                <a:solidFill>
                  <a:srgbClr val="993300"/>
                </a:solidFill>
                <a:latin typeface="Times New Roman" pitchFamily="18" charset="0"/>
                <a:cs typeface="Times New Roman" pitchFamily="18" charset="0"/>
              </a:rPr>
              <a:t>c</a:t>
            </a:r>
            <a:r>
              <a:rPr b="1" dirty="0" sz="2400" i="1" lang="en-US" smtClean="0">
                <a:solidFill>
                  <a:srgbClr val="993300"/>
                </a:solidFill>
                <a:latin typeface="Times New Roman" pitchFamily="18" charset="0"/>
                <a:cs typeface="Times New Roman" pitchFamily="18" charset="0"/>
              </a:rPr>
              <a:t> </a:t>
            </a:r>
            <a:r>
              <a:rPr dirty="0" sz="2400" lang="en-US" smtClean="0">
                <a:solidFill>
                  <a:srgbClr val="993300"/>
                </a:solidFill>
                <a:latin typeface="Times New Roman" pitchFamily="18" charset="0"/>
                <a:cs typeface="Times New Roman" pitchFamily="18" charset="0"/>
              </a:rPr>
              <a:t>;</a:t>
            </a:r>
          </a:p>
          <a:p>
            <a:pPr>
              <a:buFont typeface="Monotype Sorts" pitchFamily="2" charset="2"/>
              <a:buNone/>
              <a:tabLst>
                <a:tab algn="ctr" pos="3140075"/>
              </a:tabLst>
            </a:pPr>
            <a:endParaRPr dirty="0" sz="2400" lang="en-US" smtClean="0">
              <a:solidFill>
                <a:srgbClr val="993300"/>
              </a:solidFill>
              <a:latin typeface="Times New Roman" pitchFamily="18" charset="0"/>
              <a:cs typeface="Times New Roman" pitchFamily="18" charset="0"/>
            </a:endParaRPr>
          </a:p>
          <a:p>
            <a:pPr>
              <a:buFont typeface="Monotype Sorts" pitchFamily="2" charset="2"/>
              <a:buNone/>
              <a:tabLst>
                <a:tab algn="ctr" pos="3140075"/>
              </a:tabLst>
            </a:pPr>
            <a:r>
              <a:rPr dirty="0" sz="2400" lang="en-US" smtClean="0">
                <a:solidFill>
                  <a:srgbClr val="993300"/>
                </a:solidFill>
                <a:latin typeface="Times New Roman" pitchFamily="18" charset="0"/>
                <a:cs typeface="Times New Roman" pitchFamily="18" charset="0"/>
              </a:rPr>
              <a:t>      </a:t>
            </a:r>
            <a:r>
              <a:rPr dirty="0" sz="2400" lang="en-US" smtClean="0">
                <a:latin typeface="Times New Roman" pitchFamily="18" charset="0"/>
                <a:cs typeface="Times New Roman" pitchFamily="18" charset="0"/>
              </a:rPr>
              <a:t>This statement causes the database system to execute the query and  to save the results within a temporary relation. </a:t>
            </a:r>
          </a:p>
          <a:p>
            <a:pPr>
              <a:buFont typeface="Monotype Sorts" pitchFamily="2" charset="2"/>
              <a:buNone/>
              <a:tabLst>
                <a:tab algn="ctr" pos="3140075"/>
              </a:tabLst>
            </a:pPr>
            <a:r>
              <a:rPr dirty="0" sz="2400" lang="en-US" smtClean="0">
                <a:latin typeface="Times New Roman" pitchFamily="18" charset="0"/>
                <a:cs typeface="Times New Roman" pitchFamily="18" charset="0"/>
              </a:rPr>
              <a:t>                  </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9" name="Content Placeholder 2"/>
          <p:cNvSpPr>
            <a:spLocks noGrp="1"/>
          </p:cNvSpPr>
          <p:nvPr>
            <p:ph idx="1"/>
          </p:nvPr>
        </p:nvSpPr>
        <p:spPr>
          <a:xfrm>
            <a:off x="152400" y="304800"/>
            <a:ext cx="8763000" cy="6400800"/>
          </a:xfrm>
        </p:spPr>
        <p:txBody>
          <a:bodyPr>
            <a:normAutofit/>
          </a:bodyPr>
          <a:p>
            <a:r>
              <a:rPr b="1" dirty="0" sz="2400" lang="en-US">
                <a:solidFill>
                  <a:srgbClr val="0000FF"/>
                </a:solidFill>
                <a:latin typeface="Times New Roman" pitchFamily="18" charset="0"/>
                <a:cs typeface="Times New Roman" pitchFamily="18" charset="0"/>
              </a:rPr>
              <a:t>Embedded SQL statements: declare cursor, open, and fetch statements. </a:t>
            </a:r>
          </a:p>
          <a:p>
            <a:pPr indent="0" marL="0">
              <a:buNone/>
            </a:pPr>
            <a:r>
              <a:rPr dirty="0" sz="2400" lang="en-US">
                <a:latin typeface="Times New Roman" pitchFamily="18" charset="0"/>
                <a:cs typeface="Times New Roman" pitchFamily="18" charset="0"/>
              </a:rPr>
              <a:t>EXEC SQL </a:t>
            </a:r>
            <a:endParaRPr dirty="0" sz="2400" lang="en-US" smtClean="0">
              <a:latin typeface="Times New Roman" pitchFamily="18" charset="0"/>
              <a:cs typeface="Times New Roman" pitchFamily="18" charset="0"/>
            </a:endParaRPr>
          </a:p>
          <a:p>
            <a:pPr indent="0" marL="0">
              <a:buNone/>
            </a:pPr>
            <a:r>
              <a:rPr b="1" dirty="0" sz="2400" lang="en-US" smtClean="0">
                <a:latin typeface="Times New Roman" pitchFamily="18" charset="0"/>
                <a:cs typeface="Times New Roman" pitchFamily="18" charset="0"/>
              </a:rPr>
              <a:t>	declare</a:t>
            </a:r>
            <a:r>
              <a:rPr dirty="0" sz="2400" lang="en-US" smtClean="0">
                <a:latin typeface="Times New Roman" pitchFamily="18" charset="0"/>
                <a:cs typeface="Times New Roman" pitchFamily="18" charset="0"/>
              </a:rPr>
              <a:t> </a:t>
            </a:r>
            <a:r>
              <a:rPr dirty="0" sz="2400" i="1" lang="en-US">
                <a:latin typeface="Times New Roman" pitchFamily="18" charset="0"/>
                <a:cs typeface="Times New Roman" pitchFamily="18" charset="0"/>
              </a:rPr>
              <a:t>c</a:t>
            </a:r>
            <a:r>
              <a:rPr dirty="0" sz="2400" lang="en-US">
                <a:latin typeface="Times New Roman" pitchFamily="18" charset="0"/>
                <a:cs typeface="Times New Roman" pitchFamily="18" charset="0"/>
              </a:rPr>
              <a:t> </a:t>
            </a:r>
            <a:r>
              <a:rPr b="1" dirty="0" sz="2400" lang="en-US">
                <a:latin typeface="Times New Roman" pitchFamily="18" charset="0"/>
                <a:cs typeface="Times New Roman" pitchFamily="18" charset="0"/>
              </a:rPr>
              <a:t>cursor for</a:t>
            </a:r>
            <a:r>
              <a:rPr dirty="0" sz="2400" lang="en-US">
                <a:latin typeface="Times New Roman" pitchFamily="18" charset="0"/>
                <a:cs typeface="Times New Roman" pitchFamily="18" charset="0"/>
              </a:rPr>
              <a:t> </a:t>
            </a:r>
          </a:p>
          <a:p>
            <a:pPr indent="0" marL="0">
              <a:buNone/>
            </a:pPr>
            <a:r>
              <a:rPr b="1" dirty="0" sz="2400" lang="en-US" smtClean="0">
                <a:latin typeface="Times New Roman" pitchFamily="18" charset="0"/>
                <a:cs typeface="Times New Roman" pitchFamily="18" charset="0"/>
              </a:rPr>
              <a:t>	select</a:t>
            </a:r>
            <a:r>
              <a:rPr dirty="0" sz="2400" lang="en-US" smtClean="0">
                <a:latin typeface="Times New Roman" pitchFamily="18" charset="0"/>
                <a:cs typeface="Times New Roman" pitchFamily="18" charset="0"/>
              </a:rPr>
              <a:t> </a:t>
            </a:r>
            <a:r>
              <a:rPr dirty="0" sz="2400" i="1" lang="en-US">
                <a:latin typeface="Times New Roman" pitchFamily="18" charset="0"/>
                <a:cs typeface="Times New Roman" pitchFamily="18" charset="0"/>
              </a:rPr>
              <a:t>cname, ccity</a:t>
            </a:r>
            <a:r>
              <a:rPr dirty="0" sz="2400" lang="en-US">
                <a:latin typeface="Times New Roman" pitchFamily="18" charset="0"/>
                <a:cs typeface="Times New Roman" pitchFamily="18" charset="0"/>
              </a:rPr>
              <a:t> </a:t>
            </a:r>
          </a:p>
          <a:p>
            <a:pPr indent="0" marL="0">
              <a:buNone/>
            </a:pPr>
            <a:r>
              <a:rPr b="1" dirty="0" sz="2400" lang="en-US" smtClean="0">
                <a:latin typeface="Times New Roman" pitchFamily="18" charset="0"/>
                <a:cs typeface="Times New Roman" pitchFamily="18" charset="0"/>
              </a:rPr>
              <a:t>	from</a:t>
            </a:r>
            <a:r>
              <a:rPr dirty="0" sz="2400" lang="en-US" smtClean="0">
                <a:latin typeface="Times New Roman" pitchFamily="18" charset="0"/>
                <a:cs typeface="Times New Roman" pitchFamily="18" charset="0"/>
              </a:rPr>
              <a:t> </a:t>
            </a:r>
            <a:r>
              <a:rPr dirty="0" sz="2400" i="1" lang="en-US">
                <a:latin typeface="Times New Roman" pitchFamily="18" charset="0"/>
                <a:cs typeface="Times New Roman" pitchFamily="18" charset="0"/>
              </a:rPr>
              <a:t>deposit, customer</a:t>
            </a:r>
            <a:r>
              <a:rPr dirty="0" sz="2400" lang="en-US">
                <a:latin typeface="Times New Roman" pitchFamily="18" charset="0"/>
                <a:cs typeface="Times New Roman" pitchFamily="18" charset="0"/>
              </a:rPr>
              <a:t> </a:t>
            </a:r>
          </a:p>
          <a:p>
            <a:pPr indent="0" marL="0">
              <a:buNone/>
            </a:pPr>
            <a:r>
              <a:rPr b="1" dirty="0" sz="2400" lang="en-US" smtClean="0">
                <a:latin typeface="Times New Roman" pitchFamily="18" charset="0"/>
                <a:cs typeface="Times New Roman" pitchFamily="18" charset="0"/>
              </a:rPr>
              <a:t>	where</a:t>
            </a:r>
            <a:r>
              <a:rPr dirty="0" sz="2400" lang="en-US" smtClean="0">
                <a:latin typeface="Times New Roman" pitchFamily="18" charset="0"/>
                <a:cs typeface="Times New Roman" pitchFamily="18" charset="0"/>
              </a:rPr>
              <a:t> </a:t>
            </a:r>
            <a:r>
              <a:rPr dirty="0" sz="2400" i="1" lang="en-US">
                <a:latin typeface="Times New Roman" pitchFamily="18" charset="0"/>
                <a:cs typeface="Times New Roman" pitchFamily="18" charset="0"/>
              </a:rPr>
              <a:t>deposit.cname = customer.cname</a:t>
            </a:r>
            <a:r>
              <a:rPr dirty="0" sz="2400" lang="en-US">
                <a:latin typeface="Times New Roman" pitchFamily="18" charset="0"/>
                <a:cs typeface="Times New Roman" pitchFamily="18" charset="0"/>
              </a:rPr>
              <a:t> </a:t>
            </a:r>
            <a:r>
              <a:rPr b="1" dirty="0" sz="2400" lang="en-US">
                <a:latin typeface="Times New Roman" pitchFamily="18" charset="0"/>
                <a:cs typeface="Times New Roman" pitchFamily="18" charset="0"/>
              </a:rPr>
              <a:t>and</a:t>
            </a:r>
            <a:r>
              <a:rPr dirty="0" sz="2400" lang="en-US">
                <a:latin typeface="Times New Roman" pitchFamily="18" charset="0"/>
                <a:cs typeface="Times New Roman" pitchFamily="18" charset="0"/>
              </a:rPr>
              <a:t> </a:t>
            </a:r>
            <a:r>
              <a:rPr dirty="0" sz="2400" lang="en-US" smtClean="0">
                <a:latin typeface="Times New Roman" pitchFamily="18" charset="0"/>
                <a:cs typeface="Times New Roman" pitchFamily="18" charset="0"/>
              </a:rPr>
              <a:t>	</a:t>
            </a:r>
            <a:r>
              <a:rPr dirty="0" sz="2400" i="1" lang="en-US" smtClean="0">
                <a:latin typeface="Times New Roman" pitchFamily="18" charset="0"/>
                <a:cs typeface="Times New Roman" pitchFamily="18" charset="0"/>
              </a:rPr>
              <a:t>deposit.balance </a:t>
            </a:r>
            <a:r>
              <a:rPr dirty="0" sz="2400" i="1" lang="en-US">
                <a:latin typeface="Times New Roman" pitchFamily="18" charset="0"/>
                <a:cs typeface="Times New Roman" pitchFamily="18" charset="0"/>
              </a:rPr>
              <a:t>&gt; :amount</a:t>
            </a:r>
            <a:r>
              <a:rPr dirty="0" sz="2400" lang="en-US">
                <a:latin typeface="Times New Roman" pitchFamily="18" charset="0"/>
                <a:cs typeface="Times New Roman" pitchFamily="18" charset="0"/>
              </a:rPr>
              <a:t> </a:t>
            </a:r>
          </a:p>
          <a:p>
            <a:pPr indent="0" marL="0">
              <a:buNone/>
            </a:pPr>
            <a:r>
              <a:rPr dirty="0" sz="2400" lang="en-US">
                <a:latin typeface="Times New Roman" pitchFamily="18" charset="0"/>
                <a:cs typeface="Times New Roman" pitchFamily="18" charset="0"/>
              </a:rPr>
              <a:t>END-EXEC </a:t>
            </a:r>
            <a:endParaRPr dirty="0" sz="2400" lang="en-US" smtClean="0">
              <a:latin typeface="Times New Roman" pitchFamily="18" charset="0"/>
              <a:cs typeface="Times New Roman" pitchFamily="18" charset="0"/>
            </a:endParaRPr>
          </a:p>
          <a:p>
            <a:pPr indent="0" marL="0">
              <a:buNone/>
            </a:pPr>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where </a:t>
            </a:r>
            <a:r>
              <a:rPr dirty="0" sz="2400" i="1" lang="en-US">
                <a:latin typeface="Times New Roman" pitchFamily="18" charset="0"/>
                <a:cs typeface="Times New Roman" pitchFamily="18" charset="0"/>
              </a:rPr>
              <a:t>amount</a:t>
            </a:r>
            <a:r>
              <a:rPr dirty="0" sz="2400" lang="en-US">
                <a:latin typeface="Times New Roman" pitchFamily="18" charset="0"/>
                <a:cs typeface="Times New Roman" pitchFamily="18" charset="0"/>
              </a:rPr>
              <a:t> is a host-language variable. </a:t>
            </a:r>
          </a:p>
          <a:p>
            <a:pPr indent="0" marL="0">
              <a:buNone/>
            </a:pPr>
            <a:r>
              <a:rPr dirty="0" sz="2400" lang="en-US" smtClean="0">
                <a:latin typeface="Times New Roman" pitchFamily="18" charset="0"/>
                <a:cs typeface="Times New Roman" pitchFamily="18" charset="0"/>
              </a:rPr>
              <a:t>                </a:t>
            </a:r>
            <a:r>
              <a:rPr b="1" dirty="0" sz="2400" lang="en-US" smtClean="0">
                <a:solidFill>
                  <a:srgbClr val="FF0000"/>
                </a:solidFill>
                <a:latin typeface="Times New Roman" pitchFamily="18" charset="0"/>
                <a:cs typeface="Times New Roman" pitchFamily="18" charset="0"/>
              </a:rPr>
              <a:t>EXEC </a:t>
            </a:r>
            <a:r>
              <a:rPr b="1" dirty="0" sz="2400" lang="en-US">
                <a:solidFill>
                  <a:srgbClr val="FF0000"/>
                </a:solidFill>
                <a:latin typeface="Times New Roman" pitchFamily="18" charset="0"/>
                <a:cs typeface="Times New Roman" pitchFamily="18" charset="0"/>
              </a:rPr>
              <a:t>SQL open </a:t>
            </a:r>
            <a:r>
              <a:rPr b="1" dirty="0" sz="2400" i="1" lang="en-US">
                <a:solidFill>
                  <a:srgbClr val="FF0000"/>
                </a:solidFill>
                <a:latin typeface="Times New Roman" pitchFamily="18" charset="0"/>
                <a:cs typeface="Times New Roman" pitchFamily="18" charset="0"/>
              </a:rPr>
              <a:t>c</a:t>
            </a:r>
            <a:r>
              <a:rPr b="1" dirty="0" sz="2400" lang="en-US">
                <a:solidFill>
                  <a:srgbClr val="FF0000"/>
                </a:solidFill>
                <a:latin typeface="Times New Roman" pitchFamily="18" charset="0"/>
                <a:cs typeface="Times New Roman" pitchFamily="18" charset="0"/>
              </a:rPr>
              <a:t> </a:t>
            </a:r>
            <a:r>
              <a:rPr b="1" dirty="0" sz="2400" lang="en-US" smtClean="0">
                <a:solidFill>
                  <a:srgbClr val="FF0000"/>
                </a:solidFill>
                <a:latin typeface="Times New Roman" pitchFamily="18" charset="0"/>
                <a:cs typeface="Times New Roman" pitchFamily="18" charset="0"/>
              </a:rPr>
              <a:t>END-EXEC; </a:t>
            </a:r>
          </a:p>
          <a:p>
            <a:pPr indent="0" marL="0">
              <a:buNone/>
            </a:pPr>
            <a:endParaRPr b="1" dirty="0" sz="2400" lang="en-US">
              <a:solidFill>
                <a:srgbClr val="FF0000"/>
              </a:solidFill>
              <a:latin typeface="Times New Roman" pitchFamily="18" charset="0"/>
              <a:cs typeface="Times New Roman" pitchFamily="18" charset="0"/>
            </a:endParaRPr>
          </a:p>
          <a:p>
            <a:r>
              <a:rPr dirty="0" sz="2400" lang="en-US">
                <a:latin typeface="Times New Roman" pitchFamily="18" charset="0"/>
                <a:cs typeface="Times New Roman" pitchFamily="18" charset="0"/>
              </a:rPr>
              <a:t>This statement causes the DB system to execute the query and to save the results within a temporary relation. </a:t>
            </a:r>
          </a:p>
          <a:p>
            <a:endParaRPr dirty="0" sz="2400" lang="en-US">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0" name="Content Placeholder 2"/>
          <p:cNvSpPr>
            <a:spLocks noGrp="1"/>
          </p:cNvSpPr>
          <p:nvPr>
            <p:ph idx="1"/>
          </p:nvPr>
        </p:nvSpPr>
        <p:spPr>
          <a:xfrm>
            <a:off x="228600" y="152400"/>
            <a:ext cx="8686800" cy="6477000"/>
          </a:xfrm>
        </p:spPr>
        <p:txBody>
          <a:bodyPr>
            <a:normAutofit fontScale="78125" lnSpcReduction="20000"/>
          </a:bodyPr>
          <a:p>
            <a:r>
              <a:rPr dirty="0" lang="en-US">
                <a:latin typeface="Times New Roman" pitchFamily="18" charset="0"/>
                <a:cs typeface="Times New Roman" pitchFamily="18" charset="0"/>
              </a:rPr>
              <a:t>A series of </a:t>
            </a:r>
            <a:r>
              <a:rPr b="1" dirty="0" lang="en-US">
                <a:latin typeface="Times New Roman" pitchFamily="18" charset="0"/>
                <a:cs typeface="Times New Roman" pitchFamily="18" charset="0"/>
              </a:rPr>
              <a:t>fetch</a:t>
            </a:r>
            <a:r>
              <a:rPr dirty="0" lang="en-US">
                <a:latin typeface="Times New Roman" pitchFamily="18" charset="0"/>
                <a:cs typeface="Times New Roman" pitchFamily="18" charset="0"/>
              </a:rPr>
              <a:t> statement are executed to make tuples of the results available to the program. </a:t>
            </a:r>
          </a:p>
          <a:p>
            <a:pPr indent="0" marL="0">
              <a:buNone/>
            </a:pPr>
            <a:r>
              <a:rPr dirty="0" lang="en-US" smtClean="0">
                <a:latin typeface="Times New Roman" pitchFamily="18" charset="0"/>
                <a:cs typeface="Times New Roman" pitchFamily="18" charset="0"/>
              </a:rPr>
              <a:t>                  </a:t>
            </a:r>
            <a:r>
              <a:rPr b="1" dirty="0" lang="en-US" smtClean="0">
                <a:solidFill>
                  <a:srgbClr val="FF0000"/>
                </a:solidFill>
                <a:latin typeface="Times New Roman" pitchFamily="18" charset="0"/>
                <a:cs typeface="Times New Roman" pitchFamily="18" charset="0"/>
              </a:rPr>
              <a:t>EXEC </a:t>
            </a:r>
            <a:r>
              <a:rPr b="1" dirty="0" lang="en-US">
                <a:solidFill>
                  <a:srgbClr val="FF0000"/>
                </a:solidFill>
                <a:latin typeface="Times New Roman" pitchFamily="18" charset="0"/>
                <a:cs typeface="Times New Roman" pitchFamily="18" charset="0"/>
              </a:rPr>
              <a:t>SQL fetch </a:t>
            </a:r>
            <a:r>
              <a:rPr b="1" dirty="0" i="1" lang="en-US">
                <a:solidFill>
                  <a:srgbClr val="FF0000"/>
                </a:solidFill>
                <a:latin typeface="Times New Roman" pitchFamily="18" charset="0"/>
                <a:cs typeface="Times New Roman" pitchFamily="18" charset="0"/>
              </a:rPr>
              <a:t>c</a:t>
            </a:r>
            <a:r>
              <a:rPr b="1" dirty="0" lang="en-US">
                <a:solidFill>
                  <a:srgbClr val="FF0000"/>
                </a:solidFill>
                <a:latin typeface="Times New Roman" pitchFamily="18" charset="0"/>
                <a:cs typeface="Times New Roman" pitchFamily="18" charset="0"/>
              </a:rPr>
              <a:t> into </a:t>
            </a:r>
            <a:r>
              <a:rPr b="1" dirty="0" i="1" lang="en-US">
                <a:solidFill>
                  <a:srgbClr val="FF0000"/>
                </a:solidFill>
                <a:latin typeface="Times New Roman" pitchFamily="18" charset="0"/>
                <a:cs typeface="Times New Roman" pitchFamily="18" charset="0"/>
              </a:rPr>
              <a:t>:cn, :cc</a:t>
            </a:r>
            <a:r>
              <a:rPr b="1" dirty="0" lang="en-US">
                <a:solidFill>
                  <a:srgbClr val="FF0000"/>
                </a:solidFill>
                <a:latin typeface="Times New Roman" pitchFamily="18" charset="0"/>
                <a:cs typeface="Times New Roman" pitchFamily="18" charset="0"/>
              </a:rPr>
              <a:t> END-EXEC </a:t>
            </a:r>
            <a:endParaRPr b="1" dirty="0" lang="en-US" smtClean="0">
              <a:solidFill>
                <a:srgbClr val="FF0000"/>
              </a:solidFill>
              <a:latin typeface="Times New Roman" pitchFamily="18" charset="0"/>
              <a:cs typeface="Times New Roman" pitchFamily="18" charset="0"/>
            </a:endParaRPr>
          </a:p>
          <a:p>
            <a:pPr indent="0" marL="0">
              <a:buNone/>
            </a:pPr>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The program can then manipulate the variable </a:t>
            </a:r>
            <a:r>
              <a:rPr dirty="0" i="1" lang="en-US">
                <a:latin typeface="Times New Roman" pitchFamily="18" charset="0"/>
                <a:cs typeface="Times New Roman" pitchFamily="18" charset="0"/>
              </a:rPr>
              <a:t>cn</a:t>
            </a:r>
            <a:r>
              <a:rPr dirty="0" lang="en-US">
                <a:latin typeface="Times New Roman" pitchFamily="18" charset="0"/>
                <a:cs typeface="Times New Roman" pitchFamily="18" charset="0"/>
              </a:rPr>
              <a:t> and </a:t>
            </a:r>
            <a:r>
              <a:rPr dirty="0" i="1" lang="en-US">
                <a:latin typeface="Times New Roman" pitchFamily="18" charset="0"/>
                <a:cs typeface="Times New Roman" pitchFamily="18" charset="0"/>
              </a:rPr>
              <a:t>cc</a:t>
            </a:r>
            <a:r>
              <a:rPr dirty="0" lang="en-US">
                <a:latin typeface="Times New Roman" pitchFamily="18" charset="0"/>
                <a:cs typeface="Times New Roman" pitchFamily="18" charset="0"/>
              </a:rPr>
              <a:t> using the features of the host programming language.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A single </a:t>
            </a:r>
            <a:r>
              <a:rPr b="1" dirty="0" lang="en-US">
                <a:latin typeface="Times New Roman" pitchFamily="18" charset="0"/>
                <a:cs typeface="Times New Roman" pitchFamily="18" charset="0"/>
              </a:rPr>
              <a:t>fetch</a:t>
            </a:r>
            <a:r>
              <a:rPr dirty="0" lang="en-US">
                <a:latin typeface="Times New Roman" pitchFamily="18" charset="0"/>
                <a:cs typeface="Times New Roman" pitchFamily="18" charset="0"/>
              </a:rPr>
              <a:t> request returns only one tuple. We need to use a </a:t>
            </a:r>
            <a:r>
              <a:rPr b="1" dirty="0" lang="en-US">
                <a:latin typeface="Times New Roman" pitchFamily="18" charset="0"/>
                <a:cs typeface="Times New Roman" pitchFamily="18" charset="0"/>
              </a:rPr>
              <a:t>while</a:t>
            </a:r>
            <a:r>
              <a:rPr dirty="0" lang="en-US">
                <a:latin typeface="Times New Roman" pitchFamily="18" charset="0"/>
                <a:cs typeface="Times New Roman" pitchFamily="18" charset="0"/>
              </a:rPr>
              <a:t> loop (or equivalent) to process each tuple of the result until no further </a:t>
            </a:r>
            <a:r>
              <a:rPr dirty="0" lang="en-US" smtClean="0">
                <a:latin typeface="Times New Roman" pitchFamily="18" charset="0"/>
                <a:cs typeface="Times New Roman" pitchFamily="18" charset="0"/>
              </a:rPr>
              <a:t>tuples. </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We need to use </a:t>
            </a:r>
            <a:r>
              <a:rPr b="1" dirty="0" lang="en-US">
                <a:latin typeface="Times New Roman" pitchFamily="18" charset="0"/>
                <a:cs typeface="Times New Roman" pitchFamily="18" charset="0"/>
              </a:rPr>
              <a:t>close</a:t>
            </a:r>
            <a:r>
              <a:rPr dirty="0" lang="en-US">
                <a:latin typeface="Times New Roman" pitchFamily="18" charset="0"/>
                <a:cs typeface="Times New Roman" pitchFamily="18" charset="0"/>
              </a:rPr>
              <a:t> statement to tell the DB system to delete the temporary relation that held the result of the query. </a:t>
            </a:r>
            <a:endParaRPr dirty="0" lang="en-US" smtClean="0">
              <a:latin typeface="Times New Roman" pitchFamily="18" charset="0"/>
              <a:cs typeface="Times New Roman" pitchFamily="18" charset="0"/>
            </a:endParaRPr>
          </a:p>
          <a:p>
            <a:endParaRPr dirty="0" lang="en-US">
              <a:latin typeface="Times New Roman" pitchFamily="18" charset="0"/>
              <a:cs typeface="Times New Roman" pitchFamily="18" charset="0"/>
            </a:endParaRPr>
          </a:p>
          <a:p>
            <a:pPr indent="0" marL="0">
              <a:buNone/>
            </a:pPr>
            <a:r>
              <a:rPr dirty="0" lang="en-US" smtClean="0">
                <a:latin typeface="Times New Roman" pitchFamily="18" charset="0"/>
                <a:cs typeface="Times New Roman" pitchFamily="18" charset="0"/>
              </a:rPr>
              <a:t>                        </a:t>
            </a:r>
            <a:r>
              <a:rPr b="1" dirty="0" lang="en-US" smtClean="0">
                <a:solidFill>
                  <a:srgbClr val="FF0000"/>
                </a:solidFill>
                <a:latin typeface="Times New Roman" pitchFamily="18" charset="0"/>
                <a:cs typeface="Times New Roman" pitchFamily="18" charset="0"/>
              </a:rPr>
              <a:t>EXEC </a:t>
            </a:r>
            <a:r>
              <a:rPr b="1" dirty="0" lang="en-US">
                <a:solidFill>
                  <a:srgbClr val="FF0000"/>
                </a:solidFill>
                <a:latin typeface="Times New Roman" pitchFamily="18" charset="0"/>
                <a:cs typeface="Times New Roman" pitchFamily="18" charset="0"/>
              </a:rPr>
              <a:t>SQL close </a:t>
            </a:r>
            <a:r>
              <a:rPr b="1" dirty="0" i="1" lang="en-US">
                <a:solidFill>
                  <a:srgbClr val="FF0000"/>
                </a:solidFill>
                <a:latin typeface="Times New Roman" pitchFamily="18" charset="0"/>
                <a:cs typeface="Times New Roman" pitchFamily="18" charset="0"/>
              </a:rPr>
              <a:t>c</a:t>
            </a:r>
            <a:r>
              <a:rPr b="1" dirty="0" lang="en-US">
                <a:solidFill>
                  <a:srgbClr val="FF0000"/>
                </a:solidFill>
                <a:latin typeface="Times New Roman" pitchFamily="18" charset="0"/>
                <a:cs typeface="Times New Roman" pitchFamily="18" charset="0"/>
              </a:rPr>
              <a:t> </a:t>
            </a:r>
            <a:r>
              <a:rPr b="1" dirty="0" lang="en-US" smtClean="0">
                <a:solidFill>
                  <a:srgbClr val="FF0000"/>
                </a:solidFill>
                <a:latin typeface="Times New Roman" pitchFamily="18" charset="0"/>
                <a:cs typeface="Times New Roman" pitchFamily="18" charset="0"/>
              </a:rPr>
              <a:t>END-EXEC</a:t>
            </a:r>
          </a:p>
          <a:p>
            <a:pPr indent="0" marL="0">
              <a:buNone/>
            </a:pPr>
            <a:endParaRPr b="1" dirty="0" i="1" lang="en-US" smtClean="0">
              <a:solidFill>
                <a:srgbClr val="FF0000"/>
              </a:solidFill>
              <a:latin typeface="Times New Roman" pitchFamily="18" charset="0"/>
              <a:cs typeface="Times New Roman" pitchFamily="18" charset="0"/>
            </a:endParaRPr>
          </a:p>
          <a:p>
            <a:pPr indent="0" marL="0">
              <a:buNone/>
            </a:pPr>
            <a:r>
              <a:rPr b="1" dirty="0" i="1" lang="en-US">
                <a:latin typeface="Times New Roman" pitchFamily="18" charset="0"/>
                <a:cs typeface="Times New Roman" pitchFamily="18" charset="0"/>
              </a:rPr>
              <a:t>Embedded SQL can execute any valid update, insert, or delete statements. </a:t>
            </a:r>
          </a:p>
          <a:p>
            <a:pPr indent="0" marL="0">
              <a:buNone/>
            </a:pPr>
            <a:endParaRPr b="1" dirty="0" lang="en-US">
              <a:solidFill>
                <a:srgbClr val="FF000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1" name="Rectangle 2"/>
          <p:cNvSpPr>
            <a:spLocks noGrp="1" noChangeArrowheads="1"/>
          </p:cNvSpPr>
          <p:nvPr>
            <p:ph type="title"/>
          </p:nvPr>
        </p:nvSpPr>
        <p:spPr>
          <a:xfrm>
            <a:off x="457200" y="274638"/>
            <a:ext cx="8153400" cy="563562"/>
          </a:xfrm>
        </p:spPr>
        <p:txBody>
          <a:bodyPr>
            <a:normAutofit/>
          </a:bodyPr>
          <a:p>
            <a:r>
              <a:rPr b="1" dirty="0" sz="3000" lang="en-US">
                <a:solidFill>
                  <a:srgbClr val="FF0000"/>
                </a:solidFill>
                <a:latin typeface="Times New Roman" pitchFamily="18" charset="0"/>
                <a:cs typeface="Times New Roman" pitchFamily="18" charset="0"/>
              </a:rPr>
              <a:t>Updates </a:t>
            </a:r>
            <a:r>
              <a:rPr b="1" dirty="0" sz="3000" lang="en-US" smtClean="0">
                <a:solidFill>
                  <a:srgbClr val="FF0000"/>
                </a:solidFill>
                <a:latin typeface="Times New Roman" pitchFamily="18" charset="0"/>
                <a:cs typeface="Times New Roman" pitchFamily="18" charset="0"/>
              </a:rPr>
              <a:t>Through Embedded SQL</a:t>
            </a:r>
            <a:endParaRPr b="1" dirty="0" sz="3000" lang="en-US">
              <a:solidFill>
                <a:srgbClr val="FF0000"/>
              </a:solidFill>
              <a:latin typeface="Times New Roman" pitchFamily="18" charset="0"/>
              <a:cs typeface="Times New Roman" pitchFamily="18" charset="0"/>
            </a:endParaRPr>
          </a:p>
        </p:txBody>
      </p:sp>
      <p:sp>
        <p:nvSpPr>
          <p:cNvPr id="1048642" name="Rectangle 3"/>
          <p:cNvSpPr>
            <a:spLocks noChangeArrowheads="1"/>
          </p:cNvSpPr>
          <p:nvPr/>
        </p:nvSpPr>
        <p:spPr bwMode="auto">
          <a:xfrm>
            <a:off x="228600" y="1135062"/>
            <a:ext cx="8686800" cy="5570537"/>
          </a:xfrm>
          <a:prstGeom prst="rect"/>
          <a:noFill/>
          <a:ln>
            <a:noFill/>
          </a:ln>
        </p:spPr>
        <p:txBody>
          <a:bodyPr/>
          <a:p>
            <a:pPr indent="-342900" marL="342900">
              <a:spcBef>
                <a:spcPct val="35000"/>
              </a:spcBef>
              <a:buClr>
                <a:schemeClr val="tx2"/>
              </a:buClr>
              <a:buSzPct val="90000"/>
              <a:buFont typeface="Monotype Sorts" pitchFamily="2" charset="2"/>
              <a:buChar char="n"/>
              <a:tabLst>
                <a:tab algn="ctr" pos="3140075"/>
              </a:tabLst>
            </a:pPr>
            <a:r>
              <a:rPr dirty="0" sz="2000" kumimoji="1" lang="en-US">
                <a:latin typeface="Times New Roman" pitchFamily="18" charset="0"/>
                <a:cs typeface="Times New Roman" pitchFamily="18" charset="0"/>
              </a:rPr>
              <a:t>Embedded SQL expressions for database modification (</a:t>
            </a:r>
            <a:r>
              <a:rPr b="1" dirty="0" sz="2000" kumimoji="1" lang="en-US">
                <a:latin typeface="Times New Roman" pitchFamily="18" charset="0"/>
                <a:cs typeface="Times New Roman" pitchFamily="18" charset="0"/>
              </a:rPr>
              <a:t>update</a:t>
            </a:r>
            <a:r>
              <a:rPr dirty="0" sz="2000" kumimoji="1" lang="en-US">
                <a:latin typeface="Times New Roman" pitchFamily="18" charset="0"/>
                <a:cs typeface="Times New Roman" pitchFamily="18" charset="0"/>
              </a:rPr>
              <a:t>, </a:t>
            </a:r>
            <a:r>
              <a:rPr b="1" dirty="0" sz="2000" kumimoji="1" lang="en-US">
                <a:latin typeface="Times New Roman" pitchFamily="18" charset="0"/>
                <a:cs typeface="Times New Roman" pitchFamily="18" charset="0"/>
              </a:rPr>
              <a:t>insert</a:t>
            </a:r>
            <a:r>
              <a:rPr dirty="0" sz="2000" kumimoji="1" lang="en-US">
                <a:latin typeface="Times New Roman" pitchFamily="18" charset="0"/>
                <a:cs typeface="Times New Roman" pitchFamily="18" charset="0"/>
              </a:rPr>
              <a:t>, and </a:t>
            </a:r>
            <a:r>
              <a:rPr b="1" dirty="0" sz="2000" kumimoji="1" lang="en-US">
                <a:latin typeface="Times New Roman" pitchFamily="18" charset="0"/>
                <a:cs typeface="Times New Roman" pitchFamily="18" charset="0"/>
              </a:rPr>
              <a:t>delete</a:t>
            </a:r>
            <a:r>
              <a:rPr dirty="0" sz="2000" kumimoji="1" lang="en-US">
                <a:latin typeface="Times New Roman" pitchFamily="18" charset="0"/>
                <a:cs typeface="Times New Roman" pitchFamily="18" charset="0"/>
              </a:rPr>
              <a:t>) </a:t>
            </a:r>
          </a:p>
          <a:p>
            <a:pPr indent="-342900" marL="342900">
              <a:spcBef>
                <a:spcPct val="35000"/>
              </a:spcBef>
              <a:buClr>
                <a:schemeClr val="tx2"/>
              </a:buClr>
              <a:buSzPct val="90000"/>
              <a:buFont typeface="Monotype Sorts" pitchFamily="2" charset="2"/>
              <a:buChar char="n"/>
              <a:tabLst>
                <a:tab algn="ctr" pos="3140075"/>
              </a:tabLst>
            </a:pPr>
            <a:r>
              <a:rPr dirty="0" sz="2000" kumimoji="1" lang="en-US">
                <a:latin typeface="Times New Roman" pitchFamily="18" charset="0"/>
                <a:cs typeface="Times New Roman" pitchFamily="18" charset="0"/>
              </a:rPr>
              <a:t>Can update tuples fetched by cursor by declaring that the cursor is for update</a:t>
            </a:r>
          </a:p>
          <a:p>
            <a:pPr indent="-342900" marL="342900">
              <a:spcBef>
                <a:spcPct val="35000"/>
              </a:spcBef>
              <a:buClr>
                <a:schemeClr val="tx2"/>
              </a:buClr>
              <a:buSzPct val="90000"/>
              <a:buFont typeface="Monotype Sorts" pitchFamily="2" charset="2"/>
              <a:buNone/>
              <a:tabLst>
                <a:tab algn="ctr" pos="3140075"/>
              </a:tabLst>
            </a:pPr>
            <a:r>
              <a:rPr b="1" dirty="0" sz="2000" kumimoji="1" lang="en-US">
                <a:latin typeface="Times New Roman" pitchFamily="18" charset="0"/>
                <a:cs typeface="Times New Roman" pitchFamily="18" charset="0"/>
              </a:rPr>
              <a:t>         </a:t>
            </a:r>
            <a:r>
              <a:rPr b="1" dirty="0" sz="2000" kumimoji="1" lang="en-US">
                <a:solidFill>
                  <a:srgbClr val="993300"/>
                </a:solidFill>
                <a:latin typeface="Times New Roman" pitchFamily="18" charset="0"/>
                <a:cs typeface="Times New Roman" pitchFamily="18" charset="0"/>
              </a:rPr>
              <a:t>EXEC SQL </a:t>
            </a:r>
          </a:p>
          <a:p>
            <a:pPr indent="-342900" marL="342900">
              <a:spcBef>
                <a:spcPct val="35000"/>
              </a:spcBef>
              <a:buClr>
                <a:schemeClr val="tx2"/>
              </a:buClr>
              <a:buSzPct val="90000"/>
              <a:buFont typeface="Monotype Sorts" pitchFamily="2" charset="2"/>
              <a:buNone/>
              <a:tabLst>
                <a:tab algn="ctr" pos="3140075"/>
              </a:tabLst>
            </a:pPr>
            <a:r>
              <a:rPr b="1" dirty="0" sz="2000" kumimoji="1" lang="en-US">
                <a:solidFill>
                  <a:srgbClr val="993300"/>
                </a:solidFill>
                <a:latin typeface="Times New Roman" pitchFamily="18" charset="0"/>
                <a:cs typeface="Times New Roman" pitchFamily="18" charset="0"/>
              </a:rPr>
              <a:t>                  declare </a:t>
            </a:r>
            <a:r>
              <a:rPr dirty="0" sz="2000" i="1" kumimoji="1" lang="en-US">
                <a:solidFill>
                  <a:srgbClr val="993300"/>
                </a:solidFill>
                <a:latin typeface="Times New Roman" pitchFamily="18" charset="0"/>
                <a:cs typeface="Times New Roman" pitchFamily="18" charset="0"/>
              </a:rPr>
              <a:t>c </a:t>
            </a:r>
            <a:r>
              <a:rPr b="1" dirty="0" sz="2000" kumimoji="1" lang="en-US">
                <a:solidFill>
                  <a:srgbClr val="993300"/>
                </a:solidFill>
                <a:latin typeface="Times New Roman" pitchFamily="18" charset="0"/>
                <a:cs typeface="Times New Roman" pitchFamily="18" charset="0"/>
              </a:rPr>
              <a:t>cursor for</a:t>
            </a:r>
            <a:br>
              <a:rPr b="1" dirty="0" sz="2000" kumimoji="1" lang="en-US">
                <a:solidFill>
                  <a:srgbClr val="993300"/>
                </a:solidFill>
                <a:latin typeface="Times New Roman" pitchFamily="18" charset="0"/>
                <a:cs typeface="Times New Roman" pitchFamily="18" charset="0"/>
              </a:rPr>
            </a:br>
            <a:r>
              <a:rPr b="1" dirty="0" sz="2000" kumimoji="1" lang="en-US">
                <a:solidFill>
                  <a:srgbClr val="993300"/>
                </a:solidFill>
                <a:latin typeface="Times New Roman" pitchFamily="18" charset="0"/>
                <a:cs typeface="Times New Roman" pitchFamily="18" charset="0"/>
              </a:rPr>
              <a:t>             select </a:t>
            </a:r>
            <a:r>
              <a:rPr dirty="0" sz="2000" kumimoji="1" lang="en-US">
                <a:solidFill>
                  <a:srgbClr val="993300"/>
                </a:solidFill>
                <a:latin typeface="Times New Roman" pitchFamily="18" charset="0"/>
                <a:cs typeface="Times New Roman" pitchFamily="18" charset="0"/>
              </a:rPr>
              <a:t>*</a:t>
            </a:r>
            <a:br>
              <a:rPr dirty="0" sz="2000" kumimoji="1" lang="en-US">
                <a:solidFill>
                  <a:srgbClr val="993300"/>
                </a:solidFill>
                <a:latin typeface="Times New Roman" pitchFamily="18" charset="0"/>
                <a:cs typeface="Times New Roman" pitchFamily="18" charset="0"/>
              </a:rPr>
            </a:br>
            <a:r>
              <a:rPr dirty="0" sz="2000" kumimoji="1" lang="en-US">
                <a:solidFill>
                  <a:srgbClr val="993300"/>
                </a:solidFill>
                <a:latin typeface="Times New Roman" pitchFamily="18" charset="0"/>
                <a:cs typeface="Times New Roman" pitchFamily="18" charset="0"/>
              </a:rPr>
              <a:t>             </a:t>
            </a:r>
            <a:r>
              <a:rPr b="1" dirty="0" sz="2000" kumimoji="1" lang="en-US">
                <a:solidFill>
                  <a:srgbClr val="993300"/>
                </a:solidFill>
                <a:latin typeface="Times New Roman" pitchFamily="18" charset="0"/>
                <a:cs typeface="Times New Roman" pitchFamily="18" charset="0"/>
              </a:rPr>
              <a:t>from </a:t>
            </a:r>
            <a:r>
              <a:rPr dirty="0" sz="2000" i="1" kumimoji="1" lang="en-US">
                <a:solidFill>
                  <a:srgbClr val="993300"/>
                </a:solidFill>
                <a:latin typeface="Times New Roman" pitchFamily="18" charset="0"/>
                <a:cs typeface="Times New Roman" pitchFamily="18" charset="0"/>
              </a:rPr>
              <a:t>instructor</a:t>
            </a:r>
            <a:br>
              <a:rPr dirty="0" sz="2000" i="1" kumimoji="1" lang="en-US">
                <a:solidFill>
                  <a:srgbClr val="993300"/>
                </a:solidFill>
                <a:latin typeface="Times New Roman" pitchFamily="18" charset="0"/>
                <a:cs typeface="Times New Roman" pitchFamily="18" charset="0"/>
              </a:rPr>
            </a:br>
            <a:r>
              <a:rPr dirty="0" sz="2000" i="1" kumimoji="1" lang="en-US">
                <a:solidFill>
                  <a:srgbClr val="993300"/>
                </a:solidFill>
                <a:latin typeface="Times New Roman" pitchFamily="18" charset="0"/>
                <a:cs typeface="Times New Roman" pitchFamily="18" charset="0"/>
              </a:rPr>
              <a:t>             </a:t>
            </a:r>
            <a:r>
              <a:rPr b="1" dirty="0" sz="2000" kumimoji="1" lang="en-US">
                <a:solidFill>
                  <a:srgbClr val="993300"/>
                </a:solidFill>
                <a:latin typeface="Times New Roman" pitchFamily="18" charset="0"/>
                <a:cs typeface="Times New Roman" pitchFamily="18" charset="0"/>
              </a:rPr>
              <a:t>where</a:t>
            </a:r>
            <a:r>
              <a:rPr dirty="0" sz="2000" kumimoji="1" lang="en-US">
                <a:solidFill>
                  <a:srgbClr val="993300"/>
                </a:solidFill>
                <a:latin typeface="Times New Roman" pitchFamily="18" charset="0"/>
                <a:cs typeface="Times New Roman" pitchFamily="18" charset="0"/>
              </a:rPr>
              <a:t> </a:t>
            </a:r>
            <a:r>
              <a:rPr dirty="0" sz="2000" i="1" kumimoji="1" lang="en-US">
                <a:solidFill>
                  <a:srgbClr val="993300"/>
                </a:solidFill>
                <a:latin typeface="Times New Roman" pitchFamily="18" charset="0"/>
                <a:cs typeface="Times New Roman" pitchFamily="18" charset="0"/>
              </a:rPr>
              <a:t>dept_name</a:t>
            </a:r>
            <a:r>
              <a:rPr dirty="0" sz="2000" kumimoji="1" lang="en-US">
                <a:solidFill>
                  <a:srgbClr val="993300"/>
                </a:solidFill>
                <a:latin typeface="Times New Roman" pitchFamily="18" charset="0"/>
                <a:cs typeface="Times New Roman" pitchFamily="18" charset="0"/>
              </a:rPr>
              <a:t> = ‘Music’</a:t>
            </a:r>
            <a:br>
              <a:rPr dirty="0" sz="2000" kumimoji="1" lang="en-US">
                <a:solidFill>
                  <a:srgbClr val="993300"/>
                </a:solidFill>
                <a:latin typeface="Times New Roman" pitchFamily="18" charset="0"/>
                <a:cs typeface="Times New Roman" pitchFamily="18" charset="0"/>
              </a:rPr>
            </a:br>
            <a:r>
              <a:rPr dirty="0" sz="2000" kumimoji="1" lang="en-US">
                <a:solidFill>
                  <a:srgbClr val="993300"/>
                </a:solidFill>
                <a:latin typeface="Times New Roman" pitchFamily="18" charset="0"/>
                <a:cs typeface="Times New Roman" pitchFamily="18" charset="0"/>
              </a:rPr>
              <a:t>             </a:t>
            </a:r>
            <a:r>
              <a:rPr b="1" dirty="0" sz="2000" kumimoji="1" lang="en-US">
                <a:solidFill>
                  <a:srgbClr val="993300"/>
                </a:solidFill>
                <a:latin typeface="Times New Roman" pitchFamily="18" charset="0"/>
                <a:cs typeface="Times New Roman" pitchFamily="18" charset="0"/>
              </a:rPr>
              <a:t>for </a:t>
            </a:r>
            <a:r>
              <a:rPr b="1" dirty="0" sz="2000" kumimoji="1" lang="en-US" smtClean="0">
                <a:solidFill>
                  <a:srgbClr val="993300"/>
                </a:solidFill>
                <a:latin typeface="Times New Roman" pitchFamily="18" charset="0"/>
                <a:cs typeface="Times New Roman" pitchFamily="18" charset="0"/>
              </a:rPr>
              <a:t>update</a:t>
            </a:r>
          </a:p>
          <a:p>
            <a:pPr indent="-342900" marL="342900">
              <a:spcBef>
                <a:spcPct val="35000"/>
              </a:spcBef>
              <a:buClr>
                <a:schemeClr val="tx2"/>
              </a:buClr>
              <a:buSzPct val="90000"/>
              <a:buFont typeface="Monotype Sorts" pitchFamily="2" charset="2"/>
              <a:buNone/>
              <a:tabLst>
                <a:tab algn="ctr" pos="3140075"/>
              </a:tabLst>
            </a:pPr>
            <a:endParaRPr b="1" dirty="0" sz="2000" kumimoji="1" lang="en-US">
              <a:solidFill>
                <a:srgbClr val="993300"/>
              </a:solidFill>
              <a:latin typeface="Times New Roman" pitchFamily="18" charset="0"/>
              <a:cs typeface="Times New Roman" pitchFamily="18" charset="0"/>
            </a:endParaRPr>
          </a:p>
          <a:p>
            <a:pPr indent="-342900" marL="342900">
              <a:spcBef>
                <a:spcPct val="35000"/>
              </a:spcBef>
              <a:buClr>
                <a:schemeClr val="tx2"/>
              </a:buClr>
              <a:buSzPct val="90000"/>
              <a:buFont typeface="Monotype Sorts" pitchFamily="2" charset="2"/>
              <a:buChar char="n"/>
              <a:tabLst>
                <a:tab algn="ctr" pos="3140075"/>
              </a:tabLst>
            </a:pPr>
            <a:r>
              <a:rPr dirty="0" sz="2000" kumimoji="1" lang="en-US">
                <a:latin typeface="Times New Roman" pitchFamily="18" charset="0"/>
                <a:cs typeface="Times New Roman" pitchFamily="18" charset="0"/>
              </a:rPr>
              <a:t>We then iterate through the tuples by performing  </a:t>
            </a:r>
            <a:r>
              <a:rPr b="1" dirty="0" sz="2000" kumimoji="1" lang="en-US">
                <a:latin typeface="Times New Roman" pitchFamily="18" charset="0"/>
                <a:cs typeface="Times New Roman" pitchFamily="18" charset="0"/>
              </a:rPr>
              <a:t>fetch</a:t>
            </a:r>
            <a:r>
              <a:rPr dirty="0" sz="2000" kumimoji="1" lang="en-US">
                <a:latin typeface="Times New Roman" pitchFamily="18" charset="0"/>
                <a:cs typeface="Times New Roman" pitchFamily="18" charset="0"/>
              </a:rPr>
              <a:t> operations on the cursor </a:t>
            </a:r>
            <a:r>
              <a:rPr dirty="0" sz="2000" kumimoji="1" lang="en-US" smtClean="0">
                <a:latin typeface="Times New Roman" pitchFamily="18" charset="0"/>
                <a:cs typeface="Times New Roman" pitchFamily="18" charset="0"/>
              </a:rPr>
              <a:t>and </a:t>
            </a:r>
            <a:r>
              <a:rPr dirty="0" sz="2000" kumimoji="1" lang="en-US">
                <a:latin typeface="Times New Roman" pitchFamily="18" charset="0"/>
                <a:cs typeface="Times New Roman" pitchFamily="18" charset="0"/>
              </a:rPr>
              <a:t>after fetching each tuple we execute the following code:</a:t>
            </a:r>
          </a:p>
          <a:p>
            <a:pPr indent="-342900" marL="342900">
              <a:spcBef>
                <a:spcPct val="35000"/>
              </a:spcBef>
              <a:buClr>
                <a:schemeClr val="tx2"/>
              </a:buClr>
              <a:buSzPct val="90000"/>
              <a:tabLst>
                <a:tab algn="ctr" pos="3140075"/>
              </a:tabLst>
            </a:pPr>
            <a:r>
              <a:rPr b="1" dirty="0" sz="2000" kumimoji="1" lang="en-US">
                <a:solidFill>
                  <a:srgbClr val="993300"/>
                </a:solidFill>
                <a:latin typeface="Times New Roman" pitchFamily="18" charset="0"/>
                <a:cs typeface="Times New Roman" pitchFamily="18" charset="0"/>
              </a:rPr>
              <a:t>                  update </a:t>
            </a:r>
            <a:r>
              <a:rPr dirty="0" sz="2000" i="1" kumimoji="1" lang="en-US">
                <a:solidFill>
                  <a:srgbClr val="993300"/>
                </a:solidFill>
                <a:latin typeface="Times New Roman" pitchFamily="18" charset="0"/>
                <a:cs typeface="Times New Roman" pitchFamily="18" charset="0"/>
              </a:rPr>
              <a:t>instructor</a:t>
            </a:r>
            <a:br>
              <a:rPr dirty="0" sz="2000" i="1" kumimoji="1" lang="en-US">
                <a:solidFill>
                  <a:srgbClr val="993300"/>
                </a:solidFill>
                <a:latin typeface="Times New Roman" pitchFamily="18" charset="0"/>
                <a:cs typeface="Times New Roman" pitchFamily="18" charset="0"/>
              </a:rPr>
            </a:br>
            <a:r>
              <a:rPr dirty="0" sz="2000" i="1" kumimoji="1" lang="en-US">
                <a:solidFill>
                  <a:srgbClr val="993300"/>
                </a:solidFill>
                <a:latin typeface="Times New Roman" pitchFamily="18" charset="0"/>
                <a:cs typeface="Times New Roman" pitchFamily="18" charset="0"/>
              </a:rPr>
              <a:t>             </a:t>
            </a:r>
            <a:r>
              <a:rPr b="1" dirty="0" sz="2000" kumimoji="1" lang="en-US">
                <a:solidFill>
                  <a:srgbClr val="993300"/>
                </a:solidFill>
                <a:latin typeface="Times New Roman" pitchFamily="18" charset="0"/>
                <a:cs typeface="Times New Roman" pitchFamily="18" charset="0"/>
              </a:rPr>
              <a:t>set</a:t>
            </a:r>
            <a:r>
              <a:rPr dirty="0" sz="2000" kumimoji="1" lang="en-US">
                <a:solidFill>
                  <a:srgbClr val="993300"/>
                </a:solidFill>
                <a:latin typeface="Times New Roman" pitchFamily="18" charset="0"/>
                <a:cs typeface="Times New Roman" pitchFamily="18" charset="0"/>
              </a:rPr>
              <a:t> </a:t>
            </a:r>
            <a:r>
              <a:rPr dirty="0" sz="2000" i="1" kumimoji="1" lang="en-US">
                <a:solidFill>
                  <a:srgbClr val="993300"/>
                </a:solidFill>
                <a:latin typeface="Times New Roman" pitchFamily="18" charset="0"/>
                <a:cs typeface="Times New Roman" pitchFamily="18" charset="0"/>
              </a:rPr>
              <a:t>salary = salary</a:t>
            </a:r>
            <a:r>
              <a:rPr dirty="0" sz="2000" kumimoji="1" lang="en-US">
                <a:solidFill>
                  <a:srgbClr val="993300"/>
                </a:solidFill>
                <a:latin typeface="Times New Roman" pitchFamily="18" charset="0"/>
                <a:cs typeface="Times New Roman" pitchFamily="18" charset="0"/>
              </a:rPr>
              <a:t> + 1000</a:t>
            </a:r>
            <a:br>
              <a:rPr dirty="0" sz="2000" kumimoji="1" lang="en-US">
                <a:solidFill>
                  <a:srgbClr val="993300"/>
                </a:solidFill>
                <a:latin typeface="Times New Roman" pitchFamily="18" charset="0"/>
                <a:cs typeface="Times New Roman" pitchFamily="18" charset="0"/>
              </a:rPr>
            </a:br>
            <a:r>
              <a:rPr dirty="0" sz="2000" kumimoji="1" lang="en-US">
                <a:solidFill>
                  <a:srgbClr val="993300"/>
                </a:solidFill>
                <a:latin typeface="Times New Roman" pitchFamily="18" charset="0"/>
                <a:cs typeface="Times New Roman" pitchFamily="18" charset="0"/>
              </a:rPr>
              <a:t>             </a:t>
            </a:r>
            <a:r>
              <a:rPr b="1" dirty="0" sz="2000" kumimoji="1" lang="en-US">
                <a:solidFill>
                  <a:srgbClr val="993300"/>
                </a:solidFill>
                <a:latin typeface="Times New Roman" pitchFamily="18" charset="0"/>
                <a:cs typeface="Times New Roman" pitchFamily="18" charset="0"/>
              </a:rPr>
              <a:t>where current of </a:t>
            </a:r>
            <a:r>
              <a:rPr dirty="0" sz="2000" i="1" kumimoji="1" lang="en-US">
                <a:solidFill>
                  <a:srgbClr val="993300"/>
                </a:solidFill>
                <a:latin typeface="Times New Roman" pitchFamily="18" charset="0"/>
                <a:cs typeface="Times New Roman" pitchFamily="18" charset="0"/>
              </a:rPr>
              <a:t>c</a:t>
            </a:r>
          </a:p>
          <a:p>
            <a:pPr indent="-342900" marL="342900">
              <a:lnSpc>
                <a:spcPct val="70000"/>
              </a:lnSpc>
              <a:spcBef>
                <a:spcPct val="35000"/>
              </a:spcBef>
              <a:buClr>
                <a:schemeClr val="tx2"/>
              </a:buClr>
              <a:buSzPct val="90000"/>
              <a:buFont typeface="Monotype Sorts" pitchFamily="2" charset="2"/>
              <a:buNone/>
              <a:tabLst>
                <a:tab algn="ctr" pos="3140075"/>
              </a:tabLst>
            </a:pPr>
            <a:endParaRPr dirty="0" sz="2000" kumimoji="1" lang="en-US">
              <a:solidFill>
                <a:srgbClr val="993300"/>
              </a:solidFill>
              <a:latin typeface="Times New Roman" pitchFamily="18" charset="0"/>
              <a:cs typeface="Times New Roman" pitchFamily="18" charset="0"/>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6" name="Title 1"/>
          <p:cNvSpPr>
            <a:spLocks noGrp="1"/>
          </p:cNvSpPr>
          <p:nvPr>
            <p:ph type="title"/>
          </p:nvPr>
        </p:nvSpPr>
        <p:spPr/>
        <p:txBody>
          <a:bodyPr/>
          <a:p>
            <a:endParaRPr lang="en-US"/>
          </a:p>
        </p:txBody>
      </p:sp>
      <p:sp>
        <p:nvSpPr>
          <p:cNvPr id="1048647" name="Content Placeholder 2"/>
          <p:cNvSpPr>
            <a:spLocks noGrp="1"/>
          </p:cNvSpPr>
          <p:nvPr>
            <p:ph idx="1"/>
          </p:nvPr>
        </p:nvSpPr>
        <p:spPr/>
        <p:txBody>
          <a:bodyPr>
            <a:normAutofit/>
          </a:bodyPr>
          <a:p>
            <a:pPr indent="0" marL="0">
              <a:buNone/>
            </a:pPr>
            <a:r>
              <a:rPr b="1" dirty="0" sz="6000" lang="en-US" smtClean="0">
                <a:solidFill>
                  <a:srgbClr val="FF0000"/>
                </a:solidFill>
                <a:latin typeface="Times New Roman" pitchFamily="18" charset="0"/>
                <a:cs typeface="Times New Roman" pitchFamily="18" charset="0"/>
              </a:rPr>
              <a:t>       </a:t>
            </a:r>
          </a:p>
          <a:p>
            <a:pPr indent="0" marL="0">
              <a:buNone/>
            </a:pPr>
            <a:r>
              <a:rPr b="1" dirty="0" sz="6000" lang="en-US">
                <a:solidFill>
                  <a:srgbClr val="FF0000"/>
                </a:solidFill>
                <a:latin typeface="Times New Roman" pitchFamily="18" charset="0"/>
                <a:cs typeface="Times New Roman" pitchFamily="18" charset="0"/>
              </a:rPr>
              <a:t> </a:t>
            </a:r>
            <a:r>
              <a:rPr b="1" dirty="0" sz="6000" lang="en-US" smtClean="0">
                <a:solidFill>
                  <a:srgbClr val="FF0000"/>
                </a:solidFill>
                <a:latin typeface="Times New Roman" pitchFamily="18" charset="0"/>
                <a:cs typeface="Times New Roman" pitchFamily="18" charset="0"/>
              </a:rPr>
              <a:t>      Dynamic SQL</a:t>
            </a:r>
            <a:endParaRPr b="1" dirty="0" sz="6000" lang="en-US">
              <a:solidFill>
                <a:srgbClr val="FF000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48" name="Title 1"/>
          <p:cNvSpPr>
            <a:spLocks noGrp="1"/>
          </p:cNvSpPr>
          <p:nvPr>
            <p:ph type="title"/>
          </p:nvPr>
        </p:nvSpPr>
        <p:spPr>
          <a:xfrm>
            <a:off x="457200" y="274638"/>
            <a:ext cx="8229600" cy="487362"/>
          </a:xfrm>
        </p:spPr>
        <p:txBody>
          <a:bodyPr>
            <a:normAutofit fontScale="90000"/>
          </a:bodyPr>
          <a:p>
            <a:r>
              <a:rPr b="1" dirty="0" sz="4800" lang="en-US" smtClean="0">
                <a:solidFill>
                  <a:srgbClr val="FF0000"/>
                </a:solidFill>
                <a:latin typeface="Times New Roman" pitchFamily="18" charset="0"/>
                <a:cs typeface="Times New Roman" pitchFamily="18" charset="0"/>
              </a:rPr>
              <a:t>Dynamic </a:t>
            </a:r>
            <a:r>
              <a:rPr b="1" dirty="0" sz="4800" lang="en-US">
                <a:solidFill>
                  <a:srgbClr val="FF0000"/>
                </a:solidFill>
                <a:latin typeface="Times New Roman" pitchFamily="18" charset="0"/>
                <a:cs typeface="Times New Roman" pitchFamily="18" charset="0"/>
              </a:rPr>
              <a:t>SQL</a:t>
            </a:r>
            <a:endParaRPr b="1" dirty="0" sz="4800" lang="en-US">
              <a:solidFill>
                <a:srgbClr val="FF0000"/>
              </a:solidFill>
            </a:endParaRPr>
          </a:p>
        </p:txBody>
      </p:sp>
      <p:sp>
        <p:nvSpPr>
          <p:cNvPr id="1048649" name="Content Placeholder 2"/>
          <p:cNvSpPr>
            <a:spLocks noGrp="1"/>
          </p:cNvSpPr>
          <p:nvPr>
            <p:ph idx="1"/>
          </p:nvPr>
        </p:nvSpPr>
        <p:spPr>
          <a:xfrm>
            <a:off x="228600" y="1295400"/>
            <a:ext cx="8686800" cy="5181600"/>
          </a:xfrm>
        </p:spPr>
        <p:txBody>
          <a:bodyPr>
            <a:normAutofit fontScale="96296" lnSpcReduction="10000"/>
          </a:bodyPr>
          <a:p>
            <a:r>
              <a:rPr dirty="0" sz="2700" lang="en-US">
                <a:latin typeface="Times New Roman" pitchFamily="18" charset="0"/>
                <a:cs typeface="Times New Roman" pitchFamily="18" charset="0"/>
              </a:rPr>
              <a:t>Dynamic</a:t>
            </a:r>
            <a:r>
              <a:rPr dirty="0" sz="2700" lang="en-US">
                <a:latin typeface="Times New Roman" pitchFamily="18" charset="0"/>
                <a:cs typeface="Times New Roman" pitchFamily="18" charset="0"/>
                <a:hlinkClick r:id="rId1"/>
              </a:rPr>
              <a:t> SQL </a:t>
            </a:r>
            <a:r>
              <a:rPr dirty="0" sz="2700" lang="en-US">
                <a:latin typeface="Times New Roman" pitchFamily="18" charset="0"/>
                <a:cs typeface="Times New Roman" pitchFamily="18" charset="0"/>
              </a:rPr>
              <a:t>is a programming methodology for generating and running statements at run-time. </a:t>
            </a:r>
            <a:endParaRPr dirty="0" sz="2700" lang="en-US" smtClean="0">
              <a:latin typeface="Times New Roman" pitchFamily="18" charset="0"/>
              <a:cs typeface="Times New Roman" pitchFamily="18" charset="0"/>
            </a:endParaRPr>
          </a:p>
          <a:p>
            <a:endParaRPr dirty="0" sz="2700" lang="en-US">
              <a:latin typeface="Times New Roman" pitchFamily="18" charset="0"/>
              <a:cs typeface="Times New Roman" pitchFamily="18" charset="0"/>
            </a:endParaRPr>
          </a:p>
          <a:p>
            <a:r>
              <a:rPr dirty="0" sz="2700" lang="en-US">
                <a:latin typeface="Times New Roman" pitchFamily="18" charset="0"/>
                <a:cs typeface="Times New Roman" pitchFamily="18" charset="0"/>
              </a:rPr>
              <a:t>It is mainly used to write the general-purpose and flexible programs where the</a:t>
            </a:r>
            <a:r>
              <a:rPr dirty="0" sz="2700" lang="en-US">
                <a:latin typeface="Times New Roman" pitchFamily="18" charset="0"/>
                <a:cs typeface="Times New Roman" pitchFamily="18" charset="0"/>
                <a:hlinkClick r:id="rId1"/>
              </a:rPr>
              <a:t> SQL </a:t>
            </a:r>
            <a:r>
              <a:rPr dirty="0" sz="2700" lang="en-US">
                <a:latin typeface="Times New Roman" pitchFamily="18" charset="0"/>
                <a:cs typeface="Times New Roman" pitchFamily="18" charset="0"/>
              </a:rPr>
              <a:t>statements will be created and executed at run-time based on the requirement. </a:t>
            </a:r>
          </a:p>
          <a:p>
            <a:endParaRPr dirty="0" sz="2700" lang="en-US">
              <a:latin typeface="Times New Roman" pitchFamily="18" charset="0"/>
              <a:cs typeface="Times New Roman" pitchFamily="18" charset="0"/>
            </a:endParaRPr>
          </a:p>
          <a:p>
            <a:pPr>
              <a:buFont typeface="Wingdings" pitchFamily="2" charset="2"/>
              <a:buChar char="q"/>
            </a:pPr>
            <a:r>
              <a:rPr b="1" dirty="0" sz="2700" lang="en-US">
                <a:latin typeface="Times New Roman" pitchFamily="18" charset="0"/>
                <a:cs typeface="Times New Roman" pitchFamily="18" charset="0"/>
              </a:rPr>
              <a:t>Ways to write dynamic SQL</a:t>
            </a:r>
          </a:p>
          <a:p>
            <a:r>
              <a:rPr dirty="0" sz="2700" lang="en-US">
                <a:latin typeface="Times New Roman" pitchFamily="18" charset="0"/>
                <a:cs typeface="Times New Roman" pitchFamily="18" charset="0"/>
              </a:rPr>
              <a:t>PL/SQL provides two ways to write dynamic SQL </a:t>
            </a:r>
          </a:p>
          <a:p>
            <a:pPr>
              <a:buFont typeface="Wingdings" pitchFamily="2" charset="2"/>
              <a:buChar char="ü"/>
            </a:pPr>
            <a:r>
              <a:rPr dirty="0" sz="2700" lang="en-US">
                <a:latin typeface="Times New Roman" pitchFamily="18" charset="0"/>
                <a:cs typeface="Times New Roman" pitchFamily="18" charset="0"/>
              </a:rPr>
              <a:t>NDS – Native Dynamic SQL</a:t>
            </a:r>
          </a:p>
          <a:p>
            <a:pPr>
              <a:buFont typeface="Wingdings" pitchFamily="2" charset="2"/>
              <a:buChar char="ü"/>
            </a:pPr>
            <a:r>
              <a:rPr dirty="0" sz="2700" lang="en-US">
                <a:latin typeface="Times New Roman" pitchFamily="18" charset="0"/>
                <a:cs typeface="Times New Roman" pitchFamily="18" charset="0"/>
              </a:rPr>
              <a:t>DBMS_SQL</a:t>
            </a:r>
          </a:p>
          <a:p>
            <a:endParaRPr dirty="0" sz="2700" lang="en-US">
              <a:latin typeface="Times New Roman" pitchFamily="18" charset="0"/>
              <a:cs typeface="Times New Roman" pitchFamily="18" charset="0"/>
            </a:endParaRPr>
          </a:p>
          <a:p>
            <a:endParaRPr dirty="0" sz="27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88" name="Content Placeholder 2"/>
          <p:cNvSpPr>
            <a:spLocks noGrp="1"/>
          </p:cNvSpPr>
          <p:nvPr>
            <p:ph idx="1"/>
          </p:nvPr>
        </p:nvSpPr>
        <p:spPr>
          <a:xfrm>
            <a:off x="304800" y="457200"/>
            <a:ext cx="8382000" cy="2928937"/>
          </a:xfrm>
        </p:spPr>
        <p:txBody>
          <a:bodyPr>
            <a:noAutofit/>
          </a:bodyPr>
          <a:p>
            <a:pPr>
              <a:buFont typeface="Wingdings" charset="0"/>
              <a:buChar char="l"/>
            </a:pPr>
            <a:r>
              <a:rPr dirty="0" sz="3000" lang="en-US" smtClean="0">
                <a:latin typeface="Times New Roman" pitchFamily="18" charset="0"/>
                <a:cs typeface="Times New Roman" pitchFamily="18" charset="0"/>
              </a:rPr>
              <a:t>An expression that should be always true</a:t>
            </a:r>
          </a:p>
          <a:p>
            <a:pPr>
              <a:buFont typeface="Wingdings" charset="0"/>
              <a:buChar char="l"/>
            </a:pPr>
            <a:endParaRPr dirty="0" sz="3000" lang="en-US">
              <a:latin typeface="Times New Roman" pitchFamily="18" charset="0"/>
              <a:cs typeface="Times New Roman" pitchFamily="18" charset="0"/>
            </a:endParaRPr>
          </a:p>
          <a:p>
            <a:pPr>
              <a:buFont typeface="Wingdings" charset="0"/>
              <a:buChar char="l"/>
            </a:pPr>
            <a:r>
              <a:rPr dirty="0" sz="3000" lang="en-US" smtClean="0">
                <a:latin typeface="Times New Roman" pitchFamily="18" charset="0"/>
                <a:cs typeface="Times New Roman" pitchFamily="18" charset="0"/>
              </a:rPr>
              <a:t>When created, the expression must be true</a:t>
            </a:r>
          </a:p>
          <a:p>
            <a:pPr>
              <a:buFont typeface="Wingdings" charset="0"/>
              <a:buChar char="l"/>
            </a:pPr>
            <a:endParaRPr dirty="0" sz="3000" lang="en-US">
              <a:latin typeface="Times New Roman" pitchFamily="18" charset="0"/>
              <a:cs typeface="Times New Roman" pitchFamily="18" charset="0"/>
            </a:endParaRPr>
          </a:p>
          <a:p>
            <a:pPr>
              <a:buFont typeface="Wingdings" charset="0"/>
              <a:buChar char="l"/>
            </a:pPr>
            <a:r>
              <a:rPr dirty="0" sz="3000" lang="en-US" smtClean="0">
                <a:latin typeface="Times New Roman" pitchFamily="18" charset="0"/>
                <a:cs typeface="Times New Roman" pitchFamily="18" charset="0"/>
              </a:rPr>
              <a:t>DBMS checks the assertion after any change that may violate the expression</a:t>
            </a:r>
          </a:p>
          <a:p>
            <a:pPr>
              <a:buFont typeface="Wingdings" charset="0"/>
              <a:buChar char="l"/>
            </a:pPr>
            <a:endParaRPr dirty="0" sz="3000" lang="en-US">
              <a:latin typeface="Times New Roman" pitchFamily="18" charset="0"/>
              <a:cs typeface="Times New Roman" pitchFamily="18" charset="0"/>
            </a:endParaRPr>
          </a:p>
        </p:txBody>
      </p:sp>
      <p:sp>
        <p:nvSpPr>
          <p:cNvPr id="1048589" name="Slide Number Placeholder 3"/>
          <p:cNvSpPr>
            <a:spLocks noGrp="1"/>
          </p:cNvSpPr>
          <p:nvPr>
            <p:ph type="sldNum" sz="quarter" idx="12"/>
          </p:nvPr>
        </p:nvSpPr>
        <p:spPr>
          <a:xfrm>
            <a:off x="3124200" y="6248400"/>
            <a:ext cx="2895600" cy="457200"/>
          </a:xfrm>
        </p:spPr>
        <p:txBody>
          <a:bodyPr/>
          <a:lstStyle>
            <a:lvl1pPr eaLnBrk="0" hangingPunct="0">
              <a:defRPr sz="2400">
                <a:solidFill>
                  <a:schemeClr val="tx1"/>
                </a:solidFill>
                <a:latin typeface="Arial" pitchFamily="34" charset="0"/>
                <a:ea typeface="ＭＳ Ｐゴシック" pitchFamily="34" charset="-128"/>
              </a:defRPr>
            </a:lvl1pPr>
            <a:lvl2pPr eaLnBrk="0" hangingPunct="0" indent="-285750" marL="742950">
              <a:defRPr sz="2400">
                <a:solidFill>
                  <a:schemeClr val="tx1"/>
                </a:solidFill>
                <a:latin typeface="Arial" pitchFamily="34" charset="0"/>
                <a:ea typeface="ＭＳ Ｐゴシック" pitchFamily="34" charset="-128"/>
              </a:defRPr>
            </a:lvl2pPr>
            <a:lvl3pPr eaLnBrk="0" hangingPunct="0" indent="-228600" marL="1143000">
              <a:defRPr sz="2400">
                <a:solidFill>
                  <a:schemeClr val="tx1"/>
                </a:solidFill>
                <a:latin typeface="Arial" pitchFamily="34" charset="0"/>
                <a:ea typeface="ＭＳ Ｐゴシック" pitchFamily="34" charset="-128"/>
              </a:defRPr>
            </a:lvl3pPr>
            <a:lvl4pPr eaLnBrk="0" hangingPunct="0" indent="-228600" marL="1600200">
              <a:defRPr sz="2400">
                <a:solidFill>
                  <a:schemeClr val="tx1"/>
                </a:solidFill>
                <a:latin typeface="Arial" pitchFamily="34" charset="0"/>
                <a:ea typeface="ＭＳ Ｐゴシック" pitchFamily="34" charset="-128"/>
              </a:defRPr>
            </a:lvl4pPr>
            <a:lvl5pPr eaLnBrk="0" hangingPunct="0" indent="-228600" marL="2057400">
              <a:defRPr sz="2400">
                <a:solidFill>
                  <a:schemeClr val="tx1"/>
                </a:solidFill>
                <a:latin typeface="Arial" pitchFamily="34" charset="0"/>
                <a:ea typeface="ＭＳ Ｐゴシック" pitchFamily="34" charset="-128"/>
              </a:defRPr>
            </a:lvl5pPr>
            <a:lvl6pPr eaLnBrk="0" fontAlgn="base" hangingPunct="0" indent="-228600" marL="2514600">
              <a:spcBef>
                <a:spcPct val="0"/>
              </a:spcBef>
              <a:spcAft>
                <a:spcPct val="0"/>
              </a:spcAft>
              <a:defRPr sz="2400">
                <a:solidFill>
                  <a:schemeClr val="tx1"/>
                </a:solidFill>
                <a:latin typeface="Arial" pitchFamily="34" charset="0"/>
                <a:ea typeface="ＭＳ Ｐゴシック" pitchFamily="34" charset="-128"/>
              </a:defRPr>
            </a:lvl6pPr>
            <a:lvl7pPr eaLnBrk="0" fontAlgn="base" hangingPunct="0" indent="-228600" marL="2971800">
              <a:spcBef>
                <a:spcPct val="0"/>
              </a:spcBef>
              <a:spcAft>
                <a:spcPct val="0"/>
              </a:spcAft>
              <a:defRPr sz="2400">
                <a:solidFill>
                  <a:schemeClr val="tx1"/>
                </a:solidFill>
                <a:latin typeface="Arial" pitchFamily="34" charset="0"/>
                <a:ea typeface="ＭＳ Ｐゴシック" pitchFamily="34" charset="-128"/>
              </a:defRPr>
            </a:lvl7pPr>
            <a:lvl8pPr eaLnBrk="0" fontAlgn="base" hangingPunct="0" indent="-228600" marL="3429000">
              <a:spcBef>
                <a:spcPct val="0"/>
              </a:spcBef>
              <a:spcAft>
                <a:spcPct val="0"/>
              </a:spcAft>
              <a:defRPr sz="2400">
                <a:solidFill>
                  <a:schemeClr val="tx1"/>
                </a:solidFill>
                <a:latin typeface="Arial" pitchFamily="34" charset="0"/>
                <a:ea typeface="ＭＳ Ｐゴシック" pitchFamily="34" charset="-128"/>
              </a:defRPr>
            </a:lvl8pPr>
            <a:lvl9pPr eaLnBrk="0" fontAlgn="base" hangingPunct="0" indent="-228600" marL="388620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fld id="{A9AAFDC8-1640-404A-935C-F3CD57BE4126}" type="slidenum">
              <a:rPr sz="1000" lang="en-US"/>
              <a:pPr algn="ctr" eaLnBrk="1" hangingPunct="1"/>
              <a:t>2</a:t>
            </a:fld>
            <a:endParaRPr sz="1000" lang="en-US"/>
          </a:p>
        </p:txBody>
      </p:sp>
      <p:grpSp>
        <p:nvGrpSpPr>
          <p:cNvPr id="48" name="Group 4"/>
          <p:cNvGrpSpPr/>
          <p:nvPr/>
        </p:nvGrpSpPr>
        <p:grpSpPr bwMode="auto">
          <a:xfrm>
            <a:off x="914400" y="4389148"/>
            <a:ext cx="6007100" cy="1094741"/>
            <a:chOff x="1295400" y="4876800"/>
            <a:chExt cx="6007100" cy="1094741"/>
          </a:xfrm>
        </p:grpSpPr>
        <p:pic>
          <p:nvPicPr>
            <p:cNvPr id="2097152" name="Picture 4"/>
            <p:cNvPicPr>
              <a:picLocks noChangeAspect="1"/>
            </p:cNvPicPr>
            <p:nvPr/>
          </p:nvPicPr>
          <p:blipFill>
            <a:blip xmlns:r="http://schemas.openxmlformats.org/officeDocument/2006/relationships" r:embed="rId1"/>
            <a:srcRect/>
            <a:stretch>
              <a:fillRect/>
            </a:stretch>
          </p:blipFill>
          <p:spPr bwMode="auto">
            <a:xfrm>
              <a:off x="1295400" y="4876800"/>
              <a:ext cx="6007100" cy="393700"/>
            </a:xfrm>
            <a:prstGeom prst="rect"/>
            <a:noFill/>
            <a:ln>
              <a:noFill/>
            </a:ln>
          </p:spPr>
        </p:pic>
        <p:cxnSp>
          <p:nvCxnSpPr>
            <p:cNvPr id="3145728" name="Straight Arrow Connector 6"/>
            <p:cNvCxnSpPr>
              <a:cxnSpLocks noChangeShapeType="1"/>
            </p:cNvCxnSpPr>
            <p:nvPr/>
          </p:nvCxnSpPr>
          <p:spPr bwMode="auto">
            <a:xfrm flipV="1">
              <a:off x="5486400" y="5181600"/>
              <a:ext cx="1066800" cy="457200"/>
            </a:xfrm>
            <a:prstGeom prst="straightConnector1"/>
            <a:noFill/>
            <a:ln w="25400">
              <a:solidFill>
                <a:schemeClr val="accent1"/>
              </a:solidFill>
              <a:round/>
              <a:headEnd/>
              <a:tailEnd type="arrow" w="med" len="med"/>
            </a:ln>
            <a:effectLst>
              <a:outerShdw blurRad="40000" dir="5400000" dist="20000" rotWithShape="0">
                <a:srgbClr val="808080">
                  <a:alpha val="37999"/>
                </a:srgbClr>
              </a:outerShdw>
            </a:effectLst>
          </p:spPr>
        </p:cxnSp>
        <p:sp>
          <p:nvSpPr>
            <p:cNvPr id="1048590" name="TextBox 7"/>
            <p:cNvSpPr txBox="1">
              <a:spLocks noChangeArrowheads="1"/>
            </p:cNvSpPr>
            <p:nvPr/>
          </p:nvSpPr>
          <p:spPr bwMode="auto">
            <a:xfrm>
              <a:off x="3429000" y="5562600"/>
              <a:ext cx="3243580" cy="408941"/>
            </a:xfrm>
            <a:prstGeom prst="rect"/>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eaLnBrk="0" hangingPunct="0" indent="-285750" marL="742950">
                <a:defRPr sz="2400">
                  <a:solidFill>
                    <a:schemeClr val="tx1"/>
                  </a:solidFill>
                  <a:latin typeface="Arial" pitchFamily="34" charset="0"/>
                  <a:ea typeface="ＭＳ Ｐゴシック" pitchFamily="34" charset="-128"/>
                </a:defRPr>
              </a:lvl2pPr>
              <a:lvl3pPr eaLnBrk="0" hangingPunct="0" indent="-228600" marL="1143000">
                <a:defRPr sz="2400">
                  <a:solidFill>
                    <a:schemeClr val="tx1"/>
                  </a:solidFill>
                  <a:latin typeface="Arial" pitchFamily="34" charset="0"/>
                  <a:ea typeface="ＭＳ Ｐゴシック" pitchFamily="34" charset="-128"/>
                </a:defRPr>
              </a:lvl3pPr>
              <a:lvl4pPr eaLnBrk="0" hangingPunct="0" indent="-228600" marL="1600200">
                <a:defRPr sz="2400">
                  <a:solidFill>
                    <a:schemeClr val="tx1"/>
                  </a:solidFill>
                  <a:latin typeface="Arial" pitchFamily="34" charset="0"/>
                  <a:ea typeface="ＭＳ Ｐゴシック" pitchFamily="34" charset="-128"/>
                </a:defRPr>
              </a:lvl4pPr>
              <a:lvl5pPr eaLnBrk="0" hangingPunct="0" indent="-228600" marL="2057400">
                <a:defRPr sz="2400">
                  <a:solidFill>
                    <a:schemeClr val="tx1"/>
                  </a:solidFill>
                  <a:latin typeface="Arial" pitchFamily="34" charset="0"/>
                  <a:ea typeface="ＭＳ Ｐゴシック" pitchFamily="34" charset="-128"/>
                </a:defRPr>
              </a:lvl5pPr>
              <a:lvl6pPr eaLnBrk="0" fontAlgn="base" hangingPunct="0" indent="-228600" marL="2514600">
                <a:spcBef>
                  <a:spcPct val="0"/>
                </a:spcBef>
                <a:spcAft>
                  <a:spcPct val="0"/>
                </a:spcAft>
                <a:defRPr sz="2400">
                  <a:solidFill>
                    <a:schemeClr val="tx1"/>
                  </a:solidFill>
                  <a:latin typeface="Arial" pitchFamily="34" charset="0"/>
                  <a:ea typeface="ＭＳ Ｐゴシック" pitchFamily="34" charset="-128"/>
                </a:defRPr>
              </a:lvl6pPr>
              <a:lvl7pPr eaLnBrk="0" fontAlgn="base" hangingPunct="0" indent="-228600" marL="2971800">
                <a:spcBef>
                  <a:spcPct val="0"/>
                </a:spcBef>
                <a:spcAft>
                  <a:spcPct val="0"/>
                </a:spcAft>
                <a:defRPr sz="2400">
                  <a:solidFill>
                    <a:schemeClr val="tx1"/>
                  </a:solidFill>
                  <a:latin typeface="Arial" pitchFamily="34" charset="0"/>
                  <a:ea typeface="ＭＳ Ｐゴシック" pitchFamily="34" charset="-128"/>
                </a:defRPr>
              </a:lvl7pPr>
              <a:lvl8pPr eaLnBrk="0" fontAlgn="base" hangingPunct="0" indent="-228600" marL="3429000">
                <a:spcBef>
                  <a:spcPct val="0"/>
                </a:spcBef>
                <a:spcAft>
                  <a:spcPct val="0"/>
                </a:spcAft>
                <a:defRPr sz="2400">
                  <a:solidFill>
                    <a:schemeClr val="tx1"/>
                  </a:solidFill>
                  <a:latin typeface="Arial" pitchFamily="34" charset="0"/>
                  <a:ea typeface="ＭＳ Ｐゴシック" pitchFamily="34" charset="-128"/>
                </a:defRPr>
              </a:lvl8pPr>
              <a:lvl9pPr eaLnBrk="0" fontAlgn="base" hangingPunct="0" indent="-228600" marL="388620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sz="2200" lang="en-US">
                  <a:solidFill>
                    <a:srgbClr val="FF0000"/>
                  </a:solidFill>
                  <a:latin typeface="Times New Roman" pitchFamily="18" charset="0"/>
                  <a:cs typeface="Times New Roman" pitchFamily="18" charset="0"/>
                </a:rPr>
                <a:t>Must return True or False</a:t>
              </a:r>
            </a:p>
          </p:txBody>
        </p:sp>
      </p:gr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588">
                                            <p:txEl>
                                              <p:pRg st="2" end="2"/>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1048588">
                                            <p:txEl>
                                              <p:pRg st="4" end="4"/>
                                            </p:txEl>
                                          </p:spTgt>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50" name="Content Placeholder 2"/>
          <p:cNvSpPr>
            <a:spLocks noGrp="1"/>
          </p:cNvSpPr>
          <p:nvPr>
            <p:ph idx="1"/>
          </p:nvPr>
        </p:nvSpPr>
        <p:spPr>
          <a:xfrm>
            <a:off x="152400" y="228600"/>
            <a:ext cx="8839200" cy="5897563"/>
          </a:xfrm>
        </p:spPr>
        <p:txBody>
          <a:bodyPr>
            <a:normAutofit/>
          </a:bodyPr>
          <a:p>
            <a:pPr>
              <a:buFont typeface="Wingdings" pitchFamily="2" charset="2"/>
              <a:buChar char="Ø"/>
            </a:pPr>
            <a:r>
              <a:rPr b="1" dirty="0" sz="3000" lang="en-US">
                <a:solidFill>
                  <a:srgbClr val="FF0000"/>
                </a:solidFill>
                <a:latin typeface="Times New Roman" pitchFamily="18" charset="0"/>
                <a:cs typeface="Times New Roman" pitchFamily="18" charset="0"/>
              </a:rPr>
              <a:t>NDS</a:t>
            </a:r>
          </a:p>
          <a:p>
            <a:r>
              <a:rPr dirty="0" sz="2400" lang="en-US">
                <a:latin typeface="Times New Roman" pitchFamily="18" charset="0"/>
                <a:cs typeface="Times New Roman" pitchFamily="18" charset="0"/>
              </a:rPr>
              <a:t>Native Dynamic</a:t>
            </a:r>
            <a:r>
              <a:rPr dirty="0" sz="2400" lang="en-US">
                <a:latin typeface="Times New Roman" pitchFamily="18" charset="0"/>
                <a:cs typeface="Times New Roman" pitchFamily="18" charset="0"/>
                <a:hlinkClick r:id="rId1"/>
              </a:rPr>
              <a:t> SQL </a:t>
            </a:r>
            <a:r>
              <a:rPr dirty="0" sz="2400" lang="en-US">
                <a:latin typeface="Times New Roman" pitchFamily="18" charset="0"/>
                <a:cs typeface="Times New Roman" pitchFamily="18" charset="0"/>
              </a:rPr>
              <a:t>is the easier way to write dynamic SQL. It uses the 'EXECUTE IMMEDIATE' command to create and execute the</a:t>
            </a:r>
            <a:r>
              <a:rPr dirty="0" sz="2400" lang="en-US">
                <a:latin typeface="Times New Roman" pitchFamily="18" charset="0"/>
                <a:cs typeface="Times New Roman" pitchFamily="18" charset="0"/>
                <a:hlinkClick r:id="rId1"/>
              </a:rPr>
              <a:t> SQL </a:t>
            </a:r>
            <a:r>
              <a:rPr dirty="0" sz="2400" lang="en-US">
                <a:latin typeface="Times New Roman" pitchFamily="18" charset="0"/>
                <a:cs typeface="Times New Roman" pitchFamily="18" charset="0"/>
              </a:rPr>
              <a:t>at run-time. But to use this way, the datatype and number of variable that to be used at run time needs to be known before. It also gives better performance and less complexity when compares to DBMS_SQL. </a:t>
            </a:r>
          </a:p>
          <a:p>
            <a:endParaRPr dirty="0" sz="2400" lang="en-US">
              <a:latin typeface="Times New Roman" pitchFamily="18" charset="0"/>
              <a:cs typeface="Times New Roman" pitchFamily="18" charset="0"/>
            </a:endParaRPr>
          </a:p>
        </p:txBody>
      </p:sp>
      <p:pic>
        <p:nvPicPr>
          <p:cNvPr id="2097156" name="Picture 3" descr="C:\Users\Administrator\Desktop\110215_1207_DynamicSQLi1.png"/>
          <p:cNvPicPr>
            <a:picLocks noChangeAspect="1" noChangeArrowheads="1"/>
          </p:cNvPicPr>
          <p:nvPr/>
        </p:nvPicPr>
        <p:blipFill>
          <a:blip xmlns:r="http://schemas.openxmlformats.org/officeDocument/2006/relationships" r:embed="rId2"/>
          <a:srcRect/>
          <a:stretch>
            <a:fillRect/>
          </a:stretch>
        </p:blipFill>
        <p:spPr bwMode="auto">
          <a:xfrm>
            <a:off x="304800" y="3733800"/>
            <a:ext cx="8153399" cy="2233612"/>
          </a:xfrm>
          <a:prstGeom prst="rect"/>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51" name="Content Placeholder 2"/>
          <p:cNvSpPr>
            <a:spLocks noGrp="1"/>
          </p:cNvSpPr>
          <p:nvPr>
            <p:ph idx="1"/>
          </p:nvPr>
        </p:nvSpPr>
        <p:spPr>
          <a:xfrm>
            <a:off x="228600" y="304800"/>
            <a:ext cx="8610600" cy="6324600"/>
          </a:xfrm>
        </p:spPr>
        <p:txBody>
          <a:bodyPr>
            <a:normAutofit/>
          </a:bodyPr>
          <a:p>
            <a:r>
              <a:rPr b="1" dirty="0" sz="2400" lang="en-US">
                <a:solidFill>
                  <a:srgbClr val="FF0000"/>
                </a:solidFill>
                <a:latin typeface="Times New Roman" pitchFamily="18" charset="0"/>
                <a:cs typeface="Times New Roman" pitchFamily="18" charset="0"/>
              </a:rPr>
              <a:t>Syntax Explanation:</a:t>
            </a:r>
            <a:r>
              <a:rPr dirty="0" sz="2400" lang="en-US">
                <a:solidFill>
                  <a:srgbClr val="FF0000"/>
                </a:solidFill>
                <a:latin typeface="Times New Roman" pitchFamily="18" charset="0"/>
                <a:cs typeface="Times New Roman" pitchFamily="18" charset="0"/>
              </a:rPr>
              <a:t> </a:t>
            </a:r>
          </a:p>
          <a:p>
            <a:r>
              <a:rPr dirty="0" sz="2400" lang="en-US">
                <a:latin typeface="Times New Roman" pitchFamily="18" charset="0"/>
                <a:cs typeface="Times New Roman" pitchFamily="18" charset="0"/>
              </a:rPr>
              <a:t>The above syntax shows EXECUTE IMMEDIATE command. </a:t>
            </a:r>
          </a:p>
          <a:p>
            <a:r>
              <a:rPr dirty="0" sz="2400" lang="en-US">
                <a:latin typeface="Times New Roman" pitchFamily="18" charset="0"/>
                <a:cs typeface="Times New Roman" pitchFamily="18" charset="0"/>
              </a:rPr>
              <a:t>Clause INTO is optional and used only if the dynamic</a:t>
            </a:r>
            <a:r>
              <a:rPr dirty="0" sz="2400" lang="en-US">
                <a:latin typeface="Times New Roman" pitchFamily="18" charset="0"/>
                <a:cs typeface="Times New Roman" pitchFamily="18" charset="0"/>
                <a:hlinkClick r:id="rId1"/>
              </a:rPr>
              <a:t> SQL </a:t>
            </a:r>
            <a:r>
              <a:rPr dirty="0" sz="2400" lang="en-US">
                <a:latin typeface="Times New Roman" pitchFamily="18" charset="0"/>
                <a:cs typeface="Times New Roman" pitchFamily="18" charset="0"/>
              </a:rPr>
              <a:t>contains a select statement that fetches values. </a:t>
            </a:r>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The </a:t>
            </a:r>
            <a:r>
              <a:rPr dirty="0" sz="2400" lang="en-US">
                <a:latin typeface="Times New Roman" pitchFamily="18" charset="0"/>
                <a:cs typeface="Times New Roman" pitchFamily="18" charset="0"/>
              </a:rPr>
              <a:t>variable type should match with the variable type of the select statement. </a:t>
            </a:r>
          </a:p>
          <a:p>
            <a:r>
              <a:rPr dirty="0" sz="2400" lang="en-US">
                <a:latin typeface="Times New Roman" pitchFamily="18" charset="0"/>
                <a:cs typeface="Times New Roman" pitchFamily="18" charset="0"/>
              </a:rPr>
              <a:t>Clause USING is optional and used only if the dynamic</a:t>
            </a:r>
            <a:r>
              <a:rPr dirty="0" sz="2400" lang="en-US">
                <a:latin typeface="Times New Roman" pitchFamily="18" charset="0"/>
                <a:cs typeface="Times New Roman" pitchFamily="18" charset="0"/>
                <a:hlinkClick r:id="rId1"/>
              </a:rPr>
              <a:t> SQL </a:t>
            </a:r>
            <a:r>
              <a:rPr dirty="0" sz="2400" lang="en-US">
                <a:latin typeface="Times New Roman" pitchFamily="18" charset="0"/>
                <a:cs typeface="Times New Roman" pitchFamily="18" charset="0"/>
              </a:rPr>
              <a:t>contains any bind variable. </a:t>
            </a:r>
            <a:endParaRPr dirty="0" sz="2400" lang="en-US" smtClean="0">
              <a:latin typeface="Times New Roman" pitchFamily="18" charset="0"/>
              <a:cs typeface="Times New Roman" pitchFamily="18" charset="0"/>
            </a:endParaRPr>
          </a:p>
          <a:p>
            <a:endParaRPr dirty="0" sz="2400" lang="en-US" smtClean="0">
              <a:latin typeface="Times New Roman" pitchFamily="18" charset="0"/>
              <a:cs typeface="Times New Roman" pitchFamily="18" charset="0"/>
            </a:endParaRPr>
          </a:p>
          <a:p>
            <a:r>
              <a:rPr b="1" dirty="0" sz="2400" lang="en-US"/>
              <a:t>Example1</a:t>
            </a:r>
            <a:r>
              <a:rPr dirty="0" sz="2400" lang="en-US"/>
              <a:t>: In this example, we are going to fetch the data from emp table for emp_no '1001' using NDS statement. </a:t>
            </a:r>
            <a:endParaRPr dirty="0" sz="2400" lang="en-US">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pic>
        <p:nvPicPr>
          <p:cNvPr id="2097157" name="Picture 2" descr="C:\Users\Administrator\Desktop\110215_1207_DynamicSQLi2.png"/>
          <p:cNvPicPr>
            <a:picLocks noChangeAspect="1" noGrp="1" noChangeArrowheads="1"/>
          </p:cNvPicPr>
          <p:nvPr>
            <p:ph idx="1"/>
          </p:nvPr>
        </p:nvPicPr>
        <p:blipFill>
          <a:blip xmlns:r="http://schemas.openxmlformats.org/officeDocument/2006/relationships" r:embed="rId1"/>
          <a:srcRect/>
          <a:stretch>
            <a:fillRect/>
          </a:stretch>
        </p:blipFill>
        <p:spPr bwMode="auto">
          <a:xfrm>
            <a:off x="381000" y="304800"/>
            <a:ext cx="7848600" cy="6248399"/>
          </a:xfrm>
          <a:prstGeom prst="rect"/>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52" name="Content Placeholder 2"/>
          <p:cNvSpPr>
            <a:spLocks noGrp="1"/>
          </p:cNvSpPr>
          <p:nvPr>
            <p:ph idx="1"/>
          </p:nvPr>
        </p:nvSpPr>
        <p:spPr>
          <a:xfrm>
            <a:off x="228600" y="228600"/>
            <a:ext cx="8686800" cy="6477000"/>
          </a:xfrm>
        </p:spPr>
        <p:txBody>
          <a:bodyPr>
            <a:normAutofit/>
          </a:bodyPr>
          <a:p>
            <a:r>
              <a:rPr b="1" dirty="0" sz="2500" lang="en-US">
                <a:solidFill>
                  <a:srgbClr val="FF0000"/>
                </a:solidFill>
                <a:latin typeface="Times New Roman" pitchFamily="18" charset="0"/>
                <a:cs typeface="Times New Roman" pitchFamily="18" charset="0"/>
              </a:rPr>
              <a:t>Code Explanation: </a:t>
            </a:r>
            <a:endParaRPr dirty="0" sz="2500" lang="en-US">
              <a:solidFill>
                <a:srgbClr val="FF0000"/>
              </a:solidFill>
              <a:latin typeface="Times New Roman" pitchFamily="18" charset="0"/>
              <a:cs typeface="Times New Roman" pitchFamily="18" charset="0"/>
            </a:endParaRPr>
          </a:p>
          <a:p>
            <a:r>
              <a:rPr b="1" dirty="0" sz="2500" lang="en-US">
                <a:latin typeface="Times New Roman" pitchFamily="18" charset="0"/>
                <a:cs typeface="Times New Roman" pitchFamily="18" charset="0"/>
              </a:rPr>
              <a:t>Code line 2-6</a:t>
            </a:r>
            <a:r>
              <a:rPr dirty="0" sz="2500" lang="en-US">
                <a:latin typeface="Times New Roman" pitchFamily="18" charset="0"/>
                <a:cs typeface="Times New Roman" pitchFamily="18" charset="0"/>
              </a:rPr>
              <a:t>: Declaring variables.</a:t>
            </a:r>
          </a:p>
          <a:p>
            <a:r>
              <a:rPr b="1" dirty="0" sz="2500" lang="en-US">
                <a:latin typeface="Times New Roman" pitchFamily="18" charset="0"/>
                <a:cs typeface="Times New Roman" pitchFamily="18" charset="0"/>
              </a:rPr>
              <a:t>Code line 8</a:t>
            </a:r>
            <a:r>
              <a:rPr dirty="0" sz="2500" lang="en-US">
                <a:latin typeface="Times New Roman" pitchFamily="18" charset="0"/>
                <a:cs typeface="Times New Roman" pitchFamily="18" charset="0"/>
              </a:rPr>
              <a:t>: Framing the</a:t>
            </a:r>
            <a:r>
              <a:rPr dirty="0" sz="2500" lang="en-US">
                <a:latin typeface="Times New Roman" pitchFamily="18" charset="0"/>
                <a:cs typeface="Times New Roman" pitchFamily="18" charset="0"/>
                <a:hlinkClick r:id="rId1"/>
              </a:rPr>
              <a:t> SQL </a:t>
            </a:r>
            <a:r>
              <a:rPr dirty="0" sz="2500" lang="en-US">
                <a:latin typeface="Times New Roman" pitchFamily="18" charset="0"/>
                <a:cs typeface="Times New Roman" pitchFamily="18" charset="0"/>
              </a:rPr>
              <a:t>at run-time. SQL contains the bind variable in where condition ':empno'.</a:t>
            </a:r>
          </a:p>
          <a:p>
            <a:r>
              <a:rPr b="1" dirty="0" sz="2500" lang="en-US">
                <a:latin typeface="Times New Roman" pitchFamily="18" charset="0"/>
                <a:cs typeface="Times New Roman" pitchFamily="18" charset="0"/>
              </a:rPr>
              <a:t>Code line 9</a:t>
            </a:r>
            <a:r>
              <a:rPr dirty="0" sz="2500" lang="en-US">
                <a:latin typeface="Times New Roman" pitchFamily="18" charset="0"/>
                <a:cs typeface="Times New Roman" pitchFamily="18" charset="0"/>
              </a:rPr>
              <a:t>: Executing the framed SQL text (which is done in code line 8) using the NDS command 'EXECUTE IMMEDIATE' </a:t>
            </a:r>
          </a:p>
          <a:p>
            <a:r>
              <a:rPr dirty="0" sz="2500" lang="en-US">
                <a:latin typeface="Times New Roman" pitchFamily="18" charset="0"/>
                <a:cs typeface="Times New Roman" pitchFamily="18" charset="0"/>
              </a:rPr>
              <a:t>The variables in 'INTO' clause (lv_emp_name, ln_emp_no, ln_salary, ln_manager) is used to hold the fetched values from the SQL query (emp_name, emp_no, salary, manager)</a:t>
            </a:r>
          </a:p>
          <a:p>
            <a:r>
              <a:rPr dirty="0" sz="2500" lang="en-US">
                <a:latin typeface="Times New Roman" pitchFamily="18" charset="0"/>
                <a:cs typeface="Times New Roman" pitchFamily="18" charset="0"/>
              </a:rPr>
              <a:t>'USING' clause gives the values to the bind variable in the SQL query (:emp_no).</a:t>
            </a:r>
          </a:p>
          <a:p>
            <a:r>
              <a:rPr b="1" dirty="0" sz="2500" lang="en-US">
                <a:latin typeface="Times New Roman" pitchFamily="18" charset="0"/>
                <a:cs typeface="Times New Roman" pitchFamily="18" charset="0"/>
              </a:rPr>
              <a:t>Code line 10-13</a:t>
            </a:r>
            <a:r>
              <a:rPr dirty="0" sz="2500" lang="en-US">
                <a:latin typeface="Times New Roman" pitchFamily="18" charset="0"/>
                <a:cs typeface="Times New Roman" pitchFamily="18" charset="0"/>
              </a:rPr>
              <a:t>: Displaying the fetched values.</a:t>
            </a:r>
          </a:p>
          <a:p>
            <a:endParaRPr dirty="0" sz="2500" lang="en-US">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53" name="Content Placeholder 2"/>
          <p:cNvSpPr>
            <a:spLocks noGrp="1"/>
          </p:cNvSpPr>
          <p:nvPr>
            <p:ph idx="1"/>
          </p:nvPr>
        </p:nvSpPr>
        <p:spPr>
          <a:xfrm>
            <a:off x="152400" y="228600"/>
            <a:ext cx="8763000" cy="6553200"/>
          </a:xfrm>
        </p:spPr>
        <p:txBody>
          <a:bodyPr>
            <a:normAutofit fontScale="95833" lnSpcReduction="20000"/>
          </a:bodyPr>
          <a:p>
            <a:pPr>
              <a:buFont typeface="Wingdings" pitchFamily="2" charset="2"/>
              <a:buChar char="Ø"/>
            </a:pPr>
            <a:r>
              <a:rPr b="1" dirty="0" lang="en-US">
                <a:solidFill>
                  <a:srgbClr val="FF0000"/>
                </a:solidFill>
                <a:latin typeface="Times New Roman" pitchFamily="18" charset="0"/>
                <a:cs typeface="Times New Roman" pitchFamily="18" charset="0"/>
              </a:rPr>
              <a:t>DBMS_SQL for Dynamic SQL</a:t>
            </a:r>
          </a:p>
          <a:p>
            <a:r>
              <a:rPr dirty="0" sz="2400" lang="en-US">
                <a:latin typeface="Times New Roman" pitchFamily="18" charset="0"/>
                <a:cs typeface="Times New Roman" pitchFamily="18" charset="0"/>
              </a:rPr>
              <a:t>PL/SQL provide the DBMS_SQL package that allows you to work with dynamic SQL. The process of creating and executing the dynamic SQL contains the following process </a:t>
            </a:r>
          </a:p>
          <a:p>
            <a:r>
              <a:rPr b="1" dirty="0" sz="2400" lang="en-US">
                <a:latin typeface="Times New Roman" pitchFamily="18" charset="0"/>
                <a:cs typeface="Times New Roman" pitchFamily="18" charset="0"/>
              </a:rPr>
              <a:t>OPEN CURSOR</a:t>
            </a:r>
            <a:r>
              <a:rPr dirty="0" sz="2400" lang="en-US">
                <a:latin typeface="Times New Roman" pitchFamily="18" charset="0"/>
                <a:cs typeface="Times New Roman" pitchFamily="18" charset="0"/>
              </a:rPr>
              <a:t>: The dynamic SQL will execute in the same way as a cursor. So in order to execute the SQL statement, we must open the cursor. </a:t>
            </a:r>
          </a:p>
          <a:p>
            <a:r>
              <a:rPr b="1" dirty="0" sz="2400" lang="en-US">
                <a:latin typeface="Times New Roman" pitchFamily="18" charset="0"/>
                <a:cs typeface="Times New Roman" pitchFamily="18" charset="0"/>
              </a:rPr>
              <a:t>PARSE SQL</a:t>
            </a:r>
            <a:r>
              <a:rPr dirty="0" sz="2400" lang="en-US">
                <a:latin typeface="Times New Roman" pitchFamily="18" charset="0"/>
                <a:cs typeface="Times New Roman" pitchFamily="18" charset="0"/>
              </a:rPr>
              <a:t>: The next step is to parse the dynamic SQL. This process will just check the syntax and keep the query ready to execute.</a:t>
            </a:r>
          </a:p>
          <a:p>
            <a:r>
              <a:rPr b="1" dirty="0" sz="2400" lang="en-US">
                <a:latin typeface="Times New Roman" pitchFamily="18" charset="0"/>
                <a:cs typeface="Times New Roman" pitchFamily="18" charset="0"/>
              </a:rPr>
              <a:t>BIND VARIABLE Values</a:t>
            </a:r>
            <a:r>
              <a:rPr dirty="0" sz="2400" lang="en-US">
                <a:latin typeface="Times New Roman" pitchFamily="18" charset="0"/>
                <a:cs typeface="Times New Roman" pitchFamily="18" charset="0"/>
              </a:rPr>
              <a:t>: The next step is to assign the values for bind variables if any.</a:t>
            </a:r>
          </a:p>
          <a:p>
            <a:r>
              <a:rPr b="1" dirty="0" sz="2400" lang="en-US">
                <a:latin typeface="Times New Roman" pitchFamily="18" charset="0"/>
                <a:cs typeface="Times New Roman" pitchFamily="18" charset="0"/>
              </a:rPr>
              <a:t>DEFINE COLUMN</a:t>
            </a:r>
            <a:r>
              <a:rPr dirty="0" sz="2400" lang="en-US">
                <a:latin typeface="Times New Roman" pitchFamily="18" charset="0"/>
                <a:cs typeface="Times New Roman" pitchFamily="18" charset="0"/>
              </a:rPr>
              <a:t>: The next step is to define the column using their relative positions in the select statement.</a:t>
            </a:r>
          </a:p>
          <a:p>
            <a:r>
              <a:rPr b="1" dirty="0" sz="2400" lang="en-US">
                <a:latin typeface="Times New Roman" pitchFamily="18" charset="0"/>
                <a:cs typeface="Times New Roman" pitchFamily="18" charset="0"/>
              </a:rPr>
              <a:t>EXECUTE</a:t>
            </a:r>
            <a:r>
              <a:rPr dirty="0" sz="2400" lang="en-US">
                <a:latin typeface="Times New Roman" pitchFamily="18" charset="0"/>
                <a:cs typeface="Times New Roman" pitchFamily="18" charset="0"/>
              </a:rPr>
              <a:t>: The next step is to execute the parsed query. </a:t>
            </a:r>
          </a:p>
          <a:p>
            <a:r>
              <a:rPr b="1" dirty="0" sz="2400" lang="en-US">
                <a:latin typeface="Times New Roman" pitchFamily="18" charset="0"/>
                <a:cs typeface="Times New Roman" pitchFamily="18" charset="0"/>
              </a:rPr>
              <a:t>FETCH VALUES</a:t>
            </a:r>
            <a:r>
              <a:rPr dirty="0" sz="2400" lang="en-US">
                <a:latin typeface="Times New Roman" pitchFamily="18" charset="0"/>
                <a:cs typeface="Times New Roman" pitchFamily="18" charset="0"/>
              </a:rPr>
              <a:t>: The next step is to fetch the executed values.</a:t>
            </a:r>
          </a:p>
          <a:p>
            <a:r>
              <a:rPr b="1" dirty="0" sz="2400" lang="en-US">
                <a:latin typeface="Times New Roman" pitchFamily="18" charset="0"/>
                <a:cs typeface="Times New Roman" pitchFamily="18" charset="0"/>
              </a:rPr>
              <a:t>CLOSE CURSOR</a:t>
            </a:r>
            <a:r>
              <a:rPr dirty="0" sz="2400" lang="en-US">
                <a:latin typeface="Times New Roman" pitchFamily="18" charset="0"/>
                <a:cs typeface="Times New Roman" pitchFamily="18" charset="0"/>
              </a:rPr>
              <a:t>: Once the results are fetched, the cursor should be closed.</a:t>
            </a:r>
          </a:p>
          <a:p>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pic>
        <p:nvPicPr>
          <p:cNvPr id="2097158" name="Picture 2" descr="C:\Users\Administrator\Desktop\110215_1207_DynamicSQLi3.png"/>
          <p:cNvPicPr>
            <a:picLocks noChangeAspect="1" noGrp="1" noChangeArrowheads="1"/>
          </p:cNvPicPr>
          <p:nvPr>
            <p:ph idx="1"/>
          </p:nvPr>
        </p:nvPicPr>
        <p:blipFill>
          <a:blip xmlns:r="http://schemas.openxmlformats.org/officeDocument/2006/relationships" r:embed="rId1"/>
          <a:srcRect/>
          <a:stretch>
            <a:fillRect/>
          </a:stretch>
        </p:blipFill>
        <p:spPr bwMode="auto">
          <a:xfrm>
            <a:off x="228600" y="304800"/>
            <a:ext cx="8534400" cy="6324600"/>
          </a:xfrm>
          <a:prstGeom prst="rect"/>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pic>
        <p:nvPicPr>
          <p:cNvPr id="2097159" name="Picture 2" descr="C:\Users\Administrator\Desktop\110215_1207_DynamicSQLi4.png"/>
          <p:cNvPicPr>
            <a:picLocks noChangeAspect="1" noGrp="1" noChangeArrowheads="1"/>
          </p:cNvPicPr>
          <p:nvPr>
            <p:ph idx="1"/>
          </p:nvPr>
        </p:nvPicPr>
        <p:blipFill>
          <a:blip xmlns:r="http://schemas.openxmlformats.org/officeDocument/2006/relationships" r:embed="rId1"/>
          <a:srcRect/>
          <a:stretch>
            <a:fillRect/>
          </a:stretch>
        </p:blipFill>
        <p:spPr bwMode="auto">
          <a:xfrm>
            <a:off x="381000" y="228600"/>
            <a:ext cx="8382000" cy="6248400"/>
          </a:xfrm>
          <a:prstGeom prst="rect"/>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pic>
        <p:nvPicPr>
          <p:cNvPr id="2097160" name="Picture 2" descr="C:\Users\Administrator\Desktop\110215_1207_DynamicSQLi5.png"/>
          <p:cNvPicPr>
            <a:picLocks noChangeAspect="1" noGrp="1" noChangeArrowheads="1"/>
          </p:cNvPicPr>
          <p:nvPr>
            <p:ph idx="1"/>
          </p:nvPr>
        </p:nvPicPr>
        <p:blipFill>
          <a:blip xmlns:r="http://schemas.openxmlformats.org/officeDocument/2006/relationships" r:embed="rId1"/>
          <a:srcRect/>
          <a:stretch>
            <a:fillRect/>
          </a:stretch>
        </p:blipFill>
        <p:spPr bwMode="auto">
          <a:xfrm>
            <a:off x="457200" y="914400"/>
            <a:ext cx="7848600" cy="1676400"/>
          </a:xfrm>
          <a:prstGeom prst="rect"/>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54" name="Content Placeholder 2"/>
          <p:cNvSpPr>
            <a:spLocks noGrp="1"/>
          </p:cNvSpPr>
          <p:nvPr>
            <p:ph idx="1"/>
          </p:nvPr>
        </p:nvSpPr>
        <p:spPr>
          <a:xfrm>
            <a:off x="152400" y="152400"/>
            <a:ext cx="8763000" cy="6477000"/>
          </a:xfrm>
        </p:spPr>
        <p:txBody>
          <a:bodyPr>
            <a:normAutofit fontScale="71875" lnSpcReduction="20000"/>
          </a:bodyPr>
          <a:p>
            <a:r>
              <a:rPr b="1" dirty="0" lang="en-US">
                <a:solidFill>
                  <a:srgbClr val="FF0000"/>
                </a:solidFill>
                <a:latin typeface="Times New Roman" pitchFamily="18" charset="0"/>
                <a:cs typeface="Times New Roman" pitchFamily="18" charset="0"/>
              </a:rPr>
              <a:t>Code Explanation: </a:t>
            </a:r>
            <a:endParaRPr dirty="0" lang="en-US">
              <a:solidFill>
                <a:srgbClr val="FF0000"/>
              </a:solidFill>
              <a:latin typeface="Times New Roman" pitchFamily="18" charset="0"/>
              <a:cs typeface="Times New Roman" pitchFamily="18" charset="0"/>
            </a:endParaRPr>
          </a:p>
          <a:p>
            <a:r>
              <a:rPr b="1" dirty="0" lang="en-US">
                <a:latin typeface="Times New Roman" pitchFamily="18" charset="0"/>
                <a:cs typeface="Times New Roman" pitchFamily="18" charset="0"/>
              </a:rPr>
              <a:t>Code line 1-9</a:t>
            </a:r>
            <a:r>
              <a:rPr dirty="0" lang="en-US">
                <a:latin typeface="Times New Roman" pitchFamily="18" charset="0"/>
                <a:cs typeface="Times New Roman" pitchFamily="18" charset="0"/>
              </a:rPr>
              <a:t>: Variable declaration.</a:t>
            </a:r>
          </a:p>
          <a:p>
            <a:r>
              <a:rPr b="1" dirty="0" lang="en-US">
                <a:latin typeface="Times New Roman" pitchFamily="18" charset="0"/>
                <a:cs typeface="Times New Roman" pitchFamily="18" charset="0"/>
              </a:rPr>
              <a:t>Code line 10</a:t>
            </a:r>
            <a:r>
              <a:rPr dirty="0" lang="en-US">
                <a:latin typeface="Times New Roman" pitchFamily="18" charset="0"/>
                <a:cs typeface="Times New Roman" pitchFamily="18" charset="0"/>
              </a:rPr>
              <a:t>: Framing the SQL statement.</a:t>
            </a:r>
          </a:p>
          <a:p>
            <a:r>
              <a:rPr b="1" dirty="0" lang="en-US">
                <a:latin typeface="Times New Roman" pitchFamily="18" charset="0"/>
                <a:cs typeface="Times New Roman" pitchFamily="18" charset="0"/>
              </a:rPr>
              <a:t>Code line 11</a:t>
            </a:r>
            <a:r>
              <a:rPr dirty="0" lang="en-US">
                <a:latin typeface="Times New Roman" pitchFamily="18" charset="0"/>
                <a:cs typeface="Times New Roman" pitchFamily="18" charset="0"/>
              </a:rPr>
              <a:t>: Opening the cursor using DBMS_SQL.OPEN_CURSOR. It will return the cursor id which is opened.</a:t>
            </a:r>
          </a:p>
          <a:p>
            <a:r>
              <a:rPr b="1" dirty="0" lang="en-US">
                <a:latin typeface="Times New Roman" pitchFamily="18" charset="0"/>
                <a:cs typeface="Times New Roman" pitchFamily="18" charset="0"/>
              </a:rPr>
              <a:t>Code line 12</a:t>
            </a:r>
            <a:r>
              <a:rPr dirty="0" lang="en-US">
                <a:latin typeface="Times New Roman" pitchFamily="18" charset="0"/>
                <a:cs typeface="Times New Roman" pitchFamily="18" charset="0"/>
              </a:rPr>
              <a:t>: After the cursor is opened, the SQL is parsed.</a:t>
            </a:r>
          </a:p>
          <a:p>
            <a:r>
              <a:rPr b="1" dirty="0" lang="en-US">
                <a:latin typeface="Times New Roman" pitchFamily="18" charset="0"/>
                <a:cs typeface="Times New Roman" pitchFamily="18" charset="0"/>
              </a:rPr>
              <a:t>Code line 13</a:t>
            </a:r>
            <a:r>
              <a:rPr dirty="0" lang="en-US">
                <a:latin typeface="Times New Roman" pitchFamily="18" charset="0"/>
                <a:cs typeface="Times New Roman" pitchFamily="18" charset="0"/>
              </a:rPr>
              <a:t>: Bind variable '1001' is assigning to the cursor id instead ':empno'.</a:t>
            </a:r>
          </a:p>
          <a:p>
            <a:r>
              <a:rPr b="1" dirty="0" lang="en-US">
                <a:latin typeface="Times New Roman" pitchFamily="18" charset="0"/>
                <a:cs typeface="Times New Roman" pitchFamily="18" charset="0"/>
              </a:rPr>
              <a:t>Code line 14-17</a:t>
            </a:r>
            <a:r>
              <a:rPr dirty="0" lang="en-US">
                <a:latin typeface="Times New Roman" pitchFamily="18" charset="0"/>
                <a:cs typeface="Times New Roman" pitchFamily="18" charset="0"/>
              </a:rPr>
              <a:t>: Defining the column name based on their relative position in the SQL statement. In our case, the relative position is (1) emp_name, (2) emp_no (3) salary (4) manager. So based on this position we are defining the target variable.</a:t>
            </a:r>
          </a:p>
          <a:p>
            <a:r>
              <a:rPr b="1" dirty="0" lang="en-US">
                <a:latin typeface="Times New Roman" pitchFamily="18" charset="0"/>
                <a:cs typeface="Times New Roman" pitchFamily="18" charset="0"/>
              </a:rPr>
              <a:t>Code line 18</a:t>
            </a:r>
            <a:r>
              <a:rPr dirty="0" lang="en-US">
                <a:latin typeface="Times New Roman" pitchFamily="18" charset="0"/>
                <a:cs typeface="Times New Roman" pitchFamily="18" charset="0"/>
              </a:rPr>
              <a:t>: Executing the query using DBMS_SQL.EXECUTE. It returns the number of records processed.</a:t>
            </a:r>
          </a:p>
          <a:p>
            <a:r>
              <a:rPr b="1" dirty="0" lang="en-US">
                <a:latin typeface="Times New Roman" pitchFamily="18" charset="0"/>
                <a:cs typeface="Times New Roman" pitchFamily="18" charset="0"/>
              </a:rPr>
              <a:t>Code line 19-33</a:t>
            </a:r>
            <a:r>
              <a:rPr dirty="0" lang="en-US">
                <a:latin typeface="Times New Roman" pitchFamily="18" charset="0"/>
                <a:cs typeface="Times New Roman" pitchFamily="18" charset="0"/>
              </a:rPr>
              <a:t>: Fetching the records using a loop and displaying the same.</a:t>
            </a:r>
          </a:p>
          <a:p>
            <a:r>
              <a:rPr b="1" dirty="0" lang="en-US">
                <a:latin typeface="Times New Roman" pitchFamily="18" charset="0"/>
                <a:cs typeface="Times New Roman" pitchFamily="18" charset="0"/>
              </a:rPr>
              <a:t>Code line 20: </a:t>
            </a:r>
            <a:r>
              <a:rPr dirty="0" lang="en-US">
                <a:latin typeface="Times New Roman" pitchFamily="18" charset="0"/>
                <a:cs typeface="Times New Roman" pitchFamily="18" charset="0"/>
              </a:rPr>
              <a:t>DBMS_SQL.FETCH_ROWS will fetch one record from the rows processed. It can be called repeatedly to fetch all the rows. If it cannot fetch rows, it will return 0, thus exiting the loop.</a:t>
            </a:r>
          </a:p>
          <a:p>
            <a:endParaRPr dirty="0" lang="en-US">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pic>
        <p:nvPicPr>
          <p:cNvPr id="2097161" name="Picture 2" descr="C:\Users\Administrator\Desktop\index.png"/>
          <p:cNvPicPr>
            <a:picLocks noChangeAspect="1" noGrp="1" noChangeArrowheads="1"/>
          </p:cNvPicPr>
          <p:nvPr>
            <p:ph idx="1"/>
          </p:nvPr>
        </p:nvPicPr>
        <p:blipFill>
          <a:blip xmlns:r="http://schemas.openxmlformats.org/officeDocument/2006/relationships" r:embed="rId1"/>
          <a:srcRect/>
          <a:stretch>
            <a:fillRect/>
          </a:stretch>
        </p:blipFill>
        <p:spPr bwMode="auto">
          <a:xfrm>
            <a:off x="152400" y="381000"/>
            <a:ext cx="8905188" cy="6248400"/>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1" name="Title 1"/>
          <p:cNvSpPr>
            <a:spLocks noGrp="1"/>
          </p:cNvSpPr>
          <p:nvPr>
            <p:ph type="title"/>
          </p:nvPr>
        </p:nvSpPr>
        <p:spPr>
          <a:xfrm>
            <a:off x="457200" y="122238"/>
            <a:ext cx="7543800" cy="792162"/>
          </a:xfrm>
        </p:spPr>
        <p:txBody>
          <a:bodyPr>
            <a:normAutofit/>
          </a:bodyPr>
          <a:p>
            <a:r>
              <a:rPr b="1" dirty="0" sz="3000" lang="en-US" smtClean="0">
                <a:solidFill>
                  <a:srgbClr val="FF0000"/>
                </a:solidFill>
                <a:latin typeface="Times New Roman" pitchFamily="18" charset="0"/>
                <a:cs typeface="Times New Roman" pitchFamily="18" charset="0"/>
              </a:rPr>
              <a:t>Example 1</a:t>
            </a:r>
            <a:endParaRPr b="1" dirty="0" sz="3000" lang="en-US">
              <a:solidFill>
                <a:srgbClr val="FF0000"/>
              </a:solidFill>
              <a:latin typeface="Times New Roman" pitchFamily="18" charset="0"/>
              <a:cs typeface="Times New Roman" pitchFamily="18" charset="0"/>
            </a:endParaRPr>
          </a:p>
        </p:txBody>
      </p:sp>
      <p:sp>
        <p:nvSpPr>
          <p:cNvPr id="1048592" name="Slide Number Placeholder 3"/>
          <p:cNvSpPr>
            <a:spLocks noGrp="1"/>
          </p:cNvSpPr>
          <p:nvPr>
            <p:ph type="sldNum" sz="quarter" idx="12"/>
          </p:nvPr>
        </p:nvSpPr>
        <p:spPr>
          <a:xfrm>
            <a:off x="3124200" y="6248400"/>
            <a:ext cx="2895600" cy="457200"/>
          </a:xfrm>
        </p:spPr>
        <p:txBody>
          <a:bodyPr/>
          <a:lstStyle>
            <a:lvl1pPr eaLnBrk="0" hangingPunct="0">
              <a:defRPr sz="2400">
                <a:solidFill>
                  <a:schemeClr val="tx1"/>
                </a:solidFill>
                <a:latin typeface="Arial" pitchFamily="34" charset="0"/>
                <a:ea typeface="ＭＳ Ｐゴシック" pitchFamily="34" charset="-128"/>
              </a:defRPr>
            </a:lvl1pPr>
            <a:lvl2pPr eaLnBrk="0" hangingPunct="0" indent="-285750" marL="742950">
              <a:defRPr sz="2400">
                <a:solidFill>
                  <a:schemeClr val="tx1"/>
                </a:solidFill>
                <a:latin typeface="Arial" pitchFamily="34" charset="0"/>
                <a:ea typeface="ＭＳ Ｐゴシック" pitchFamily="34" charset="-128"/>
              </a:defRPr>
            </a:lvl2pPr>
            <a:lvl3pPr eaLnBrk="0" hangingPunct="0" indent="-228600" marL="1143000">
              <a:defRPr sz="2400">
                <a:solidFill>
                  <a:schemeClr val="tx1"/>
                </a:solidFill>
                <a:latin typeface="Arial" pitchFamily="34" charset="0"/>
                <a:ea typeface="ＭＳ Ｐゴシック" pitchFamily="34" charset="-128"/>
              </a:defRPr>
            </a:lvl3pPr>
            <a:lvl4pPr eaLnBrk="0" hangingPunct="0" indent="-228600" marL="1600200">
              <a:defRPr sz="2400">
                <a:solidFill>
                  <a:schemeClr val="tx1"/>
                </a:solidFill>
                <a:latin typeface="Arial" pitchFamily="34" charset="0"/>
                <a:ea typeface="ＭＳ Ｐゴシック" pitchFamily="34" charset="-128"/>
              </a:defRPr>
            </a:lvl4pPr>
            <a:lvl5pPr eaLnBrk="0" hangingPunct="0" indent="-228600" marL="2057400">
              <a:defRPr sz="2400">
                <a:solidFill>
                  <a:schemeClr val="tx1"/>
                </a:solidFill>
                <a:latin typeface="Arial" pitchFamily="34" charset="0"/>
                <a:ea typeface="ＭＳ Ｐゴシック" pitchFamily="34" charset="-128"/>
              </a:defRPr>
            </a:lvl5pPr>
            <a:lvl6pPr eaLnBrk="0" fontAlgn="base" hangingPunct="0" indent="-228600" marL="2514600">
              <a:spcBef>
                <a:spcPct val="0"/>
              </a:spcBef>
              <a:spcAft>
                <a:spcPct val="0"/>
              </a:spcAft>
              <a:defRPr sz="2400">
                <a:solidFill>
                  <a:schemeClr val="tx1"/>
                </a:solidFill>
                <a:latin typeface="Arial" pitchFamily="34" charset="0"/>
                <a:ea typeface="ＭＳ Ｐゴシック" pitchFamily="34" charset="-128"/>
              </a:defRPr>
            </a:lvl6pPr>
            <a:lvl7pPr eaLnBrk="0" fontAlgn="base" hangingPunct="0" indent="-228600" marL="2971800">
              <a:spcBef>
                <a:spcPct val="0"/>
              </a:spcBef>
              <a:spcAft>
                <a:spcPct val="0"/>
              </a:spcAft>
              <a:defRPr sz="2400">
                <a:solidFill>
                  <a:schemeClr val="tx1"/>
                </a:solidFill>
                <a:latin typeface="Arial" pitchFamily="34" charset="0"/>
                <a:ea typeface="ＭＳ Ｐゴシック" pitchFamily="34" charset="-128"/>
              </a:defRPr>
            </a:lvl7pPr>
            <a:lvl8pPr eaLnBrk="0" fontAlgn="base" hangingPunct="0" indent="-228600" marL="3429000">
              <a:spcBef>
                <a:spcPct val="0"/>
              </a:spcBef>
              <a:spcAft>
                <a:spcPct val="0"/>
              </a:spcAft>
              <a:defRPr sz="2400">
                <a:solidFill>
                  <a:schemeClr val="tx1"/>
                </a:solidFill>
                <a:latin typeface="Arial" pitchFamily="34" charset="0"/>
                <a:ea typeface="ＭＳ Ｐゴシック" pitchFamily="34" charset="-128"/>
              </a:defRPr>
            </a:lvl8pPr>
            <a:lvl9pPr eaLnBrk="0" fontAlgn="base" hangingPunct="0" indent="-228600" marL="388620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fld id="{FAFF5BC1-5DF4-41D4-9401-B7474C350CBC}" type="slidenum">
              <a:rPr sz="1000" lang="en-US"/>
              <a:pPr algn="ctr" eaLnBrk="1" hangingPunct="1"/>
              <a:t>3</a:t>
            </a:fld>
            <a:endParaRPr sz="1000" lang="en-US"/>
          </a:p>
        </p:txBody>
      </p:sp>
      <p:sp>
        <p:nvSpPr>
          <p:cNvPr id="1048593" name="Rectangle 3"/>
          <p:cNvSpPr txBox="1">
            <a:spLocks noChangeArrowheads="1"/>
          </p:cNvSpPr>
          <p:nvPr/>
        </p:nvSpPr>
        <p:spPr bwMode="auto">
          <a:xfrm>
            <a:off x="259773" y="3733800"/>
            <a:ext cx="4724400" cy="762000"/>
          </a:xfrm>
          <a:prstGeom prst="rect"/>
          <a:solidFill>
            <a:schemeClr val="accent1">
              <a:lumMod val="20000"/>
              <a:lumOff val="80000"/>
            </a:schemeClr>
          </a:solidFill>
          <a:ln>
            <a:noFill/>
          </a:ln>
          <a:effectLst/>
        </p:spPr>
        <p:txBody>
          <a:bodyPr/>
          <a:lstStyle>
            <a:lvl1pPr algn="l" eaLnBrk="0" fontAlgn="base" hangingPunct="0" indent="-342900" marL="342900" rtl="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algn="l" eaLnBrk="0" fontAlgn="base" hangingPunct="0" indent="-347663" marL="692150" rtl="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algn="l" eaLnBrk="0" fontAlgn="base" hangingPunct="0" indent="-293688" marL="987425" rtl="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algn="l" eaLnBrk="0" fontAlgn="base" hangingPunct="0" indent="-292100" marL="1281113" rtl="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algn="l" eaLnBrk="0" fontAlgn="base" hangingPunct="0" indent="-315913" marL="1598613" rtl="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algn="l" fontAlgn="base" indent="-315913" marL="2055813" rtl="0">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algn="l" fontAlgn="base" indent="-315913" marL="2513013" rtl="0">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algn="l" fontAlgn="base" indent="-315913" marL="2970213" rtl="0">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algn="l" fontAlgn="base" indent="-315913" marL="3427413" rtl="0">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algn="ctr" eaLnBrk="1" hangingPunct="1" indent="0" marL="0">
              <a:buFont typeface="Wingdings" charset="0"/>
              <a:buNone/>
            </a:pPr>
            <a:r>
              <a:rPr b="1" dirty="0" sz="1600" lang="en-US" smtClean="0">
                <a:solidFill>
                  <a:srgbClr val="800000"/>
                </a:solidFill>
                <a:cs typeface="+mn-cs"/>
              </a:rPr>
              <a:t>Sum of loans taken by a customer does not exceed 100,000</a:t>
            </a:r>
            <a:endParaRPr dirty="0" sz="1600" lang="en-US" smtClean="0">
              <a:cs typeface="+mn-cs"/>
            </a:endParaRPr>
          </a:p>
        </p:txBody>
      </p:sp>
      <p:pic>
        <p:nvPicPr>
          <p:cNvPr id="2097153" name="Picture 9"/>
          <p:cNvPicPr>
            <a:picLocks noChangeAspect="1"/>
          </p:cNvPicPr>
          <p:nvPr/>
        </p:nvPicPr>
        <p:blipFill>
          <a:blip xmlns:r="http://schemas.openxmlformats.org/officeDocument/2006/relationships" r:embed="rId1"/>
          <a:srcRect/>
          <a:stretch>
            <a:fillRect/>
          </a:stretch>
        </p:blipFill>
        <p:spPr bwMode="auto">
          <a:xfrm>
            <a:off x="533400" y="1018308"/>
            <a:ext cx="7924800" cy="2486891"/>
          </a:xfrm>
          <a:prstGeom prst="rect"/>
          <a:noFill/>
          <a:ln>
            <a:noFill/>
          </a:ln>
        </p:spPr>
      </p:pic>
      <p:sp>
        <p:nvSpPr>
          <p:cNvPr id="1048594" name="Rectangle 3"/>
          <p:cNvSpPr txBox="1">
            <a:spLocks noChangeArrowheads="1"/>
          </p:cNvSpPr>
          <p:nvPr/>
        </p:nvSpPr>
        <p:spPr bwMode="auto">
          <a:xfrm>
            <a:off x="990600" y="4731327"/>
            <a:ext cx="5257800" cy="1981200"/>
          </a:xfrm>
          <a:prstGeom prst="rect"/>
          <a:solidFill>
            <a:schemeClr val="bg1">
              <a:lumMod val="85000"/>
            </a:schemeClr>
          </a:solidFill>
          <a:ln>
            <a:noFill/>
          </a:ln>
          <a:effectLst/>
        </p:spPr>
        <p:txBody>
          <a:bodyPr/>
          <a:lstStyle>
            <a:lvl1pPr algn="l" eaLnBrk="0" fontAlgn="base" hangingPunct="0" indent="-342900" marL="342900" rtl="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algn="l" eaLnBrk="0" fontAlgn="base" hangingPunct="0" indent="-347663" marL="692150" rtl="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algn="l" eaLnBrk="0" fontAlgn="base" hangingPunct="0" indent="-293688" marL="987425" rtl="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algn="l" eaLnBrk="0" fontAlgn="base" hangingPunct="0" indent="-292100" marL="1281113" rtl="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algn="l" eaLnBrk="0" fontAlgn="base" hangingPunct="0" indent="-315913" marL="1598613" rtl="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algn="l" fontAlgn="base" indent="-315913" marL="2055813" rtl="0">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algn="l" fontAlgn="base" indent="-315913" marL="2513013" rtl="0">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algn="l" fontAlgn="base" indent="-315913" marL="2970213" rtl="0">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algn="l" fontAlgn="base" indent="-315913" marL="3427413" rtl="0">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eaLnBrk="1" hangingPunct="1" indent="0" marL="0">
              <a:buFont typeface="Wingdings" charset="0"/>
              <a:buNone/>
            </a:pPr>
            <a:r>
              <a:rPr b="1" dirty="0" sz="1600" lang="en-US" smtClean="0">
                <a:cs typeface="+mn-cs"/>
              </a:rPr>
              <a:t>Create Assertion </a:t>
            </a:r>
            <a:r>
              <a:rPr dirty="0" sz="1600" lang="en-US" err="1" smtClean="0">
                <a:cs typeface="+mn-cs"/>
              </a:rPr>
              <a:t>SumLoans</a:t>
            </a:r>
            <a:r>
              <a:rPr dirty="0" sz="1600" lang="en-US" smtClean="0">
                <a:cs typeface="+mn-cs"/>
              </a:rPr>
              <a:t> </a:t>
            </a:r>
            <a:r>
              <a:rPr b="1" dirty="0" sz="1600" lang="en-US" smtClean="0">
                <a:cs typeface="+mn-cs"/>
              </a:rPr>
              <a:t>Check</a:t>
            </a:r>
          </a:p>
          <a:p>
            <a:pPr eaLnBrk="1" hangingPunct="1" indent="0" lvl="1" marL="349250">
              <a:buFont typeface="Wingdings" charset="0"/>
              <a:buNone/>
            </a:pPr>
            <a:r>
              <a:rPr dirty="0" sz="1600" lang="en-US" smtClean="0"/>
              <a:t>(   100,000 &gt;= </a:t>
            </a:r>
            <a:r>
              <a:rPr b="1" dirty="0" sz="1600" lang="en-US" smtClean="0">
                <a:solidFill>
                  <a:srgbClr val="3333FF"/>
                </a:solidFill>
              </a:rPr>
              <a:t>ALL</a:t>
            </a:r>
          </a:p>
          <a:p>
            <a:pPr eaLnBrk="1" hangingPunct="1" indent="0" lvl="1" marL="349250">
              <a:buFont typeface="Wingdings" charset="0"/>
              <a:buNone/>
            </a:pPr>
            <a:r>
              <a:rPr dirty="0" sz="1600" lang="en-US" smtClean="0"/>
              <a:t>     Select   Sum(amount)</a:t>
            </a:r>
          </a:p>
          <a:p>
            <a:pPr eaLnBrk="1" hangingPunct="1" indent="0" lvl="1" marL="349250">
              <a:buFont typeface="Wingdings" charset="0"/>
              <a:buNone/>
            </a:pPr>
            <a:r>
              <a:rPr dirty="0" sz="1600" lang="en-US"/>
              <a:t> </a:t>
            </a:r>
            <a:r>
              <a:rPr dirty="0" sz="1600" lang="en-US" smtClean="0"/>
              <a:t>    From     borrower B , loan L</a:t>
            </a:r>
          </a:p>
          <a:p>
            <a:pPr eaLnBrk="1" hangingPunct="1" indent="0" lvl="1" marL="349250">
              <a:buFont typeface="Wingdings" charset="0"/>
              <a:buNone/>
            </a:pPr>
            <a:r>
              <a:rPr dirty="0" sz="1600" lang="en-US"/>
              <a:t> </a:t>
            </a:r>
            <a:r>
              <a:rPr dirty="0" sz="1600" lang="en-US" smtClean="0"/>
              <a:t>    Where  </a:t>
            </a:r>
            <a:r>
              <a:rPr dirty="0" sz="1600" lang="en-US" err="1" smtClean="0"/>
              <a:t>B.loan_number</a:t>
            </a:r>
            <a:r>
              <a:rPr dirty="0" sz="1600" lang="en-US" smtClean="0"/>
              <a:t> = </a:t>
            </a:r>
            <a:r>
              <a:rPr dirty="0" sz="1600" lang="en-US" err="1" smtClean="0"/>
              <a:t>L.loan_number</a:t>
            </a:r>
            <a:endParaRPr dirty="0" sz="1600" lang="en-US" smtClean="0"/>
          </a:p>
          <a:p>
            <a:pPr eaLnBrk="1" hangingPunct="1" indent="0" lvl="1" marL="349250">
              <a:buFont typeface="Wingdings" charset="0"/>
              <a:buNone/>
            </a:pPr>
            <a:r>
              <a:rPr dirty="0" sz="1600" lang="en-US"/>
              <a:t> </a:t>
            </a:r>
            <a:r>
              <a:rPr dirty="0" sz="1600" lang="en-US" smtClean="0"/>
              <a:t>    Group By </a:t>
            </a:r>
            <a:r>
              <a:rPr dirty="0" sz="1600" lang="en-US" err="1" smtClean="0"/>
              <a:t>customer_name</a:t>
            </a:r>
            <a:r>
              <a:rPr dirty="0" sz="1600" lang="en-US" smtClean="0"/>
              <a:t> );</a:t>
            </a:r>
          </a:p>
        </p:txBody>
      </p:sp>
      <p:grpSp>
        <p:nvGrpSpPr>
          <p:cNvPr id="50" name="Group 2"/>
          <p:cNvGrpSpPr/>
          <p:nvPr/>
        </p:nvGrpSpPr>
        <p:grpSpPr bwMode="auto">
          <a:xfrm>
            <a:off x="4267200" y="3904456"/>
            <a:ext cx="4343400" cy="1143000"/>
            <a:chOff x="3657600" y="3621088"/>
            <a:chExt cx="4343400" cy="1143000"/>
          </a:xfrm>
        </p:grpSpPr>
        <p:cxnSp>
          <p:nvCxnSpPr>
            <p:cNvPr id="3145729" name="Straight Arrow Connector 8"/>
            <p:cNvCxnSpPr>
              <a:cxnSpLocks noChangeShapeType="1"/>
              <a:stCxn id="1048595" idx="1"/>
            </p:cNvCxnSpPr>
            <p:nvPr/>
          </p:nvCxnSpPr>
          <p:spPr bwMode="auto">
            <a:xfrm flipH="1">
              <a:off x="3657600" y="3943351"/>
              <a:ext cx="1447800" cy="820737"/>
            </a:xfrm>
            <a:prstGeom prst="straightConnector1"/>
            <a:noFill/>
            <a:ln w="25400">
              <a:solidFill>
                <a:schemeClr val="accent1"/>
              </a:solidFill>
              <a:round/>
              <a:headEnd/>
              <a:tailEnd type="arrow" w="med" len="med"/>
            </a:ln>
            <a:effectLst>
              <a:outerShdw blurRad="40000" dir="5400000" dist="20000" rotWithShape="0">
                <a:srgbClr val="808080">
                  <a:alpha val="37999"/>
                </a:srgbClr>
              </a:outerShdw>
            </a:effectLst>
          </p:spPr>
        </p:cxnSp>
        <p:sp>
          <p:nvSpPr>
            <p:cNvPr id="1048595" name="TextBox 10"/>
            <p:cNvSpPr txBox="1">
              <a:spLocks noChangeArrowheads="1"/>
            </p:cNvSpPr>
            <p:nvPr/>
          </p:nvSpPr>
          <p:spPr bwMode="auto">
            <a:xfrm>
              <a:off x="5105400" y="3621088"/>
              <a:ext cx="2895600" cy="646112"/>
            </a:xfrm>
            <a:prstGeom prst="rect"/>
            <a:noFill/>
            <a:ln>
              <a:noFill/>
            </a:ln>
          </p:spPr>
          <p:txBody>
            <a:bodyPr>
              <a:spAutoFit/>
            </a:bodyPr>
            <a:lstStyle>
              <a:lvl1pPr eaLnBrk="0" hangingPunct="0">
                <a:defRPr sz="2400">
                  <a:solidFill>
                    <a:schemeClr val="tx1"/>
                  </a:solidFill>
                  <a:latin typeface="Arial" pitchFamily="34" charset="0"/>
                  <a:ea typeface="ＭＳ Ｐゴシック" pitchFamily="34" charset="-128"/>
                </a:defRPr>
              </a:lvl1pPr>
              <a:lvl2pPr eaLnBrk="0" hangingPunct="0" indent="-285750" marL="742950">
                <a:defRPr sz="2400">
                  <a:solidFill>
                    <a:schemeClr val="tx1"/>
                  </a:solidFill>
                  <a:latin typeface="Arial" pitchFamily="34" charset="0"/>
                  <a:ea typeface="ＭＳ Ｐゴシック" pitchFamily="34" charset="-128"/>
                </a:defRPr>
              </a:lvl2pPr>
              <a:lvl3pPr eaLnBrk="0" hangingPunct="0" indent="-228600" marL="1143000">
                <a:defRPr sz="2400">
                  <a:solidFill>
                    <a:schemeClr val="tx1"/>
                  </a:solidFill>
                  <a:latin typeface="Arial" pitchFamily="34" charset="0"/>
                  <a:ea typeface="ＭＳ Ｐゴシック" pitchFamily="34" charset="-128"/>
                </a:defRPr>
              </a:lvl3pPr>
              <a:lvl4pPr eaLnBrk="0" hangingPunct="0" indent="-228600" marL="1600200">
                <a:defRPr sz="2400">
                  <a:solidFill>
                    <a:schemeClr val="tx1"/>
                  </a:solidFill>
                  <a:latin typeface="Arial" pitchFamily="34" charset="0"/>
                  <a:ea typeface="ＭＳ Ｐゴシック" pitchFamily="34" charset="-128"/>
                </a:defRPr>
              </a:lvl4pPr>
              <a:lvl5pPr eaLnBrk="0" hangingPunct="0" indent="-228600" marL="2057400">
                <a:defRPr sz="2400">
                  <a:solidFill>
                    <a:schemeClr val="tx1"/>
                  </a:solidFill>
                  <a:latin typeface="Arial" pitchFamily="34" charset="0"/>
                  <a:ea typeface="ＭＳ Ｐゴシック" pitchFamily="34" charset="-128"/>
                </a:defRPr>
              </a:lvl5pPr>
              <a:lvl6pPr eaLnBrk="0" fontAlgn="base" hangingPunct="0" indent="-228600" marL="2514600">
                <a:spcBef>
                  <a:spcPct val="0"/>
                </a:spcBef>
                <a:spcAft>
                  <a:spcPct val="0"/>
                </a:spcAft>
                <a:defRPr sz="2400">
                  <a:solidFill>
                    <a:schemeClr val="tx1"/>
                  </a:solidFill>
                  <a:latin typeface="Arial" pitchFamily="34" charset="0"/>
                  <a:ea typeface="ＭＳ Ｐゴシック" pitchFamily="34" charset="-128"/>
                </a:defRPr>
              </a:lvl6pPr>
              <a:lvl7pPr eaLnBrk="0" fontAlgn="base" hangingPunct="0" indent="-228600" marL="2971800">
                <a:spcBef>
                  <a:spcPct val="0"/>
                </a:spcBef>
                <a:spcAft>
                  <a:spcPct val="0"/>
                </a:spcAft>
                <a:defRPr sz="2400">
                  <a:solidFill>
                    <a:schemeClr val="tx1"/>
                  </a:solidFill>
                  <a:latin typeface="Arial" pitchFamily="34" charset="0"/>
                  <a:ea typeface="ＭＳ Ｐゴシック" pitchFamily="34" charset="-128"/>
                </a:defRPr>
              </a:lvl7pPr>
              <a:lvl8pPr eaLnBrk="0" fontAlgn="base" hangingPunct="0" indent="-228600" marL="3429000">
                <a:spcBef>
                  <a:spcPct val="0"/>
                </a:spcBef>
                <a:spcAft>
                  <a:spcPct val="0"/>
                </a:spcAft>
                <a:defRPr sz="2400">
                  <a:solidFill>
                    <a:schemeClr val="tx1"/>
                  </a:solidFill>
                  <a:latin typeface="Arial" pitchFamily="34" charset="0"/>
                  <a:ea typeface="ＭＳ Ｐゴシック" pitchFamily="34" charset="-128"/>
                </a:defRPr>
              </a:lvl8pPr>
              <a:lvl9pPr eaLnBrk="0" fontAlgn="base" hangingPunct="0" indent="-228600" marL="388620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sz="1800" lang="en-US">
                  <a:solidFill>
                    <a:srgbClr val="FF0000"/>
                  </a:solidFill>
                </a:rPr>
                <a:t>Must return True or False (not a relation)</a:t>
              </a:r>
            </a:p>
          </p:txBody>
        </p:sp>
      </p:gr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594"/>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55" name="Title 1"/>
          <p:cNvSpPr>
            <a:spLocks noGrp="1"/>
          </p:cNvSpPr>
          <p:nvPr>
            <p:ph type="title"/>
          </p:nvPr>
        </p:nvSpPr>
        <p:spPr/>
        <p:txBody>
          <a:bodyPr/>
          <a:p>
            <a:r>
              <a:rPr dirty="0" lang="en-US" smtClean="0"/>
              <a:t>How to grant privlediges</a:t>
            </a:r>
            <a:endParaRPr dirty="0" lang="en-US"/>
          </a:p>
        </p:txBody>
      </p:sp>
      <p:sp>
        <p:nvSpPr>
          <p:cNvPr id="1048656" name="Content Placeholder 2"/>
          <p:cNvSpPr>
            <a:spLocks noGrp="1"/>
          </p:cNvSpPr>
          <p:nvPr>
            <p:ph idx="1"/>
          </p:nvPr>
        </p:nvSpPr>
        <p:spPr/>
        <p:txBody>
          <a:bodyPr/>
          <a:p>
            <a:r>
              <a:rPr lang="en-US" smtClean="0"/>
              <a:t>previledges</a:t>
            </a:r>
            <a:endParaRPr dirty="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57" name="Title 1"/>
          <p:cNvSpPr>
            <a:spLocks noGrp="1"/>
          </p:cNvSpPr>
          <p:nvPr>
            <p:ph type="title"/>
          </p:nvPr>
        </p:nvSpPr>
        <p:spPr/>
        <p:txBody>
          <a:bodyPr/>
          <a:p>
            <a:endParaRPr lang="en-US"/>
          </a:p>
        </p:txBody>
      </p:sp>
      <p:sp>
        <p:nvSpPr>
          <p:cNvPr id="1048658" name="Content Placeholder 2"/>
          <p:cNvSpPr>
            <a:spLocks noGrp="1"/>
          </p:cNvSpPr>
          <p:nvPr>
            <p:ph idx="1"/>
          </p:nvPr>
        </p:nvSpPr>
        <p:spPr/>
        <p:txBody>
          <a:bodyPr/>
          <a:p>
            <a:pPr indent="0" marL="0">
              <a:buNone/>
            </a:pPr>
            <a:endParaRPr dirty="0" lang="en-US"/>
          </a:p>
          <a:p>
            <a:pPr indent="0" marL="0">
              <a:buNone/>
            </a:pPr>
            <a:r>
              <a:rPr dirty="0" lang="en-US" smtClean="0"/>
              <a:t>			</a:t>
            </a:r>
            <a:r>
              <a:rPr b="1" dirty="0" sz="7200" lang="en-US" smtClean="0">
                <a:solidFill>
                  <a:srgbClr val="FF0000"/>
                </a:solidFill>
                <a:latin typeface="Times New Roman" pitchFamily="18" charset="0"/>
                <a:cs typeface="Times New Roman" pitchFamily="18" charset="0"/>
              </a:rPr>
              <a:t>END</a:t>
            </a:r>
            <a:endParaRPr b="1" dirty="0" sz="7200" lang="en-US">
              <a:solidFill>
                <a:srgbClr val="FF000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6" name="Title 1"/>
          <p:cNvSpPr>
            <a:spLocks noGrp="1"/>
          </p:cNvSpPr>
          <p:nvPr>
            <p:ph type="title"/>
          </p:nvPr>
        </p:nvSpPr>
        <p:spPr>
          <a:xfrm>
            <a:off x="457200" y="122238"/>
            <a:ext cx="7543800" cy="487362"/>
          </a:xfrm>
        </p:spPr>
        <p:txBody>
          <a:bodyPr>
            <a:normAutofit fontScale="90000"/>
          </a:bodyPr>
          <a:p>
            <a:r>
              <a:rPr b="1" dirty="0" sz="3000" lang="en-US" smtClean="0">
                <a:solidFill>
                  <a:srgbClr val="FF0000"/>
                </a:solidFill>
                <a:latin typeface="Times New Roman" pitchFamily="18" charset="0"/>
                <a:cs typeface="Times New Roman" pitchFamily="18" charset="0"/>
              </a:rPr>
              <a:t>Example 2</a:t>
            </a:r>
            <a:endParaRPr b="1" dirty="0" sz="3000" lang="en-US">
              <a:solidFill>
                <a:srgbClr val="FF0000"/>
              </a:solidFill>
              <a:latin typeface="Times New Roman" pitchFamily="18" charset="0"/>
              <a:cs typeface="Times New Roman" pitchFamily="18" charset="0"/>
            </a:endParaRPr>
          </a:p>
        </p:txBody>
      </p:sp>
      <p:sp>
        <p:nvSpPr>
          <p:cNvPr id="1048597" name="Slide Number Placeholder 3"/>
          <p:cNvSpPr>
            <a:spLocks noGrp="1"/>
          </p:cNvSpPr>
          <p:nvPr>
            <p:ph type="sldNum" sz="quarter" idx="12"/>
          </p:nvPr>
        </p:nvSpPr>
        <p:spPr>
          <a:xfrm>
            <a:off x="3124200" y="6248400"/>
            <a:ext cx="2895600" cy="457200"/>
          </a:xfrm>
        </p:spPr>
        <p:txBody>
          <a:bodyPr/>
          <a:lstStyle>
            <a:lvl1pPr eaLnBrk="0" hangingPunct="0">
              <a:defRPr sz="2400">
                <a:solidFill>
                  <a:schemeClr val="tx1"/>
                </a:solidFill>
                <a:latin typeface="Arial" pitchFamily="34" charset="0"/>
                <a:ea typeface="ＭＳ Ｐゴシック" pitchFamily="34" charset="-128"/>
              </a:defRPr>
            </a:lvl1pPr>
            <a:lvl2pPr eaLnBrk="0" hangingPunct="0" indent="-285750" marL="742950">
              <a:defRPr sz="2400">
                <a:solidFill>
                  <a:schemeClr val="tx1"/>
                </a:solidFill>
                <a:latin typeface="Arial" pitchFamily="34" charset="0"/>
                <a:ea typeface="ＭＳ Ｐゴシック" pitchFamily="34" charset="-128"/>
              </a:defRPr>
            </a:lvl2pPr>
            <a:lvl3pPr eaLnBrk="0" hangingPunct="0" indent="-228600" marL="1143000">
              <a:defRPr sz="2400">
                <a:solidFill>
                  <a:schemeClr val="tx1"/>
                </a:solidFill>
                <a:latin typeface="Arial" pitchFamily="34" charset="0"/>
                <a:ea typeface="ＭＳ Ｐゴシック" pitchFamily="34" charset="-128"/>
              </a:defRPr>
            </a:lvl3pPr>
            <a:lvl4pPr eaLnBrk="0" hangingPunct="0" indent="-228600" marL="1600200">
              <a:defRPr sz="2400">
                <a:solidFill>
                  <a:schemeClr val="tx1"/>
                </a:solidFill>
                <a:latin typeface="Arial" pitchFamily="34" charset="0"/>
                <a:ea typeface="ＭＳ Ｐゴシック" pitchFamily="34" charset="-128"/>
              </a:defRPr>
            </a:lvl4pPr>
            <a:lvl5pPr eaLnBrk="0" hangingPunct="0" indent="-228600" marL="2057400">
              <a:defRPr sz="2400">
                <a:solidFill>
                  <a:schemeClr val="tx1"/>
                </a:solidFill>
                <a:latin typeface="Arial" pitchFamily="34" charset="0"/>
                <a:ea typeface="ＭＳ Ｐゴシック" pitchFamily="34" charset="-128"/>
              </a:defRPr>
            </a:lvl5pPr>
            <a:lvl6pPr eaLnBrk="0" fontAlgn="base" hangingPunct="0" indent="-228600" marL="2514600">
              <a:spcBef>
                <a:spcPct val="0"/>
              </a:spcBef>
              <a:spcAft>
                <a:spcPct val="0"/>
              </a:spcAft>
              <a:defRPr sz="2400">
                <a:solidFill>
                  <a:schemeClr val="tx1"/>
                </a:solidFill>
                <a:latin typeface="Arial" pitchFamily="34" charset="0"/>
                <a:ea typeface="ＭＳ Ｐゴシック" pitchFamily="34" charset="-128"/>
              </a:defRPr>
            </a:lvl6pPr>
            <a:lvl7pPr eaLnBrk="0" fontAlgn="base" hangingPunct="0" indent="-228600" marL="2971800">
              <a:spcBef>
                <a:spcPct val="0"/>
              </a:spcBef>
              <a:spcAft>
                <a:spcPct val="0"/>
              </a:spcAft>
              <a:defRPr sz="2400">
                <a:solidFill>
                  <a:schemeClr val="tx1"/>
                </a:solidFill>
                <a:latin typeface="Arial" pitchFamily="34" charset="0"/>
                <a:ea typeface="ＭＳ Ｐゴシック" pitchFamily="34" charset="-128"/>
              </a:defRPr>
            </a:lvl7pPr>
            <a:lvl8pPr eaLnBrk="0" fontAlgn="base" hangingPunct="0" indent="-228600" marL="3429000">
              <a:spcBef>
                <a:spcPct val="0"/>
              </a:spcBef>
              <a:spcAft>
                <a:spcPct val="0"/>
              </a:spcAft>
              <a:defRPr sz="2400">
                <a:solidFill>
                  <a:schemeClr val="tx1"/>
                </a:solidFill>
                <a:latin typeface="Arial" pitchFamily="34" charset="0"/>
                <a:ea typeface="ＭＳ Ｐゴシック" pitchFamily="34" charset="-128"/>
              </a:defRPr>
            </a:lvl8pPr>
            <a:lvl9pPr eaLnBrk="0" fontAlgn="base" hangingPunct="0" indent="-228600" marL="388620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fld id="{8FB2952F-66BD-481D-B3C0-C006C8FC7981}" type="slidenum">
              <a:rPr sz="1000" lang="en-US"/>
              <a:pPr algn="ctr" eaLnBrk="1" hangingPunct="1"/>
              <a:t>4</a:t>
            </a:fld>
            <a:endParaRPr sz="1000" lang="en-US"/>
          </a:p>
        </p:txBody>
      </p:sp>
      <p:sp>
        <p:nvSpPr>
          <p:cNvPr id="1048598" name="Rectangle 3"/>
          <p:cNvSpPr txBox="1">
            <a:spLocks noChangeArrowheads="1"/>
          </p:cNvSpPr>
          <p:nvPr/>
        </p:nvSpPr>
        <p:spPr bwMode="auto">
          <a:xfrm>
            <a:off x="304800" y="3810000"/>
            <a:ext cx="5562600" cy="762000"/>
          </a:xfrm>
          <a:prstGeom prst="rect"/>
          <a:solidFill>
            <a:schemeClr val="accent1">
              <a:lumMod val="20000"/>
              <a:lumOff val="80000"/>
            </a:schemeClr>
          </a:solidFill>
          <a:ln>
            <a:noFill/>
          </a:ln>
          <a:effectLst/>
        </p:spPr>
        <p:txBody>
          <a:bodyPr/>
          <a:lstStyle>
            <a:lvl1pPr algn="l" eaLnBrk="0" fontAlgn="base" hangingPunct="0" indent="-342900" marL="342900" rtl="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algn="l" eaLnBrk="0" fontAlgn="base" hangingPunct="0" indent="-347663" marL="692150" rtl="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algn="l" eaLnBrk="0" fontAlgn="base" hangingPunct="0" indent="-293688" marL="987425" rtl="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algn="l" eaLnBrk="0" fontAlgn="base" hangingPunct="0" indent="-292100" marL="1281113" rtl="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algn="l" eaLnBrk="0" fontAlgn="base" hangingPunct="0" indent="-315913" marL="1598613" rtl="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algn="l" fontAlgn="base" indent="-315913" marL="2055813" rtl="0">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algn="l" fontAlgn="base" indent="-315913" marL="2513013" rtl="0">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algn="l" fontAlgn="base" indent="-315913" marL="2970213" rtl="0">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algn="l" fontAlgn="base" indent="-315913" marL="3427413" rtl="0">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algn="ctr" eaLnBrk="1" hangingPunct="1" indent="0" marL="0">
              <a:buFont typeface="Wingdings" charset="0"/>
              <a:buNone/>
            </a:pPr>
            <a:r>
              <a:rPr b="1" dirty="0" sz="1600" lang="en-US" smtClean="0">
                <a:solidFill>
                  <a:srgbClr val="800000"/>
                </a:solidFill>
                <a:cs typeface="+mn-cs"/>
              </a:rPr>
              <a:t>Number of accounts for each customer in a given branch is at most two</a:t>
            </a:r>
            <a:endParaRPr dirty="0" sz="1600" lang="en-US" smtClean="0">
              <a:cs typeface="+mn-cs"/>
            </a:endParaRPr>
          </a:p>
        </p:txBody>
      </p:sp>
      <p:pic>
        <p:nvPicPr>
          <p:cNvPr id="2097154" name="Picture 9"/>
          <p:cNvPicPr>
            <a:picLocks noChangeAspect="1"/>
          </p:cNvPicPr>
          <p:nvPr/>
        </p:nvPicPr>
        <p:blipFill>
          <a:blip xmlns:r="http://schemas.openxmlformats.org/officeDocument/2006/relationships" r:embed="rId1"/>
          <a:srcRect/>
          <a:stretch>
            <a:fillRect/>
          </a:stretch>
        </p:blipFill>
        <p:spPr bwMode="auto">
          <a:xfrm>
            <a:off x="762000" y="762000"/>
            <a:ext cx="6934200" cy="2743200"/>
          </a:xfrm>
          <a:prstGeom prst="rect"/>
          <a:noFill/>
          <a:ln>
            <a:noFill/>
          </a:ln>
        </p:spPr>
      </p:pic>
      <p:sp>
        <p:nvSpPr>
          <p:cNvPr id="1048599" name="Rectangle 3"/>
          <p:cNvSpPr txBox="1">
            <a:spLocks noChangeArrowheads="1"/>
          </p:cNvSpPr>
          <p:nvPr/>
        </p:nvSpPr>
        <p:spPr bwMode="auto">
          <a:xfrm>
            <a:off x="2743200" y="4572000"/>
            <a:ext cx="5257800" cy="1981200"/>
          </a:xfrm>
          <a:prstGeom prst="rect"/>
          <a:solidFill>
            <a:schemeClr val="bg1">
              <a:lumMod val="85000"/>
            </a:schemeClr>
          </a:solidFill>
          <a:ln>
            <a:noFill/>
          </a:ln>
          <a:effectLst/>
        </p:spPr>
        <p:txBody>
          <a:bodyPr/>
          <a:lstStyle>
            <a:lvl1pPr algn="l" eaLnBrk="0" fontAlgn="base" hangingPunct="0" indent="-342900" marL="342900" rtl="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algn="l" eaLnBrk="0" fontAlgn="base" hangingPunct="0" indent="-347663" marL="692150" rtl="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algn="l" eaLnBrk="0" fontAlgn="base" hangingPunct="0" indent="-293688" marL="987425" rtl="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algn="l" eaLnBrk="0" fontAlgn="base" hangingPunct="0" indent="-292100" marL="1281113" rtl="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algn="l" eaLnBrk="0" fontAlgn="base" hangingPunct="0" indent="-315913" marL="1598613" rtl="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algn="l" fontAlgn="base" indent="-315913" marL="2055813" rtl="0">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algn="l" fontAlgn="base" indent="-315913" marL="2513013" rtl="0">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algn="l" fontAlgn="base" indent="-315913" marL="2970213" rtl="0">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algn="l" fontAlgn="base" indent="-315913" marL="3427413" rtl="0">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eaLnBrk="1" hangingPunct="1" indent="0" marL="0">
              <a:buFont typeface="Wingdings" charset="0"/>
              <a:buNone/>
            </a:pPr>
            <a:r>
              <a:rPr b="1" dirty="0" sz="1600" lang="en-US" smtClean="0">
                <a:cs typeface="+mn-cs"/>
              </a:rPr>
              <a:t>Create Assertion </a:t>
            </a:r>
            <a:r>
              <a:rPr dirty="0" sz="1600" lang="en-US" err="1" smtClean="0">
                <a:cs typeface="+mn-cs"/>
              </a:rPr>
              <a:t>NumAccounts</a:t>
            </a:r>
            <a:r>
              <a:rPr dirty="0" sz="1600" lang="en-US" smtClean="0">
                <a:cs typeface="+mn-cs"/>
              </a:rPr>
              <a:t> </a:t>
            </a:r>
            <a:r>
              <a:rPr b="1" dirty="0" sz="1600" lang="en-US" smtClean="0">
                <a:cs typeface="+mn-cs"/>
              </a:rPr>
              <a:t>Check</a:t>
            </a:r>
          </a:p>
          <a:p>
            <a:pPr eaLnBrk="1" hangingPunct="1" indent="0" lvl="1" marL="349250">
              <a:buFont typeface="Wingdings" charset="0"/>
              <a:buNone/>
            </a:pPr>
            <a:r>
              <a:rPr dirty="0" sz="1600" lang="en-US" smtClean="0"/>
              <a:t>(   2 &gt;= ALL</a:t>
            </a:r>
          </a:p>
          <a:p>
            <a:pPr eaLnBrk="1" hangingPunct="1" indent="0" lvl="1" marL="349250">
              <a:buFont typeface="Wingdings" charset="0"/>
              <a:buNone/>
            </a:pPr>
            <a:r>
              <a:rPr dirty="0" sz="1600" lang="en-US" smtClean="0"/>
              <a:t>     Select   count(*)</a:t>
            </a:r>
          </a:p>
          <a:p>
            <a:pPr eaLnBrk="1" hangingPunct="1" indent="0" lvl="1" marL="349250">
              <a:buFont typeface="Wingdings" charset="0"/>
              <a:buNone/>
            </a:pPr>
            <a:r>
              <a:rPr dirty="0" sz="1600" lang="en-US"/>
              <a:t> </a:t>
            </a:r>
            <a:r>
              <a:rPr dirty="0" sz="1600" lang="en-US" smtClean="0"/>
              <a:t>    From     account A , depositor D</a:t>
            </a:r>
          </a:p>
          <a:p>
            <a:pPr eaLnBrk="1" hangingPunct="1" indent="0" lvl="1" marL="349250">
              <a:buFont typeface="Wingdings" charset="0"/>
              <a:buNone/>
            </a:pPr>
            <a:r>
              <a:rPr dirty="0" sz="1600" lang="en-US"/>
              <a:t> </a:t>
            </a:r>
            <a:r>
              <a:rPr dirty="0" sz="1600" lang="en-US" smtClean="0"/>
              <a:t>    Where  </a:t>
            </a:r>
            <a:r>
              <a:rPr dirty="0" sz="1600" lang="en-US" err="1" smtClean="0"/>
              <a:t>A.account_number</a:t>
            </a:r>
            <a:r>
              <a:rPr dirty="0" sz="1600" lang="en-US" smtClean="0"/>
              <a:t> = </a:t>
            </a:r>
            <a:r>
              <a:rPr dirty="0" sz="1600" lang="en-US" err="1" smtClean="0"/>
              <a:t>D.account_number</a:t>
            </a:r>
            <a:endParaRPr dirty="0" sz="1600" lang="en-US" smtClean="0"/>
          </a:p>
          <a:p>
            <a:pPr eaLnBrk="1" hangingPunct="1" indent="0" lvl="1" marL="349250">
              <a:buFont typeface="Wingdings" charset="0"/>
              <a:buNone/>
            </a:pPr>
            <a:r>
              <a:rPr dirty="0" sz="1600" lang="en-US"/>
              <a:t> </a:t>
            </a:r>
            <a:r>
              <a:rPr dirty="0" sz="1600" lang="en-US" smtClean="0"/>
              <a:t>    Group By </a:t>
            </a:r>
            <a:r>
              <a:rPr dirty="0" sz="1600" lang="en-US" err="1" smtClean="0"/>
              <a:t>customer_name</a:t>
            </a:r>
            <a:r>
              <a:rPr dirty="0" sz="1600" lang="en-US" smtClean="0"/>
              <a:t>, </a:t>
            </a:r>
            <a:r>
              <a:rPr dirty="0" sz="1600" lang="en-US" err="1" smtClean="0"/>
              <a:t>branch_name</a:t>
            </a:r>
            <a:r>
              <a:rPr dirty="0" sz="1600" lang="en-US" smtClean="0"/>
              <a:t> );</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0" name="Title 1"/>
          <p:cNvSpPr>
            <a:spLocks noGrp="1"/>
          </p:cNvSpPr>
          <p:nvPr>
            <p:ph type="title"/>
          </p:nvPr>
        </p:nvSpPr>
        <p:spPr>
          <a:xfrm>
            <a:off x="457200" y="122238"/>
            <a:ext cx="7543800" cy="563562"/>
          </a:xfrm>
        </p:spPr>
        <p:txBody>
          <a:bodyPr>
            <a:normAutofit/>
          </a:bodyPr>
          <a:p>
            <a:r>
              <a:rPr b="1" dirty="0" sz="3000" lang="en-US" smtClean="0">
                <a:solidFill>
                  <a:srgbClr val="FF0000"/>
                </a:solidFill>
                <a:latin typeface="Times New Roman" pitchFamily="18" charset="0"/>
                <a:cs typeface="Times New Roman" pitchFamily="18" charset="0"/>
              </a:rPr>
              <a:t>Example 3</a:t>
            </a:r>
            <a:endParaRPr b="1" dirty="0" sz="3000" lang="en-US">
              <a:solidFill>
                <a:srgbClr val="FF0000"/>
              </a:solidFill>
              <a:latin typeface="Times New Roman" pitchFamily="18" charset="0"/>
              <a:cs typeface="Times New Roman" pitchFamily="18" charset="0"/>
            </a:endParaRPr>
          </a:p>
        </p:txBody>
      </p:sp>
      <p:sp>
        <p:nvSpPr>
          <p:cNvPr id="1048601" name="Slide Number Placeholder 3"/>
          <p:cNvSpPr>
            <a:spLocks noGrp="1"/>
          </p:cNvSpPr>
          <p:nvPr>
            <p:ph type="sldNum" sz="quarter" idx="12"/>
          </p:nvPr>
        </p:nvSpPr>
        <p:spPr>
          <a:xfrm>
            <a:off x="3124200" y="6248400"/>
            <a:ext cx="2895600" cy="457200"/>
          </a:xfrm>
        </p:spPr>
        <p:txBody>
          <a:bodyPr/>
          <a:lstStyle>
            <a:lvl1pPr eaLnBrk="0" hangingPunct="0">
              <a:defRPr sz="2400">
                <a:solidFill>
                  <a:schemeClr val="tx1"/>
                </a:solidFill>
                <a:latin typeface="Arial" pitchFamily="34" charset="0"/>
                <a:ea typeface="ＭＳ Ｐゴシック" pitchFamily="34" charset="-128"/>
              </a:defRPr>
            </a:lvl1pPr>
            <a:lvl2pPr eaLnBrk="0" hangingPunct="0" indent="-285750" marL="742950">
              <a:defRPr sz="2400">
                <a:solidFill>
                  <a:schemeClr val="tx1"/>
                </a:solidFill>
                <a:latin typeface="Arial" pitchFamily="34" charset="0"/>
                <a:ea typeface="ＭＳ Ｐゴシック" pitchFamily="34" charset="-128"/>
              </a:defRPr>
            </a:lvl2pPr>
            <a:lvl3pPr eaLnBrk="0" hangingPunct="0" indent="-228600" marL="1143000">
              <a:defRPr sz="2400">
                <a:solidFill>
                  <a:schemeClr val="tx1"/>
                </a:solidFill>
                <a:latin typeface="Arial" pitchFamily="34" charset="0"/>
                <a:ea typeface="ＭＳ Ｐゴシック" pitchFamily="34" charset="-128"/>
              </a:defRPr>
            </a:lvl3pPr>
            <a:lvl4pPr eaLnBrk="0" hangingPunct="0" indent="-228600" marL="1600200">
              <a:defRPr sz="2400">
                <a:solidFill>
                  <a:schemeClr val="tx1"/>
                </a:solidFill>
                <a:latin typeface="Arial" pitchFamily="34" charset="0"/>
                <a:ea typeface="ＭＳ Ｐゴシック" pitchFamily="34" charset="-128"/>
              </a:defRPr>
            </a:lvl4pPr>
            <a:lvl5pPr eaLnBrk="0" hangingPunct="0" indent="-228600" marL="2057400">
              <a:defRPr sz="2400">
                <a:solidFill>
                  <a:schemeClr val="tx1"/>
                </a:solidFill>
                <a:latin typeface="Arial" pitchFamily="34" charset="0"/>
                <a:ea typeface="ＭＳ Ｐゴシック" pitchFamily="34" charset="-128"/>
              </a:defRPr>
            </a:lvl5pPr>
            <a:lvl6pPr eaLnBrk="0" fontAlgn="base" hangingPunct="0" indent="-228600" marL="2514600">
              <a:spcBef>
                <a:spcPct val="0"/>
              </a:spcBef>
              <a:spcAft>
                <a:spcPct val="0"/>
              </a:spcAft>
              <a:defRPr sz="2400">
                <a:solidFill>
                  <a:schemeClr val="tx1"/>
                </a:solidFill>
                <a:latin typeface="Arial" pitchFamily="34" charset="0"/>
                <a:ea typeface="ＭＳ Ｐゴシック" pitchFamily="34" charset="-128"/>
              </a:defRPr>
            </a:lvl6pPr>
            <a:lvl7pPr eaLnBrk="0" fontAlgn="base" hangingPunct="0" indent="-228600" marL="2971800">
              <a:spcBef>
                <a:spcPct val="0"/>
              </a:spcBef>
              <a:spcAft>
                <a:spcPct val="0"/>
              </a:spcAft>
              <a:defRPr sz="2400">
                <a:solidFill>
                  <a:schemeClr val="tx1"/>
                </a:solidFill>
                <a:latin typeface="Arial" pitchFamily="34" charset="0"/>
                <a:ea typeface="ＭＳ Ｐゴシック" pitchFamily="34" charset="-128"/>
              </a:defRPr>
            </a:lvl7pPr>
            <a:lvl8pPr eaLnBrk="0" fontAlgn="base" hangingPunct="0" indent="-228600" marL="3429000">
              <a:spcBef>
                <a:spcPct val="0"/>
              </a:spcBef>
              <a:spcAft>
                <a:spcPct val="0"/>
              </a:spcAft>
              <a:defRPr sz="2400">
                <a:solidFill>
                  <a:schemeClr val="tx1"/>
                </a:solidFill>
                <a:latin typeface="Arial" pitchFamily="34" charset="0"/>
                <a:ea typeface="ＭＳ Ｐゴシック" pitchFamily="34" charset="-128"/>
              </a:defRPr>
            </a:lvl8pPr>
            <a:lvl9pPr eaLnBrk="0" fontAlgn="base" hangingPunct="0" indent="-228600" marL="388620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fld id="{79D37F6E-9A95-4B52-B559-3B0BF9F32125}" type="slidenum">
              <a:rPr sz="1000" lang="en-US"/>
              <a:pPr algn="ctr" eaLnBrk="1" hangingPunct="1"/>
              <a:t>5</a:t>
            </a:fld>
            <a:endParaRPr sz="1000" lang="en-US"/>
          </a:p>
        </p:txBody>
      </p:sp>
      <p:sp>
        <p:nvSpPr>
          <p:cNvPr id="1048602" name="Rectangle 3"/>
          <p:cNvSpPr txBox="1">
            <a:spLocks noChangeArrowheads="1"/>
          </p:cNvSpPr>
          <p:nvPr/>
        </p:nvSpPr>
        <p:spPr bwMode="auto">
          <a:xfrm>
            <a:off x="2019300" y="3810000"/>
            <a:ext cx="4267200" cy="457200"/>
          </a:xfrm>
          <a:prstGeom prst="rect"/>
          <a:solidFill>
            <a:schemeClr val="accent1">
              <a:lumMod val="20000"/>
              <a:lumOff val="80000"/>
            </a:schemeClr>
          </a:solidFill>
          <a:ln>
            <a:noFill/>
          </a:ln>
          <a:effectLst/>
        </p:spPr>
        <p:txBody>
          <a:bodyPr/>
          <a:lstStyle>
            <a:lvl1pPr algn="l" eaLnBrk="0" fontAlgn="base" hangingPunct="0" indent="-342900" marL="342900" rtl="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algn="l" eaLnBrk="0" fontAlgn="base" hangingPunct="0" indent="-347663" marL="692150" rtl="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algn="l" eaLnBrk="0" fontAlgn="base" hangingPunct="0" indent="-293688" marL="987425" rtl="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algn="l" eaLnBrk="0" fontAlgn="base" hangingPunct="0" indent="-292100" marL="1281113" rtl="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algn="l" eaLnBrk="0" fontAlgn="base" hangingPunct="0" indent="-315913" marL="1598613" rtl="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algn="l" fontAlgn="base" indent="-315913" marL="2055813" rtl="0">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algn="l" fontAlgn="base" indent="-315913" marL="2513013" rtl="0">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algn="l" fontAlgn="base" indent="-315913" marL="2970213" rtl="0">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algn="l" fontAlgn="base" indent="-315913" marL="3427413" rtl="0">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algn="ctr" eaLnBrk="1" hangingPunct="1" indent="0" marL="0">
              <a:buFont typeface="Wingdings" charset="0"/>
              <a:buNone/>
            </a:pPr>
            <a:r>
              <a:rPr b="1" dirty="0" sz="1600" lang="en-US" smtClean="0">
                <a:solidFill>
                  <a:srgbClr val="800000"/>
                </a:solidFill>
                <a:cs typeface="+mn-cs"/>
              </a:rPr>
              <a:t>Customer city is always not null</a:t>
            </a:r>
            <a:endParaRPr dirty="0" sz="1600" lang="en-US" smtClean="0">
              <a:cs typeface="+mn-cs"/>
            </a:endParaRPr>
          </a:p>
        </p:txBody>
      </p:sp>
      <p:pic>
        <p:nvPicPr>
          <p:cNvPr id="2097155" name="Picture 9"/>
          <p:cNvPicPr>
            <a:picLocks noChangeAspect="1"/>
          </p:cNvPicPr>
          <p:nvPr/>
        </p:nvPicPr>
        <p:blipFill>
          <a:blip xmlns:r="http://schemas.openxmlformats.org/officeDocument/2006/relationships" r:embed="rId1"/>
          <a:srcRect/>
          <a:stretch>
            <a:fillRect/>
          </a:stretch>
        </p:blipFill>
        <p:spPr bwMode="auto">
          <a:xfrm>
            <a:off x="762000" y="990600"/>
            <a:ext cx="7239000" cy="2514600"/>
          </a:xfrm>
          <a:prstGeom prst="rect"/>
          <a:noFill/>
          <a:ln>
            <a:noFill/>
          </a:ln>
        </p:spPr>
      </p:pic>
      <p:sp>
        <p:nvSpPr>
          <p:cNvPr id="1048603" name="Rectangle 3"/>
          <p:cNvSpPr txBox="1">
            <a:spLocks noChangeArrowheads="1"/>
          </p:cNvSpPr>
          <p:nvPr/>
        </p:nvSpPr>
        <p:spPr bwMode="auto">
          <a:xfrm>
            <a:off x="3505200" y="4572000"/>
            <a:ext cx="5257800" cy="1981200"/>
          </a:xfrm>
          <a:prstGeom prst="rect"/>
          <a:solidFill>
            <a:schemeClr val="bg1">
              <a:lumMod val="85000"/>
            </a:schemeClr>
          </a:solidFill>
          <a:ln>
            <a:noFill/>
          </a:ln>
          <a:effectLst/>
        </p:spPr>
        <p:txBody>
          <a:bodyPr/>
          <a:lstStyle>
            <a:lvl1pPr algn="l" eaLnBrk="0" fontAlgn="base" hangingPunct="0" indent="-342900" marL="342900" rtl="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algn="l" eaLnBrk="0" fontAlgn="base" hangingPunct="0" indent="-347663" marL="692150" rtl="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algn="l" eaLnBrk="0" fontAlgn="base" hangingPunct="0" indent="-293688" marL="987425" rtl="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algn="l" eaLnBrk="0" fontAlgn="base" hangingPunct="0" indent="-292100" marL="1281113" rtl="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algn="l" eaLnBrk="0" fontAlgn="base" hangingPunct="0" indent="-315913" marL="1598613" rtl="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algn="l" fontAlgn="base" indent="-315913" marL="2055813" rtl="0">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algn="l" fontAlgn="base" indent="-315913" marL="2513013" rtl="0">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algn="l" fontAlgn="base" indent="-315913" marL="2970213" rtl="0">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algn="l" fontAlgn="base" indent="-315913" marL="3427413" rtl="0">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eaLnBrk="1" hangingPunct="1" indent="0" marL="0">
              <a:buFont typeface="Wingdings" charset="0"/>
              <a:buNone/>
            </a:pPr>
            <a:r>
              <a:rPr b="1" dirty="0" sz="1600" lang="en-US" smtClean="0">
                <a:cs typeface="+mn-cs"/>
              </a:rPr>
              <a:t>Create Assertion </a:t>
            </a:r>
            <a:r>
              <a:rPr dirty="0" sz="1600" lang="en-US" err="1" smtClean="0">
                <a:cs typeface="+mn-cs"/>
              </a:rPr>
              <a:t>CityCheck</a:t>
            </a:r>
            <a:r>
              <a:rPr dirty="0" sz="1600" lang="en-US" smtClean="0">
                <a:cs typeface="+mn-cs"/>
              </a:rPr>
              <a:t> </a:t>
            </a:r>
            <a:r>
              <a:rPr b="1" dirty="0" sz="1600" lang="en-US" smtClean="0">
                <a:cs typeface="+mn-cs"/>
              </a:rPr>
              <a:t>Check</a:t>
            </a:r>
          </a:p>
          <a:p>
            <a:pPr eaLnBrk="1" hangingPunct="1" indent="0" lvl="1" marL="349250">
              <a:buFont typeface="Wingdings" charset="0"/>
              <a:buNone/>
            </a:pPr>
            <a:r>
              <a:rPr dirty="0" sz="1600" lang="en-US" smtClean="0"/>
              <a:t>(   NOT EXISTS (</a:t>
            </a:r>
          </a:p>
          <a:p>
            <a:pPr eaLnBrk="1" hangingPunct="1" indent="0" lvl="1" marL="349250">
              <a:buFont typeface="Wingdings" charset="0"/>
              <a:buNone/>
            </a:pPr>
            <a:r>
              <a:rPr dirty="0" sz="1600" lang="en-US" smtClean="0"/>
              <a:t>     Select   *</a:t>
            </a:r>
          </a:p>
          <a:p>
            <a:pPr eaLnBrk="1" hangingPunct="1" indent="0" lvl="1" marL="349250">
              <a:buFont typeface="Wingdings" charset="0"/>
              <a:buNone/>
            </a:pPr>
            <a:r>
              <a:rPr dirty="0" sz="1600" lang="en-US"/>
              <a:t> </a:t>
            </a:r>
            <a:r>
              <a:rPr dirty="0" sz="1600" lang="en-US" smtClean="0"/>
              <a:t>    From     customer</a:t>
            </a:r>
          </a:p>
          <a:p>
            <a:pPr eaLnBrk="1" hangingPunct="1" indent="0" lvl="1" marL="349250">
              <a:buFont typeface="Wingdings" charset="0"/>
              <a:buNone/>
            </a:pPr>
            <a:r>
              <a:rPr dirty="0" sz="1600" lang="en-US"/>
              <a:t> </a:t>
            </a:r>
            <a:r>
              <a:rPr dirty="0" sz="1600" lang="en-US" smtClean="0"/>
              <a:t>    Where  </a:t>
            </a:r>
            <a:r>
              <a:rPr dirty="0" sz="1600" lang="en-US" err="1" smtClean="0"/>
              <a:t>customer_city</a:t>
            </a:r>
            <a:r>
              <a:rPr dirty="0" sz="1600" lang="en-US" smtClean="0"/>
              <a:t> is null));</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4" name="Rectangle 2"/>
          <p:cNvSpPr>
            <a:spLocks noGrp="1" noChangeArrowheads="1"/>
          </p:cNvSpPr>
          <p:nvPr>
            <p:ph type="title"/>
          </p:nvPr>
        </p:nvSpPr>
        <p:spPr>
          <a:xfrm>
            <a:off x="457200" y="274638"/>
            <a:ext cx="8229600" cy="792162"/>
          </a:xfrm>
        </p:spPr>
        <p:txBody>
          <a:bodyPr>
            <a:normAutofit/>
          </a:bodyPr>
          <a:p>
            <a:pPr eaLnBrk="1" hangingPunct="1"/>
            <a:r>
              <a:rPr b="1" dirty="0" sz="4000" lang="en-US" smtClean="0">
                <a:solidFill>
                  <a:srgbClr val="FF0000"/>
                </a:solidFill>
                <a:latin typeface="Times New Roman" pitchFamily="18" charset="0"/>
                <a:cs typeface="Times New Roman" pitchFamily="18" charset="0"/>
              </a:rPr>
              <a:t>Assertions: An Example</a:t>
            </a:r>
          </a:p>
        </p:txBody>
      </p:sp>
      <p:sp>
        <p:nvSpPr>
          <p:cNvPr id="1048605" name="Rectangle 3"/>
          <p:cNvSpPr>
            <a:spLocks noGrp="1" noChangeArrowheads="1"/>
          </p:cNvSpPr>
          <p:nvPr>
            <p:ph type="body" idx="1"/>
          </p:nvPr>
        </p:nvSpPr>
        <p:spPr>
          <a:xfrm>
            <a:off x="152400" y="1219200"/>
            <a:ext cx="8915400" cy="5486400"/>
          </a:xfrm>
        </p:spPr>
        <p:txBody>
          <a:bodyPr>
            <a:normAutofit/>
          </a:bodyPr>
          <a:p>
            <a:pPr eaLnBrk="1" hangingPunct="1"/>
            <a:r>
              <a:rPr dirty="0" lang="en-US" smtClean="0"/>
              <a:t>“The salary of an employee must not be greater than the salary of the manager of the department that the employee works for’’</a:t>
            </a:r>
          </a:p>
          <a:p>
            <a:pPr eaLnBrk="1" hangingPunct="1">
              <a:buFont typeface="Wingdings" pitchFamily="2" charset="2"/>
              <a:buNone/>
            </a:pPr>
            <a:endParaRPr b="1" dirty="0" sz="2400" lang="en-US" smtClean="0">
              <a:latin typeface="Courier New" pitchFamily="71" charset="0"/>
            </a:endParaRPr>
          </a:p>
          <a:p>
            <a:pPr eaLnBrk="1" hangingPunct="1">
              <a:buFont typeface="Wingdings" pitchFamily="2" charset="2"/>
              <a:buNone/>
            </a:pPr>
            <a:r>
              <a:rPr b="1" dirty="0" sz="2200" lang="en-US" smtClean="0">
                <a:solidFill>
                  <a:srgbClr val="800000"/>
                </a:solidFill>
                <a:latin typeface="Courier New" pitchFamily="71" charset="0"/>
              </a:rPr>
              <a:t>CREAT ASSERTION SALARY_CONSTRAINT</a:t>
            </a:r>
          </a:p>
          <a:p>
            <a:pPr eaLnBrk="1" hangingPunct="1">
              <a:buFont typeface="Wingdings" pitchFamily="2" charset="2"/>
              <a:buNone/>
            </a:pPr>
            <a:r>
              <a:rPr b="1" dirty="0" sz="2200" lang="en-US" smtClean="0">
                <a:solidFill>
                  <a:srgbClr val="800000"/>
                </a:solidFill>
                <a:latin typeface="Courier New" pitchFamily="71" charset="0"/>
              </a:rPr>
              <a:t>CHECK (NOT EXISTS (SELECT *</a:t>
            </a:r>
          </a:p>
          <a:p>
            <a:pPr eaLnBrk="1" hangingPunct="1">
              <a:buFont typeface="Wingdings" pitchFamily="2" charset="2"/>
              <a:buNone/>
            </a:pPr>
            <a:r>
              <a:rPr b="1" dirty="0" sz="2200" lang="en-US" smtClean="0">
                <a:solidFill>
                  <a:srgbClr val="800000"/>
                </a:solidFill>
                <a:latin typeface="Courier New" pitchFamily="71" charset="0"/>
              </a:rPr>
              <a:t> 			FROM EMPLOYEE E, EMPLOYEE M, 				DEPARTMENT D</a:t>
            </a:r>
          </a:p>
          <a:p>
            <a:pPr eaLnBrk="1" hangingPunct="1">
              <a:buFont typeface="Wingdings" pitchFamily="2" charset="2"/>
              <a:buNone/>
            </a:pPr>
            <a:r>
              <a:rPr b="1" dirty="0" sz="2200" lang="en-US" smtClean="0">
                <a:solidFill>
                  <a:srgbClr val="800000"/>
                </a:solidFill>
                <a:latin typeface="Courier New" pitchFamily="71" charset="0"/>
              </a:rPr>
              <a:t> 			WHERE E.SALARY &gt; M.SALARY AND</a:t>
            </a:r>
          </a:p>
          <a:p>
            <a:pPr eaLnBrk="1" hangingPunct="1">
              <a:buFont typeface="Wingdings" pitchFamily="2" charset="2"/>
              <a:buNone/>
            </a:pPr>
            <a:r>
              <a:rPr b="1" dirty="0" sz="2200" lang="en-US" smtClean="0">
                <a:solidFill>
                  <a:srgbClr val="800000"/>
                </a:solidFill>
                <a:latin typeface="Courier New" pitchFamily="71" charset="0"/>
              </a:rPr>
              <a:t>       		E.DNO=D.NUMBER AND 					D.MGRSSN=M.SSN))</a:t>
            </a:r>
            <a:endParaRPr b="1" dirty="0" sz="2400" lang="en-US" smtClean="0">
              <a:latin typeface="Courier New" pitchFamily="71" charset="0"/>
            </a:endParaRPr>
          </a:p>
        </p:txBody>
      </p:sp>
      <p:sp>
        <p:nvSpPr>
          <p:cNvPr id="1048606" name="Rectangle 4"/>
          <p:cNvSpPr>
            <a:spLocks noChangeArrowheads="1"/>
          </p:cNvSpPr>
          <p:nvPr/>
        </p:nvSpPr>
        <p:spPr bwMode="auto">
          <a:xfrm>
            <a:off x="2895600" y="3429000"/>
            <a:ext cx="3200400" cy="381000"/>
          </a:xfrm>
          <a:prstGeom prst="rect"/>
          <a:solidFill>
            <a:srgbClr val="FF0000">
              <a:alpha val="25098"/>
            </a:srgbClr>
          </a:solidFill>
          <a:ln w="9525">
            <a:solidFill>
              <a:schemeClr val="tx1"/>
            </a:solidFill>
            <a:miter lim="800000"/>
            <a:headEnd/>
            <a:tailEnd/>
          </a:ln>
        </p:spPr>
        <p:txBody>
          <a:bodyPr anchor="ctr" wrap="none"/>
          <a:p>
            <a:endParaRPr lang="en-US"/>
          </a:p>
        </p:txBody>
      </p:sp>
      <p:sp>
        <p:nvSpPr>
          <p:cNvPr id="1048607" name="Rectangle 5"/>
          <p:cNvSpPr>
            <a:spLocks noChangeArrowheads="1"/>
          </p:cNvSpPr>
          <p:nvPr/>
        </p:nvSpPr>
        <p:spPr bwMode="auto">
          <a:xfrm>
            <a:off x="152400" y="3886200"/>
            <a:ext cx="1055688" cy="381000"/>
          </a:xfrm>
          <a:prstGeom prst="rect"/>
          <a:solidFill>
            <a:srgbClr val="4F571F">
              <a:alpha val="25098"/>
            </a:srgbClr>
          </a:solidFill>
          <a:ln w="9525">
            <a:solidFill>
              <a:schemeClr val="tx1"/>
            </a:solidFill>
            <a:miter lim="800000"/>
            <a:headEnd/>
            <a:tailEnd/>
          </a:ln>
        </p:spPr>
        <p:txBody>
          <a:bodyPr anchor="ctr" wrap="none"/>
          <a:p>
            <a:endParaRPr lang="en-US"/>
          </a:p>
        </p:txBody>
      </p:sp>
      <p:sp>
        <p:nvSpPr>
          <p:cNvPr id="1048608" name="Rectangle 6"/>
          <p:cNvSpPr>
            <a:spLocks noChangeArrowheads="1"/>
          </p:cNvSpPr>
          <p:nvPr/>
        </p:nvSpPr>
        <p:spPr bwMode="auto">
          <a:xfrm>
            <a:off x="1295400" y="3886200"/>
            <a:ext cx="6324600" cy="2590800"/>
          </a:xfrm>
          <a:prstGeom prst="rect"/>
          <a:solidFill>
            <a:srgbClr val="FFFF00">
              <a:alpha val="25098"/>
            </a:srgbClr>
          </a:solidFill>
          <a:ln w="9525">
            <a:solidFill>
              <a:schemeClr val="tx1"/>
            </a:solidFill>
            <a:miter lim="800000"/>
            <a:headEnd/>
            <a:tailEnd/>
          </a:ln>
        </p:spPr>
        <p:txBody>
          <a:bodyPr anchor="ctr" wrap="none"/>
          <a:p>
            <a:endParaRPr lang="en-US"/>
          </a:p>
        </p:txBody>
      </p:sp>
      <p:sp>
        <p:nvSpPr>
          <p:cNvPr id="1048609" name="Rectangle 7"/>
          <p:cNvSpPr>
            <a:spLocks noChangeArrowheads="1"/>
          </p:cNvSpPr>
          <p:nvPr/>
        </p:nvSpPr>
        <p:spPr bwMode="auto">
          <a:xfrm>
            <a:off x="6629400" y="2698750"/>
            <a:ext cx="2209800" cy="1320800"/>
          </a:xfrm>
          <a:prstGeom prst="rect"/>
          <a:solidFill>
            <a:srgbClr val="000066"/>
          </a:solidFill>
          <a:ln w="9525">
            <a:solidFill>
              <a:srgbClr val="FF0000"/>
            </a:solidFill>
            <a:miter lim="800000"/>
            <a:headEnd/>
            <a:tailEnd/>
          </a:ln>
        </p:spPr>
        <p:txBody>
          <a:bodyPr>
            <a:spAutoFit/>
          </a:bodyPr>
          <a:p>
            <a:pPr algn="ctr" lvl="2"/>
            <a:r>
              <a:rPr sz="2000" lang="en-US">
                <a:solidFill>
                  <a:srgbClr val="FF6699"/>
                </a:solidFill>
              </a:rPr>
              <a:t>constraint name</a:t>
            </a:r>
            <a:r>
              <a:rPr sz="2000" lang="en-US">
                <a:solidFill>
                  <a:schemeClr val="tx2"/>
                </a:solidFill>
              </a:rPr>
              <a:t>, </a:t>
            </a:r>
          </a:p>
          <a:p>
            <a:pPr algn="ctr" lvl="2"/>
            <a:r>
              <a:rPr sz="2000" lang="en-US">
                <a:solidFill>
                  <a:srgbClr val="666699"/>
                </a:solidFill>
              </a:rPr>
              <a:t>CHECK</a:t>
            </a:r>
            <a:r>
              <a:rPr sz="2000" lang="en-US">
                <a:solidFill>
                  <a:schemeClr val="tx2"/>
                </a:solidFill>
              </a:rPr>
              <a:t>, </a:t>
            </a:r>
          </a:p>
          <a:p>
            <a:pPr algn="ctr" lvl="2"/>
            <a:r>
              <a:rPr sz="2000" lang="en-US">
                <a:solidFill>
                  <a:srgbClr val="FFFF66"/>
                </a:solidFill>
              </a:rPr>
              <a:t>condition</a:t>
            </a:r>
          </a:p>
        </p:txBody>
      </p:sp>
      <p:sp>
        <p:nvSpPr>
          <p:cNvPr id="1048610" name="Line 8"/>
          <p:cNvSpPr>
            <a:spLocks noChangeShapeType="1"/>
          </p:cNvSpPr>
          <p:nvPr/>
        </p:nvSpPr>
        <p:spPr bwMode="auto">
          <a:xfrm flipH="1">
            <a:off x="3733800" y="2895600"/>
            <a:ext cx="2895600" cy="533400"/>
          </a:xfrm>
          <a:prstGeom prst="line"/>
          <a:noFill/>
          <a:ln w="9525">
            <a:solidFill>
              <a:srgbClr val="FF6699"/>
            </a:solidFill>
            <a:round/>
            <a:headEnd/>
            <a:tailEnd type="triangle" w="med" len="med"/>
          </a:ln>
        </p:spPr>
        <p:txBody>
          <a:bodyPr anchor="ctr" wrap="none"/>
          <a:p>
            <a:endParaRPr lang="en-US"/>
          </a:p>
        </p:txBody>
      </p:sp>
      <p:sp>
        <p:nvSpPr>
          <p:cNvPr id="1048611" name="Line 9"/>
          <p:cNvSpPr>
            <a:spLocks noChangeShapeType="1"/>
          </p:cNvSpPr>
          <p:nvPr/>
        </p:nvSpPr>
        <p:spPr bwMode="auto">
          <a:xfrm flipH="1">
            <a:off x="1208088" y="3276600"/>
            <a:ext cx="5421312" cy="838200"/>
          </a:xfrm>
          <a:prstGeom prst="line"/>
          <a:noFill/>
          <a:ln w="9525">
            <a:solidFill>
              <a:srgbClr val="666699"/>
            </a:solidFill>
            <a:round/>
            <a:headEnd/>
            <a:tailEnd type="triangle" w="med" len="med"/>
          </a:ln>
        </p:spPr>
        <p:txBody>
          <a:bodyPr anchor="ctr" wrap="none"/>
          <a:p>
            <a:endParaRPr lang="en-US"/>
          </a:p>
        </p:txBody>
      </p:sp>
      <p:sp>
        <p:nvSpPr>
          <p:cNvPr id="1048612" name="Line 10"/>
          <p:cNvSpPr>
            <a:spLocks noChangeShapeType="1"/>
          </p:cNvSpPr>
          <p:nvPr/>
        </p:nvSpPr>
        <p:spPr bwMode="auto">
          <a:xfrm flipH="1">
            <a:off x="6400800" y="3714750"/>
            <a:ext cx="685800" cy="171450"/>
          </a:xfrm>
          <a:prstGeom prst="line"/>
          <a:noFill/>
          <a:ln w="9525">
            <a:solidFill>
              <a:srgbClr val="FFFF00"/>
            </a:solidFill>
            <a:round/>
            <a:headEnd/>
            <a:tailEnd type="triangle" w="med" len="med"/>
          </a:ln>
        </p:spPr>
        <p:txBody>
          <a:bodyPr anchor="ctr" wrap="none"/>
          <a:p>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Title 1"/>
          <p:cNvSpPr>
            <a:spLocks noGrp="1"/>
          </p:cNvSpPr>
          <p:nvPr>
            <p:ph type="title"/>
          </p:nvPr>
        </p:nvSpPr>
        <p:spPr>
          <a:xfrm>
            <a:off x="457200" y="274638"/>
            <a:ext cx="8229600" cy="487362"/>
          </a:xfrm>
        </p:spPr>
        <p:txBody>
          <a:bodyPr>
            <a:normAutofit fontScale="90000"/>
          </a:bodyPr>
          <a:p>
            <a:r>
              <a:rPr b="1" dirty="0" sz="4000" lang="en-US" smtClean="0">
                <a:solidFill>
                  <a:srgbClr val="FF0000"/>
                </a:solidFill>
                <a:latin typeface="Times New Roman" pitchFamily="18" charset="0"/>
                <a:cs typeface="Times New Roman" pitchFamily="18" charset="0"/>
              </a:rPr>
              <a:t>Assertions vs. Triggers</a:t>
            </a:r>
            <a:endParaRPr b="1" dirty="0" sz="4000" lang="en-US">
              <a:solidFill>
                <a:srgbClr val="FF0000"/>
              </a:solidFill>
              <a:latin typeface="Times New Roman" pitchFamily="18" charset="0"/>
              <a:cs typeface="Times New Roman" pitchFamily="18" charset="0"/>
            </a:endParaRPr>
          </a:p>
        </p:txBody>
      </p:sp>
      <p:sp>
        <p:nvSpPr>
          <p:cNvPr id="1048617" name="Content Placeholder 2"/>
          <p:cNvSpPr>
            <a:spLocks noGrp="1"/>
          </p:cNvSpPr>
          <p:nvPr>
            <p:ph idx="1"/>
          </p:nvPr>
        </p:nvSpPr>
        <p:spPr>
          <a:xfrm>
            <a:off x="228600" y="838200"/>
            <a:ext cx="8686800" cy="5715000"/>
          </a:xfrm>
        </p:spPr>
        <p:txBody>
          <a:bodyPr>
            <a:noAutofit/>
          </a:bodyPr>
          <a:p>
            <a:pPr>
              <a:buFont typeface="Wingdings" pitchFamily="2" charset="2"/>
              <a:buChar char="§"/>
            </a:pPr>
            <a:r>
              <a:rPr dirty="0" sz="2100" lang="en-US" smtClean="0">
                <a:latin typeface="Times New Roman" pitchFamily="18" charset="0"/>
                <a:cs typeface="Times New Roman" pitchFamily="18" charset="0"/>
              </a:rPr>
              <a:t>Assertions do not modify the data, they only check certain conditions</a:t>
            </a:r>
          </a:p>
          <a:p>
            <a:pPr>
              <a:buFont typeface="Wingdings" pitchFamily="2" charset="2"/>
              <a:buChar char="§"/>
            </a:pPr>
            <a:endParaRPr dirty="0" sz="2100" lang="en-US">
              <a:latin typeface="Times New Roman" pitchFamily="18" charset="0"/>
              <a:cs typeface="Times New Roman" pitchFamily="18" charset="0"/>
            </a:endParaRPr>
          </a:p>
          <a:p>
            <a:pPr>
              <a:buFont typeface="Wingdings" pitchFamily="2" charset="2"/>
              <a:buChar char="§"/>
            </a:pPr>
            <a:r>
              <a:rPr dirty="0" sz="2100" lang="en-US" smtClean="0">
                <a:latin typeface="Times New Roman" pitchFamily="18" charset="0"/>
                <a:cs typeface="Times New Roman" pitchFamily="18" charset="0"/>
              </a:rPr>
              <a:t>Triggers are more powerful because they can check conditions and also modify the data</a:t>
            </a:r>
          </a:p>
          <a:p>
            <a:pPr>
              <a:buFont typeface="Wingdings" pitchFamily="2" charset="2"/>
              <a:buChar char="§"/>
            </a:pPr>
            <a:endParaRPr dirty="0" sz="2100" lang="en-US">
              <a:latin typeface="Times New Roman" pitchFamily="18" charset="0"/>
              <a:cs typeface="Times New Roman" pitchFamily="18" charset="0"/>
            </a:endParaRPr>
          </a:p>
          <a:p>
            <a:pPr>
              <a:buFont typeface="Wingdings" pitchFamily="2" charset="2"/>
              <a:buChar char="§"/>
            </a:pPr>
            <a:r>
              <a:rPr dirty="0" sz="2100" lang="en-US" smtClean="0">
                <a:latin typeface="Times New Roman" pitchFamily="18" charset="0"/>
                <a:cs typeface="Times New Roman" pitchFamily="18" charset="0"/>
              </a:rPr>
              <a:t>Assertions are not linked to specific tables in the database and not linked to specific events</a:t>
            </a:r>
          </a:p>
          <a:p>
            <a:pPr>
              <a:buFont typeface="Wingdings" pitchFamily="2" charset="2"/>
              <a:buChar char="§"/>
            </a:pPr>
            <a:endParaRPr dirty="0" sz="2100" lang="en-US">
              <a:latin typeface="Times New Roman" pitchFamily="18" charset="0"/>
              <a:cs typeface="Times New Roman" pitchFamily="18" charset="0"/>
            </a:endParaRPr>
          </a:p>
          <a:p>
            <a:pPr>
              <a:buFont typeface="Wingdings" pitchFamily="2" charset="2"/>
              <a:buChar char="§"/>
            </a:pPr>
            <a:r>
              <a:rPr dirty="0" sz="2100" lang="en-US" smtClean="0">
                <a:latin typeface="Times New Roman" pitchFamily="18" charset="0"/>
                <a:cs typeface="Times New Roman" pitchFamily="18" charset="0"/>
              </a:rPr>
              <a:t>Triggers are linked to specific tables and specific events.</a:t>
            </a:r>
          </a:p>
          <a:p>
            <a:pPr>
              <a:buFont typeface="Wingdings" pitchFamily="2" charset="2"/>
              <a:buChar char="§"/>
            </a:pPr>
            <a:endParaRPr dirty="0" sz="2100" lang="en-US" smtClean="0">
              <a:latin typeface="Times New Roman" pitchFamily="18" charset="0"/>
              <a:cs typeface="Times New Roman" pitchFamily="18" charset="0"/>
            </a:endParaRPr>
          </a:p>
          <a:p>
            <a:pPr>
              <a:buFont typeface="Wingdings" pitchFamily="2" charset="2"/>
              <a:buChar char="§"/>
            </a:pPr>
            <a:r>
              <a:rPr dirty="0" sz="2100" lang="en-US" smtClean="0">
                <a:latin typeface="Times New Roman" pitchFamily="18" charset="0"/>
                <a:cs typeface="Times New Roman" pitchFamily="18" charset="0"/>
              </a:rPr>
              <a:t>All </a:t>
            </a:r>
            <a:r>
              <a:rPr dirty="0" sz="2100" lang="en-US">
                <a:latin typeface="Times New Roman" pitchFamily="18" charset="0"/>
                <a:cs typeface="Times New Roman" pitchFamily="18" charset="0"/>
              </a:rPr>
              <a:t>assertions can be implemented as triggers (one or </a:t>
            </a:r>
            <a:r>
              <a:rPr dirty="0" sz="2100" lang="en-US" smtClean="0">
                <a:latin typeface="Times New Roman" pitchFamily="18" charset="0"/>
                <a:cs typeface="Times New Roman" pitchFamily="18" charset="0"/>
              </a:rPr>
              <a:t>more)</a:t>
            </a:r>
          </a:p>
          <a:p>
            <a:pPr>
              <a:buFont typeface="Wingdings" pitchFamily="2" charset="2"/>
              <a:buChar char="§"/>
            </a:pPr>
            <a:endParaRPr dirty="0" sz="2100" lang="en-US" smtClean="0">
              <a:latin typeface="Times New Roman" pitchFamily="18" charset="0"/>
              <a:cs typeface="Times New Roman" pitchFamily="18" charset="0"/>
            </a:endParaRPr>
          </a:p>
          <a:p>
            <a:pPr>
              <a:buFont typeface="Wingdings" pitchFamily="2" charset="2"/>
              <a:buChar char="§"/>
            </a:pPr>
            <a:r>
              <a:rPr dirty="0" sz="2100" lang="en-US" smtClean="0">
                <a:latin typeface="Times New Roman" pitchFamily="18" charset="0"/>
                <a:cs typeface="Times New Roman" pitchFamily="18" charset="0"/>
              </a:rPr>
              <a:t>Not </a:t>
            </a:r>
            <a:r>
              <a:rPr dirty="0" sz="2100" lang="en-US">
                <a:latin typeface="Times New Roman" pitchFamily="18" charset="0"/>
                <a:cs typeface="Times New Roman" pitchFamily="18" charset="0"/>
              </a:rPr>
              <a:t>all triggers can be implemented as assertions </a:t>
            </a:r>
            <a:endParaRPr dirty="0" sz="2100" lang="en-US" smtClean="0">
              <a:latin typeface="Times New Roman" pitchFamily="18" charset="0"/>
              <a:cs typeface="Times New Roman" pitchFamily="18" charset="0"/>
            </a:endParaRPr>
          </a:p>
          <a:p>
            <a:pPr>
              <a:buFont typeface="Wingdings" pitchFamily="2" charset="2"/>
              <a:buChar char="§"/>
            </a:pPr>
            <a:endParaRPr dirty="0" sz="2100" lang="en-US" smtClean="0">
              <a:latin typeface="Times New Roman" pitchFamily="18" charset="0"/>
              <a:cs typeface="Times New Roman" pitchFamily="18" charset="0"/>
            </a:endParaRPr>
          </a:p>
          <a:p>
            <a:pPr>
              <a:buFont typeface="Wingdings" pitchFamily="2" charset="2"/>
              <a:buChar char="§"/>
            </a:pPr>
            <a:r>
              <a:rPr dirty="0" sz="2100" lang="en-US" smtClean="0">
                <a:latin typeface="Times New Roman" pitchFamily="18" charset="0"/>
                <a:cs typeface="Times New Roman" pitchFamily="18" charset="0"/>
              </a:rPr>
              <a:t>Oracle </a:t>
            </a:r>
            <a:r>
              <a:rPr dirty="0" sz="2100" lang="en-US">
                <a:latin typeface="Times New Roman" pitchFamily="18" charset="0"/>
                <a:cs typeface="Times New Roman" pitchFamily="18" charset="0"/>
              </a:rPr>
              <a:t>does not have assertions </a:t>
            </a:r>
            <a:r>
              <a:rPr dirty="0" sz="2100" lang="en-US" smtClean="0">
                <a:latin typeface="Times New Roman" pitchFamily="18" charset="0"/>
                <a:cs typeface="Times New Roman" pitchFamily="18" charset="0"/>
              </a:rPr>
              <a:t>.</a:t>
            </a:r>
            <a:endParaRPr dirty="0" sz="2100" lang="en-US">
              <a:latin typeface="Times New Roman" pitchFamily="18" charset="0"/>
              <a:cs typeface="Times New Roman" pitchFamily="18" charset="0"/>
            </a:endParaRPr>
          </a:p>
          <a:p>
            <a:pPr>
              <a:buFont typeface="Wingdings" pitchFamily="2" charset="2"/>
              <a:buChar char="§"/>
            </a:pPr>
            <a:endParaRPr dirty="0" sz="2100" lang="en-US" smtClean="0">
              <a:latin typeface="Times New Roman" pitchFamily="18" charset="0"/>
              <a:cs typeface="Times New Roman" pitchFamily="18" charset="0"/>
            </a:endParaRPr>
          </a:p>
          <a:p>
            <a:pPr>
              <a:buFont typeface="Wingdings" charset="0"/>
              <a:buChar char="l"/>
            </a:pPr>
            <a:endParaRPr dirty="0" sz="2100" lang="en-US">
              <a:latin typeface="Times New Roman" pitchFamily="18" charset="0"/>
              <a:cs typeface="Times New Roman" pitchFamily="18" charset="0"/>
            </a:endParaRP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617">
                                            <p:txEl>
                                              <p:pRg st="2" end="2"/>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1048617">
                                            <p:txEl>
                                              <p:pRg st="4" end="4"/>
                                            </p:txEl>
                                          </p:spTgt>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0"/>
                                          </p:stCondLst>
                                        </p:cTn>
                                        <p:tgtEl>
                                          <p:spTgt spid="1048617">
                                            <p:txEl>
                                              <p:pRg st="6" end="6"/>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1048617">
                                            <p:txEl>
                                              <p:pRg st="8" end="8"/>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0"/>
                                          </p:stCondLst>
                                        </p:cTn>
                                        <p:tgtEl>
                                          <p:spTgt spid="1048617">
                                            <p:txEl>
                                              <p:pRg st="10" end="10"/>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0"/>
                                          </p:stCondLst>
                                        </p:cTn>
                                        <p:tgtEl>
                                          <p:spTgt spid="104861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Title 1"/>
          <p:cNvSpPr>
            <a:spLocks noGrp="1"/>
          </p:cNvSpPr>
          <p:nvPr>
            <p:ph type="title"/>
          </p:nvPr>
        </p:nvSpPr>
        <p:spPr>
          <a:xfrm>
            <a:off x="228600" y="122238"/>
            <a:ext cx="7543800" cy="944562"/>
          </a:xfrm>
        </p:spPr>
        <p:txBody>
          <a:bodyPr>
            <a:normAutofit/>
          </a:bodyPr>
          <a:p>
            <a:r>
              <a:rPr b="1" dirty="0" sz="3000" lang="en-US" smtClean="0">
                <a:solidFill>
                  <a:srgbClr val="FF0000"/>
                </a:solidFill>
                <a:latin typeface="Times New Roman" pitchFamily="18" charset="0"/>
                <a:cs typeface="Times New Roman" pitchFamily="18" charset="0"/>
              </a:rPr>
              <a:t>Example: Trigger vs. Assertion</a:t>
            </a:r>
            <a:endParaRPr b="1" dirty="0" sz="3000" lang="en-US">
              <a:solidFill>
                <a:srgbClr val="FF0000"/>
              </a:solidFill>
              <a:latin typeface="Times New Roman" pitchFamily="18" charset="0"/>
              <a:cs typeface="Times New Roman" pitchFamily="18" charset="0"/>
            </a:endParaRPr>
          </a:p>
        </p:txBody>
      </p:sp>
      <p:sp>
        <p:nvSpPr>
          <p:cNvPr id="1048619" name="Rectangle 3"/>
          <p:cNvSpPr txBox="1">
            <a:spLocks noChangeArrowheads="1"/>
          </p:cNvSpPr>
          <p:nvPr/>
        </p:nvSpPr>
        <p:spPr bwMode="auto">
          <a:xfrm>
            <a:off x="152400" y="1143000"/>
            <a:ext cx="7696200" cy="1066800"/>
          </a:xfrm>
          <a:prstGeom prst="rect"/>
          <a:solidFill>
            <a:schemeClr val="accent1">
              <a:lumMod val="20000"/>
              <a:lumOff val="80000"/>
            </a:schemeClr>
          </a:solidFill>
          <a:ln>
            <a:noFill/>
          </a:ln>
          <a:effectLst/>
        </p:spPr>
        <p:txBody>
          <a:bodyPr/>
          <a:lstStyle>
            <a:lvl1pPr algn="l" eaLnBrk="0" fontAlgn="base" hangingPunct="0" indent="-342900" marL="342900" rtl="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algn="l" eaLnBrk="0" fontAlgn="base" hangingPunct="0" indent="-347663" marL="692150" rtl="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algn="l" eaLnBrk="0" fontAlgn="base" hangingPunct="0" indent="-293688" marL="987425" rtl="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algn="l" eaLnBrk="0" fontAlgn="base" hangingPunct="0" indent="-292100" marL="1281113" rtl="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algn="l" eaLnBrk="0" fontAlgn="base" hangingPunct="0" indent="-315913" marL="1598613" rtl="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algn="l" fontAlgn="base" indent="-315913" marL="2055813" rtl="0">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algn="l" fontAlgn="base" indent="-315913" marL="2513013" rtl="0">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algn="l" fontAlgn="base" indent="-315913" marL="2970213" rtl="0">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algn="l" fontAlgn="base" indent="-315913" marL="3427413" rtl="0">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eaLnBrk="1" hangingPunct="1" indent="0" marL="0">
              <a:buFont typeface="Wingdings" charset="0"/>
              <a:buNone/>
            </a:pPr>
            <a:r>
              <a:rPr dirty="0" sz="1600" lang="en-US"/>
              <a:t>All new customers opening an account must have </a:t>
            </a:r>
            <a:r>
              <a:rPr dirty="0" sz="1600" lang="en-US" smtClean="0"/>
              <a:t>opening </a:t>
            </a:r>
            <a:r>
              <a:rPr dirty="0" sz="1600" lang="en-US"/>
              <a:t>balance </a:t>
            </a:r>
            <a:r>
              <a:rPr dirty="0" sz="1600" lang="en-US" smtClean="0"/>
              <a:t>&gt;= </a:t>
            </a:r>
            <a:r>
              <a:rPr dirty="0" sz="1600" lang="en-US"/>
              <a:t>$</a:t>
            </a:r>
            <a:r>
              <a:rPr dirty="0" sz="1600" lang="en-US" smtClean="0"/>
              <a:t>100. </a:t>
            </a:r>
            <a:r>
              <a:rPr dirty="0" sz="1600" lang="en-US"/>
              <a:t>H</a:t>
            </a:r>
            <a:r>
              <a:rPr dirty="0" sz="1600" lang="en-US" smtClean="0"/>
              <a:t>owever</a:t>
            </a:r>
            <a:r>
              <a:rPr dirty="0" sz="1600" lang="en-US"/>
              <a:t>, once the account is opened their balance can fall below that amount.</a:t>
            </a:r>
            <a:endParaRPr dirty="0" sz="1600" lang="en-US" smtClean="0">
              <a:cs typeface="+mn-cs"/>
            </a:endParaRPr>
          </a:p>
        </p:txBody>
      </p:sp>
      <p:grpSp>
        <p:nvGrpSpPr>
          <p:cNvPr id="58" name="Group 17"/>
          <p:cNvGrpSpPr/>
          <p:nvPr/>
        </p:nvGrpSpPr>
        <p:grpSpPr bwMode="auto">
          <a:xfrm>
            <a:off x="6350" y="2057400"/>
            <a:ext cx="4251325" cy="1100138"/>
            <a:chOff x="5587" y="2057400"/>
            <a:chExt cx="4252787" cy="1100554"/>
          </a:xfrm>
        </p:grpSpPr>
        <p:cxnSp>
          <p:nvCxnSpPr>
            <p:cNvPr id="3145730" name="Straight Arrow Connector 6"/>
            <p:cNvCxnSpPr>
              <a:cxnSpLocks noChangeShapeType="1"/>
            </p:cNvCxnSpPr>
            <p:nvPr/>
          </p:nvCxnSpPr>
          <p:spPr bwMode="auto">
            <a:xfrm flipV="1">
              <a:off x="990175" y="2057400"/>
              <a:ext cx="0" cy="762288"/>
            </a:xfrm>
            <a:prstGeom prst="straightConnector1"/>
            <a:noFill/>
            <a:ln w="25400">
              <a:solidFill>
                <a:schemeClr val="accent1"/>
              </a:solidFill>
              <a:round/>
              <a:headEnd/>
              <a:tailEnd type="arrow" w="med" len="med"/>
            </a:ln>
            <a:effectLst>
              <a:outerShdw blurRad="40000" dir="5400000" dist="20000" rotWithShape="0">
                <a:srgbClr val="808080">
                  <a:alpha val="37999"/>
                </a:srgbClr>
              </a:outerShdw>
            </a:effectLst>
          </p:spPr>
        </p:cxnSp>
        <p:sp>
          <p:nvSpPr>
            <p:cNvPr id="1048620" name="TextBox 7"/>
            <p:cNvSpPr txBox="1">
              <a:spLocks noChangeArrowheads="1"/>
            </p:cNvSpPr>
            <p:nvPr/>
          </p:nvSpPr>
          <p:spPr bwMode="auto">
            <a:xfrm>
              <a:off x="5587" y="2819400"/>
              <a:ext cx="4252787" cy="338554"/>
            </a:xfrm>
            <a:prstGeom prst="rect"/>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eaLnBrk="0" hangingPunct="0" indent="-285750" marL="742950">
                <a:defRPr sz="2400">
                  <a:solidFill>
                    <a:schemeClr val="tx1"/>
                  </a:solidFill>
                  <a:latin typeface="Arial" pitchFamily="34" charset="0"/>
                  <a:ea typeface="ＭＳ Ｐゴシック" pitchFamily="34" charset="-128"/>
                </a:defRPr>
              </a:lvl2pPr>
              <a:lvl3pPr eaLnBrk="0" hangingPunct="0" indent="-228600" marL="1143000">
                <a:defRPr sz="2400">
                  <a:solidFill>
                    <a:schemeClr val="tx1"/>
                  </a:solidFill>
                  <a:latin typeface="Arial" pitchFamily="34" charset="0"/>
                  <a:ea typeface="ＭＳ Ｐゴシック" pitchFamily="34" charset="-128"/>
                </a:defRPr>
              </a:lvl3pPr>
              <a:lvl4pPr eaLnBrk="0" hangingPunct="0" indent="-228600" marL="1600200">
                <a:defRPr sz="2400">
                  <a:solidFill>
                    <a:schemeClr val="tx1"/>
                  </a:solidFill>
                  <a:latin typeface="Arial" pitchFamily="34" charset="0"/>
                  <a:ea typeface="ＭＳ Ｐゴシック" pitchFamily="34" charset="-128"/>
                </a:defRPr>
              </a:lvl4pPr>
              <a:lvl5pPr eaLnBrk="0" hangingPunct="0" indent="-228600" marL="2057400">
                <a:defRPr sz="2400">
                  <a:solidFill>
                    <a:schemeClr val="tx1"/>
                  </a:solidFill>
                  <a:latin typeface="Arial" pitchFamily="34" charset="0"/>
                  <a:ea typeface="ＭＳ Ｐゴシック" pitchFamily="34" charset="-128"/>
                </a:defRPr>
              </a:lvl5pPr>
              <a:lvl6pPr eaLnBrk="0" fontAlgn="base" hangingPunct="0" indent="-228600" marL="2514600">
                <a:spcBef>
                  <a:spcPct val="0"/>
                </a:spcBef>
                <a:spcAft>
                  <a:spcPct val="0"/>
                </a:spcAft>
                <a:defRPr sz="2400">
                  <a:solidFill>
                    <a:schemeClr val="tx1"/>
                  </a:solidFill>
                  <a:latin typeface="Arial" pitchFamily="34" charset="0"/>
                  <a:ea typeface="ＭＳ Ｐゴシック" pitchFamily="34" charset="-128"/>
                </a:defRPr>
              </a:lvl6pPr>
              <a:lvl7pPr eaLnBrk="0" fontAlgn="base" hangingPunct="0" indent="-228600" marL="2971800">
                <a:spcBef>
                  <a:spcPct val="0"/>
                </a:spcBef>
                <a:spcAft>
                  <a:spcPct val="0"/>
                </a:spcAft>
                <a:defRPr sz="2400">
                  <a:solidFill>
                    <a:schemeClr val="tx1"/>
                  </a:solidFill>
                  <a:latin typeface="Arial" pitchFamily="34" charset="0"/>
                  <a:ea typeface="ＭＳ Ｐゴシック" pitchFamily="34" charset="-128"/>
                </a:defRPr>
              </a:lvl7pPr>
              <a:lvl8pPr eaLnBrk="0" fontAlgn="base" hangingPunct="0" indent="-228600" marL="3429000">
                <a:spcBef>
                  <a:spcPct val="0"/>
                </a:spcBef>
                <a:spcAft>
                  <a:spcPct val="0"/>
                </a:spcAft>
                <a:defRPr sz="2400">
                  <a:solidFill>
                    <a:schemeClr val="tx1"/>
                  </a:solidFill>
                  <a:latin typeface="Arial" pitchFamily="34" charset="0"/>
                  <a:ea typeface="ＭＳ Ｐゴシック" pitchFamily="34" charset="-128"/>
                </a:defRPr>
              </a:lvl8pPr>
              <a:lvl9pPr eaLnBrk="0" fontAlgn="base" hangingPunct="0" indent="-228600" marL="388620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sz="1600" lang="en-US">
                  <a:solidFill>
                    <a:srgbClr val="800000"/>
                  </a:solidFill>
                </a:rPr>
                <a:t>We need triggers, assertions cannot be used</a:t>
              </a:r>
            </a:p>
          </p:txBody>
        </p:sp>
      </p:grpSp>
      <p:grpSp>
        <p:nvGrpSpPr>
          <p:cNvPr id="59" name="Group 18"/>
          <p:cNvGrpSpPr/>
          <p:nvPr/>
        </p:nvGrpSpPr>
        <p:grpSpPr bwMode="auto">
          <a:xfrm>
            <a:off x="4648200" y="2057400"/>
            <a:ext cx="2697163" cy="947738"/>
            <a:chOff x="4648200" y="2057400"/>
            <a:chExt cx="2697373" cy="948154"/>
          </a:xfrm>
        </p:grpSpPr>
        <p:cxnSp>
          <p:nvCxnSpPr>
            <p:cNvPr id="3145731" name="Straight Arrow Connector 8"/>
            <p:cNvCxnSpPr>
              <a:cxnSpLocks noChangeShapeType="1"/>
            </p:cNvCxnSpPr>
            <p:nvPr/>
          </p:nvCxnSpPr>
          <p:spPr bwMode="auto">
            <a:xfrm flipV="1">
              <a:off x="5105436" y="2057400"/>
              <a:ext cx="76206" cy="609868"/>
            </a:xfrm>
            <a:prstGeom prst="straightConnector1"/>
            <a:noFill/>
            <a:ln w="25400">
              <a:solidFill>
                <a:schemeClr val="accent1"/>
              </a:solidFill>
              <a:round/>
              <a:headEnd/>
              <a:tailEnd type="arrow" w="med" len="med"/>
            </a:ln>
            <a:effectLst>
              <a:outerShdw blurRad="40000" dir="5400000" dist="20000" rotWithShape="0">
                <a:srgbClr val="808080">
                  <a:alpha val="37999"/>
                </a:srgbClr>
              </a:outerShdw>
            </a:effectLst>
          </p:spPr>
        </p:cxnSp>
        <p:sp>
          <p:nvSpPr>
            <p:cNvPr id="1048621" name="TextBox 13"/>
            <p:cNvSpPr txBox="1">
              <a:spLocks noChangeArrowheads="1"/>
            </p:cNvSpPr>
            <p:nvPr/>
          </p:nvSpPr>
          <p:spPr bwMode="auto">
            <a:xfrm>
              <a:off x="4648200" y="2667000"/>
              <a:ext cx="2697373" cy="338554"/>
            </a:xfrm>
            <a:prstGeom prst="rect"/>
            <a:noFill/>
            <a:ln>
              <a:noFill/>
            </a:ln>
          </p:spPr>
          <p:txBody>
            <a:bodyPr wrap="none">
              <a:spAutoFit/>
            </a:bodyPr>
            <a:lstStyle>
              <a:lvl1pPr eaLnBrk="0" hangingPunct="0">
                <a:defRPr sz="2400">
                  <a:solidFill>
                    <a:schemeClr val="tx1"/>
                  </a:solidFill>
                  <a:latin typeface="Arial" pitchFamily="34" charset="0"/>
                  <a:ea typeface="ＭＳ Ｐゴシック" pitchFamily="34" charset="-128"/>
                </a:defRPr>
              </a:lvl1pPr>
              <a:lvl2pPr eaLnBrk="0" hangingPunct="0" indent="-285750" marL="742950">
                <a:defRPr sz="2400">
                  <a:solidFill>
                    <a:schemeClr val="tx1"/>
                  </a:solidFill>
                  <a:latin typeface="Arial" pitchFamily="34" charset="0"/>
                  <a:ea typeface="ＭＳ Ｐゴシック" pitchFamily="34" charset="-128"/>
                </a:defRPr>
              </a:lvl2pPr>
              <a:lvl3pPr eaLnBrk="0" hangingPunct="0" indent="-228600" marL="1143000">
                <a:defRPr sz="2400">
                  <a:solidFill>
                    <a:schemeClr val="tx1"/>
                  </a:solidFill>
                  <a:latin typeface="Arial" pitchFamily="34" charset="0"/>
                  <a:ea typeface="ＭＳ Ｐゴシック" pitchFamily="34" charset="-128"/>
                </a:defRPr>
              </a:lvl3pPr>
              <a:lvl4pPr eaLnBrk="0" hangingPunct="0" indent="-228600" marL="1600200">
                <a:defRPr sz="2400">
                  <a:solidFill>
                    <a:schemeClr val="tx1"/>
                  </a:solidFill>
                  <a:latin typeface="Arial" pitchFamily="34" charset="0"/>
                  <a:ea typeface="ＭＳ Ｐゴシック" pitchFamily="34" charset="-128"/>
                </a:defRPr>
              </a:lvl4pPr>
              <a:lvl5pPr eaLnBrk="0" hangingPunct="0" indent="-228600" marL="2057400">
                <a:defRPr sz="2400">
                  <a:solidFill>
                    <a:schemeClr val="tx1"/>
                  </a:solidFill>
                  <a:latin typeface="Arial" pitchFamily="34" charset="0"/>
                  <a:ea typeface="ＭＳ Ｐゴシック" pitchFamily="34" charset="-128"/>
                </a:defRPr>
              </a:lvl5pPr>
              <a:lvl6pPr eaLnBrk="0" fontAlgn="base" hangingPunct="0" indent="-228600" marL="2514600">
                <a:spcBef>
                  <a:spcPct val="0"/>
                </a:spcBef>
                <a:spcAft>
                  <a:spcPct val="0"/>
                </a:spcAft>
                <a:defRPr sz="2400">
                  <a:solidFill>
                    <a:schemeClr val="tx1"/>
                  </a:solidFill>
                  <a:latin typeface="Arial" pitchFamily="34" charset="0"/>
                  <a:ea typeface="ＭＳ Ｐゴシック" pitchFamily="34" charset="-128"/>
                </a:defRPr>
              </a:lvl6pPr>
              <a:lvl7pPr eaLnBrk="0" fontAlgn="base" hangingPunct="0" indent="-228600" marL="2971800">
                <a:spcBef>
                  <a:spcPct val="0"/>
                </a:spcBef>
                <a:spcAft>
                  <a:spcPct val="0"/>
                </a:spcAft>
                <a:defRPr sz="2400">
                  <a:solidFill>
                    <a:schemeClr val="tx1"/>
                  </a:solidFill>
                  <a:latin typeface="Arial" pitchFamily="34" charset="0"/>
                  <a:ea typeface="ＭＳ Ｐゴシック" pitchFamily="34" charset="-128"/>
                </a:defRPr>
              </a:lvl7pPr>
              <a:lvl8pPr eaLnBrk="0" fontAlgn="base" hangingPunct="0" indent="-228600" marL="3429000">
                <a:spcBef>
                  <a:spcPct val="0"/>
                </a:spcBef>
                <a:spcAft>
                  <a:spcPct val="0"/>
                </a:spcAft>
                <a:defRPr sz="2400">
                  <a:solidFill>
                    <a:schemeClr val="tx1"/>
                  </a:solidFill>
                  <a:latin typeface="Arial" pitchFamily="34" charset="0"/>
                  <a:ea typeface="ＭＳ Ｐゴシック" pitchFamily="34" charset="-128"/>
                </a:defRPr>
              </a:lvl8pPr>
              <a:lvl9pPr eaLnBrk="0" fontAlgn="base" hangingPunct="0" indent="-228600" marL="388620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sz="1600" lang="en-US">
                  <a:solidFill>
                    <a:srgbClr val="800000"/>
                  </a:solidFill>
                </a:rPr>
                <a:t>Trigger Event: Before Insert</a:t>
              </a:r>
            </a:p>
          </p:txBody>
        </p:sp>
      </p:grpSp>
      <p:sp>
        <p:nvSpPr>
          <p:cNvPr id="1048622" name="Rectangle 3"/>
          <p:cNvSpPr txBox="1">
            <a:spLocks noChangeArrowheads="1"/>
          </p:cNvSpPr>
          <p:nvPr/>
        </p:nvSpPr>
        <p:spPr bwMode="auto">
          <a:xfrm>
            <a:off x="457200" y="3276600"/>
            <a:ext cx="7543800" cy="2971800"/>
          </a:xfrm>
          <a:prstGeom prst="rect"/>
          <a:solidFill>
            <a:schemeClr val="bg1">
              <a:lumMod val="85000"/>
            </a:schemeClr>
          </a:solidFill>
          <a:ln>
            <a:noFill/>
          </a:ln>
          <a:effectLst/>
        </p:spPr>
        <p:txBody>
          <a:bodyPr/>
          <a:lstStyle>
            <a:lvl1pPr algn="l" eaLnBrk="0" fontAlgn="base" hangingPunct="0" indent="-342900" marL="342900" rtl="0">
              <a:spcBef>
                <a:spcPct val="20000"/>
              </a:spcBef>
              <a:spcAft>
                <a:spcPct val="0"/>
              </a:spcAft>
              <a:buClr>
                <a:schemeClr val="tx2"/>
              </a:buClr>
              <a:buSzPct val="70000"/>
              <a:buFont typeface="Wingdings" charset="0"/>
              <a:buChar char="l"/>
              <a:defRPr sz="3000">
                <a:solidFill>
                  <a:schemeClr val="tx1"/>
                </a:solidFill>
                <a:latin typeface="+mn-lt"/>
                <a:ea typeface="+mn-ea"/>
                <a:cs typeface="ＭＳ Ｐゴシック" charset="0"/>
              </a:defRPr>
            </a:lvl1pPr>
            <a:lvl2pPr algn="l" eaLnBrk="0" fontAlgn="base" hangingPunct="0" indent="-347663" marL="692150" rtl="0">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algn="l" eaLnBrk="0" fontAlgn="base" hangingPunct="0" indent="-293688" marL="987425" rtl="0">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algn="l" eaLnBrk="0" fontAlgn="base" hangingPunct="0" indent="-292100" marL="1281113" rtl="0">
              <a:spcBef>
                <a:spcPct val="20000"/>
              </a:spcBef>
              <a:spcAft>
                <a:spcPct val="0"/>
              </a:spcAft>
              <a:buClr>
                <a:schemeClr val="tx2"/>
              </a:buClr>
              <a:buSzPct val="75000"/>
              <a:buFont typeface="Wingdings" charset="0"/>
              <a:buChar char="§"/>
              <a:defRPr sz="2000">
                <a:solidFill>
                  <a:schemeClr val="tx1"/>
                </a:solidFill>
                <a:latin typeface="+mn-lt"/>
                <a:ea typeface="+mn-ea"/>
              </a:defRPr>
            </a:lvl4pPr>
            <a:lvl5pPr algn="l" eaLnBrk="0" fontAlgn="base" hangingPunct="0" indent="-315913" marL="1598613" rtl="0">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algn="l" fontAlgn="base" indent="-315913" marL="2055813" rtl="0">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algn="l" fontAlgn="base" indent="-315913" marL="2513013" rtl="0">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algn="l" fontAlgn="base" indent="-315913" marL="2970213" rtl="0">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algn="l" fontAlgn="base" indent="-315913" marL="3427413" rtl="0">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eaLnBrk="1" hangingPunct="1" indent="0" marL="0">
              <a:buFont typeface="Wingdings" charset="0"/>
              <a:buNone/>
            </a:pPr>
            <a:r>
              <a:rPr b="1" dirty="0" sz="1400" lang="en-US" smtClean="0">
                <a:solidFill>
                  <a:srgbClr val="800000"/>
                </a:solidFill>
                <a:cs typeface="+mn-cs"/>
              </a:rPr>
              <a:t>Create Trigger </a:t>
            </a:r>
            <a:r>
              <a:rPr dirty="0" sz="1400" i="1" lang="en-US" err="1" smtClean="0">
                <a:solidFill>
                  <a:srgbClr val="000000"/>
                </a:solidFill>
                <a:cs typeface="+mn-cs"/>
              </a:rPr>
              <a:t>OpeningBal</a:t>
            </a:r>
            <a:endParaRPr dirty="0" sz="1400" i="1" lang="en-US" smtClean="0">
              <a:solidFill>
                <a:srgbClr val="000000"/>
              </a:solidFill>
              <a:cs typeface="+mn-cs"/>
            </a:endParaRPr>
          </a:p>
          <a:p>
            <a:pPr eaLnBrk="1" hangingPunct="1" indent="0" marL="0">
              <a:buFont typeface="Wingdings" charset="0"/>
              <a:buNone/>
            </a:pPr>
            <a:r>
              <a:rPr b="1" dirty="0" sz="1400" lang="en-US" smtClean="0">
                <a:solidFill>
                  <a:srgbClr val="800000"/>
                </a:solidFill>
                <a:cs typeface="+mn-cs"/>
              </a:rPr>
              <a:t>Before Insert On </a:t>
            </a:r>
            <a:r>
              <a:rPr dirty="0" sz="1400" i="1" lang="en-US" smtClean="0">
                <a:solidFill>
                  <a:srgbClr val="000000"/>
                </a:solidFill>
                <a:cs typeface="+mn-cs"/>
              </a:rPr>
              <a:t>Customer</a:t>
            </a:r>
            <a:endParaRPr dirty="0" sz="1400" i="1" lang="en-US" smtClean="0">
              <a:solidFill>
                <a:srgbClr val="000000"/>
              </a:solidFill>
            </a:endParaRPr>
          </a:p>
          <a:p>
            <a:pPr eaLnBrk="1" hangingPunct="1" indent="0" marL="0">
              <a:buFont typeface="Wingdings" charset="0"/>
              <a:buNone/>
            </a:pPr>
            <a:r>
              <a:rPr b="1" dirty="0" sz="1400" lang="en-US">
                <a:solidFill>
                  <a:srgbClr val="800000"/>
                </a:solidFill>
              </a:rPr>
              <a:t>For Each </a:t>
            </a:r>
            <a:r>
              <a:rPr b="1" dirty="0" sz="1400" lang="en-US" smtClean="0">
                <a:solidFill>
                  <a:srgbClr val="800000"/>
                </a:solidFill>
              </a:rPr>
              <a:t>Row</a:t>
            </a:r>
          </a:p>
          <a:p>
            <a:pPr eaLnBrk="1" hangingPunct="1" indent="0" marL="0">
              <a:buFont typeface="Wingdings" charset="0"/>
              <a:buNone/>
            </a:pPr>
            <a:r>
              <a:rPr b="1" dirty="0" sz="1400" lang="en-US" smtClean="0">
                <a:solidFill>
                  <a:srgbClr val="800000"/>
                </a:solidFill>
              </a:rPr>
              <a:t>Begin</a:t>
            </a:r>
          </a:p>
          <a:p>
            <a:pPr eaLnBrk="1" hangingPunct="1" indent="0" marL="0">
              <a:buFont typeface="Wingdings" charset="0"/>
              <a:buNone/>
            </a:pPr>
            <a:r>
              <a:rPr dirty="0" sz="1400" lang="en-US"/>
              <a:t> </a:t>
            </a:r>
            <a:r>
              <a:rPr dirty="0" sz="1400" lang="en-US" smtClean="0"/>
              <a:t>    IF (:</a:t>
            </a:r>
            <a:r>
              <a:rPr dirty="0" sz="1400" lang="en-US" err="1" smtClean="0"/>
              <a:t>new.balance</a:t>
            </a:r>
            <a:r>
              <a:rPr dirty="0" sz="1400" lang="en-US" smtClean="0"/>
              <a:t> is null or :</a:t>
            </a:r>
            <a:r>
              <a:rPr dirty="0" sz="1400" lang="en-US" err="1" smtClean="0"/>
              <a:t>new.balance</a:t>
            </a:r>
            <a:r>
              <a:rPr dirty="0" sz="1400" lang="en-US" smtClean="0"/>
              <a:t> &lt; 100) Then</a:t>
            </a:r>
          </a:p>
          <a:p>
            <a:pPr eaLnBrk="1" hangingPunct="1" indent="0" marL="0">
              <a:buFont typeface="Wingdings" charset="0"/>
              <a:buNone/>
            </a:pPr>
            <a:r>
              <a:rPr dirty="0" sz="1200" lang="en-US">
                <a:latin typeface="Courier New" charset="0"/>
              </a:rPr>
              <a:t> </a:t>
            </a:r>
            <a:r>
              <a:rPr dirty="0" sz="1200" lang="en-US" smtClean="0">
                <a:latin typeface="Courier New" charset="0"/>
              </a:rPr>
              <a:t>     RAISE_APPLICATION_ERROR</a:t>
            </a:r>
            <a:r>
              <a:rPr dirty="0" sz="1200" lang="en-US">
                <a:latin typeface="Courier New" charset="0"/>
              </a:rPr>
              <a:t>(-20004, </a:t>
            </a:r>
            <a:r>
              <a:rPr dirty="0" sz="1200" lang="fr-FR">
                <a:latin typeface="Courier New" charset="0"/>
              </a:rPr>
              <a:t>'</a:t>
            </a:r>
            <a:r>
              <a:rPr altLang="ja-JP" dirty="0" sz="1200" lang="en-US" smtClean="0">
                <a:latin typeface="Courier New" charset="0"/>
              </a:rPr>
              <a:t>Balance should be &gt;= $100</a:t>
            </a:r>
            <a:r>
              <a:rPr altLang="ja-JP" dirty="0" sz="1200" lang="fr-FR">
                <a:latin typeface="Courier New" charset="0"/>
              </a:rPr>
              <a:t>'</a:t>
            </a:r>
            <a:r>
              <a:rPr altLang="ja-JP" dirty="0" sz="1200" lang="en-US" smtClean="0">
                <a:latin typeface="Courier New" charset="0"/>
              </a:rPr>
              <a:t>)</a:t>
            </a:r>
            <a:r>
              <a:rPr altLang="ja-JP" dirty="0" sz="1200" lang="en-US">
                <a:latin typeface="Courier New" charset="0"/>
              </a:rPr>
              <a:t>;</a:t>
            </a:r>
            <a:endParaRPr dirty="0" sz="1200" lang="en-US"/>
          </a:p>
          <a:p>
            <a:pPr eaLnBrk="1" hangingPunct="1" indent="0" marL="0">
              <a:buFont typeface="Wingdings" charset="0"/>
              <a:buNone/>
            </a:pPr>
            <a:r>
              <a:rPr dirty="0" sz="1400" lang="en-US" smtClean="0">
                <a:solidFill>
                  <a:srgbClr val="000000"/>
                </a:solidFill>
              </a:rPr>
              <a:t>     End IF;  	</a:t>
            </a:r>
            <a:endParaRPr dirty="0" sz="1400" lang="en-US">
              <a:solidFill>
                <a:srgbClr val="000000"/>
              </a:solidFill>
            </a:endParaRPr>
          </a:p>
          <a:p>
            <a:pPr eaLnBrk="1" hangingPunct="1" indent="0" marL="0">
              <a:buFont typeface="Wingdings" charset="0"/>
              <a:buNone/>
            </a:pPr>
            <a:r>
              <a:rPr b="1" dirty="0" sz="1400" lang="en-US" smtClean="0">
                <a:solidFill>
                  <a:srgbClr val="800000"/>
                </a:solidFill>
              </a:rPr>
              <a:t>End;</a:t>
            </a:r>
            <a:endParaRPr b="1" dirty="0" sz="1400" lang="en-US" smtClean="0">
              <a:solidFill>
                <a:srgbClr val="800000"/>
              </a:solidFill>
              <a:cs typeface="+mn-cs"/>
            </a:endParaRP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58"/>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1" presetSubtype="0">
                                  <p:stCondLst>
                                    <p:cond delay="0"/>
                                  </p:stCondLst>
                                  <p:childTnLst>
                                    <p:set>
                                      <p:cBhvr>
                                        <p:cTn dur="1" fill="hold" id="10">
                                          <p:stCondLst>
                                            <p:cond delay="0"/>
                                          </p:stCondLst>
                                        </p:cTn>
                                        <p:tgtEl>
                                          <p:spTgt spid="59"/>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Title 1"/>
          <p:cNvSpPr>
            <a:spLocks noGrp="1"/>
          </p:cNvSpPr>
          <p:nvPr>
            <p:ph type="title"/>
          </p:nvPr>
        </p:nvSpPr>
        <p:spPr/>
        <p:txBody>
          <a:bodyPr/>
          <a:p>
            <a:endParaRPr lang="en-US"/>
          </a:p>
        </p:txBody>
      </p:sp>
      <p:sp>
        <p:nvSpPr>
          <p:cNvPr id="1048624" name="Content Placeholder 2"/>
          <p:cNvSpPr>
            <a:spLocks noGrp="1"/>
          </p:cNvSpPr>
          <p:nvPr>
            <p:ph idx="1"/>
          </p:nvPr>
        </p:nvSpPr>
        <p:spPr/>
        <p:txBody>
          <a:bodyPr>
            <a:normAutofit/>
          </a:bodyPr>
          <a:p>
            <a:pPr indent="0" marL="0">
              <a:buNone/>
            </a:pPr>
            <a:r>
              <a:rPr b="1" dirty="0" sz="6000" lang="en-US" smtClean="0">
                <a:solidFill>
                  <a:srgbClr val="FF0000"/>
                </a:solidFill>
                <a:latin typeface="Times New Roman" pitchFamily="18" charset="0"/>
                <a:cs typeface="Times New Roman" pitchFamily="18" charset="0"/>
              </a:rPr>
              <a:t>       </a:t>
            </a:r>
          </a:p>
          <a:p>
            <a:pPr indent="0" marL="0">
              <a:buNone/>
            </a:pPr>
            <a:r>
              <a:rPr b="1" dirty="0" sz="6000" lang="en-US">
                <a:solidFill>
                  <a:srgbClr val="FF0000"/>
                </a:solidFill>
                <a:latin typeface="Times New Roman" pitchFamily="18" charset="0"/>
                <a:cs typeface="Times New Roman" pitchFamily="18" charset="0"/>
              </a:rPr>
              <a:t> </a:t>
            </a:r>
            <a:r>
              <a:rPr b="1" dirty="0" sz="6000" lang="en-US" smtClean="0">
                <a:solidFill>
                  <a:srgbClr val="FF0000"/>
                </a:solidFill>
                <a:latin typeface="Times New Roman" pitchFamily="18" charset="0"/>
                <a:cs typeface="Times New Roman" pitchFamily="18" charset="0"/>
              </a:rPr>
              <a:t>       Embedded </a:t>
            </a:r>
            <a:r>
              <a:rPr b="1" dirty="0" sz="6000" lang="en-US">
                <a:solidFill>
                  <a:srgbClr val="FF0000"/>
                </a:solidFill>
                <a:latin typeface="Times New Roman" pitchFamily="18" charset="0"/>
                <a:cs typeface="Times New Roman" pitchFamily="18" charset="0"/>
              </a:rPr>
              <a:t>SQL</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Assertions</dc:title>
  <dc:creator>Student</dc:creator>
  <cp:lastModifiedBy>student</cp:lastModifiedBy>
  <dcterms:created xsi:type="dcterms:W3CDTF">2006-08-15T13:00:00Z</dcterms:created>
  <dcterms:modified xsi:type="dcterms:W3CDTF">2019-09-22T13:29:32Z</dcterms:modified>
</cp:coreProperties>
</file>