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tableStyles" Target="tableStyle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34" name=""/>
        <p:cNvGrpSpPr/>
        <p:nvPr/>
      </p:nvGrpSpPr>
      <p:grpSpPr>
        <a:xfrm>
          <a:off x="0" y="0"/>
          <a:ext cx="0" cy="0"/>
          <a:chOff x="0" y="0"/>
          <a:chExt cx="0" cy="0"/>
        </a:xfrm>
      </p:grpSpPr>
      <p:sp>
        <p:nvSpPr>
          <p:cNvPr id="10488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3" name=""/>
        <p:cNvGrpSpPr/>
        <p:nvPr/>
      </p:nvGrpSpPr>
      <p:grpSpPr>
        <a:xfrm>
          <a:off x="0" y="0"/>
          <a:ext cx="0" cy="0"/>
          <a:chOff x="0" y="0"/>
          <a:chExt cx="0" cy="0"/>
        </a:xfrm>
      </p:grpSpPr>
      <p:sp>
        <p:nvSpPr>
          <p:cNvPr id="104858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8"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1D8BD707-D9CF-40AE-B4C6-C98DA3205C09}" type="datetimeFigureOut">
              <a:rPr lang="en-US" smtClean="0"/>
              <a:t>7/31/2017</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8" name=""/>
        <p:cNvGrpSpPr/>
        <p:nvPr/>
      </p:nvGrpSpPr>
      <p:grpSpPr>
        <a:xfrm>
          <a:off x="0" y="0"/>
          <a:ext cx="0" cy="0"/>
          <a:chOff x="0" y="0"/>
          <a:chExt cx="0" cy="0"/>
        </a:xfrm>
      </p:grpSpPr>
      <p:sp>
        <p:nvSpPr>
          <p:cNvPr id="1048776" name="Title 1"/>
          <p:cNvSpPr>
            <a:spLocks noGrp="1"/>
          </p:cNvSpPr>
          <p:nvPr>
            <p:ph type="title"/>
          </p:nvPr>
        </p:nvSpPr>
        <p:spPr/>
        <p:txBody>
          <a:bodyPr/>
          <a:p>
            <a:r>
              <a:rPr lang="en-US" smtClean="0"/>
              <a:t>Click to edit Master title style</a:t>
            </a:r>
            <a:endParaRPr lang="en-US"/>
          </a:p>
        </p:txBody>
      </p:sp>
      <p:sp>
        <p:nvSpPr>
          <p:cNvPr id="104877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8" name="Date Placeholder 3"/>
          <p:cNvSpPr>
            <a:spLocks noGrp="1"/>
          </p:cNvSpPr>
          <p:nvPr>
            <p:ph type="dt" sz="half" idx="10"/>
          </p:nvPr>
        </p:nvSpPr>
        <p:spPr/>
        <p:txBody>
          <a:bodyPr/>
          <a:p>
            <a:fld id="{1D8BD707-D9CF-40AE-B4C6-C98DA3205C09}" type="datetimeFigureOut">
              <a:rPr lang="en-US" smtClean="0"/>
              <a:t>7/31/2017</a:t>
            </a:fld>
            <a:endParaRPr lang="en-US"/>
          </a:p>
        </p:txBody>
      </p:sp>
      <p:sp>
        <p:nvSpPr>
          <p:cNvPr id="1048779" name="Footer Placeholder 4"/>
          <p:cNvSpPr>
            <a:spLocks noGrp="1"/>
          </p:cNvSpPr>
          <p:nvPr>
            <p:ph type="ftr" sz="quarter" idx="11"/>
          </p:nvPr>
        </p:nvSpPr>
        <p:spPr/>
        <p:txBody>
          <a:bodyPr/>
          <a:p>
            <a:endParaRPr lang="en-US"/>
          </a:p>
        </p:txBody>
      </p:sp>
      <p:sp>
        <p:nvSpPr>
          <p:cNvPr id="104878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6" name=""/>
        <p:cNvGrpSpPr/>
        <p:nvPr/>
      </p:nvGrpSpPr>
      <p:grpSpPr>
        <a:xfrm>
          <a:off x="0" y="0"/>
          <a:ext cx="0" cy="0"/>
          <a:chOff x="0" y="0"/>
          <a:chExt cx="0" cy="0"/>
        </a:xfrm>
      </p:grpSpPr>
      <p:sp>
        <p:nvSpPr>
          <p:cNvPr id="1048765"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66"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7" name="Date Placeholder 3"/>
          <p:cNvSpPr>
            <a:spLocks noGrp="1"/>
          </p:cNvSpPr>
          <p:nvPr>
            <p:ph type="dt" sz="half" idx="10"/>
          </p:nvPr>
        </p:nvSpPr>
        <p:spPr/>
        <p:txBody>
          <a:bodyPr/>
          <a:p>
            <a:fld id="{1D8BD707-D9CF-40AE-B4C6-C98DA3205C09}" type="datetimeFigureOut">
              <a:rPr lang="en-US" smtClean="0"/>
              <a:t>7/31/2017</a:t>
            </a:fld>
            <a:endParaRPr lang="en-US"/>
          </a:p>
        </p:txBody>
      </p:sp>
      <p:sp>
        <p:nvSpPr>
          <p:cNvPr id="1048768" name="Footer Placeholder 4"/>
          <p:cNvSpPr>
            <a:spLocks noGrp="1"/>
          </p:cNvSpPr>
          <p:nvPr>
            <p:ph type="ftr" sz="quarter" idx="11"/>
          </p:nvPr>
        </p:nvSpPr>
        <p:spPr/>
        <p:txBody>
          <a:bodyPr/>
          <a:p>
            <a:endParaRPr lang="en-US"/>
          </a:p>
        </p:txBody>
      </p:sp>
      <p:sp>
        <p:nvSpPr>
          <p:cNvPr id="104876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1D8BD707-D9CF-40AE-B4C6-C98DA3205C09}" type="datetimeFigureOut">
              <a:rPr lang="en-US" smtClean="0"/>
              <a:t>7/31/2017</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9"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82"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83" name="Date Placeholder 3"/>
          <p:cNvSpPr>
            <a:spLocks noGrp="1"/>
          </p:cNvSpPr>
          <p:nvPr>
            <p:ph type="dt" sz="half" idx="10"/>
          </p:nvPr>
        </p:nvSpPr>
        <p:spPr/>
        <p:txBody>
          <a:bodyPr/>
          <a:p>
            <a:fld id="{1D8BD707-D9CF-40AE-B4C6-C98DA3205C09}" type="datetimeFigureOut">
              <a:rPr lang="en-US" smtClean="0"/>
              <a:t>7/31/2017</a:t>
            </a:fld>
            <a:endParaRPr lang="en-US"/>
          </a:p>
        </p:txBody>
      </p:sp>
      <p:sp>
        <p:nvSpPr>
          <p:cNvPr id="1048784" name="Footer Placeholder 4"/>
          <p:cNvSpPr>
            <a:spLocks noGrp="1"/>
          </p:cNvSpPr>
          <p:nvPr>
            <p:ph type="ftr" sz="quarter" idx="11"/>
          </p:nvPr>
        </p:nvSpPr>
        <p:spPr/>
        <p:txBody>
          <a:bodyPr/>
          <a:p>
            <a:endParaRPr lang="en-US"/>
          </a:p>
        </p:txBody>
      </p:sp>
      <p:sp>
        <p:nvSpPr>
          <p:cNvPr id="10487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0" name=""/>
        <p:cNvGrpSpPr/>
        <p:nvPr/>
      </p:nvGrpSpPr>
      <p:grpSpPr>
        <a:xfrm>
          <a:off x="0" y="0"/>
          <a:ext cx="0" cy="0"/>
          <a:chOff x="0" y="0"/>
          <a:chExt cx="0" cy="0"/>
        </a:xfrm>
      </p:grpSpPr>
      <p:sp>
        <p:nvSpPr>
          <p:cNvPr id="1048786" name="Title 1"/>
          <p:cNvSpPr>
            <a:spLocks noGrp="1"/>
          </p:cNvSpPr>
          <p:nvPr>
            <p:ph type="title"/>
          </p:nvPr>
        </p:nvSpPr>
        <p:spPr/>
        <p:txBody>
          <a:bodyPr/>
          <a:p>
            <a:r>
              <a:rPr lang="en-US" smtClean="0"/>
              <a:t>Click to edit Master title style</a:t>
            </a:r>
            <a:endParaRPr lang="en-US"/>
          </a:p>
        </p:txBody>
      </p:sp>
      <p:sp>
        <p:nvSpPr>
          <p:cNvPr id="104878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9" name="Date Placeholder 4"/>
          <p:cNvSpPr>
            <a:spLocks noGrp="1"/>
          </p:cNvSpPr>
          <p:nvPr>
            <p:ph type="dt" sz="half" idx="10"/>
          </p:nvPr>
        </p:nvSpPr>
        <p:spPr/>
        <p:txBody>
          <a:bodyPr/>
          <a:p>
            <a:fld id="{1D8BD707-D9CF-40AE-B4C6-C98DA3205C09}" type="datetimeFigureOut">
              <a:rPr lang="en-US" smtClean="0"/>
              <a:t>7/31/2017</a:t>
            </a:fld>
            <a:endParaRPr lang="en-US"/>
          </a:p>
        </p:txBody>
      </p:sp>
      <p:sp>
        <p:nvSpPr>
          <p:cNvPr id="1048790" name="Footer Placeholder 5"/>
          <p:cNvSpPr>
            <a:spLocks noGrp="1"/>
          </p:cNvSpPr>
          <p:nvPr>
            <p:ph type="ftr" sz="quarter" idx="11"/>
          </p:nvPr>
        </p:nvSpPr>
        <p:spPr/>
        <p:txBody>
          <a:bodyPr/>
          <a:p>
            <a:endParaRPr lang="en-US"/>
          </a:p>
        </p:txBody>
      </p:sp>
      <p:sp>
        <p:nvSpPr>
          <p:cNvPr id="104879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1" name=""/>
        <p:cNvGrpSpPr/>
        <p:nvPr/>
      </p:nvGrpSpPr>
      <p:grpSpPr>
        <a:xfrm>
          <a:off x="0" y="0"/>
          <a:ext cx="0" cy="0"/>
          <a:chOff x="0" y="0"/>
          <a:chExt cx="0" cy="0"/>
        </a:xfrm>
      </p:grpSpPr>
      <p:sp>
        <p:nvSpPr>
          <p:cNvPr id="1048792" name="Title 1"/>
          <p:cNvSpPr>
            <a:spLocks noGrp="1"/>
          </p:cNvSpPr>
          <p:nvPr>
            <p:ph type="title"/>
          </p:nvPr>
        </p:nvSpPr>
        <p:spPr/>
        <p:txBody>
          <a:bodyPr/>
          <a:p>
            <a:r>
              <a:rPr lang="en-US" smtClean="0"/>
              <a:t>Click to edit Master title style</a:t>
            </a:r>
            <a:endParaRPr lang="en-US"/>
          </a:p>
        </p:txBody>
      </p:sp>
      <p:sp>
        <p:nvSpPr>
          <p:cNvPr id="1048793"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5"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7" name="Date Placeholder 6"/>
          <p:cNvSpPr>
            <a:spLocks noGrp="1"/>
          </p:cNvSpPr>
          <p:nvPr>
            <p:ph type="dt" sz="half" idx="10"/>
          </p:nvPr>
        </p:nvSpPr>
        <p:spPr/>
        <p:txBody>
          <a:bodyPr/>
          <a:p>
            <a:fld id="{1D8BD707-D9CF-40AE-B4C6-C98DA3205C09}" type="datetimeFigureOut">
              <a:rPr lang="en-US" smtClean="0"/>
              <a:t>7/31/2017</a:t>
            </a:fld>
            <a:endParaRPr lang="en-US"/>
          </a:p>
        </p:txBody>
      </p:sp>
      <p:sp>
        <p:nvSpPr>
          <p:cNvPr id="1048798" name="Footer Placeholder 7"/>
          <p:cNvSpPr>
            <a:spLocks noGrp="1"/>
          </p:cNvSpPr>
          <p:nvPr>
            <p:ph type="ftr" sz="quarter" idx="11"/>
          </p:nvPr>
        </p:nvSpPr>
        <p:spPr/>
        <p:txBody>
          <a:bodyPr/>
          <a:p>
            <a:endParaRPr lang="en-US"/>
          </a:p>
        </p:txBody>
      </p:sp>
      <p:sp>
        <p:nvSpPr>
          <p:cNvPr id="1048799"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16" name="Title 1"/>
          <p:cNvSpPr>
            <a:spLocks noGrp="1"/>
          </p:cNvSpPr>
          <p:nvPr>
            <p:ph type="title"/>
          </p:nvPr>
        </p:nvSpPr>
        <p:spPr/>
        <p:txBody>
          <a:bodyPr/>
          <a:p>
            <a:r>
              <a:rPr lang="en-US" smtClean="0"/>
              <a:t>Click to edit Master title style</a:t>
            </a:r>
            <a:endParaRPr lang="en-US"/>
          </a:p>
        </p:txBody>
      </p:sp>
      <p:sp>
        <p:nvSpPr>
          <p:cNvPr id="1048717" name="Date Placeholder 2"/>
          <p:cNvSpPr>
            <a:spLocks noGrp="1"/>
          </p:cNvSpPr>
          <p:nvPr>
            <p:ph type="dt" sz="half" idx="10"/>
          </p:nvPr>
        </p:nvSpPr>
        <p:spPr/>
        <p:txBody>
          <a:bodyPr/>
          <a:p>
            <a:fld id="{1D8BD707-D9CF-40AE-B4C6-C98DA3205C09}" type="datetimeFigureOut">
              <a:rPr lang="en-US" smtClean="0"/>
              <a:t>7/31/2017</a:t>
            </a:fld>
            <a:endParaRPr lang="en-US"/>
          </a:p>
        </p:txBody>
      </p:sp>
      <p:sp>
        <p:nvSpPr>
          <p:cNvPr id="1048718" name="Footer Placeholder 3"/>
          <p:cNvSpPr>
            <a:spLocks noGrp="1"/>
          </p:cNvSpPr>
          <p:nvPr>
            <p:ph type="ftr" sz="quarter" idx="11"/>
          </p:nvPr>
        </p:nvSpPr>
        <p:spPr/>
        <p:txBody>
          <a:bodyPr/>
          <a:p>
            <a:endParaRPr lang="en-US"/>
          </a:p>
        </p:txBody>
      </p:sp>
      <p:sp>
        <p:nvSpPr>
          <p:cNvPr id="1048719"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5" name=""/>
        <p:cNvGrpSpPr/>
        <p:nvPr/>
      </p:nvGrpSpPr>
      <p:grpSpPr>
        <a:xfrm>
          <a:off x="0" y="0"/>
          <a:ext cx="0" cy="0"/>
          <a:chOff x="0" y="0"/>
          <a:chExt cx="0" cy="0"/>
        </a:xfrm>
      </p:grpSpPr>
      <p:sp>
        <p:nvSpPr>
          <p:cNvPr id="1048615" name="Date Placeholder 1"/>
          <p:cNvSpPr>
            <a:spLocks noGrp="1"/>
          </p:cNvSpPr>
          <p:nvPr>
            <p:ph type="dt" sz="half" idx="10"/>
          </p:nvPr>
        </p:nvSpPr>
        <p:spPr/>
        <p:txBody>
          <a:bodyPr/>
          <a:p>
            <a:fld id="{1D8BD707-D9CF-40AE-B4C6-C98DA3205C09}" type="datetimeFigureOut">
              <a:rPr lang="en-US" smtClean="0"/>
              <a:t>7/31/2017</a:t>
            </a:fld>
            <a:endParaRPr lang="en-US"/>
          </a:p>
        </p:txBody>
      </p:sp>
      <p:sp>
        <p:nvSpPr>
          <p:cNvPr id="1048616" name="Footer Placeholder 2"/>
          <p:cNvSpPr>
            <a:spLocks noGrp="1"/>
          </p:cNvSpPr>
          <p:nvPr>
            <p:ph type="ftr" sz="quarter" idx="11"/>
          </p:nvPr>
        </p:nvSpPr>
        <p:spPr/>
        <p:txBody>
          <a:bodyPr/>
          <a:p>
            <a:endParaRPr lang="en-US"/>
          </a:p>
        </p:txBody>
      </p:sp>
      <p:sp>
        <p:nvSpPr>
          <p:cNvPr id="1048617"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2" name=""/>
        <p:cNvGrpSpPr/>
        <p:nvPr/>
      </p:nvGrpSpPr>
      <p:grpSpPr>
        <a:xfrm>
          <a:off x="0" y="0"/>
          <a:ext cx="0" cy="0"/>
          <a:chOff x="0" y="0"/>
          <a:chExt cx="0" cy="0"/>
        </a:xfrm>
      </p:grpSpPr>
      <p:sp>
        <p:nvSpPr>
          <p:cNvPr id="104880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0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3" name="Date Placeholder 4"/>
          <p:cNvSpPr>
            <a:spLocks noGrp="1"/>
          </p:cNvSpPr>
          <p:nvPr>
            <p:ph type="dt" sz="half" idx="10"/>
          </p:nvPr>
        </p:nvSpPr>
        <p:spPr/>
        <p:txBody>
          <a:bodyPr/>
          <a:p>
            <a:fld id="{1D8BD707-D9CF-40AE-B4C6-C98DA3205C09}" type="datetimeFigureOut">
              <a:rPr lang="en-US" smtClean="0"/>
              <a:t>7/31/2017</a:t>
            </a:fld>
            <a:endParaRPr lang="en-US"/>
          </a:p>
        </p:txBody>
      </p:sp>
      <p:sp>
        <p:nvSpPr>
          <p:cNvPr id="1048804" name="Footer Placeholder 5"/>
          <p:cNvSpPr>
            <a:spLocks noGrp="1"/>
          </p:cNvSpPr>
          <p:nvPr>
            <p:ph type="ftr" sz="quarter" idx="11"/>
          </p:nvPr>
        </p:nvSpPr>
        <p:spPr/>
        <p:txBody>
          <a:bodyPr/>
          <a:p>
            <a:endParaRPr lang="en-US"/>
          </a:p>
        </p:txBody>
      </p:sp>
      <p:sp>
        <p:nvSpPr>
          <p:cNvPr id="104880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7" name=""/>
        <p:cNvGrpSpPr/>
        <p:nvPr/>
      </p:nvGrpSpPr>
      <p:grpSpPr>
        <a:xfrm>
          <a:off x="0" y="0"/>
          <a:ext cx="0" cy="0"/>
          <a:chOff x="0" y="0"/>
          <a:chExt cx="0" cy="0"/>
        </a:xfrm>
      </p:grpSpPr>
      <p:sp>
        <p:nvSpPr>
          <p:cNvPr id="104877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71"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7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73" name="Date Placeholder 4"/>
          <p:cNvSpPr>
            <a:spLocks noGrp="1"/>
          </p:cNvSpPr>
          <p:nvPr>
            <p:ph type="dt" sz="half" idx="10"/>
          </p:nvPr>
        </p:nvSpPr>
        <p:spPr/>
        <p:txBody>
          <a:bodyPr/>
          <a:p>
            <a:fld id="{1D8BD707-D9CF-40AE-B4C6-C98DA3205C09}" type="datetimeFigureOut">
              <a:rPr lang="en-US" smtClean="0"/>
              <a:t>7/31/2017</a:t>
            </a:fld>
            <a:endParaRPr lang="en-US"/>
          </a:p>
        </p:txBody>
      </p:sp>
      <p:sp>
        <p:nvSpPr>
          <p:cNvPr id="1048774" name="Footer Placeholder 5"/>
          <p:cNvSpPr>
            <a:spLocks noGrp="1"/>
          </p:cNvSpPr>
          <p:nvPr>
            <p:ph type="ftr" sz="quarter" idx="11"/>
          </p:nvPr>
        </p:nvSpPr>
        <p:spPr/>
        <p:txBody>
          <a:bodyPr/>
          <a:p>
            <a:endParaRPr lang="en-US"/>
          </a:p>
        </p:txBody>
      </p:sp>
      <p:sp>
        <p:nvSpPr>
          <p:cNvPr id="104877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7/31/2017</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title"/>
          </p:nvPr>
        </p:nvSpPr>
        <p:spPr>
          <a:xfrm>
            <a:off x="381000" y="2971800"/>
            <a:ext cx="8229600" cy="639762"/>
          </a:xfrm>
        </p:spPr>
        <p:txBody>
          <a:bodyPr>
            <a:noAutofit/>
          </a:bodyPr>
          <a:p>
            <a:r>
              <a:rPr b="1" dirty="0" sz="6000" lang="en-US">
                <a:solidFill>
                  <a:srgbClr val="FF0000"/>
                </a:solidFill>
                <a:latin typeface="Times New Roman" pitchFamily="18" charset="0"/>
                <a:cs typeface="Times New Roman" pitchFamily="18" charset="0"/>
              </a:rPr>
              <a:t>Cursors</a:t>
            </a:r>
            <a:endParaRPr b="1" dirty="0" sz="6000" lang="en-US">
              <a:solidFill>
                <a:srgbClr val="FF0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graphicFrame>
        <p:nvGraphicFramePr>
          <p:cNvPr id="4194304" name="Content Placeholder 3"/>
          <p:cNvGraphicFramePr>
            <a:graphicFrameLocks noGrp="1"/>
          </p:cNvGraphicFramePr>
          <p:nvPr>
            <p:ph idx="1"/>
          </p:nvPr>
        </p:nvGraphicFramePr>
        <p:xfrm>
          <a:off x="228600" y="304800"/>
          <a:ext cx="8763000" cy="5821680"/>
        </p:xfrm>
        <a:graphic>
          <a:graphicData uri="http://schemas.openxmlformats.org/drawingml/2006/table">
            <a:tbl>
              <a:tblPr firstRow="1" bandRow="1">
                <a:tableStyleId>{5C22544A-7EE6-4342-B048-85BDC9FD1C3A}</a:tableStyleId>
              </a:tblPr>
              <a:tblGrid>
                <a:gridCol w="762000"/>
                <a:gridCol w="8001000"/>
              </a:tblGrid>
              <a:tr h="370840">
                <a:tc>
                  <a:txBody>
                    <a:bodyPr/>
                    <a:p>
                      <a:pPr algn="ctr"/>
                      <a:r>
                        <a:rPr dirty="0" sz="2200" lang="en-US" err="1">
                          <a:effectLst/>
                          <a:latin typeface="Times New Roman" pitchFamily="18" charset="0"/>
                          <a:cs typeface="Times New Roman" pitchFamily="18" charset="0"/>
                        </a:rPr>
                        <a:t>S.No</a:t>
                      </a:r>
                      <a:endParaRPr dirty="0" sz="2200" lang="en-US">
                        <a:effectLst/>
                        <a:latin typeface="Times New Roman" pitchFamily="18" charset="0"/>
                        <a:cs typeface="Times New Roman" pitchFamily="18" charset="0"/>
                      </a:endParaRPr>
                    </a:p>
                  </a:txBody>
                  <a:tcPr anchor="ctr"/>
                </a:tc>
                <a:tc>
                  <a:txBody>
                    <a:bodyPr/>
                    <a:p>
                      <a:pPr algn="ctr"/>
                      <a:r>
                        <a:rPr dirty="0" sz="2200" lang="en-US">
                          <a:effectLst/>
                          <a:latin typeface="Times New Roman" pitchFamily="18" charset="0"/>
                          <a:cs typeface="Times New Roman" pitchFamily="18" charset="0"/>
                        </a:rPr>
                        <a:t>Attribute &amp; Description</a:t>
                      </a:r>
                    </a:p>
                  </a:txBody>
                  <a:tcPr anchor="ctr"/>
                </a:tc>
              </a:tr>
              <a:tr h="370840">
                <a:tc>
                  <a:txBody>
                    <a:bodyPr/>
                    <a:p>
                      <a:pPr algn="ctr" fontAlgn="ctr"/>
                      <a:r>
                        <a:rPr sz="2200" lang="en-US">
                          <a:effectLst/>
                          <a:latin typeface="Times New Roman" pitchFamily="18" charset="0"/>
                          <a:cs typeface="Times New Roman" pitchFamily="18" charset="0"/>
                        </a:rPr>
                        <a:t>1</a:t>
                      </a:r>
                    </a:p>
                  </a:txBody>
                  <a:tcPr anchor="ctr"/>
                </a:tc>
                <a:tc>
                  <a:txBody>
                    <a:bodyPr/>
                    <a:p>
                      <a:r>
                        <a:rPr b="1" dirty="0" sz="2200" lang="en-US">
                          <a:latin typeface="Times New Roman" pitchFamily="18" charset="0"/>
                          <a:cs typeface="Times New Roman" pitchFamily="18" charset="0"/>
                        </a:rPr>
                        <a:t>%FOUND</a:t>
                      </a:r>
                      <a:endParaRPr dirty="0" sz="2200" lang="en-US">
                        <a:latin typeface="Times New Roman" pitchFamily="18" charset="0"/>
                        <a:cs typeface="Times New Roman" pitchFamily="18" charset="0"/>
                      </a:endParaRPr>
                    </a:p>
                    <a:p>
                      <a:r>
                        <a:rPr dirty="0" sz="2200" lang="en-US">
                          <a:latin typeface="Times New Roman" pitchFamily="18" charset="0"/>
                          <a:cs typeface="Times New Roman" pitchFamily="18" charset="0"/>
                        </a:rPr>
                        <a:t>Returns TRUE if an INSERT, UPDATE, or DELETE statement affected one or more rows or a SELECT INTO statement returned one or more rows. Otherwise, it returns FALSE.</a:t>
                      </a:r>
                    </a:p>
                  </a:txBody>
                  <a:tcPr anchor="ctr"/>
                </a:tc>
              </a:tr>
              <a:tr h="370840">
                <a:tc>
                  <a:txBody>
                    <a:bodyPr/>
                    <a:p>
                      <a:pPr algn="ctr" fontAlgn="ctr"/>
                      <a:r>
                        <a:rPr sz="2200" lang="en-US">
                          <a:effectLst/>
                          <a:latin typeface="Times New Roman" pitchFamily="18" charset="0"/>
                          <a:cs typeface="Times New Roman" pitchFamily="18" charset="0"/>
                        </a:rPr>
                        <a:t>2</a:t>
                      </a:r>
                    </a:p>
                  </a:txBody>
                  <a:tcPr anchor="ctr"/>
                </a:tc>
                <a:tc>
                  <a:txBody>
                    <a:bodyPr/>
                    <a:p>
                      <a:r>
                        <a:rPr b="1" sz="2200" lang="en-US">
                          <a:latin typeface="Times New Roman" pitchFamily="18" charset="0"/>
                          <a:cs typeface="Times New Roman" pitchFamily="18" charset="0"/>
                        </a:rPr>
                        <a:t>%NOTFOUND</a:t>
                      </a:r>
                      <a:endParaRPr sz="2200" lang="en-US">
                        <a:latin typeface="Times New Roman" pitchFamily="18" charset="0"/>
                        <a:cs typeface="Times New Roman" pitchFamily="18" charset="0"/>
                      </a:endParaRPr>
                    </a:p>
                    <a:p>
                      <a:r>
                        <a:rPr sz="2200" lang="en-US">
                          <a:latin typeface="Times New Roman" pitchFamily="18" charset="0"/>
                          <a:cs typeface="Times New Roman" pitchFamily="18" charset="0"/>
                        </a:rPr>
                        <a:t>The logical opposite of %FOUND. It returns TRUE if an INSERT, UPDATE, or DELETE statement affected no rows, or a SELECT INTO statement returned no rows. Otherwise, it returns FALSE.</a:t>
                      </a:r>
                    </a:p>
                  </a:txBody>
                  <a:tcPr anchor="ctr"/>
                </a:tc>
              </a:tr>
              <a:tr h="370840">
                <a:tc>
                  <a:txBody>
                    <a:bodyPr/>
                    <a:p>
                      <a:pPr algn="ctr" fontAlgn="ctr"/>
                      <a:r>
                        <a:rPr sz="2200" lang="en-US">
                          <a:effectLst/>
                          <a:latin typeface="Times New Roman" pitchFamily="18" charset="0"/>
                          <a:cs typeface="Times New Roman" pitchFamily="18" charset="0"/>
                        </a:rPr>
                        <a:t>3</a:t>
                      </a:r>
                    </a:p>
                  </a:txBody>
                  <a:tcPr anchor="ctr"/>
                </a:tc>
                <a:tc>
                  <a:txBody>
                    <a:bodyPr/>
                    <a:p>
                      <a:r>
                        <a:rPr b="1" sz="2200" lang="en-US">
                          <a:latin typeface="Times New Roman" pitchFamily="18" charset="0"/>
                          <a:cs typeface="Times New Roman" pitchFamily="18" charset="0"/>
                        </a:rPr>
                        <a:t>%ISOPEN</a:t>
                      </a:r>
                      <a:endParaRPr sz="2200" lang="en-US">
                        <a:latin typeface="Times New Roman" pitchFamily="18" charset="0"/>
                        <a:cs typeface="Times New Roman" pitchFamily="18" charset="0"/>
                      </a:endParaRPr>
                    </a:p>
                    <a:p>
                      <a:r>
                        <a:rPr sz="2200" lang="en-US">
                          <a:latin typeface="Times New Roman" pitchFamily="18" charset="0"/>
                          <a:cs typeface="Times New Roman" pitchFamily="18" charset="0"/>
                        </a:rPr>
                        <a:t>Always returns FALSE for implicit cursors, because Oracle closes the SQL cursor automatically after executing its associated SQL statement.</a:t>
                      </a:r>
                    </a:p>
                  </a:txBody>
                  <a:tcPr anchor="ctr"/>
                </a:tc>
              </a:tr>
              <a:tr h="370840">
                <a:tc>
                  <a:txBody>
                    <a:bodyPr/>
                    <a:p>
                      <a:pPr algn="ctr" fontAlgn="ctr"/>
                      <a:r>
                        <a:rPr sz="2200" lang="en-US">
                          <a:effectLst/>
                          <a:latin typeface="Times New Roman" pitchFamily="18" charset="0"/>
                          <a:cs typeface="Times New Roman" pitchFamily="18" charset="0"/>
                        </a:rPr>
                        <a:t>4</a:t>
                      </a:r>
                    </a:p>
                  </a:txBody>
                  <a:tcPr anchor="ctr"/>
                </a:tc>
                <a:tc>
                  <a:txBody>
                    <a:bodyPr/>
                    <a:p>
                      <a:r>
                        <a:rPr b="1" dirty="0" sz="2200" lang="en-US">
                          <a:latin typeface="Times New Roman" pitchFamily="18" charset="0"/>
                          <a:cs typeface="Times New Roman" pitchFamily="18" charset="0"/>
                        </a:rPr>
                        <a:t>%ROWCOUNT</a:t>
                      </a:r>
                      <a:endParaRPr dirty="0" sz="2200" lang="en-US">
                        <a:latin typeface="Times New Roman" pitchFamily="18" charset="0"/>
                        <a:cs typeface="Times New Roman" pitchFamily="18" charset="0"/>
                      </a:endParaRPr>
                    </a:p>
                    <a:p>
                      <a:r>
                        <a:rPr dirty="0" sz="2200" lang="en-US">
                          <a:latin typeface="Times New Roman" pitchFamily="18" charset="0"/>
                          <a:cs typeface="Times New Roman" pitchFamily="18" charset="0"/>
                        </a:rPr>
                        <a:t>Returns the number of rows affected by an INSERT, UPDATE, or DELETE statement, or returned by a SELECT INTO statement.</a:t>
                      </a: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5" name="Slide Number Placeholder 5"/>
          <p:cNvSpPr>
            <a:spLocks noGrp="1"/>
          </p:cNvSpPr>
          <p:nvPr>
            <p:ph type="sldNum" sz="quarter" idx="12"/>
          </p:nvPr>
        </p:nvSpPr>
        <p:spPr/>
        <p:txBody>
          <a:bodyPr/>
          <a:p>
            <a:fld id="{DDDE4624-4C99-4A6B-87EB-3183087335FE}" type="slidenum">
              <a:rPr lang="en-US"/>
              <a:t>11</a:t>
            </a:fld>
            <a:endParaRPr sz="1400" lang="en-US"/>
          </a:p>
        </p:txBody>
      </p:sp>
      <p:sp>
        <p:nvSpPr>
          <p:cNvPr id="1048606" name="Rectangle 2"/>
          <p:cNvSpPr>
            <a:spLocks noGrp="1" noChangeArrowheads="1"/>
          </p:cNvSpPr>
          <p:nvPr>
            <p:ph type="title"/>
          </p:nvPr>
        </p:nvSpPr>
        <p:spPr/>
        <p:txBody>
          <a:bodyPr>
            <a:normAutofit/>
          </a:bodyPr>
          <a:p>
            <a:r>
              <a:rPr b="1" dirty="0" sz="4500" lang="en-GB">
                <a:solidFill>
                  <a:srgbClr val="FF0000"/>
                </a:solidFill>
                <a:latin typeface="Times New Roman" pitchFamily="18" charset="0"/>
                <a:cs typeface="Times New Roman" pitchFamily="18" charset="0"/>
              </a:rPr>
              <a:t>Syntax for Cursors</a:t>
            </a:r>
            <a:endParaRPr b="1" dirty="0" sz="4500" lang="en-US">
              <a:solidFill>
                <a:srgbClr val="FF0000"/>
              </a:solidFill>
              <a:latin typeface="Times New Roman" pitchFamily="18" charset="0"/>
              <a:cs typeface="Times New Roman" pitchFamily="18" charset="0"/>
            </a:endParaRPr>
          </a:p>
        </p:txBody>
      </p:sp>
      <p:sp>
        <p:nvSpPr>
          <p:cNvPr id="1048607" name="Rectangle 3"/>
          <p:cNvSpPr>
            <a:spLocks noGrp="1" noChangeArrowheads="1"/>
          </p:cNvSpPr>
          <p:nvPr>
            <p:ph type="body" idx="1"/>
          </p:nvPr>
        </p:nvSpPr>
        <p:spPr/>
        <p:txBody>
          <a:bodyPr/>
          <a:p>
            <a:r>
              <a:rPr dirty="0" lang="en-GB">
                <a:latin typeface="Times New Roman" pitchFamily="18" charset="0"/>
                <a:cs typeface="Times New Roman" pitchFamily="18" charset="0"/>
              </a:rPr>
              <a:t>Declared as a variable in the same way as standard variables</a:t>
            </a:r>
          </a:p>
          <a:p>
            <a:r>
              <a:rPr dirty="0" lang="en-US">
                <a:latin typeface="Times New Roman" pitchFamily="18" charset="0"/>
                <a:cs typeface="Times New Roman" pitchFamily="18" charset="0"/>
              </a:rPr>
              <a:t>Identified as cursor type</a:t>
            </a:r>
          </a:p>
          <a:p>
            <a:r>
              <a:rPr dirty="0" lang="en-US">
                <a:latin typeface="Times New Roman" pitchFamily="18" charset="0"/>
                <a:cs typeface="Times New Roman" pitchFamily="18" charset="0"/>
              </a:rPr>
              <a:t>SQL included</a:t>
            </a:r>
          </a:p>
          <a:p>
            <a:r>
              <a:rPr dirty="0" lang="en-US">
                <a:latin typeface="Times New Roman" pitchFamily="18" charset="0"/>
                <a:cs typeface="Times New Roman" pitchFamily="18" charset="0"/>
              </a:rPr>
              <a:t>E.g.</a:t>
            </a:r>
          </a:p>
        </p:txBody>
      </p:sp>
      <p:sp>
        <p:nvSpPr>
          <p:cNvPr id="1048608" name="Text Box 4"/>
          <p:cNvSpPr txBox="1">
            <a:spLocks noChangeArrowheads="1"/>
          </p:cNvSpPr>
          <p:nvPr/>
        </p:nvSpPr>
        <p:spPr bwMode="auto">
          <a:xfrm>
            <a:off x="2895600" y="4419600"/>
            <a:ext cx="6019800" cy="1778000"/>
          </a:xfrm>
          <a:prstGeom prst="rect"/>
          <a:noFill/>
          <a:ln w="9525">
            <a:solidFill>
              <a:schemeClr val="tx1"/>
            </a:solidFill>
            <a:miter lim="800000"/>
            <a:headEnd/>
            <a:tailEnd/>
          </a:ln>
          <a:effectLst/>
        </p:spPr>
        <p:txBody>
          <a:bodyPr>
            <a:spAutoFit/>
          </a:bodyPr>
          <a:p>
            <a:pPr>
              <a:spcBef>
                <a:spcPct val="50000"/>
              </a:spcBef>
            </a:pPr>
            <a:r>
              <a:rPr b="1" dirty="0" sz="2000" lang="en-GB">
                <a:latin typeface="Arial" pitchFamily="34" charset="0"/>
              </a:rPr>
              <a:t>Cursor </a:t>
            </a:r>
            <a:r>
              <a:rPr b="1" dirty="0" sz="2000" lang="en-GB" err="1">
                <a:latin typeface="Arial" pitchFamily="34" charset="0"/>
              </a:rPr>
              <a:t>cur_emp</a:t>
            </a:r>
            <a:r>
              <a:rPr b="1" dirty="0" sz="2000" lang="en-GB">
                <a:latin typeface="Arial" pitchFamily="34" charset="0"/>
              </a:rPr>
              <a:t> is</a:t>
            </a:r>
          </a:p>
          <a:p>
            <a:pPr>
              <a:spcBef>
                <a:spcPct val="50000"/>
              </a:spcBef>
            </a:pPr>
            <a:r>
              <a:rPr b="1" dirty="0" sz="2000" lang="en-GB">
                <a:latin typeface="Arial" pitchFamily="34" charset="0"/>
              </a:rPr>
              <a:t>      </a:t>
            </a:r>
            <a:r>
              <a:rPr b="1" dirty="0" sz="2000" lang="en-GB">
                <a:solidFill>
                  <a:schemeClr val="tx2"/>
                </a:solidFill>
                <a:latin typeface="Arial" pitchFamily="34" charset="0"/>
              </a:rPr>
              <a:t>Select </a:t>
            </a:r>
            <a:r>
              <a:rPr b="1" dirty="0" sz="2000" lang="en-GB" err="1">
                <a:solidFill>
                  <a:schemeClr val="tx2"/>
                </a:solidFill>
                <a:latin typeface="Arial" pitchFamily="34" charset="0"/>
              </a:rPr>
              <a:t>emp_id</a:t>
            </a:r>
            <a:r>
              <a:rPr b="1" dirty="0" sz="2000" lang="en-GB">
                <a:solidFill>
                  <a:schemeClr val="tx2"/>
                </a:solidFill>
                <a:latin typeface="Arial" pitchFamily="34" charset="0"/>
              </a:rPr>
              <a:t>, surname name, grade, salary</a:t>
            </a:r>
          </a:p>
          <a:p>
            <a:pPr>
              <a:spcBef>
                <a:spcPct val="50000"/>
              </a:spcBef>
            </a:pPr>
            <a:r>
              <a:rPr b="1" dirty="0" sz="2000" lang="en-GB">
                <a:solidFill>
                  <a:schemeClr val="tx2"/>
                </a:solidFill>
                <a:latin typeface="Arial" pitchFamily="34" charset="0"/>
              </a:rPr>
              <a:t>	From employee</a:t>
            </a:r>
          </a:p>
          <a:p>
            <a:pPr>
              <a:spcBef>
                <a:spcPct val="50000"/>
              </a:spcBef>
            </a:pPr>
            <a:r>
              <a:rPr b="1" dirty="0" sz="2000" lang="en-GB">
                <a:solidFill>
                  <a:schemeClr val="tx2"/>
                </a:solidFill>
                <a:latin typeface="Arial" pitchFamily="34" charset="0"/>
              </a:rPr>
              <a:t>	   Where </a:t>
            </a:r>
            <a:r>
              <a:rPr b="1" dirty="0" sz="2000" lang="en-GB" smtClean="0">
                <a:solidFill>
                  <a:schemeClr val="tx2"/>
                </a:solidFill>
                <a:latin typeface="Arial" pitchFamily="34" charset="0"/>
              </a:rPr>
              <a:t>grade </a:t>
            </a:r>
            <a:r>
              <a:rPr b="1" dirty="0" sz="2000" lang="en-GB">
                <a:solidFill>
                  <a:schemeClr val="tx2"/>
                </a:solidFill>
                <a:latin typeface="Arial" pitchFamily="34" charset="0"/>
              </a:rPr>
              <a:t>is true;</a:t>
            </a:r>
            <a:endParaRPr b="1" dirty="0" sz="2000" lang="en-US">
              <a:solidFill>
                <a:schemeClr val="tx2"/>
              </a:solidFill>
              <a:latin typeface="Arial" pitchFamily="34" charset="0"/>
            </a:endParaRPr>
          </a:p>
        </p:txBody>
      </p:sp>
      <p:sp>
        <p:nvSpPr>
          <p:cNvPr id="1048609" name="Line 5"/>
          <p:cNvSpPr>
            <a:spLocks noChangeShapeType="1"/>
          </p:cNvSpPr>
          <p:nvPr/>
        </p:nvSpPr>
        <p:spPr bwMode="auto">
          <a:xfrm>
            <a:off x="3948545" y="3200400"/>
            <a:ext cx="0" cy="1295400"/>
          </a:xfrm>
          <a:prstGeom prst="line"/>
          <a:noFill/>
          <a:ln w="9525">
            <a:solidFill>
              <a:schemeClr val="tx1"/>
            </a:solidFill>
            <a:miter lim="800000"/>
            <a:headEnd/>
            <a:tailEnd type="triangle" w="med" len="med"/>
          </a:ln>
          <a:effectLst/>
        </p:spPr>
        <p:txBody>
          <a:bodyPr wrap="none"/>
          <a:p>
            <a:endParaRPr lang="en-US"/>
          </a:p>
        </p:txBody>
      </p:sp>
      <p:sp>
        <p:nvSpPr>
          <p:cNvPr id="1048610" name="Line 6"/>
          <p:cNvSpPr>
            <a:spLocks noChangeShapeType="1"/>
          </p:cNvSpPr>
          <p:nvPr/>
        </p:nvSpPr>
        <p:spPr bwMode="auto">
          <a:xfrm>
            <a:off x="2667000" y="3848100"/>
            <a:ext cx="0" cy="1790700"/>
          </a:xfrm>
          <a:prstGeom prst="line"/>
          <a:noFill/>
          <a:ln w="9525">
            <a:solidFill>
              <a:schemeClr val="tx1"/>
            </a:solidFill>
            <a:miter lim="800000"/>
            <a:headEnd/>
            <a:tailEnd/>
          </a:ln>
          <a:effectLst/>
        </p:spPr>
        <p:txBody>
          <a:bodyPr wrap="none"/>
          <a:p>
            <a:endParaRPr lang="en-US"/>
          </a:p>
        </p:txBody>
      </p:sp>
      <p:sp>
        <p:nvSpPr>
          <p:cNvPr id="1048611" name="Line 7"/>
          <p:cNvSpPr>
            <a:spLocks noChangeShapeType="1"/>
          </p:cNvSpPr>
          <p:nvPr/>
        </p:nvSpPr>
        <p:spPr bwMode="auto">
          <a:xfrm>
            <a:off x="2667000" y="5638800"/>
            <a:ext cx="914400" cy="0"/>
          </a:xfrm>
          <a:prstGeom prst="line"/>
          <a:noFill/>
          <a:ln w="9525">
            <a:solidFill>
              <a:schemeClr val="tx1"/>
            </a:solidFill>
            <a:miter lim="800000"/>
            <a:headEnd/>
            <a:tailEnd type="triangle" w="med" len="med"/>
          </a:ln>
          <a:effectLst/>
        </p:spPr>
        <p:txBody>
          <a:bodyPr wrap="non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2" name="Slide Number Placeholder 5"/>
          <p:cNvSpPr>
            <a:spLocks noGrp="1"/>
          </p:cNvSpPr>
          <p:nvPr>
            <p:ph type="sldNum" sz="quarter" idx="12"/>
          </p:nvPr>
        </p:nvSpPr>
        <p:spPr/>
        <p:txBody>
          <a:bodyPr/>
          <a:p>
            <a:fld id="{3EC2648D-7037-4E7B-84AE-3A91244ECC11}" type="slidenum">
              <a:rPr lang="en-US"/>
              <a:t>12</a:t>
            </a:fld>
            <a:endParaRPr sz="1400" lang="en-US"/>
          </a:p>
        </p:txBody>
      </p:sp>
      <p:sp>
        <p:nvSpPr>
          <p:cNvPr id="1048613" name="Rectangle 2"/>
          <p:cNvSpPr>
            <a:spLocks noGrp="1" noChangeArrowheads="1"/>
          </p:cNvSpPr>
          <p:nvPr>
            <p:ph type="title"/>
          </p:nvPr>
        </p:nvSpPr>
        <p:spPr>
          <a:xfrm>
            <a:off x="457200" y="274638"/>
            <a:ext cx="8229600" cy="715962"/>
          </a:xfrm>
        </p:spPr>
        <p:txBody>
          <a:bodyPr>
            <a:noAutofit/>
          </a:bodyPr>
          <a:p>
            <a:r>
              <a:rPr b="1" dirty="0" sz="5400" lang="en-GB">
                <a:solidFill>
                  <a:srgbClr val="FF0000"/>
                </a:solidFill>
                <a:latin typeface="Times New Roman" pitchFamily="18" charset="0"/>
                <a:cs typeface="Times New Roman" pitchFamily="18" charset="0"/>
              </a:rPr>
              <a:t>Cursors</a:t>
            </a:r>
            <a:endParaRPr b="1" dirty="0" sz="5400" lang="en-US">
              <a:solidFill>
                <a:srgbClr val="FF0000"/>
              </a:solidFill>
              <a:latin typeface="Times New Roman" pitchFamily="18" charset="0"/>
              <a:cs typeface="Times New Roman" pitchFamily="18" charset="0"/>
            </a:endParaRPr>
          </a:p>
        </p:txBody>
      </p:sp>
      <p:sp>
        <p:nvSpPr>
          <p:cNvPr id="1048614" name="Rectangle 3"/>
          <p:cNvSpPr>
            <a:spLocks noGrp="1" noChangeArrowheads="1"/>
          </p:cNvSpPr>
          <p:nvPr>
            <p:ph type="body" idx="1"/>
          </p:nvPr>
        </p:nvSpPr>
        <p:spPr>
          <a:xfrm>
            <a:off x="457200" y="1066800"/>
            <a:ext cx="8229600" cy="5562600"/>
          </a:xfrm>
        </p:spPr>
        <p:txBody>
          <a:bodyPr>
            <a:normAutofit fontScale="89286" lnSpcReduction="10000"/>
          </a:bodyPr>
          <a:p>
            <a:endParaRPr dirty="0" sz="2800" lang="en-GB" smtClean="0">
              <a:latin typeface="Times New Roman" pitchFamily="18" charset="0"/>
              <a:cs typeface="Times New Roman" pitchFamily="18" charset="0"/>
            </a:endParaRPr>
          </a:p>
          <a:p>
            <a:r>
              <a:rPr dirty="0" sz="2800" lang="en-GB" smtClean="0">
                <a:latin typeface="Times New Roman" pitchFamily="18" charset="0"/>
                <a:cs typeface="Times New Roman" pitchFamily="18" charset="0"/>
              </a:rPr>
              <a:t>A </a:t>
            </a:r>
            <a:r>
              <a:rPr dirty="0" sz="2800" lang="en-GB">
                <a:latin typeface="Times New Roman" pitchFamily="18" charset="0"/>
                <a:cs typeface="Times New Roman" pitchFamily="18" charset="0"/>
              </a:rPr>
              <a:t>cursor is a temp store of data.  </a:t>
            </a:r>
            <a:endParaRPr dirty="0" sz="2800" lang="en-GB" smtClean="0">
              <a:latin typeface="Times New Roman" pitchFamily="18" charset="0"/>
              <a:cs typeface="Times New Roman" pitchFamily="18" charset="0"/>
            </a:endParaRPr>
          </a:p>
          <a:p>
            <a:endParaRPr dirty="0" sz="2800" lang="en-GB">
              <a:latin typeface="Times New Roman" pitchFamily="18" charset="0"/>
              <a:cs typeface="Times New Roman" pitchFamily="18" charset="0"/>
            </a:endParaRPr>
          </a:p>
          <a:p>
            <a:r>
              <a:rPr dirty="0" sz="2800" lang="en-GB">
                <a:latin typeface="Times New Roman" pitchFamily="18" charset="0"/>
                <a:cs typeface="Times New Roman" pitchFamily="18" charset="0"/>
              </a:rPr>
              <a:t>The data is populated when the cursor is opened</a:t>
            </a:r>
            <a:r>
              <a:rPr dirty="0" sz="2800" lang="en-GB" smtClean="0">
                <a:latin typeface="Times New Roman" pitchFamily="18" charset="0"/>
                <a:cs typeface="Times New Roman" pitchFamily="18" charset="0"/>
              </a:rPr>
              <a:t>.</a:t>
            </a:r>
          </a:p>
          <a:p>
            <a:endParaRPr dirty="0" sz="2800" lang="en-GB">
              <a:latin typeface="Times New Roman" pitchFamily="18" charset="0"/>
              <a:cs typeface="Times New Roman" pitchFamily="18" charset="0"/>
            </a:endParaRPr>
          </a:p>
          <a:p>
            <a:r>
              <a:rPr dirty="0" sz="2800" lang="en-GB">
                <a:latin typeface="Times New Roman" pitchFamily="18" charset="0"/>
                <a:cs typeface="Times New Roman" pitchFamily="18" charset="0"/>
              </a:rPr>
              <a:t>Once opened the data must be moved from the temp area to a local variable to be used by the program.  </a:t>
            </a:r>
            <a:endParaRPr dirty="0" sz="2800" lang="en-GB" smtClean="0">
              <a:latin typeface="Times New Roman" pitchFamily="18" charset="0"/>
              <a:cs typeface="Times New Roman" pitchFamily="18" charset="0"/>
            </a:endParaRPr>
          </a:p>
          <a:p>
            <a:endParaRPr dirty="0" sz="2800" lang="en-GB" smtClean="0">
              <a:latin typeface="Times New Roman" pitchFamily="18" charset="0"/>
              <a:cs typeface="Times New Roman" pitchFamily="18" charset="0"/>
            </a:endParaRPr>
          </a:p>
          <a:p>
            <a:r>
              <a:rPr dirty="0" sz="2800" lang="en-GB" smtClean="0">
                <a:latin typeface="Times New Roman" pitchFamily="18" charset="0"/>
                <a:cs typeface="Times New Roman" pitchFamily="18" charset="0"/>
              </a:rPr>
              <a:t>These </a:t>
            </a:r>
            <a:r>
              <a:rPr dirty="0" sz="2800" lang="en-GB">
                <a:latin typeface="Times New Roman" pitchFamily="18" charset="0"/>
                <a:cs typeface="Times New Roman" pitchFamily="18" charset="0"/>
              </a:rPr>
              <a:t>variables must be populated in the same order that the data is held in the cursor</a:t>
            </a:r>
            <a:r>
              <a:rPr dirty="0" sz="2800" lang="en-GB" smtClean="0">
                <a:latin typeface="Times New Roman" pitchFamily="18" charset="0"/>
                <a:cs typeface="Times New Roman" pitchFamily="18" charset="0"/>
              </a:rPr>
              <a:t>.</a:t>
            </a:r>
          </a:p>
          <a:p>
            <a:endParaRPr dirty="0" sz="2800" lang="en-GB">
              <a:latin typeface="Times New Roman" pitchFamily="18" charset="0"/>
              <a:cs typeface="Times New Roman" pitchFamily="18" charset="0"/>
            </a:endParaRPr>
          </a:p>
          <a:p>
            <a:r>
              <a:rPr dirty="0" sz="2800" lang="en-US">
                <a:latin typeface="Times New Roman" pitchFamily="18" charset="0"/>
                <a:cs typeface="Times New Roman" pitchFamily="18" charset="0"/>
              </a:rPr>
              <a:t>The data is looped round till an exit clause is reached.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8" name="Slide Number Placeholder 3"/>
          <p:cNvSpPr>
            <a:spLocks noGrp="1"/>
          </p:cNvSpPr>
          <p:nvPr>
            <p:ph type="sldNum" sz="quarter" idx="12"/>
          </p:nvPr>
        </p:nvSpPr>
        <p:spPr/>
        <p:txBody>
          <a:bodyPr/>
          <a:p>
            <a:fld id="{E9F14D88-BC71-4C6C-984F-BED5C61645A2}" type="slidenum">
              <a:rPr lang="en-US"/>
              <a:t>13</a:t>
            </a:fld>
            <a:endParaRPr sz="1400" lang="en-US"/>
          </a:p>
        </p:txBody>
      </p:sp>
      <p:sp>
        <p:nvSpPr>
          <p:cNvPr id="1048619" name="Rectangle 2"/>
          <p:cNvSpPr>
            <a:spLocks noChangeArrowheads="1"/>
          </p:cNvSpPr>
          <p:nvPr/>
        </p:nvSpPr>
        <p:spPr bwMode="blackWhite">
          <a:xfrm>
            <a:off x="2832100" y="2497138"/>
            <a:ext cx="3667125" cy="2136775"/>
          </a:xfrm>
          <a:prstGeom prst="rect"/>
          <a:solidFill>
            <a:srgbClr val="DDDDDD"/>
          </a:solidFill>
          <a:ln w="12700">
            <a:solidFill>
              <a:srgbClr val="000000"/>
            </a:solidFill>
            <a:miter lim="800000"/>
            <a:headEnd/>
            <a:tailEnd/>
          </a:ln>
          <a:effectLst>
            <a:outerShdw algn="ctr" dir="2700000" dist="53882" rotWithShape="0">
              <a:srgbClr val="000000"/>
            </a:outerShdw>
          </a:effectLst>
        </p:spPr>
        <p:txBody>
          <a:bodyPr anchor="ctr" wrap="none"/>
          <a:p>
            <a:endParaRPr lang="en-US"/>
          </a:p>
        </p:txBody>
      </p:sp>
      <p:sp>
        <p:nvSpPr>
          <p:cNvPr id="1048620" name="Rectangle 4"/>
          <p:cNvSpPr>
            <a:spLocks noChangeArrowheads="1"/>
          </p:cNvSpPr>
          <p:nvPr/>
        </p:nvSpPr>
        <p:spPr bwMode="auto">
          <a:xfrm>
            <a:off x="3689350" y="2028825"/>
            <a:ext cx="1876425" cy="381000"/>
          </a:xfrm>
          <a:prstGeom prst="rect"/>
          <a:noFill/>
          <a:ln>
            <a:noFill/>
          </a:ln>
          <a:effectLst/>
        </p:spPr>
        <p:txBody>
          <a:bodyPr bIns="46038" lIns="92075" rIns="92075" tIns="46038">
            <a:spAutoFit/>
          </a:bodyPr>
          <a:p>
            <a:pPr algn="ctr" defTabSz="346075" eaLnBrk="0" hangingPunct="0">
              <a:lnSpc>
                <a:spcPct val="95000"/>
              </a:lnSpc>
              <a:spcBef>
                <a:spcPct val="35000"/>
              </a:spcBef>
              <a:tabLst>
                <a:tab algn="l" pos="571500"/>
              </a:tabLst>
            </a:pPr>
            <a:r>
              <a:rPr b="1" sz="2000" lang="en-GB">
                <a:solidFill>
                  <a:schemeClr val="tx2"/>
                </a:solidFill>
                <a:effectLst>
                  <a:outerShdw algn="tl" blurRad="38100" dir="2700000" dist="38100">
                    <a:srgbClr val="C0C0C0"/>
                  </a:outerShdw>
                </a:effectLst>
                <a:latin typeface="Arial" pitchFamily="34" charset="0"/>
              </a:rPr>
              <a:t>Active set</a:t>
            </a:r>
          </a:p>
        </p:txBody>
      </p:sp>
      <p:sp>
        <p:nvSpPr>
          <p:cNvPr id="1048621" name="Rectangle 5"/>
          <p:cNvSpPr>
            <a:spLocks noChangeArrowheads="1"/>
          </p:cNvSpPr>
          <p:nvPr/>
        </p:nvSpPr>
        <p:spPr bwMode="auto">
          <a:xfrm>
            <a:off x="6602413" y="3370263"/>
            <a:ext cx="1876425" cy="381000"/>
          </a:xfrm>
          <a:prstGeom prst="rect"/>
          <a:noFill/>
          <a:ln>
            <a:noFill/>
          </a:ln>
          <a:effectLst/>
        </p:spPr>
        <p:txBody>
          <a:bodyPr bIns="46038" lIns="92075" rIns="92075" tIns="46038">
            <a:spAutoFit/>
          </a:bodyPr>
          <a:p>
            <a:pPr defTabSz="346075" eaLnBrk="0" hangingPunct="0">
              <a:lnSpc>
                <a:spcPct val="95000"/>
              </a:lnSpc>
              <a:spcBef>
                <a:spcPct val="35000"/>
              </a:spcBef>
              <a:tabLst>
                <a:tab algn="l" pos="571500"/>
              </a:tabLst>
            </a:pPr>
            <a:r>
              <a:rPr b="1" sz="2000" lang="en-GB">
                <a:solidFill>
                  <a:schemeClr val="tx2"/>
                </a:solidFill>
                <a:effectLst>
                  <a:outerShdw algn="tl" blurRad="38100" dir="2700000" dist="38100">
                    <a:srgbClr val="C0C0C0"/>
                  </a:outerShdw>
                </a:effectLst>
                <a:latin typeface="Arial" pitchFamily="34" charset="0"/>
              </a:rPr>
              <a:t>Current row</a:t>
            </a:r>
          </a:p>
        </p:txBody>
      </p:sp>
      <p:grpSp>
        <p:nvGrpSpPr>
          <p:cNvPr id="77" name="Group 6"/>
          <p:cNvGrpSpPr/>
          <p:nvPr/>
        </p:nvGrpSpPr>
        <p:grpSpPr bwMode="auto">
          <a:xfrm>
            <a:off x="676275" y="3097213"/>
            <a:ext cx="2062163" cy="922337"/>
            <a:chOff x="426" y="1951"/>
            <a:chExt cx="1299" cy="581"/>
          </a:xfrm>
        </p:grpSpPr>
        <p:sp>
          <p:nvSpPr>
            <p:cNvPr id="1048622" name="AutoShape 7"/>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a:noFill/>
            </a:ln>
            <a:effectLst>
              <a:outerShdw algn="ctr" dir="2700000" dist="53882" rotWithShape="0">
                <a:srgbClr val="000000"/>
              </a:outerShdw>
            </a:effectLst>
          </p:spPr>
          <p:txBody>
            <a:bodyPr anchor="ctr" wrap="none"/>
            <a:p>
              <a:endParaRPr lang="en-US"/>
            </a:p>
          </p:txBody>
        </p:sp>
        <p:sp>
          <p:nvSpPr>
            <p:cNvPr id="1048623" name="Rectangle 8"/>
            <p:cNvSpPr>
              <a:spLocks noChangeArrowheads="1"/>
            </p:cNvSpPr>
            <p:nvPr/>
          </p:nvSpPr>
          <p:spPr bwMode="blackWhite">
            <a:xfrm>
              <a:off x="452" y="2142"/>
              <a:ext cx="684" cy="240"/>
            </a:xfrm>
            <a:prstGeom prst="rect"/>
            <a:noFill/>
            <a:ln>
              <a:noFill/>
            </a:ln>
            <a:effectLst/>
          </p:spPr>
          <p:txBody>
            <a:bodyPr bIns="46038" lIns="92075" rIns="92075" tIns="46038">
              <a:spAutoFit/>
            </a:bodyPr>
            <a:p>
              <a:pPr defTabSz="346075" eaLnBrk="0" hangingPunct="0">
                <a:lnSpc>
                  <a:spcPct val="95000"/>
                </a:lnSpc>
                <a:spcBef>
                  <a:spcPct val="35000"/>
                </a:spcBef>
                <a:tabLst>
                  <a:tab algn="l" pos="571500"/>
                </a:tabLst>
              </a:pPr>
              <a:r>
                <a:rPr b="1" sz="2000" lang="en-GB">
                  <a:solidFill>
                    <a:srgbClr val="000000"/>
                  </a:solidFill>
                  <a:latin typeface="Arial" pitchFamily="34" charset="0"/>
                </a:rPr>
                <a:t>Cursor</a:t>
              </a:r>
            </a:p>
          </p:txBody>
        </p:sp>
      </p:grpSp>
      <p:sp>
        <p:nvSpPr>
          <p:cNvPr id="1048624" name="Rectangle 9"/>
          <p:cNvSpPr>
            <a:spLocks noChangeArrowheads="1"/>
          </p:cNvSpPr>
          <p:nvPr/>
        </p:nvSpPr>
        <p:spPr bwMode="auto">
          <a:xfrm>
            <a:off x="2841625" y="3351213"/>
            <a:ext cx="3648075" cy="388937"/>
          </a:xfrm>
          <a:prstGeom prst="rect"/>
          <a:solidFill>
            <a:srgbClr val="FF0033">
              <a:alpha val="50000"/>
            </a:srgbClr>
          </a:solidFill>
          <a:ln>
            <a:noFill/>
          </a:ln>
          <a:effectLst/>
        </p:spPr>
        <p:txBody>
          <a:bodyPr anchor="ctr" wrap="none"/>
          <a:p>
            <a:endParaRPr lang="en-US"/>
          </a:p>
        </p:txBody>
      </p:sp>
      <p:sp>
        <p:nvSpPr>
          <p:cNvPr id="1048625" name="Rectangle 10"/>
          <p:cNvSpPr>
            <a:spLocks noChangeArrowheads="1"/>
          </p:cNvSpPr>
          <p:nvPr/>
        </p:nvSpPr>
        <p:spPr bwMode="auto">
          <a:xfrm>
            <a:off x="2925763" y="2606675"/>
            <a:ext cx="4762500" cy="1962150"/>
          </a:xfrm>
          <a:prstGeom prst="rect"/>
          <a:noFill/>
          <a:ln>
            <a:noFill/>
          </a:ln>
          <a:effectLst/>
        </p:spPr>
        <p:txBody>
          <a:bodyPr bIns="46038" lIns="92075" rIns="92075" tIns="46038">
            <a:spAutoFit/>
          </a:bodyPr>
          <a:p>
            <a:pPr defTabSz="346075" eaLnBrk="0" hangingPunct="0">
              <a:lnSpc>
                <a:spcPct val="95000"/>
              </a:lnSpc>
              <a:spcBef>
                <a:spcPct val="35000"/>
              </a:spcBef>
              <a:tabLst>
                <a:tab algn="l" pos="793750"/>
                <a:tab algn="l" pos="2006600"/>
              </a:tabLst>
            </a:pPr>
            <a:r>
              <a:rPr b="1" sz="2000" lang="en-GB">
                <a:solidFill>
                  <a:srgbClr val="000000"/>
                </a:solidFill>
                <a:latin typeface="Arial" pitchFamily="34" charset="0"/>
              </a:rPr>
              <a:t>7369	SMITH	CLERK</a:t>
            </a:r>
          </a:p>
          <a:p>
            <a:pPr defTabSz="346075" eaLnBrk="0" hangingPunct="0">
              <a:lnSpc>
                <a:spcPct val="95000"/>
              </a:lnSpc>
              <a:spcBef>
                <a:spcPct val="35000"/>
              </a:spcBef>
              <a:tabLst>
                <a:tab algn="l" pos="793750"/>
                <a:tab algn="l" pos="2006600"/>
              </a:tabLst>
            </a:pPr>
            <a:r>
              <a:rPr b="1" sz="2000" lang="en-GB">
                <a:solidFill>
                  <a:srgbClr val="000000"/>
                </a:solidFill>
                <a:latin typeface="Arial" pitchFamily="34" charset="0"/>
              </a:rPr>
              <a:t>7566	JONES	MANAGER</a:t>
            </a:r>
          </a:p>
          <a:p>
            <a:pPr defTabSz="346075" eaLnBrk="0" hangingPunct="0">
              <a:lnSpc>
                <a:spcPct val="95000"/>
              </a:lnSpc>
              <a:spcBef>
                <a:spcPct val="35000"/>
              </a:spcBef>
              <a:tabLst>
                <a:tab algn="l" pos="793750"/>
                <a:tab algn="l" pos="2006600"/>
              </a:tabLst>
            </a:pPr>
            <a:r>
              <a:rPr b="1" sz="2000" lang="en-GB">
                <a:solidFill>
                  <a:srgbClr val="000000"/>
                </a:solidFill>
                <a:latin typeface="Arial" pitchFamily="34" charset="0"/>
              </a:rPr>
              <a:t>7788	SCOTT	ANALYST</a:t>
            </a:r>
          </a:p>
          <a:p>
            <a:pPr defTabSz="346075" eaLnBrk="0" hangingPunct="0">
              <a:lnSpc>
                <a:spcPct val="95000"/>
              </a:lnSpc>
              <a:spcBef>
                <a:spcPct val="35000"/>
              </a:spcBef>
              <a:tabLst>
                <a:tab algn="l" pos="793750"/>
                <a:tab algn="l" pos="2006600"/>
              </a:tabLst>
            </a:pPr>
            <a:r>
              <a:rPr b="1" sz="2000" lang="en-GB">
                <a:solidFill>
                  <a:srgbClr val="000000"/>
                </a:solidFill>
                <a:latin typeface="Arial" pitchFamily="34" charset="0"/>
              </a:rPr>
              <a:t>7876	ADAMS	CLERK</a:t>
            </a:r>
          </a:p>
          <a:p>
            <a:pPr defTabSz="346075" eaLnBrk="0" hangingPunct="0">
              <a:lnSpc>
                <a:spcPct val="95000"/>
              </a:lnSpc>
              <a:spcBef>
                <a:spcPct val="35000"/>
              </a:spcBef>
              <a:tabLst>
                <a:tab algn="l" pos="793750"/>
                <a:tab algn="l" pos="2006600"/>
              </a:tabLst>
            </a:pPr>
            <a:r>
              <a:rPr b="1" sz="2000" lang="en-GB">
                <a:solidFill>
                  <a:srgbClr val="000000"/>
                </a:solidFill>
                <a:latin typeface="Arial" pitchFamily="34" charset="0"/>
              </a:rPr>
              <a:t>7902	FORD	ANALYST</a:t>
            </a:r>
          </a:p>
        </p:txBody>
      </p:sp>
      <p:sp>
        <p:nvSpPr>
          <p:cNvPr id="1048626" name="Text Box 11"/>
          <p:cNvSpPr txBox="1">
            <a:spLocks noChangeArrowheads="1"/>
          </p:cNvSpPr>
          <p:nvPr/>
        </p:nvSpPr>
        <p:spPr bwMode="auto">
          <a:xfrm>
            <a:off x="2286000" y="344968"/>
            <a:ext cx="4999703" cy="861774"/>
          </a:xfrm>
          <a:prstGeom prst="rect"/>
          <a:noFill/>
          <a:ln>
            <a:noFill/>
          </a:ln>
          <a:effectLst/>
        </p:spPr>
        <p:txBody>
          <a:bodyPr wrap="none">
            <a:spAutoFit/>
          </a:bodyPr>
          <a:p>
            <a:pPr algn="ctr"/>
            <a:r>
              <a:rPr b="1" dirty="0" sz="5000" lang="en-GB">
                <a:solidFill>
                  <a:srgbClr val="FF0000"/>
                </a:solidFill>
                <a:effectLst>
                  <a:outerShdw algn="tl" blurRad="38100" dir="2700000" dist="38100">
                    <a:srgbClr val="C0C0C0"/>
                  </a:outerShdw>
                </a:effectLst>
                <a:latin typeface="Times New Roman" pitchFamily="18" charset="0"/>
                <a:cs typeface="Times New Roman" pitchFamily="18" charset="0"/>
              </a:rPr>
              <a:t>Cursor Functions</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8">
                                  <p:stCondLst>
                                    <p:cond delay="0"/>
                                  </p:stCondLst>
                                  <p:childTnLst>
                                    <p:set>
                                      <p:cBhvr>
                                        <p:cTn dur="1" fill="hold" id="6">
                                          <p:stCondLst>
                                            <p:cond delay="0"/>
                                          </p:stCondLst>
                                        </p:cTn>
                                        <p:tgtEl>
                                          <p:spTgt spid="77"/>
                                        </p:tgtEl>
                                        <p:attrNameLst>
                                          <p:attrName>style.visibility</p:attrName>
                                        </p:attrNameLst>
                                      </p:cBhvr>
                                      <p:to>
                                        <p:strVal val="visible"/>
                                      </p:to>
                                    </p:set>
                                    <p:anim calcmode="lin" valueType="num">
                                      <p:cBhvr additive="base">
                                        <p:cTn dur="500" fill="hold" id="7"/>
                                        <p:tgtEl>
                                          <p:spTgt spid="77"/>
                                        </p:tgtEl>
                                        <p:attrNameLst>
                                          <p:attrName>ppt_x</p:attrName>
                                        </p:attrNameLst>
                                      </p:cBhvr>
                                      <p:tavLst>
                                        <p:tav tm="0">
                                          <p:val>
                                            <p:strVal val="0-#ppt_w/2"/>
                                          </p:val>
                                        </p:tav>
                                        <p:tav tm="100000">
                                          <p:val>
                                            <p:strVal val="#ppt_x"/>
                                          </p:val>
                                        </p:tav>
                                      </p:tavLst>
                                    </p:anim>
                                    <p:anim calcmode="lin" valueType="num">
                                      <p:cBhvr additive="base">
                                        <p:cTn dur="500" fill="hold" id="8"/>
                                        <p:tgtEl>
                                          <p:spTgt spid="77"/>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2" presetSubtype="8">
                                  <p:stCondLst>
                                    <p:cond delay="0"/>
                                  </p:stCondLst>
                                  <p:childTnLst>
                                    <p:set>
                                      <p:cBhvr>
                                        <p:cTn dur="1" fill="hold" id="11">
                                          <p:stCondLst>
                                            <p:cond delay="0"/>
                                          </p:stCondLst>
                                        </p:cTn>
                                        <p:tgtEl>
                                          <p:spTgt spid="1048624"/>
                                        </p:tgtEl>
                                        <p:attrNameLst>
                                          <p:attrName>style.visibility</p:attrName>
                                        </p:attrNameLst>
                                      </p:cBhvr>
                                      <p:to>
                                        <p:strVal val="visible"/>
                                      </p:to>
                                    </p:set>
                                    <p:animEffect transition="in" filter="wipe(left)">
                                      <p:cBhvr>
                                        <p:cTn dur="500" id="12"/>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7" name="Slide Number Placeholder 3"/>
          <p:cNvSpPr>
            <a:spLocks noGrp="1"/>
          </p:cNvSpPr>
          <p:nvPr>
            <p:ph type="sldNum" sz="quarter" idx="12"/>
          </p:nvPr>
        </p:nvSpPr>
        <p:spPr/>
        <p:txBody>
          <a:bodyPr/>
          <a:p>
            <a:fld id="{72BB6D0E-10BE-4A74-8E2C-0640984023C1}" type="slidenum">
              <a:rPr lang="en-US"/>
              <a:t>14</a:t>
            </a:fld>
            <a:endParaRPr sz="1400" lang="en-US"/>
          </a:p>
        </p:txBody>
      </p:sp>
      <p:sp>
        <p:nvSpPr>
          <p:cNvPr id="1048628" name="Text Box 10"/>
          <p:cNvSpPr txBox="1">
            <a:spLocks noChangeArrowheads="1"/>
          </p:cNvSpPr>
          <p:nvPr/>
        </p:nvSpPr>
        <p:spPr bwMode="auto">
          <a:xfrm>
            <a:off x="397479" y="228600"/>
            <a:ext cx="5462970" cy="861774"/>
          </a:xfrm>
          <a:prstGeom prst="rect"/>
          <a:noFill/>
          <a:ln>
            <a:noFill/>
          </a:ln>
          <a:effectLst/>
        </p:spPr>
        <p:txBody>
          <a:bodyPr wrap="none">
            <a:spAutoFit/>
          </a:bodyPr>
          <a:p>
            <a:pPr algn="ctr"/>
            <a:r>
              <a:rPr b="1" dirty="0" sz="5000" lang="en-GB">
                <a:solidFill>
                  <a:srgbClr val="FF0000"/>
                </a:solidFill>
                <a:effectLst>
                  <a:outerShdw algn="tl" blurRad="38100" dir="2700000" dist="38100">
                    <a:srgbClr val="C0C0C0"/>
                  </a:outerShdw>
                </a:effectLst>
                <a:latin typeface="Times New Roman" pitchFamily="18" charset="0"/>
                <a:cs typeface="Times New Roman" pitchFamily="18" charset="0"/>
              </a:rPr>
              <a:t>Controlling Cursor</a:t>
            </a:r>
          </a:p>
        </p:txBody>
      </p:sp>
      <p:sp>
        <p:nvSpPr>
          <p:cNvPr id="1048629" name="Rectangle 12"/>
          <p:cNvSpPr>
            <a:spLocks noChangeArrowheads="1"/>
          </p:cNvSpPr>
          <p:nvPr/>
        </p:nvSpPr>
        <p:spPr bwMode="auto">
          <a:xfrm>
            <a:off x="365125" y="3662363"/>
            <a:ext cx="1541463" cy="920750"/>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Create a named SQL area</a:t>
            </a:r>
          </a:p>
        </p:txBody>
      </p:sp>
      <p:sp>
        <p:nvSpPr>
          <p:cNvPr id="1048630" name="Rectangle 13"/>
          <p:cNvSpPr>
            <a:spLocks noChangeArrowheads="1"/>
          </p:cNvSpPr>
          <p:nvPr/>
        </p:nvSpPr>
        <p:spPr bwMode="blackWhite">
          <a:xfrm>
            <a:off x="425450" y="2387600"/>
            <a:ext cx="1320800" cy="1039813"/>
          </a:xfrm>
          <a:prstGeom prst="rect"/>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algn="ctr" dir="2700000" dist="53882" rotWithShape="0">
              <a:srgbClr val="000000"/>
            </a:outerShdw>
          </a:effectLst>
        </p:spPr>
        <p:txBody>
          <a:bodyPr anchor="ctr" bIns="46038" lIns="92075" rIns="92075" tIns="46038" wrap="none"/>
          <a:p>
            <a:pPr algn="ctr" eaLnBrk="0" hangingPunct="0"/>
            <a:r>
              <a:rPr b="1" sz="1800" lang="en-GB">
                <a:solidFill>
                  <a:srgbClr val="FFFFCC"/>
                </a:solidFill>
                <a:effectLst>
                  <a:outerShdw algn="tl" blurRad="38100" dir="2700000" dist="38100">
                    <a:srgbClr val="000000"/>
                  </a:outerShdw>
                </a:effectLst>
                <a:latin typeface="Arial" pitchFamily="34" charset="0"/>
              </a:rPr>
              <a:t>DECLARE</a:t>
            </a:r>
          </a:p>
        </p:txBody>
      </p:sp>
      <p:sp>
        <p:nvSpPr>
          <p:cNvPr id="1048631" name="Rectangle 14"/>
          <p:cNvSpPr>
            <a:spLocks noChangeArrowheads="1"/>
          </p:cNvSpPr>
          <p:nvPr/>
        </p:nvSpPr>
        <p:spPr bwMode="auto">
          <a:xfrm>
            <a:off x="1954213" y="3662363"/>
            <a:ext cx="1739900" cy="727075"/>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Identify the active set</a:t>
            </a:r>
          </a:p>
        </p:txBody>
      </p:sp>
      <p:grpSp>
        <p:nvGrpSpPr>
          <p:cNvPr id="79" name="Group 15"/>
          <p:cNvGrpSpPr/>
          <p:nvPr/>
        </p:nvGrpSpPr>
        <p:grpSpPr bwMode="auto">
          <a:xfrm>
            <a:off x="1746250" y="2387600"/>
            <a:ext cx="1693863" cy="1039813"/>
            <a:chOff x="1100" y="1504"/>
            <a:chExt cx="1067" cy="655"/>
          </a:xfrm>
        </p:grpSpPr>
        <p:sp>
          <p:nvSpPr>
            <p:cNvPr id="1048632" name="Rectangle 16"/>
            <p:cNvSpPr>
              <a:spLocks noChangeArrowheads="1"/>
            </p:cNvSpPr>
            <p:nvPr/>
          </p:nvSpPr>
          <p:spPr bwMode="blackWhite">
            <a:xfrm>
              <a:off x="1401" y="1504"/>
              <a:ext cx="766" cy="655"/>
            </a:xfrm>
            <a:prstGeom prst="rect"/>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algn="ctr" dir="2700000" dist="53882" rotWithShape="0">
                <a:srgbClr val="000000"/>
              </a:outerShdw>
            </a:effectLst>
          </p:spPr>
          <p:txBody>
            <a:bodyPr anchor="ctr" bIns="46038" lIns="92075" rIns="92075" tIns="46038" wrap="none"/>
            <a:p>
              <a:pPr algn="ctr" eaLnBrk="0" hangingPunct="0"/>
              <a:r>
                <a:rPr b="1" sz="1800" lang="en-GB">
                  <a:solidFill>
                    <a:srgbClr val="FFFFCC"/>
                  </a:solidFill>
                  <a:effectLst>
                    <a:outerShdw algn="tl" blurRad="38100" dir="2700000" dist="38100">
                      <a:srgbClr val="000000"/>
                    </a:outerShdw>
                  </a:effectLst>
                  <a:latin typeface="Arial" pitchFamily="34" charset="0"/>
                </a:rPr>
                <a:t>OPEN</a:t>
              </a:r>
            </a:p>
          </p:txBody>
        </p:sp>
        <p:sp>
          <p:nvSpPr>
            <p:cNvPr id="1048633" name="Line 17"/>
            <p:cNvSpPr>
              <a:spLocks noChangeShapeType="1"/>
            </p:cNvSpPr>
            <p:nvPr/>
          </p:nvSpPr>
          <p:spPr bwMode="auto">
            <a:xfrm>
              <a:off x="1100" y="1811"/>
              <a:ext cx="300" cy="0"/>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grpSp>
      <p:sp>
        <p:nvSpPr>
          <p:cNvPr id="1048634" name="Rectangle 18"/>
          <p:cNvSpPr>
            <a:spLocks noChangeArrowheads="1"/>
          </p:cNvSpPr>
          <p:nvPr/>
        </p:nvSpPr>
        <p:spPr bwMode="auto">
          <a:xfrm>
            <a:off x="3683000" y="3662363"/>
            <a:ext cx="1716088" cy="1300162"/>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Load the current row into variables</a:t>
            </a:r>
          </a:p>
        </p:txBody>
      </p:sp>
      <p:grpSp>
        <p:nvGrpSpPr>
          <p:cNvPr id="80" name="Group 19"/>
          <p:cNvGrpSpPr/>
          <p:nvPr/>
        </p:nvGrpSpPr>
        <p:grpSpPr bwMode="auto">
          <a:xfrm>
            <a:off x="3451225" y="2387600"/>
            <a:ext cx="1677988" cy="1039813"/>
            <a:chOff x="2174" y="1504"/>
            <a:chExt cx="1057" cy="655"/>
          </a:xfrm>
        </p:grpSpPr>
        <p:sp>
          <p:nvSpPr>
            <p:cNvPr id="1048635" name="Line 20"/>
            <p:cNvSpPr>
              <a:spLocks noChangeShapeType="1"/>
            </p:cNvSpPr>
            <p:nvPr/>
          </p:nvSpPr>
          <p:spPr bwMode="auto">
            <a:xfrm>
              <a:off x="2174" y="1794"/>
              <a:ext cx="286" cy="0"/>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sp>
          <p:nvSpPr>
            <p:cNvPr id="1048636" name="Rectangle 21"/>
            <p:cNvSpPr>
              <a:spLocks noChangeArrowheads="1"/>
            </p:cNvSpPr>
            <p:nvPr/>
          </p:nvSpPr>
          <p:spPr bwMode="blackWhite">
            <a:xfrm>
              <a:off x="2465" y="1504"/>
              <a:ext cx="766" cy="655"/>
            </a:xfrm>
            <a:prstGeom prst="rect"/>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algn="ctr" dir="2700000" dist="53882" rotWithShape="0">
                <a:srgbClr val="000000"/>
              </a:outerShdw>
            </a:effectLst>
          </p:spPr>
          <p:txBody>
            <a:bodyPr anchor="ctr" bIns="46038" lIns="92075" rIns="92075" tIns="46038" wrap="none"/>
            <a:p>
              <a:pPr algn="ctr" eaLnBrk="0" hangingPunct="0"/>
              <a:r>
                <a:rPr b="1" sz="1800" lang="en-GB">
                  <a:solidFill>
                    <a:srgbClr val="FFFFCC"/>
                  </a:solidFill>
                  <a:effectLst>
                    <a:outerShdw algn="tl" blurRad="38100" dir="2700000" dist="38100">
                      <a:srgbClr val="000000"/>
                    </a:outerShdw>
                  </a:effectLst>
                  <a:latin typeface="Arial" pitchFamily="34" charset="0"/>
                </a:rPr>
                <a:t>FETCH</a:t>
              </a:r>
            </a:p>
          </p:txBody>
        </p:sp>
      </p:grpSp>
      <p:sp>
        <p:nvSpPr>
          <p:cNvPr id="1048637" name="Rectangle 22"/>
          <p:cNvSpPr>
            <a:spLocks noChangeArrowheads="1"/>
          </p:cNvSpPr>
          <p:nvPr/>
        </p:nvSpPr>
        <p:spPr bwMode="auto">
          <a:xfrm>
            <a:off x="5526088" y="3662363"/>
            <a:ext cx="1733550" cy="1119187"/>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Test for existing rows</a:t>
            </a:r>
          </a:p>
        </p:txBody>
      </p:sp>
      <p:grpSp>
        <p:nvGrpSpPr>
          <p:cNvPr id="81" name="Group 23"/>
          <p:cNvGrpSpPr/>
          <p:nvPr/>
        </p:nvGrpSpPr>
        <p:grpSpPr bwMode="auto">
          <a:xfrm>
            <a:off x="5132388" y="2373313"/>
            <a:ext cx="1709737" cy="984250"/>
            <a:chOff x="3233" y="1495"/>
            <a:chExt cx="1077" cy="620"/>
          </a:xfrm>
        </p:grpSpPr>
        <p:sp>
          <p:nvSpPr>
            <p:cNvPr id="1048638" name="Line 24"/>
            <p:cNvSpPr>
              <a:spLocks noChangeShapeType="1"/>
            </p:cNvSpPr>
            <p:nvPr/>
          </p:nvSpPr>
          <p:spPr bwMode="auto">
            <a:xfrm>
              <a:off x="3233" y="1816"/>
              <a:ext cx="320" cy="2"/>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sp>
          <p:nvSpPr>
            <p:cNvPr id="1048639" name="Rectangle 25"/>
            <p:cNvSpPr>
              <a:spLocks noChangeArrowheads="1"/>
            </p:cNvSpPr>
            <p:nvPr/>
          </p:nvSpPr>
          <p:spPr bwMode="blackWhite">
            <a:xfrm rot="2700000">
              <a:off x="3656" y="1495"/>
              <a:ext cx="620" cy="620"/>
            </a:xfrm>
            <a:prstGeom prst="rect"/>
            <a:gradFill rotWithShape="0">
              <a:gsLst>
                <a:gs pos="0">
                  <a:srgbClr val="FF9933"/>
                </a:gs>
                <a:gs pos="100000">
                  <a:srgbClr val="FF9933">
                    <a:gamma/>
                    <a:shade val="69804"/>
                    <a:invGamma/>
                  </a:srgbClr>
                </a:gs>
              </a:gsLst>
              <a:lin ang="5400000" scaled="1"/>
            </a:gradFill>
            <a:ln>
              <a:noFill/>
            </a:ln>
            <a:effectLst>
              <a:outerShdw algn="ctr" dir="2700000" dist="53882" rotWithShape="0">
                <a:srgbClr val="000000"/>
              </a:outerShdw>
            </a:effectLst>
          </p:spPr>
          <p:txBody>
            <a:bodyPr anchor="ctr" wrap="none"/>
            <a:p>
              <a:endParaRPr lang="en-US"/>
            </a:p>
          </p:txBody>
        </p:sp>
        <p:sp>
          <p:nvSpPr>
            <p:cNvPr id="1048640" name="Rectangle 26"/>
            <p:cNvSpPr>
              <a:spLocks noChangeArrowheads="1"/>
            </p:cNvSpPr>
            <p:nvPr/>
          </p:nvSpPr>
          <p:spPr bwMode="auto">
            <a:xfrm>
              <a:off x="3610" y="1710"/>
              <a:ext cx="700" cy="231"/>
            </a:xfrm>
            <a:prstGeom prst="rect"/>
            <a:noFill/>
            <a:ln>
              <a:noFill/>
            </a:ln>
            <a:effectLst/>
          </p:spPr>
          <p:txBody>
            <a:bodyPr bIns="46038" lIns="92075" rIns="92075" tIns="46038" wrap="none">
              <a:spAutoFit/>
            </a:bodyPr>
            <a:p>
              <a:pPr eaLnBrk="0" hangingPunct="0"/>
              <a:r>
                <a:rPr b="1" sz="1800" lang="en-GB">
                  <a:solidFill>
                    <a:srgbClr val="000000"/>
                  </a:solidFill>
                  <a:latin typeface="Arial" pitchFamily="34" charset="0"/>
                </a:rPr>
                <a:t>EMPTY?</a:t>
              </a:r>
            </a:p>
          </p:txBody>
        </p:sp>
      </p:grpSp>
      <p:sp>
        <p:nvSpPr>
          <p:cNvPr id="1048641" name="Rectangle 27"/>
          <p:cNvSpPr>
            <a:spLocks noChangeArrowheads="1"/>
          </p:cNvSpPr>
          <p:nvPr/>
        </p:nvSpPr>
        <p:spPr bwMode="auto">
          <a:xfrm>
            <a:off x="5526088" y="4667250"/>
            <a:ext cx="1733550" cy="1831975"/>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Return to FETCH if rows found</a:t>
            </a:r>
          </a:p>
        </p:txBody>
      </p:sp>
      <p:sp>
        <p:nvSpPr>
          <p:cNvPr id="1048642" name="Rectangle 28"/>
          <p:cNvSpPr>
            <a:spLocks noChangeArrowheads="1"/>
          </p:cNvSpPr>
          <p:nvPr/>
        </p:nvSpPr>
        <p:spPr bwMode="auto">
          <a:xfrm>
            <a:off x="6369050" y="1727200"/>
            <a:ext cx="488950" cy="366713"/>
          </a:xfrm>
          <a:prstGeom prst="rect"/>
          <a:noFill/>
          <a:ln>
            <a:noFill/>
          </a:ln>
          <a:effectLst/>
        </p:spPr>
        <p:txBody>
          <a:bodyPr bIns="46038" lIns="92075" rIns="92075" tIns="46038" wrap="none">
            <a:spAutoFit/>
          </a:bodyPr>
          <a:p>
            <a:pPr eaLnBrk="0" hangingPunct="0"/>
            <a:r>
              <a:rPr b="1" sz="1800" lang="en-GB">
                <a:solidFill>
                  <a:schemeClr val="tx2"/>
                </a:solidFill>
                <a:effectLst>
                  <a:outerShdw algn="tl" blurRad="38100" dir="2700000" dist="38100">
                    <a:srgbClr val="C0C0C0"/>
                  </a:outerShdw>
                </a:effectLst>
                <a:latin typeface="Arial" pitchFamily="34" charset="0"/>
              </a:rPr>
              <a:t>No</a:t>
            </a:r>
          </a:p>
        </p:txBody>
      </p:sp>
      <p:sp>
        <p:nvSpPr>
          <p:cNvPr id="1048643" name="Freeform 29"/>
          <p:cNvSpPr/>
          <p:nvPr/>
        </p:nvSpPr>
        <p:spPr bwMode="auto">
          <a:xfrm>
            <a:off x="4852988" y="1663700"/>
            <a:ext cx="1447800" cy="506413"/>
          </a:xfrm>
          <a:custGeom>
            <a:avLst/>
            <a:gdLst>
              <a:gd name="T0" fmla="*/ 911 w 912"/>
              <a:gd name="T1" fmla="*/ 318 h 319"/>
              <a:gd name="T2" fmla="*/ 911 w 912"/>
              <a:gd name="T3" fmla="*/ 0 h 319"/>
              <a:gd name="T4" fmla="*/ 0 w 912"/>
              <a:gd name="T5" fmla="*/ 0 h 319"/>
            </a:gdLst>
            <a:ahLst/>
            <a:cxnLst>
              <a:cxn ang="0">
                <a:pos x="T0" y="T1"/>
              </a:cxn>
              <a:cxn ang="0">
                <a:pos x="T2" y="T3"/>
              </a:cxn>
              <a:cxn ang="0">
                <a:pos x="T4" y="T5"/>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algn="ctr" dir="2700000" dist="53882" rotWithShape="0">
              <a:srgbClr val="000000"/>
            </a:outerShdw>
          </a:effectLst>
        </p:spPr>
        <p:txBody>
          <a:bodyPr/>
          <a:p>
            <a:endParaRPr lang="en-US"/>
          </a:p>
        </p:txBody>
      </p:sp>
      <p:sp>
        <p:nvSpPr>
          <p:cNvPr id="1048644" name="Line 30"/>
          <p:cNvSpPr>
            <a:spLocks noChangeShapeType="1"/>
          </p:cNvSpPr>
          <p:nvPr/>
        </p:nvSpPr>
        <p:spPr bwMode="auto">
          <a:xfrm flipV="1">
            <a:off x="4864100" y="1649413"/>
            <a:ext cx="0" cy="715962"/>
          </a:xfrm>
          <a:prstGeom prst="line"/>
          <a:noFill/>
          <a:ln w="50800">
            <a:solidFill>
              <a:srgbClr val="FFCC00"/>
            </a:solidFill>
            <a:round/>
            <a:headEnd type="stealth" w="med" len="lg"/>
            <a:tailEnd type="none" w="sm" len="sm"/>
          </a:ln>
          <a:effectLst>
            <a:outerShdw algn="ctr" dir="2700000" dist="53882" rotWithShape="0">
              <a:srgbClr val="000000"/>
            </a:outerShdw>
          </a:effectLst>
        </p:spPr>
        <p:txBody>
          <a:bodyPr/>
          <a:p>
            <a:endParaRPr lang="en-US"/>
          </a:p>
        </p:txBody>
      </p:sp>
      <p:sp>
        <p:nvSpPr>
          <p:cNvPr id="1048645" name="Rectangle 31"/>
          <p:cNvSpPr>
            <a:spLocks noChangeArrowheads="1"/>
          </p:cNvSpPr>
          <p:nvPr/>
        </p:nvSpPr>
        <p:spPr bwMode="auto">
          <a:xfrm>
            <a:off x="7204075" y="3662363"/>
            <a:ext cx="1739900" cy="727075"/>
          </a:xfrm>
          <a:prstGeom prst="rect"/>
          <a:noFill/>
          <a:ln>
            <a:noFill/>
          </a:ln>
          <a:effectLst/>
        </p:spPr>
        <p:txBody>
          <a:bodyPr bIns="46038" lIns="92075" rIns="92075" tIns="46038"/>
          <a:p>
            <a:pPr eaLnBrk="0" hangingPunct="0" indent="-227013" marL="227013">
              <a:spcBef>
                <a:spcPct val="30000"/>
              </a:spcBef>
              <a:buClr>
                <a:srgbClr val="FFCC00"/>
              </a:buClr>
              <a:buSzPct val="120000"/>
              <a:buFont typeface="Arial" pitchFamily="34" charset="0"/>
              <a:buChar char="•"/>
            </a:pPr>
            <a:r>
              <a:rPr b="1" sz="2000" lang="en-GB">
                <a:solidFill>
                  <a:schemeClr val="tx2"/>
                </a:solidFill>
                <a:effectLst>
                  <a:outerShdw algn="tl" blurRad="38100" dir="2700000" dist="38100">
                    <a:srgbClr val="C0C0C0"/>
                  </a:outerShdw>
                </a:effectLst>
                <a:latin typeface="Arial" pitchFamily="34" charset="0"/>
              </a:rPr>
              <a:t>Release the active set</a:t>
            </a:r>
          </a:p>
        </p:txBody>
      </p:sp>
      <p:sp>
        <p:nvSpPr>
          <p:cNvPr id="1048646" name="Rectangle 34"/>
          <p:cNvSpPr>
            <a:spLocks noChangeArrowheads="1"/>
          </p:cNvSpPr>
          <p:nvPr/>
        </p:nvSpPr>
        <p:spPr bwMode="blackWhite">
          <a:xfrm>
            <a:off x="7446963" y="2389188"/>
            <a:ext cx="1216025" cy="1039812"/>
          </a:xfrm>
          <a:prstGeom prst="rect"/>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algn="ctr" dir="2700000" dist="53882" rotWithShape="0">
              <a:srgbClr val="000000"/>
            </a:outerShdw>
          </a:effectLst>
        </p:spPr>
        <p:txBody>
          <a:bodyPr anchor="ctr" bIns="46038" lIns="92075" rIns="92075" tIns="46038" wrap="none"/>
          <a:p>
            <a:pPr algn="ctr" eaLnBrk="0" hangingPunct="0"/>
            <a:r>
              <a:rPr b="1" sz="1800" lang="en-GB">
                <a:solidFill>
                  <a:schemeClr val="bg1"/>
                </a:solidFill>
                <a:effectLst>
                  <a:outerShdw algn="tl" blurRad="38100" dir="2700000" dist="38100">
                    <a:srgbClr val="000000"/>
                  </a:outerShdw>
                </a:effectLst>
                <a:latin typeface="Arial" pitchFamily="34" charset="0"/>
              </a:rPr>
              <a:t>CLOSE</a:t>
            </a:r>
          </a:p>
        </p:txBody>
      </p:sp>
      <p:grpSp>
        <p:nvGrpSpPr>
          <p:cNvPr id="82" name="Group 36"/>
          <p:cNvGrpSpPr/>
          <p:nvPr/>
        </p:nvGrpSpPr>
        <p:grpSpPr bwMode="auto">
          <a:xfrm>
            <a:off x="6859588" y="2441575"/>
            <a:ext cx="590550" cy="430213"/>
            <a:chOff x="4321" y="1538"/>
            <a:chExt cx="372" cy="271"/>
          </a:xfrm>
        </p:grpSpPr>
        <p:sp>
          <p:nvSpPr>
            <p:cNvPr id="1048647" name="Line 33"/>
            <p:cNvSpPr>
              <a:spLocks noChangeShapeType="1"/>
            </p:cNvSpPr>
            <p:nvPr/>
          </p:nvSpPr>
          <p:spPr bwMode="auto">
            <a:xfrm>
              <a:off x="4404" y="1809"/>
              <a:ext cx="287" cy="0"/>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sp>
          <p:nvSpPr>
            <p:cNvPr id="1048648" name="Rectangle 35"/>
            <p:cNvSpPr>
              <a:spLocks noChangeArrowheads="1"/>
            </p:cNvSpPr>
            <p:nvPr/>
          </p:nvSpPr>
          <p:spPr bwMode="auto">
            <a:xfrm>
              <a:off x="4321" y="1538"/>
              <a:ext cx="372" cy="231"/>
            </a:xfrm>
            <a:prstGeom prst="rect"/>
            <a:noFill/>
            <a:ln>
              <a:noFill/>
            </a:ln>
            <a:effectLst/>
          </p:spPr>
          <p:txBody>
            <a:bodyPr bIns="46038" lIns="92075" rIns="92075" tIns="46038" wrap="none">
              <a:spAutoFit/>
            </a:bodyPr>
            <a:p>
              <a:pPr eaLnBrk="0" hangingPunct="0"/>
              <a:r>
                <a:rPr b="1" sz="1800" lang="en-GB">
                  <a:solidFill>
                    <a:schemeClr val="tx2"/>
                  </a:solidFill>
                  <a:effectLst>
                    <a:outerShdw algn="tl" blurRad="38100" dir="2700000" dist="38100">
                      <a:srgbClr val="C0C0C0"/>
                    </a:outerShdw>
                  </a:effectLst>
                  <a:latin typeface="Arial" pitchFamily="34" charset="0"/>
                </a:rPr>
                <a:t>Yes</a:t>
              </a:r>
            </a:p>
          </p:txBody>
        </p:sp>
      </p:gr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29"/>
                                        </p:tgtEl>
                                        <p:attrNameLst>
                                          <p:attrName>style.visibility</p:attrName>
                                        </p:attrNameLst>
                                      </p:cBhvr>
                                      <p:to>
                                        <p:strVal val="visible"/>
                                      </p:to>
                                    </p:set>
                                    <p:animEffect transition="in" filter="wipe(left)">
                                      <p:cBhvr>
                                        <p:cTn dur="500" id="7"/>
                                        <p:tgtEl>
                                          <p:spTgt spid="1048629"/>
                                        </p:tgtEl>
                                      </p:cBhvr>
                                    </p:animEffect>
                                  </p:childTnLst>
                                </p:cTn>
                              </p:par>
                            </p:childTnLst>
                          </p:cTn>
                        </p:par>
                        <p:par>
                          <p:cTn fill="hold" id="8" nodeType="afterGroup">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630"/>
                                        </p:tgtEl>
                                        <p:attrNameLst>
                                          <p:attrName>style.visibility</p:attrName>
                                        </p:attrNameLst>
                                      </p:cBhvr>
                                      <p:to>
                                        <p:strVal val="visible"/>
                                      </p:to>
                                    </p:set>
                                    <p:animEffect transition="in" filter="wipe(left)">
                                      <p:cBhvr>
                                        <p:cTn dur="500" id="11"/>
                                        <p:tgtEl>
                                          <p:spTgt spid="1048630"/>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8631"/>
                                        </p:tgtEl>
                                        <p:attrNameLst>
                                          <p:attrName>style.visibility</p:attrName>
                                        </p:attrNameLst>
                                      </p:cBhvr>
                                      <p:to>
                                        <p:strVal val="visible"/>
                                      </p:to>
                                    </p:set>
                                    <p:animEffect transition="in" filter="wipe(left)">
                                      <p:cBhvr>
                                        <p:cTn dur="500" id="16"/>
                                        <p:tgtEl>
                                          <p:spTgt spid="1048631"/>
                                        </p:tgtEl>
                                      </p:cBhvr>
                                    </p:animEffect>
                                  </p:childTnLst>
                                </p:cTn>
                              </p:par>
                            </p:childTnLst>
                          </p:cTn>
                        </p:par>
                        <p:par>
                          <p:cTn fill="hold" id="17" nodeType="afterGroup">
                            <p:stCondLst>
                              <p:cond delay="500"/>
                            </p:stCondLst>
                            <p:childTnLst>
                              <p:par>
                                <p:cTn fill="hold" id="18" nodeType="afterEffect" presetClass="entr" presetID="22" presetSubtype="8">
                                  <p:stCondLst>
                                    <p:cond delay="0"/>
                                  </p:stCondLst>
                                  <p:childTnLst>
                                    <p:set>
                                      <p:cBhvr>
                                        <p:cTn dur="1" fill="hold" id="19">
                                          <p:stCondLst>
                                            <p:cond delay="0"/>
                                          </p:stCondLst>
                                        </p:cTn>
                                        <p:tgtEl>
                                          <p:spTgt spid="79"/>
                                        </p:tgtEl>
                                        <p:attrNameLst>
                                          <p:attrName>style.visibility</p:attrName>
                                        </p:attrNameLst>
                                      </p:cBhvr>
                                      <p:to>
                                        <p:strVal val="visible"/>
                                      </p:to>
                                    </p:set>
                                    <p:animEffect transition="in" filter="wipe(left)">
                                      <p:cBhvr>
                                        <p:cTn dur="500" id="20"/>
                                        <p:tgtEl>
                                          <p:spTgt spid="79"/>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2" presetSubtype="8">
                                  <p:stCondLst>
                                    <p:cond delay="0"/>
                                  </p:stCondLst>
                                  <p:childTnLst>
                                    <p:set>
                                      <p:cBhvr>
                                        <p:cTn dur="1" fill="hold" id="24">
                                          <p:stCondLst>
                                            <p:cond delay="0"/>
                                          </p:stCondLst>
                                        </p:cTn>
                                        <p:tgtEl>
                                          <p:spTgt spid="1048634"/>
                                        </p:tgtEl>
                                        <p:attrNameLst>
                                          <p:attrName>style.visibility</p:attrName>
                                        </p:attrNameLst>
                                      </p:cBhvr>
                                      <p:to>
                                        <p:strVal val="visible"/>
                                      </p:to>
                                    </p:set>
                                    <p:animEffect transition="in" filter="wipe(left)">
                                      <p:cBhvr>
                                        <p:cTn dur="500" id="25"/>
                                        <p:tgtEl>
                                          <p:spTgt spid="1048634"/>
                                        </p:tgtEl>
                                      </p:cBhvr>
                                    </p:animEffect>
                                  </p:childTnLst>
                                </p:cTn>
                              </p:par>
                            </p:childTnLst>
                          </p:cTn>
                        </p:par>
                        <p:par>
                          <p:cTn fill="hold" id="26" nodeType="afterGroup">
                            <p:stCondLst>
                              <p:cond delay="500"/>
                            </p:stCondLst>
                            <p:childTnLst>
                              <p:par>
                                <p:cTn fill="hold" id="27" nodeType="afterEffect" presetClass="entr" presetID="22" presetSubtype="8">
                                  <p:stCondLst>
                                    <p:cond delay="0"/>
                                  </p:stCondLst>
                                  <p:childTnLst>
                                    <p:set>
                                      <p:cBhvr>
                                        <p:cTn dur="1" fill="hold" id="28">
                                          <p:stCondLst>
                                            <p:cond delay="0"/>
                                          </p:stCondLst>
                                        </p:cTn>
                                        <p:tgtEl>
                                          <p:spTgt spid="80"/>
                                        </p:tgtEl>
                                        <p:attrNameLst>
                                          <p:attrName>style.visibility</p:attrName>
                                        </p:attrNameLst>
                                      </p:cBhvr>
                                      <p:to>
                                        <p:strVal val="visible"/>
                                      </p:to>
                                    </p:set>
                                    <p:animEffect transition="in" filter="wipe(left)">
                                      <p:cBhvr>
                                        <p:cTn dur="500" id="29"/>
                                        <p:tgtEl>
                                          <p:spTgt spid="80"/>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grpId="0" id="32" nodeType="clickEffect" presetClass="entr" presetID="22" presetSubtype="8">
                                  <p:stCondLst>
                                    <p:cond delay="0"/>
                                  </p:stCondLst>
                                  <p:childTnLst>
                                    <p:set>
                                      <p:cBhvr>
                                        <p:cTn dur="1" fill="hold" id="33">
                                          <p:stCondLst>
                                            <p:cond delay="0"/>
                                          </p:stCondLst>
                                        </p:cTn>
                                        <p:tgtEl>
                                          <p:spTgt spid="1048637"/>
                                        </p:tgtEl>
                                        <p:attrNameLst>
                                          <p:attrName>style.visibility</p:attrName>
                                        </p:attrNameLst>
                                      </p:cBhvr>
                                      <p:to>
                                        <p:strVal val="visible"/>
                                      </p:to>
                                    </p:set>
                                    <p:animEffect transition="in" filter="wipe(left)">
                                      <p:cBhvr>
                                        <p:cTn dur="500" id="34"/>
                                        <p:tgtEl>
                                          <p:spTgt spid="1048637"/>
                                        </p:tgtEl>
                                      </p:cBhvr>
                                    </p:animEffect>
                                  </p:childTnLst>
                                </p:cTn>
                              </p:par>
                            </p:childTnLst>
                          </p:cTn>
                        </p:par>
                        <p:par>
                          <p:cTn fill="hold" id="35" nodeType="afterGroup">
                            <p:stCondLst>
                              <p:cond delay="500"/>
                            </p:stCondLst>
                            <p:childTnLst>
                              <p:par>
                                <p:cTn fill="hold" id="36" nodeType="afterEffect" presetClass="entr" presetID="22" presetSubtype="8">
                                  <p:stCondLst>
                                    <p:cond delay="0"/>
                                  </p:stCondLst>
                                  <p:childTnLst>
                                    <p:set>
                                      <p:cBhvr>
                                        <p:cTn dur="1" fill="hold" id="37">
                                          <p:stCondLst>
                                            <p:cond delay="0"/>
                                          </p:stCondLst>
                                        </p:cTn>
                                        <p:tgtEl>
                                          <p:spTgt spid="81"/>
                                        </p:tgtEl>
                                        <p:attrNameLst>
                                          <p:attrName>style.visibility</p:attrName>
                                        </p:attrNameLst>
                                      </p:cBhvr>
                                      <p:to>
                                        <p:strVal val="visible"/>
                                      </p:to>
                                    </p:set>
                                    <p:animEffect transition="in" filter="wipe(left)">
                                      <p:cBhvr>
                                        <p:cTn dur="500" id="38"/>
                                        <p:tgtEl>
                                          <p:spTgt spid="81"/>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grpId="0" id="41" nodeType="clickEffect" presetClass="entr" presetID="22" presetSubtype="8">
                                  <p:stCondLst>
                                    <p:cond delay="0"/>
                                  </p:stCondLst>
                                  <p:childTnLst>
                                    <p:set>
                                      <p:cBhvr>
                                        <p:cTn dur="1" fill="hold" id="42">
                                          <p:stCondLst>
                                            <p:cond delay="0"/>
                                          </p:stCondLst>
                                        </p:cTn>
                                        <p:tgtEl>
                                          <p:spTgt spid="1048641"/>
                                        </p:tgtEl>
                                        <p:attrNameLst>
                                          <p:attrName>style.visibility</p:attrName>
                                        </p:attrNameLst>
                                      </p:cBhvr>
                                      <p:to>
                                        <p:strVal val="visible"/>
                                      </p:to>
                                    </p:set>
                                    <p:animEffect transition="in" filter="wipe(left)">
                                      <p:cBhvr>
                                        <p:cTn dur="500" id="43"/>
                                        <p:tgtEl>
                                          <p:spTgt spid="1048641"/>
                                        </p:tgtEl>
                                      </p:cBhvr>
                                    </p:animEffect>
                                  </p:childTnLst>
                                </p:cTn>
                              </p:par>
                            </p:childTnLst>
                          </p:cTn>
                        </p:par>
                        <p:par>
                          <p:cTn fill="hold" id="44" nodeType="afterGroup">
                            <p:stCondLst>
                              <p:cond delay="500"/>
                            </p:stCondLst>
                            <p:childTnLst>
                              <p:par>
                                <p:cTn fill="hold" grpId="0" id="45" nodeType="afterEffect" presetClass="entr" presetID="4" presetSubtype="32">
                                  <p:stCondLst>
                                    <p:cond delay="0"/>
                                  </p:stCondLst>
                                  <p:childTnLst>
                                    <p:set>
                                      <p:cBhvr>
                                        <p:cTn dur="1" fill="hold" id="46">
                                          <p:stCondLst>
                                            <p:cond delay="0"/>
                                          </p:stCondLst>
                                        </p:cTn>
                                        <p:tgtEl>
                                          <p:spTgt spid="1048642"/>
                                        </p:tgtEl>
                                        <p:attrNameLst>
                                          <p:attrName>style.visibility</p:attrName>
                                        </p:attrNameLst>
                                      </p:cBhvr>
                                      <p:to>
                                        <p:strVal val="visible"/>
                                      </p:to>
                                    </p:set>
                                    <p:animEffect transition="in" filter="box(out)">
                                      <p:cBhvr>
                                        <p:cTn dur="500" id="47"/>
                                        <p:tgtEl>
                                          <p:spTgt spid="1048642"/>
                                        </p:tgtEl>
                                      </p:cBhvr>
                                    </p:animEffect>
                                  </p:childTnLst>
                                </p:cTn>
                              </p:par>
                            </p:childTnLst>
                          </p:cTn>
                        </p:par>
                        <p:par>
                          <p:cTn fill="hold" id="48" nodeType="afterGroup">
                            <p:stCondLst>
                              <p:cond delay="1000"/>
                            </p:stCondLst>
                            <p:childTnLst>
                              <p:par>
                                <p:cTn fill="hold" grpId="0" id="49" nodeType="afterEffect" presetClass="entr" presetID="22" presetSubtype="2">
                                  <p:stCondLst>
                                    <p:cond delay="0"/>
                                  </p:stCondLst>
                                  <p:childTnLst>
                                    <p:set>
                                      <p:cBhvr>
                                        <p:cTn dur="1" fill="hold" id="50">
                                          <p:stCondLst>
                                            <p:cond delay="0"/>
                                          </p:stCondLst>
                                        </p:cTn>
                                        <p:tgtEl>
                                          <p:spTgt spid="1048643"/>
                                        </p:tgtEl>
                                        <p:attrNameLst>
                                          <p:attrName>style.visibility</p:attrName>
                                        </p:attrNameLst>
                                      </p:cBhvr>
                                      <p:to>
                                        <p:strVal val="visible"/>
                                      </p:to>
                                    </p:set>
                                    <p:animEffect transition="in" filter="wipe(right)">
                                      <p:cBhvr>
                                        <p:cTn dur="500" id="51"/>
                                        <p:tgtEl>
                                          <p:spTgt spid="1048643"/>
                                        </p:tgtEl>
                                      </p:cBhvr>
                                    </p:animEffect>
                                  </p:childTnLst>
                                </p:cTn>
                              </p:par>
                            </p:childTnLst>
                          </p:cTn>
                        </p:par>
                        <p:par>
                          <p:cTn fill="hold" id="52" nodeType="afterGroup">
                            <p:stCondLst>
                              <p:cond delay="1500"/>
                            </p:stCondLst>
                            <p:childTnLst>
                              <p:par>
                                <p:cTn fill="hold" grpId="0" id="53" nodeType="afterEffect" presetClass="entr" presetID="22" presetSubtype="1">
                                  <p:stCondLst>
                                    <p:cond delay="0"/>
                                  </p:stCondLst>
                                  <p:childTnLst>
                                    <p:set>
                                      <p:cBhvr>
                                        <p:cTn dur="1" fill="hold" id="54">
                                          <p:stCondLst>
                                            <p:cond delay="0"/>
                                          </p:stCondLst>
                                        </p:cTn>
                                        <p:tgtEl>
                                          <p:spTgt spid="1048644"/>
                                        </p:tgtEl>
                                        <p:attrNameLst>
                                          <p:attrName>style.visibility</p:attrName>
                                        </p:attrNameLst>
                                      </p:cBhvr>
                                      <p:to>
                                        <p:strVal val="visible"/>
                                      </p:to>
                                    </p:set>
                                    <p:animEffect transition="in" filter="wipe(up)">
                                      <p:cBhvr>
                                        <p:cTn dur="500" id="55"/>
                                        <p:tgtEl>
                                          <p:spTgt spid="1048644"/>
                                        </p:tgtEl>
                                      </p:cBhvr>
                                    </p:animEffect>
                                  </p:childTnLst>
                                </p:cTn>
                              </p:par>
                            </p:childTnLst>
                          </p:cTn>
                        </p:par>
                      </p:childTnLst>
                    </p:cTn>
                  </p:par>
                  <p:par>
                    <p:cTn fill="hold" id="56" nodeType="clickPar">
                      <p:stCondLst>
                        <p:cond delay="indefinite"/>
                      </p:stCondLst>
                      <p:childTnLst>
                        <p:par>
                          <p:cTn fill="hold" id="57" nodeType="withGroup">
                            <p:stCondLst>
                              <p:cond delay="0"/>
                            </p:stCondLst>
                            <p:childTnLst>
                              <p:par>
                                <p:cTn fill="hold" id="58" nodeType="clickEffect" presetClass="entr" presetID="2" presetSubtype="8">
                                  <p:stCondLst>
                                    <p:cond delay="0"/>
                                  </p:stCondLst>
                                  <p:childTnLst>
                                    <p:set>
                                      <p:cBhvr>
                                        <p:cTn dur="1" fill="hold" id="59">
                                          <p:stCondLst>
                                            <p:cond delay="0"/>
                                          </p:stCondLst>
                                        </p:cTn>
                                        <p:tgtEl>
                                          <p:spTgt spid="82"/>
                                        </p:tgtEl>
                                        <p:attrNameLst>
                                          <p:attrName>style.visibility</p:attrName>
                                        </p:attrNameLst>
                                      </p:cBhvr>
                                      <p:to>
                                        <p:strVal val="visible"/>
                                      </p:to>
                                    </p:set>
                                    <p:anim calcmode="lin" valueType="num">
                                      <p:cBhvr additive="base">
                                        <p:cTn dur="500" fill="hold" id="60"/>
                                        <p:tgtEl>
                                          <p:spTgt spid="82"/>
                                        </p:tgtEl>
                                        <p:attrNameLst>
                                          <p:attrName>ppt_x</p:attrName>
                                        </p:attrNameLst>
                                      </p:cBhvr>
                                      <p:tavLst>
                                        <p:tav tm="0">
                                          <p:val>
                                            <p:strVal val="0-#ppt_w/2"/>
                                          </p:val>
                                        </p:tav>
                                        <p:tav tm="100000">
                                          <p:val>
                                            <p:strVal val="#ppt_x"/>
                                          </p:val>
                                        </p:tav>
                                      </p:tavLst>
                                    </p:anim>
                                    <p:anim calcmode="lin" valueType="num">
                                      <p:cBhvr additive="base">
                                        <p:cTn dur="500" fill="hold" id="61"/>
                                        <p:tgtEl>
                                          <p:spTgt spid="82"/>
                                        </p:tgtEl>
                                        <p:attrNameLst>
                                          <p:attrName>ppt_y</p:attrName>
                                        </p:attrNameLst>
                                      </p:cBhvr>
                                      <p:tavLst>
                                        <p:tav tm="0">
                                          <p:val>
                                            <p:strVal val="#ppt_y"/>
                                          </p:val>
                                        </p:tav>
                                        <p:tav tm="100000">
                                          <p:val>
                                            <p:strVal val="#ppt_y"/>
                                          </p:val>
                                        </p:tav>
                                      </p:tavLst>
                                    </p:anim>
                                  </p:childTnLst>
                                </p:cTn>
                              </p:par>
                            </p:childTnLst>
                          </p:cTn>
                        </p:par>
                      </p:childTnLst>
                    </p:cTn>
                  </p:par>
                  <p:par>
                    <p:cTn fill="hold" id="62" nodeType="clickPar">
                      <p:stCondLst>
                        <p:cond delay="indefinite"/>
                      </p:stCondLst>
                      <p:childTnLst>
                        <p:par>
                          <p:cTn fill="hold" id="63" nodeType="withGroup">
                            <p:stCondLst>
                              <p:cond delay="0"/>
                            </p:stCondLst>
                            <p:childTnLst>
                              <p:par>
                                <p:cTn fill="hold" grpId="0" id="64" nodeType="clickEffect" presetClass="entr" presetID="22" presetSubtype="8">
                                  <p:stCondLst>
                                    <p:cond delay="0"/>
                                  </p:stCondLst>
                                  <p:childTnLst>
                                    <p:set>
                                      <p:cBhvr>
                                        <p:cTn dur="1" fill="hold" id="65">
                                          <p:stCondLst>
                                            <p:cond delay="0"/>
                                          </p:stCondLst>
                                        </p:cTn>
                                        <p:tgtEl>
                                          <p:spTgt spid="1048645"/>
                                        </p:tgtEl>
                                        <p:attrNameLst>
                                          <p:attrName>style.visibility</p:attrName>
                                        </p:attrNameLst>
                                      </p:cBhvr>
                                      <p:to>
                                        <p:strVal val="visible"/>
                                      </p:to>
                                    </p:set>
                                    <p:animEffect transition="in" filter="wipe(left)">
                                      <p:cBhvr>
                                        <p:cTn dur="500" id="66"/>
                                        <p:tgtEl>
                                          <p:spTgt spid="1048645"/>
                                        </p:tgtEl>
                                      </p:cBhvr>
                                    </p:animEffect>
                                  </p:childTnLst>
                                </p:cTn>
                              </p:par>
                            </p:childTnLst>
                          </p:cTn>
                        </p:par>
                      </p:childTnLst>
                    </p:cTn>
                  </p:par>
                  <p:par>
                    <p:cTn fill="hold" id="67" nodeType="clickPar">
                      <p:stCondLst>
                        <p:cond delay="indefinite"/>
                      </p:stCondLst>
                      <p:childTnLst>
                        <p:par>
                          <p:cTn fill="hold" id="68" nodeType="withGroup">
                            <p:stCondLst>
                              <p:cond delay="0"/>
                            </p:stCondLst>
                            <p:childTnLst>
                              <p:par>
                                <p:cTn fill="hold" grpId="0" id="69" nodeType="clickEffect" presetClass="entr" presetID="2" presetSubtype="8">
                                  <p:stCondLst>
                                    <p:cond delay="0"/>
                                  </p:stCondLst>
                                  <p:childTnLst>
                                    <p:set>
                                      <p:cBhvr>
                                        <p:cTn dur="1" fill="hold" id="70">
                                          <p:stCondLst>
                                            <p:cond delay="0"/>
                                          </p:stCondLst>
                                        </p:cTn>
                                        <p:tgtEl>
                                          <p:spTgt spid="1048646"/>
                                        </p:tgtEl>
                                        <p:attrNameLst>
                                          <p:attrName>style.visibility</p:attrName>
                                        </p:attrNameLst>
                                      </p:cBhvr>
                                      <p:to>
                                        <p:strVal val="visible"/>
                                      </p:to>
                                    </p:set>
                                    <p:anim calcmode="lin" valueType="num">
                                      <p:cBhvr additive="base">
                                        <p:cTn dur="500" fill="hold" id="71"/>
                                        <p:tgtEl>
                                          <p:spTgt spid="1048646"/>
                                        </p:tgtEl>
                                        <p:attrNameLst>
                                          <p:attrName>ppt_x</p:attrName>
                                        </p:attrNameLst>
                                      </p:cBhvr>
                                      <p:tavLst>
                                        <p:tav tm="0">
                                          <p:val>
                                            <p:strVal val="0-#ppt_w/2"/>
                                          </p:val>
                                        </p:tav>
                                        <p:tav tm="100000">
                                          <p:val>
                                            <p:strVal val="#ppt_x"/>
                                          </p:val>
                                        </p:tav>
                                      </p:tavLst>
                                    </p:anim>
                                    <p:anim calcmode="lin" valueType="num">
                                      <p:cBhvr additive="base">
                                        <p:cTn dur="500" fill="hold" id="72"/>
                                        <p:tgtEl>
                                          <p:spTgt spid="1048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autoUpdateAnimBg="0"/>
      <p:bldP spid="1048630" grpId="0" animBg="1" autoUpdateAnimBg="0"/>
      <p:bldP spid="1048631" grpId="0" autoUpdateAnimBg="0"/>
      <p:bldP spid="1048634" grpId="0" autoUpdateAnimBg="0"/>
      <p:bldP spid="1048637" grpId="0" autoUpdateAnimBg="0"/>
      <p:bldP spid="1048641" grpId="0" autoUpdateAnimBg="0"/>
      <p:bldP spid="1048642" grpId="0" autoUpdateAnimBg="0"/>
      <p:bldP spid="1048643" grpId="0" animBg="1"/>
      <p:bldP spid="1048644" grpId="0" animBg="1"/>
      <p:bldP spid="1048645" grpId="0" autoUpdateAnimBg="0"/>
      <p:bldP spid="104864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9" name="Slide Number Placeholder 3"/>
          <p:cNvSpPr>
            <a:spLocks noGrp="1"/>
          </p:cNvSpPr>
          <p:nvPr>
            <p:ph type="sldNum" sz="quarter" idx="12"/>
          </p:nvPr>
        </p:nvSpPr>
        <p:spPr/>
        <p:txBody>
          <a:bodyPr/>
          <a:p>
            <a:fld id="{202E7C4A-5C63-4B89-ADAA-0ECFAAAE39FA}" type="slidenum">
              <a:rPr lang="en-US"/>
              <a:t>15</a:t>
            </a:fld>
            <a:endParaRPr sz="1400" lang="en-US"/>
          </a:p>
        </p:txBody>
      </p:sp>
      <p:sp>
        <p:nvSpPr>
          <p:cNvPr id="1048650" name="Text Box 2"/>
          <p:cNvSpPr txBox="1">
            <a:spLocks noChangeArrowheads="1"/>
          </p:cNvSpPr>
          <p:nvPr/>
        </p:nvSpPr>
        <p:spPr bwMode="auto">
          <a:xfrm>
            <a:off x="472770" y="304800"/>
            <a:ext cx="4921860" cy="707886"/>
          </a:xfrm>
          <a:prstGeom prst="rect"/>
          <a:noFill/>
          <a:ln>
            <a:noFill/>
          </a:ln>
          <a:effectLst/>
        </p:spPr>
        <p:txBody>
          <a:bodyPr wrap="none">
            <a:spAutoFit/>
          </a:bodyPr>
          <a:p>
            <a:pPr algn="ctr"/>
            <a:r>
              <a:rPr b="1" dirty="0" sz="4000" lang="en-GB">
                <a:solidFill>
                  <a:srgbClr val="FF0000"/>
                </a:solidFill>
                <a:effectLst>
                  <a:outerShdw algn="tl" blurRad="38100" dir="2700000" dist="38100">
                    <a:srgbClr val="C0C0C0"/>
                  </a:outerShdw>
                </a:effectLst>
                <a:latin typeface="Times New Roman" pitchFamily="18" charset="0"/>
                <a:cs typeface="Times New Roman" pitchFamily="18" charset="0"/>
              </a:rPr>
              <a:t>Controlling Cursor…</a:t>
            </a:r>
          </a:p>
        </p:txBody>
      </p:sp>
      <p:sp>
        <p:nvSpPr>
          <p:cNvPr id="1048651" name="Rectangle 26"/>
          <p:cNvSpPr>
            <a:spLocks noChangeArrowheads="1"/>
          </p:cNvSpPr>
          <p:nvPr/>
        </p:nvSpPr>
        <p:spPr bwMode="auto">
          <a:xfrm>
            <a:off x="2933700" y="1371600"/>
            <a:ext cx="2876550" cy="381000"/>
          </a:xfrm>
          <a:prstGeom prst="rect"/>
          <a:noFill/>
          <a:ln>
            <a:noFill/>
          </a:ln>
          <a:effectLst/>
        </p:spPr>
        <p:txBody>
          <a:bodyPr bIns="46038" lIns="92075" rIns="92075" tIns="46038">
            <a:spAutoFit/>
          </a:bodyPr>
          <a:p>
            <a:pPr algn="ctr" eaLnBrk="0" hangingPunct="0" indent="-342900" marL="342900">
              <a:lnSpc>
                <a:spcPct val="95000"/>
              </a:lnSpc>
              <a:spcBef>
                <a:spcPct val="35000"/>
              </a:spcBef>
            </a:pPr>
            <a:r>
              <a:rPr b="1" sz="2000" lang="en-GB">
                <a:solidFill>
                  <a:schemeClr val="tx2"/>
                </a:solidFill>
                <a:effectLst>
                  <a:outerShdw algn="tl" blurRad="38100" dir="2700000" dist="38100">
                    <a:srgbClr val="C0C0C0"/>
                  </a:outerShdw>
                </a:effectLst>
                <a:latin typeface="Arial" pitchFamily="34" charset="0"/>
              </a:rPr>
              <a:t>Open the cursor.</a:t>
            </a:r>
          </a:p>
        </p:txBody>
      </p:sp>
      <p:grpSp>
        <p:nvGrpSpPr>
          <p:cNvPr id="84" name="Group 27"/>
          <p:cNvGrpSpPr/>
          <p:nvPr/>
        </p:nvGrpSpPr>
        <p:grpSpPr bwMode="auto">
          <a:xfrm>
            <a:off x="3533775" y="1706563"/>
            <a:ext cx="1722438" cy="873125"/>
            <a:chOff x="2226" y="891"/>
            <a:chExt cx="1085" cy="550"/>
          </a:xfrm>
        </p:grpSpPr>
        <p:sp>
          <p:nvSpPr>
            <p:cNvPr id="1048652" name="AutoShape 28"/>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algn="ctr" dir="2700000" dist="53882" rotWithShape="0">
                <a:srgbClr val="000000"/>
              </a:outerShdw>
            </a:effectLst>
          </p:spPr>
          <p:txBody>
            <a:bodyPr anchor="ctr" wrap="none"/>
            <a:p>
              <a:endParaRPr lang="en-US"/>
            </a:p>
          </p:txBody>
        </p:sp>
        <p:sp>
          <p:nvSpPr>
            <p:cNvPr id="1048653" name="Rectangle 29"/>
            <p:cNvSpPr>
              <a:spLocks noChangeArrowheads="1"/>
            </p:cNvSpPr>
            <p:nvPr/>
          </p:nvSpPr>
          <p:spPr bwMode="auto">
            <a:xfrm>
              <a:off x="2226" y="1271"/>
              <a:ext cx="485" cy="170"/>
            </a:xfrm>
            <a:prstGeom prst="rect"/>
            <a:noFill/>
            <a:ln>
              <a:noFill/>
            </a:ln>
            <a:effectLst/>
          </p:spPr>
          <p:txBody>
            <a:bodyPr bIns="28575" lIns="58738" rIns="58738" tIns="28575">
              <a:spAutoFit/>
            </a:bodyPr>
            <a:p>
              <a:pPr defTabSz="374650" eaLnBrk="0" hangingPunct="0"/>
              <a:r>
                <a:rPr b="1" sz="1400" lang="en-GB">
                  <a:solidFill>
                    <a:srgbClr val="FFFFCC"/>
                  </a:solidFill>
                  <a:effectLst>
                    <a:outerShdw algn="tl" blurRad="38100" dir="2700000" dist="38100">
                      <a:srgbClr val="C0C0C0"/>
                    </a:outerShdw>
                  </a:effectLst>
                  <a:latin typeface="Arial" pitchFamily="34" charset="0"/>
                </a:rPr>
                <a:t>Cursor</a:t>
              </a:r>
            </a:p>
          </p:txBody>
        </p:sp>
      </p:grpSp>
      <p:sp>
        <p:nvSpPr>
          <p:cNvPr id="1048654" name="AutoShape 30"/>
          <p:cNvSpPr>
            <a:spLocks noChangeArrowheads="1"/>
          </p:cNvSpPr>
          <p:nvPr/>
        </p:nvSpPr>
        <p:spPr bwMode="auto">
          <a:xfrm>
            <a:off x="4110038" y="1785938"/>
            <a:ext cx="639762" cy="84137"/>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55" name="AutoShape 31"/>
          <p:cNvSpPr>
            <a:spLocks noChangeArrowheads="1"/>
          </p:cNvSpPr>
          <p:nvPr/>
        </p:nvSpPr>
        <p:spPr bwMode="auto">
          <a:xfrm>
            <a:off x="4148138" y="1928813"/>
            <a:ext cx="639762" cy="85725"/>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56" name="AutoShape 32"/>
          <p:cNvSpPr>
            <a:spLocks noChangeArrowheads="1"/>
          </p:cNvSpPr>
          <p:nvPr/>
        </p:nvSpPr>
        <p:spPr bwMode="auto">
          <a:xfrm>
            <a:off x="4186238" y="2068513"/>
            <a:ext cx="639762" cy="85725"/>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57" name="AutoShape 33"/>
          <p:cNvSpPr>
            <a:spLocks noChangeArrowheads="1"/>
          </p:cNvSpPr>
          <p:nvPr/>
        </p:nvSpPr>
        <p:spPr bwMode="auto">
          <a:xfrm>
            <a:off x="4221163" y="2214563"/>
            <a:ext cx="638175" cy="85725"/>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58" name="AutoShape 34"/>
          <p:cNvSpPr>
            <a:spLocks noChangeArrowheads="1"/>
          </p:cNvSpPr>
          <p:nvPr/>
        </p:nvSpPr>
        <p:spPr bwMode="auto">
          <a:xfrm>
            <a:off x="4273550" y="2406650"/>
            <a:ext cx="639763" cy="85725"/>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grpSp>
        <p:nvGrpSpPr>
          <p:cNvPr id="85" name="Group 35"/>
          <p:cNvGrpSpPr/>
          <p:nvPr/>
        </p:nvGrpSpPr>
        <p:grpSpPr bwMode="auto">
          <a:xfrm>
            <a:off x="4743450" y="1639888"/>
            <a:ext cx="3859213" cy="396875"/>
            <a:chOff x="2988" y="849"/>
            <a:chExt cx="2431" cy="250"/>
          </a:xfrm>
        </p:grpSpPr>
        <p:sp>
          <p:nvSpPr>
            <p:cNvPr id="1048659" name="Rectangle 36"/>
            <p:cNvSpPr>
              <a:spLocks noChangeArrowheads="1"/>
            </p:cNvSpPr>
            <p:nvPr/>
          </p:nvSpPr>
          <p:spPr bwMode="auto">
            <a:xfrm>
              <a:off x="4616" y="849"/>
              <a:ext cx="803" cy="250"/>
            </a:xfrm>
            <a:prstGeom prst="rect"/>
            <a:noFill/>
            <a:ln>
              <a:noFill/>
            </a:ln>
            <a:effectLst/>
          </p:spPr>
          <p:txBody>
            <a:bodyPr bIns="46038" lIns="92075" rIns="92075" tIns="46038">
              <a:spAutoFit/>
            </a:bodyPr>
            <a:p>
              <a:pPr eaLnBrk="0" hangingPunct="0"/>
              <a:r>
                <a:rPr b="1" sz="2000" lang="en-GB">
                  <a:solidFill>
                    <a:schemeClr val="tx2"/>
                  </a:solidFill>
                  <a:effectLst>
                    <a:outerShdw algn="tl" blurRad="38100" dir="2700000" dist="38100">
                      <a:srgbClr val="C0C0C0"/>
                    </a:outerShdw>
                  </a:effectLst>
                  <a:latin typeface="Arial" pitchFamily="34" charset="0"/>
                </a:rPr>
                <a:t>Pointer</a:t>
              </a:r>
            </a:p>
          </p:txBody>
        </p:sp>
        <p:sp>
          <p:nvSpPr>
            <p:cNvPr id="1048660" name="Line 37"/>
            <p:cNvSpPr>
              <a:spLocks noChangeShapeType="1"/>
            </p:cNvSpPr>
            <p:nvPr/>
          </p:nvSpPr>
          <p:spPr bwMode="auto">
            <a:xfrm flipH="1" flipV="1">
              <a:off x="2988" y="966"/>
              <a:ext cx="1545" cy="1"/>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grpSp>
      <p:sp>
        <p:nvSpPr>
          <p:cNvPr id="1048661" name="Rectangle 38"/>
          <p:cNvSpPr>
            <a:spLocks noChangeArrowheads="1"/>
          </p:cNvSpPr>
          <p:nvPr/>
        </p:nvSpPr>
        <p:spPr bwMode="auto">
          <a:xfrm>
            <a:off x="2293938" y="2565400"/>
            <a:ext cx="4157662" cy="381000"/>
          </a:xfrm>
          <a:prstGeom prst="rect"/>
          <a:noFill/>
          <a:ln>
            <a:noFill/>
          </a:ln>
          <a:effectLst/>
        </p:spPr>
        <p:txBody>
          <a:bodyPr bIns="46038" lIns="92075" rIns="92075" tIns="46038">
            <a:spAutoFit/>
          </a:bodyPr>
          <a:p>
            <a:pPr algn="ctr" eaLnBrk="0" hangingPunct="0" indent="-342900" marL="342900">
              <a:lnSpc>
                <a:spcPct val="95000"/>
              </a:lnSpc>
              <a:spcBef>
                <a:spcPct val="35000"/>
              </a:spcBef>
            </a:pPr>
            <a:r>
              <a:rPr b="1" sz="2000" lang="en-GB">
                <a:solidFill>
                  <a:schemeClr val="tx2"/>
                </a:solidFill>
                <a:effectLst>
                  <a:outerShdw algn="tl" blurRad="38100" dir="2700000" dist="38100">
                    <a:srgbClr val="C0C0C0"/>
                  </a:outerShdw>
                </a:effectLst>
                <a:latin typeface="Arial" pitchFamily="34" charset="0"/>
              </a:rPr>
              <a:t>Fetch a row from the cursor.</a:t>
            </a:r>
          </a:p>
        </p:txBody>
      </p:sp>
      <p:grpSp>
        <p:nvGrpSpPr>
          <p:cNvPr id="86" name="Group 39"/>
          <p:cNvGrpSpPr/>
          <p:nvPr/>
        </p:nvGrpSpPr>
        <p:grpSpPr bwMode="auto">
          <a:xfrm>
            <a:off x="3533775" y="3074988"/>
            <a:ext cx="1722438" cy="876300"/>
            <a:chOff x="2226" y="1753"/>
            <a:chExt cx="1085" cy="552"/>
          </a:xfrm>
        </p:grpSpPr>
        <p:grpSp>
          <p:nvGrpSpPr>
            <p:cNvPr id="87" name="Group 40"/>
            <p:cNvGrpSpPr/>
            <p:nvPr/>
          </p:nvGrpSpPr>
          <p:grpSpPr bwMode="auto">
            <a:xfrm>
              <a:off x="2226" y="1753"/>
              <a:ext cx="1085" cy="552"/>
              <a:chOff x="2226" y="1753"/>
              <a:chExt cx="1085" cy="552"/>
            </a:xfrm>
          </p:grpSpPr>
          <p:sp>
            <p:nvSpPr>
              <p:cNvPr id="1048662" name="AutoShape 41"/>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algn="ctr" dir="2700000" dist="53882" rotWithShape="0">
                  <a:srgbClr val="000000"/>
                </a:outerShdw>
              </a:effectLst>
            </p:spPr>
            <p:txBody>
              <a:bodyPr anchor="ctr" wrap="none"/>
              <a:p>
                <a:endParaRPr lang="en-US"/>
              </a:p>
            </p:txBody>
          </p:sp>
          <p:sp>
            <p:nvSpPr>
              <p:cNvPr id="1048663" name="Rectangle 42"/>
              <p:cNvSpPr>
                <a:spLocks noChangeArrowheads="1"/>
              </p:cNvSpPr>
              <p:nvPr/>
            </p:nvSpPr>
            <p:spPr bwMode="auto">
              <a:xfrm>
                <a:off x="2226" y="2135"/>
                <a:ext cx="459" cy="170"/>
              </a:xfrm>
              <a:prstGeom prst="rect"/>
              <a:noFill/>
              <a:ln>
                <a:noFill/>
              </a:ln>
              <a:effectLst/>
            </p:spPr>
            <p:txBody>
              <a:bodyPr bIns="28575" lIns="58738" rIns="58738" tIns="28575">
                <a:spAutoFit/>
              </a:bodyPr>
              <a:p>
                <a:pPr defTabSz="374650" eaLnBrk="0" hangingPunct="0"/>
                <a:r>
                  <a:rPr b="1" sz="1400" lang="en-GB">
                    <a:solidFill>
                      <a:srgbClr val="FFFFCC"/>
                    </a:solidFill>
                    <a:effectLst>
                      <a:outerShdw algn="tl" blurRad="38100" dir="2700000" dist="38100">
                        <a:srgbClr val="C0C0C0"/>
                      </a:outerShdw>
                    </a:effectLst>
                    <a:latin typeface="Arial" pitchFamily="34" charset="0"/>
                  </a:rPr>
                  <a:t>Cursor</a:t>
                </a:r>
              </a:p>
            </p:txBody>
          </p:sp>
        </p:grpSp>
        <p:sp>
          <p:nvSpPr>
            <p:cNvPr id="1048664" name="AutoShape 43"/>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65" name="AutoShape 44"/>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66" name="AutoShape 45"/>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sp>
          <p:nvSpPr>
            <p:cNvPr id="1048667" name="AutoShape 46"/>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grpSp>
      <p:sp>
        <p:nvSpPr>
          <p:cNvPr id="1048668" name="Oval 47"/>
          <p:cNvSpPr>
            <a:spLocks noChangeArrowheads="1"/>
          </p:cNvSpPr>
          <p:nvPr/>
        </p:nvSpPr>
        <p:spPr bwMode="auto">
          <a:xfrm>
            <a:off x="4402138" y="3182938"/>
            <a:ext cx="26987" cy="25400"/>
          </a:xfrm>
          <a:prstGeom prst="ellipse"/>
          <a:solidFill>
            <a:srgbClr val="FFFFCC"/>
          </a:solidFill>
          <a:ln w="12700">
            <a:solidFill>
              <a:schemeClr val="tx1"/>
            </a:solidFill>
            <a:round/>
            <a:headEnd/>
            <a:tailEnd/>
          </a:ln>
          <a:effectLst/>
        </p:spPr>
        <p:txBody>
          <a:bodyPr anchor="ctr" wrap="none"/>
          <a:p>
            <a:endParaRPr lang="en-US"/>
          </a:p>
        </p:txBody>
      </p:sp>
      <p:sp>
        <p:nvSpPr>
          <p:cNvPr id="1048669" name="Oval 48"/>
          <p:cNvSpPr>
            <a:spLocks noChangeArrowheads="1"/>
          </p:cNvSpPr>
          <p:nvPr/>
        </p:nvSpPr>
        <p:spPr bwMode="auto">
          <a:xfrm>
            <a:off x="4402138" y="3087688"/>
            <a:ext cx="26987" cy="25400"/>
          </a:xfrm>
          <a:prstGeom prst="ellipse"/>
          <a:solidFill>
            <a:srgbClr val="FFFFCC"/>
          </a:solidFill>
          <a:ln w="12700">
            <a:solidFill>
              <a:schemeClr val="tx1"/>
            </a:solidFill>
            <a:round/>
            <a:headEnd/>
            <a:tailEnd/>
          </a:ln>
          <a:effectLst/>
        </p:spPr>
        <p:txBody>
          <a:bodyPr anchor="ctr" wrap="none"/>
          <a:p>
            <a:endParaRPr lang="en-US"/>
          </a:p>
        </p:txBody>
      </p:sp>
      <p:sp>
        <p:nvSpPr>
          <p:cNvPr id="1048670" name="Oval 49"/>
          <p:cNvSpPr>
            <a:spLocks noChangeArrowheads="1"/>
          </p:cNvSpPr>
          <p:nvPr/>
        </p:nvSpPr>
        <p:spPr bwMode="auto">
          <a:xfrm>
            <a:off x="4402138" y="3006725"/>
            <a:ext cx="26987" cy="26988"/>
          </a:xfrm>
          <a:prstGeom prst="ellipse"/>
          <a:solidFill>
            <a:srgbClr val="FFFFCC"/>
          </a:solidFill>
          <a:ln w="12700">
            <a:solidFill>
              <a:schemeClr val="tx1"/>
            </a:solidFill>
            <a:round/>
            <a:headEnd/>
            <a:tailEnd/>
          </a:ln>
          <a:effectLst/>
        </p:spPr>
        <p:txBody>
          <a:bodyPr anchor="ctr" wrap="none"/>
          <a:p>
            <a:endParaRPr lang="en-US"/>
          </a:p>
        </p:txBody>
      </p:sp>
      <p:sp>
        <p:nvSpPr>
          <p:cNvPr id="1048671" name="AutoShape 50"/>
          <p:cNvSpPr>
            <a:spLocks noChangeArrowheads="1"/>
          </p:cNvSpPr>
          <p:nvPr/>
        </p:nvSpPr>
        <p:spPr bwMode="auto">
          <a:xfrm>
            <a:off x="4067175" y="2886075"/>
            <a:ext cx="639763" cy="85725"/>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grpSp>
        <p:nvGrpSpPr>
          <p:cNvPr id="88" name="Group 51"/>
          <p:cNvGrpSpPr/>
          <p:nvPr/>
        </p:nvGrpSpPr>
        <p:grpSpPr bwMode="auto">
          <a:xfrm>
            <a:off x="5076825" y="3101975"/>
            <a:ext cx="3536950" cy="396875"/>
            <a:chOff x="3198" y="1770"/>
            <a:chExt cx="2228" cy="250"/>
          </a:xfrm>
        </p:grpSpPr>
        <p:sp>
          <p:nvSpPr>
            <p:cNvPr id="1048672" name="Rectangle 52"/>
            <p:cNvSpPr>
              <a:spLocks noChangeArrowheads="1"/>
            </p:cNvSpPr>
            <p:nvPr/>
          </p:nvSpPr>
          <p:spPr bwMode="auto">
            <a:xfrm>
              <a:off x="4616" y="1770"/>
              <a:ext cx="810" cy="250"/>
            </a:xfrm>
            <a:prstGeom prst="rect"/>
            <a:noFill/>
            <a:ln>
              <a:noFill/>
            </a:ln>
            <a:effectLst/>
          </p:spPr>
          <p:txBody>
            <a:bodyPr bIns="46038" lIns="92075" rIns="92075" tIns="46038">
              <a:spAutoFit/>
            </a:bodyPr>
            <a:p>
              <a:pPr eaLnBrk="0" hangingPunct="0"/>
              <a:r>
                <a:rPr b="1" sz="2000" lang="en-GB">
                  <a:solidFill>
                    <a:schemeClr val="tx2"/>
                  </a:solidFill>
                  <a:effectLst>
                    <a:outerShdw algn="tl" blurRad="38100" dir="2700000" dist="38100">
                      <a:srgbClr val="C0C0C0"/>
                    </a:outerShdw>
                  </a:effectLst>
                  <a:latin typeface="Arial" pitchFamily="34" charset="0"/>
                </a:rPr>
                <a:t>Pointer</a:t>
              </a:r>
            </a:p>
          </p:txBody>
        </p:sp>
        <p:sp>
          <p:nvSpPr>
            <p:cNvPr id="1048673" name="Line 53"/>
            <p:cNvSpPr>
              <a:spLocks noChangeShapeType="1"/>
            </p:cNvSpPr>
            <p:nvPr/>
          </p:nvSpPr>
          <p:spPr bwMode="auto">
            <a:xfrm flipH="1">
              <a:off x="3198" y="1895"/>
              <a:ext cx="1335" cy="0"/>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grpSp>
      <p:sp>
        <p:nvSpPr>
          <p:cNvPr id="1048674" name="Rectangle 54"/>
          <p:cNvSpPr>
            <a:spLocks noChangeArrowheads="1"/>
          </p:cNvSpPr>
          <p:nvPr/>
        </p:nvSpPr>
        <p:spPr bwMode="auto">
          <a:xfrm>
            <a:off x="2730500" y="3902075"/>
            <a:ext cx="3282950" cy="381000"/>
          </a:xfrm>
          <a:prstGeom prst="rect"/>
          <a:noFill/>
          <a:ln>
            <a:noFill/>
          </a:ln>
          <a:effectLst/>
        </p:spPr>
        <p:txBody>
          <a:bodyPr bIns="46038" lIns="92075" rIns="92075" tIns="46038">
            <a:spAutoFit/>
          </a:bodyPr>
          <a:p>
            <a:pPr algn="ctr" eaLnBrk="0" hangingPunct="0" indent="-342900" marL="342900">
              <a:lnSpc>
                <a:spcPct val="95000"/>
              </a:lnSpc>
              <a:spcBef>
                <a:spcPct val="35000"/>
              </a:spcBef>
            </a:pPr>
            <a:r>
              <a:rPr b="1" sz="2000" lang="en-GB">
                <a:solidFill>
                  <a:schemeClr val="tx2"/>
                </a:solidFill>
                <a:effectLst>
                  <a:outerShdw algn="tl" blurRad="38100" dir="2700000" dist="38100">
                    <a:srgbClr val="C0C0C0"/>
                  </a:outerShdw>
                </a:effectLst>
                <a:latin typeface="Arial" pitchFamily="34" charset="0"/>
              </a:rPr>
              <a:t>Continue until empty.</a:t>
            </a:r>
          </a:p>
        </p:txBody>
      </p:sp>
      <p:grpSp>
        <p:nvGrpSpPr>
          <p:cNvPr id="89" name="Group 55"/>
          <p:cNvGrpSpPr/>
          <p:nvPr/>
        </p:nvGrpSpPr>
        <p:grpSpPr bwMode="auto">
          <a:xfrm>
            <a:off x="3533775" y="4487863"/>
            <a:ext cx="1722438" cy="882650"/>
            <a:chOff x="2226" y="2643"/>
            <a:chExt cx="1085" cy="556"/>
          </a:xfrm>
        </p:grpSpPr>
        <p:sp>
          <p:nvSpPr>
            <p:cNvPr id="1048675" name="AutoShape 56"/>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algn="ctr" dir="2700000" dist="53882" rotWithShape="0">
                <a:srgbClr val="000000"/>
              </a:outerShdw>
            </a:effectLst>
          </p:spPr>
          <p:txBody>
            <a:bodyPr anchor="ctr" wrap="none"/>
            <a:p>
              <a:endParaRPr lang="en-US"/>
            </a:p>
          </p:txBody>
        </p:sp>
        <p:sp>
          <p:nvSpPr>
            <p:cNvPr id="1048676" name="Rectangle 57"/>
            <p:cNvSpPr>
              <a:spLocks noChangeArrowheads="1"/>
            </p:cNvSpPr>
            <p:nvPr/>
          </p:nvSpPr>
          <p:spPr bwMode="auto">
            <a:xfrm>
              <a:off x="2226" y="3029"/>
              <a:ext cx="494" cy="170"/>
            </a:xfrm>
            <a:prstGeom prst="rect"/>
            <a:noFill/>
            <a:ln>
              <a:noFill/>
            </a:ln>
            <a:effectLst/>
          </p:spPr>
          <p:txBody>
            <a:bodyPr bIns="28575" lIns="58738" rIns="58738" tIns="28575">
              <a:spAutoFit/>
            </a:bodyPr>
            <a:p>
              <a:pPr defTabSz="374650" eaLnBrk="0" hangingPunct="0"/>
              <a:r>
                <a:rPr b="1" sz="1400" lang="en-GB">
                  <a:solidFill>
                    <a:srgbClr val="FFFFCC"/>
                  </a:solidFill>
                  <a:effectLst>
                    <a:outerShdw algn="tl" blurRad="38100" dir="2700000" dist="38100">
                      <a:srgbClr val="C0C0C0"/>
                    </a:outerShdw>
                  </a:effectLst>
                  <a:latin typeface="Arial" pitchFamily="34" charset="0"/>
                </a:rPr>
                <a:t>Cursor</a:t>
              </a:r>
            </a:p>
          </p:txBody>
        </p:sp>
      </p:grpSp>
      <p:sp>
        <p:nvSpPr>
          <p:cNvPr id="1048677" name="Oval 58"/>
          <p:cNvSpPr>
            <a:spLocks noChangeArrowheads="1"/>
          </p:cNvSpPr>
          <p:nvPr/>
        </p:nvSpPr>
        <p:spPr bwMode="auto">
          <a:xfrm>
            <a:off x="4402138" y="4551363"/>
            <a:ext cx="26987" cy="26987"/>
          </a:xfrm>
          <a:prstGeom prst="ellipse"/>
          <a:solidFill>
            <a:srgbClr val="FFFFCC"/>
          </a:solidFill>
          <a:ln w="12700">
            <a:solidFill>
              <a:schemeClr val="tx1"/>
            </a:solidFill>
            <a:round/>
            <a:headEnd/>
            <a:tailEnd/>
          </a:ln>
          <a:effectLst/>
        </p:spPr>
        <p:txBody>
          <a:bodyPr anchor="ctr" wrap="none"/>
          <a:p>
            <a:endParaRPr lang="en-US"/>
          </a:p>
        </p:txBody>
      </p:sp>
      <p:sp>
        <p:nvSpPr>
          <p:cNvPr id="1048678" name="Oval 59"/>
          <p:cNvSpPr>
            <a:spLocks noChangeArrowheads="1"/>
          </p:cNvSpPr>
          <p:nvPr/>
        </p:nvSpPr>
        <p:spPr bwMode="auto">
          <a:xfrm>
            <a:off x="4402138" y="4456113"/>
            <a:ext cx="26987" cy="26987"/>
          </a:xfrm>
          <a:prstGeom prst="ellipse"/>
          <a:solidFill>
            <a:srgbClr val="FFFFCC"/>
          </a:solidFill>
          <a:ln w="12700">
            <a:solidFill>
              <a:schemeClr val="tx1"/>
            </a:solidFill>
            <a:round/>
            <a:headEnd/>
            <a:tailEnd/>
          </a:ln>
          <a:effectLst/>
        </p:spPr>
        <p:txBody>
          <a:bodyPr anchor="ctr" wrap="none"/>
          <a:p>
            <a:endParaRPr lang="en-US"/>
          </a:p>
        </p:txBody>
      </p:sp>
      <p:sp>
        <p:nvSpPr>
          <p:cNvPr id="1048679" name="Oval 60"/>
          <p:cNvSpPr>
            <a:spLocks noChangeArrowheads="1"/>
          </p:cNvSpPr>
          <p:nvPr/>
        </p:nvSpPr>
        <p:spPr bwMode="auto">
          <a:xfrm>
            <a:off x="4402138" y="4376738"/>
            <a:ext cx="26987" cy="25400"/>
          </a:xfrm>
          <a:prstGeom prst="ellipse"/>
          <a:solidFill>
            <a:srgbClr val="FFFFCC"/>
          </a:solidFill>
          <a:ln w="12700">
            <a:solidFill>
              <a:schemeClr val="tx1"/>
            </a:solidFill>
            <a:round/>
            <a:headEnd/>
            <a:tailEnd/>
          </a:ln>
          <a:effectLst/>
        </p:spPr>
        <p:txBody>
          <a:bodyPr anchor="ctr" wrap="none"/>
          <a:p>
            <a:endParaRPr lang="en-US"/>
          </a:p>
        </p:txBody>
      </p:sp>
      <p:sp>
        <p:nvSpPr>
          <p:cNvPr id="1048680" name="AutoShape 61"/>
          <p:cNvSpPr>
            <a:spLocks noChangeArrowheads="1"/>
          </p:cNvSpPr>
          <p:nvPr/>
        </p:nvSpPr>
        <p:spPr bwMode="auto">
          <a:xfrm>
            <a:off x="4067175" y="4256088"/>
            <a:ext cx="639763" cy="84137"/>
          </a:xfrm>
          <a:prstGeom prst="roundRect">
            <a:avLst>
              <a:gd name="adj" fmla="val 12495"/>
            </a:avLst>
          </a:prstGeom>
          <a:solidFill>
            <a:srgbClr val="FF3300"/>
          </a:solidFill>
          <a:ln w="12700">
            <a:solidFill>
              <a:srgbClr val="000000"/>
            </a:solidFill>
            <a:round/>
            <a:headEnd/>
            <a:tailEnd/>
          </a:ln>
          <a:effectLst/>
        </p:spPr>
        <p:txBody>
          <a:bodyPr bIns="19050" lIns="39688" rIns="39688" tIns="19050" wrap="none"/>
          <a:p>
            <a:pPr defTabSz="160338" eaLnBrk="0" hangingPunct="0"/>
            <a:endParaRPr b="1" sz="800" lang="en-GB">
              <a:solidFill>
                <a:srgbClr val="000000"/>
              </a:solidFill>
              <a:latin typeface="Arial" pitchFamily="34" charset="0"/>
            </a:endParaRPr>
          </a:p>
          <a:p>
            <a:pPr defTabSz="160338" eaLnBrk="0" hangingPunct="0"/>
            <a:endParaRPr b="1" sz="800" lang="en-GB">
              <a:solidFill>
                <a:srgbClr val="000000"/>
              </a:solidFill>
              <a:latin typeface="Arial" pitchFamily="34" charset="0"/>
            </a:endParaRPr>
          </a:p>
        </p:txBody>
      </p:sp>
      <p:grpSp>
        <p:nvGrpSpPr>
          <p:cNvPr id="90" name="Group 62"/>
          <p:cNvGrpSpPr/>
          <p:nvPr/>
        </p:nvGrpSpPr>
        <p:grpSpPr bwMode="auto">
          <a:xfrm>
            <a:off x="5043488" y="4446588"/>
            <a:ext cx="3606800" cy="396875"/>
            <a:chOff x="3177" y="2617"/>
            <a:chExt cx="2272" cy="250"/>
          </a:xfrm>
        </p:grpSpPr>
        <p:sp>
          <p:nvSpPr>
            <p:cNvPr id="1048681" name="Rectangle 63"/>
            <p:cNvSpPr>
              <a:spLocks noChangeArrowheads="1"/>
            </p:cNvSpPr>
            <p:nvPr/>
          </p:nvSpPr>
          <p:spPr bwMode="auto">
            <a:xfrm>
              <a:off x="4634" y="2617"/>
              <a:ext cx="815" cy="250"/>
            </a:xfrm>
            <a:prstGeom prst="rect"/>
            <a:noFill/>
            <a:ln>
              <a:noFill/>
            </a:ln>
            <a:effectLst/>
          </p:spPr>
          <p:txBody>
            <a:bodyPr bIns="46038" lIns="92075" rIns="92075" tIns="46038">
              <a:spAutoFit/>
            </a:bodyPr>
            <a:p>
              <a:pPr eaLnBrk="0" hangingPunct="0"/>
              <a:r>
                <a:rPr b="1" sz="2000" lang="en-GB">
                  <a:solidFill>
                    <a:schemeClr val="tx2"/>
                  </a:solidFill>
                  <a:effectLst>
                    <a:outerShdw algn="tl" blurRad="38100" dir="2700000" dist="38100">
                      <a:srgbClr val="C0C0C0"/>
                    </a:outerShdw>
                  </a:effectLst>
                  <a:latin typeface="Arial" pitchFamily="34" charset="0"/>
                </a:rPr>
                <a:t>Pointer</a:t>
              </a:r>
            </a:p>
          </p:txBody>
        </p:sp>
        <p:sp>
          <p:nvSpPr>
            <p:cNvPr id="1048682" name="Line 64"/>
            <p:cNvSpPr>
              <a:spLocks noChangeShapeType="1"/>
            </p:cNvSpPr>
            <p:nvPr/>
          </p:nvSpPr>
          <p:spPr bwMode="auto">
            <a:xfrm flipH="1">
              <a:off x="3177" y="2742"/>
              <a:ext cx="1365" cy="0"/>
            </a:xfrm>
            <a:prstGeom prst="line"/>
            <a:noFill/>
            <a:ln w="50800">
              <a:solidFill>
                <a:srgbClr val="FFCC00"/>
              </a:solidFill>
              <a:round/>
              <a:headEnd type="none" w="sm" len="sm"/>
              <a:tailEnd type="stealth" w="med" len="lg"/>
            </a:ln>
            <a:effectLst>
              <a:outerShdw algn="ctr" dir="2700000" dist="35921" rotWithShape="0">
                <a:srgbClr val="000000"/>
              </a:outerShdw>
            </a:effectLst>
          </p:spPr>
          <p:txBody>
            <a:bodyPr/>
            <a:p>
              <a:endParaRPr lang="en-US"/>
            </a:p>
          </p:txBody>
        </p:sp>
      </p:grpSp>
      <p:sp>
        <p:nvSpPr>
          <p:cNvPr id="1048683" name="Rectangle 65"/>
          <p:cNvSpPr>
            <a:spLocks noChangeArrowheads="1"/>
          </p:cNvSpPr>
          <p:nvPr/>
        </p:nvSpPr>
        <p:spPr bwMode="auto">
          <a:xfrm>
            <a:off x="2933700" y="5360988"/>
            <a:ext cx="2876550" cy="381000"/>
          </a:xfrm>
          <a:prstGeom prst="rect"/>
          <a:noFill/>
          <a:ln>
            <a:noFill/>
          </a:ln>
          <a:effectLst/>
        </p:spPr>
        <p:txBody>
          <a:bodyPr bIns="46038" lIns="92075" rIns="92075" tIns="46038">
            <a:spAutoFit/>
          </a:bodyPr>
          <a:p>
            <a:pPr algn="ctr" eaLnBrk="0" hangingPunct="0" indent="-342900" marL="342900">
              <a:lnSpc>
                <a:spcPct val="95000"/>
              </a:lnSpc>
              <a:spcBef>
                <a:spcPct val="35000"/>
              </a:spcBef>
            </a:pPr>
            <a:r>
              <a:rPr b="1" sz="2000" lang="en-GB">
                <a:solidFill>
                  <a:schemeClr val="tx2"/>
                </a:solidFill>
                <a:effectLst>
                  <a:outerShdw algn="tl" blurRad="38100" dir="2700000" dist="38100">
                    <a:srgbClr val="C0C0C0"/>
                  </a:outerShdw>
                </a:effectLst>
                <a:latin typeface="Arial" pitchFamily="34" charset="0"/>
              </a:rPr>
              <a:t>Close the cursor.</a:t>
            </a:r>
          </a:p>
        </p:txBody>
      </p:sp>
      <p:grpSp>
        <p:nvGrpSpPr>
          <p:cNvPr id="91" name="Group 66"/>
          <p:cNvGrpSpPr/>
          <p:nvPr/>
        </p:nvGrpSpPr>
        <p:grpSpPr bwMode="auto">
          <a:xfrm>
            <a:off x="3533775" y="5746750"/>
            <a:ext cx="1722438" cy="882650"/>
            <a:chOff x="2226" y="3436"/>
            <a:chExt cx="1085" cy="556"/>
          </a:xfrm>
        </p:grpSpPr>
        <p:sp>
          <p:nvSpPr>
            <p:cNvPr id="1048684" name="AutoShape 67"/>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algn="ctr" dir="2700000" dist="53882" rotWithShape="0">
                <a:srgbClr val="000000"/>
              </a:outerShdw>
            </a:effectLst>
          </p:spPr>
          <p:txBody>
            <a:bodyPr anchor="ctr" wrap="none"/>
            <a:p>
              <a:endParaRPr lang="en-US"/>
            </a:p>
          </p:txBody>
        </p:sp>
        <p:sp>
          <p:nvSpPr>
            <p:cNvPr id="1048685" name="Rectangle 68"/>
            <p:cNvSpPr>
              <a:spLocks noChangeArrowheads="1"/>
            </p:cNvSpPr>
            <p:nvPr/>
          </p:nvSpPr>
          <p:spPr bwMode="auto">
            <a:xfrm>
              <a:off x="2226" y="3822"/>
              <a:ext cx="459" cy="170"/>
            </a:xfrm>
            <a:prstGeom prst="rect"/>
            <a:noFill/>
            <a:ln>
              <a:noFill/>
            </a:ln>
            <a:effectLst/>
          </p:spPr>
          <p:txBody>
            <a:bodyPr bIns="28575" lIns="58738" rIns="58738" tIns="28575">
              <a:spAutoFit/>
            </a:bodyPr>
            <a:p>
              <a:pPr defTabSz="374650" eaLnBrk="0" hangingPunct="0"/>
              <a:r>
                <a:rPr b="1" sz="1400" lang="en-GB">
                  <a:solidFill>
                    <a:srgbClr val="FFFFCC"/>
                  </a:solidFill>
                  <a:effectLst>
                    <a:outerShdw algn="tl" blurRad="38100" dir="2700000" dist="38100">
                      <a:srgbClr val="C0C0C0"/>
                    </a:outerShdw>
                  </a:effectLst>
                  <a:latin typeface="Arial" pitchFamily="34" charset="0"/>
                </a:rPr>
                <a:t>Cursor</a:t>
              </a:r>
            </a:p>
          </p:txBody>
        </p:sp>
      </p:gr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651"/>
                                        </p:tgtEl>
                                        <p:attrNameLst>
                                          <p:attrName>style.visibility</p:attrName>
                                        </p:attrNameLst>
                                      </p:cBhvr>
                                      <p:to>
                                        <p:strVal val="visible"/>
                                      </p:to>
                                    </p:set>
                                    <p:animEffect transition="in" filter="wipe(left)">
                                      <p:cBhvr>
                                        <p:cTn dur="500" id="7"/>
                                        <p:tgtEl>
                                          <p:spTgt spid="104865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84"/>
                                        </p:tgtEl>
                                        <p:attrNameLst>
                                          <p:attrName>style.visibility</p:attrName>
                                        </p:attrNameLst>
                                      </p:cBhvr>
                                      <p:to>
                                        <p:strVal val="visible"/>
                                      </p:to>
                                    </p:set>
                                    <p:animEffect transition="in" filter="wipe(up)">
                                      <p:cBhvr>
                                        <p:cTn dur="500" id="12"/>
                                        <p:tgtEl>
                                          <p:spTgt spid="84"/>
                                        </p:tgtEl>
                                      </p:cBhvr>
                                    </p:animEffect>
                                  </p:childTnLst>
                                </p:cTn>
                              </p:par>
                            </p:childTnLst>
                          </p:cTn>
                        </p:par>
                        <p:par>
                          <p:cTn fill="hold" id="13" nodeType="afterGroup">
                            <p:stCondLst>
                              <p:cond delay="500"/>
                            </p:stCondLst>
                            <p:childTnLst>
                              <p:par>
                                <p:cTn fill="hold" grpId="0" id="14" nodeType="afterEffect" presetClass="entr" presetID="22" presetSubtype="1">
                                  <p:stCondLst>
                                    <p:cond delay="0"/>
                                  </p:stCondLst>
                                  <p:childTnLst>
                                    <p:set>
                                      <p:cBhvr>
                                        <p:cTn dur="1" fill="hold" id="15">
                                          <p:stCondLst>
                                            <p:cond delay="0"/>
                                          </p:stCondLst>
                                        </p:cTn>
                                        <p:tgtEl>
                                          <p:spTgt spid="1048654"/>
                                        </p:tgtEl>
                                        <p:attrNameLst>
                                          <p:attrName>style.visibility</p:attrName>
                                        </p:attrNameLst>
                                      </p:cBhvr>
                                      <p:to>
                                        <p:strVal val="visible"/>
                                      </p:to>
                                    </p:set>
                                    <p:animEffect transition="in" filter="wipe(up)">
                                      <p:cBhvr>
                                        <p:cTn dur="500" id="16"/>
                                        <p:tgtEl>
                                          <p:spTgt spid="1048654"/>
                                        </p:tgtEl>
                                      </p:cBhvr>
                                    </p:animEffect>
                                  </p:childTnLst>
                                </p:cTn>
                              </p:par>
                            </p:childTnLst>
                          </p:cTn>
                        </p:par>
                        <p:par>
                          <p:cTn fill="hold" id="17" nodeType="afterGroup">
                            <p:stCondLst>
                              <p:cond delay="1000"/>
                            </p:stCondLst>
                            <p:childTnLst>
                              <p:par>
                                <p:cTn fill="hold" grpId="0" id="18" nodeType="afterEffect" presetClass="entr" presetID="22" presetSubtype="1">
                                  <p:stCondLst>
                                    <p:cond delay="0"/>
                                  </p:stCondLst>
                                  <p:childTnLst>
                                    <p:set>
                                      <p:cBhvr>
                                        <p:cTn dur="1" fill="hold" id="19">
                                          <p:stCondLst>
                                            <p:cond delay="0"/>
                                          </p:stCondLst>
                                        </p:cTn>
                                        <p:tgtEl>
                                          <p:spTgt spid="1048655"/>
                                        </p:tgtEl>
                                        <p:attrNameLst>
                                          <p:attrName>style.visibility</p:attrName>
                                        </p:attrNameLst>
                                      </p:cBhvr>
                                      <p:to>
                                        <p:strVal val="visible"/>
                                      </p:to>
                                    </p:set>
                                    <p:animEffect transition="in" filter="wipe(up)">
                                      <p:cBhvr>
                                        <p:cTn dur="500" id="20"/>
                                        <p:tgtEl>
                                          <p:spTgt spid="1048655"/>
                                        </p:tgtEl>
                                      </p:cBhvr>
                                    </p:animEffect>
                                  </p:childTnLst>
                                </p:cTn>
                              </p:par>
                            </p:childTnLst>
                          </p:cTn>
                        </p:par>
                        <p:par>
                          <p:cTn fill="hold" id="21" nodeType="afterGroup">
                            <p:stCondLst>
                              <p:cond delay="1500"/>
                            </p:stCondLst>
                            <p:childTnLst>
                              <p:par>
                                <p:cTn fill="hold" grpId="0" id="22" nodeType="afterEffect" presetClass="entr" presetID="22" presetSubtype="1">
                                  <p:stCondLst>
                                    <p:cond delay="0"/>
                                  </p:stCondLst>
                                  <p:childTnLst>
                                    <p:set>
                                      <p:cBhvr>
                                        <p:cTn dur="1" fill="hold" id="23">
                                          <p:stCondLst>
                                            <p:cond delay="0"/>
                                          </p:stCondLst>
                                        </p:cTn>
                                        <p:tgtEl>
                                          <p:spTgt spid="1048656"/>
                                        </p:tgtEl>
                                        <p:attrNameLst>
                                          <p:attrName>style.visibility</p:attrName>
                                        </p:attrNameLst>
                                      </p:cBhvr>
                                      <p:to>
                                        <p:strVal val="visible"/>
                                      </p:to>
                                    </p:set>
                                    <p:animEffect transition="in" filter="wipe(up)">
                                      <p:cBhvr>
                                        <p:cTn dur="500" id="24"/>
                                        <p:tgtEl>
                                          <p:spTgt spid="1048656"/>
                                        </p:tgtEl>
                                      </p:cBhvr>
                                    </p:animEffect>
                                  </p:childTnLst>
                                </p:cTn>
                              </p:par>
                            </p:childTnLst>
                          </p:cTn>
                        </p:par>
                        <p:par>
                          <p:cTn fill="hold" id="25" nodeType="afterGroup">
                            <p:stCondLst>
                              <p:cond delay="2000"/>
                            </p:stCondLst>
                            <p:childTnLst>
                              <p:par>
                                <p:cTn fill="hold" grpId="0" id="26" nodeType="afterEffect" presetClass="entr" presetID="22" presetSubtype="1">
                                  <p:stCondLst>
                                    <p:cond delay="0"/>
                                  </p:stCondLst>
                                  <p:childTnLst>
                                    <p:set>
                                      <p:cBhvr>
                                        <p:cTn dur="1" fill="hold" id="27">
                                          <p:stCondLst>
                                            <p:cond delay="0"/>
                                          </p:stCondLst>
                                        </p:cTn>
                                        <p:tgtEl>
                                          <p:spTgt spid="1048657"/>
                                        </p:tgtEl>
                                        <p:attrNameLst>
                                          <p:attrName>style.visibility</p:attrName>
                                        </p:attrNameLst>
                                      </p:cBhvr>
                                      <p:to>
                                        <p:strVal val="visible"/>
                                      </p:to>
                                    </p:set>
                                    <p:animEffect transition="in" filter="wipe(up)">
                                      <p:cBhvr>
                                        <p:cTn dur="500" id="28"/>
                                        <p:tgtEl>
                                          <p:spTgt spid="1048657"/>
                                        </p:tgtEl>
                                      </p:cBhvr>
                                    </p:animEffect>
                                  </p:childTnLst>
                                </p:cTn>
                              </p:par>
                            </p:childTnLst>
                          </p:cTn>
                        </p:par>
                        <p:par>
                          <p:cTn fill="hold" id="29" nodeType="afterGroup">
                            <p:stCondLst>
                              <p:cond delay="2500"/>
                            </p:stCondLst>
                            <p:childTnLst>
                              <p:par>
                                <p:cTn fill="hold" grpId="0" id="30" nodeType="afterEffect" presetClass="entr" presetID="22" presetSubtype="1">
                                  <p:stCondLst>
                                    <p:cond delay="0"/>
                                  </p:stCondLst>
                                  <p:childTnLst>
                                    <p:set>
                                      <p:cBhvr>
                                        <p:cTn dur="1" fill="hold" id="31">
                                          <p:stCondLst>
                                            <p:cond delay="0"/>
                                          </p:stCondLst>
                                        </p:cTn>
                                        <p:tgtEl>
                                          <p:spTgt spid="1048658"/>
                                        </p:tgtEl>
                                        <p:attrNameLst>
                                          <p:attrName>style.visibility</p:attrName>
                                        </p:attrNameLst>
                                      </p:cBhvr>
                                      <p:to>
                                        <p:strVal val="visible"/>
                                      </p:to>
                                    </p:set>
                                    <p:animEffect transition="in" filter="wipe(up)">
                                      <p:cBhvr>
                                        <p:cTn dur="500" id="32"/>
                                        <p:tgtEl>
                                          <p:spTgt spid="1048658"/>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2" presetSubtype="2">
                                  <p:stCondLst>
                                    <p:cond delay="0"/>
                                  </p:stCondLst>
                                  <p:childTnLst>
                                    <p:set>
                                      <p:cBhvr>
                                        <p:cTn dur="1" fill="hold" id="36">
                                          <p:stCondLst>
                                            <p:cond delay="0"/>
                                          </p:stCondLst>
                                        </p:cTn>
                                        <p:tgtEl>
                                          <p:spTgt spid="85"/>
                                        </p:tgtEl>
                                        <p:attrNameLst>
                                          <p:attrName>style.visibility</p:attrName>
                                        </p:attrNameLst>
                                      </p:cBhvr>
                                      <p:to>
                                        <p:strVal val="visible"/>
                                      </p:to>
                                    </p:set>
                                    <p:animEffect transition="in" filter="wipe(right)">
                                      <p:cBhvr>
                                        <p:cTn dur="500" id="37"/>
                                        <p:tgtEl>
                                          <p:spTgt spid="85"/>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661"/>
                                        </p:tgtEl>
                                        <p:attrNameLst>
                                          <p:attrName>style.visibility</p:attrName>
                                        </p:attrNameLst>
                                      </p:cBhvr>
                                      <p:to>
                                        <p:strVal val="visible"/>
                                      </p:to>
                                    </p:set>
                                    <p:animEffect transition="in" filter="wipe(left)">
                                      <p:cBhvr>
                                        <p:cTn dur="500" id="42"/>
                                        <p:tgtEl>
                                          <p:spTgt spid="1048661"/>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22" presetSubtype="1">
                                  <p:stCondLst>
                                    <p:cond delay="0"/>
                                  </p:stCondLst>
                                  <p:childTnLst>
                                    <p:set>
                                      <p:cBhvr>
                                        <p:cTn dur="1" fill="hold" id="46">
                                          <p:stCondLst>
                                            <p:cond delay="0"/>
                                          </p:stCondLst>
                                        </p:cTn>
                                        <p:tgtEl>
                                          <p:spTgt spid="86"/>
                                        </p:tgtEl>
                                        <p:attrNameLst>
                                          <p:attrName>style.visibility</p:attrName>
                                        </p:attrNameLst>
                                      </p:cBhvr>
                                      <p:to>
                                        <p:strVal val="visible"/>
                                      </p:to>
                                    </p:set>
                                    <p:animEffect transition="in" filter="wipe(up)">
                                      <p:cBhvr>
                                        <p:cTn dur="500" id="47"/>
                                        <p:tgtEl>
                                          <p:spTgt spid="86"/>
                                        </p:tgtEl>
                                      </p:cBhvr>
                                    </p:animEffect>
                                  </p:childTnLst>
                                </p:cTn>
                              </p:par>
                            </p:childTnLst>
                          </p:cTn>
                        </p:par>
                        <p:par>
                          <p:cTn fill="hold" id="48" nodeType="afterGroup">
                            <p:stCondLst>
                              <p:cond delay="500"/>
                            </p:stCondLst>
                            <p:childTnLst>
                              <p:par>
                                <p:cTn fill="hold" grpId="0" id="49" nodeType="afterEffect" presetClass="entr" presetID="22" presetSubtype="4">
                                  <p:stCondLst>
                                    <p:cond delay="0"/>
                                  </p:stCondLst>
                                  <p:childTnLst>
                                    <p:set>
                                      <p:cBhvr>
                                        <p:cTn dur="1" fill="hold" id="50">
                                          <p:stCondLst>
                                            <p:cond delay="0"/>
                                          </p:stCondLst>
                                        </p:cTn>
                                        <p:tgtEl>
                                          <p:spTgt spid="1048668"/>
                                        </p:tgtEl>
                                        <p:attrNameLst>
                                          <p:attrName>style.visibility</p:attrName>
                                        </p:attrNameLst>
                                      </p:cBhvr>
                                      <p:to>
                                        <p:strVal val="visible"/>
                                      </p:to>
                                    </p:set>
                                    <p:animEffect transition="in" filter="wipe(down)">
                                      <p:cBhvr>
                                        <p:cTn dur="500" id="51"/>
                                        <p:tgtEl>
                                          <p:spTgt spid="1048668"/>
                                        </p:tgtEl>
                                      </p:cBhvr>
                                    </p:animEffect>
                                  </p:childTnLst>
                                </p:cTn>
                              </p:par>
                            </p:childTnLst>
                          </p:cTn>
                        </p:par>
                        <p:par>
                          <p:cTn fill="hold" id="52" nodeType="afterGroup">
                            <p:stCondLst>
                              <p:cond delay="1000"/>
                            </p:stCondLst>
                            <p:childTnLst>
                              <p:par>
                                <p:cTn fill="hold" grpId="0" id="53" nodeType="afterEffect" presetClass="entr" presetID="22" presetSubtype="4">
                                  <p:stCondLst>
                                    <p:cond delay="0"/>
                                  </p:stCondLst>
                                  <p:childTnLst>
                                    <p:set>
                                      <p:cBhvr>
                                        <p:cTn dur="1" fill="hold" id="54">
                                          <p:stCondLst>
                                            <p:cond delay="0"/>
                                          </p:stCondLst>
                                        </p:cTn>
                                        <p:tgtEl>
                                          <p:spTgt spid="1048669"/>
                                        </p:tgtEl>
                                        <p:attrNameLst>
                                          <p:attrName>style.visibility</p:attrName>
                                        </p:attrNameLst>
                                      </p:cBhvr>
                                      <p:to>
                                        <p:strVal val="visible"/>
                                      </p:to>
                                    </p:set>
                                    <p:animEffect transition="in" filter="wipe(down)">
                                      <p:cBhvr>
                                        <p:cTn dur="500" id="55"/>
                                        <p:tgtEl>
                                          <p:spTgt spid="1048669"/>
                                        </p:tgtEl>
                                      </p:cBhvr>
                                    </p:animEffect>
                                  </p:childTnLst>
                                </p:cTn>
                              </p:par>
                            </p:childTnLst>
                          </p:cTn>
                        </p:par>
                        <p:par>
                          <p:cTn fill="hold" id="56" nodeType="afterGroup">
                            <p:stCondLst>
                              <p:cond delay="1500"/>
                            </p:stCondLst>
                            <p:childTnLst>
                              <p:par>
                                <p:cTn fill="hold" grpId="0" id="57" nodeType="afterEffect" presetClass="entr" presetID="22" presetSubtype="4">
                                  <p:stCondLst>
                                    <p:cond delay="0"/>
                                  </p:stCondLst>
                                  <p:childTnLst>
                                    <p:set>
                                      <p:cBhvr>
                                        <p:cTn dur="1" fill="hold" id="58">
                                          <p:stCondLst>
                                            <p:cond delay="0"/>
                                          </p:stCondLst>
                                        </p:cTn>
                                        <p:tgtEl>
                                          <p:spTgt spid="1048670"/>
                                        </p:tgtEl>
                                        <p:attrNameLst>
                                          <p:attrName>style.visibility</p:attrName>
                                        </p:attrNameLst>
                                      </p:cBhvr>
                                      <p:to>
                                        <p:strVal val="visible"/>
                                      </p:to>
                                    </p:set>
                                    <p:animEffect transition="in" filter="wipe(down)">
                                      <p:cBhvr>
                                        <p:cTn dur="500" id="59"/>
                                        <p:tgtEl>
                                          <p:spTgt spid="1048670"/>
                                        </p:tgtEl>
                                      </p:cBhvr>
                                    </p:animEffect>
                                  </p:childTnLst>
                                </p:cTn>
                              </p:par>
                            </p:childTnLst>
                          </p:cTn>
                        </p:par>
                        <p:par>
                          <p:cTn fill="hold" id="60" nodeType="afterGroup">
                            <p:stCondLst>
                              <p:cond delay="2000"/>
                            </p:stCondLst>
                            <p:childTnLst>
                              <p:par>
                                <p:cTn fill="hold" grpId="0" id="61" nodeType="afterEffect" presetClass="entr" presetID="22" presetSubtype="4">
                                  <p:stCondLst>
                                    <p:cond delay="0"/>
                                  </p:stCondLst>
                                  <p:childTnLst>
                                    <p:set>
                                      <p:cBhvr>
                                        <p:cTn dur="1" fill="hold" id="62">
                                          <p:stCondLst>
                                            <p:cond delay="0"/>
                                          </p:stCondLst>
                                        </p:cTn>
                                        <p:tgtEl>
                                          <p:spTgt spid="1048671"/>
                                        </p:tgtEl>
                                        <p:attrNameLst>
                                          <p:attrName>style.visibility</p:attrName>
                                        </p:attrNameLst>
                                      </p:cBhvr>
                                      <p:to>
                                        <p:strVal val="visible"/>
                                      </p:to>
                                    </p:set>
                                    <p:animEffect transition="in" filter="wipe(down)">
                                      <p:cBhvr>
                                        <p:cTn dur="500" id="63"/>
                                        <p:tgtEl>
                                          <p:spTgt spid="1048671"/>
                                        </p:tgtEl>
                                      </p:cBhvr>
                                    </p:animEffect>
                                  </p:childTnLst>
                                </p:cTn>
                              </p:par>
                            </p:childTnLst>
                          </p:cTn>
                        </p:par>
                      </p:childTnLst>
                    </p:cTn>
                  </p:par>
                  <p:par>
                    <p:cTn fill="hold" id="64" nodeType="clickPar">
                      <p:stCondLst>
                        <p:cond delay="indefinite"/>
                      </p:stCondLst>
                      <p:childTnLst>
                        <p:par>
                          <p:cTn fill="hold" id="65" nodeType="withGroup">
                            <p:stCondLst>
                              <p:cond delay="0"/>
                            </p:stCondLst>
                            <p:childTnLst>
                              <p:par>
                                <p:cTn fill="hold" id="66" nodeType="clickEffect" presetClass="entr" presetID="22" presetSubtype="2">
                                  <p:stCondLst>
                                    <p:cond delay="0"/>
                                  </p:stCondLst>
                                  <p:childTnLst>
                                    <p:set>
                                      <p:cBhvr>
                                        <p:cTn dur="1" fill="hold" id="67">
                                          <p:stCondLst>
                                            <p:cond delay="0"/>
                                          </p:stCondLst>
                                        </p:cTn>
                                        <p:tgtEl>
                                          <p:spTgt spid="88"/>
                                        </p:tgtEl>
                                        <p:attrNameLst>
                                          <p:attrName>style.visibility</p:attrName>
                                        </p:attrNameLst>
                                      </p:cBhvr>
                                      <p:to>
                                        <p:strVal val="visible"/>
                                      </p:to>
                                    </p:set>
                                    <p:animEffect transition="in" filter="wipe(right)">
                                      <p:cBhvr>
                                        <p:cTn dur="500" id="68"/>
                                        <p:tgtEl>
                                          <p:spTgt spid="88"/>
                                        </p:tgtEl>
                                      </p:cBhvr>
                                    </p:animEffect>
                                  </p:childTnLst>
                                </p:cTn>
                              </p:par>
                            </p:childTnLst>
                          </p:cTn>
                        </p:par>
                      </p:childTnLst>
                    </p:cTn>
                  </p:par>
                  <p:par>
                    <p:cTn fill="hold" id="69" nodeType="clickPar">
                      <p:stCondLst>
                        <p:cond delay="indefinite"/>
                      </p:stCondLst>
                      <p:childTnLst>
                        <p:par>
                          <p:cTn fill="hold" id="70" nodeType="withGroup">
                            <p:stCondLst>
                              <p:cond delay="0"/>
                            </p:stCondLst>
                            <p:childTnLst>
                              <p:par>
                                <p:cTn fill="hold" grpId="0" id="71" nodeType="clickEffect" presetClass="entr" presetID="22" presetSubtype="8">
                                  <p:stCondLst>
                                    <p:cond delay="0"/>
                                  </p:stCondLst>
                                  <p:childTnLst>
                                    <p:set>
                                      <p:cBhvr>
                                        <p:cTn dur="1" fill="hold" id="72">
                                          <p:stCondLst>
                                            <p:cond delay="0"/>
                                          </p:stCondLst>
                                        </p:cTn>
                                        <p:tgtEl>
                                          <p:spTgt spid="1048674"/>
                                        </p:tgtEl>
                                        <p:attrNameLst>
                                          <p:attrName>style.visibility</p:attrName>
                                        </p:attrNameLst>
                                      </p:cBhvr>
                                      <p:to>
                                        <p:strVal val="visible"/>
                                      </p:to>
                                    </p:set>
                                    <p:animEffect transition="in" filter="wipe(left)">
                                      <p:cBhvr>
                                        <p:cTn dur="500" id="73"/>
                                        <p:tgtEl>
                                          <p:spTgt spid="1048674"/>
                                        </p:tgtEl>
                                      </p:cBhvr>
                                    </p:animEffect>
                                  </p:childTnLst>
                                </p:cTn>
                              </p:par>
                            </p:childTnLst>
                          </p:cTn>
                        </p:par>
                        <p:par>
                          <p:cTn fill="hold" id="74" nodeType="afterGroup">
                            <p:stCondLst>
                              <p:cond delay="500"/>
                            </p:stCondLst>
                            <p:childTnLst>
                              <p:par>
                                <p:cTn fill="hold" id="75" nodeType="afterEffect" presetClass="entr" presetID="22" presetSubtype="1">
                                  <p:stCondLst>
                                    <p:cond delay="0"/>
                                  </p:stCondLst>
                                  <p:childTnLst>
                                    <p:set>
                                      <p:cBhvr>
                                        <p:cTn dur="1" fill="hold" id="76">
                                          <p:stCondLst>
                                            <p:cond delay="0"/>
                                          </p:stCondLst>
                                        </p:cTn>
                                        <p:tgtEl>
                                          <p:spTgt spid="89"/>
                                        </p:tgtEl>
                                        <p:attrNameLst>
                                          <p:attrName>style.visibility</p:attrName>
                                        </p:attrNameLst>
                                      </p:cBhvr>
                                      <p:to>
                                        <p:strVal val="visible"/>
                                      </p:to>
                                    </p:set>
                                    <p:animEffect transition="in" filter="wipe(up)">
                                      <p:cBhvr>
                                        <p:cTn dur="500" id="77"/>
                                        <p:tgtEl>
                                          <p:spTgt spid="89"/>
                                        </p:tgtEl>
                                      </p:cBhvr>
                                    </p:animEffect>
                                  </p:childTnLst>
                                </p:cTn>
                              </p:par>
                            </p:childTnLst>
                          </p:cTn>
                        </p:par>
                        <p:par>
                          <p:cTn fill="hold" id="78" nodeType="afterGroup">
                            <p:stCondLst>
                              <p:cond delay="1000"/>
                            </p:stCondLst>
                            <p:childTnLst>
                              <p:par>
                                <p:cTn fill="hold" grpId="0" id="79" nodeType="afterEffect" presetClass="entr" presetID="22" presetSubtype="4">
                                  <p:stCondLst>
                                    <p:cond delay="0"/>
                                  </p:stCondLst>
                                  <p:childTnLst>
                                    <p:set>
                                      <p:cBhvr>
                                        <p:cTn dur="1" fill="hold" id="80">
                                          <p:stCondLst>
                                            <p:cond delay="0"/>
                                          </p:stCondLst>
                                        </p:cTn>
                                        <p:tgtEl>
                                          <p:spTgt spid="1048677"/>
                                        </p:tgtEl>
                                        <p:attrNameLst>
                                          <p:attrName>style.visibility</p:attrName>
                                        </p:attrNameLst>
                                      </p:cBhvr>
                                      <p:to>
                                        <p:strVal val="visible"/>
                                      </p:to>
                                    </p:set>
                                    <p:animEffect transition="in" filter="wipe(down)">
                                      <p:cBhvr>
                                        <p:cTn dur="500" id="81"/>
                                        <p:tgtEl>
                                          <p:spTgt spid="1048677"/>
                                        </p:tgtEl>
                                      </p:cBhvr>
                                    </p:animEffect>
                                  </p:childTnLst>
                                </p:cTn>
                              </p:par>
                            </p:childTnLst>
                          </p:cTn>
                        </p:par>
                        <p:par>
                          <p:cTn fill="hold" id="82" nodeType="afterGroup">
                            <p:stCondLst>
                              <p:cond delay="1500"/>
                            </p:stCondLst>
                            <p:childTnLst>
                              <p:par>
                                <p:cTn fill="hold" grpId="0" id="83" nodeType="afterEffect" presetClass="entr" presetID="22" presetSubtype="4">
                                  <p:stCondLst>
                                    <p:cond delay="0"/>
                                  </p:stCondLst>
                                  <p:childTnLst>
                                    <p:set>
                                      <p:cBhvr>
                                        <p:cTn dur="1" fill="hold" id="84">
                                          <p:stCondLst>
                                            <p:cond delay="0"/>
                                          </p:stCondLst>
                                        </p:cTn>
                                        <p:tgtEl>
                                          <p:spTgt spid="1048678"/>
                                        </p:tgtEl>
                                        <p:attrNameLst>
                                          <p:attrName>style.visibility</p:attrName>
                                        </p:attrNameLst>
                                      </p:cBhvr>
                                      <p:to>
                                        <p:strVal val="visible"/>
                                      </p:to>
                                    </p:set>
                                    <p:animEffect transition="in" filter="wipe(down)">
                                      <p:cBhvr>
                                        <p:cTn dur="500" id="85"/>
                                        <p:tgtEl>
                                          <p:spTgt spid="1048678"/>
                                        </p:tgtEl>
                                      </p:cBhvr>
                                    </p:animEffect>
                                  </p:childTnLst>
                                </p:cTn>
                              </p:par>
                            </p:childTnLst>
                          </p:cTn>
                        </p:par>
                        <p:par>
                          <p:cTn fill="hold" id="86" nodeType="afterGroup">
                            <p:stCondLst>
                              <p:cond delay="2000"/>
                            </p:stCondLst>
                            <p:childTnLst>
                              <p:par>
                                <p:cTn fill="hold" grpId="0" id="87" nodeType="afterEffect" presetClass="entr" presetID="22" presetSubtype="4">
                                  <p:stCondLst>
                                    <p:cond delay="0"/>
                                  </p:stCondLst>
                                  <p:childTnLst>
                                    <p:set>
                                      <p:cBhvr>
                                        <p:cTn dur="1" fill="hold" id="88">
                                          <p:stCondLst>
                                            <p:cond delay="0"/>
                                          </p:stCondLst>
                                        </p:cTn>
                                        <p:tgtEl>
                                          <p:spTgt spid="1048679"/>
                                        </p:tgtEl>
                                        <p:attrNameLst>
                                          <p:attrName>style.visibility</p:attrName>
                                        </p:attrNameLst>
                                      </p:cBhvr>
                                      <p:to>
                                        <p:strVal val="visible"/>
                                      </p:to>
                                    </p:set>
                                    <p:animEffect transition="in" filter="wipe(down)">
                                      <p:cBhvr>
                                        <p:cTn dur="500" id="89"/>
                                        <p:tgtEl>
                                          <p:spTgt spid="1048679"/>
                                        </p:tgtEl>
                                      </p:cBhvr>
                                    </p:animEffect>
                                  </p:childTnLst>
                                </p:cTn>
                              </p:par>
                            </p:childTnLst>
                          </p:cTn>
                        </p:par>
                        <p:par>
                          <p:cTn fill="hold" id="90" nodeType="afterGroup">
                            <p:stCondLst>
                              <p:cond delay="2500"/>
                            </p:stCondLst>
                            <p:childTnLst>
                              <p:par>
                                <p:cTn fill="hold" grpId="0" id="91" nodeType="afterEffect" presetClass="entr" presetID="22" presetSubtype="4">
                                  <p:stCondLst>
                                    <p:cond delay="0"/>
                                  </p:stCondLst>
                                  <p:childTnLst>
                                    <p:set>
                                      <p:cBhvr>
                                        <p:cTn dur="1" fill="hold" id="92">
                                          <p:stCondLst>
                                            <p:cond delay="0"/>
                                          </p:stCondLst>
                                        </p:cTn>
                                        <p:tgtEl>
                                          <p:spTgt spid="1048680"/>
                                        </p:tgtEl>
                                        <p:attrNameLst>
                                          <p:attrName>style.visibility</p:attrName>
                                        </p:attrNameLst>
                                      </p:cBhvr>
                                      <p:to>
                                        <p:strVal val="visible"/>
                                      </p:to>
                                    </p:set>
                                    <p:animEffect transition="in" filter="wipe(down)">
                                      <p:cBhvr>
                                        <p:cTn dur="500" id="93"/>
                                        <p:tgtEl>
                                          <p:spTgt spid="1048680"/>
                                        </p:tgtEl>
                                      </p:cBhvr>
                                    </p:animEffect>
                                  </p:childTnLst>
                                </p:cTn>
                              </p:par>
                            </p:childTnLst>
                          </p:cTn>
                        </p:par>
                      </p:childTnLst>
                    </p:cTn>
                  </p:par>
                  <p:par>
                    <p:cTn fill="hold" id="94" nodeType="clickPar">
                      <p:stCondLst>
                        <p:cond delay="indefinite"/>
                      </p:stCondLst>
                      <p:childTnLst>
                        <p:par>
                          <p:cTn fill="hold" id="95" nodeType="withGroup">
                            <p:stCondLst>
                              <p:cond delay="0"/>
                            </p:stCondLst>
                            <p:childTnLst>
                              <p:par>
                                <p:cTn fill="hold" id="96" nodeType="clickEffect" presetClass="entr" presetID="22" presetSubtype="2">
                                  <p:stCondLst>
                                    <p:cond delay="0"/>
                                  </p:stCondLst>
                                  <p:childTnLst>
                                    <p:set>
                                      <p:cBhvr>
                                        <p:cTn dur="1" fill="hold" id="97">
                                          <p:stCondLst>
                                            <p:cond delay="0"/>
                                          </p:stCondLst>
                                        </p:cTn>
                                        <p:tgtEl>
                                          <p:spTgt spid="90"/>
                                        </p:tgtEl>
                                        <p:attrNameLst>
                                          <p:attrName>style.visibility</p:attrName>
                                        </p:attrNameLst>
                                      </p:cBhvr>
                                      <p:to>
                                        <p:strVal val="visible"/>
                                      </p:to>
                                    </p:set>
                                    <p:animEffect transition="in" filter="wipe(right)">
                                      <p:cBhvr>
                                        <p:cTn dur="500" id="98"/>
                                        <p:tgtEl>
                                          <p:spTgt spid="90"/>
                                        </p:tgtEl>
                                      </p:cBhvr>
                                    </p:animEffect>
                                  </p:childTnLst>
                                </p:cTn>
                              </p:par>
                            </p:childTnLst>
                          </p:cTn>
                        </p:par>
                      </p:childTnLst>
                    </p:cTn>
                  </p:par>
                  <p:par>
                    <p:cTn fill="hold" id="99" nodeType="clickPar">
                      <p:stCondLst>
                        <p:cond delay="indefinite"/>
                      </p:stCondLst>
                      <p:childTnLst>
                        <p:par>
                          <p:cTn fill="hold" id="100" nodeType="withGroup">
                            <p:stCondLst>
                              <p:cond delay="0"/>
                            </p:stCondLst>
                            <p:childTnLst>
                              <p:par>
                                <p:cTn fill="hold" grpId="0" id="101" nodeType="clickEffect" presetClass="entr" presetID="22" presetSubtype="8">
                                  <p:stCondLst>
                                    <p:cond delay="0"/>
                                  </p:stCondLst>
                                  <p:childTnLst>
                                    <p:set>
                                      <p:cBhvr>
                                        <p:cTn dur="1" fill="hold" id="102">
                                          <p:stCondLst>
                                            <p:cond delay="0"/>
                                          </p:stCondLst>
                                        </p:cTn>
                                        <p:tgtEl>
                                          <p:spTgt spid="1048683"/>
                                        </p:tgtEl>
                                        <p:attrNameLst>
                                          <p:attrName>style.visibility</p:attrName>
                                        </p:attrNameLst>
                                      </p:cBhvr>
                                      <p:to>
                                        <p:strVal val="visible"/>
                                      </p:to>
                                    </p:set>
                                    <p:animEffect transition="in" filter="wipe(left)">
                                      <p:cBhvr>
                                        <p:cTn dur="500" id="103"/>
                                        <p:tgtEl>
                                          <p:spTgt spid="1048683"/>
                                        </p:tgtEl>
                                      </p:cBhvr>
                                    </p:animEffect>
                                  </p:childTnLst>
                                </p:cTn>
                              </p:par>
                            </p:childTnLst>
                          </p:cTn>
                        </p:par>
                      </p:childTnLst>
                    </p:cTn>
                  </p:par>
                  <p:par>
                    <p:cTn fill="hold" id="104" nodeType="clickPar">
                      <p:stCondLst>
                        <p:cond delay="indefinite"/>
                      </p:stCondLst>
                      <p:childTnLst>
                        <p:par>
                          <p:cTn fill="hold" id="105" nodeType="withGroup">
                            <p:stCondLst>
                              <p:cond delay="0"/>
                            </p:stCondLst>
                            <p:childTnLst>
                              <p:par>
                                <p:cTn fill="hold" id="106" nodeType="clickEffect" presetClass="entr" presetID="22" presetSubtype="1">
                                  <p:stCondLst>
                                    <p:cond delay="0"/>
                                  </p:stCondLst>
                                  <p:childTnLst>
                                    <p:set>
                                      <p:cBhvr>
                                        <p:cTn dur="1" fill="hold" id="107">
                                          <p:stCondLst>
                                            <p:cond delay="0"/>
                                          </p:stCondLst>
                                        </p:cTn>
                                        <p:tgtEl>
                                          <p:spTgt spid="91"/>
                                        </p:tgtEl>
                                        <p:attrNameLst>
                                          <p:attrName>style.visibility</p:attrName>
                                        </p:attrNameLst>
                                      </p:cBhvr>
                                      <p:to>
                                        <p:strVal val="visible"/>
                                      </p:to>
                                    </p:set>
                                    <p:animEffect transition="in" filter="wipe(up)">
                                      <p:cBhvr>
                                        <p:cTn dur="500" id="108"/>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autoUpdateAnimBg="0"/>
      <p:bldP spid="1048654" grpId="0" animBg="1" autoUpdateAnimBg="0"/>
      <p:bldP spid="1048655" grpId="0" animBg="1" autoUpdateAnimBg="0"/>
      <p:bldP spid="1048656" grpId="0" animBg="1" autoUpdateAnimBg="0"/>
      <p:bldP spid="1048657" grpId="0" animBg="1" autoUpdateAnimBg="0"/>
      <p:bldP spid="1048658" grpId="0" animBg="1" autoUpdateAnimBg="0"/>
      <p:bldP spid="1048661" grpId="0" autoUpdateAnimBg="0"/>
      <p:bldP spid="1048668" grpId="0" animBg="1"/>
      <p:bldP spid="1048669" grpId="0" animBg="1"/>
      <p:bldP spid="1048670" grpId="0" animBg="1"/>
      <p:bldP spid="1048671" grpId="0" animBg="1" autoUpdateAnimBg="0"/>
      <p:bldP spid="1048674" grpId="0" autoUpdateAnimBg="0"/>
      <p:bldP spid="1048677" grpId="0" animBg="1"/>
      <p:bldP spid="1048678" grpId="0" animBg="1"/>
      <p:bldP spid="1048679" grpId="0" animBg="1"/>
      <p:bldP spid="1048680" grpId="0" animBg="1" autoUpdateAnimBg="0"/>
      <p:bldP spid="10486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86" name="Slide Number Placeholder 5"/>
          <p:cNvSpPr>
            <a:spLocks noGrp="1"/>
          </p:cNvSpPr>
          <p:nvPr>
            <p:ph type="sldNum" sz="quarter" idx="12"/>
          </p:nvPr>
        </p:nvSpPr>
        <p:spPr/>
        <p:txBody>
          <a:bodyPr/>
          <a:p>
            <a:fld id="{8D0787E4-D34B-428C-96B9-DBB08D49CAD0}" type="slidenum">
              <a:rPr lang="en-US"/>
              <a:t>16</a:t>
            </a:fld>
            <a:endParaRPr sz="1400" lang="en-US"/>
          </a:p>
        </p:txBody>
      </p:sp>
      <p:sp>
        <p:nvSpPr>
          <p:cNvPr id="1048687" name="Rectangle 4"/>
          <p:cNvSpPr>
            <a:spLocks noChangeArrowheads="1"/>
          </p:cNvSpPr>
          <p:nvPr/>
        </p:nvSpPr>
        <p:spPr bwMode="auto">
          <a:xfrm>
            <a:off x="457200" y="990600"/>
            <a:ext cx="4648200" cy="5562600"/>
          </a:xfrm>
          <a:prstGeom prst="rect"/>
          <a:solidFill>
            <a:srgbClr val="FFFFCC"/>
          </a:solidFill>
          <a:ln w="9525">
            <a:solidFill>
              <a:schemeClr val="tx1"/>
            </a:solidFill>
            <a:miter lim="800000"/>
            <a:headEnd/>
            <a:tailEnd/>
          </a:ln>
          <a:effectLst/>
        </p:spPr>
        <p:txBody>
          <a:bodyPr anchor="ctr" wrap="none"/>
          <a:p>
            <a:pPr>
              <a:lnSpc>
                <a:spcPct val="90000"/>
              </a:lnSpc>
              <a:spcBef>
                <a:spcPct val="20000"/>
              </a:spcBef>
              <a:buClr>
                <a:schemeClr val="folHlink"/>
              </a:buClr>
              <a:buSzPct val="60000"/>
              <a:buFont typeface="Wingdings" pitchFamily="2" charset="2"/>
              <a:buNone/>
            </a:pPr>
            <a:r>
              <a:rPr sz="1600" lang="en-GB">
                <a:latin typeface="Tahoma" pitchFamily="34" charset="0"/>
              </a:rPr>
              <a:t>Create or replace procedure proc_test as</a:t>
            </a:r>
          </a:p>
          <a:p>
            <a:pPr>
              <a:lnSpc>
                <a:spcPct val="90000"/>
              </a:lnSpc>
              <a:spcBef>
                <a:spcPct val="20000"/>
              </a:spcBef>
              <a:buClr>
                <a:schemeClr val="folHlink"/>
              </a:buClr>
              <a:buSzPct val="60000"/>
              <a:buFont typeface="Wingdings" pitchFamily="2" charset="2"/>
              <a:buNone/>
            </a:pPr>
            <a:endParaRPr sz="1600" lang="en-GB">
              <a:latin typeface="Tahoma" pitchFamily="34" charset="0"/>
            </a:endParaRPr>
          </a:p>
          <a:p>
            <a:pPr>
              <a:lnSpc>
                <a:spcPct val="90000"/>
              </a:lnSpc>
              <a:spcBef>
                <a:spcPct val="20000"/>
              </a:spcBef>
              <a:buClr>
                <a:schemeClr val="folHlink"/>
              </a:buClr>
              <a:buSzPct val="60000"/>
              <a:buFont typeface="Wingdings" pitchFamily="2" charset="2"/>
              <a:buNone/>
            </a:pPr>
            <a:r>
              <a:rPr sz="1600" lang="en-GB">
                <a:latin typeface="Tahoma" pitchFamily="34" charset="0"/>
              </a:rPr>
              <a:t>v_empid	number;</a:t>
            </a:r>
          </a:p>
          <a:p>
            <a:pPr>
              <a:lnSpc>
                <a:spcPct val="90000"/>
              </a:lnSpc>
              <a:spcBef>
                <a:spcPct val="20000"/>
              </a:spcBef>
              <a:buClr>
                <a:schemeClr val="folHlink"/>
              </a:buClr>
              <a:buSzPct val="60000"/>
              <a:buFont typeface="Wingdings" pitchFamily="2" charset="2"/>
              <a:buNone/>
            </a:pPr>
            <a:endParaRPr sz="1600" lang="en-GB">
              <a:latin typeface="Tahoma" pitchFamily="34" charset="0"/>
            </a:endParaRPr>
          </a:p>
          <a:p>
            <a:pPr>
              <a:lnSpc>
                <a:spcPct val="90000"/>
              </a:lnSpc>
              <a:spcBef>
                <a:spcPct val="20000"/>
              </a:spcBef>
              <a:buClr>
                <a:schemeClr val="folHlink"/>
              </a:buClr>
              <a:buSzPct val="60000"/>
              <a:buFont typeface="Wingdings" pitchFamily="2" charset="2"/>
              <a:buNone/>
            </a:pPr>
            <a:r>
              <a:rPr sz="1600" lang="en-GB">
                <a:latin typeface="Tahoma" pitchFamily="34" charset="0"/>
              </a:rPr>
              <a:t>Cursor cur_sample is</a:t>
            </a:r>
          </a:p>
          <a:p>
            <a:pPr lvl="1">
              <a:lnSpc>
                <a:spcPct val="90000"/>
              </a:lnSpc>
              <a:spcBef>
                <a:spcPct val="20000"/>
              </a:spcBef>
              <a:buClr>
                <a:schemeClr val="hlink"/>
              </a:buClr>
              <a:buSzPct val="55000"/>
              <a:buFont typeface="Wingdings" pitchFamily="2" charset="2"/>
              <a:buNone/>
            </a:pPr>
            <a:r>
              <a:rPr sz="1600" lang="en-US">
                <a:latin typeface="Tahoma" pitchFamily="34" charset="0"/>
              </a:rPr>
              <a:t>Select empid from employee</a:t>
            </a:r>
          </a:p>
          <a:p>
            <a:pPr lvl="1">
              <a:lnSpc>
                <a:spcPct val="90000"/>
              </a:lnSpc>
              <a:spcBef>
                <a:spcPct val="20000"/>
              </a:spcBef>
              <a:buClr>
                <a:schemeClr val="hlink"/>
              </a:buClr>
              <a:buSzPct val="55000"/>
              <a:buFont typeface="Wingdings" pitchFamily="2" charset="2"/>
              <a:buNone/>
            </a:pPr>
            <a:r>
              <a:rPr sz="1600" lang="en-US">
                <a:latin typeface="Tahoma" pitchFamily="34" charset="0"/>
              </a:rPr>
              <a:t>  where grade &gt; 4;</a:t>
            </a:r>
          </a:p>
          <a:p>
            <a:pPr lvl="1">
              <a:lnSpc>
                <a:spcPct val="90000"/>
              </a:lnSpc>
              <a:spcBef>
                <a:spcPct val="20000"/>
              </a:spcBef>
              <a:buClr>
                <a:schemeClr val="hlink"/>
              </a:buClr>
              <a:buSzPct val="55000"/>
              <a:buFont typeface="Wingdings" pitchFamily="2" charset="2"/>
              <a:buNone/>
            </a:pPr>
            <a:endParaRPr sz="1600" lang="en-US">
              <a:latin typeface="Tahoma" pitchFamily="34" charset="0"/>
            </a:endParaRPr>
          </a:p>
          <a:p>
            <a:pPr>
              <a:lnSpc>
                <a:spcPct val="90000"/>
              </a:lnSpc>
              <a:spcBef>
                <a:spcPct val="20000"/>
              </a:spcBef>
              <a:buClr>
                <a:schemeClr val="folHlink"/>
              </a:buClr>
              <a:buSzPct val="60000"/>
              <a:buFont typeface="Wingdings" pitchFamily="2" charset="2"/>
              <a:buNone/>
            </a:pPr>
            <a:r>
              <a:rPr sz="1600" lang="en-US">
                <a:latin typeface="Tahoma" pitchFamily="34" charset="0"/>
              </a:rPr>
              <a:t>Begin</a:t>
            </a:r>
          </a:p>
          <a:p>
            <a:pPr>
              <a:lnSpc>
                <a:spcPct val="90000"/>
              </a:lnSpc>
              <a:spcBef>
                <a:spcPct val="20000"/>
              </a:spcBef>
              <a:buClr>
                <a:schemeClr val="folHlink"/>
              </a:buClr>
              <a:buSzPct val="60000"/>
              <a:buFont typeface="Wingdings" pitchFamily="2" charset="2"/>
              <a:buNone/>
            </a:pPr>
            <a:r>
              <a:rPr sz="1600" lang="en-US">
                <a:latin typeface="Tahoma" pitchFamily="34" charset="0"/>
              </a:rPr>
              <a:t>	open cur_sample;</a:t>
            </a:r>
          </a:p>
          <a:p>
            <a:pPr>
              <a:lnSpc>
                <a:spcPct val="90000"/>
              </a:lnSpc>
              <a:spcBef>
                <a:spcPct val="20000"/>
              </a:spcBef>
              <a:buClr>
                <a:schemeClr val="folHlink"/>
              </a:buClr>
              <a:buSzPct val="60000"/>
              <a:buFont typeface="Wingdings" pitchFamily="2" charset="2"/>
              <a:buNone/>
            </a:pPr>
            <a:r>
              <a:rPr sz="1600" lang="en-US">
                <a:latin typeface="Tahoma" pitchFamily="34" charset="0"/>
              </a:rPr>
              <a:t>	loop</a:t>
            </a:r>
          </a:p>
          <a:p>
            <a:pPr>
              <a:lnSpc>
                <a:spcPct val="90000"/>
              </a:lnSpc>
              <a:spcBef>
                <a:spcPct val="20000"/>
              </a:spcBef>
              <a:buClr>
                <a:schemeClr val="folHlink"/>
              </a:buClr>
              <a:buSzPct val="60000"/>
              <a:buFont typeface="Wingdings" pitchFamily="2" charset="2"/>
              <a:buNone/>
            </a:pPr>
            <a:r>
              <a:rPr sz="1600" lang="en-US">
                <a:latin typeface="Tahoma" pitchFamily="34" charset="0"/>
              </a:rPr>
              <a:t>	fetch cur_sample into v_empid;</a:t>
            </a:r>
          </a:p>
          <a:p>
            <a:pPr>
              <a:lnSpc>
                <a:spcPct val="90000"/>
              </a:lnSpc>
              <a:spcBef>
                <a:spcPct val="20000"/>
              </a:spcBef>
              <a:buClr>
                <a:schemeClr val="folHlink"/>
              </a:buClr>
              <a:buSzPct val="60000"/>
              <a:buFont typeface="Wingdings" pitchFamily="2" charset="2"/>
              <a:buNone/>
            </a:pPr>
            <a:r>
              <a:rPr sz="1600" lang="en-US">
                <a:latin typeface="Tahoma" pitchFamily="34" charset="0"/>
              </a:rPr>
              <a:t>	exit when cur_sample%notfound;</a:t>
            </a:r>
          </a:p>
          <a:p>
            <a:pPr>
              <a:lnSpc>
                <a:spcPct val="90000"/>
              </a:lnSpc>
              <a:spcBef>
                <a:spcPct val="20000"/>
              </a:spcBef>
              <a:buClr>
                <a:schemeClr val="folHlink"/>
              </a:buClr>
              <a:buSzPct val="60000"/>
              <a:buFont typeface="Wingdings" pitchFamily="2" charset="2"/>
              <a:buNone/>
            </a:pPr>
            <a:r>
              <a:rPr sz="1600" lang="en-US">
                <a:latin typeface="Tahoma" pitchFamily="34" charset="0"/>
              </a:rPr>
              <a:t>	       update employee</a:t>
            </a:r>
          </a:p>
          <a:p>
            <a:pPr>
              <a:lnSpc>
                <a:spcPct val="90000"/>
              </a:lnSpc>
              <a:spcBef>
                <a:spcPct val="20000"/>
              </a:spcBef>
              <a:buClr>
                <a:schemeClr val="folHlink"/>
              </a:buClr>
              <a:buSzPct val="60000"/>
              <a:buFont typeface="Wingdings" pitchFamily="2" charset="2"/>
              <a:buNone/>
            </a:pPr>
            <a:r>
              <a:rPr sz="1600" lang="en-US">
                <a:latin typeface="Tahoma" pitchFamily="34" charset="0"/>
              </a:rPr>
              <a:t>		set salary = salary + 500</a:t>
            </a:r>
          </a:p>
          <a:p>
            <a:pPr>
              <a:lnSpc>
                <a:spcPct val="90000"/>
              </a:lnSpc>
              <a:spcBef>
                <a:spcPct val="20000"/>
              </a:spcBef>
              <a:buClr>
                <a:schemeClr val="folHlink"/>
              </a:buClr>
              <a:buSzPct val="60000"/>
              <a:buFont typeface="Wingdings" pitchFamily="2" charset="2"/>
              <a:buNone/>
            </a:pPr>
            <a:r>
              <a:rPr sz="1600" lang="en-US">
                <a:latin typeface="Tahoma" pitchFamily="34" charset="0"/>
              </a:rPr>
              <a:t>		where empid = v_empid;</a:t>
            </a:r>
          </a:p>
          <a:p>
            <a:pPr>
              <a:lnSpc>
                <a:spcPct val="90000"/>
              </a:lnSpc>
              <a:spcBef>
                <a:spcPct val="20000"/>
              </a:spcBef>
              <a:buClr>
                <a:schemeClr val="folHlink"/>
              </a:buClr>
              <a:buSzPct val="60000"/>
              <a:buFont typeface="Wingdings" pitchFamily="2" charset="2"/>
              <a:buNone/>
            </a:pPr>
            <a:r>
              <a:rPr sz="1600" lang="en-US">
                <a:latin typeface="Tahoma" pitchFamily="34" charset="0"/>
              </a:rPr>
              <a:t>	end loop;</a:t>
            </a:r>
          </a:p>
          <a:p>
            <a:pPr>
              <a:lnSpc>
                <a:spcPct val="90000"/>
              </a:lnSpc>
              <a:spcBef>
                <a:spcPct val="20000"/>
              </a:spcBef>
              <a:buClr>
                <a:schemeClr val="folHlink"/>
              </a:buClr>
              <a:buSzPct val="60000"/>
              <a:buFont typeface="Wingdings" pitchFamily="2" charset="2"/>
              <a:buNone/>
            </a:pPr>
            <a:r>
              <a:rPr sz="1600" lang="en-US">
                <a:latin typeface="Tahoma" pitchFamily="34" charset="0"/>
              </a:rPr>
              <a:t>End;</a:t>
            </a:r>
          </a:p>
          <a:p>
            <a:endParaRPr lang="en-US"/>
          </a:p>
        </p:txBody>
      </p:sp>
      <p:sp>
        <p:nvSpPr>
          <p:cNvPr id="1048688" name="Text Box 5"/>
          <p:cNvSpPr txBox="1">
            <a:spLocks noChangeArrowheads="1"/>
          </p:cNvSpPr>
          <p:nvPr/>
        </p:nvSpPr>
        <p:spPr bwMode="auto">
          <a:xfrm>
            <a:off x="5486400" y="3048000"/>
            <a:ext cx="3200400" cy="2566988"/>
          </a:xfrm>
          <a:prstGeom prst="rect"/>
          <a:noFill/>
          <a:ln>
            <a:noFill/>
          </a:ln>
          <a:effectLst/>
        </p:spPr>
        <p:txBody>
          <a:bodyPr>
            <a:spAutoFit/>
          </a:bodyPr>
          <a:p>
            <a:pPr>
              <a:spcBef>
                <a:spcPct val="50000"/>
              </a:spcBef>
            </a:pPr>
            <a:r>
              <a:rPr sz="1800" lang="en-GB">
                <a:latin typeface="Tahoma" pitchFamily="34" charset="0"/>
              </a:rPr>
              <a:t>Open cursor for use.</a:t>
            </a:r>
          </a:p>
          <a:p>
            <a:pPr>
              <a:spcBef>
                <a:spcPct val="50000"/>
              </a:spcBef>
            </a:pPr>
            <a:r>
              <a:rPr sz="1800" lang="en-GB">
                <a:latin typeface="Tahoma" pitchFamily="34" charset="0"/>
              </a:rPr>
              <a:t> Loops round each value</a:t>
            </a:r>
          </a:p>
          <a:p>
            <a:pPr>
              <a:spcBef>
                <a:spcPct val="50000"/>
              </a:spcBef>
            </a:pPr>
            <a:r>
              <a:rPr sz="1800" lang="en-GB">
                <a:latin typeface="Tahoma" pitchFamily="34" charset="0"/>
              </a:rPr>
              <a:t> returned by the cursor</a:t>
            </a:r>
          </a:p>
          <a:p>
            <a:pPr>
              <a:spcBef>
                <a:spcPct val="50000"/>
              </a:spcBef>
            </a:pPr>
            <a:endParaRPr sz="1800" lang="en-GB">
              <a:latin typeface="Tahoma" pitchFamily="34" charset="0"/>
            </a:endParaRPr>
          </a:p>
          <a:p>
            <a:pPr>
              <a:spcBef>
                <a:spcPct val="50000"/>
              </a:spcBef>
            </a:pPr>
            <a:r>
              <a:rPr sz="1800" lang="en-GB">
                <a:latin typeface="Tahoma" pitchFamily="34" charset="0"/>
              </a:rPr>
              <a:t>Place the value from the cursor into the variable v_empid</a:t>
            </a:r>
            <a:endParaRPr sz="1800" lang="en-US">
              <a:latin typeface="Tahoma" pitchFamily="34" charset="0"/>
            </a:endParaRPr>
          </a:p>
        </p:txBody>
      </p:sp>
      <p:sp>
        <p:nvSpPr>
          <p:cNvPr id="1048689" name="Line 6"/>
          <p:cNvSpPr>
            <a:spLocks noChangeShapeType="1"/>
          </p:cNvSpPr>
          <p:nvPr/>
        </p:nvSpPr>
        <p:spPr bwMode="auto">
          <a:xfrm flipH="1">
            <a:off x="1905000" y="4114800"/>
            <a:ext cx="3505200" cy="0"/>
          </a:xfrm>
          <a:prstGeom prst="line"/>
          <a:noFill/>
          <a:ln w="9525">
            <a:solidFill>
              <a:schemeClr val="tx1"/>
            </a:solidFill>
            <a:miter lim="800000"/>
            <a:headEnd/>
            <a:tailEnd type="triangle" w="med" len="med"/>
          </a:ln>
          <a:effectLst/>
        </p:spPr>
        <p:txBody>
          <a:bodyPr wrap="none"/>
          <a:p>
            <a:endParaRPr lang="en-US"/>
          </a:p>
        </p:txBody>
      </p:sp>
      <p:sp>
        <p:nvSpPr>
          <p:cNvPr id="1048690" name="Text Box 7"/>
          <p:cNvSpPr txBox="1">
            <a:spLocks noChangeArrowheads="1"/>
          </p:cNvSpPr>
          <p:nvPr/>
        </p:nvSpPr>
        <p:spPr bwMode="auto">
          <a:xfrm>
            <a:off x="152400" y="4495800"/>
            <a:ext cx="1158875" cy="1079500"/>
          </a:xfrm>
          <a:prstGeom prst="rect"/>
          <a:solidFill>
            <a:schemeClr val="bg1"/>
          </a:solidFill>
          <a:ln w="9525">
            <a:solidFill>
              <a:schemeClr val="tx1"/>
            </a:solidFill>
            <a:miter lim="800000"/>
            <a:headEnd/>
            <a:tailEnd/>
          </a:ln>
          <a:effectLst/>
        </p:spPr>
        <p:txBody>
          <a:bodyPr>
            <a:spAutoFit/>
          </a:bodyPr>
          <a:p>
            <a:r>
              <a:rPr sz="1600" lang="en-GB">
                <a:latin typeface="Tahoma" pitchFamily="34" charset="0"/>
              </a:rPr>
              <a:t>Stop when not more records are found</a:t>
            </a:r>
            <a:endParaRPr sz="1600" lang="en-US">
              <a:latin typeface="Tahoma" pitchFamily="34" charset="0"/>
            </a:endParaRPr>
          </a:p>
        </p:txBody>
      </p:sp>
      <p:sp>
        <p:nvSpPr>
          <p:cNvPr id="1048691" name="Line 11"/>
          <p:cNvSpPr>
            <a:spLocks noChangeShapeType="1"/>
          </p:cNvSpPr>
          <p:nvPr/>
        </p:nvSpPr>
        <p:spPr bwMode="auto">
          <a:xfrm flipH="1">
            <a:off x="1981200" y="3200400"/>
            <a:ext cx="3505200" cy="0"/>
          </a:xfrm>
          <a:prstGeom prst="line"/>
          <a:noFill/>
          <a:ln w="9525">
            <a:solidFill>
              <a:schemeClr val="tx1"/>
            </a:solidFill>
            <a:miter lim="800000"/>
            <a:headEnd/>
            <a:tailEnd/>
          </a:ln>
          <a:effectLst/>
        </p:spPr>
        <p:txBody>
          <a:bodyPr wrap="none"/>
          <a:p>
            <a:endParaRPr lang="en-US"/>
          </a:p>
        </p:txBody>
      </p:sp>
      <p:sp>
        <p:nvSpPr>
          <p:cNvPr id="1048692" name="Line 14"/>
          <p:cNvSpPr>
            <a:spLocks noChangeShapeType="1"/>
          </p:cNvSpPr>
          <p:nvPr/>
        </p:nvSpPr>
        <p:spPr bwMode="auto">
          <a:xfrm>
            <a:off x="1981200" y="3200400"/>
            <a:ext cx="0" cy="381000"/>
          </a:xfrm>
          <a:prstGeom prst="line"/>
          <a:noFill/>
          <a:ln w="9525">
            <a:solidFill>
              <a:schemeClr val="tx1"/>
            </a:solidFill>
            <a:miter lim="800000"/>
            <a:headEnd/>
            <a:tailEnd type="triangle" w="med" len="med"/>
          </a:ln>
          <a:effectLst/>
        </p:spPr>
        <p:txBody>
          <a:bodyPr wrap="none"/>
          <a:p>
            <a:endParaRPr lang="en-US"/>
          </a:p>
        </p:txBody>
      </p:sp>
      <p:sp>
        <p:nvSpPr>
          <p:cNvPr id="1048693" name="Text Box 15"/>
          <p:cNvSpPr txBox="1">
            <a:spLocks noChangeArrowheads="1"/>
          </p:cNvSpPr>
          <p:nvPr/>
        </p:nvSpPr>
        <p:spPr bwMode="auto">
          <a:xfrm>
            <a:off x="7620000" y="609600"/>
            <a:ext cx="1219200" cy="2235200"/>
          </a:xfrm>
          <a:prstGeom prst="rect"/>
          <a:solidFill>
            <a:srgbClr val="FFFFCC"/>
          </a:solidFill>
          <a:ln w="9525" cap="rnd">
            <a:solidFill>
              <a:schemeClr val="tx1"/>
            </a:solidFill>
            <a:prstDash val="sysDot"/>
            <a:miter lim="800000"/>
            <a:headEnd/>
            <a:tailEnd/>
          </a:ln>
          <a:effectLst/>
        </p:spPr>
        <p:txBody>
          <a:bodyPr>
            <a:spAutoFit/>
          </a:bodyPr>
          <a:p>
            <a:pPr>
              <a:spcBef>
                <a:spcPct val="50000"/>
              </a:spcBef>
            </a:pPr>
            <a:r>
              <a:rPr sz="2000" lang="en-GB">
                <a:latin typeface="Tahoma" pitchFamily="34" charset="0"/>
              </a:rPr>
              <a:t>25463</a:t>
            </a:r>
          </a:p>
          <a:p>
            <a:pPr>
              <a:spcBef>
                <a:spcPct val="50000"/>
              </a:spcBef>
            </a:pPr>
            <a:r>
              <a:rPr sz="2000" lang="en-GB">
                <a:latin typeface="Tahoma" pitchFamily="34" charset="0"/>
              </a:rPr>
              <a:t>12245</a:t>
            </a:r>
          </a:p>
          <a:p>
            <a:pPr>
              <a:spcBef>
                <a:spcPct val="50000"/>
              </a:spcBef>
            </a:pPr>
            <a:r>
              <a:rPr sz="2000" lang="en-GB">
                <a:latin typeface="Tahoma" pitchFamily="34" charset="0"/>
              </a:rPr>
              <a:t>55983</a:t>
            </a:r>
          </a:p>
          <a:p>
            <a:pPr>
              <a:spcBef>
                <a:spcPct val="50000"/>
              </a:spcBef>
            </a:pPr>
            <a:r>
              <a:rPr sz="2000" lang="en-GB">
                <a:latin typeface="Tahoma" pitchFamily="34" charset="0"/>
              </a:rPr>
              <a:t>12524</a:t>
            </a:r>
          </a:p>
          <a:p>
            <a:pPr>
              <a:spcBef>
                <a:spcPct val="50000"/>
              </a:spcBef>
            </a:pPr>
            <a:r>
              <a:rPr sz="2000" lang="en-GB">
                <a:latin typeface="Tahoma" pitchFamily="34" charset="0"/>
              </a:rPr>
              <a:t>98543</a:t>
            </a:r>
            <a:endParaRPr sz="2000" lang="en-US">
              <a:latin typeface="Tahoma" pitchFamily="34" charset="0"/>
            </a:endParaRPr>
          </a:p>
        </p:txBody>
      </p:sp>
      <p:sp>
        <p:nvSpPr>
          <p:cNvPr id="1048694" name="Text Box 16"/>
          <p:cNvSpPr txBox="1">
            <a:spLocks noChangeArrowheads="1"/>
          </p:cNvSpPr>
          <p:nvPr/>
        </p:nvSpPr>
        <p:spPr bwMode="auto">
          <a:xfrm>
            <a:off x="5715000" y="1219200"/>
            <a:ext cx="1066800" cy="825500"/>
          </a:xfrm>
          <a:prstGeom prst="rect"/>
          <a:noFill/>
          <a:ln>
            <a:noFill/>
          </a:ln>
          <a:effectLst/>
        </p:spPr>
        <p:txBody>
          <a:bodyPr>
            <a:spAutoFit/>
          </a:bodyPr>
          <a:p>
            <a:pPr>
              <a:spcBef>
                <a:spcPct val="50000"/>
              </a:spcBef>
            </a:pPr>
            <a:r>
              <a:rPr sz="1600" lang="en-GB">
                <a:latin typeface="Tahoma" pitchFamily="34" charset="0"/>
              </a:rPr>
              <a:t>Data</a:t>
            </a:r>
            <a:r>
              <a:rPr sz="1400" lang="en-GB">
                <a:latin typeface="Tahoma" pitchFamily="34" charset="0"/>
              </a:rPr>
              <a:t> </a:t>
            </a:r>
            <a:r>
              <a:rPr sz="1600" lang="en-GB">
                <a:latin typeface="Tahoma" pitchFamily="34" charset="0"/>
              </a:rPr>
              <a:t>returned by cursor</a:t>
            </a:r>
            <a:endParaRPr sz="1600" lang="en-US">
              <a:latin typeface="Tahoma" pitchFamily="34" charset="0"/>
            </a:endParaRPr>
          </a:p>
        </p:txBody>
      </p:sp>
      <p:sp>
        <p:nvSpPr>
          <p:cNvPr id="1048695" name="Line 18"/>
          <p:cNvSpPr>
            <a:spLocks noChangeShapeType="1"/>
          </p:cNvSpPr>
          <p:nvPr/>
        </p:nvSpPr>
        <p:spPr bwMode="auto">
          <a:xfrm>
            <a:off x="6781800" y="1447800"/>
            <a:ext cx="685800" cy="0"/>
          </a:xfrm>
          <a:prstGeom prst="line"/>
          <a:noFill/>
          <a:ln w="9525">
            <a:solidFill>
              <a:schemeClr val="tx1"/>
            </a:solidFill>
            <a:miter lim="800000"/>
            <a:headEnd/>
            <a:tailEnd type="triangle" w="med" len="med"/>
          </a:ln>
          <a:effectLst/>
        </p:spPr>
        <p:txBody>
          <a:bodyPr wrap="none"/>
          <a:p>
            <a:endParaRPr lang="en-US"/>
          </a:p>
        </p:txBody>
      </p:sp>
      <p:sp>
        <p:nvSpPr>
          <p:cNvPr id="1048696" name="Line 19"/>
          <p:cNvSpPr>
            <a:spLocks noChangeShapeType="1"/>
          </p:cNvSpPr>
          <p:nvPr/>
        </p:nvSpPr>
        <p:spPr bwMode="auto">
          <a:xfrm>
            <a:off x="5410200" y="3810000"/>
            <a:ext cx="0" cy="304800"/>
          </a:xfrm>
          <a:prstGeom prst="line"/>
          <a:noFill/>
          <a:ln w="9525">
            <a:solidFill>
              <a:schemeClr val="tx1"/>
            </a:solidFill>
            <a:miter lim="800000"/>
            <a:headEnd/>
            <a:tailEnd/>
          </a:ln>
          <a:effectLst/>
        </p:spPr>
        <p:txBody>
          <a:bodyPr wrap="none"/>
          <a:p>
            <a:endParaRPr lang="en-US"/>
          </a:p>
        </p:txBody>
      </p:sp>
      <p:sp>
        <p:nvSpPr>
          <p:cNvPr id="1048697" name="Line 20"/>
          <p:cNvSpPr>
            <a:spLocks noChangeShapeType="1"/>
          </p:cNvSpPr>
          <p:nvPr/>
        </p:nvSpPr>
        <p:spPr bwMode="auto">
          <a:xfrm>
            <a:off x="5410200" y="3810000"/>
            <a:ext cx="152400" cy="0"/>
          </a:xfrm>
          <a:prstGeom prst="line"/>
          <a:noFill/>
          <a:ln w="9525">
            <a:solidFill>
              <a:schemeClr val="tx1"/>
            </a:solidFill>
            <a:miter lim="800000"/>
            <a:headEnd/>
            <a:tailEnd/>
          </a:ln>
          <a:effectLst/>
        </p:spPr>
        <p:txBody>
          <a:bodyPr wrap="none"/>
          <a:p>
            <a:endParaRPr lang="en-US"/>
          </a:p>
        </p:txBody>
      </p:sp>
      <p:sp>
        <p:nvSpPr>
          <p:cNvPr id="1048698" name="Line 21"/>
          <p:cNvSpPr>
            <a:spLocks noChangeShapeType="1"/>
          </p:cNvSpPr>
          <p:nvPr/>
        </p:nvSpPr>
        <p:spPr bwMode="auto">
          <a:xfrm flipH="1">
            <a:off x="4419600" y="4267200"/>
            <a:ext cx="1524000" cy="0"/>
          </a:xfrm>
          <a:prstGeom prst="line"/>
          <a:noFill/>
          <a:ln w="9525">
            <a:solidFill>
              <a:schemeClr val="tx1"/>
            </a:solidFill>
            <a:miter lim="800000"/>
            <a:headEnd/>
            <a:tailEnd type="triangle" w="med" len="med"/>
          </a:ln>
          <a:effectLst/>
        </p:spPr>
        <p:txBody>
          <a:bodyPr wrap="none"/>
          <a:p>
            <a:endParaRPr lang="en-US"/>
          </a:p>
        </p:txBody>
      </p:sp>
      <p:sp>
        <p:nvSpPr>
          <p:cNvPr id="1048699" name="Line 23"/>
          <p:cNvSpPr>
            <a:spLocks noChangeShapeType="1"/>
          </p:cNvSpPr>
          <p:nvPr/>
        </p:nvSpPr>
        <p:spPr bwMode="auto">
          <a:xfrm>
            <a:off x="1295400" y="5181600"/>
            <a:ext cx="304800" cy="0"/>
          </a:xfrm>
          <a:prstGeom prst="line"/>
          <a:noFill/>
          <a:ln w="9525">
            <a:solidFill>
              <a:schemeClr val="tx1"/>
            </a:solidFill>
            <a:miter lim="800000"/>
            <a:headEnd/>
            <a:tailEnd/>
          </a:ln>
          <a:effectLst/>
        </p:spPr>
        <p:txBody>
          <a:bodyPr wrap="none"/>
          <a:p>
            <a:endParaRPr lang="en-US"/>
          </a:p>
        </p:txBody>
      </p:sp>
      <p:sp>
        <p:nvSpPr>
          <p:cNvPr id="1048700" name="Line 24"/>
          <p:cNvSpPr>
            <a:spLocks noChangeShapeType="1"/>
          </p:cNvSpPr>
          <p:nvPr/>
        </p:nvSpPr>
        <p:spPr bwMode="auto">
          <a:xfrm flipV="1">
            <a:off x="1600200" y="4800600"/>
            <a:ext cx="0" cy="381000"/>
          </a:xfrm>
          <a:prstGeom prst="line"/>
          <a:noFill/>
          <a:ln w="9525">
            <a:solidFill>
              <a:schemeClr val="tx1"/>
            </a:solidFill>
            <a:miter lim="800000"/>
            <a:headEnd/>
            <a:tailEnd type="triangle" w="med" len="med"/>
          </a:ln>
          <a:effectLst/>
        </p:spPr>
        <p:txBody>
          <a:bodyPr wrap="none"/>
          <a:p>
            <a:endParaRPr lang="en-US"/>
          </a:p>
        </p:txBody>
      </p:sp>
      <p:sp>
        <p:nvSpPr>
          <p:cNvPr id="1048701" name="Rectangle 25"/>
          <p:cNvSpPr>
            <a:spLocks noChangeArrowheads="1"/>
          </p:cNvSpPr>
          <p:nvPr/>
        </p:nvSpPr>
        <p:spPr bwMode="auto">
          <a:xfrm>
            <a:off x="5486400" y="4572000"/>
            <a:ext cx="2590800" cy="1066800"/>
          </a:xfrm>
          <a:prstGeom prst="rect"/>
          <a:noFill/>
          <a:ln w="9525">
            <a:solidFill>
              <a:schemeClr val="tx1"/>
            </a:solidFill>
            <a:miter lim="800000"/>
            <a:headEnd/>
            <a:tailEnd/>
          </a:ln>
          <a:effectLst/>
        </p:spPr>
        <p:txBody>
          <a:bodyPr anchor="ctr" wrap="none"/>
          <a:p>
            <a:endParaRPr lang="en-US"/>
          </a:p>
        </p:txBody>
      </p:sp>
      <p:sp>
        <p:nvSpPr>
          <p:cNvPr id="1048702" name="Line 26"/>
          <p:cNvSpPr>
            <a:spLocks noChangeShapeType="1"/>
          </p:cNvSpPr>
          <p:nvPr/>
        </p:nvSpPr>
        <p:spPr bwMode="auto">
          <a:xfrm>
            <a:off x="5943600" y="4267200"/>
            <a:ext cx="0" cy="304800"/>
          </a:xfrm>
          <a:prstGeom prst="line"/>
          <a:noFill/>
          <a:ln w="9525">
            <a:solidFill>
              <a:schemeClr val="tx1"/>
            </a:solidFill>
            <a:miter lim="800000"/>
            <a:headEnd/>
            <a:tailEnd/>
          </a:ln>
          <a:effectLst/>
        </p:spPr>
        <p:txBody>
          <a:bodyPr wrap="none"/>
          <a:p>
            <a:endParaRPr lang="en-US"/>
          </a:p>
        </p:txBody>
      </p:sp>
      <p:sp>
        <p:nvSpPr>
          <p:cNvPr id="1048703" name="Rectangle 27"/>
          <p:cNvSpPr>
            <a:spLocks noChangeArrowheads="1"/>
          </p:cNvSpPr>
          <p:nvPr/>
        </p:nvSpPr>
        <p:spPr bwMode="auto">
          <a:xfrm>
            <a:off x="5562600" y="3505200"/>
            <a:ext cx="2514600" cy="685800"/>
          </a:xfrm>
          <a:prstGeom prst="rect"/>
          <a:noFill/>
          <a:ln w="9525">
            <a:solidFill>
              <a:schemeClr val="tx1"/>
            </a:solidFill>
            <a:miter lim="800000"/>
            <a:headEnd/>
            <a:tailEnd/>
          </a:ln>
          <a:effectLst/>
        </p:spPr>
        <p:txBody>
          <a:bodyPr anchor="ctr" wrap="none"/>
          <a:p>
            <a:endParaRPr lang="en-US"/>
          </a:p>
        </p:txBody>
      </p:sp>
      <p:sp>
        <p:nvSpPr>
          <p:cNvPr id="1048704" name="Rectangle 28"/>
          <p:cNvSpPr>
            <a:spLocks noChangeArrowheads="1"/>
          </p:cNvSpPr>
          <p:nvPr/>
        </p:nvSpPr>
        <p:spPr bwMode="auto">
          <a:xfrm>
            <a:off x="5486400" y="3048000"/>
            <a:ext cx="2209800" cy="381000"/>
          </a:xfrm>
          <a:prstGeom prst="rect"/>
          <a:noFill/>
          <a:ln w="9525">
            <a:solidFill>
              <a:schemeClr val="tx1"/>
            </a:solidFill>
            <a:miter lim="800000"/>
            <a:headEnd/>
            <a:tailEnd/>
          </a:ln>
          <a:effectLst/>
        </p:spPr>
        <p:txBody>
          <a:bodyPr anchor="ctr" wrap="none"/>
          <a:p>
            <a:endParaRPr lang="en-US"/>
          </a:p>
        </p:txBody>
      </p:sp>
      <p:sp>
        <p:nvSpPr>
          <p:cNvPr id="1048705" name="Rectangle 29"/>
          <p:cNvSpPr>
            <a:spLocks noChangeArrowheads="1"/>
          </p:cNvSpPr>
          <p:nvPr/>
        </p:nvSpPr>
        <p:spPr bwMode="auto">
          <a:xfrm>
            <a:off x="5638800" y="1143000"/>
            <a:ext cx="1143000" cy="1066800"/>
          </a:xfrm>
          <a:prstGeom prst="rect"/>
          <a:noFill/>
          <a:ln w="9525">
            <a:solidFill>
              <a:schemeClr val="tx1"/>
            </a:solidFill>
            <a:miter lim="800000"/>
            <a:headEnd/>
            <a:tailEnd/>
          </a:ln>
          <a:effectLst/>
        </p:spPr>
        <p:txBody>
          <a:bodyPr anchor="ctr" wrap="none"/>
          <a:p>
            <a:endParaRPr lang="en-US"/>
          </a:p>
        </p:txBody>
      </p:sp>
      <p:sp>
        <p:nvSpPr>
          <p:cNvPr id="1048706" name="Text Box 30"/>
          <p:cNvSpPr txBox="1">
            <a:spLocks noChangeArrowheads="1"/>
          </p:cNvSpPr>
          <p:nvPr/>
        </p:nvSpPr>
        <p:spPr bwMode="auto">
          <a:xfrm>
            <a:off x="3733800" y="2362200"/>
            <a:ext cx="1143000" cy="590550"/>
          </a:xfrm>
          <a:prstGeom prst="rect"/>
          <a:solidFill>
            <a:schemeClr val="bg1"/>
          </a:solidFill>
          <a:ln w="9525">
            <a:solidFill>
              <a:schemeClr val="tx1"/>
            </a:solidFill>
            <a:miter lim="800000"/>
            <a:headEnd/>
            <a:tailEnd/>
          </a:ln>
          <a:effectLst/>
        </p:spPr>
        <p:txBody>
          <a:bodyPr>
            <a:spAutoFit/>
          </a:bodyPr>
          <a:p>
            <a:pPr>
              <a:spcBef>
                <a:spcPct val="50000"/>
              </a:spcBef>
            </a:pPr>
            <a:r>
              <a:rPr b="1" sz="1600" lang="en-GB"/>
              <a:t>Declare</a:t>
            </a:r>
            <a:r>
              <a:rPr sz="1600" lang="en-GB"/>
              <a:t>  </a:t>
            </a:r>
            <a:r>
              <a:rPr b="1" sz="1600" lang="en-GB"/>
              <a:t>Cursor</a:t>
            </a:r>
            <a:endParaRPr b="1" sz="1600" lang="en-US"/>
          </a:p>
        </p:txBody>
      </p:sp>
      <p:sp>
        <p:nvSpPr>
          <p:cNvPr id="1048707" name="Line 31"/>
          <p:cNvSpPr>
            <a:spLocks noChangeShapeType="1"/>
          </p:cNvSpPr>
          <p:nvPr/>
        </p:nvSpPr>
        <p:spPr bwMode="auto">
          <a:xfrm flipH="1">
            <a:off x="3352800" y="2819400"/>
            <a:ext cx="381000" cy="0"/>
          </a:xfrm>
          <a:prstGeom prst="line"/>
          <a:noFill/>
          <a:ln w="9525">
            <a:solidFill>
              <a:schemeClr val="tx1"/>
            </a:solidFill>
            <a:miter lim="800000"/>
            <a:headEnd/>
            <a:tailEnd type="triangle" w="med" len="med"/>
          </a:ln>
          <a:effectLst/>
        </p:spPr>
        <p:txBody>
          <a:bodyPr wrap="non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08" name="Slide Number Placeholder 5"/>
          <p:cNvSpPr>
            <a:spLocks noGrp="1"/>
          </p:cNvSpPr>
          <p:nvPr>
            <p:ph type="sldNum" sz="quarter" idx="12"/>
          </p:nvPr>
        </p:nvSpPr>
        <p:spPr/>
        <p:txBody>
          <a:bodyPr/>
          <a:p>
            <a:fld id="{D1119F4A-59F0-4874-BB90-7C44F30B1937}" type="slidenum">
              <a:rPr lang="en-US"/>
              <a:t>17</a:t>
            </a:fld>
            <a:endParaRPr sz="1400" lang="en-US"/>
          </a:p>
        </p:txBody>
      </p:sp>
      <p:sp>
        <p:nvSpPr>
          <p:cNvPr id="1048709" name="Rectangle 2"/>
          <p:cNvSpPr>
            <a:spLocks noGrp="1" noChangeArrowheads="1"/>
          </p:cNvSpPr>
          <p:nvPr>
            <p:ph type="title"/>
          </p:nvPr>
        </p:nvSpPr>
        <p:spPr/>
        <p:txBody>
          <a:bodyPr>
            <a:normAutofit/>
          </a:bodyPr>
          <a:p>
            <a:r>
              <a:rPr b="1" dirty="0" sz="4500" lang="en-GB">
                <a:solidFill>
                  <a:srgbClr val="FF0000"/>
                </a:solidFill>
                <a:latin typeface="Times New Roman" pitchFamily="18" charset="0"/>
                <a:cs typeface="Times New Roman" pitchFamily="18" charset="0"/>
              </a:rPr>
              <a:t>The %ISOPEN Attribute</a:t>
            </a:r>
          </a:p>
        </p:txBody>
      </p:sp>
      <p:sp>
        <p:nvSpPr>
          <p:cNvPr id="1048710" name="Rectangle 3"/>
          <p:cNvSpPr>
            <a:spLocks noGrp="1" noChangeArrowheads="1"/>
          </p:cNvSpPr>
          <p:nvPr>
            <p:ph type="body" idx="1"/>
          </p:nvPr>
        </p:nvSpPr>
        <p:spPr>
          <a:xfrm>
            <a:off x="457200" y="1752600"/>
            <a:ext cx="7772400" cy="2470150"/>
          </a:xfrm>
        </p:spPr>
        <p:txBody>
          <a:bodyPr/>
          <a:p>
            <a:r>
              <a:rPr dirty="0" sz="2800" lang="en-GB">
                <a:latin typeface="Times New Roman" pitchFamily="18" charset="0"/>
                <a:cs typeface="Times New Roman" pitchFamily="18" charset="0"/>
              </a:rPr>
              <a:t>Fetch rows only when the cursor is open.</a:t>
            </a:r>
          </a:p>
          <a:p>
            <a:r>
              <a:rPr dirty="0" sz="2800" lang="en-GB">
                <a:latin typeface="Times New Roman" pitchFamily="18" charset="0"/>
                <a:cs typeface="Times New Roman" pitchFamily="18" charset="0"/>
              </a:rPr>
              <a:t>Use the %ISOPEN cursor attribute before performing a fetch to test whether the cursor is open.</a:t>
            </a:r>
          </a:p>
          <a:p>
            <a:r>
              <a:rPr dirty="0" sz="2800" lang="en-GB">
                <a:latin typeface="Times New Roman" pitchFamily="18" charset="0"/>
                <a:cs typeface="Times New Roman" pitchFamily="18" charset="0"/>
              </a:rPr>
              <a:t>Example</a:t>
            </a:r>
          </a:p>
          <a:p>
            <a:endParaRPr dirty="0" sz="2800" lang="en-GB">
              <a:latin typeface="Times New Roman" pitchFamily="18" charset="0"/>
              <a:cs typeface="Times New Roman" pitchFamily="18" charset="0"/>
            </a:endParaRPr>
          </a:p>
        </p:txBody>
      </p:sp>
      <p:sp>
        <p:nvSpPr>
          <p:cNvPr id="1048711" name="Rectangle 4"/>
          <p:cNvSpPr>
            <a:spLocks noChangeArrowheads="1"/>
          </p:cNvSpPr>
          <p:nvPr/>
        </p:nvSpPr>
        <p:spPr bwMode="blackWhite">
          <a:xfrm>
            <a:off x="1358900" y="4699000"/>
            <a:ext cx="6642100" cy="1549400"/>
          </a:xfrm>
          <a:prstGeom prst="rect"/>
          <a:solidFill>
            <a:srgbClr val="FFFFCC"/>
          </a:solidFill>
          <a:ln w="12700">
            <a:solidFill>
              <a:srgbClr val="000000"/>
            </a:solidFill>
            <a:miter lim="800000"/>
            <a:headEnd/>
            <a:tailEnd/>
          </a:ln>
          <a:effectLst>
            <a:outerShdw algn="ctr" dir="2700000" dist="89803" rotWithShape="0">
              <a:srgbClr val="000000"/>
            </a:outerShdw>
          </a:effectLst>
        </p:spPr>
        <p:txBody>
          <a:bodyPr bIns="46038" lIns="92075" rIns="92075" tIns="46038">
            <a:spAutoFit/>
          </a:bodyPr>
          <a:p>
            <a:pPr defTabSz="400050" eaLnBrk="0" hangingPunct="0">
              <a:lnSpc>
                <a:spcPct val="105000"/>
              </a:lnSpc>
              <a:tabLst>
                <a:tab algn="l" pos="460375"/>
              </a:tabLst>
            </a:pPr>
            <a:r>
              <a:rPr b="1" sz="1800" lang="en-GB">
                <a:solidFill>
                  <a:srgbClr val="000000"/>
                </a:solidFill>
                <a:latin typeface="Courier New" pitchFamily="49" charset="0"/>
              </a:rPr>
              <a:t>IF NOT cur_sample%ISOPEN THEN</a:t>
            </a:r>
          </a:p>
          <a:p>
            <a:pPr defTabSz="400050" eaLnBrk="0" hangingPunct="0">
              <a:lnSpc>
                <a:spcPct val="105000"/>
              </a:lnSpc>
              <a:tabLst>
                <a:tab algn="l" pos="460375"/>
              </a:tabLst>
            </a:pPr>
            <a:r>
              <a:rPr b="1" sz="1800" lang="en-GB">
                <a:solidFill>
                  <a:srgbClr val="000000"/>
                </a:solidFill>
                <a:latin typeface="Courier New" pitchFamily="49" charset="0"/>
              </a:rPr>
              <a:t>	OPEN cur_sample;</a:t>
            </a:r>
          </a:p>
          <a:p>
            <a:pPr defTabSz="400050" eaLnBrk="0" hangingPunct="0">
              <a:lnSpc>
                <a:spcPct val="105000"/>
              </a:lnSpc>
              <a:tabLst>
                <a:tab algn="l" pos="460375"/>
              </a:tabLst>
            </a:pPr>
            <a:r>
              <a:rPr b="1" sz="1800" lang="en-GB">
                <a:solidFill>
                  <a:srgbClr val="000000"/>
                </a:solidFill>
                <a:latin typeface="Courier New" pitchFamily="49" charset="0"/>
              </a:rPr>
              <a:t>END IF;</a:t>
            </a:r>
          </a:p>
          <a:p>
            <a:pPr defTabSz="400050" eaLnBrk="0" hangingPunct="0">
              <a:lnSpc>
                <a:spcPct val="105000"/>
              </a:lnSpc>
              <a:tabLst>
                <a:tab algn="l" pos="460375"/>
              </a:tabLst>
            </a:pPr>
            <a:r>
              <a:rPr b="1" sz="1800" lang="en-GB">
                <a:solidFill>
                  <a:srgbClr val="000000"/>
                </a:solidFill>
                <a:latin typeface="Courier New" pitchFamily="49" charset="0"/>
              </a:rPr>
              <a:t>LOOP</a:t>
            </a:r>
          </a:p>
          <a:p>
            <a:pPr defTabSz="400050" eaLnBrk="0" hangingPunct="0">
              <a:lnSpc>
                <a:spcPct val="105000"/>
              </a:lnSpc>
              <a:tabLst>
                <a:tab algn="l" pos="460375"/>
              </a:tabLst>
            </a:pPr>
            <a:r>
              <a:rPr b="1" sz="1800" lang="en-GB">
                <a:solidFill>
                  <a:srgbClr val="000000"/>
                </a:solidFill>
                <a:latin typeface="Courier New" pitchFamily="49" charset="0"/>
              </a:rPr>
              <a:t>  FETCH cur_sample...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12" name="Slide Number Placeholder 3"/>
          <p:cNvSpPr>
            <a:spLocks noGrp="1"/>
          </p:cNvSpPr>
          <p:nvPr>
            <p:ph type="sldNum" sz="quarter" idx="12"/>
          </p:nvPr>
        </p:nvSpPr>
        <p:spPr/>
        <p:txBody>
          <a:bodyPr/>
          <a:p>
            <a:fld id="{EA023801-CC89-40A9-8A44-3C7E53382404}" type="slidenum">
              <a:rPr lang="en-US"/>
              <a:t>18</a:t>
            </a:fld>
            <a:endParaRPr sz="1400" lang="en-US"/>
          </a:p>
        </p:txBody>
      </p:sp>
      <p:sp>
        <p:nvSpPr>
          <p:cNvPr id="1048713" name="Rectangle 4"/>
          <p:cNvSpPr>
            <a:spLocks noChangeArrowheads="1"/>
          </p:cNvSpPr>
          <p:nvPr/>
        </p:nvSpPr>
        <p:spPr bwMode="blackWhite">
          <a:xfrm>
            <a:off x="1220788" y="3540125"/>
            <a:ext cx="7008812" cy="2708275"/>
          </a:xfrm>
          <a:prstGeom prst="rect"/>
          <a:solidFill>
            <a:srgbClr val="FFFFCC"/>
          </a:solidFill>
          <a:ln w="12700">
            <a:solidFill>
              <a:srgbClr val="000000"/>
            </a:solidFill>
            <a:miter lim="800000"/>
            <a:headEnd/>
            <a:tailEnd/>
          </a:ln>
          <a:effectLst>
            <a:outerShdw algn="ctr" dir="2700000" dist="89803" rotWithShape="0">
              <a:srgbClr val="000000"/>
            </a:outerShdw>
          </a:effectLst>
        </p:spPr>
        <p:txBody>
          <a:bodyPr bIns="46038" lIns="92075" rIns="92075" tIns="46038">
            <a:spAutoFit/>
          </a:bodyPr>
          <a:p>
            <a:pPr defTabSz="400050" eaLnBrk="0" hangingPunct="0">
              <a:lnSpc>
                <a:spcPct val="95000"/>
              </a:lnSpc>
              <a:tabLst>
                <a:tab algn="r" pos="400050"/>
                <a:tab algn="l" pos="673100"/>
              </a:tabLst>
            </a:pPr>
            <a:r>
              <a:rPr b="1" dirty="0" sz="1800" lang="en-GB">
                <a:solidFill>
                  <a:srgbClr val="000000"/>
                </a:solidFill>
                <a:latin typeface="Courier New" pitchFamily="49" charset="0"/>
              </a:rPr>
              <a:t>DECLARE </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CURSOR </a:t>
            </a:r>
            <a:r>
              <a:rPr b="1" dirty="0" sz="1800" lang="en-GB" err="1">
                <a:solidFill>
                  <a:srgbClr val="000000"/>
                </a:solidFill>
                <a:latin typeface="Courier New" pitchFamily="49" charset="0"/>
              </a:rPr>
              <a:t>emp_cursor</a:t>
            </a:r>
            <a:r>
              <a:rPr b="1" dirty="0" sz="1800" lang="en-GB">
                <a:solidFill>
                  <a:srgbClr val="000000"/>
                </a:solidFill>
                <a:latin typeface="Courier New" pitchFamily="49" charset="0"/>
              </a:rPr>
              <a:t> IS</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SELECT	</a:t>
            </a:r>
            <a:r>
              <a:rPr b="1" dirty="0" sz="1800" lang="en-GB" err="1">
                <a:solidFill>
                  <a:srgbClr val="000000"/>
                </a:solidFill>
                <a:latin typeface="Courier New" pitchFamily="49" charset="0"/>
              </a:rPr>
              <a:t>empno</a:t>
            </a:r>
            <a:r>
              <a:rPr b="1" dirty="0" sz="1800" lang="en-GB">
                <a:solidFill>
                  <a:srgbClr val="000000"/>
                </a:solidFill>
                <a:latin typeface="Courier New" pitchFamily="49" charset="0"/>
              </a:rPr>
              <a:t>, </a:t>
            </a:r>
            <a:r>
              <a:rPr b="1" dirty="0" sz="1800" lang="en-GB" err="1">
                <a:solidFill>
                  <a:srgbClr val="000000"/>
                </a:solidFill>
                <a:latin typeface="Courier New" pitchFamily="49" charset="0"/>
              </a:rPr>
              <a:t>ename</a:t>
            </a:r>
            <a:endParaRPr b="1" dirty="0" sz="1800" lang="en-GB">
              <a:solidFill>
                <a:srgbClr val="000000"/>
              </a:solidFill>
              <a:latin typeface="Courier New" pitchFamily="49" charset="0"/>
            </a:endParaRPr>
          </a:p>
          <a:p>
            <a:pPr defTabSz="400050" eaLnBrk="0" hangingPunct="0">
              <a:lnSpc>
                <a:spcPct val="95000"/>
              </a:lnSpc>
              <a:tabLst>
                <a:tab algn="r" pos="400050"/>
                <a:tab algn="l" pos="673100"/>
              </a:tabLst>
            </a:pPr>
            <a:r>
              <a:rPr b="1" dirty="0" sz="1800" lang="en-GB">
                <a:solidFill>
                  <a:srgbClr val="000000"/>
                </a:solidFill>
                <a:latin typeface="Courier New" pitchFamily="49" charset="0"/>
              </a:rPr>
              <a:t>    FROM		</a:t>
            </a:r>
            <a:r>
              <a:rPr b="1" dirty="0" sz="1800" lang="en-GB" err="1">
                <a:solidFill>
                  <a:srgbClr val="000000"/>
                </a:solidFill>
                <a:latin typeface="Courier New" pitchFamily="49" charset="0"/>
              </a:rPr>
              <a:t>emp</a:t>
            </a:r>
            <a:r>
              <a:rPr b="1" dirty="0" sz="1800" lang="en-GB">
                <a:solidFill>
                  <a:srgbClr val="000000"/>
                </a:solidFill>
                <a:latin typeface="Courier New" pitchFamily="49" charset="0"/>
              </a:rPr>
              <a:t>;</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a:t>
            </a:r>
            <a:r>
              <a:rPr b="1" dirty="0" sz="1800" lang="en-GB" err="1">
                <a:solidFill>
                  <a:srgbClr val="000000"/>
                </a:solidFill>
                <a:latin typeface="Courier New" pitchFamily="49" charset="0"/>
              </a:rPr>
              <a:t>emp_record</a:t>
            </a:r>
            <a:r>
              <a:rPr b="1" dirty="0" sz="1800" lang="en-GB">
                <a:solidFill>
                  <a:srgbClr val="000000"/>
                </a:solidFill>
                <a:latin typeface="Courier New" pitchFamily="49" charset="0"/>
              </a:rPr>
              <a:t>	</a:t>
            </a:r>
            <a:r>
              <a:rPr b="1" dirty="0" sz="1800" lang="en-GB" err="1">
                <a:solidFill>
                  <a:srgbClr val="000000"/>
                </a:solidFill>
                <a:latin typeface="Courier New" pitchFamily="49" charset="0"/>
              </a:rPr>
              <a:t>emp_cursor%ROWTYPE</a:t>
            </a:r>
            <a:r>
              <a:rPr b="1" dirty="0" sz="1800" lang="en-GB">
                <a:solidFill>
                  <a:srgbClr val="000000"/>
                </a:solidFill>
                <a:latin typeface="Courier New" pitchFamily="49" charset="0"/>
              </a:rPr>
              <a:t>;</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BEGIN</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OPEN </a:t>
            </a:r>
            <a:r>
              <a:rPr b="1" dirty="0" sz="1800" lang="en-GB" err="1">
                <a:solidFill>
                  <a:srgbClr val="000000"/>
                </a:solidFill>
                <a:latin typeface="Courier New" pitchFamily="49" charset="0"/>
              </a:rPr>
              <a:t>emp_cursor</a:t>
            </a:r>
            <a:r>
              <a:rPr b="1" dirty="0" sz="1800" lang="en-GB">
                <a:solidFill>
                  <a:srgbClr val="000000"/>
                </a:solidFill>
                <a:latin typeface="Courier New" pitchFamily="49" charset="0"/>
              </a:rPr>
              <a:t>;</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LOOP</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FETCH </a:t>
            </a:r>
            <a:r>
              <a:rPr b="1" dirty="0" sz="1800" lang="en-GB" err="1">
                <a:solidFill>
                  <a:srgbClr val="000000"/>
                </a:solidFill>
                <a:latin typeface="Courier New" pitchFamily="49" charset="0"/>
              </a:rPr>
              <a:t>emp_cursor</a:t>
            </a:r>
            <a:r>
              <a:rPr b="1" dirty="0" sz="1800" lang="en-GB">
                <a:solidFill>
                  <a:srgbClr val="000000"/>
                </a:solidFill>
                <a:latin typeface="Courier New" pitchFamily="49" charset="0"/>
              </a:rPr>
              <a:t> INTO </a:t>
            </a:r>
            <a:r>
              <a:rPr b="1" dirty="0" sz="1800" lang="en-GB" err="1">
                <a:solidFill>
                  <a:srgbClr val="000000"/>
                </a:solidFill>
                <a:latin typeface="Courier New" pitchFamily="49" charset="0"/>
              </a:rPr>
              <a:t>emp_record</a:t>
            </a:r>
            <a:r>
              <a:rPr b="1" dirty="0" sz="1800" lang="en-GB">
                <a:solidFill>
                  <a:srgbClr val="000000"/>
                </a:solidFill>
                <a:latin typeface="Courier New" pitchFamily="49" charset="0"/>
              </a:rPr>
              <a:t>;</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a:t>
            </a:r>
          </a:p>
        </p:txBody>
      </p:sp>
      <p:sp>
        <p:nvSpPr>
          <p:cNvPr id="1048714" name="Text Box 5"/>
          <p:cNvSpPr txBox="1">
            <a:spLocks noChangeArrowheads="1"/>
          </p:cNvSpPr>
          <p:nvPr/>
        </p:nvSpPr>
        <p:spPr bwMode="auto">
          <a:xfrm>
            <a:off x="303513" y="228600"/>
            <a:ext cx="4993675" cy="784830"/>
          </a:xfrm>
          <a:prstGeom prst="rect"/>
          <a:noFill/>
          <a:ln>
            <a:noFill/>
          </a:ln>
          <a:effectLst/>
        </p:spPr>
        <p:txBody>
          <a:bodyPr wrap="none">
            <a:spAutoFit/>
          </a:bodyPr>
          <a:p>
            <a:pPr algn="ctr"/>
            <a:r>
              <a:rPr dirty="0" sz="4500" lang="en-GB">
                <a:solidFill>
                  <a:srgbClr val="FF0000"/>
                </a:solidFill>
                <a:effectLst>
                  <a:outerShdw algn="tl" blurRad="38100" dir="2700000" dist="38100">
                    <a:srgbClr val="C0C0C0"/>
                  </a:outerShdw>
                </a:effectLst>
                <a:latin typeface="Times New Roman" pitchFamily="18" charset="0"/>
                <a:cs typeface="Times New Roman" pitchFamily="18" charset="0"/>
              </a:rPr>
              <a:t>Cursors and Records</a:t>
            </a:r>
          </a:p>
        </p:txBody>
      </p:sp>
      <p:sp>
        <p:nvSpPr>
          <p:cNvPr id="1048715" name="Text Box 6"/>
          <p:cNvSpPr txBox="1">
            <a:spLocks noChangeArrowheads="1"/>
          </p:cNvSpPr>
          <p:nvPr/>
        </p:nvSpPr>
        <p:spPr bwMode="auto">
          <a:xfrm>
            <a:off x="457201" y="1238250"/>
            <a:ext cx="8229600" cy="1945148"/>
          </a:xfrm>
          <a:prstGeom prst="rect"/>
          <a:noFill/>
          <a:ln>
            <a:noFill/>
          </a:ln>
          <a:effectLst/>
        </p:spPr>
        <p:txBody>
          <a:bodyPr wrap="square">
            <a:spAutoFit/>
          </a:bodyPr>
          <a:p>
            <a:pPr>
              <a:spcBef>
                <a:spcPct val="20000"/>
              </a:spcBef>
              <a:buClr>
                <a:srgbClr val="A50021"/>
              </a:buClr>
              <a:buSzPct val="75000"/>
              <a:buFont typeface="Wingdings" pitchFamily="2" charset="2"/>
              <a:buChar char="n"/>
            </a:pPr>
            <a:r>
              <a:rPr dirty="0" sz="3200" lang="en-GB">
                <a:latin typeface="Times New Roman" pitchFamily="18" charset="0"/>
                <a:cs typeface="Times New Roman" pitchFamily="18" charset="0"/>
              </a:rPr>
              <a:t> Process the rows of the active set conveniently by fetching values into a PL/SQL RECORD.</a:t>
            </a:r>
          </a:p>
          <a:p>
            <a:pPr>
              <a:spcBef>
                <a:spcPct val="20000"/>
              </a:spcBef>
              <a:buClr>
                <a:srgbClr val="A50021"/>
              </a:buClr>
              <a:buSzPct val="75000"/>
              <a:buFont typeface="Wingdings" pitchFamily="2" charset="2"/>
              <a:buChar char="n"/>
            </a:pPr>
            <a:r>
              <a:rPr dirty="0" sz="3200" lang="en-GB">
                <a:latin typeface="Times New Roman" pitchFamily="18" charset="0"/>
                <a:cs typeface="Times New Roman" pitchFamily="18" charset="0"/>
              </a:rPr>
              <a:t> Example</a:t>
            </a:r>
          </a:p>
          <a:p>
            <a:endParaRPr dirty="0" lang="en-GB">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20" name="Slide Number Placeholder 4"/>
          <p:cNvSpPr>
            <a:spLocks noGrp="1"/>
          </p:cNvSpPr>
          <p:nvPr>
            <p:ph type="sldNum" sz="quarter" idx="12"/>
          </p:nvPr>
        </p:nvSpPr>
        <p:spPr/>
        <p:txBody>
          <a:bodyPr/>
          <a:p>
            <a:fld id="{89FC7553-91A6-4845-8FE4-5140B1C70C8C}" type="slidenum">
              <a:rPr lang="en-US"/>
              <a:t>19</a:t>
            </a:fld>
            <a:endParaRPr sz="1400" lang="en-US"/>
          </a:p>
        </p:txBody>
      </p:sp>
      <p:sp>
        <p:nvSpPr>
          <p:cNvPr id="1048721" name="Rectangle 2"/>
          <p:cNvSpPr>
            <a:spLocks noGrp="1" noChangeArrowheads="1"/>
          </p:cNvSpPr>
          <p:nvPr>
            <p:ph type="title"/>
          </p:nvPr>
        </p:nvSpPr>
        <p:spPr>
          <a:xfrm>
            <a:off x="304800" y="228600"/>
            <a:ext cx="7772400" cy="685800"/>
          </a:xfrm>
        </p:spPr>
        <p:txBody>
          <a:bodyPr>
            <a:normAutofit fontScale="90000"/>
          </a:bodyPr>
          <a:p>
            <a:pPr algn="ctr"/>
            <a:r>
              <a:rPr b="1" dirty="0" lang="en-GB">
                <a:solidFill>
                  <a:srgbClr val="FF0000"/>
                </a:solidFill>
                <a:effectLst>
                  <a:outerShdw algn="tl" blurRad="38100" dir="2700000" dist="38100">
                    <a:srgbClr val="C0C0C0"/>
                  </a:outerShdw>
                </a:effectLst>
                <a:latin typeface="Times New Roman" pitchFamily="18" charset="0"/>
                <a:cs typeface="Times New Roman" pitchFamily="18" charset="0"/>
              </a:rPr>
              <a:t>Cursor FOR Loops</a:t>
            </a:r>
          </a:p>
        </p:txBody>
      </p:sp>
      <p:sp>
        <p:nvSpPr>
          <p:cNvPr id="1048722" name="Rectangle 5"/>
          <p:cNvSpPr>
            <a:spLocks noChangeArrowheads="1"/>
          </p:cNvSpPr>
          <p:nvPr/>
        </p:nvSpPr>
        <p:spPr bwMode="blackWhite">
          <a:xfrm>
            <a:off x="1277938" y="2371725"/>
            <a:ext cx="6799262" cy="1819275"/>
          </a:xfrm>
          <a:prstGeom prst="rect"/>
          <a:solidFill>
            <a:srgbClr val="FFFFCC"/>
          </a:solidFill>
          <a:ln w="12700">
            <a:solidFill>
              <a:srgbClr val="000000"/>
            </a:solidFill>
            <a:miter lim="800000"/>
            <a:headEnd/>
            <a:tailEnd/>
          </a:ln>
          <a:effectLst>
            <a:outerShdw algn="ctr" dir="2700000" dist="89803" rotWithShape="0">
              <a:srgbClr val="000000"/>
            </a:outerShdw>
          </a:effectLst>
        </p:spPr>
        <p:txBody>
          <a:bodyPr bIns="46038" lIns="92075" rIns="92075" tIns="46038">
            <a:spAutoFit/>
          </a:bodyPr>
          <a:p>
            <a:pPr defTabSz="400050" eaLnBrk="0" hangingPunct="0">
              <a:lnSpc>
                <a:spcPct val="125000"/>
              </a:lnSpc>
              <a:tabLst>
                <a:tab algn="r" pos="400050"/>
                <a:tab algn="l" pos="673100"/>
              </a:tabLst>
            </a:pPr>
            <a:r>
              <a:rPr b="1" sz="1800" lang="en-GB">
                <a:solidFill>
                  <a:srgbClr val="000000"/>
                </a:solidFill>
                <a:latin typeface="Courier New" pitchFamily="49" charset="0"/>
              </a:rPr>
              <a:t>FOR </a:t>
            </a:r>
            <a:r>
              <a:rPr b="1" sz="1800" i="1" lang="en-GB">
                <a:solidFill>
                  <a:srgbClr val="000000"/>
                </a:solidFill>
                <a:latin typeface="Courier New" pitchFamily="49" charset="0"/>
              </a:rPr>
              <a:t>record_name</a:t>
            </a:r>
            <a:r>
              <a:rPr b="1" sz="1800" lang="en-GB">
                <a:solidFill>
                  <a:srgbClr val="000000"/>
                </a:solidFill>
                <a:latin typeface="Courier New" pitchFamily="49" charset="0"/>
              </a:rPr>
              <a:t> IN </a:t>
            </a:r>
            <a:r>
              <a:rPr b="1" sz="1800" i="1" lang="en-GB">
                <a:solidFill>
                  <a:srgbClr val="000000"/>
                </a:solidFill>
                <a:latin typeface="Courier New" pitchFamily="49" charset="0"/>
              </a:rPr>
              <a:t>cursor_name</a:t>
            </a:r>
            <a:r>
              <a:rPr b="1" sz="1800" lang="en-GB">
                <a:solidFill>
                  <a:srgbClr val="000000"/>
                </a:solidFill>
                <a:latin typeface="Courier New" pitchFamily="49" charset="0"/>
              </a:rPr>
              <a:t> LOOP   </a:t>
            </a:r>
          </a:p>
          <a:p>
            <a:pPr defTabSz="400050" eaLnBrk="0" hangingPunct="0">
              <a:lnSpc>
                <a:spcPct val="125000"/>
              </a:lnSpc>
              <a:tabLst>
                <a:tab algn="r" pos="400050"/>
                <a:tab algn="l" pos="673100"/>
              </a:tabLst>
            </a:pPr>
            <a:r>
              <a:rPr b="1" sz="1800" lang="en-GB">
                <a:solidFill>
                  <a:srgbClr val="000000"/>
                </a:solidFill>
                <a:latin typeface="Courier New" pitchFamily="49" charset="0"/>
              </a:rPr>
              <a:t>  </a:t>
            </a:r>
            <a:r>
              <a:rPr b="1" sz="1800" i="1" lang="en-GB">
                <a:solidFill>
                  <a:srgbClr val="000000"/>
                </a:solidFill>
                <a:latin typeface="Courier New" pitchFamily="49" charset="0"/>
              </a:rPr>
              <a:t>statement1</a:t>
            </a:r>
            <a:r>
              <a:rPr b="1" sz="1800" lang="en-GB">
                <a:solidFill>
                  <a:srgbClr val="000000"/>
                </a:solidFill>
                <a:latin typeface="Courier New" pitchFamily="49" charset="0"/>
              </a:rPr>
              <a:t>;</a:t>
            </a:r>
            <a:endParaRPr b="1" sz="1800" i="1" lang="en-GB">
              <a:solidFill>
                <a:srgbClr val="000000"/>
              </a:solidFill>
              <a:latin typeface="Courier New" pitchFamily="49" charset="0"/>
            </a:endParaRPr>
          </a:p>
          <a:p>
            <a:pPr defTabSz="400050" eaLnBrk="0" hangingPunct="0">
              <a:lnSpc>
                <a:spcPct val="125000"/>
              </a:lnSpc>
              <a:tabLst>
                <a:tab algn="r" pos="400050"/>
                <a:tab algn="l" pos="673100"/>
              </a:tabLst>
            </a:pPr>
            <a:r>
              <a:rPr b="1" sz="1800" i="1" lang="en-GB">
                <a:solidFill>
                  <a:srgbClr val="000000"/>
                </a:solidFill>
                <a:latin typeface="Courier New" pitchFamily="49" charset="0"/>
              </a:rPr>
              <a:t>  statement2</a:t>
            </a:r>
            <a:r>
              <a:rPr b="1" sz="1800" lang="en-GB">
                <a:solidFill>
                  <a:srgbClr val="000000"/>
                </a:solidFill>
                <a:latin typeface="Courier New" pitchFamily="49" charset="0"/>
              </a:rPr>
              <a:t>;</a:t>
            </a:r>
          </a:p>
          <a:p>
            <a:pPr defTabSz="400050" eaLnBrk="0" hangingPunct="0">
              <a:lnSpc>
                <a:spcPct val="125000"/>
              </a:lnSpc>
              <a:tabLst>
                <a:tab algn="r" pos="400050"/>
                <a:tab algn="l" pos="673100"/>
              </a:tabLst>
            </a:pPr>
            <a:r>
              <a:rPr b="1" sz="1800" lang="en-GB">
                <a:solidFill>
                  <a:srgbClr val="000000"/>
                </a:solidFill>
                <a:latin typeface="Courier New" pitchFamily="49" charset="0"/>
              </a:rPr>
              <a:t>  . . .</a:t>
            </a:r>
          </a:p>
          <a:p>
            <a:pPr defTabSz="400050" eaLnBrk="0" hangingPunct="0">
              <a:lnSpc>
                <a:spcPct val="125000"/>
              </a:lnSpc>
              <a:tabLst>
                <a:tab algn="r" pos="400050"/>
                <a:tab algn="l" pos="673100"/>
              </a:tabLst>
            </a:pPr>
            <a:r>
              <a:rPr b="1" sz="1800" lang="en-GB">
                <a:solidFill>
                  <a:srgbClr val="000000"/>
                </a:solidFill>
                <a:latin typeface="Courier New" pitchFamily="49" charset="0"/>
              </a:rPr>
              <a:t>END LOOP;</a:t>
            </a:r>
          </a:p>
        </p:txBody>
      </p:sp>
      <p:sp>
        <p:nvSpPr>
          <p:cNvPr id="1048723" name="Text Box 6"/>
          <p:cNvSpPr txBox="1">
            <a:spLocks noChangeArrowheads="1"/>
          </p:cNvSpPr>
          <p:nvPr/>
        </p:nvSpPr>
        <p:spPr bwMode="auto">
          <a:xfrm>
            <a:off x="304800" y="1143000"/>
            <a:ext cx="8534400" cy="5016758"/>
          </a:xfrm>
          <a:prstGeom prst="rect"/>
          <a:noFill/>
          <a:ln>
            <a:noFill/>
          </a:ln>
          <a:effectLst/>
        </p:spPr>
        <p:txBody>
          <a:bodyPr wrap="square">
            <a:spAutoFit/>
          </a:bodyPr>
          <a:p>
            <a:pPr>
              <a:spcBef>
                <a:spcPct val="20000"/>
              </a:spcBef>
              <a:buClr>
                <a:srgbClr val="A50021"/>
              </a:buClr>
              <a:buSzPct val="75000"/>
              <a:buFont typeface="Wingdings" pitchFamily="2" charset="2"/>
              <a:buChar char="n"/>
            </a:pPr>
            <a:r>
              <a:rPr dirty="0" sz="3200" lang="en-GB">
                <a:latin typeface="Times New Roman" pitchFamily="18" charset="0"/>
                <a:cs typeface="Times New Roman" pitchFamily="18" charset="0"/>
              </a:rPr>
              <a:t>Syntax</a:t>
            </a:r>
          </a:p>
          <a:p>
            <a:pPr>
              <a:spcBef>
                <a:spcPct val="20000"/>
              </a:spcBef>
              <a:buClr>
                <a:srgbClr val="A50021"/>
              </a:buClr>
              <a:buSzPct val="75000"/>
              <a:buFont typeface="Wingdings" pitchFamily="2" charset="2"/>
              <a:buChar char="n"/>
            </a:pPr>
            <a:endParaRPr dirty="0" sz="3200" lang="en-GB">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dirty="0" sz="3200" lang="en-GB">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dirty="0" sz="3200" lang="en-GB">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dirty="0" sz="3200" lang="en-GB">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endParaRPr dirty="0" sz="2800" lang="en-GB" smtClean="0">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r>
              <a:rPr dirty="0" sz="2800" lang="en-GB" smtClean="0">
                <a:latin typeface="Times New Roman" pitchFamily="18" charset="0"/>
                <a:cs typeface="Times New Roman" pitchFamily="18" charset="0"/>
              </a:rPr>
              <a:t>The </a:t>
            </a:r>
            <a:r>
              <a:rPr dirty="0" sz="2800" lang="en-GB">
                <a:latin typeface="Times New Roman" pitchFamily="18" charset="0"/>
                <a:cs typeface="Times New Roman" pitchFamily="18" charset="0"/>
              </a:rPr>
              <a:t>cursor FOR loop is a shortcut to process cursors.</a:t>
            </a:r>
          </a:p>
          <a:p>
            <a:pPr lvl="1">
              <a:spcBef>
                <a:spcPct val="20000"/>
              </a:spcBef>
              <a:buClr>
                <a:schemeClr val="accent2"/>
              </a:buClr>
              <a:buSzPct val="75000"/>
              <a:buFont typeface="Wingdings" pitchFamily="2" charset="2"/>
              <a:buChar char="n"/>
            </a:pPr>
            <a:r>
              <a:rPr dirty="0" sz="2800" lang="en-GB">
                <a:latin typeface="Times New Roman" pitchFamily="18" charset="0"/>
                <a:cs typeface="Times New Roman" pitchFamily="18" charset="0"/>
              </a:rPr>
              <a:t>Implicitly opens, fetches, and closes cursor.</a:t>
            </a:r>
          </a:p>
          <a:p>
            <a:pPr lvl="1">
              <a:spcBef>
                <a:spcPct val="20000"/>
              </a:spcBef>
              <a:buClr>
                <a:schemeClr val="accent2"/>
              </a:buClr>
              <a:buSzPct val="75000"/>
              <a:buFont typeface="Wingdings" pitchFamily="2" charset="2"/>
              <a:buChar char="n"/>
            </a:pPr>
            <a:r>
              <a:rPr dirty="0" sz="2800" lang="en-GB">
                <a:latin typeface="Times New Roman" pitchFamily="18" charset="0"/>
                <a:cs typeface="Times New Roman" pitchFamily="18" charset="0"/>
              </a:rPr>
              <a:t>The record is implicitly declared.</a:t>
            </a:r>
            <a:endParaRPr dirty="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2" name="Rectangle 2"/>
          <p:cNvSpPr>
            <a:spLocks noGrp="1" noChangeArrowheads="1"/>
          </p:cNvSpPr>
          <p:nvPr>
            <p:ph type="ctrTitle"/>
          </p:nvPr>
        </p:nvSpPr>
        <p:spPr>
          <a:xfrm>
            <a:off x="838200" y="152400"/>
            <a:ext cx="8001000" cy="1143000"/>
          </a:xfrm>
        </p:spPr>
        <p:txBody>
          <a:bodyPr>
            <a:noAutofit/>
          </a:bodyPr>
          <a:p>
            <a:r>
              <a:rPr b="1" dirty="0" sz="5400" lang="en-US" smtClean="0">
                <a:solidFill>
                  <a:srgbClr val="FF0000"/>
                </a:solidFill>
                <a:latin typeface="Times New Roman" pitchFamily="18" charset="0"/>
                <a:cs typeface="Times New Roman" pitchFamily="18" charset="0"/>
              </a:rPr>
              <a:t>Cursors</a:t>
            </a:r>
            <a:endParaRPr b="1" dirty="0" sz="5400" lang="en-US" smtClean="0">
              <a:solidFill>
                <a:srgbClr val="FF0000"/>
              </a:solidFill>
              <a:effectLst/>
              <a:latin typeface="Times New Roman" pitchFamily="18" charset="0"/>
              <a:cs typeface="Times New Roman" pitchFamily="18" charset="0"/>
            </a:endParaRPr>
          </a:p>
        </p:txBody>
      </p:sp>
      <p:sp>
        <p:nvSpPr>
          <p:cNvPr id="1048593" name="Rectangle 3"/>
          <p:cNvSpPr>
            <a:spLocks noGrp="1" noChangeArrowheads="1"/>
          </p:cNvSpPr>
          <p:nvPr>
            <p:ph type="subTitle" idx="1"/>
          </p:nvPr>
        </p:nvSpPr>
        <p:spPr>
          <a:xfrm>
            <a:off x="152400" y="1676400"/>
            <a:ext cx="8763000" cy="4419600"/>
          </a:xfrm>
        </p:spPr>
        <p:txBody>
          <a:bodyPr>
            <a:normAutofit fontScale="93750" lnSpcReduction="20000"/>
          </a:bodyPr>
          <a:p>
            <a:pPr algn="l" eaLnBrk="1" hangingPunct="1" indent="-571500" marL="742950">
              <a:buFontTx/>
              <a:buChar char="•"/>
            </a:pPr>
            <a:r>
              <a:rPr dirty="0" sz="2800" lang="en-US" smtClean="0">
                <a:solidFill>
                  <a:schemeClr val="tx1"/>
                </a:solidFill>
                <a:effectLst/>
                <a:latin typeface="Times New Roman" pitchFamily="18" charset="0"/>
                <a:cs typeface="Times New Roman" pitchFamily="18" charset="0"/>
              </a:rPr>
              <a:t>To process an SQL statement, ORACLE needs to create an area of memory known as the </a:t>
            </a:r>
            <a:r>
              <a:rPr dirty="0" sz="2800" i="1" lang="en-US" smtClean="0">
                <a:solidFill>
                  <a:schemeClr val="tx1"/>
                </a:solidFill>
                <a:effectLst/>
                <a:latin typeface="Times New Roman" pitchFamily="18" charset="0"/>
                <a:cs typeface="Times New Roman" pitchFamily="18" charset="0"/>
              </a:rPr>
              <a:t>context area</a:t>
            </a:r>
            <a:r>
              <a:rPr dirty="0" sz="2800" lang="en-US" smtClean="0">
                <a:solidFill>
                  <a:schemeClr val="tx1"/>
                </a:solidFill>
                <a:effectLst/>
                <a:latin typeface="Times New Roman" pitchFamily="18" charset="0"/>
                <a:cs typeface="Times New Roman" pitchFamily="18" charset="0"/>
              </a:rPr>
              <a:t>; this will have the information needed to process the statement. </a:t>
            </a:r>
          </a:p>
          <a:p>
            <a:pPr algn="l" eaLnBrk="1" hangingPunct="1" indent="-571500" marL="742950">
              <a:buFontTx/>
              <a:buChar char="•"/>
            </a:pPr>
            <a:endParaRPr dirty="0" sz="28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800" lang="en-US" smtClean="0">
                <a:solidFill>
                  <a:schemeClr val="tx1"/>
                </a:solidFill>
                <a:effectLst/>
                <a:latin typeface="Times New Roman" pitchFamily="18" charset="0"/>
                <a:cs typeface="Times New Roman" pitchFamily="18" charset="0"/>
              </a:rPr>
              <a:t>This information includes the number of rows processed by the statement, a pointer to the parsed representation of the statement.</a:t>
            </a:r>
          </a:p>
          <a:p>
            <a:pPr algn="l" eaLnBrk="1" hangingPunct="1" indent="-571500" marL="742950">
              <a:buFontTx/>
              <a:buChar char="•"/>
            </a:pPr>
            <a:endParaRPr dirty="0" sz="28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800" lang="en-US" smtClean="0">
                <a:solidFill>
                  <a:schemeClr val="tx1"/>
                </a:solidFill>
                <a:effectLst/>
                <a:latin typeface="Times New Roman" pitchFamily="18" charset="0"/>
                <a:cs typeface="Times New Roman" pitchFamily="18" charset="0"/>
              </a:rPr>
              <a:t> In a query, the active set refers to the rows that will be returned.</a:t>
            </a:r>
          </a:p>
          <a:p>
            <a:pPr algn="l" eaLnBrk="1" hangingPunct="1" indent="-571500" marL="742950">
              <a:lnSpc>
                <a:spcPct val="90000"/>
              </a:lnSpc>
              <a:buFontTx/>
              <a:buChar char="•"/>
            </a:pPr>
            <a:endParaRPr dirty="0" sz="1600" lang="en-US" smtClean="0">
              <a:effectLst/>
              <a:ea typeface="Arial Unicode MS" pitchFamily="34" charset="-128"/>
              <a:cs typeface="Arial Unicode MS" pitchFamily="34" charset="-128"/>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24" name="Slide Number Placeholder 4"/>
          <p:cNvSpPr>
            <a:spLocks noGrp="1"/>
          </p:cNvSpPr>
          <p:nvPr>
            <p:ph type="sldNum" sz="quarter" idx="12"/>
          </p:nvPr>
        </p:nvSpPr>
        <p:spPr/>
        <p:txBody>
          <a:bodyPr/>
          <a:p>
            <a:fld id="{502D2CEF-7410-45EE-A4D3-43DCFAD891DB}" type="slidenum">
              <a:rPr lang="en-US"/>
              <a:t>20</a:t>
            </a:fld>
            <a:endParaRPr sz="1400" lang="en-US"/>
          </a:p>
        </p:txBody>
      </p:sp>
      <p:sp>
        <p:nvSpPr>
          <p:cNvPr id="1048725" name="Rectangle 2"/>
          <p:cNvSpPr>
            <a:spLocks noGrp="1" noChangeArrowheads="1"/>
          </p:cNvSpPr>
          <p:nvPr>
            <p:ph type="title"/>
          </p:nvPr>
        </p:nvSpPr>
        <p:spPr>
          <a:xfrm>
            <a:off x="304800" y="228600"/>
            <a:ext cx="7772400" cy="685800"/>
          </a:xfrm>
        </p:spPr>
        <p:txBody>
          <a:bodyPr>
            <a:normAutofit fontScale="90000"/>
          </a:bodyPr>
          <a:p>
            <a:pPr algn="ctr"/>
            <a:r>
              <a:rPr dirty="0" lang="en-GB">
                <a:solidFill>
                  <a:srgbClr val="FF0000"/>
                </a:solidFill>
                <a:effectLst>
                  <a:outerShdw algn="tl" blurRad="38100" dir="2700000" dist="38100">
                    <a:srgbClr val="C0C0C0"/>
                  </a:outerShdw>
                </a:effectLst>
                <a:latin typeface="Times New Roman" pitchFamily="18" charset="0"/>
                <a:cs typeface="Times New Roman" pitchFamily="18" charset="0"/>
              </a:rPr>
              <a:t>Cursor FOR Loops: An Example</a:t>
            </a:r>
          </a:p>
        </p:txBody>
      </p:sp>
      <p:sp>
        <p:nvSpPr>
          <p:cNvPr id="1048726" name="Text Box 4"/>
          <p:cNvSpPr txBox="1">
            <a:spLocks noChangeArrowheads="1"/>
          </p:cNvSpPr>
          <p:nvPr/>
        </p:nvSpPr>
        <p:spPr bwMode="auto">
          <a:xfrm>
            <a:off x="381000" y="1219200"/>
            <a:ext cx="7483475" cy="1458912"/>
          </a:xfrm>
          <a:prstGeom prst="rect"/>
          <a:noFill/>
          <a:ln>
            <a:noFill/>
          </a:ln>
          <a:effectLst/>
        </p:spPr>
        <p:txBody>
          <a:bodyPr>
            <a:spAutoFit/>
          </a:bodyPr>
          <a:p>
            <a:pPr>
              <a:spcBef>
                <a:spcPct val="20000"/>
              </a:spcBef>
              <a:buClr>
                <a:srgbClr val="A50021"/>
              </a:buClr>
              <a:buSzPct val="75000"/>
              <a:buFont typeface="Wingdings" pitchFamily="2" charset="2"/>
              <a:buChar char="n"/>
            </a:pPr>
            <a:r>
              <a:rPr dirty="0" sz="2800" lang="en-GB">
                <a:effectLst>
                  <a:outerShdw algn="tl" blurRad="38100" dir="2700000" dist="38100">
                    <a:srgbClr val="C0C0C0"/>
                  </a:outerShdw>
                </a:effectLst>
                <a:latin typeface="Times New Roman" pitchFamily="18" charset="0"/>
                <a:cs typeface="Times New Roman" pitchFamily="18" charset="0"/>
              </a:rPr>
              <a:t> Retrieve employees one by one until no more are left.</a:t>
            </a:r>
          </a:p>
          <a:p>
            <a:pPr>
              <a:spcBef>
                <a:spcPct val="20000"/>
              </a:spcBef>
              <a:buClr>
                <a:srgbClr val="A50021"/>
              </a:buClr>
              <a:buSzPct val="75000"/>
              <a:buFont typeface="Wingdings" pitchFamily="2" charset="2"/>
              <a:buChar char="n"/>
            </a:pPr>
            <a:r>
              <a:rPr dirty="0" sz="2800" lang="en-GB">
                <a:effectLst>
                  <a:outerShdw algn="tl" blurRad="38100" dir="2700000" dist="38100">
                    <a:srgbClr val="C0C0C0"/>
                  </a:outerShdw>
                </a:effectLst>
                <a:latin typeface="Times New Roman" pitchFamily="18" charset="0"/>
                <a:cs typeface="Times New Roman" pitchFamily="18" charset="0"/>
              </a:rPr>
              <a:t> Example</a:t>
            </a:r>
            <a:endParaRPr dirty="0" sz="3200" lang="en-GB">
              <a:latin typeface="Times New Roman" pitchFamily="18" charset="0"/>
              <a:cs typeface="Times New Roman" pitchFamily="18" charset="0"/>
            </a:endParaRPr>
          </a:p>
        </p:txBody>
      </p:sp>
      <p:sp>
        <p:nvSpPr>
          <p:cNvPr id="1048727" name="Rectangle 5"/>
          <p:cNvSpPr>
            <a:spLocks noChangeArrowheads="1"/>
          </p:cNvSpPr>
          <p:nvPr/>
        </p:nvSpPr>
        <p:spPr bwMode="blackWhite">
          <a:xfrm>
            <a:off x="1006475" y="3279775"/>
            <a:ext cx="7451725" cy="2968625"/>
          </a:xfrm>
          <a:prstGeom prst="rect"/>
          <a:solidFill>
            <a:srgbClr val="FFFFCC"/>
          </a:solidFill>
          <a:ln w="12700">
            <a:solidFill>
              <a:srgbClr val="000000"/>
            </a:solidFill>
            <a:miter lim="800000"/>
            <a:headEnd/>
            <a:tailEnd/>
          </a:ln>
          <a:effectLst>
            <a:outerShdw algn="ctr" dir="2700000" dist="89803" rotWithShape="0">
              <a:srgbClr val="000000"/>
            </a:outerShdw>
          </a:effectLst>
        </p:spPr>
        <p:txBody>
          <a:bodyPr bIns="46038" lIns="92075" rIns="92075" tIns="46038">
            <a:spAutoFit/>
          </a:bodyPr>
          <a:p>
            <a:pPr defTabSz="400050" eaLnBrk="0" hangingPunct="0">
              <a:lnSpc>
                <a:spcPct val="95000"/>
              </a:lnSpc>
              <a:tabLst>
                <a:tab algn="r" pos="400050"/>
                <a:tab algn="l" pos="673100"/>
              </a:tabLst>
            </a:pPr>
            <a:r>
              <a:rPr b="1" dirty="0" sz="1800" lang="en-GB">
                <a:solidFill>
                  <a:srgbClr val="000000"/>
                </a:solidFill>
                <a:latin typeface="Courier New" pitchFamily="49" charset="0"/>
              </a:rPr>
              <a:t>DECLARE</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CURSOR </a:t>
            </a:r>
            <a:r>
              <a:rPr b="1" dirty="0" sz="1800" lang="en-GB" err="1">
                <a:solidFill>
                  <a:srgbClr val="000000"/>
                </a:solidFill>
                <a:latin typeface="Courier New" pitchFamily="49" charset="0"/>
              </a:rPr>
              <a:t>emp_cursor</a:t>
            </a:r>
            <a:r>
              <a:rPr b="1" dirty="0" sz="1800" lang="en-GB">
                <a:solidFill>
                  <a:srgbClr val="000000"/>
                </a:solidFill>
                <a:latin typeface="Courier New" pitchFamily="49" charset="0"/>
              </a:rPr>
              <a:t> IS</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SELECT </a:t>
            </a:r>
            <a:r>
              <a:rPr b="1" dirty="0" sz="1800" lang="en-GB" err="1">
                <a:solidFill>
                  <a:srgbClr val="000000"/>
                </a:solidFill>
                <a:latin typeface="Courier New" pitchFamily="49" charset="0"/>
              </a:rPr>
              <a:t>ename</a:t>
            </a:r>
            <a:r>
              <a:rPr b="1" dirty="0" sz="1800" lang="en-GB">
                <a:solidFill>
                  <a:srgbClr val="000000"/>
                </a:solidFill>
                <a:latin typeface="Courier New" pitchFamily="49" charset="0"/>
              </a:rPr>
              <a:t>, </a:t>
            </a:r>
            <a:r>
              <a:rPr b="1" dirty="0" sz="1800" lang="en-GB" err="1">
                <a:solidFill>
                  <a:srgbClr val="000000"/>
                </a:solidFill>
                <a:latin typeface="Courier New" pitchFamily="49" charset="0"/>
              </a:rPr>
              <a:t>deptno</a:t>
            </a:r>
            <a:endParaRPr b="1" dirty="0" sz="1800" lang="en-GB">
              <a:solidFill>
                <a:srgbClr val="000000"/>
              </a:solidFill>
              <a:latin typeface="Courier New" pitchFamily="49" charset="0"/>
            </a:endParaRPr>
          </a:p>
          <a:p>
            <a:pPr defTabSz="400050" eaLnBrk="0" hangingPunct="0">
              <a:lnSpc>
                <a:spcPct val="95000"/>
              </a:lnSpc>
              <a:tabLst>
                <a:tab algn="r" pos="400050"/>
                <a:tab algn="l" pos="673100"/>
              </a:tabLst>
            </a:pPr>
            <a:r>
              <a:rPr b="1" dirty="0" sz="1800" lang="en-GB">
                <a:solidFill>
                  <a:srgbClr val="000000"/>
                </a:solidFill>
                <a:latin typeface="Courier New" pitchFamily="49" charset="0"/>
              </a:rPr>
              <a:t>    FROM   </a:t>
            </a:r>
            <a:r>
              <a:rPr b="1" dirty="0" sz="1800" lang="en-GB" err="1">
                <a:solidFill>
                  <a:srgbClr val="000000"/>
                </a:solidFill>
                <a:latin typeface="Courier New" pitchFamily="49" charset="0"/>
              </a:rPr>
              <a:t>emp</a:t>
            </a:r>
            <a:r>
              <a:rPr b="1" dirty="0" sz="1800" lang="en-GB">
                <a:solidFill>
                  <a:srgbClr val="000000"/>
                </a:solidFill>
                <a:latin typeface="Courier New" pitchFamily="49" charset="0"/>
              </a:rPr>
              <a:t>;</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BEGIN</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FOR </a:t>
            </a:r>
            <a:r>
              <a:rPr b="1" dirty="0" sz="1800" lang="en-GB" err="1">
                <a:solidFill>
                  <a:srgbClr val="000000"/>
                </a:solidFill>
                <a:latin typeface="Courier New" pitchFamily="49" charset="0"/>
              </a:rPr>
              <a:t>emp_record</a:t>
            </a:r>
            <a:r>
              <a:rPr b="1" dirty="0" sz="1800" lang="en-GB">
                <a:solidFill>
                  <a:srgbClr val="000000"/>
                </a:solidFill>
                <a:latin typeface="Courier New" pitchFamily="49" charset="0"/>
              </a:rPr>
              <a:t> IN </a:t>
            </a:r>
            <a:r>
              <a:rPr b="1" dirty="0" sz="1800" lang="en-GB" err="1">
                <a:solidFill>
                  <a:srgbClr val="000000"/>
                </a:solidFill>
                <a:latin typeface="Courier New" pitchFamily="49" charset="0"/>
              </a:rPr>
              <a:t>emp_cursor</a:t>
            </a:r>
            <a:r>
              <a:rPr b="1" dirty="0" sz="1800" lang="en-GB">
                <a:solidFill>
                  <a:srgbClr val="000000"/>
                </a:solidFill>
                <a:latin typeface="Courier New" pitchFamily="49" charset="0"/>
              </a:rPr>
              <a:t> LOOP</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 implicit open and implicit fetch occur</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IF </a:t>
            </a:r>
            <a:r>
              <a:rPr b="1" dirty="0" sz="1800" lang="en-GB" err="1">
                <a:solidFill>
                  <a:srgbClr val="000000"/>
                </a:solidFill>
                <a:latin typeface="Courier New" pitchFamily="49" charset="0"/>
              </a:rPr>
              <a:t>emp_record.deptno</a:t>
            </a:r>
            <a:r>
              <a:rPr b="1" dirty="0" sz="1800" lang="en-GB">
                <a:solidFill>
                  <a:srgbClr val="000000"/>
                </a:solidFill>
                <a:latin typeface="Courier New" pitchFamily="49" charset="0"/>
              </a:rPr>
              <a:t> = 30 THEN</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  END LOOP; -- implicit close occurs</a:t>
            </a:r>
          </a:p>
          <a:p>
            <a:pPr defTabSz="400050" eaLnBrk="0" hangingPunct="0">
              <a:lnSpc>
                <a:spcPct val="95000"/>
              </a:lnSpc>
              <a:tabLst>
                <a:tab algn="r" pos="400050"/>
                <a:tab algn="l" pos="673100"/>
              </a:tabLst>
            </a:pPr>
            <a:r>
              <a:rPr b="1" dirty="0" sz="1800" lang="en-GB">
                <a:solidFill>
                  <a:srgbClr val="000000"/>
                </a:solidFill>
                <a:latin typeface="Courier New" pitchFamily="49" charset="0"/>
              </a:rPr>
              <a:t>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28" name="Title 1"/>
          <p:cNvSpPr>
            <a:spLocks noGrp="1"/>
          </p:cNvSpPr>
          <p:nvPr>
            <p:ph type="title"/>
          </p:nvPr>
        </p:nvSpPr>
        <p:spPr>
          <a:xfrm>
            <a:off x="228600" y="152400"/>
            <a:ext cx="2286000" cy="487362"/>
          </a:xfrm>
        </p:spPr>
        <p:txBody>
          <a:bodyPr>
            <a:noAutofit/>
          </a:bodyPr>
          <a:p>
            <a:r>
              <a:rPr b="1" dirty="0" sz="2700" lang="en-US" smtClean="0">
                <a:solidFill>
                  <a:srgbClr val="FF0000"/>
                </a:solidFill>
                <a:latin typeface="Times New Roman" pitchFamily="18" charset="0"/>
                <a:cs typeface="Times New Roman" pitchFamily="18" charset="0"/>
              </a:rPr>
              <a:t>Example</a:t>
            </a:r>
            <a:endParaRPr b="1" dirty="0" sz="2700" lang="en-US">
              <a:solidFill>
                <a:srgbClr val="FF0000"/>
              </a:solidFill>
              <a:latin typeface="Times New Roman" pitchFamily="18" charset="0"/>
              <a:cs typeface="Times New Roman" pitchFamily="18" charset="0"/>
            </a:endParaRPr>
          </a:p>
        </p:txBody>
      </p:sp>
      <p:sp>
        <p:nvSpPr>
          <p:cNvPr id="1048729" name="Content Placeholder 2"/>
          <p:cNvSpPr>
            <a:spLocks noGrp="1"/>
          </p:cNvSpPr>
          <p:nvPr>
            <p:ph idx="1"/>
          </p:nvPr>
        </p:nvSpPr>
        <p:spPr>
          <a:xfrm>
            <a:off x="228600" y="609600"/>
            <a:ext cx="8763000" cy="6172200"/>
          </a:xfrm>
        </p:spPr>
        <p:txBody>
          <a:bodyPr>
            <a:noAutofit/>
          </a:bodyPr>
          <a:p>
            <a:r>
              <a:rPr dirty="0" sz="1900" lang="en-US">
                <a:solidFill>
                  <a:srgbClr val="FF0000"/>
                </a:solidFill>
                <a:latin typeface="Times New Roman" pitchFamily="18" charset="0"/>
                <a:cs typeface="Times New Roman" pitchFamily="18" charset="0"/>
              </a:rPr>
              <a:t>The following program will update the table and increase the salary of each customer by 500 and use the </a:t>
            </a:r>
            <a:r>
              <a:rPr b="1" dirty="0" sz="1900" lang="en-US">
                <a:solidFill>
                  <a:srgbClr val="FF0000"/>
                </a:solidFill>
                <a:latin typeface="Times New Roman" pitchFamily="18" charset="0"/>
                <a:cs typeface="Times New Roman" pitchFamily="18" charset="0"/>
              </a:rPr>
              <a:t>SQL%ROWCOUNT</a:t>
            </a:r>
            <a:r>
              <a:rPr dirty="0" sz="1900" lang="en-US">
                <a:solidFill>
                  <a:srgbClr val="FF0000"/>
                </a:solidFill>
                <a:latin typeface="Times New Roman" pitchFamily="18" charset="0"/>
                <a:cs typeface="Times New Roman" pitchFamily="18" charset="0"/>
              </a:rPr>
              <a:t> attribute to determine the number of rows affected </a:t>
            </a:r>
            <a:r>
              <a:rPr dirty="0" sz="1900" lang="en-US" smtClean="0">
                <a:solidFill>
                  <a:srgbClr val="FF0000"/>
                </a:solidFill>
                <a:latin typeface="Times New Roman" pitchFamily="18" charset="0"/>
                <a:cs typeface="Times New Roman" pitchFamily="18" charset="0"/>
              </a:rPr>
              <a:t>−</a:t>
            </a:r>
          </a:p>
          <a:p>
            <a:pPr indent="0" marL="0">
              <a:buNone/>
            </a:pPr>
            <a:r>
              <a:rPr dirty="0" sz="1900" lang="en-US" smtClean="0">
                <a:latin typeface="Times New Roman" pitchFamily="18" charset="0"/>
                <a:cs typeface="Times New Roman" pitchFamily="18" charset="0"/>
              </a:rPr>
              <a:t>DECLARE </a:t>
            </a:r>
          </a:p>
          <a:p>
            <a:pPr indent="0" marL="0">
              <a:buNone/>
            </a:pPr>
            <a:r>
              <a:rPr dirty="0" sz="1900" lang="en-US" smtClean="0">
                <a:latin typeface="Times New Roman" pitchFamily="18" charset="0"/>
                <a:cs typeface="Times New Roman" pitchFamily="18" charset="0"/>
              </a:rPr>
              <a:t>	</a:t>
            </a:r>
            <a:r>
              <a:rPr dirty="0" sz="1900" lang="en-US" err="1" smtClean="0">
                <a:latin typeface="Times New Roman" pitchFamily="18" charset="0"/>
                <a:cs typeface="Times New Roman" pitchFamily="18" charset="0"/>
              </a:rPr>
              <a:t>total_rows</a:t>
            </a:r>
            <a:r>
              <a:rPr dirty="0" sz="1900" lang="en-US" smtClean="0">
                <a:latin typeface="Times New Roman" pitchFamily="18" charset="0"/>
                <a:cs typeface="Times New Roman" pitchFamily="18" charset="0"/>
              </a:rPr>
              <a:t> </a:t>
            </a:r>
            <a:r>
              <a:rPr dirty="0" sz="1900" lang="en-US">
                <a:latin typeface="Times New Roman" pitchFamily="18" charset="0"/>
                <a:cs typeface="Times New Roman" pitchFamily="18" charset="0"/>
              </a:rPr>
              <a:t>number(2);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BEGIN </a:t>
            </a:r>
          </a:p>
          <a:p>
            <a:pPr indent="0" marL="0">
              <a:buNone/>
            </a:pPr>
            <a:r>
              <a:rPr dirty="0" sz="1900" lang="en-US">
                <a:latin typeface="Times New Roman" pitchFamily="18" charset="0"/>
                <a:cs typeface="Times New Roman" pitchFamily="18" charset="0"/>
              </a:rPr>
              <a:t>	</a:t>
            </a:r>
            <a:r>
              <a:rPr dirty="0" sz="1900" lang="en-US" smtClean="0">
                <a:latin typeface="Times New Roman" pitchFamily="18" charset="0"/>
                <a:cs typeface="Times New Roman" pitchFamily="18" charset="0"/>
              </a:rPr>
              <a:t>UPDATE </a:t>
            </a:r>
            <a:r>
              <a:rPr dirty="0" sz="1900" lang="en-US">
                <a:latin typeface="Times New Roman" pitchFamily="18" charset="0"/>
                <a:cs typeface="Times New Roman" pitchFamily="18" charset="0"/>
              </a:rPr>
              <a:t>customers SET salary = salary + 500;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IF </a:t>
            </a:r>
            <a:r>
              <a:rPr dirty="0" sz="1900" lang="en-US" err="1">
                <a:latin typeface="Times New Roman" pitchFamily="18" charset="0"/>
                <a:cs typeface="Times New Roman" pitchFamily="18" charset="0"/>
              </a:rPr>
              <a:t>sql%notfound</a:t>
            </a:r>
            <a:r>
              <a:rPr dirty="0" sz="1900" lang="en-US">
                <a:latin typeface="Times New Roman" pitchFamily="18" charset="0"/>
                <a:cs typeface="Times New Roman" pitchFamily="18" charset="0"/>
              </a:rPr>
              <a:t> THEN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a:t>
            </a:r>
            <a:r>
              <a:rPr dirty="0" sz="1900" lang="en-US" err="1" smtClean="0">
                <a:latin typeface="Times New Roman" pitchFamily="18" charset="0"/>
                <a:cs typeface="Times New Roman" pitchFamily="18" charset="0"/>
              </a:rPr>
              <a:t>dbms_output.put_line</a:t>
            </a:r>
            <a:r>
              <a:rPr dirty="0" sz="1900" lang="en-US">
                <a:latin typeface="Times New Roman" pitchFamily="18" charset="0"/>
                <a:cs typeface="Times New Roman" pitchFamily="18" charset="0"/>
              </a:rPr>
              <a:t>('no customers selected');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ELSIF </a:t>
            </a:r>
            <a:r>
              <a:rPr dirty="0" sz="1900" lang="en-US" err="1">
                <a:latin typeface="Times New Roman" pitchFamily="18" charset="0"/>
                <a:cs typeface="Times New Roman" pitchFamily="18" charset="0"/>
              </a:rPr>
              <a:t>sql%found</a:t>
            </a:r>
            <a:r>
              <a:rPr dirty="0" sz="1900" lang="en-US">
                <a:latin typeface="Times New Roman" pitchFamily="18" charset="0"/>
                <a:cs typeface="Times New Roman" pitchFamily="18" charset="0"/>
              </a:rPr>
              <a:t> THEN </a:t>
            </a:r>
            <a:r>
              <a:rPr dirty="0" sz="1900" lang="en-US" smtClean="0">
                <a:latin typeface="Times New Roman" pitchFamily="18" charset="0"/>
                <a:cs typeface="Times New Roman" pitchFamily="18" charset="0"/>
              </a:rPr>
              <a:t/>
            </a:r>
            <a:br>
              <a:rPr dirty="0" sz="1900" lang="en-US" smtClean="0">
                <a:latin typeface="Times New Roman" pitchFamily="18" charset="0"/>
                <a:cs typeface="Times New Roman" pitchFamily="18" charset="0"/>
              </a:rPr>
            </a:br>
            <a:r>
              <a:rPr dirty="0" sz="1900" lang="en-US" smtClean="0">
                <a:latin typeface="Times New Roman" pitchFamily="18" charset="0"/>
                <a:cs typeface="Times New Roman" pitchFamily="18" charset="0"/>
              </a:rPr>
              <a:t>		</a:t>
            </a:r>
            <a:r>
              <a:rPr dirty="0" sz="1900" lang="en-US" err="1" smtClean="0">
                <a:latin typeface="Times New Roman" pitchFamily="18" charset="0"/>
                <a:cs typeface="Times New Roman" pitchFamily="18" charset="0"/>
              </a:rPr>
              <a:t>total_rows</a:t>
            </a:r>
            <a:r>
              <a:rPr dirty="0" sz="1900" lang="en-US" smtClean="0">
                <a:latin typeface="Times New Roman" pitchFamily="18" charset="0"/>
                <a:cs typeface="Times New Roman" pitchFamily="18" charset="0"/>
              </a:rPr>
              <a:t> </a:t>
            </a:r>
            <a:r>
              <a:rPr dirty="0" sz="1900" lang="en-US">
                <a:latin typeface="Times New Roman" pitchFamily="18" charset="0"/>
                <a:cs typeface="Times New Roman" pitchFamily="18" charset="0"/>
              </a:rPr>
              <a:t>:= </a:t>
            </a:r>
            <a:r>
              <a:rPr dirty="0" sz="1900" lang="en-US" err="1">
                <a:latin typeface="Times New Roman" pitchFamily="18" charset="0"/>
                <a:cs typeface="Times New Roman" pitchFamily="18" charset="0"/>
              </a:rPr>
              <a:t>sql%rowcount</a:t>
            </a:r>
            <a:r>
              <a:rPr dirty="0" sz="1900" lang="en-US">
                <a:latin typeface="Times New Roman" pitchFamily="18" charset="0"/>
                <a:cs typeface="Times New Roman" pitchFamily="18" charset="0"/>
              </a:rPr>
              <a:t>; </a:t>
            </a:r>
            <a:endParaRPr dirty="0" sz="1900" lang="en-US" smtClean="0">
              <a:latin typeface="Times New Roman" pitchFamily="18" charset="0"/>
              <a:cs typeface="Times New Roman" pitchFamily="18" charset="0"/>
            </a:endParaRPr>
          </a:p>
          <a:p>
            <a:pPr indent="0" marL="0">
              <a:buNone/>
            </a:pPr>
            <a:r>
              <a:rPr dirty="0" sz="1900" lang="en-US">
                <a:latin typeface="Times New Roman" pitchFamily="18" charset="0"/>
                <a:cs typeface="Times New Roman" pitchFamily="18" charset="0"/>
              </a:rPr>
              <a:t>	</a:t>
            </a:r>
            <a:r>
              <a:rPr dirty="0" sz="1900" lang="en-US" smtClean="0">
                <a:latin typeface="Times New Roman" pitchFamily="18" charset="0"/>
                <a:cs typeface="Times New Roman" pitchFamily="18" charset="0"/>
              </a:rPr>
              <a:t>	</a:t>
            </a:r>
            <a:r>
              <a:rPr dirty="0" sz="1900" lang="en-US" err="1" smtClean="0">
                <a:latin typeface="Times New Roman" pitchFamily="18" charset="0"/>
                <a:cs typeface="Times New Roman" pitchFamily="18" charset="0"/>
              </a:rPr>
              <a:t>dbms_output.put_line</a:t>
            </a:r>
            <a:r>
              <a:rPr dirty="0" sz="1900" lang="en-US">
                <a:latin typeface="Times New Roman" pitchFamily="18" charset="0"/>
                <a:cs typeface="Times New Roman" pitchFamily="18" charset="0"/>
              </a:rPr>
              <a:t>( </a:t>
            </a:r>
            <a:r>
              <a:rPr dirty="0" sz="1900" lang="en-US" err="1">
                <a:latin typeface="Times New Roman" pitchFamily="18" charset="0"/>
                <a:cs typeface="Times New Roman" pitchFamily="18" charset="0"/>
              </a:rPr>
              <a:t>total_rows</a:t>
            </a:r>
            <a:r>
              <a:rPr dirty="0" sz="1900" lang="en-US">
                <a:latin typeface="Times New Roman" pitchFamily="18" charset="0"/>
                <a:cs typeface="Times New Roman" pitchFamily="18" charset="0"/>
              </a:rPr>
              <a:t> || ' customers selected ');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END </a:t>
            </a:r>
            <a:r>
              <a:rPr dirty="0" sz="1900" lang="en-US">
                <a:latin typeface="Times New Roman" pitchFamily="18" charset="0"/>
                <a:cs typeface="Times New Roman" pitchFamily="18" charset="0"/>
              </a:rPr>
              <a:t>IF</a:t>
            </a:r>
            <a:r>
              <a:rPr dirty="0" sz="1900" lang="en-US" smtClean="0">
                <a:latin typeface="Times New Roman" pitchFamily="18" charset="0"/>
                <a:cs typeface="Times New Roman" pitchFamily="18" charset="0"/>
              </a:rPr>
              <a:t>;	 </a:t>
            </a:r>
          </a:p>
          <a:p>
            <a:pPr indent="0" marL="0">
              <a:buNone/>
            </a:pPr>
            <a:r>
              <a:rPr dirty="0" sz="1900" lang="en-US" smtClean="0">
                <a:latin typeface="Times New Roman" pitchFamily="18" charset="0"/>
                <a:cs typeface="Times New Roman" pitchFamily="18" charset="0"/>
              </a:rPr>
              <a:t>END</a:t>
            </a:r>
            <a:r>
              <a:rPr dirty="0" sz="1900" lang="en-US">
                <a:latin typeface="Times New Roman" pitchFamily="18" charset="0"/>
                <a:cs typeface="Times New Roman" pitchFamily="18" charset="0"/>
              </a:rPr>
              <a:t>; </a:t>
            </a:r>
            <a:endParaRPr dirty="0" sz="1900" lang="en-US" smtClean="0">
              <a:latin typeface="Times New Roman" pitchFamily="18" charset="0"/>
              <a:cs typeface="Times New Roman" pitchFamily="18" charset="0"/>
            </a:endParaRPr>
          </a:p>
          <a:p>
            <a:pPr indent="0" marL="0">
              <a:buNone/>
            </a:pPr>
            <a:r>
              <a:rPr dirty="0" sz="1900" lang="en-US" smtClean="0">
                <a:latin typeface="Times New Roman" pitchFamily="18" charset="0"/>
                <a:cs typeface="Times New Roman" pitchFamily="18" charset="0"/>
              </a:rPr>
              <a:t>/ </a:t>
            </a:r>
          </a:p>
          <a:p>
            <a:r>
              <a:rPr b="1" dirty="0" sz="1900" lang="en-US" smtClean="0">
                <a:solidFill>
                  <a:srgbClr val="FF0000"/>
                </a:solidFill>
                <a:latin typeface="Times New Roman" pitchFamily="18" charset="0"/>
                <a:cs typeface="Times New Roman" pitchFamily="18" charset="0"/>
              </a:rPr>
              <a:t>output</a:t>
            </a:r>
            <a:endParaRPr b="1" dirty="0" sz="1900" lang="en-US">
              <a:solidFill>
                <a:srgbClr val="FF0000"/>
              </a:solidFill>
              <a:latin typeface="Times New Roman" pitchFamily="18" charset="0"/>
              <a:cs typeface="Times New Roman" pitchFamily="18" charset="0"/>
            </a:endParaRPr>
          </a:p>
          <a:p>
            <a:r>
              <a:rPr dirty="0" sz="1900" lang="en-US">
                <a:latin typeface="Times New Roman" pitchFamily="18" charset="0"/>
                <a:cs typeface="Times New Roman" pitchFamily="18" charset="0"/>
              </a:rPr>
              <a:t>6 customers </a:t>
            </a:r>
            <a:r>
              <a:rPr dirty="0" sz="1900" lang="en-US" smtClean="0">
                <a:latin typeface="Times New Roman" pitchFamily="18" charset="0"/>
                <a:cs typeface="Times New Roman" pitchFamily="18" charset="0"/>
              </a:rPr>
              <a:t>selected</a:t>
            </a:r>
          </a:p>
          <a:p>
            <a:r>
              <a:rPr dirty="0" sz="1900" lang="en-US" smtClean="0">
                <a:latin typeface="Times New Roman" pitchFamily="18" charset="0"/>
                <a:cs typeface="Times New Roman" pitchFamily="18" charset="0"/>
              </a:rPr>
              <a:t> </a:t>
            </a:r>
            <a:r>
              <a:rPr dirty="0" sz="1900" lang="en-US">
                <a:latin typeface="Times New Roman" pitchFamily="18" charset="0"/>
                <a:cs typeface="Times New Roman" pitchFamily="18" charset="0"/>
              </a:rPr>
              <a:t>PL/SQL procedure successfully completed.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30" name="Content Placeholder 2"/>
          <p:cNvSpPr>
            <a:spLocks noGrp="1"/>
          </p:cNvSpPr>
          <p:nvPr>
            <p:ph idx="1"/>
          </p:nvPr>
        </p:nvSpPr>
        <p:spPr>
          <a:xfrm>
            <a:off x="228600" y="304800"/>
            <a:ext cx="8686800" cy="6324600"/>
          </a:xfrm>
        </p:spPr>
        <p:txBody>
          <a:bodyPr>
            <a:normAutofit fontScale="95833" lnSpcReduction="10000"/>
          </a:bodyPr>
          <a:p>
            <a:pPr>
              <a:buFont typeface="Wingdings" pitchFamily="2" charset="2"/>
              <a:buChar char="v"/>
            </a:pPr>
            <a:r>
              <a:rPr b="1" dirty="0" sz="2400" lang="en-US">
                <a:solidFill>
                  <a:srgbClr val="FF0000"/>
                </a:solidFill>
                <a:latin typeface="Times New Roman" pitchFamily="18" charset="0"/>
                <a:cs typeface="Times New Roman" pitchFamily="18" charset="0"/>
              </a:rPr>
              <a:t>Explicit Cursors</a:t>
            </a:r>
          </a:p>
          <a:p>
            <a:r>
              <a:rPr dirty="0" sz="2400" lang="en-US">
                <a:latin typeface="Times New Roman" pitchFamily="18" charset="0"/>
                <a:cs typeface="Times New Roman" pitchFamily="18" charset="0"/>
              </a:rPr>
              <a:t>Explicit cursors are programmer-defined cursors for gaining more control over the </a:t>
            </a:r>
            <a:r>
              <a:rPr b="1" dirty="0" sz="2400" lang="en-US">
                <a:latin typeface="Times New Roman" pitchFamily="18" charset="0"/>
                <a:cs typeface="Times New Roman" pitchFamily="18" charset="0"/>
              </a:rPr>
              <a:t>context area</a:t>
            </a:r>
            <a:r>
              <a:rPr dirty="0" sz="2400" lang="en-US">
                <a:latin typeface="Times New Roman" pitchFamily="18" charset="0"/>
                <a:cs typeface="Times New Roman" pitchFamily="18" charset="0"/>
              </a:rPr>
              <a:t>.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An </a:t>
            </a:r>
            <a:r>
              <a:rPr dirty="0" sz="2400" lang="en-US">
                <a:latin typeface="Times New Roman" pitchFamily="18" charset="0"/>
                <a:cs typeface="Times New Roman" pitchFamily="18" charset="0"/>
              </a:rPr>
              <a:t>explicit cursor should be defined in the declaration section of the PL/SQL Block.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It </a:t>
            </a:r>
            <a:r>
              <a:rPr dirty="0" sz="2400" lang="en-US">
                <a:latin typeface="Times New Roman" pitchFamily="18" charset="0"/>
                <a:cs typeface="Times New Roman" pitchFamily="18" charset="0"/>
              </a:rPr>
              <a:t>is created on a SELECT Statement which returns more than one row.</a:t>
            </a:r>
          </a:p>
          <a:p>
            <a:r>
              <a:rPr b="1" dirty="0" sz="2400" lang="en-US">
                <a:solidFill>
                  <a:srgbClr val="FF0000"/>
                </a:solidFill>
                <a:latin typeface="Times New Roman" pitchFamily="18" charset="0"/>
                <a:cs typeface="Times New Roman" pitchFamily="18" charset="0"/>
              </a:rPr>
              <a:t>The syntax for creating an explicit cursor is −</a:t>
            </a:r>
          </a:p>
          <a:p>
            <a:pPr indent="0" marL="0">
              <a:buNone/>
            </a:pPr>
            <a:r>
              <a:rPr dirty="0" sz="2400" lang="en-US" smtClean="0">
                <a:latin typeface="Times New Roman" pitchFamily="18" charset="0"/>
                <a:cs typeface="Times New Roman" pitchFamily="18" charset="0"/>
              </a:rPr>
              <a:t>	</a:t>
            </a:r>
            <a:r>
              <a:rPr b="1" dirty="0" sz="2400" lang="en-US" smtClean="0">
                <a:solidFill>
                  <a:srgbClr val="0000FF"/>
                </a:solidFill>
                <a:latin typeface="Times New Roman" pitchFamily="18" charset="0"/>
                <a:cs typeface="Times New Roman" pitchFamily="18" charset="0"/>
              </a:rPr>
              <a:t>CURSOR </a:t>
            </a:r>
            <a:r>
              <a:rPr b="1" dirty="0" sz="2400" lang="en-US" err="1">
                <a:solidFill>
                  <a:srgbClr val="0000FF"/>
                </a:solidFill>
                <a:latin typeface="Times New Roman" pitchFamily="18" charset="0"/>
                <a:cs typeface="Times New Roman" pitchFamily="18" charset="0"/>
              </a:rPr>
              <a:t>cursor_name</a:t>
            </a:r>
            <a:r>
              <a:rPr b="1" dirty="0" sz="2400" lang="en-US">
                <a:solidFill>
                  <a:srgbClr val="0000FF"/>
                </a:solidFill>
                <a:latin typeface="Times New Roman" pitchFamily="18" charset="0"/>
                <a:cs typeface="Times New Roman" pitchFamily="18" charset="0"/>
              </a:rPr>
              <a:t> IS </a:t>
            </a:r>
            <a:r>
              <a:rPr b="1" dirty="0" sz="2400" lang="en-US" err="1">
                <a:solidFill>
                  <a:srgbClr val="0000FF"/>
                </a:solidFill>
                <a:latin typeface="Times New Roman" pitchFamily="18" charset="0"/>
                <a:cs typeface="Times New Roman" pitchFamily="18" charset="0"/>
              </a:rPr>
              <a:t>select_statement</a:t>
            </a:r>
            <a:r>
              <a:rPr b="1" dirty="0" sz="2400" lang="en-US">
                <a:solidFill>
                  <a:srgbClr val="0000FF"/>
                </a:solidFill>
                <a:latin typeface="Times New Roman" pitchFamily="18" charset="0"/>
                <a:cs typeface="Times New Roman" pitchFamily="18" charset="0"/>
              </a:rPr>
              <a:t>; </a:t>
            </a:r>
            <a:endParaRPr b="1" dirty="0" sz="2400" lang="en-US" smtClean="0">
              <a:solidFill>
                <a:srgbClr val="0000FF"/>
              </a:solidFill>
              <a:latin typeface="Times New Roman" pitchFamily="18" charset="0"/>
              <a:cs typeface="Times New Roman" pitchFamily="18" charset="0"/>
            </a:endParaRPr>
          </a:p>
          <a:p>
            <a:pPr indent="0" marL="0">
              <a:buNone/>
            </a:pPr>
            <a:endParaRPr b="1" dirty="0" sz="2400" lang="en-US" smtClean="0">
              <a:solidFill>
                <a:srgbClr val="FF0000"/>
              </a:solidFill>
              <a:latin typeface="Times New Roman" pitchFamily="18" charset="0"/>
              <a:cs typeface="Times New Roman" pitchFamily="18" charset="0"/>
            </a:endParaRPr>
          </a:p>
          <a:p>
            <a:r>
              <a:rPr dirty="0" sz="2400" lang="en-US" smtClean="0">
                <a:solidFill>
                  <a:srgbClr val="FF0000"/>
                </a:solidFill>
                <a:latin typeface="Times New Roman" pitchFamily="18" charset="0"/>
                <a:cs typeface="Times New Roman" pitchFamily="18" charset="0"/>
              </a:rPr>
              <a:t>Working </a:t>
            </a:r>
            <a:r>
              <a:rPr dirty="0" sz="2400" lang="en-US">
                <a:solidFill>
                  <a:srgbClr val="FF0000"/>
                </a:solidFill>
                <a:latin typeface="Times New Roman" pitchFamily="18" charset="0"/>
                <a:cs typeface="Times New Roman" pitchFamily="18" charset="0"/>
              </a:rPr>
              <a:t>with an explicit cursor includes the following steps −</a:t>
            </a:r>
          </a:p>
          <a:p>
            <a:pPr>
              <a:buFont typeface="Wingdings" pitchFamily="2" charset="2"/>
              <a:buChar char="ü"/>
            </a:pPr>
            <a:r>
              <a:rPr dirty="0" sz="2400" lang="en-US">
                <a:latin typeface="Times New Roman" pitchFamily="18" charset="0"/>
                <a:cs typeface="Times New Roman" pitchFamily="18" charset="0"/>
              </a:rPr>
              <a:t>Declaring the cursor for initializing the memory</a:t>
            </a:r>
          </a:p>
          <a:p>
            <a:pPr>
              <a:buFont typeface="Wingdings" pitchFamily="2" charset="2"/>
              <a:buChar char="ü"/>
            </a:pPr>
            <a:r>
              <a:rPr dirty="0" sz="2400" lang="en-US">
                <a:latin typeface="Times New Roman" pitchFamily="18" charset="0"/>
                <a:cs typeface="Times New Roman" pitchFamily="18" charset="0"/>
              </a:rPr>
              <a:t>Opening the cursor for allocating the memory</a:t>
            </a:r>
          </a:p>
          <a:p>
            <a:pPr>
              <a:buFont typeface="Wingdings" pitchFamily="2" charset="2"/>
              <a:buChar char="ü"/>
            </a:pPr>
            <a:r>
              <a:rPr dirty="0" sz="2400" lang="en-US">
                <a:latin typeface="Times New Roman" pitchFamily="18" charset="0"/>
                <a:cs typeface="Times New Roman" pitchFamily="18" charset="0"/>
              </a:rPr>
              <a:t>Fetching the cursor for retrieving the data</a:t>
            </a:r>
          </a:p>
          <a:p>
            <a:pPr>
              <a:buFont typeface="Wingdings" pitchFamily="2" charset="2"/>
              <a:buChar char="ü"/>
            </a:pPr>
            <a:r>
              <a:rPr dirty="0" sz="2400" lang="en-US">
                <a:latin typeface="Times New Roman" pitchFamily="18" charset="0"/>
                <a:cs typeface="Times New Roman" pitchFamily="18" charset="0"/>
              </a:rPr>
              <a:t>Closing the cursor to release the allocated memory</a:t>
            </a:r>
          </a:p>
          <a:p>
            <a:pPr>
              <a:buFont typeface="Wingdings" pitchFamily="2" charset="2"/>
              <a:buChar char="ü"/>
            </a:pPr>
            <a:endParaRPr dirty="0" sz="2400" lang="en-US">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31" name="Rectangle 2"/>
          <p:cNvSpPr>
            <a:spLocks noGrp="1" noChangeArrowheads="1"/>
          </p:cNvSpPr>
          <p:nvPr>
            <p:ph type="ctrTitle"/>
          </p:nvPr>
        </p:nvSpPr>
        <p:spPr>
          <a:xfrm>
            <a:off x="838200" y="152400"/>
            <a:ext cx="8001000" cy="685800"/>
          </a:xfrm>
        </p:spPr>
        <p:txBody>
          <a:bodyPr/>
          <a:p>
            <a:pPr eaLnBrk="1" hangingPunct="1"/>
            <a:r>
              <a:rPr b="1" dirty="0" sz="3600" lang="en-US" smtClean="0">
                <a:solidFill>
                  <a:srgbClr val="FF0000"/>
                </a:solidFill>
                <a:effectLst/>
                <a:latin typeface="Times New Roman" pitchFamily="18" charset="0"/>
                <a:cs typeface="Times New Roman" pitchFamily="18" charset="0"/>
              </a:rPr>
              <a:t>EXPLICIT CURSOR</a:t>
            </a:r>
          </a:p>
        </p:txBody>
      </p:sp>
      <p:sp>
        <p:nvSpPr>
          <p:cNvPr id="1048732" name="Rectangle 3"/>
          <p:cNvSpPr>
            <a:spLocks noGrp="1" noChangeArrowheads="1"/>
          </p:cNvSpPr>
          <p:nvPr>
            <p:ph type="subTitle" idx="1"/>
          </p:nvPr>
        </p:nvSpPr>
        <p:spPr>
          <a:xfrm>
            <a:off x="152400" y="990600"/>
            <a:ext cx="8763000" cy="5638800"/>
          </a:xfrm>
        </p:spPr>
        <p:txBody>
          <a:bodyPr>
            <a:normAutofit fontScale="93750" lnSpcReduction="10000"/>
          </a:bodyPr>
          <a:p>
            <a:pPr algn="l" eaLnBrk="1" hangingPunct="1" indent="-571500" marL="742950">
              <a:buFontTx/>
              <a:buChar char="•"/>
            </a:pPr>
            <a:r>
              <a:rPr dirty="0" lang="en-US" smtClean="0">
                <a:solidFill>
                  <a:schemeClr val="tx1"/>
                </a:solidFill>
                <a:effectLst/>
                <a:latin typeface="Times New Roman" pitchFamily="18" charset="0"/>
                <a:cs typeface="Times New Roman" pitchFamily="18" charset="0"/>
              </a:rPr>
              <a:t>The only means of generating an explicit cursor is for the cursor to be named in the DECLARE section of the PL/SQL Block.</a:t>
            </a:r>
          </a:p>
          <a:p>
            <a:pPr algn="l" eaLnBrk="1" hangingPunct="1" indent="-571500" marL="742950">
              <a:buFontTx/>
              <a:buChar char="•"/>
            </a:pPr>
            <a:endParaRPr dirty="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lang="en-US" smtClean="0">
                <a:solidFill>
                  <a:schemeClr val="tx1"/>
                </a:solidFill>
                <a:effectLst/>
                <a:latin typeface="Times New Roman" pitchFamily="18" charset="0"/>
                <a:cs typeface="Times New Roman" pitchFamily="18" charset="0"/>
              </a:rPr>
              <a:t>The advantages of declaring an explicit cursor over the indirect implicit cursor are that the explicit cursor gives more programmatic control to the programmer.</a:t>
            </a:r>
          </a:p>
          <a:p>
            <a:pPr algn="l" eaLnBrk="1" hangingPunct="1" indent="-571500" marL="742950">
              <a:buFontTx/>
              <a:buChar char="•"/>
            </a:pPr>
            <a:endParaRPr dirty="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lang="en-US" smtClean="0">
                <a:solidFill>
                  <a:schemeClr val="tx1"/>
                </a:solidFill>
                <a:effectLst/>
                <a:latin typeface="Times New Roman" pitchFamily="18" charset="0"/>
                <a:cs typeface="Times New Roman" pitchFamily="18" charset="0"/>
              </a:rPr>
              <a:t>Implicit cursors are less efficient than explicit cursors and thus it is harder to trap data errors.</a:t>
            </a:r>
          </a:p>
          <a:p>
            <a:pPr algn="l" eaLnBrk="1" hangingPunct="1" indent="-571500" marL="742950">
              <a:lnSpc>
                <a:spcPct val="90000"/>
              </a:lnSpc>
              <a:buFontTx/>
              <a:buChar char="•"/>
            </a:pPr>
            <a:endParaRPr dirty="0" sz="16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33" name="Rectangle 3"/>
          <p:cNvSpPr>
            <a:spLocks noGrp="1" noChangeArrowheads="1"/>
          </p:cNvSpPr>
          <p:nvPr>
            <p:ph type="subTitle" idx="1"/>
          </p:nvPr>
        </p:nvSpPr>
        <p:spPr>
          <a:xfrm>
            <a:off x="152400" y="304800"/>
            <a:ext cx="8763000" cy="5791200"/>
          </a:xfrm>
        </p:spPr>
        <p:txBody>
          <a:bodyPr>
            <a:normAutofit fontScale="92857" lnSpcReduction="20000"/>
          </a:bodyPr>
          <a:p>
            <a:pPr algn="l" eaLnBrk="1" hangingPunct="1" indent="-571500" marL="742950">
              <a:buFont typeface="Wingdings" pitchFamily="2" charset="2"/>
              <a:buChar char="Ø"/>
            </a:pPr>
            <a:r>
              <a:rPr dirty="0" sz="2800" lang="en-US" smtClean="0">
                <a:solidFill>
                  <a:srgbClr val="FF0000"/>
                </a:solidFill>
                <a:effectLst/>
                <a:latin typeface="Times New Roman" pitchFamily="18" charset="0"/>
                <a:cs typeface="Times New Roman" pitchFamily="18" charset="0"/>
              </a:rPr>
              <a:t>The process of working with an explicit cursor consists of the following steps:</a:t>
            </a:r>
          </a:p>
          <a:p>
            <a:pPr algn="l" eaLnBrk="1" hangingPunct="1" indent="-571500" marL="742950">
              <a:buFontTx/>
              <a:buChar char="•"/>
            </a:pPr>
            <a:r>
              <a:rPr b="1" dirty="0" sz="2800" lang="en-US" smtClean="0">
                <a:solidFill>
                  <a:srgbClr val="0000FF"/>
                </a:solidFill>
                <a:effectLst/>
                <a:latin typeface="Times New Roman" pitchFamily="18" charset="0"/>
                <a:cs typeface="Times New Roman" pitchFamily="18" charset="0"/>
              </a:rPr>
              <a:t>DECLARING </a:t>
            </a:r>
            <a:r>
              <a:rPr dirty="0" sz="2800" lang="en-US" smtClean="0">
                <a:solidFill>
                  <a:schemeClr val="tx1"/>
                </a:solidFill>
                <a:effectLst/>
                <a:latin typeface="Times New Roman" pitchFamily="18" charset="0"/>
                <a:cs typeface="Times New Roman" pitchFamily="18" charset="0"/>
              </a:rPr>
              <a:t>the cursor. This initializes the cursor into memory.</a:t>
            </a:r>
          </a:p>
          <a:p>
            <a:pPr algn="l" eaLnBrk="1" hangingPunct="1" indent="-571500" marL="742950">
              <a:buFontTx/>
              <a:buChar char="•"/>
            </a:pPr>
            <a:endParaRPr b="1" dirty="0" sz="2800" lang="en-US" smtClean="0">
              <a:solidFill>
                <a:srgbClr val="0000FF"/>
              </a:solidFill>
              <a:effectLst/>
              <a:latin typeface="Times New Roman" pitchFamily="18" charset="0"/>
              <a:cs typeface="Times New Roman" pitchFamily="18" charset="0"/>
            </a:endParaRPr>
          </a:p>
          <a:p>
            <a:pPr algn="l" eaLnBrk="1" hangingPunct="1" indent="-571500" marL="742950">
              <a:buFontTx/>
              <a:buChar char="•"/>
            </a:pPr>
            <a:r>
              <a:rPr b="1" dirty="0" sz="2800" lang="en-US" smtClean="0">
                <a:solidFill>
                  <a:srgbClr val="0000FF"/>
                </a:solidFill>
                <a:effectLst/>
                <a:latin typeface="Times New Roman" pitchFamily="18" charset="0"/>
                <a:cs typeface="Times New Roman" pitchFamily="18" charset="0"/>
              </a:rPr>
              <a:t>OPENING </a:t>
            </a:r>
            <a:r>
              <a:rPr dirty="0" sz="2800" lang="en-US" smtClean="0">
                <a:solidFill>
                  <a:schemeClr val="tx1"/>
                </a:solidFill>
                <a:effectLst/>
                <a:latin typeface="Times New Roman" pitchFamily="18" charset="0"/>
                <a:cs typeface="Times New Roman" pitchFamily="18" charset="0"/>
              </a:rPr>
              <a:t>the cursor. The previously declared cursor can now be opened; memory is allotted.</a:t>
            </a:r>
          </a:p>
          <a:p>
            <a:pPr algn="l" eaLnBrk="1" hangingPunct="1" indent="-571500" marL="742950">
              <a:buFontTx/>
              <a:buChar char="•"/>
            </a:pPr>
            <a:endParaRPr dirty="0" sz="28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b="1" dirty="0" sz="2800" lang="en-US" smtClean="0">
                <a:solidFill>
                  <a:srgbClr val="0000FF"/>
                </a:solidFill>
                <a:effectLst/>
                <a:latin typeface="Times New Roman" pitchFamily="18" charset="0"/>
                <a:cs typeface="Times New Roman" pitchFamily="18" charset="0"/>
              </a:rPr>
              <a:t>FETCHING</a:t>
            </a:r>
            <a:r>
              <a:rPr dirty="0" sz="2800" lang="en-US" smtClean="0">
                <a:solidFill>
                  <a:schemeClr val="tx1"/>
                </a:solidFill>
                <a:effectLst/>
                <a:latin typeface="Times New Roman" pitchFamily="18" charset="0"/>
                <a:cs typeface="Times New Roman" pitchFamily="18" charset="0"/>
              </a:rPr>
              <a:t> the cursor. The previously declared and opened cursor can now retrieve data; this is the process of fetching the cursor.</a:t>
            </a:r>
          </a:p>
          <a:p>
            <a:pPr algn="l" eaLnBrk="1" hangingPunct="1" marL="171450"/>
            <a:endParaRPr dirty="0" sz="28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b="1" dirty="0" sz="2800" lang="en-US" smtClean="0">
                <a:solidFill>
                  <a:srgbClr val="0000FF"/>
                </a:solidFill>
                <a:effectLst/>
                <a:latin typeface="Times New Roman" pitchFamily="18" charset="0"/>
                <a:cs typeface="Times New Roman" pitchFamily="18" charset="0"/>
              </a:rPr>
              <a:t>CLOSING</a:t>
            </a:r>
            <a:r>
              <a:rPr dirty="0" sz="2800" lang="en-US" smtClean="0">
                <a:solidFill>
                  <a:schemeClr val="tx1"/>
                </a:solidFill>
                <a:effectLst/>
                <a:latin typeface="Times New Roman" pitchFamily="18" charset="0"/>
                <a:cs typeface="Times New Roman" pitchFamily="18" charset="0"/>
              </a:rPr>
              <a:t> the cursor. The previously declared, opened, and fetched cursor must now be closed to release memory allocation.</a:t>
            </a:r>
          </a:p>
          <a:p>
            <a:pPr algn="l" eaLnBrk="1" hangingPunct="1" indent="-571500" marL="742950">
              <a:lnSpc>
                <a:spcPct val="90000"/>
              </a:lnSpc>
              <a:buFontTx/>
              <a:buChar char="•"/>
            </a:pPr>
            <a:endParaRPr dirty="0" sz="14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34" name="Content Placeholder 2"/>
          <p:cNvSpPr>
            <a:spLocks noGrp="1"/>
          </p:cNvSpPr>
          <p:nvPr>
            <p:ph idx="1"/>
          </p:nvPr>
        </p:nvSpPr>
        <p:spPr>
          <a:xfrm>
            <a:off x="228600" y="304800"/>
            <a:ext cx="8839200" cy="6400800"/>
          </a:xfrm>
        </p:spPr>
        <p:txBody>
          <a:bodyPr>
            <a:normAutofit lnSpcReduction="10000"/>
          </a:bodyPr>
          <a:p>
            <a:pPr>
              <a:buFont typeface="Wingdings" pitchFamily="2" charset="2"/>
              <a:buChar char="q"/>
            </a:pPr>
            <a:r>
              <a:rPr b="1" dirty="0" sz="2500" lang="en-US">
                <a:solidFill>
                  <a:srgbClr val="0000FF"/>
                </a:solidFill>
                <a:latin typeface="Times New Roman" pitchFamily="18" charset="0"/>
                <a:cs typeface="Times New Roman" pitchFamily="18" charset="0"/>
              </a:rPr>
              <a:t>Declaring the Cursor</a:t>
            </a:r>
          </a:p>
          <a:p>
            <a:r>
              <a:rPr dirty="0" sz="2500" lang="en-US">
                <a:latin typeface="Times New Roman" pitchFamily="18" charset="0"/>
                <a:cs typeface="Times New Roman" pitchFamily="18" charset="0"/>
              </a:rPr>
              <a:t>Declaring the cursor defines the cursor with a name and the associated SELECT statement. </a:t>
            </a:r>
            <a:endParaRPr dirty="0" sz="2500" lang="en-US" smtClean="0">
              <a:latin typeface="Times New Roman" pitchFamily="18" charset="0"/>
              <a:cs typeface="Times New Roman" pitchFamily="18" charset="0"/>
            </a:endParaRPr>
          </a:p>
          <a:p>
            <a:r>
              <a:rPr b="1" dirty="0" sz="2500" lang="en-US" smtClean="0">
                <a:solidFill>
                  <a:srgbClr val="002060"/>
                </a:solidFill>
                <a:latin typeface="Times New Roman" pitchFamily="18" charset="0"/>
                <a:cs typeface="Times New Roman" pitchFamily="18" charset="0"/>
              </a:rPr>
              <a:t>For </a:t>
            </a:r>
            <a:r>
              <a:rPr b="1" dirty="0" sz="2500" lang="en-US">
                <a:solidFill>
                  <a:srgbClr val="002060"/>
                </a:solidFill>
                <a:latin typeface="Times New Roman" pitchFamily="18" charset="0"/>
                <a:cs typeface="Times New Roman" pitchFamily="18" charset="0"/>
              </a:rPr>
              <a:t>example −</a:t>
            </a:r>
          </a:p>
          <a:p>
            <a:pPr indent="0" marL="0">
              <a:buNone/>
            </a:pPr>
            <a:r>
              <a:rPr dirty="0" sz="2500" lang="en-US" smtClean="0">
                <a:latin typeface="Times New Roman" pitchFamily="18" charset="0"/>
                <a:cs typeface="Times New Roman" pitchFamily="18" charset="0"/>
              </a:rPr>
              <a:t>		</a:t>
            </a:r>
            <a:r>
              <a:rPr b="1" dirty="0" sz="2500" lang="en-US" smtClean="0">
                <a:solidFill>
                  <a:srgbClr val="FF0000"/>
                </a:solidFill>
                <a:latin typeface="Times New Roman" pitchFamily="18" charset="0"/>
                <a:cs typeface="Times New Roman" pitchFamily="18" charset="0"/>
              </a:rPr>
              <a:t>CURSOR </a:t>
            </a:r>
            <a:r>
              <a:rPr b="1" dirty="0" sz="2500" lang="en-US" err="1">
                <a:solidFill>
                  <a:srgbClr val="FF0000"/>
                </a:solidFill>
                <a:latin typeface="Times New Roman" pitchFamily="18" charset="0"/>
                <a:cs typeface="Times New Roman" pitchFamily="18" charset="0"/>
              </a:rPr>
              <a:t>c_customers</a:t>
            </a:r>
            <a:r>
              <a:rPr b="1" dirty="0" sz="2500" lang="en-US">
                <a:solidFill>
                  <a:srgbClr val="FF0000"/>
                </a:solidFill>
                <a:latin typeface="Times New Roman" pitchFamily="18" charset="0"/>
                <a:cs typeface="Times New Roman" pitchFamily="18" charset="0"/>
              </a:rPr>
              <a:t> IS SELECT id, name, address FROM customers; </a:t>
            </a:r>
            <a:endParaRPr b="1" dirty="0" sz="2500" lang="en-US" smtClean="0">
              <a:solidFill>
                <a:srgbClr val="FF0000"/>
              </a:solidFill>
              <a:latin typeface="Times New Roman" pitchFamily="18" charset="0"/>
              <a:cs typeface="Times New Roman" pitchFamily="18" charset="0"/>
            </a:endParaRPr>
          </a:p>
          <a:p>
            <a:pPr indent="0" marL="0">
              <a:buNone/>
            </a:pPr>
            <a:endParaRPr b="1" dirty="0" sz="2500" lang="en-US" smtClean="0">
              <a:solidFill>
                <a:srgbClr val="FF0000"/>
              </a:solidFill>
              <a:latin typeface="Times New Roman" pitchFamily="18" charset="0"/>
              <a:cs typeface="Times New Roman" pitchFamily="18" charset="0"/>
            </a:endParaRPr>
          </a:p>
          <a:p>
            <a:pPr>
              <a:buFont typeface="Wingdings" pitchFamily="2" charset="2"/>
              <a:buChar char="q"/>
            </a:pPr>
            <a:r>
              <a:rPr b="1" dirty="0" sz="2500" lang="en-US" smtClean="0">
                <a:solidFill>
                  <a:srgbClr val="0000FF"/>
                </a:solidFill>
                <a:latin typeface="Times New Roman" pitchFamily="18" charset="0"/>
                <a:cs typeface="Times New Roman" pitchFamily="18" charset="0"/>
              </a:rPr>
              <a:t>Opening </a:t>
            </a:r>
            <a:r>
              <a:rPr b="1" dirty="0" sz="2500" lang="en-US">
                <a:solidFill>
                  <a:srgbClr val="0000FF"/>
                </a:solidFill>
                <a:latin typeface="Times New Roman" pitchFamily="18" charset="0"/>
                <a:cs typeface="Times New Roman" pitchFamily="18" charset="0"/>
              </a:rPr>
              <a:t>the Cursor</a:t>
            </a:r>
          </a:p>
          <a:p>
            <a:r>
              <a:rPr dirty="0" sz="2500" lang="en-US">
                <a:latin typeface="Times New Roman" pitchFamily="18" charset="0"/>
                <a:cs typeface="Times New Roman" pitchFamily="18" charset="0"/>
              </a:rPr>
              <a:t>Opening the cursor allocates the memory for the cursor and makes it ready for fetching the rows returned by the SQL statement into it</a:t>
            </a:r>
            <a:r>
              <a:rPr dirty="0" sz="2500" lang="en-US" smtClean="0">
                <a:latin typeface="Times New Roman" pitchFamily="18" charset="0"/>
                <a:cs typeface="Times New Roman" pitchFamily="18" charset="0"/>
              </a:rPr>
              <a:t>.</a:t>
            </a:r>
          </a:p>
          <a:p>
            <a:endParaRPr dirty="0" sz="2500" lang="en-US">
              <a:latin typeface="Times New Roman" pitchFamily="18" charset="0"/>
              <a:cs typeface="Times New Roman" pitchFamily="18" charset="0"/>
            </a:endParaRPr>
          </a:p>
          <a:p>
            <a:r>
              <a:rPr b="1" dirty="0" sz="2500" lang="en-US" smtClean="0">
                <a:solidFill>
                  <a:srgbClr val="002060"/>
                </a:solidFill>
                <a:latin typeface="Times New Roman" pitchFamily="18" charset="0"/>
                <a:cs typeface="Times New Roman" pitchFamily="18" charset="0"/>
              </a:rPr>
              <a:t> </a:t>
            </a:r>
            <a:r>
              <a:rPr b="1" dirty="0" sz="2500" lang="en-US">
                <a:solidFill>
                  <a:srgbClr val="002060"/>
                </a:solidFill>
                <a:latin typeface="Times New Roman" pitchFamily="18" charset="0"/>
                <a:cs typeface="Times New Roman" pitchFamily="18" charset="0"/>
              </a:rPr>
              <a:t>For example, </a:t>
            </a:r>
            <a:r>
              <a:rPr dirty="0" sz="2500" lang="en-US">
                <a:latin typeface="Times New Roman" pitchFamily="18" charset="0"/>
                <a:cs typeface="Times New Roman" pitchFamily="18" charset="0"/>
              </a:rPr>
              <a:t>we will open the above defined cursor as follows −</a:t>
            </a:r>
          </a:p>
          <a:p>
            <a:pPr indent="0" marL="0">
              <a:buNone/>
            </a:pPr>
            <a:r>
              <a:rPr b="1" dirty="0" sz="2500" lang="en-US" smtClean="0">
                <a:solidFill>
                  <a:srgbClr val="FF0000"/>
                </a:solidFill>
                <a:latin typeface="Times New Roman" pitchFamily="18" charset="0"/>
                <a:cs typeface="Times New Roman" pitchFamily="18" charset="0"/>
              </a:rPr>
              <a:t>		OPEN </a:t>
            </a:r>
            <a:r>
              <a:rPr b="1" dirty="0" sz="2500" lang="en-US" err="1">
                <a:solidFill>
                  <a:srgbClr val="FF0000"/>
                </a:solidFill>
                <a:latin typeface="Times New Roman" pitchFamily="18" charset="0"/>
                <a:cs typeface="Times New Roman" pitchFamily="18" charset="0"/>
              </a:rPr>
              <a:t>c_customers</a:t>
            </a:r>
            <a:r>
              <a:rPr b="1" dirty="0" sz="2500" lang="en-US" smtClean="0">
                <a:solidFill>
                  <a:srgbClr val="FF0000"/>
                </a:solidFill>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35" name="Content Placeholder 2"/>
          <p:cNvSpPr>
            <a:spLocks noGrp="1"/>
          </p:cNvSpPr>
          <p:nvPr>
            <p:ph idx="1"/>
          </p:nvPr>
        </p:nvSpPr>
        <p:spPr>
          <a:xfrm>
            <a:off x="228600" y="228600"/>
            <a:ext cx="8610600" cy="6324600"/>
          </a:xfrm>
        </p:spPr>
        <p:txBody>
          <a:bodyPr>
            <a:normAutofit/>
          </a:bodyPr>
          <a:p>
            <a:pPr>
              <a:buFont typeface="Wingdings" pitchFamily="2" charset="2"/>
              <a:buChar char="q"/>
            </a:pPr>
            <a:r>
              <a:rPr dirty="0" sz="2800" lang="en-US">
                <a:solidFill>
                  <a:srgbClr val="0000FF"/>
                </a:solidFill>
                <a:latin typeface="Times New Roman" pitchFamily="18" charset="0"/>
                <a:cs typeface="Times New Roman" pitchFamily="18" charset="0"/>
              </a:rPr>
              <a:t> </a:t>
            </a:r>
            <a:r>
              <a:rPr b="1" dirty="0" sz="2800" lang="en-US">
                <a:solidFill>
                  <a:srgbClr val="0000FF"/>
                </a:solidFill>
                <a:latin typeface="Times New Roman" pitchFamily="18" charset="0"/>
                <a:cs typeface="Times New Roman" pitchFamily="18" charset="0"/>
              </a:rPr>
              <a:t>Fetching the Cursor</a:t>
            </a:r>
          </a:p>
          <a:p>
            <a:r>
              <a:rPr dirty="0" sz="2800" lang="en-US">
                <a:latin typeface="Times New Roman" pitchFamily="18" charset="0"/>
                <a:cs typeface="Times New Roman" pitchFamily="18" charset="0"/>
              </a:rPr>
              <a:t>Fetching the cursor involves accessing one row at a time. </a:t>
            </a:r>
            <a:endParaRPr dirty="0" sz="2800" lang="en-US" smtClean="0">
              <a:latin typeface="Times New Roman" pitchFamily="18" charset="0"/>
              <a:cs typeface="Times New Roman" pitchFamily="18" charset="0"/>
            </a:endParaRPr>
          </a:p>
          <a:p>
            <a:r>
              <a:rPr dirty="0" sz="2800" lang="en-US" smtClean="0">
                <a:solidFill>
                  <a:srgbClr val="0070C0"/>
                </a:solidFill>
                <a:latin typeface="Times New Roman" pitchFamily="18" charset="0"/>
                <a:cs typeface="Times New Roman" pitchFamily="18" charset="0"/>
              </a:rPr>
              <a:t>For </a:t>
            </a:r>
            <a:r>
              <a:rPr dirty="0" sz="2800" lang="en-US">
                <a:solidFill>
                  <a:srgbClr val="0070C0"/>
                </a:solidFill>
                <a:latin typeface="Times New Roman" pitchFamily="18" charset="0"/>
                <a:cs typeface="Times New Roman" pitchFamily="18" charset="0"/>
              </a:rPr>
              <a:t>example, we will fetch rows from the above-opened cursor as follows −</a:t>
            </a:r>
          </a:p>
          <a:p>
            <a:pPr indent="0" marL="0">
              <a:buNone/>
            </a:pPr>
            <a:r>
              <a:rPr dirty="0" sz="2800" lang="en-US" smtClean="0">
                <a:latin typeface="Times New Roman" pitchFamily="18" charset="0"/>
                <a:cs typeface="Times New Roman" pitchFamily="18" charset="0"/>
              </a:rPr>
              <a:t>    </a:t>
            </a:r>
            <a:r>
              <a:rPr b="1" dirty="0" sz="2800" lang="en-US" smtClean="0">
                <a:solidFill>
                  <a:srgbClr val="FF0000"/>
                </a:solidFill>
                <a:latin typeface="Times New Roman" pitchFamily="18" charset="0"/>
                <a:cs typeface="Times New Roman" pitchFamily="18" charset="0"/>
              </a:rPr>
              <a:t>FETCH </a:t>
            </a:r>
            <a:r>
              <a:rPr b="1" dirty="0" sz="2800" lang="en-US" err="1">
                <a:solidFill>
                  <a:srgbClr val="FF0000"/>
                </a:solidFill>
                <a:latin typeface="Times New Roman" pitchFamily="18" charset="0"/>
                <a:cs typeface="Times New Roman" pitchFamily="18" charset="0"/>
              </a:rPr>
              <a:t>c_customers</a:t>
            </a:r>
            <a:r>
              <a:rPr b="1" dirty="0" sz="2800" lang="en-US">
                <a:solidFill>
                  <a:srgbClr val="FF0000"/>
                </a:solidFill>
                <a:latin typeface="Times New Roman" pitchFamily="18" charset="0"/>
                <a:cs typeface="Times New Roman" pitchFamily="18" charset="0"/>
              </a:rPr>
              <a:t> INTO </a:t>
            </a:r>
            <a:r>
              <a:rPr b="1" dirty="0" sz="2800" lang="en-US" err="1">
                <a:solidFill>
                  <a:srgbClr val="FF0000"/>
                </a:solidFill>
                <a:latin typeface="Times New Roman" pitchFamily="18" charset="0"/>
                <a:cs typeface="Times New Roman" pitchFamily="18" charset="0"/>
              </a:rPr>
              <a:t>c_id</a:t>
            </a:r>
            <a:r>
              <a:rPr b="1" dirty="0" sz="2800" lang="en-US">
                <a:solidFill>
                  <a:srgbClr val="FF0000"/>
                </a:solidFill>
                <a:latin typeface="Times New Roman" pitchFamily="18" charset="0"/>
                <a:cs typeface="Times New Roman" pitchFamily="18" charset="0"/>
              </a:rPr>
              <a:t>, </a:t>
            </a:r>
            <a:r>
              <a:rPr b="1" dirty="0" sz="2800" lang="en-US" err="1">
                <a:solidFill>
                  <a:srgbClr val="FF0000"/>
                </a:solidFill>
                <a:latin typeface="Times New Roman" pitchFamily="18" charset="0"/>
                <a:cs typeface="Times New Roman" pitchFamily="18" charset="0"/>
              </a:rPr>
              <a:t>c_name</a:t>
            </a:r>
            <a:r>
              <a:rPr b="1" dirty="0" sz="2800" lang="en-US">
                <a:solidFill>
                  <a:srgbClr val="FF0000"/>
                </a:solidFill>
                <a:latin typeface="Times New Roman" pitchFamily="18" charset="0"/>
                <a:cs typeface="Times New Roman" pitchFamily="18" charset="0"/>
              </a:rPr>
              <a:t>, </a:t>
            </a:r>
            <a:r>
              <a:rPr b="1" dirty="0" sz="2800" lang="en-US" err="1">
                <a:solidFill>
                  <a:srgbClr val="FF0000"/>
                </a:solidFill>
                <a:latin typeface="Times New Roman" pitchFamily="18" charset="0"/>
                <a:cs typeface="Times New Roman" pitchFamily="18" charset="0"/>
              </a:rPr>
              <a:t>c_addr</a:t>
            </a:r>
            <a:r>
              <a:rPr b="1" dirty="0" sz="2800" lang="en-US" smtClean="0">
                <a:solidFill>
                  <a:srgbClr val="FF0000"/>
                </a:solidFill>
                <a:latin typeface="Times New Roman" pitchFamily="18" charset="0"/>
                <a:cs typeface="Times New Roman" pitchFamily="18" charset="0"/>
              </a:rPr>
              <a:t>;</a:t>
            </a:r>
          </a:p>
          <a:p>
            <a:pPr indent="0" marL="0">
              <a:buNone/>
            </a:pPr>
            <a:endParaRPr b="1" dirty="0" sz="2800" lang="en-US" smtClean="0">
              <a:solidFill>
                <a:srgbClr val="FF0000"/>
              </a:solidFill>
              <a:latin typeface="Times New Roman" pitchFamily="18" charset="0"/>
              <a:cs typeface="Times New Roman" pitchFamily="18" charset="0"/>
            </a:endParaRPr>
          </a:p>
          <a:p>
            <a:pPr>
              <a:buFont typeface="Wingdings" pitchFamily="2" charset="2"/>
              <a:buChar char="q"/>
            </a:pPr>
            <a:r>
              <a:rPr dirty="0" sz="2800" lang="en-US" smtClean="0">
                <a:latin typeface="Times New Roman" pitchFamily="18" charset="0"/>
                <a:cs typeface="Times New Roman" pitchFamily="18" charset="0"/>
              </a:rPr>
              <a:t> </a:t>
            </a:r>
            <a:r>
              <a:rPr b="1" dirty="0" sz="2800" lang="en-US">
                <a:solidFill>
                  <a:srgbClr val="0000FF"/>
                </a:solidFill>
                <a:latin typeface="Times New Roman" pitchFamily="18" charset="0"/>
                <a:cs typeface="Times New Roman" pitchFamily="18" charset="0"/>
              </a:rPr>
              <a:t>Closing the Cursor</a:t>
            </a:r>
          </a:p>
          <a:p>
            <a:r>
              <a:rPr dirty="0" sz="2800" lang="en-US">
                <a:latin typeface="Times New Roman" pitchFamily="18" charset="0"/>
                <a:cs typeface="Times New Roman" pitchFamily="18" charset="0"/>
              </a:rPr>
              <a:t>Closing the cursor means releasing the allocated memory. </a:t>
            </a:r>
            <a:endParaRPr dirty="0" sz="2800" lang="en-US" smtClean="0">
              <a:latin typeface="Times New Roman" pitchFamily="18" charset="0"/>
              <a:cs typeface="Times New Roman" pitchFamily="18" charset="0"/>
            </a:endParaRPr>
          </a:p>
          <a:p>
            <a:r>
              <a:rPr dirty="0" sz="2800" lang="en-US" smtClean="0">
                <a:solidFill>
                  <a:srgbClr val="0070C0"/>
                </a:solidFill>
                <a:latin typeface="Times New Roman" pitchFamily="18" charset="0"/>
                <a:cs typeface="Times New Roman" pitchFamily="18" charset="0"/>
              </a:rPr>
              <a:t>For </a:t>
            </a:r>
            <a:r>
              <a:rPr dirty="0" sz="2800" lang="en-US">
                <a:solidFill>
                  <a:srgbClr val="0070C0"/>
                </a:solidFill>
                <a:latin typeface="Times New Roman" pitchFamily="18" charset="0"/>
                <a:cs typeface="Times New Roman" pitchFamily="18" charset="0"/>
              </a:rPr>
              <a:t>example, we will close the above-opened cursor as follows −</a:t>
            </a:r>
          </a:p>
          <a:p>
            <a:pPr indent="0" marL="0">
              <a:buNone/>
            </a:pPr>
            <a:r>
              <a:rPr dirty="0" sz="2800" lang="en-US" smtClean="0">
                <a:latin typeface="Times New Roman" pitchFamily="18" charset="0"/>
                <a:cs typeface="Times New Roman" pitchFamily="18" charset="0"/>
              </a:rPr>
              <a:t>              </a:t>
            </a:r>
            <a:r>
              <a:rPr b="1" dirty="0" sz="2800" lang="en-US" smtClean="0">
                <a:solidFill>
                  <a:srgbClr val="FF0000"/>
                </a:solidFill>
                <a:latin typeface="Times New Roman" pitchFamily="18" charset="0"/>
                <a:cs typeface="Times New Roman" pitchFamily="18" charset="0"/>
              </a:rPr>
              <a:t>CLOSE </a:t>
            </a:r>
            <a:r>
              <a:rPr b="1" dirty="0" sz="2800" lang="en-US" err="1">
                <a:solidFill>
                  <a:srgbClr val="FF0000"/>
                </a:solidFill>
                <a:latin typeface="Times New Roman" pitchFamily="18" charset="0"/>
                <a:cs typeface="Times New Roman" pitchFamily="18" charset="0"/>
              </a:rPr>
              <a:t>c_customers</a:t>
            </a:r>
            <a:r>
              <a:rPr b="1" dirty="0" sz="2800" lang="en-US">
                <a:solidFill>
                  <a:srgbClr val="FF0000"/>
                </a:solidFill>
                <a:latin typeface="Times New Roman" pitchFamily="18" charset="0"/>
                <a:cs typeface="Times New Roman"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36" name="Content Placeholder 2"/>
          <p:cNvSpPr>
            <a:spLocks noGrp="1"/>
          </p:cNvSpPr>
          <p:nvPr>
            <p:ph idx="1"/>
          </p:nvPr>
        </p:nvSpPr>
        <p:spPr>
          <a:xfrm>
            <a:off x="228600" y="228600"/>
            <a:ext cx="8763000" cy="6477000"/>
          </a:xfrm>
        </p:spPr>
        <p:txBody>
          <a:bodyPr>
            <a:normAutofit fontScale="68750" lnSpcReduction="20000"/>
          </a:bodyPr>
          <a:p>
            <a:r>
              <a:rPr b="1" dirty="0" lang="en-US">
                <a:solidFill>
                  <a:srgbClr val="FF0000"/>
                </a:solidFill>
                <a:latin typeface="Times New Roman" pitchFamily="18" charset="0"/>
                <a:cs typeface="Times New Roman" pitchFamily="18" charset="0"/>
              </a:rPr>
              <a:t>Example:</a:t>
            </a:r>
          </a:p>
          <a:p>
            <a:r>
              <a:rPr dirty="0" lang="en-US">
                <a:latin typeface="Times New Roman" pitchFamily="18" charset="0"/>
                <a:cs typeface="Times New Roman" pitchFamily="18" charset="0"/>
              </a:rPr>
              <a:t>Following is a complete example to illustrate the concepts of </a:t>
            </a:r>
            <a:r>
              <a:rPr b="1" dirty="0" sz="3400" lang="en-US">
                <a:solidFill>
                  <a:srgbClr val="FF0000"/>
                </a:solidFill>
                <a:latin typeface="Times New Roman" pitchFamily="18" charset="0"/>
                <a:cs typeface="Times New Roman" pitchFamily="18" charset="0"/>
              </a:rPr>
              <a:t>explicit cursors:</a:t>
            </a:r>
          </a:p>
          <a:p>
            <a:pPr indent="0" marL="0">
              <a:buNone/>
            </a:pPr>
            <a:r>
              <a:rPr dirty="0" lang="en-US">
                <a:latin typeface="Times New Roman" pitchFamily="18" charset="0"/>
                <a:cs typeface="Times New Roman" pitchFamily="18" charset="0"/>
              </a:rPr>
              <a:t>DECLARE</a:t>
            </a:r>
          </a:p>
          <a:p>
            <a:pPr indent="0" marL="0">
              <a:buNone/>
            </a:pPr>
            <a:r>
              <a:rPr dirty="0" lang="en-US" smtClean="0">
                <a:latin typeface="Times New Roman" pitchFamily="18" charset="0"/>
                <a:cs typeface="Times New Roman" pitchFamily="18" charset="0"/>
              </a:rPr>
              <a:t>	c_id </a:t>
            </a:r>
            <a:r>
              <a:rPr dirty="0" lang="en-US" smtClean="0">
                <a:latin typeface="Times New Roman" pitchFamily="18" charset="0"/>
                <a:cs typeface="Times New Roman" pitchFamily="18" charset="0"/>
              </a:rPr>
              <a:t>customers.id%type</a:t>
            </a:r>
            <a:r>
              <a:rPr dirty="0" lang="en-US">
                <a:latin typeface="Times New Roman" pitchFamily="18" charset="0"/>
                <a:cs typeface="Times New Roman" pitchFamily="18" charset="0"/>
              </a:rPr>
              <a:t>;</a:t>
            </a:r>
          </a:p>
          <a:p>
            <a:pPr indent="0" marL="0">
              <a:buNone/>
            </a:pPr>
            <a:r>
              <a:rPr dirty="0" lang="pt-BR" smtClean="0">
                <a:latin typeface="Times New Roman" pitchFamily="18" charset="0"/>
                <a:cs typeface="Times New Roman" pitchFamily="18" charset="0"/>
              </a:rPr>
              <a:t>	c_nam </a:t>
            </a:r>
            <a:r>
              <a:rPr dirty="0" lang="pt-BR">
                <a:latin typeface="Times New Roman" pitchFamily="18" charset="0"/>
                <a:cs typeface="Times New Roman" pitchFamily="18" charset="0"/>
              </a:rPr>
              <a:t>e </a:t>
            </a:r>
            <a:r>
              <a:rPr dirty="0" lang="pt-BR" smtClean="0">
                <a:latin typeface="Times New Roman" pitchFamily="18" charset="0"/>
                <a:cs typeface="Times New Roman" pitchFamily="18" charset="0"/>
              </a:rPr>
              <a:t>customers.name%type</a:t>
            </a:r>
            <a:r>
              <a:rPr dirty="0" lang="pt-BR">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c_addr </a:t>
            </a:r>
            <a:r>
              <a:rPr dirty="0" lang="en-US" smtClean="0">
                <a:latin typeface="Times New Roman" pitchFamily="18" charset="0"/>
                <a:cs typeface="Times New Roman" pitchFamily="18" charset="0"/>
              </a:rPr>
              <a:t>customers.address%type</a:t>
            </a:r>
            <a:r>
              <a:rPr dirty="0" lang="en-US">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b="1" dirty="0" lang="en-US" smtClean="0">
                <a:solidFill>
                  <a:srgbClr val="FF0000"/>
                </a:solidFill>
                <a:latin typeface="Times New Roman" pitchFamily="18" charset="0"/>
                <a:cs typeface="Times New Roman" pitchFamily="18" charset="0"/>
              </a:rPr>
              <a:t>CURSOR</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c_customers </a:t>
            </a:r>
            <a:r>
              <a:rPr dirty="0" lang="en-US">
                <a:latin typeface="Times New Roman" pitchFamily="18" charset="0"/>
                <a:cs typeface="Times New Roman" pitchFamily="18" charset="0"/>
              </a:rPr>
              <a:t>is</a:t>
            </a:r>
          </a:p>
          <a:p>
            <a:pPr indent="0" marL="0">
              <a:buNone/>
            </a:pPr>
            <a:r>
              <a:rPr dirty="0" lang="en-US" smtClean="0">
                <a:latin typeface="Times New Roman" pitchFamily="18" charset="0"/>
                <a:cs typeface="Times New Roman" pitchFamily="18" charset="0"/>
              </a:rPr>
              <a:t>		SELECT </a:t>
            </a:r>
            <a:r>
              <a:rPr dirty="0" lang="en-US">
                <a:latin typeface="Times New Roman" pitchFamily="18" charset="0"/>
                <a:cs typeface="Times New Roman" pitchFamily="18" charset="0"/>
              </a:rPr>
              <a:t>id, </a:t>
            </a:r>
            <a:r>
              <a:rPr dirty="0" lang="en-US" smtClean="0">
                <a:latin typeface="Times New Roman" pitchFamily="18" charset="0"/>
                <a:cs typeface="Times New Roman" pitchFamily="18" charset="0"/>
              </a:rPr>
              <a:t>name</a:t>
            </a:r>
            <a:r>
              <a:rPr dirty="0" lang="en-US">
                <a:latin typeface="Times New Roman" pitchFamily="18" charset="0"/>
                <a:cs typeface="Times New Roman" pitchFamily="18" charset="0"/>
              </a:rPr>
              <a:t>, address FROM </a:t>
            </a:r>
            <a:r>
              <a:rPr dirty="0" lang="en-US" smtClean="0">
                <a:latin typeface="Times New Roman" pitchFamily="18" charset="0"/>
                <a:cs typeface="Times New Roman" pitchFamily="18" charset="0"/>
              </a:rPr>
              <a:t>customers</a:t>
            </a:r>
            <a:r>
              <a:rPr dirty="0" lang="en-US">
                <a:latin typeface="Times New Roman" pitchFamily="18" charset="0"/>
                <a:cs typeface="Times New Roman" pitchFamily="18" charset="0"/>
              </a:rPr>
              <a:t>;</a:t>
            </a:r>
          </a:p>
          <a:p>
            <a:pPr indent="0" marL="0">
              <a:buNone/>
            </a:pPr>
            <a:r>
              <a:rPr dirty="0" lang="en-US">
                <a:latin typeface="Times New Roman" pitchFamily="18" charset="0"/>
                <a:cs typeface="Times New Roman" pitchFamily="18" charset="0"/>
              </a:rPr>
              <a:t>BEGIN</a:t>
            </a:r>
          </a:p>
          <a:p>
            <a:pPr indent="0" marL="0">
              <a:buNone/>
            </a:pPr>
            <a:r>
              <a:rPr dirty="0" lang="en-US" smtClean="0">
                <a:latin typeface="Times New Roman" pitchFamily="18" charset="0"/>
                <a:cs typeface="Times New Roman" pitchFamily="18" charset="0"/>
              </a:rPr>
              <a:t>	OPEN </a:t>
            </a:r>
            <a:r>
              <a:rPr dirty="0" lang="en-US" smtClean="0">
                <a:latin typeface="Times New Roman" pitchFamily="18" charset="0"/>
                <a:cs typeface="Times New Roman" pitchFamily="18" charset="0"/>
              </a:rPr>
              <a:t>c_customers</a:t>
            </a:r>
            <a:r>
              <a:rPr dirty="0" lang="en-US">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LOOP</a:t>
            </a:r>
            <a:endParaRPr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FETCH </a:t>
            </a:r>
            <a:r>
              <a:rPr dirty="0" lang="en-US" smtClean="0">
                <a:latin typeface="Times New Roman" pitchFamily="18" charset="0"/>
                <a:cs typeface="Times New Roman" pitchFamily="18" charset="0"/>
              </a:rPr>
              <a:t>c_customers </a:t>
            </a:r>
            <a:r>
              <a:rPr dirty="0" lang="en-US">
                <a:latin typeface="Times New Roman" pitchFamily="18" charset="0"/>
                <a:cs typeface="Times New Roman" pitchFamily="18" charset="0"/>
              </a:rPr>
              <a:t>into c_id, </a:t>
            </a:r>
            <a:r>
              <a:rPr dirty="0" lang="en-US" smtClean="0">
                <a:latin typeface="Times New Roman" pitchFamily="18" charset="0"/>
                <a:cs typeface="Times New Roman" pitchFamily="18" charset="0"/>
              </a:rPr>
              <a:t>c_name</a:t>
            </a:r>
            <a:r>
              <a:rPr dirty="0" lang="en-US">
                <a:latin typeface="Times New Roman" pitchFamily="18" charset="0"/>
                <a:cs typeface="Times New Roman" pitchFamily="18" charset="0"/>
              </a:rPr>
              <a:t>, c_addr;</a:t>
            </a:r>
          </a:p>
          <a:p>
            <a:pPr indent="0" marL="0">
              <a:buNone/>
            </a:pPr>
            <a:r>
              <a:rPr dirty="0" lang="en-US" smtClean="0">
                <a:latin typeface="Times New Roman" pitchFamily="18" charset="0"/>
                <a:cs typeface="Times New Roman" pitchFamily="18" charset="0"/>
              </a:rPr>
              <a:t>		EXIT </a:t>
            </a:r>
            <a:r>
              <a:rPr dirty="0" lang="en-US">
                <a:latin typeface="Times New Roman" pitchFamily="18" charset="0"/>
                <a:cs typeface="Times New Roman" pitchFamily="18" charset="0"/>
              </a:rPr>
              <a:t>WHEN </a:t>
            </a:r>
            <a:r>
              <a:rPr dirty="0" lang="en-US" smtClean="0">
                <a:latin typeface="Times New Roman" pitchFamily="18" charset="0"/>
                <a:cs typeface="Times New Roman" pitchFamily="18" charset="0"/>
              </a:rPr>
              <a:t>c_customers%notfound</a:t>
            </a:r>
            <a:r>
              <a:rPr dirty="0" lang="en-US">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dbms_output.put_line(c_id </a:t>
            </a:r>
            <a:r>
              <a:rPr dirty="0" lang="en-US">
                <a:latin typeface="Times New Roman" pitchFamily="18" charset="0"/>
                <a:cs typeface="Times New Roman" pitchFamily="18" charset="0"/>
              </a:rPr>
              <a:t>|| ' ' || </a:t>
            </a:r>
            <a:r>
              <a:rPr dirty="0" lang="en-US" smtClean="0">
                <a:latin typeface="Times New Roman" pitchFamily="18" charset="0"/>
                <a:cs typeface="Times New Roman" pitchFamily="18" charset="0"/>
              </a:rPr>
              <a:t>c_name </a:t>
            </a:r>
            <a:r>
              <a:rPr dirty="0" lang="en-US">
                <a:latin typeface="Times New Roman" pitchFamily="18" charset="0"/>
                <a:cs typeface="Times New Roman" pitchFamily="18" charset="0"/>
              </a:rPr>
              <a:t>|| ' ' || c_addr);</a:t>
            </a:r>
          </a:p>
          <a:p>
            <a:pPr indent="0" marL="0">
              <a:buNone/>
            </a:pPr>
            <a:r>
              <a:rPr dirty="0" lang="en-US" smtClean="0">
                <a:latin typeface="Times New Roman" pitchFamily="18" charset="0"/>
                <a:cs typeface="Times New Roman" pitchFamily="18" charset="0"/>
              </a:rPr>
              <a:t>	END </a:t>
            </a:r>
            <a:r>
              <a:rPr dirty="0" lang="en-US">
                <a:latin typeface="Times New Roman" pitchFamily="18" charset="0"/>
                <a:cs typeface="Times New Roman" pitchFamily="18" charset="0"/>
              </a:rPr>
              <a:t>LOOP;</a:t>
            </a:r>
          </a:p>
          <a:p>
            <a:pPr indent="0" marL="0">
              <a:buNone/>
            </a:pPr>
            <a:r>
              <a:rPr dirty="0" lang="en-US" smtClean="0">
                <a:latin typeface="Times New Roman" pitchFamily="18" charset="0"/>
                <a:cs typeface="Times New Roman" pitchFamily="18" charset="0"/>
              </a:rPr>
              <a:t>	CLOSE </a:t>
            </a:r>
            <a:r>
              <a:rPr dirty="0" lang="en-US" smtClean="0">
                <a:latin typeface="Times New Roman" pitchFamily="18" charset="0"/>
                <a:cs typeface="Times New Roman" pitchFamily="18" charset="0"/>
              </a:rPr>
              <a:t>c_customers</a:t>
            </a:r>
            <a:r>
              <a:rPr dirty="0" lang="en-US">
                <a:latin typeface="Times New Roman" pitchFamily="18" charset="0"/>
                <a:cs typeface="Times New Roman" pitchFamily="18" charset="0"/>
              </a:rPr>
              <a:t>;</a:t>
            </a:r>
          </a:p>
          <a:p>
            <a:pPr indent="0" marL="0">
              <a:buNone/>
            </a:pPr>
            <a:r>
              <a:rPr dirty="0" lang="en-US">
                <a:latin typeface="Times New Roman" pitchFamily="18" charset="0"/>
                <a:cs typeface="Times New Roman" pitchFamily="18" charset="0"/>
              </a:rPr>
              <a:t>END;</a:t>
            </a:r>
          </a:p>
          <a:p>
            <a:pPr indent="0" marL="0">
              <a:buNone/>
            </a:pPr>
            <a:r>
              <a:rPr dirty="0" lang="en-US">
                <a:latin typeface="Times New Roman" pitchFamily="18" charset="0"/>
                <a:cs typeface="Times New Roman"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37" name="Title 1"/>
          <p:cNvSpPr>
            <a:spLocks noGrp="1"/>
          </p:cNvSpPr>
          <p:nvPr>
            <p:ph type="title"/>
          </p:nvPr>
        </p:nvSpPr>
        <p:spPr/>
        <p:txBody>
          <a:bodyPr/>
          <a:p>
            <a:r>
              <a:rPr b="1" dirty="0" lang="en-US" smtClean="0">
                <a:solidFill>
                  <a:srgbClr val="FF0000"/>
                </a:solidFill>
              </a:rPr>
              <a:t>Example-Implicit Cursors</a:t>
            </a:r>
            <a:endParaRPr b="1" dirty="0" lang="en-IN">
              <a:solidFill>
                <a:srgbClr val="FF0000"/>
              </a:solidFill>
            </a:endParaRPr>
          </a:p>
        </p:txBody>
      </p:sp>
      <p:graphicFrame>
        <p:nvGraphicFramePr>
          <p:cNvPr id="4194305" name="Content Placeholder 3"/>
          <p:cNvGraphicFramePr>
            <a:graphicFrameLocks noGrp="1"/>
          </p:cNvGraphicFramePr>
          <p:nvPr>
            <p:ph idx="1"/>
          </p:nvPr>
        </p:nvGraphicFramePr>
        <p:xfrm>
          <a:off x="457200" y="1600200"/>
          <a:ext cx="7315201" cy="1854200"/>
        </p:xfrm>
        <a:graphic>
          <a:graphicData uri="http://schemas.openxmlformats.org/drawingml/2006/table">
            <a:tbl>
              <a:tblPr firstRow="1" bandRow="1">
                <a:tableStyleId>{5C22544A-7EE6-4342-B048-85BDC9FD1C3A}</a:tableStyleId>
              </a:tblPr>
              <a:tblGrid>
                <a:gridCol w="1066800"/>
                <a:gridCol w="1507067"/>
                <a:gridCol w="2150533"/>
                <a:gridCol w="2590801"/>
              </a:tblGrid>
              <a:tr h="370840">
                <a:tc>
                  <a:txBody>
                    <a:bodyPr/>
                    <a:p>
                      <a:pPr algn="ctr" fontAlgn="ctr"/>
                      <a:r>
                        <a:rPr b="0" dirty="0" lang="en-IN">
                          <a:effectLst/>
                        </a:rPr>
                        <a:t>EMP_NO</a:t>
                      </a:r>
                    </a:p>
                  </a:txBody>
                  <a:tcPr marL="28575" marR="28575" marT="28575" marB="28575" anchor="ctr"/>
                </a:tc>
                <a:tc>
                  <a:txBody>
                    <a:bodyPr/>
                    <a:p>
                      <a:pPr algn="ctr" fontAlgn="ctr"/>
                      <a:r>
                        <a:rPr b="0" lang="en-IN">
                          <a:effectLst/>
                        </a:rPr>
                        <a:t>EMP_NAME</a:t>
                      </a:r>
                    </a:p>
                  </a:txBody>
                  <a:tcPr marL="28575" marR="28575" marT="28575" marB="28575" anchor="ctr"/>
                </a:tc>
                <a:tc>
                  <a:txBody>
                    <a:bodyPr/>
                    <a:p>
                      <a:pPr algn="ctr" fontAlgn="ctr"/>
                      <a:r>
                        <a:rPr b="0" lang="en-IN">
                          <a:effectLst/>
                        </a:rPr>
                        <a:t>EMP_DEPT</a:t>
                      </a:r>
                    </a:p>
                  </a:txBody>
                  <a:tcPr marL="28575" marR="28575" marT="28575" marB="28575" anchor="ctr"/>
                </a:tc>
                <a:tc>
                  <a:txBody>
                    <a:bodyPr/>
                    <a:p>
                      <a:pPr algn="ctr" fontAlgn="ctr"/>
                      <a:r>
                        <a:rPr b="0" lang="en-IN">
                          <a:effectLst/>
                        </a:rPr>
                        <a:t>EMP_SALARY</a:t>
                      </a:r>
                    </a:p>
                  </a:txBody>
                  <a:tcPr marL="28575" marR="28575" marT="28575" marB="28575" anchor="ctr"/>
                </a:tc>
              </a:tr>
              <a:tr h="370840">
                <a:tc>
                  <a:txBody>
                    <a:bodyPr/>
                    <a:p>
                      <a:pPr algn="ctr" fontAlgn="ctr"/>
                      <a:r>
                        <a:rPr lang="en-IN">
                          <a:effectLst/>
                        </a:rPr>
                        <a:t>1</a:t>
                      </a:r>
                    </a:p>
                  </a:txBody>
                  <a:tcPr marL="28575" marR="28575" marT="28575" marB="28575" anchor="ctr"/>
                </a:tc>
                <a:tc>
                  <a:txBody>
                    <a:bodyPr/>
                    <a:p>
                      <a:pPr algn="ctr" fontAlgn="ctr"/>
                      <a:r>
                        <a:rPr lang="en-IN">
                          <a:effectLst/>
                        </a:rPr>
                        <a:t>Forbs ross</a:t>
                      </a:r>
                    </a:p>
                  </a:txBody>
                  <a:tcPr marL="28575" marR="28575" marT="28575" marB="28575" anchor="ctr"/>
                </a:tc>
                <a:tc>
                  <a:txBody>
                    <a:bodyPr/>
                    <a:p>
                      <a:pPr algn="ctr" fontAlgn="ctr"/>
                      <a:r>
                        <a:rPr lang="en-IN">
                          <a:effectLst/>
                        </a:rPr>
                        <a:t>Web Developer</a:t>
                      </a:r>
                    </a:p>
                  </a:txBody>
                  <a:tcPr marL="28575" marR="28575" marT="28575" marB="28575" anchor="ctr"/>
                </a:tc>
                <a:tc>
                  <a:txBody>
                    <a:bodyPr/>
                    <a:p>
                      <a:pPr algn="ctr" fontAlgn="ctr"/>
                      <a:r>
                        <a:rPr lang="en-IN">
                          <a:effectLst/>
                        </a:rPr>
                        <a:t>45k</a:t>
                      </a:r>
                    </a:p>
                  </a:txBody>
                  <a:tcPr marL="28575" marR="28575" marT="28575" marB="28575" anchor="ctr"/>
                </a:tc>
              </a:tr>
              <a:tr h="370840">
                <a:tc>
                  <a:txBody>
                    <a:bodyPr/>
                    <a:p>
                      <a:pPr algn="ctr" fontAlgn="ctr"/>
                      <a:r>
                        <a:rPr lang="en-IN">
                          <a:effectLst/>
                        </a:rPr>
                        <a:t>2</a:t>
                      </a:r>
                    </a:p>
                  </a:txBody>
                  <a:tcPr marL="28575" marR="28575" marT="28575" marB="28575" anchor="ctr"/>
                </a:tc>
                <a:tc>
                  <a:txBody>
                    <a:bodyPr/>
                    <a:p>
                      <a:pPr algn="ctr" fontAlgn="ctr"/>
                      <a:r>
                        <a:rPr lang="en-IN">
                          <a:effectLst/>
                        </a:rPr>
                        <a:t>marks jems</a:t>
                      </a:r>
                    </a:p>
                  </a:txBody>
                  <a:tcPr marL="28575" marR="28575" marT="28575" marB="28575" anchor="ctr"/>
                </a:tc>
                <a:tc>
                  <a:txBody>
                    <a:bodyPr/>
                    <a:p>
                      <a:pPr algn="ctr" fontAlgn="ctr"/>
                      <a:r>
                        <a:rPr lang="en-IN">
                          <a:effectLst/>
                        </a:rPr>
                        <a:t>Program Developer</a:t>
                      </a:r>
                    </a:p>
                  </a:txBody>
                  <a:tcPr marL="28575" marR="28575" marT="28575" marB="28575" anchor="ctr"/>
                </a:tc>
                <a:tc>
                  <a:txBody>
                    <a:bodyPr/>
                    <a:p>
                      <a:pPr algn="ctr" fontAlgn="ctr"/>
                      <a:r>
                        <a:rPr lang="en-IN">
                          <a:effectLst/>
                        </a:rPr>
                        <a:t>38k</a:t>
                      </a:r>
                    </a:p>
                  </a:txBody>
                  <a:tcPr marL="28575" marR="28575" marT="28575" marB="28575" anchor="ctr"/>
                </a:tc>
              </a:tr>
              <a:tr h="370840">
                <a:tc>
                  <a:txBody>
                    <a:bodyPr/>
                    <a:p>
                      <a:pPr algn="ctr" fontAlgn="ctr"/>
                      <a:r>
                        <a:rPr lang="en-IN">
                          <a:effectLst/>
                        </a:rPr>
                        <a:t>3</a:t>
                      </a:r>
                    </a:p>
                  </a:txBody>
                  <a:tcPr marL="28575" marR="28575" marT="28575" marB="28575" anchor="ctr"/>
                </a:tc>
                <a:tc>
                  <a:txBody>
                    <a:bodyPr/>
                    <a:p>
                      <a:pPr algn="ctr" fontAlgn="ctr"/>
                      <a:r>
                        <a:rPr lang="en-IN">
                          <a:effectLst/>
                        </a:rPr>
                        <a:t>Saulin</a:t>
                      </a:r>
                    </a:p>
                  </a:txBody>
                  <a:tcPr marL="28575" marR="28575" marT="28575" marB="28575" anchor="ctr"/>
                </a:tc>
                <a:tc>
                  <a:txBody>
                    <a:bodyPr/>
                    <a:p>
                      <a:pPr algn="ctr" fontAlgn="ctr"/>
                      <a:r>
                        <a:rPr lang="en-IN">
                          <a:effectLst/>
                        </a:rPr>
                        <a:t>Program Developer</a:t>
                      </a:r>
                    </a:p>
                  </a:txBody>
                  <a:tcPr marL="28575" marR="28575" marT="28575" marB="28575" anchor="ctr"/>
                </a:tc>
                <a:tc>
                  <a:txBody>
                    <a:bodyPr/>
                    <a:p>
                      <a:pPr algn="ctr" fontAlgn="ctr"/>
                      <a:r>
                        <a:rPr lang="en-IN">
                          <a:effectLst/>
                        </a:rPr>
                        <a:t>34k</a:t>
                      </a:r>
                    </a:p>
                  </a:txBody>
                  <a:tcPr marL="28575" marR="28575" marT="28575" marB="28575" anchor="ctr"/>
                </a:tc>
              </a:tr>
              <a:tr h="370840">
                <a:tc>
                  <a:txBody>
                    <a:bodyPr/>
                    <a:p>
                      <a:pPr algn="ctr" fontAlgn="ctr"/>
                      <a:r>
                        <a:rPr lang="en-IN">
                          <a:effectLst/>
                        </a:rPr>
                        <a:t>4</a:t>
                      </a:r>
                    </a:p>
                  </a:txBody>
                  <a:tcPr marL="28575" marR="28575" marT="28575" marB="28575" anchor="ctr"/>
                </a:tc>
                <a:tc>
                  <a:txBody>
                    <a:bodyPr/>
                    <a:p>
                      <a:pPr algn="ctr" fontAlgn="ctr"/>
                      <a:r>
                        <a:rPr lang="en-IN">
                          <a:effectLst/>
                        </a:rPr>
                        <a:t>Zenia Sroll</a:t>
                      </a:r>
                    </a:p>
                  </a:txBody>
                  <a:tcPr marL="28575" marR="28575" marT="28575" marB="28575" anchor="ctr"/>
                </a:tc>
                <a:tc>
                  <a:txBody>
                    <a:bodyPr/>
                    <a:p>
                      <a:pPr algn="ctr" fontAlgn="ctr"/>
                      <a:r>
                        <a:rPr lang="en-IN">
                          <a:effectLst/>
                        </a:rPr>
                        <a:t>Web Developer</a:t>
                      </a:r>
                    </a:p>
                  </a:txBody>
                  <a:tcPr marL="28575" marR="28575" marT="28575" marB="28575" anchor="ctr"/>
                </a:tc>
                <a:tc>
                  <a:txBody>
                    <a:bodyPr/>
                    <a:p>
                      <a:pPr algn="ctr" fontAlgn="ctr"/>
                      <a:r>
                        <a:rPr dirty="0" lang="en-IN">
                          <a:effectLst/>
                        </a:rPr>
                        <a:t>42k</a:t>
                      </a:r>
                    </a:p>
                  </a:txBody>
                  <a:tcPr marL="28575" marR="28575" marT="28575" marB="2857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38" name="Content Placeholder 2"/>
          <p:cNvSpPr>
            <a:spLocks noGrp="1"/>
          </p:cNvSpPr>
          <p:nvPr>
            <p:ph idx="1"/>
          </p:nvPr>
        </p:nvSpPr>
        <p:spPr>
          <a:xfrm>
            <a:off x="304800" y="762000"/>
            <a:ext cx="8686800" cy="5791200"/>
          </a:xfrm>
        </p:spPr>
        <p:txBody>
          <a:bodyPr>
            <a:normAutofit fontScale="68966" lnSpcReduction="20000"/>
          </a:bodyPr>
          <a:p>
            <a:pPr indent="0" marL="0">
              <a:buNone/>
            </a:pPr>
            <a:r>
              <a:rPr dirty="0" lang="en-IN">
                <a:latin typeface="Times New Roman" panose="02020603050405020304" pitchFamily="18" charset="0"/>
                <a:cs typeface="Times New Roman" panose="02020603050405020304" pitchFamily="18" charset="0"/>
              </a:rPr>
              <a:t>SQL&gt;set </a:t>
            </a:r>
            <a:r>
              <a:rPr dirty="0" lang="en-IN" err="1">
                <a:latin typeface="Times New Roman" panose="02020603050405020304" pitchFamily="18" charset="0"/>
                <a:cs typeface="Times New Roman" panose="02020603050405020304" pitchFamily="18" charset="0"/>
              </a:rPr>
              <a:t>serveroutput</a:t>
            </a:r>
            <a:r>
              <a:rPr dirty="0" lang="en-IN">
                <a:latin typeface="Times New Roman" panose="02020603050405020304" pitchFamily="18" charset="0"/>
                <a:cs typeface="Times New Roman" panose="02020603050405020304" pitchFamily="18" charset="0"/>
              </a:rPr>
              <a:t> on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SQL&gt;edit </a:t>
            </a:r>
            <a:r>
              <a:rPr dirty="0" lang="en-IN" err="1" smtClean="0">
                <a:latin typeface="Times New Roman" panose="02020603050405020304" pitchFamily="18" charset="0"/>
                <a:cs typeface="Times New Roman" panose="02020603050405020304" pitchFamily="18" charset="0"/>
              </a:rPr>
              <a:t>implicit_cursor</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BEGIN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UPDATE </a:t>
            </a:r>
            <a:r>
              <a:rPr dirty="0" lang="en-IN" err="1">
                <a:latin typeface="Times New Roman" panose="02020603050405020304" pitchFamily="18" charset="0"/>
                <a:cs typeface="Times New Roman" panose="02020603050405020304" pitchFamily="18" charset="0"/>
              </a:rPr>
              <a:t>emp_information</a:t>
            </a:r>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 SET </a:t>
            </a:r>
            <a:r>
              <a:rPr dirty="0" lang="en-IN" err="1">
                <a:latin typeface="Times New Roman" panose="02020603050405020304" pitchFamily="18" charset="0"/>
                <a:cs typeface="Times New Roman" panose="02020603050405020304" pitchFamily="18" charset="0"/>
              </a:rPr>
              <a:t>emp_dept</a:t>
            </a:r>
            <a:r>
              <a:rPr dirty="0" lang="en-IN">
                <a:latin typeface="Times New Roman" panose="02020603050405020304" pitchFamily="18" charset="0"/>
                <a:cs typeface="Times New Roman" panose="02020603050405020304" pitchFamily="18" charset="0"/>
              </a:rPr>
              <a:t>='Web </a:t>
            </a:r>
            <a:r>
              <a:rPr dirty="0" lang="en-IN" smtClean="0">
                <a:latin typeface="Times New Roman" panose="02020603050405020304" pitchFamily="18" charset="0"/>
                <a:cs typeface="Times New Roman" panose="02020603050405020304" pitchFamily="18" charset="0"/>
              </a:rPr>
              <a:t>Developer‘</a:t>
            </a:r>
          </a:p>
          <a:p>
            <a:pPr indent="0" marL="0">
              <a:buNone/>
            </a:pPr>
            <a:r>
              <a:rPr dirty="0" lang="en-IN" smtClean="0">
                <a:latin typeface="Times New Roman" panose="02020603050405020304" pitchFamily="18" charset="0"/>
                <a:cs typeface="Times New Roman" panose="02020603050405020304" pitchFamily="18" charset="0"/>
              </a:rPr>
              <a:t> 	WHERE </a:t>
            </a:r>
            <a:r>
              <a:rPr dirty="0" lang="en-IN" err="1">
                <a:latin typeface="Times New Roman" panose="02020603050405020304" pitchFamily="18" charset="0"/>
                <a:cs typeface="Times New Roman" panose="02020603050405020304" pitchFamily="18" charset="0"/>
              </a:rPr>
              <a:t>emp_name</a:t>
            </a:r>
            <a:r>
              <a:rPr dirty="0" lang="en-IN">
                <a:latin typeface="Times New Roman" panose="02020603050405020304" pitchFamily="18" charset="0"/>
                <a:cs typeface="Times New Roman" panose="02020603050405020304" pitchFamily="18" charset="0"/>
              </a:rPr>
              <a:t>='</a:t>
            </a:r>
            <a:r>
              <a:rPr dirty="0" lang="en-IN" err="1">
                <a:latin typeface="Times New Roman" panose="02020603050405020304" pitchFamily="18" charset="0"/>
                <a:cs typeface="Times New Roman" panose="02020603050405020304" pitchFamily="18" charset="0"/>
              </a:rPr>
              <a:t>Saulin</a:t>
            </a:r>
            <a:r>
              <a:rPr dirty="0" lang="en-IN" smtClean="0">
                <a:latin typeface="Times New Roman" panose="02020603050405020304" pitchFamily="18" charset="0"/>
                <a:cs typeface="Times New Roman" panose="02020603050405020304" pitchFamily="18" charset="0"/>
              </a:rPr>
              <a:t>';</a:t>
            </a:r>
          </a:p>
          <a:p>
            <a:pPr indent="0" marL="0">
              <a:buNone/>
            </a:pPr>
            <a:r>
              <a:rPr dirty="0" lang="en-IN" smtClean="0">
                <a:latin typeface="Times New Roman" panose="02020603050405020304" pitchFamily="18" charset="0"/>
                <a:cs typeface="Times New Roman" panose="02020603050405020304" pitchFamily="18" charset="0"/>
              </a:rPr>
              <a:t> 	IF </a:t>
            </a:r>
            <a:r>
              <a:rPr dirty="0" lang="en-IN">
                <a:latin typeface="Times New Roman" panose="02020603050405020304" pitchFamily="18" charset="0"/>
                <a:cs typeface="Times New Roman" panose="02020603050405020304" pitchFamily="18" charset="0"/>
              </a:rPr>
              <a:t>SQL%FOUND </a:t>
            </a:r>
            <a:r>
              <a:rPr dirty="0" lang="en-IN" smtClean="0">
                <a:latin typeface="Times New Roman" panose="02020603050405020304" pitchFamily="18" charset="0"/>
                <a:cs typeface="Times New Roman" panose="02020603050405020304" pitchFamily="18" charset="0"/>
              </a:rPr>
              <a:t>THEN</a:t>
            </a:r>
          </a:p>
          <a:p>
            <a:pPr indent="0" marL="0">
              <a:buNone/>
            </a:pPr>
            <a:r>
              <a:rPr dirty="0" lang="en-IN" smtClean="0">
                <a:latin typeface="Times New Roman" panose="02020603050405020304" pitchFamily="18" charset="0"/>
                <a:cs typeface="Times New Roman" panose="02020603050405020304" pitchFamily="18" charset="0"/>
              </a:rPr>
              <a:t>		 </a:t>
            </a:r>
            <a:r>
              <a:rPr dirty="0" lang="en-IN" err="1">
                <a:latin typeface="Times New Roman" panose="02020603050405020304" pitchFamily="18" charset="0"/>
                <a:cs typeface="Times New Roman" panose="02020603050405020304" pitchFamily="18" charset="0"/>
              </a:rPr>
              <a:t>dbms_output.put_line</a:t>
            </a:r>
            <a:r>
              <a:rPr dirty="0" lang="en-IN">
                <a:latin typeface="Times New Roman" panose="02020603050405020304" pitchFamily="18" charset="0"/>
                <a:cs typeface="Times New Roman" panose="02020603050405020304" pitchFamily="18" charset="0"/>
              </a:rPr>
              <a:t>('Updated - If Found');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END </a:t>
            </a:r>
            <a:r>
              <a:rPr dirty="0" lang="en-IN">
                <a:latin typeface="Times New Roman" panose="02020603050405020304" pitchFamily="18" charset="0"/>
                <a:cs typeface="Times New Roman" panose="02020603050405020304" pitchFamily="18" charset="0"/>
              </a:rPr>
              <a:t>IF;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IF </a:t>
            </a:r>
            <a:r>
              <a:rPr dirty="0" lang="en-IN">
                <a:latin typeface="Times New Roman" panose="02020603050405020304" pitchFamily="18" charset="0"/>
                <a:cs typeface="Times New Roman" panose="02020603050405020304" pitchFamily="18" charset="0"/>
              </a:rPr>
              <a:t>SQL%NOTFOUND THEN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a:t>
            </a:r>
            <a:r>
              <a:rPr dirty="0" lang="en-IN" err="1" smtClean="0">
                <a:latin typeface="Times New Roman" panose="02020603050405020304" pitchFamily="18" charset="0"/>
                <a:cs typeface="Times New Roman" panose="02020603050405020304" pitchFamily="18" charset="0"/>
              </a:rPr>
              <a:t>dbms_output.put_line</a:t>
            </a:r>
            <a:r>
              <a:rPr dirty="0" lang="en-IN">
                <a:latin typeface="Times New Roman" panose="02020603050405020304" pitchFamily="18" charset="0"/>
                <a:cs typeface="Times New Roman" panose="02020603050405020304" pitchFamily="18" charset="0"/>
              </a:rPr>
              <a:t>('NOT Updated - If NOT Found');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END </a:t>
            </a:r>
            <a:r>
              <a:rPr dirty="0" lang="en-IN">
                <a:latin typeface="Times New Roman" panose="02020603050405020304" pitchFamily="18" charset="0"/>
                <a:cs typeface="Times New Roman" panose="02020603050405020304" pitchFamily="18" charset="0"/>
              </a:rPr>
              <a:t>IF;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	IF </a:t>
            </a:r>
            <a:r>
              <a:rPr dirty="0" lang="en-IN">
                <a:latin typeface="Times New Roman" panose="02020603050405020304" pitchFamily="18" charset="0"/>
                <a:cs typeface="Times New Roman" panose="02020603050405020304" pitchFamily="18" charset="0"/>
              </a:rPr>
              <a:t>SQL%ROWCOUNT&gt;0 </a:t>
            </a:r>
            <a:r>
              <a:rPr dirty="0" lang="en-IN" smtClean="0">
                <a:latin typeface="Times New Roman" panose="02020603050405020304" pitchFamily="18" charset="0"/>
                <a:cs typeface="Times New Roman" panose="02020603050405020304" pitchFamily="18" charset="0"/>
              </a:rPr>
              <a:t>THEN</a:t>
            </a:r>
          </a:p>
          <a:p>
            <a:pPr indent="0" marL="0">
              <a:buNone/>
            </a:pPr>
            <a:r>
              <a:rPr dirty="0" lang="en-IN" smtClean="0">
                <a:latin typeface="Times New Roman" panose="02020603050405020304" pitchFamily="18" charset="0"/>
                <a:cs typeface="Times New Roman" panose="02020603050405020304" pitchFamily="18" charset="0"/>
              </a:rPr>
              <a:t> 		</a:t>
            </a:r>
            <a:r>
              <a:rPr dirty="0" sz="2900" lang="en-IN" err="1" smtClean="0">
                <a:latin typeface="Times New Roman" panose="02020603050405020304" pitchFamily="18" charset="0"/>
                <a:cs typeface="Times New Roman" panose="02020603050405020304" pitchFamily="18" charset="0"/>
              </a:rPr>
              <a:t>dbms_output.put_line</a:t>
            </a:r>
            <a:r>
              <a:rPr dirty="0" sz="2900" lang="en-IN" smtClean="0">
                <a:latin typeface="Times New Roman" panose="02020603050405020304" pitchFamily="18" charset="0"/>
                <a:cs typeface="Times New Roman" panose="02020603050405020304" pitchFamily="18" charset="0"/>
              </a:rPr>
              <a:t>(SQL%ROWCOUNT</a:t>
            </a:r>
            <a:r>
              <a:rPr dirty="0" sz="2900" lang="en-IN">
                <a:latin typeface="Times New Roman" panose="02020603050405020304" pitchFamily="18" charset="0"/>
                <a:cs typeface="Times New Roman" panose="02020603050405020304" pitchFamily="18" charset="0"/>
              </a:rPr>
              <a:t>||' Rows Updated</a:t>
            </a:r>
            <a:r>
              <a:rPr dirty="0" sz="2900" lang="en-IN" smtClean="0">
                <a:latin typeface="Times New Roman" panose="02020603050405020304" pitchFamily="18" charset="0"/>
                <a:cs typeface="Times New Roman" panose="02020603050405020304" pitchFamily="18" charset="0"/>
              </a:rPr>
              <a:t>');</a:t>
            </a:r>
          </a:p>
          <a:p>
            <a:pPr indent="0" marL="0">
              <a:buNone/>
            </a:pPr>
            <a:r>
              <a:rPr dirty="0" sz="2900" lang="en-IN" smtClean="0">
                <a:latin typeface="Times New Roman" panose="02020603050405020304" pitchFamily="18" charset="0"/>
                <a:cs typeface="Times New Roman" panose="02020603050405020304" pitchFamily="18" charset="0"/>
              </a:rPr>
              <a:t> </a:t>
            </a:r>
          </a:p>
          <a:p>
            <a:pPr indent="0" marL="0">
              <a:buNone/>
            </a:pPr>
            <a:r>
              <a:rPr dirty="0" lang="en-IN" smtClean="0">
                <a:latin typeface="Times New Roman" panose="02020603050405020304" pitchFamily="18" charset="0"/>
                <a:cs typeface="Times New Roman" panose="02020603050405020304" pitchFamily="18" charset="0"/>
              </a:rPr>
              <a:t>	ELSE </a:t>
            </a:r>
            <a:r>
              <a:rPr dirty="0" lang="en-IN" err="1">
                <a:latin typeface="Times New Roman" panose="02020603050405020304" pitchFamily="18" charset="0"/>
                <a:cs typeface="Times New Roman" panose="02020603050405020304" pitchFamily="18" charset="0"/>
              </a:rPr>
              <a:t>dbms_output.put_line</a:t>
            </a:r>
            <a:r>
              <a:rPr dirty="0" lang="en-IN">
                <a:latin typeface="Times New Roman" panose="02020603050405020304" pitchFamily="18" charset="0"/>
                <a:cs typeface="Times New Roman" panose="02020603050405020304" pitchFamily="18" charset="0"/>
              </a:rPr>
              <a:t>('NO Rows Updated Found'); </a:t>
            </a:r>
            <a:endParaRPr dirty="0" lang="en-IN" smtClean="0">
              <a:latin typeface="Times New Roman" panose="02020603050405020304" pitchFamily="18" charset="0"/>
              <a:cs typeface="Times New Roman" panose="02020603050405020304" pitchFamily="18" charset="0"/>
            </a:endParaRPr>
          </a:p>
          <a:p>
            <a:pPr indent="0" marL="0">
              <a:buNone/>
            </a:pPr>
            <a:r>
              <a:rPr dirty="0" lang="en-IN" smtClean="0">
                <a:latin typeface="Times New Roman" panose="02020603050405020304" pitchFamily="18" charset="0"/>
                <a:cs typeface="Times New Roman" panose="02020603050405020304" pitchFamily="18" charset="0"/>
              </a:rPr>
              <a:t>END;</a:t>
            </a:r>
          </a:p>
          <a:p>
            <a:pPr indent="0" marL="0">
              <a:buNone/>
            </a:pP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94" name="Rectangle 3"/>
          <p:cNvSpPr>
            <a:spLocks noGrp="1" noChangeArrowheads="1"/>
          </p:cNvSpPr>
          <p:nvPr>
            <p:ph type="subTitle" idx="1"/>
          </p:nvPr>
        </p:nvSpPr>
        <p:spPr>
          <a:xfrm>
            <a:off x="152400" y="990600"/>
            <a:ext cx="8763000" cy="5105400"/>
          </a:xfrm>
        </p:spPr>
        <p:txBody>
          <a:bodyPr/>
          <a:p>
            <a:pPr algn="l" eaLnBrk="1" hangingPunct="1" indent="-609600" marL="781050">
              <a:buFontTx/>
              <a:buChar char="•"/>
            </a:pPr>
            <a:r>
              <a:rPr dirty="0" sz="2800" lang="en-US" smtClean="0">
                <a:solidFill>
                  <a:schemeClr val="tx1"/>
                </a:solidFill>
                <a:effectLst/>
                <a:latin typeface="Times New Roman" pitchFamily="18" charset="0"/>
                <a:cs typeface="Times New Roman" pitchFamily="18" charset="0"/>
              </a:rPr>
              <a:t>A cursor is a handle, or pointer, to the context area.</a:t>
            </a:r>
          </a:p>
          <a:p>
            <a:pPr algn="l" eaLnBrk="1" hangingPunct="1" indent="-609600" marL="781050">
              <a:buFontTx/>
              <a:buChar char="•"/>
            </a:pPr>
            <a:r>
              <a:rPr dirty="0" sz="2800" lang="en-US" smtClean="0">
                <a:solidFill>
                  <a:schemeClr val="tx1"/>
                </a:solidFill>
                <a:effectLst/>
                <a:latin typeface="Times New Roman" pitchFamily="18" charset="0"/>
                <a:cs typeface="Times New Roman" pitchFamily="18" charset="0"/>
              </a:rPr>
              <a:t>Through the cursor, a PL/SQL program can control the context area and what happens to it as the statement is processed. </a:t>
            </a:r>
          </a:p>
          <a:p>
            <a:pPr algn="l" eaLnBrk="1" hangingPunct="1" indent="-609600" marL="781050">
              <a:buFontTx/>
              <a:buChar char="•"/>
            </a:pPr>
            <a:r>
              <a:rPr dirty="0" sz="2800" lang="en-US" smtClean="0">
                <a:solidFill>
                  <a:schemeClr val="tx1"/>
                </a:solidFill>
                <a:effectLst/>
                <a:latin typeface="Times New Roman" pitchFamily="18" charset="0"/>
                <a:cs typeface="Times New Roman" pitchFamily="18" charset="0"/>
              </a:rPr>
              <a:t>Two important features about the cursor are</a:t>
            </a:r>
          </a:p>
          <a:p>
            <a:pPr algn="l" eaLnBrk="1" hangingPunct="1" indent="-533400" lvl="1" marL="1530350">
              <a:buFontTx/>
              <a:buAutoNum type="arabicPeriod"/>
            </a:pPr>
            <a:r>
              <a:rPr dirty="0" lang="en-US" smtClean="0">
                <a:solidFill>
                  <a:schemeClr val="tx1"/>
                </a:solidFill>
                <a:effectLst/>
                <a:latin typeface="Times New Roman" pitchFamily="18" charset="0"/>
                <a:cs typeface="Times New Roman" pitchFamily="18" charset="0"/>
              </a:rPr>
              <a:t>Cursors allow you to fetch and process rows returned by a SELECT statement, one row at a time.</a:t>
            </a:r>
          </a:p>
          <a:p>
            <a:pPr algn="l" eaLnBrk="1" hangingPunct="1" indent="-533400" lvl="1" marL="1530350">
              <a:buFontTx/>
              <a:buAutoNum type="arabicPeriod"/>
            </a:pPr>
            <a:r>
              <a:rPr dirty="0" lang="en-US" smtClean="0">
                <a:solidFill>
                  <a:schemeClr val="tx1"/>
                </a:solidFill>
                <a:effectLst/>
                <a:latin typeface="Times New Roman" pitchFamily="18" charset="0"/>
                <a:cs typeface="Times New Roman" pitchFamily="18" charset="0"/>
              </a:rPr>
              <a:t>A cursor is named so that it can be referenced.</a:t>
            </a:r>
          </a:p>
          <a:p>
            <a:pPr algn="l" eaLnBrk="1" hangingPunct="1" indent="-609600" marL="781050">
              <a:buFontTx/>
              <a:buChar char="•"/>
            </a:pPr>
            <a:endParaRPr dirty="0" sz="2800" lang="en-US" smtClean="0">
              <a:solidFill>
                <a:schemeClr val="tx1"/>
              </a:solidFill>
              <a:effectLst/>
              <a:latin typeface="Times New Roman" pitchFamily="18" charset="0"/>
              <a:cs typeface="Times New Roman" pitchFamily="18"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39" name="Title 1"/>
          <p:cNvSpPr>
            <a:spLocks noGrp="1"/>
          </p:cNvSpPr>
          <p:nvPr>
            <p:ph type="title"/>
          </p:nvPr>
        </p:nvSpPr>
        <p:spPr/>
        <p:txBody>
          <a:bodyPr/>
          <a:p>
            <a:endParaRPr lang="en-IN"/>
          </a:p>
        </p:txBody>
      </p:sp>
      <p:sp>
        <p:nvSpPr>
          <p:cNvPr id="1048740" name="Content Placeholder 2"/>
          <p:cNvSpPr>
            <a:spLocks noGrp="1"/>
          </p:cNvSpPr>
          <p:nvPr>
            <p:ph idx="1"/>
          </p:nvPr>
        </p:nvSpPr>
        <p:spPr/>
        <p:txBody>
          <a:bodyPr/>
          <a:p>
            <a:r>
              <a:rPr b="1" dirty="0" lang="en-IN"/>
              <a:t>SQL&gt;@implicit_cursor</a:t>
            </a:r>
            <a:r>
              <a:rPr dirty="0" lang="en-IN"/>
              <a:t/>
            </a:r>
            <a:br>
              <a:rPr dirty="0" lang="en-IN"/>
            </a:br>
            <a:r>
              <a:rPr dirty="0" lang="en-IN"/>
              <a:t>Updated - If Found</a:t>
            </a:r>
            <a:br>
              <a:rPr dirty="0" lang="en-IN"/>
            </a:br>
            <a:r>
              <a:rPr dirty="0" lang="en-IN"/>
              <a:t>1 Rows Updated</a:t>
            </a:r>
            <a:br>
              <a:rPr dirty="0" lang="en-IN"/>
            </a:br>
            <a:r>
              <a:rPr dirty="0" lang="en-IN"/>
              <a:t/>
            </a:r>
            <a:br>
              <a:rPr dirty="0" lang="en-IN"/>
            </a:br>
            <a:r>
              <a:rPr dirty="0" lang="en-IN"/>
              <a:t>PL/SQL procedure successfully </a:t>
            </a:r>
            <a:r>
              <a:rPr dirty="0" lang="en-IN" smtClean="0"/>
              <a:t>created.</a:t>
            </a:r>
            <a:endParaRPr dirty="0"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41" name="Title 1"/>
          <p:cNvSpPr>
            <a:spLocks noGrp="1"/>
          </p:cNvSpPr>
          <p:nvPr>
            <p:ph type="title"/>
          </p:nvPr>
        </p:nvSpPr>
        <p:spPr>
          <a:xfrm>
            <a:off x="457200" y="457200"/>
            <a:ext cx="8229600" cy="792162"/>
          </a:xfrm>
        </p:spPr>
        <p:txBody>
          <a:bodyPr>
            <a:normAutofit/>
          </a:bodyPr>
          <a:p>
            <a:r>
              <a:rPr b="1" dirty="0" sz="3000" lang="en-US" smtClean="0">
                <a:solidFill>
                  <a:srgbClr val="FF0000"/>
                </a:solidFill>
                <a:latin typeface="Times New Roman" panose="02020603050405020304" pitchFamily="18" charset="0"/>
                <a:cs typeface="Times New Roman" panose="02020603050405020304" pitchFamily="18" charset="0"/>
              </a:rPr>
              <a:t>Example-Explicit Cursor</a:t>
            </a:r>
            <a:endParaRPr b="1" dirty="0" sz="3000" lang="en-IN">
              <a:solidFill>
                <a:srgbClr val="FF0000"/>
              </a:solidFill>
              <a:latin typeface="Times New Roman" panose="02020603050405020304" pitchFamily="18" charset="0"/>
              <a:cs typeface="Times New Roman" panose="02020603050405020304" pitchFamily="18" charset="0"/>
            </a:endParaRPr>
          </a:p>
        </p:txBody>
      </p:sp>
      <p:sp>
        <p:nvSpPr>
          <p:cNvPr id="1048742" name="Content Placeholder 2"/>
          <p:cNvSpPr>
            <a:spLocks noGrp="1"/>
          </p:cNvSpPr>
          <p:nvPr>
            <p:ph idx="1"/>
          </p:nvPr>
        </p:nvSpPr>
        <p:spPr>
          <a:xfrm>
            <a:off x="152400" y="1295400"/>
            <a:ext cx="8839200" cy="5257800"/>
          </a:xfrm>
        </p:spPr>
        <p:txBody>
          <a:bodyPr>
            <a:normAutofit fontScale="95000" lnSpcReduction="10000"/>
          </a:bodyPr>
          <a:p>
            <a:pPr indent="0" marL="0">
              <a:buNone/>
            </a:pPr>
            <a:r>
              <a:rPr dirty="0" sz="2000" lang="en-IN">
                <a:latin typeface="Times New Roman" panose="02020603050405020304" pitchFamily="18" charset="0"/>
                <a:cs typeface="Times New Roman" panose="02020603050405020304" pitchFamily="18" charset="0"/>
              </a:rPr>
              <a:t>SQL&gt;set </a:t>
            </a:r>
            <a:r>
              <a:rPr dirty="0" sz="2000" lang="en-IN" err="1">
                <a:latin typeface="Times New Roman" panose="02020603050405020304" pitchFamily="18" charset="0"/>
                <a:cs typeface="Times New Roman" panose="02020603050405020304" pitchFamily="18" charset="0"/>
              </a:rPr>
              <a:t>serveroutput</a:t>
            </a:r>
            <a:r>
              <a:rPr dirty="0" sz="2000" lang="en-IN">
                <a:latin typeface="Times New Roman" panose="02020603050405020304" pitchFamily="18" charset="0"/>
                <a:cs typeface="Times New Roman" panose="02020603050405020304" pitchFamily="18" charset="0"/>
              </a:rPr>
              <a:t> on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SQL&gt;edit </a:t>
            </a:r>
            <a:r>
              <a:rPr dirty="0" sz="2000" lang="en-IN" err="1" smtClean="0">
                <a:latin typeface="Times New Roman" panose="02020603050405020304" pitchFamily="18" charset="0"/>
                <a:cs typeface="Times New Roman" panose="02020603050405020304" pitchFamily="18" charset="0"/>
              </a:rPr>
              <a:t>cursor_for_loop</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 </a:t>
            </a:r>
            <a:r>
              <a:rPr dirty="0" sz="2000" lang="en-IN">
                <a:latin typeface="Times New Roman" panose="02020603050405020304" pitchFamily="18" charset="0"/>
                <a:cs typeface="Times New Roman" panose="02020603050405020304" pitchFamily="18" charset="0"/>
              </a:rPr>
              <a:t>DECLARE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cursor </a:t>
            </a:r>
            <a:r>
              <a:rPr dirty="0" sz="2000" lang="en-IN">
                <a:latin typeface="Times New Roman" panose="02020603050405020304" pitchFamily="18" charset="0"/>
                <a:cs typeface="Times New Roman" panose="02020603050405020304" pitchFamily="18" charset="0"/>
              </a:rPr>
              <a:t>c is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select </a:t>
            </a:r>
            <a:r>
              <a:rPr dirty="0" sz="2000" lang="en-IN">
                <a:latin typeface="Times New Roman" panose="02020603050405020304" pitchFamily="18" charset="0"/>
                <a:cs typeface="Times New Roman" panose="02020603050405020304" pitchFamily="18" charset="0"/>
              </a:rPr>
              <a:t>* from emp_information where emp_no &lt;=2</a:t>
            </a:r>
            <a:r>
              <a:rPr dirty="0" sz="2000" lang="en-IN" smtClean="0">
                <a:latin typeface="Times New Roman" panose="02020603050405020304" pitchFamily="18" charset="0"/>
                <a:cs typeface="Times New Roman" panose="02020603050405020304" pitchFamily="18" charset="0"/>
              </a:rPr>
              <a:t>;</a:t>
            </a:r>
          </a:p>
          <a:p>
            <a:pPr indent="0" marL="0">
              <a:buNone/>
            </a:pP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tmp</a:t>
            </a:r>
            <a:r>
              <a:rPr dirty="0" sz="2000" lang="en-IN" smtClean="0">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emp_information%rowtype</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BEGIN </a:t>
            </a:r>
          </a:p>
          <a:p>
            <a:pPr indent="0" marL="0">
              <a:buNone/>
            </a:pPr>
            <a:r>
              <a:rPr dirty="0" sz="2000" lang="en-IN" smtClean="0">
                <a:latin typeface="Times New Roman" panose="02020603050405020304" pitchFamily="18" charset="0"/>
                <a:cs typeface="Times New Roman" panose="02020603050405020304" pitchFamily="18" charset="0"/>
              </a:rPr>
              <a:t>	OPEN </a:t>
            </a:r>
            <a:r>
              <a:rPr dirty="0" sz="2000" lang="en-IN">
                <a:latin typeface="Times New Roman" panose="02020603050405020304" pitchFamily="18" charset="0"/>
                <a:cs typeface="Times New Roman" panose="02020603050405020304" pitchFamily="18" charset="0"/>
              </a:rPr>
              <a:t>c;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	FOR </a:t>
            </a:r>
            <a:r>
              <a:rPr dirty="0" sz="2000" lang="en-IN" err="1">
                <a:latin typeface="Times New Roman" panose="02020603050405020304" pitchFamily="18" charset="0"/>
                <a:cs typeface="Times New Roman" panose="02020603050405020304" pitchFamily="18" charset="0"/>
              </a:rPr>
              <a:t>tmp</a:t>
            </a:r>
            <a:r>
              <a:rPr dirty="0" sz="2000" lang="en-IN">
                <a:latin typeface="Times New Roman" panose="02020603050405020304" pitchFamily="18" charset="0"/>
                <a:cs typeface="Times New Roman" panose="02020603050405020304" pitchFamily="18" charset="0"/>
              </a:rPr>
              <a:t> IN c LOOP FETCH c into </a:t>
            </a:r>
            <a:r>
              <a:rPr dirty="0" sz="2000" lang="en-IN" err="1">
                <a:latin typeface="Times New Roman" panose="02020603050405020304" pitchFamily="18" charset="0"/>
                <a:cs typeface="Times New Roman" panose="02020603050405020304" pitchFamily="18" charset="0"/>
              </a:rPr>
              <a:t>tmp</a:t>
            </a:r>
            <a:r>
              <a:rPr dirty="0" sz="2000" lang="en-IN">
                <a:latin typeface="Times New Roman" panose="02020603050405020304" pitchFamily="18" charset="0"/>
                <a:cs typeface="Times New Roman" panose="02020603050405020304" pitchFamily="18" charset="0"/>
              </a:rPr>
              <a:t>;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dbms_output.put_line</a:t>
            </a:r>
            <a:r>
              <a:rPr dirty="0" sz="2000" lang="en-IN">
                <a:latin typeface="Times New Roman" panose="02020603050405020304" pitchFamily="18" charset="0"/>
                <a:cs typeface="Times New Roman" panose="02020603050405020304" pitchFamily="18" charset="0"/>
              </a:rPr>
              <a:t>('</a:t>
            </a:r>
            <a:r>
              <a:rPr dirty="0" sz="2000" lang="en-IN" err="1">
                <a:latin typeface="Times New Roman" panose="02020603050405020304" pitchFamily="18" charset="0"/>
                <a:cs typeface="Times New Roman" panose="02020603050405020304" pitchFamily="18" charset="0"/>
              </a:rPr>
              <a:t>EMP_No</a:t>
            </a:r>
            <a:r>
              <a:rPr dirty="0" sz="2000" lang="en-IN">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tmp.emp_no</a:t>
            </a: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dbms_output.put_line</a:t>
            </a:r>
            <a:r>
              <a:rPr dirty="0" sz="2000" lang="en-IN">
                <a:latin typeface="Times New Roman" panose="02020603050405020304" pitchFamily="18" charset="0"/>
                <a:cs typeface="Times New Roman" panose="02020603050405020304" pitchFamily="18" charset="0"/>
              </a:rPr>
              <a:t>('</a:t>
            </a:r>
            <a:r>
              <a:rPr dirty="0" sz="2000" lang="en-IN" err="1">
                <a:latin typeface="Times New Roman" panose="02020603050405020304" pitchFamily="18" charset="0"/>
                <a:cs typeface="Times New Roman" panose="02020603050405020304" pitchFamily="18" charset="0"/>
              </a:rPr>
              <a:t>EMP_Name</a:t>
            </a:r>
            <a:r>
              <a:rPr dirty="0" sz="2000" lang="en-IN">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tmp.emp_name</a:t>
            </a: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dbms_output.put_line</a:t>
            </a:r>
            <a:r>
              <a:rPr dirty="0" sz="2000" lang="en-IN">
                <a:latin typeface="Times New Roman" panose="02020603050405020304" pitchFamily="18" charset="0"/>
                <a:cs typeface="Times New Roman" panose="02020603050405020304" pitchFamily="18" charset="0"/>
              </a:rPr>
              <a:t>('</a:t>
            </a:r>
            <a:r>
              <a:rPr dirty="0" sz="2000" lang="en-IN" err="1">
                <a:latin typeface="Times New Roman" panose="02020603050405020304" pitchFamily="18" charset="0"/>
                <a:cs typeface="Times New Roman" panose="02020603050405020304" pitchFamily="18" charset="0"/>
              </a:rPr>
              <a:t>EMP_Dept</a:t>
            </a:r>
            <a:r>
              <a:rPr dirty="0" sz="2000" lang="en-IN">
                <a:latin typeface="Times New Roman" panose="02020603050405020304" pitchFamily="18" charset="0"/>
                <a:cs typeface="Times New Roman" panose="02020603050405020304" pitchFamily="18" charset="0"/>
              </a:rPr>
              <a:t>: '||</a:t>
            </a:r>
            <a:r>
              <a:rPr dirty="0" sz="2000" lang="en-IN" err="1">
                <a:latin typeface="Times New Roman" panose="02020603050405020304" pitchFamily="18" charset="0"/>
                <a:cs typeface="Times New Roman" panose="02020603050405020304" pitchFamily="18" charset="0"/>
              </a:rPr>
              <a:t>tmp.emp_dept</a:t>
            </a:r>
            <a:r>
              <a:rPr dirty="0" sz="2000" lang="en-IN">
                <a:latin typeface="Times New Roman" panose="02020603050405020304" pitchFamily="18" charset="0"/>
                <a:cs typeface="Times New Roman" panose="02020603050405020304" pitchFamily="18" charset="0"/>
              </a:rPr>
              <a:t>); </a:t>
            </a:r>
            <a:r>
              <a:rPr dirty="0" sz="2000" lang="en-IN" smtClean="0">
                <a:latin typeface="Times New Roman" panose="02020603050405020304" pitchFamily="18" charset="0"/>
                <a:cs typeface="Times New Roman" panose="02020603050405020304" pitchFamily="18" charset="0"/>
              </a:rPr>
              <a:t>	</a:t>
            </a:r>
            <a:r>
              <a:rPr dirty="0" sz="2000" lang="en-IN" err="1" smtClean="0">
                <a:latin typeface="Times New Roman" panose="02020603050405020304" pitchFamily="18" charset="0"/>
                <a:cs typeface="Times New Roman" panose="02020603050405020304" pitchFamily="18" charset="0"/>
              </a:rPr>
              <a:t>dbms_output.put_line</a:t>
            </a:r>
            <a:r>
              <a:rPr dirty="0" sz="2000" lang="en-IN">
                <a:latin typeface="Times New Roman" panose="02020603050405020304" pitchFamily="18" charset="0"/>
                <a:cs typeface="Times New Roman" panose="02020603050405020304" pitchFamily="18" charset="0"/>
              </a:rPr>
              <a:t>('</a:t>
            </a:r>
            <a:r>
              <a:rPr dirty="0" sz="2000" lang="en-IN" err="1">
                <a:latin typeface="Times New Roman" panose="02020603050405020304" pitchFamily="18" charset="0"/>
                <a:cs typeface="Times New Roman" panose="02020603050405020304" pitchFamily="18" charset="0"/>
              </a:rPr>
              <a:t>EMP_Salary</a:t>
            </a:r>
            <a:r>
              <a:rPr dirty="0" sz="2000" lang="en-IN">
                <a:latin typeface="Times New Roman" panose="02020603050405020304" pitchFamily="18" charset="0"/>
                <a:cs typeface="Times New Roman" panose="02020603050405020304" pitchFamily="18" charset="0"/>
              </a:rPr>
              <a:t>:'||</a:t>
            </a:r>
            <a:r>
              <a:rPr dirty="0" sz="2000" lang="en-IN" err="1">
                <a:latin typeface="Times New Roman" panose="02020603050405020304" pitchFamily="18" charset="0"/>
                <a:cs typeface="Times New Roman" panose="02020603050405020304" pitchFamily="18" charset="0"/>
              </a:rPr>
              <a:t>tmp.emp_salary</a:t>
            </a:r>
            <a:r>
              <a:rPr dirty="0" sz="2000" lang="en-IN">
                <a:latin typeface="Times New Roman" panose="02020603050405020304" pitchFamily="18" charset="0"/>
                <a:cs typeface="Times New Roman" panose="02020603050405020304" pitchFamily="18" charset="0"/>
              </a:rPr>
              <a:t>); END Loop;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CLOSE </a:t>
            </a:r>
            <a:r>
              <a:rPr dirty="0" sz="2000" lang="en-IN">
                <a:latin typeface="Times New Roman" panose="02020603050405020304" pitchFamily="18" charset="0"/>
                <a:cs typeface="Times New Roman" panose="02020603050405020304" pitchFamily="18" charset="0"/>
              </a:rPr>
              <a:t>c; </a:t>
            </a:r>
            <a:endParaRPr dirty="0" sz="2000" lang="en-IN" smtClean="0">
              <a:latin typeface="Times New Roman" panose="02020603050405020304" pitchFamily="18" charset="0"/>
              <a:cs typeface="Times New Roman" panose="02020603050405020304" pitchFamily="18" charset="0"/>
            </a:endParaRPr>
          </a:p>
          <a:p>
            <a:pPr indent="0" marL="0">
              <a:buNone/>
            </a:pPr>
            <a:r>
              <a:rPr dirty="0" sz="2000" lang="en-IN" smtClean="0">
                <a:latin typeface="Times New Roman" panose="02020603050405020304" pitchFamily="18" charset="0"/>
                <a:cs typeface="Times New Roman" panose="02020603050405020304" pitchFamily="18" charset="0"/>
              </a:rPr>
              <a:t>END</a:t>
            </a:r>
            <a:r>
              <a:rPr dirty="0" sz="20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43" name="Content Placeholder 2"/>
          <p:cNvSpPr>
            <a:spLocks noGrp="1"/>
          </p:cNvSpPr>
          <p:nvPr>
            <p:ph idx="1"/>
          </p:nvPr>
        </p:nvSpPr>
        <p:spPr>
          <a:xfrm>
            <a:off x="381000" y="1143000"/>
            <a:ext cx="8229600" cy="4525963"/>
          </a:xfrm>
        </p:spPr>
        <p:txBody>
          <a:bodyPr>
            <a:normAutofit fontScale="93750" lnSpcReduction="20000"/>
          </a:bodyPr>
          <a:p>
            <a:r>
              <a:rPr b="1" dirty="0" lang="en-IN"/>
              <a:t>SQL&gt;@</a:t>
            </a:r>
            <a:r>
              <a:rPr b="1" dirty="0" lang="en-IN" err="1"/>
              <a:t>cursor_for_loop</a:t>
            </a:r>
            <a:r>
              <a:rPr dirty="0" lang="en-IN"/>
              <a:t/>
            </a:r>
            <a:br>
              <a:rPr dirty="0" lang="en-IN"/>
            </a:br>
            <a:r>
              <a:rPr dirty="0" lang="en-IN" err="1"/>
              <a:t>EMP_No</a:t>
            </a:r>
            <a:r>
              <a:rPr dirty="0" lang="en-IN"/>
              <a:t>:    1</a:t>
            </a:r>
            <a:br>
              <a:rPr dirty="0" lang="en-IN"/>
            </a:br>
            <a:r>
              <a:rPr dirty="0" lang="en-IN" err="1"/>
              <a:t>EMP_Name</a:t>
            </a:r>
            <a:r>
              <a:rPr dirty="0" lang="en-IN"/>
              <a:t>:  Forbs ross</a:t>
            </a:r>
            <a:br>
              <a:rPr dirty="0" lang="en-IN"/>
            </a:br>
            <a:r>
              <a:rPr dirty="0" lang="en-IN" err="1"/>
              <a:t>EMP_Dept</a:t>
            </a:r>
            <a:r>
              <a:rPr dirty="0" lang="en-IN"/>
              <a:t>:  Web Developer</a:t>
            </a:r>
            <a:br>
              <a:rPr dirty="0" lang="en-IN"/>
            </a:br>
            <a:r>
              <a:rPr dirty="0" lang="en-IN"/>
              <a:t>EMP_Salary:45k</a:t>
            </a:r>
            <a:br>
              <a:rPr dirty="0" lang="en-IN"/>
            </a:br>
            <a:r>
              <a:rPr dirty="0" lang="en-IN"/>
              <a:t/>
            </a:r>
            <a:br>
              <a:rPr dirty="0" lang="en-IN"/>
            </a:br>
            <a:r>
              <a:rPr dirty="0" lang="en-IN" err="1"/>
              <a:t>EMP_No</a:t>
            </a:r>
            <a:r>
              <a:rPr dirty="0" lang="en-IN"/>
              <a:t>:    2</a:t>
            </a:r>
            <a:br>
              <a:rPr dirty="0" lang="en-IN"/>
            </a:br>
            <a:r>
              <a:rPr dirty="0" lang="en-IN" err="1"/>
              <a:t>EMP_Name</a:t>
            </a:r>
            <a:r>
              <a:rPr dirty="0" lang="en-IN"/>
              <a:t>:  marks </a:t>
            </a:r>
            <a:r>
              <a:rPr dirty="0" lang="en-IN" err="1"/>
              <a:t>jems</a:t>
            </a:r>
            <a:r>
              <a:rPr dirty="0" lang="en-IN"/>
              <a:t/>
            </a:r>
            <a:br>
              <a:rPr dirty="0" lang="en-IN"/>
            </a:br>
            <a:r>
              <a:rPr dirty="0" lang="en-IN" err="1"/>
              <a:t>EMP_Dept</a:t>
            </a:r>
            <a:r>
              <a:rPr dirty="0" lang="en-IN"/>
              <a:t>:  Program Developer</a:t>
            </a:r>
            <a:br>
              <a:rPr dirty="0" lang="en-IN"/>
            </a:br>
            <a:r>
              <a:rPr dirty="0" lang="en-IN"/>
              <a:t>EMP_Salary:38k</a:t>
            </a:r>
            <a:br>
              <a:rPr dirty="0" lang="en-IN"/>
            </a:br>
            <a:r>
              <a:rPr dirty="0" lang="en-IN"/>
              <a:t/>
            </a:r>
            <a:br>
              <a:rPr dirty="0" lang="en-IN"/>
            </a:br>
            <a:r>
              <a:rPr dirty="0" lang="en-IN"/>
              <a:t>PL/SQL procedure successfully completed.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44" name="Title 1"/>
          <p:cNvSpPr>
            <a:spLocks noGrp="1"/>
          </p:cNvSpPr>
          <p:nvPr>
            <p:ph type="title"/>
          </p:nvPr>
        </p:nvSpPr>
        <p:spPr>
          <a:xfrm>
            <a:off x="457200" y="274638"/>
            <a:ext cx="8229600" cy="792162"/>
          </a:xfrm>
        </p:spPr>
        <p:txBody>
          <a:bodyPr>
            <a:noAutofit/>
          </a:bodyPr>
          <a:p>
            <a:r>
              <a:rPr b="1" dirty="0" sz="6000" lang="en-US">
                <a:solidFill>
                  <a:srgbClr val="FF0000"/>
                </a:solidFill>
                <a:latin typeface="Times New Roman" pitchFamily="18" charset="0"/>
                <a:cs typeface="Times New Roman" pitchFamily="18" charset="0"/>
              </a:rPr>
              <a:t>Triggers</a:t>
            </a:r>
            <a:endParaRPr b="1" dirty="0" sz="6000" lang="en-US">
              <a:solidFill>
                <a:srgbClr val="FF0000"/>
              </a:solidFill>
            </a:endParaRPr>
          </a:p>
        </p:txBody>
      </p:sp>
      <p:sp>
        <p:nvSpPr>
          <p:cNvPr id="1048745" name="Content Placeholder 2"/>
          <p:cNvSpPr>
            <a:spLocks noGrp="1"/>
          </p:cNvSpPr>
          <p:nvPr>
            <p:ph idx="1"/>
          </p:nvPr>
        </p:nvSpPr>
        <p:spPr>
          <a:xfrm>
            <a:off x="228600" y="1219200"/>
            <a:ext cx="8763000" cy="5486400"/>
          </a:xfrm>
        </p:spPr>
        <p:txBody>
          <a:bodyPr>
            <a:normAutofit fontScale="93750" lnSpcReduction="20000"/>
          </a:bodyPr>
          <a:p>
            <a:r>
              <a:rPr dirty="0" lang="en-US">
                <a:latin typeface="Times New Roman" pitchFamily="18" charset="0"/>
                <a:cs typeface="Times New Roman" pitchFamily="18" charset="0"/>
              </a:rPr>
              <a:t>In programs sometimes it is required to execute certain code followed by certain events and this requirement can be achieved in PL/SQL through triggers</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Triggers are stored programs that are fired automatically when some </a:t>
            </a:r>
            <a:r>
              <a:rPr dirty="0" lang="en-US" smtClean="0">
                <a:latin typeface="Times New Roman" pitchFamily="18" charset="0"/>
                <a:cs typeface="Times New Roman" pitchFamily="18" charset="0"/>
              </a:rPr>
              <a:t>event </a:t>
            </a:r>
            <a:r>
              <a:rPr dirty="0" lang="en-US">
                <a:latin typeface="Times New Roman" pitchFamily="18" charset="0"/>
                <a:cs typeface="Times New Roman" pitchFamily="18" charset="0"/>
              </a:rPr>
              <a:t>occurs. The code to be fired can be defined as per the requirement</a:t>
            </a:r>
            <a:r>
              <a:rPr dirty="0" lang="en-US" smtClean="0">
                <a:latin typeface="Times New Roman" pitchFamily="18" charset="0"/>
                <a:cs typeface="Times New Roman" pitchFamily="18" charset="0"/>
              </a:rPr>
              <a:t>.</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Oracle has also provided the facility to mention the event upon which the trigger needs to be fire and the timing of the execution. </a:t>
            </a:r>
            <a:br>
              <a:rPr dirty="0" lang="en-US">
                <a:latin typeface="Times New Roman" pitchFamily="18" charset="0"/>
                <a:cs typeface="Times New Roman" pitchFamily="18" charset="0"/>
              </a:rPr>
            </a:br>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46" name="Content Placeholder 2"/>
          <p:cNvSpPr>
            <a:spLocks noGrp="1"/>
          </p:cNvSpPr>
          <p:nvPr>
            <p:ph idx="1"/>
          </p:nvPr>
        </p:nvSpPr>
        <p:spPr>
          <a:xfrm>
            <a:off x="152400" y="152400"/>
            <a:ext cx="8763000" cy="6400800"/>
          </a:xfrm>
        </p:spPr>
        <p:txBody>
          <a:bodyPr>
            <a:normAutofit/>
          </a:bodyPr>
          <a:p>
            <a:r>
              <a:rPr dirty="0" sz="2400" lang="en-US">
                <a:latin typeface="Times New Roman" pitchFamily="18" charset="0"/>
                <a:cs typeface="Times New Roman" pitchFamily="18" charset="0"/>
              </a:rPr>
              <a:t>Triggers are stored programs, which are automatically executed or fired when some events occur.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smtClean="0">
                <a:latin typeface="Times New Roman" pitchFamily="18" charset="0"/>
                <a:cs typeface="Times New Roman" pitchFamily="18" charset="0"/>
              </a:rPr>
              <a:t>Triggers </a:t>
            </a:r>
            <a:r>
              <a:rPr dirty="0" sz="2400" lang="en-US">
                <a:latin typeface="Times New Roman" pitchFamily="18" charset="0"/>
                <a:cs typeface="Times New Roman" pitchFamily="18" charset="0"/>
              </a:rPr>
              <a:t>are, in fact, written to be executed in response to any of the following events −</a:t>
            </a:r>
          </a:p>
          <a:p>
            <a:r>
              <a:rPr dirty="0" sz="2400" lang="en-US">
                <a:latin typeface="Times New Roman" pitchFamily="18" charset="0"/>
                <a:cs typeface="Times New Roman" pitchFamily="18" charset="0"/>
              </a:rPr>
              <a:t>A </a:t>
            </a:r>
            <a:r>
              <a:rPr b="1" dirty="0" sz="2400" lang="en-US">
                <a:latin typeface="Times New Roman" pitchFamily="18" charset="0"/>
                <a:cs typeface="Times New Roman" pitchFamily="18" charset="0"/>
              </a:rPr>
              <a:t>database manipulation (DML)</a:t>
            </a:r>
            <a:r>
              <a:rPr dirty="0" sz="2400" lang="en-US">
                <a:latin typeface="Times New Roman" pitchFamily="18" charset="0"/>
                <a:cs typeface="Times New Roman" pitchFamily="18" charset="0"/>
              </a:rPr>
              <a:t> statement (DELETE, INSERT, or UPDATE)</a:t>
            </a:r>
          </a:p>
          <a:p>
            <a:r>
              <a:rPr dirty="0" sz="2400" lang="en-US">
                <a:latin typeface="Times New Roman" pitchFamily="18" charset="0"/>
                <a:cs typeface="Times New Roman" pitchFamily="18" charset="0"/>
              </a:rPr>
              <a:t>A </a:t>
            </a:r>
            <a:r>
              <a:rPr b="1" dirty="0" sz="2400" lang="en-US">
                <a:latin typeface="Times New Roman" pitchFamily="18" charset="0"/>
                <a:cs typeface="Times New Roman" pitchFamily="18" charset="0"/>
              </a:rPr>
              <a:t>database definition (DDL)</a:t>
            </a:r>
            <a:r>
              <a:rPr dirty="0" sz="2400" lang="en-US">
                <a:latin typeface="Times New Roman" pitchFamily="18" charset="0"/>
                <a:cs typeface="Times New Roman" pitchFamily="18" charset="0"/>
              </a:rPr>
              <a:t> statement (CREATE, ALTER, or DROP).</a:t>
            </a:r>
          </a:p>
          <a:p>
            <a:r>
              <a:rPr dirty="0" sz="2400" lang="en-US">
                <a:latin typeface="Times New Roman" pitchFamily="18" charset="0"/>
                <a:cs typeface="Times New Roman" pitchFamily="18" charset="0"/>
              </a:rPr>
              <a:t>A </a:t>
            </a:r>
            <a:r>
              <a:rPr b="1" dirty="0" sz="2400" lang="en-US">
                <a:latin typeface="Times New Roman" pitchFamily="18" charset="0"/>
                <a:cs typeface="Times New Roman" pitchFamily="18" charset="0"/>
              </a:rPr>
              <a:t>database operation</a:t>
            </a:r>
            <a:r>
              <a:rPr dirty="0" sz="2400" lang="en-US">
                <a:latin typeface="Times New Roman" pitchFamily="18" charset="0"/>
                <a:cs typeface="Times New Roman" pitchFamily="18" charset="0"/>
              </a:rPr>
              <a:t> (SERVERERROR, LOGON, LOGOFF, STARTUP, or SHUTDOWN</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Triggers can be defined on the table, view, schema, or database with which the event is associated.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47" name="Title 1"/>
          <p:cNvSpPr>
            <a:spLocks noGrp="1"/>
          </p:cNvSpPr>
          <p:nvPr>
            <p:ph type="title"/>
          </p:nvPr>
        </p:nvSpPr>
        <p:spPr>
          <a:xfrm>
            <a:off x="457200" y="274638"/>
            <a:ext cx="8229600" cy="639762"/>
          </a:xfrm>
        </p:spPr>
        <p:txBody>
          <a:bodyPr>
            <a:normAutofit fontScale="90000"/>
          </a:bodyPr>
          <a:p>
            <a:r>
              <a:rPr b="1" dirty="0" lang="en-US">
                <a:solidFill>
                  <a:srgbClr val="FF0000"/>
                </a:solidFill>
                <a:latin typeface="Times New Roman" pitchFamily="18" charset="0"/>
                <a:cs typeface="Times New Roman" pitchFamily="18" charset="0"/>
              </a:rPr>
              <a:t>Trigger Classification</a:t>
            </a:r>
            <a:br>
              <a:rPr b="1" dirty="0" lang="en-US">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748" name="Content Placeholder 2"/>
          <p:cNvSpPr>
            <a:spLocks noGrp="1"/>
          </p:cNvSpPr>
          <p:nvPr>
            <p:ph idx="1"/>
          </p:nvPr>
        </p:nvSpPr>
        <p:spPr>
          <a:xfrm>
            <a:off x="152400" y="838200"/>
            <a:ext cx="8763000" cy="5943600"/>
          </a:xfrm>
        </p:spPr>
        <p:txBody>
          <a:bodyPr>
            <a:noAutofit/>
          </a:bodyPr>
          <a:p>
            <a:r>
              <a:rPr dirty="0" sz="2400" lang="en-US" smtClean="0">
                <a:solidFill>
                  <a:srgbClr val="FF0000"/>
                </a:solidFill>
                <a:latin typeface="Times New Roman" pitchFamily="18" charset="0"/>
                <a:cs typeface="Times New Roman" pitchFamily="18" charset="0"/>
              </a:rPr>
              <a:t>Triggers </a:t>
            </a:r>
            <a:r>
              <a:rPr dirty="0" sz="2400" lang="en-US">
                <a:solidFill>
                  <a:srgbClr val="FF0000"/>
                </a:solidFill>
                <a:latin typeface="Times New Roman" pitchFamily="18" charset="0"/>
                <a:cs typeface="Times New Roman" pitchFamily="18" charset="0"/>
              </a:rPr>
              <a:t>can be classified based on the following parameters.</a:t>
            </a:r>
          </a:p>
          <a:p>
            <a:r>
              <a:rPr dirty="0" sz="2400" lang="en-US">
                <a:solidFill>
                  <a:srgbClr val="0000FF"/>
                </a:solidFill>
                <a:latin typeface="Times New Roman" pitchFamily="18" charset="0"/>
                <a:cs typeface="Times New Roman" pitchFamily="18" charset="0"/>
              </a:rPr>
              <a:t>Classification based on the timing</a:t>
            </a:r>
          </a:p>
          <a:p>
            <a:pPr lvl="1"/>
            <a:r>
              <a:rPr b="1" dirty="0" sz="2400" lang="en-US">
                <a:solidFill>
                  <a:srgbClr val="FF0066"/>
                </a:solidFill>
                <a:latin typeface="Times New Roman" pitchFamily="18" charset="0"/>
                <a:cs typeface="Times New Roman" pitchFamily="18" charset="0"/>
              </a:rPr>
              <a:t>BEFORE Trigger</a:t>
            </a:r>
            <a:r>
              <a:rPr dirty="0" sz="2400" lang="en-US">
                <a:latin typeface="Times New Roman" pitchFamily="18" charset="0"/>
                <a:cs typeface="Times New Roman" pitchFamily="18" charset="0"/>
              </a:rPr>
              <a:t>: It fires before the specified event has occurred.</a:t>
            </a:r>
          </a:p>
          <a:p>
            <a:pPr lvl="1"/>
            <a:r>
              <a:rPr b="1" dirty="0" sz="2400" lang="en-US">
                <a:solidFill>
                  <a:srgbClr val="FF0066"/>
                </a:solidFill>
                <a:latin typeface="Times New Roman" pitchFamily="18" charset="0"/>
                <a:cs typeface="Times New Roman" pitchFamily="18" charset="0"/>
              </a:rPr>
              <a:t>AFTER Trigger</a:t>
            </a:r>
            <a:r>
              <a:rPr dirty="0" sz="2400" lang="en-US">
                <a:latin typeface="Times New Roman" pitchFamily="18" charset="0"/>
                <a:cs typeface="Times New Roman" pitchFamily="18" charset="0"/>
              </a:rPr>
              <a:t>: It fires after the specified event has occurred.</a:t>
            </a:r>
          </a:p>
          <a:p>
            <a:pPr lvl="1"/>
            <a:r>
              <a:rPr b="1" dirty="0" sz="2400" lang="en-US">
                <a:solidFill>
                  <a:srgbClr val="FF0066"/>
                </a:solidFill>
                <a:latin typeface="Times New Roman" pitchFamily="18" charset="0"/>
                <a:cs typeface="Times New Roman" pitchFamily="18" charset="0"/>
              </a:rPr>
              <a:t>INSTEAD OF Trigger: </a:t>
            </a:r>
            <a:r>
              <a:rPr dirty="0" sz="2400" lang="en-US">
                <a:latin typeface="Times New Roman" pitchFamily="18" charset="0"/>
                <a:cs typeface="Times New Roman" pitchFamily="18" charset="0"/>
              </a:rPr>
              <a:t>A special type. </a:t>
            </a:r>
            <a:endParaRPr dirty="0" sz="2400" lang="en-US" smtClean="0">
              <a:latin typeface="Times New Roman" pitchFamily="18" charset="0"/>
              <a:cs typeface="Times New Roman" pitchFamily="18" charset="0"/>
            </a:endParaRPr>
          </a:p>
          <a:p>
            <a:pPr lvl="1"/>
            <a:endParaRPr dirty="0" sz="2400" lang="en-US">
              <a:latin typeface="Times New Roman" pitchFamily="18" charset="0"/>
              <a:cs typeface="Times New Roman" pitchFamily="18" charset="0"/>
            </a:endParaRPr>
          </a:p>
          <a:p>
            <a:r>
              <a:rPr dirty="0" sz="2400" lang="en-US">
                <a:solidFill>
                  <a:srgbClr val="0000FF"/>
                </a:solidFill>
                <a:latin typeface="Times New Roman" pitchFamily="18" charset="0"/>
                <a:cs typeface="Times New Roman" pitchFamily="18" charset="0"/>
              </a:rPr>
              <a:t>Classification based on the level</a:t>
            </a:r>
          </a:p>
          <a:p>
            <a:pPr lvl="1"/>
            <a:r>
              <a:rPr b="1" dirty="0" sz="2400" lang="en-US">
                <a:solidFill>
                  <a:srgbClr val="FF0066"/>
                </a:solidFill>
                <a:latin typeface="Times New Roman" pitchFamily="18" charset="0"/>
                <a:cs typeface="Times New Roman" pitchFamily="18" charset="0"/>
              </a:rPr>
              <a:t>STATEMENT level Trigger</a:t>
            </a:r>
            <a:r>
              <a:rPr dirty="0" sz="2400" lang="en-US">
                <a:solidFill>
                  <a:srgbClr val="FF0066"/>
                </a:solidFill>
                <a:latin typeface="Times New Roman" pitchFamily="18" charset="0"/>
                <a:cs typeface="Times New Roman" pitchFamily="18" charset="0"/>
              </a:rPr>
              <a:t>: </a:t>
            </a:r>
            <a:r>
              <a:rPr dirty="0" sz="2400" lang="en-US">
                <a:latin typeface="Times New Roman" pitchFamily="18" charset="0"/>
                <a:cs typeface="Times New Roman" pitchFamily="18" charset="0"/>
              </a:rPr>
              <a:t>It fires one time for the specified event statement.</a:t>
            </a:r>
          </a:p>
          <a:p>
            <a:pPr lvl="1"/>
            <a:r>
              <a:rPr b="1" dirty="0" sz="2400" lang="en-US">
                <a:solidFill>
                  <a:srgbClr val="FF0066"/>
                </a:solidFill>
                <a:latin typeface="Times New Roman" pitchFamily="18" charset="0"/>
                <a:cs typeface="Times New Roman" pitchFamily="18" charset="0"/>
              </a:rPr>
              <a:t>ROW level Trigger: </a:t>
            </a:r>
            <a:r>
              <a:rPr dirty="0" sz="2400" lang="en-US">
                <a:latin typeface="Times New Roman" pitchFamily="18" charset="0"/>
                <a:cs typeface="Times New Roman" pitchFamily="18" charset="0"/>
              </a:rPr>
              <a:t>It fires for each record that got affected in the specified event. (only for DML)</a:t>
            </a:r>
          </a:p>
          <a:p>
            <a:endParaRPr dirty="0" sz="2400" lang="en-US">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49" name="Content Placeholder 2"/>
          <p:cNvSpPr>
            <a:spLocks noGrp="1"/>
          </p:cNvSpPr>
          <p:nvPr>
            <p:ph idx="1"/>
          </p:nvPr>
        </p:nvSpPr>
        <p:spPr>
          <a:xfrm>
            <a:off x="228600" y="228600"/>
            <a:ext cx="8686800" cy="6400800"/>
          </a:xfrm>
        </p:spPr>
        <p:txBody>
          <a:bodyPr>
            <a:normAutofit/>
          </a:bodyPr>
          <a:p>
            <a:r>
              <a:rPr dirty="0" lang="en-US">
                <a:solidFill>
                  <a:srgbClr val="0000FF"/>
                </a:solidFill>
                <a:latin typeface="Times New Roman" pitchFamily="18" charset="0"/>
                <a:cs typeface="Times New Roman" pitchFamily="18" charset="0"/>
              </a:rPr>
              <a:t>Classification based on the Event</a:t>
            </a:r>
          </a:p>
          <a:p>
            <a:pPr lvl="1"/>
            <a:r>
              <a:rPr b="1" dirty="0" lang="en-US">
                <a:solidFill>
                  <a:srgbClr val="FF0066"/>
                </a:solidFill>
                <a:latin typeface="Times New Roman" pitchFamily="18" charset="0"/>
                <a:cs typeface="Times New Roman" pitchFamily="18" charset="0"/>
              </a:rPr>
              <a:t>DML Trigger: </a:t>
            </a:r>
            <a:r>
              <a:rPr dirty="0" lang="en-US">
                <a:latin typeface="Times New Roman" pitchFamily="18" charset="0"/>
                <a:cs typeface="Times New Roman" pitchFamily="18" charset="0"/>
              </a:rPr>
              <a:t>It fires when the DML event is specified (INSERT/UPDATE/DELETE)</a:t>
            </a:r>
          </a:p>
          <a:p>
            <a:pPr lvl="1"/>
            <a:r>
              <a:rPr b="1" dirty="0" lang="en-US">
                <a:solidFill>
                  <a:srgbClr val="FF0066"/>
                </a:solidFill>
                <a:latin typeface="Times New Roman" pitchFamily="18" charset="0"/>
                <a:cs typeface="Times New Roman" pitchFamily="18" charset="0"/>
              </a:rPr>
              <a:t>DDL Trigger: </a:t>
            </a:r>
            <a:r>
              <a:rPr dirty="0" lang="en-US">
                <a:latin typeface="Times New Roman" pitchFamily="18" charset="0"/>
                <a:cs typeface="Times New Roman" pitchFamily="18" charset="0"/>
              </a:rPr>
              <a:t>It fires when the DDL event is specified (CREATE/ALTER)</a:t>
            </a:r>
          </a:p>
          <a:p>
            <a:pPr lvl="1"/>
            <a:r>
              <a:rPr b="1" dirty="0" lang="en-US">
                <a:solidFill>
                  <a:srgbClr val="FF0066"/>
                </a:solidFill>
                <a:latin typeface="Times New Roman" pitchFamily="18" charset="0"/>
                <a:cs typeface="Times New Roman" pitchFamily="18" charset="0"/>
              </a:rPr>
              <a:t>DATABASE Trigger: </a:t>
            </a:r>
            <a:r>
              <a:rPr dirty="0" lang="en-US">
                <a:latin typeface="Times New Roman" pitchFamily="18" charset="0"/>
                <a:cs typeface="Times New Roman" pitchFamily="18" charset="0"/>
              </a:rPr>
              <a:t>It fires when the database event is specified (LOGON/LOGOFF/STARTUP/SHUTDOWN</a:t>
            </a:r>
            <a:r>
              <a:rPr dirty="0" lang="en-US" smtClean="0">
                <a:latin typeface="Times New Roman" pitchFamily="18" charset="0"/>
                <a:cs typeface="Times New Roman" pitchFamily="18" charset="0"/>
              </a:rPr>
              <a:t>)</a:t>
            </a:r>
          </a:p>
          <a:p>
            <a:pPr lvl="1"/>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So each trigger is the combination of above parameters.</a:t>
            </a:r>
          </a:p>
          <a:p>
            <a:endParaRPr dirty="0" lang="en-US">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50" name="Title 1"/>
          <p:cNvSpPr>
            <a:spLocks noGrp="1"/>
          </p:cNvSpPr>
          <p:nvPr>
            <p:ph type="title"/>
          </p:nvPr>
        </p:nvSpPr>
        <p:spPr>
          <a:xfrm>
            <a:off x="457200" y="274638"/>
            <a:ext cx="8229600" cy="563562"/>
          </a:xfrm>
        </p:spPr>
        <p:txBody>
          <a:bodyPr>
            <a:normAutofit fontScale="90000"/>
          </a:bodyPr>
          <a:p>
            <a:r>
              <a:rPr b="1" dirty="0" lang="en-US">
                <a:solidFill>
                  <a:srgbClr val="FF0000"/>
                </a:solidFill>
                <a:latin typeface="Times New Roman" pitchFamily="18" charset="0"/>
                <a:cs typeface="Times New Roman" pitchFamily="18" charset="0"/>
              </a:rPr>
              <a:t>Creating Triggers</a:t>
            </a:r>
            <a:br>
              <a:rPr b="1" dirty="0" lang="en-US">
                <a:solidFill>
                  <a:srgbClr val="FF0000"/>
                </a:solidFill>
                <a:latin typeface="Times New Roman" pitchFamily="18" charset="0"/>
                <a:cs typeface="Times New Roman" pitchFamily="18" charset="0"/>
              </a:rPr>
            </a:br>
            <a:endParaRPr b="1" dirty="0" lang="en-US">
              <a:solidFill>
                <a:srgbClr val="FF0000"/>
              </a:solidFill>
              <a:latin typeface="Times New Roman" pitchFamily="18" charset="0"/>
              <a:cs typeface="Times New Roman" pitchFamily="18" charset="0"/>
            </a:endParaRPr>
          </a:p>
        </p:txBody>
      </p:sp>
      <p:sp>
        <p:nvSpPr>
          <p:cNvPr id="1048751" name="Content Placeholder 2"/>
          <p:cNvSpPr>
            <a:spLocks noGrp="1"/>
          </p:cNvSpPr>
          <p:nvPr>
            <p:ph idx="1"/>
          </p:nvPr>
        </p:nvSpPr>
        <p:spPr>
          <a:xfrm>
            <a:off x="304800" y="685800"/>
            <a:ext cx="8610600" cy="6096000"/>
          </a:xfrm>
        </p:spPr>
        <p:txBody>
          <a:bodyPr>
            <a:normAutofit fontScale="75000" lnSpcReduction="20000"/>
          </a:bodyPr>
          <a:p>
            <a:r>
              <a:rPr b="1" dirty="0" lang="en-US" smtClean="0">
                <a:solidFill>
                  <a:srgbClr val="0000FF"/>
                </a:solidFill>
                <a:latin typeface="Times New Roman" pitchFamily="18" charset="0"/>
                <a:cs typeface="Times New Roman" pitchFamily="18" charset="0"/>
              </a:rPr>
              <a:t>The </a:t>
            </a:r>
            <a:r>
              <a:rPr b="1" dirty="0" lang="en-US">
                <a:solidFill>
                  <a:srgbClr val="0000FF"/>
                </a:solidFill>
                <a:latin typeface="Times New Roman" pitchFamily="18" charset="0"/>
                <a:cs typeface="Times New Roman" pitchFamily="18" charset="0"/>
              </a:rPr>
              <a:t>syntax for creating a trigger is −</a:t>
            </a:r>
          </a:p>
          <a:p>
            <a:pPr indent="0" marL="0">
              <a:buNone/>
            </a:pPr>
            <a:r>
              <a:rPr dirty="0" lang="en-US">
                <a:latin typeface="Times New Roman" pitchFamily="18" charset="0"/>
                <a:cs typeface="Times New Roman" pitchFamily="18" charset="0"/>
              </a:rPr>
              <a:t>CREATE [OR REPLACE ] TRIGGER </a:t>
            </a:r>
            <a:r>
              <a:rPr dirty="0" lang="en-US" err="1">
                <a:latin typeface="Times New Roman" pitchFamily="18" charset="0"/>
                <a:cs typeface="Times New Roman" pitchFamily="18" charset="0"/>
              </a:rPr>
              <a:t>trigger_name</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t>
            </a:r>
            <a:r>
              <a:rPr dirty="0" lang="en-US">
                <a:latin typeface="Times New Roman" pitchFamily="18" charset="0"/>
                <a:cs typeface="Times New Roman" pitchFamily="18" charset="0"/>
              </a:rPr>
              <a:t>BEFORE | AFTER | INSTEAD OF </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{INSERT [OR] | UPDATE [OR] | DELETE</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[OF </a:t>
            </a:r>
            <a:r>
              <a:rPr dirty="0" lang="en-US" err="1">
                <a:latin typeface="Times New Roman" pitchFamily="18" charset="0"/>
                <a:cs typeface="Times New Roman" pitchFamily="18" charset="0"/>
              </a:rPr>
              <a:t>col_name</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ON </a:t>
            </a:r>
            <a:r>
              <a:rPr dirty="0" lang="en-US" err="1" smtClean="0">
                <a:latin typeface="Times New Roman" pitchFamily="18" charset="0"/>
                <a:cs typeface="Times New Roman" pitchFamily="18" charset="0"/>
              </a:rPr>
              <a:t>table_name</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[REFERENCING OLD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AS </a:t>
            </a:r>
            <a:r>
              <a:rPr dirty="0" lang="en-US">
                <a:latin typeface="Times New Roman" pitchFamily="18" charset="0"/>
                <a:cs typeface="Times New Roman" pitchFamily="18" charset="0"/>
              </a:rPr>
              <a:t>o NEW AS n</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[FOR EACH ROW</a:t>
            </a:r>
            <a:r>
              <a:rPr dirty="0" lang="en-US" smtClean="0">
                <a:latin typeface="Times New Roman" pitchFamily="18" charset="0"/>
                <a:cs typeface="Times New Roman" pitchFamily="18" charset="0"/>
              </a:rPr>
              <a:t>]</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WHEN (condition)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DECLARE </a:t>
            </a:r>
          </a:p>
          <a:p>
            <a:pPr indent="0" marL="0">
              <a:buNone/>
            </a:pPr>
            <a:r>
              <a:rPr dirty="0" lang="en-US" smtClean="0">
                <a:latin typeface="Times New Roman" pitchFamily="18" charset="0"/>
                <a:cs typeface="Times New Roman" pitchFamily="18" charset="0"/>
              </a:rPr>
              <a:t>	Declaration-statements </a:t>
            </a:r>
          </a:p>
          <a:p>
            <a:pPr indent="0" marL="0">
              <a:buNone/>
            </a:pPr>
            <a:r>
              <a:rPr dirty="0" lang="en-US" smtClean="0">
                <a:latin typeface="Times New Roman" pitchFamily="18" charset="0"/>
                <a:cs typeface="Times New Roman" pitchFamily="18" charset="0"/>
              </a:rPr>
              <a:t>BEGIN </a:t>
            </a:r>
          </a:p>
          <a:p>
            <a:pPr indent="0" marL="0">
              <a:buNone/>
            </a:pPr>
            <a:r>
              <a:rPr dirty="0" lang="en-US" smtClean="0">
                <a:latin typeface="Times New Roman" pitchFamily="18" charset="0"/>
                <a:cs typeface="Times New Roman" pitchFamily="18" charset="0"/>
              </a:rPr>
              <a:t>	Executable-statements</a:t>
            </a:r>
          </a:p>
          <a:p>
            <a:pPr indent="0" marL="0">
              <a:buNone/>
            </a:pPr>
            <a:r>
              <a:rPr dirty="0" lang="en-US" smtClean="0">
                <a:latin typeface="Times New Roman" pitchFamily="18" charset="0"/>
                <a:cs typeface="Times New Roman" pitchFamily="18" charset="0"/>
              </a:rPr>
              <a:t> </a:t>
            </a:r>
            <a:r>
              <a:rPr dirty="0" lang="en-US">
                <a:latin typeface="Times New Roman" pitchFamily="18" charset="0"/>
                <a:cs typeface="Times New Roman" pitchFamily="18" charset="0"/>
              </a:rPr>
              <a:t>EXCEPTION </a:t>
            </a:r>
            <a:endParaRPr dirty="0" lang="en-US" smtClean="0">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Exception-handling-statements </a:t>
            </a:r>
          </a:p>
          <a:p>
            <a:pPr indent="0" marL="0">
              <a:buNone/>
            </a:pPr>
            <a:r>
              <a:rPr dirty="0" lang="en-US" smtClean="0">
                <a:latin typeface="Times New Roman" pitchFamily="18" charset="0"/>
                <a:cs typeface="Times New Roman" pitchFamily="18" charset="0"/>
              </a:rPr>
              <a:t>END</a:t>
            </a:r>
            <a:r>
              <a:rPr dirty="0" lang="en-US">
                <a:latin typeface="Times New Roman" pitchFamily="18" charset="0"/>
                <a:cs typeface="Times New Roman"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52" name="Content Placeholder 2"/>
          <p:cNvSpPr>
            <a:spLocks noGrp="1"/>
          </p:cNvSpPr>
          <p:nvPr>
            <p:ph idx="1"/>
          </p:nvPr>
        </p:nvSpPr>
        <p:spPr>
          <a:xfrm>
            <a:off x="152400" y="228600"/>
            <a:ext cx="8839200" cy="6477000"/>
          </a:xfrm>
        </p:spPr>
        <p:txBody>
          <a:bodyPr>
            <a:normAutofit/>
          </a:bodyPr>
          <a:p>
            <a:r>
              <a:rPr dirty="0" sz="2500" lang="en-US">
                <a:latin typeface="Times New Roman" pitchFamily="18" charset="0"/>
                <a:cs typeface="Times New Roman" pitchFamily="18" charset="0"/>
              </a:rPr>
              <a:t>Where,</a:t>
            </a:r>
          </a:p>
          <a:p>
            <a:r>
              <a:rPr dirty="0" sz="2500" lang="en-US">
                <a:solidFill>
                  <a:srgbClr val="0000FF"/>
                </a:solidFill>
                <a:latin typeface="Times New Roman" pitchFamily="18" charset="0"/>
                <a:cs typeface="Times New Roman" pitchFamily="18" charset="0"/>
              </a:rPr>
              <a:t>CREATE [OR REPLACE] TRIGGER </a:t>
            </a:r>
            <a:r>
              <a:rPr dirty="0" sz="2500" lang="en-US" err="1">
                <a:solidFill>
                  <a:srgbClr val="0000FF"/>
                </a:solidFill>
                <a:latin typeface="Times New Roman" pitchFamily="18" charset="0"/>
                <a:cs typeface="Times New Roman" pitchFamily="18" charset="0"/>
              </a:rPr>
              <a:t>trigger_name</a:t>
            </a:r>
            <a:r>
              <a:rPr dirty="0" sz="2500" lang="en-US">
                <a:solidFill>
                  <a:srgbClr val="0000FF"/>
                </a:solidFill>
                <a:latin typeface="Times New Roman" pitchFamily="18" charset="0"/>
                <a:cs typeface="Times New Roman" pitchFamily="18" charset="0"/>
              </a:rPr>
              <a:t> </a:t>
            </a:r>
            <a:r>
              <a:rPr dirty="0" sz="2500" lang="en-US">
                <a:latin typeface="Times New Roman" pitchFamily="18" charset="0"/>
                <a:cs typeface="Times New Roman" pitchFamily="18" charset="0"/>
              </a:rPr>
              <a:t>− Creates or replaces an existing trigger with the </a:t>
            </a:r>
            <a:r>
              <a:rPr dirty="0" sz="2500" i="1" lang="en-US" err="1">
                <a:latin typeface="Times New Roman" pitchFamily="18" charset="0"/>
                <a:cs typeface="Times New Roman" pitchFamily="18" charset="0"/>
              </a:rPr>
              <a:t>trigger_name</a:t>
            </a:r>
            <a:r>
              <a:rPr dirty="0" sz="2500" lang="en-US">
                <a:latin typeface="Times New Roman" pitchFamily="18" charset="0"/>
                <a:cs typeface="Times New Roman" pitchFamily="18" charset="0"/>
              </a:rPr>
              <a:t>.</a:t>
            </a:r>
          </a:p>
          <a:p>
            <a:r>
              <a:rPr dirty="0" sz="2500" lang="en-US">
                <a:solidFill>
                  <a:srgbClr val="0000FF"/>
                </a:solidFill>
                <a:latin typeface="Times New Roman" pitchFamily="18" charset="0"/>
                <a:cs typeface="Times New Roman" pitchFamily="18" charset="0"/>
              </a:rPr>
              <a:t>{BEFORE | AFTER | INSTEAD OF} − </a:t>
            </a:r>
            <a:r>
              <a:rPr dirty="0" sz="2500" lang="en-US">
                <a:latin typeface="Times New Roman" pitchFamily="18" charset="0"/>
                <a:cs typeface="Times New Roman" pitchFamily="18" charset="0"/>
              </a:rPr>
              <a:t>This specifies when the trigger will be executed. The INSTEAD OF clause is used for creating trigger on a view.</a:t>
            </a:r>
          </a:p>
          <a:p>
            <a:r>
              <a:rPr dirty="0" sz="2500" lang="en-US">
                <a:solidFill>
                  <a:srgbClr val="0000FF"/>
                </a:solidFill>
                <a:latin typeface="Times New Roman" pitchFamily="18" charset="0"/>
                <a:cs typeface="Times New Roman" pitchFamily="18" charset="0"/>
              </a:rPr>
              <a:t>{INSERT [OR] | UPDATE [OR] | DELETE} </a:t>
            </a:r>
            <a:r>
              <a:rPr dirty="0" sz="2500" lang="en-US">
                <a:latin typeface="Times New Roman" pitchFamily="18" charset="0"/>
                <a:cs typeface="Times New Roman" pitchFamily="18" charset="0"/>
              </a:rPr>
              <a:t>− This specifies the DML operation.</a:t>
            </a:r>
          </a:p>
          <a:p>
            <a:r>
              <a:rPr dirty="0" sz="2500" lang="en-US">
                <a:solidFill>
                  <a:srgbClr val="0000FF"/>
                </a:solidFill>
                <a:latin typeface="Times New Roman" pitchFamily="18" charset="0"/>
                <a:cs typeface="Times New Roman" pitchFamily="18" charset="0"/>
              </a:rPr>
              <a:t>[OF </a:t>
            </a:r>
            <a:r>
              <a:rPr dirty="0" sz="2500" lang="en-US" err="1">
                <a:solidFill>
                  <a:srgbClr val="0000FF"/>
                </a:solidFill>
                <a:latin typeface="Times New Roman" pitchFamily="18" charset="0"/>
                <a:cs typeface="Times New Roman" pitchFamily="18" charset="0"/>
              </a:rPr>
              <a:t>col_name</a:t>
            </a:r>
            <a:r>
              <a:rPr dirty="0" sz="2500" lang="en-US">
                <a:solidFill>
                  <a:srgbClr val="0000FF"/>
                </a:solidFill>
                <a:latin typeface="Times New Roman" pitchFamily="18" charset="0"/>
                <a:cs typeface="Times New Roman" pitchFamily="18" charset="0"/>
              </a:rPr>
              <a:t>] </a:t>
            </a:r>
            <a:r>
              <a:rPr dirty="0" sz="2500" lang="en-US">
                <a:latin typeface="Times New Roman" pitchFamily="18" charset="0"/>
                <a:cs typeface="Times New Roman" pitchFamily="18" charset="0"/>
              </a:rPr>
              <a:t>− This specifies the column name that will be updated.</a:t>
            </a:r>
          </a:p>
          <a:p>
            <a:r>
              <a:rPr dirty="0" sz="2500" lang="en-US">
                <a:solidFill>
                  <a:srgbClr val="0000FF"/>
                </a:solidFill>
                <a:latin typeface="Times New Roman" pitchFamily="18" charset="0"/>
                <a:cs typeface="Times New Roman" pitchFamily="18" charset="0"/>
              </a:rPr>
              <a:t>[ON </a:t>
            </a:r>
            <a:r>
              <a:rPr dirty="0" sz="2500" lang="en-US" err="1">
                <a:solidFill>
                  <a:srgbClr val="0000FF"/>
                </a:solidFill>
                <a:latin typeface="Times New Roman" pitchFamily="18" charset="0"/>
                <a:cs typeface="Times New Roman" pitchFamily="18" charset="0"/>
              </a:rPr>
              <a:t>table_name</a:t>
            </a:r>
            <a:r>
              <a:rPr dirty="0" sz="2500" lang="en-US">
                <a:solidFill>
                  <a:srgbClr val="0000FF"/>
                </a:solidFill>
                <a:latin typeface="Times New Roman" pitchFamily="18" charset="0"/>
                <a:cs typeface="Times New Roman" pitchFamily="18" charset="0"/>
              </a:rPr>
              <a:t>] </a:t>
            </a:r>
            <a:r>
              <a:rPr dirty="0" sz="2500" lang="en-US">
                <a:latin typeface="Times New Roman" pitchFamily="18" charset="0"/>
                <a:cs typeface="Times New Roman" pitchFamily="18" charset="0"/>
              </a:rPr>
              <a:t>− This specifies the name of the table associated with the trigger.</a:t>
            </a:r>
          </a:p>
          <a:p>
            <a:endParaRPr dirty="0" sz="2500" lang="en-US">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53" name="Content Placeholder 2"/>
          <p:cNvSpPr>
            <a:spLocks noGrp="1"/>
          </p:cNvSpPr>
          <p:nvPr>
            <p:ph idx="1"/>
          </p:nvPr>
        </p:nvSpPr>
        <p:spPr>
          <a:xfrm>
            <a:off x="152400" y="228600"/>
            <a:ext cx="8763000" cy="6400800"/>
          </a:xfrm>
        </p:spPr>
        <p:txBody>
          <a:bodyPr>
            <a:normAutofit/>
          </a:bodyPr>
          <a:p>
            <a:r>
              <a:rPr dirty="0" sz="2500" lang="en-US">
                <a:solidFill>
                  <a:srgbClr val="0000FF"/>
                </a:solidFill>
                <a:latin typeface="Times New Roman" pitchFamily="18" charset="0"/>
                <a:cs typeface="Times New Roman" pitchFamily="18" charset="0"/>
              </a:rPr>
              <a:t>[REFERENCING OLD AS o NEW AS n] </a:t>
            </a:r>
            <a:r>
              <a:rPr dirty="0" sz="2500" lang="en-US">
                <a:latin typeface="Times New Roman" pitchFamily="18" charset="0"/>
                <a:cs typeface="Times New Roman" pitchFamily="18" charset="0"/>
              </a:rPr>
              <a:t>− This allows you to refer new and old values for various DML statements, such as INSERT, UPDATE, and DELETE</a:t>
            </a:r>
            <a:r>
              <a:rPr dirty="0" sz="2500" lang="en-US" smtClean="0">
                <a:latin typeface="Times New Roman" pitchFamily="18" charset="0"/>
                <a:cs typeface="Times New Roman" pitchFamily="18" charset="0"/>
              </a:rPr>
              <a:t>.</a:t>
            </a:r>
          </a:p>
          <a:p>
            <a:endParaRPr dirty="0" sz="2500" lang="en-US">
              <a:latin typeface="Times New Roman" pitchFamily="18" charset="0"/>
              <a:cs typeface="Times New Roman" pitchFamily="18" charset="0"/>
            </a:endParaRPr>
          </a:p>
          <a:p>
            <a:r>
              <a:rPr dirty="0" sz="2500" lang="en-US">
                <a:solidFill>
                  <a:srgbClr val="0000FF"/>
                </a:solidFill>
                <a:latin typeface="Times New Roman" pitchFamily="18" charset="0"/>
                <a:cs typeface="Times New Roman" pitchFamily="18" charset="0"/>
              </a:rPr>
              <a:t>[FOR EACH ROW] </a:t>
            </a:r>
            <a:r>
              <a:rPr dirty="0" sz="2500" lang="en-US">
                <a:latin typeface="Times New Roman" pitchFamily="18" charset="0"/>
                <a:cs typeface="Times New Roman" pitchFamily="18" charset="0"/>
              </a:rPr>
              <a:t>− This specifies a row-level trigger, i.e., the trigger will be executed for each row being affected. Otherwise the trigger will execute just once when the SQL statement is executed, which is called a table level trigger</a:t>
            </a:r>
            <a:r>
              <a:rPr dirty="0" sz="2500" lang="en-US" smtClean="0">
                <a:latin typeface="Times New Roman" pitchFamily="18" charset="0"/>
                <a:cs typeface="Times New Roman" pitchFamily="18" charset="0"/>
              </a:rPr>
              <a:t>.</a:t>
            </a:r>
          </a:p>
          <a:p>
            <a:endParaRPr dirty="0" sz="2500" lang="en-US">
              <a:latin typeface="Times New Roman" pitchFamily="18" charset="0"/>
              <a:cs typeface="Times New Roman" pitchFamily="18" charset="0"/>
            </a:endParaRPr>
          </a:p>
          <a:p>
            <a:r>
              <a:rPr dirty="0" sz="2500" lang="en-US">
                <a:solidFill>
                  <a:srgbClr val="0000FF"/>
                </a:solidFill>
                <a:latin typeface="Times New Roman" pitchFamily="18" charset="0"/>
                <a:cs typeface="Times New Roman" pitchFamily="18" charset="0"/>
              </a:rPr>
              <a:t>WHEN (condition) </a:t>
            </a:r>
            <a:r>
              <a:rPr dirty="0" sz="2500" lang="en-US">
                <a:latin typeface="Times New Roman" pitchFamily="18" charset="0"/>
                <a:cs typeface="Times New Roman" pitchFamily="18" charset="0"/>
              </a:rPr>
              <a:t>− This provides a condition for rows for which the trigger would fire. This clause is valid only for row-level triggers.</a:t>
            </a:r>
          </a:p>
          <a:p>
            <a:endParaRPr dirty="0" sz="250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95" name="Content Placeholder 2"/>
          <p:cNvSpPr>
            <a:spLocks noGrp="1"/>
          </p:cNvSpPr>
          <p:nvPr>
            <p:ph idx="1"/>
          </p:nvPr>
        </p:nvSpPr>
        <p:spPr>
          <a:xfrm>
            <a:off x="457200" y="457200"/>
            <a:ext cx="8229600" cy="5668963"/>
          </a:xfrm>
        </p:spPr>
        <p:txBody>
          <a:bodyPr>
            <a:normAutofit/>
          </a:bodyPr>
          <a:p>
            <a:r>
              <a:rPr dirty="0" lang="en-US">
                <a:latin typeface="Times New Roman" pitchFamily="18" charset="0"/>
                <a:cs typeface="Times New Roman" pitchFamily="18" charset="0"/>
              </a:rPr>
              <a:t>The set of rows the cursor holds </a:t>
            </a:r>
            <a:r>
              <a:rPr dirty="0" lang="en-US" smtClean="0">
                <a:latin typeface="Times New Roman" pitchFamily="18" charset="0"/>
                <a:cs typeface="Times New Roman" pitchFamily="18" charset="0"/>
              </a:rPr>
              <a:t>is referred </a:t>
            </a:r>
            <a:r>
              <a:rPr dirty="0" lang="en-US">
                <a:latin typeface="Times New Roman" pitchFamily="18" charset="0"/>
                <a:cs typeface="Times New Roman" pitchFamily="18" charset="0"/>
              </a:rPr>
              <a:t>to as the </a:t>
            </a:r>
            <a:r>
              <a:rPr b="1" dirty="0" lang="en-US">
                <a:latin typeface="Times New Roman" pitchFamily="18" charset="0"/>
                <a:cs typeface="Times New Roman" pitchFamily="18" charset="0"/>
              </a:rPr>
              <a:t>active set</a:t>
            </a:r>
            <a:r>
              <a:rPr dirty="0" lang="en-US">
                <a:latin typeface="Times New Roman" pitchFamily="18" charset="0"/>
                <a:cs typeface="Times New Roman" pitchFamily="18" charset="0"/>
              </a:rPr>
              <a:t>.</a:t>
            </a:r>
          </a:p>
          <a:p>
            <a:r>
              <a:rPr dirty="0" lang="en-US">
                <a:latin typeface="Times New Roman" pitchFamily="18" charset="0"/>
                <a:cs typeface="Times New Roman" pitchFamily="18" charset="0"/>
              </a:rPr>
              <a:t>You can name a cursor so that it could be referred to in a program to fetch and process the </a:t>
            </a:r>
            <a:r>
              <a:rPr dirty="0" lang="en-US" smtClean="0">
                <a:latin typeface="Times New Roman" pitchFamily="18" charset="0"/>
                <a:cs typeface="Times New Roman" pitchFamily="18" charset="0"/>
              </a:rPr>
              <a:t>rows returned </a:t>
            </a:r>
            <a:r>
              <a:rPr dirty="0" lang="en-US">
                <a:latin typeface="Times New Roman" pitchFamily="18" charset="0"/>
                <a:cs typeface="Times New Roman" pitchFamily="18" charset="0"/>
              </a:rPr>
              <a:t>by the SQL statement, one at a time.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There </a:t>
            </a:r>
            <a:r>
              <a:rPr dirty="0" lang="en-US">
                <a:solidFill>
                  <a:srgbClr val="FF0000"/>
                </a:solidFill>
                <a:latin typeface="Times New Roman" pitchFamily="18" charset="0"/>
                <a:cs typeface="Times New Roman" pitchFamily="18" charset="0"/>
              </a:rPr>
              <a:t>are two types of cursors:</a:t>
            </a:r>
          </a:p>
          <a:p>
            <a:pPr>
              <a:buFont typeface="Wingdings" pitchFamily="2" charset="2"/>
              <a:buChar char="ü"/>
            </a:pPr>
            <a:r>
              <a:rPr dirty="0" lang="en-US">
                <a:latin typeface="Times New Roman" pitchFamily="18" charset="0"/>
                <a:cs typeface="Times New Roman" pitchFamily="18" charset="0"/>
              </a:rPr>
              <a:t>Implicit cursors</a:t>
            </a:r>
          </a:p>
          <a:p>
            <a:pPr>
              <a:buFont typeface="Wingdings" pitchFamily="2" charset="2"/>
              <a:buChar char="ü"/>
            </a:pPr>
            <a:r>
              <a:rPr dirty="0" lang="en-US">
                <a:latin typeface="Times New Roman" pitchFamily="18" charset="0"/>
                <a:cs typeface="Times New Roman" pitchFamily="18" charset="0"/>
              </a:rPr>
              <a:t>Explicit cursors</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pic>
        <p:nvPicPr>
          <p:cNvPr id="2097152" name="Picture 2" descr="C:\Users\admin\Desktop\110215_1121_TriggersinP1.png"/>
          <p:cNvPicPr>
            <a:picLocks noChangeAspect="1" noGrp="1" noChangeArrowheads="1"/>
          </p:cNvPicPr>
          <p:nvPr>
            <p:ph idx="1"/>
          </p:nvPr>
        </p:nvPicPr>
        <p:blipFill>
          <a:blip xmlns:r="http://schemas.openxmlformats.org/officeDocument/2006/relationships" r:embed="rId1"/>
          <a:srcRect/>
          <a:stretch>
            <a:fillRect/>
          </a:stretch>
        </p:blipFill>
        <p:spPr bwMode="auto">
          <a:xfrm>
            <a:off x="381000" y="152400"/>
            <a:ext cx="8382000" cy="6400800"/>
          </a:xfrm>
          <a:prstGeom prst="rect"/>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54" name="Content Placeholder 2"/>
          <p:cNvSpPr>
            <a:spLocks noGrp="1"/>
          </p:cNvSpPr>
          <p:nvPr>
            <p:ph idx="1"/>
          </p:nvPr>
        </p:nvSpPr>
        <p:spPr>
          <a:xfrm>
            <a:off x="152400" y="228600"/>
            <a:ext cx="8763000" cy="6400800"/>
          </a:xfrm>
        </p:spPr>
        <p:txBody>
          <a:bodyPr>
            <a:normAutofit fontScale="95652" lnSpcReduction="10000"/>
          </a:bodyPr>
          <a:p>
            <a:r>
              <a:rPr b="1" dirty="0" sz="2300" lang="en-US">
                <a:solidFill>
                  <a:srgbClr val="FF0000"/>
                </a:solidFill>
                <a:latin typeface="Times New Roman" pitchFamily="18" charset="0"/>
                <a:cs typeface="Times New Roman" pitchFamily="18" charset="0"/>
              </a:rPr>
              <a:t>Syntax Explanation:</a:t>
            </a:r>
            <a:endParaRPr dirty="0" sz="2300" lang="en-US">
              <a:solidFill>
                <a:srgbClr val="FF0000"/>
              </a:solidFill>
              <a:latin typeface="Times New Roman" pitchFamily="18" charset="0"/>
              <a:cs typeface="Times New Roman" pitchFamily="18" charset="0"/>
            </a:endParaRPr>
          </a:p>
          <a:p>
            <a:r>
              <a:rPr b="1" dirty="0" sz="2300" lang="en-US" smtClean="0">
                <a:latin typeface="Times New Roman" pitchFamily="18" charset="0"/>
                <a:cs typeface="Times New Roman" pitchFamily="18" charset="0"/>
              </a:rPr>
              <a:t>BEFORE</a:t>
            </a:r>
            <a:r>
              <a:rPr b="1" dirty="0" sz="2300" lang="en-US">
                <a:latin typeface="Times New Roman" pitchFamily="18" charset="0"/>
                <a:cs typeface="Times New Roman" pitchFamily="18" charset="0"/>
              </a:rPr>
              <a:t>/ AFTER </a:t>
            </a:r>
            <a:r>
              <a:rPr dirty="0" sz="2300" lang="en-US">
                <a:latin typeface="Times New Roman" pitchFamily="18" charset="0"/>
                <a:cs typeface="Times New Roman" pitchFamily="18" charset="0"/>
              </a:rPr>
              <a:t>will specify the event timings</a:t>
            </a:r>
            <a:r>
              <a:rPr dirty="0" sz="2300" lang="en-US" smtClean="0">
                <a:latin typeface="Times New Roman" pitchFamily="18" charset="0"/>
                <a:cs typeface="Times New Roman" pitchFamily="18" charset="0"/>
              </a:rPr>
              <a:t>.</a:t>
            </a:r>
          </a:p>
          <a:p>
            <a:endParaRPr dirty="0" sz="2300" lang="en-US">
              <a:latin typeface="Times New Roman" pitchFamily="18" charset="0"/>
              <a:cs typeface="Times New Roman" pitchFamily="18" charset="0"/>
            </a:endParaRPr>
          </a:p>
          <a:p>
            <a:r>
              <a:rPr b="1" dirty="0" sz="2300" lang="en-US">
                <a:latin typeface="Times New Roman" pitchFamily="18" charset="0"/>
                <a:cs typeface="Times New Roman" pitchFamily="18" charset="0"/>
              </a:rPr>
              <a:t>INSERT/UPDATE/LOGON/CREATE/etc. </a:t>
            </a:r>
            <a:r>
              <a:rPr dirty="0" sz="2300" lang="en-US">
                <a:latin typeface="Times New Roman" pitchFamily="18" charset="0"/>
                <a:cs typeface="Times New Roman" pitchFamily="18" charset="0"/>
              </a:rPr>
              <a:t>will specify the event for which the trigger needs to be fired</a:t>
            </a:r>
            <a:r>
              <a:rPr dirty="0" sz="2300" lang="en-US" smtClean="0">
                <a:latin typeface="Times New Roman" pitchFamily="18" charset="0"/>
                <a:cs typeface="Times New Roman" pitchFamily="18" charset="0"/>
              </a:rPr>
              <a:t>.</a:t>
            </a:r>
          </a:p>
          <a:p>
            <a:endParaRPr dirty="0" sz="2300" lang="en-US">
              <a:latin typeface="Times New Roman" pitchFamily="18" charset="0"/>
              <a:cs typeface="Times New Roman" pitchFamily="18" charset="0"/>
            </a:endParaRPr>
          </a:p>
          <a:p>
            <a:r>
              <a:rPr b="1" dirty="0" sz="2300" lang="en-US">
                <a:latin typeface="Times New Roman" pitchFamily="18" charset="0"/>
                <a:cs typeface="Times New Roman" pitchFamily="18" charset="0"/>
              </a:rPr>
              <a:t>ON clause </a:t>
            </a:r>
            <a:r>
              <a:rPr dirty="0" sz="2300" lang="en-US">
                <a:latin typeface="Times New Roman" pitchFamily="18" charset="0"/>
                <a:cs typeface="Times New Roman" pitchFamily="18" charset="0"/>
              </a:rPr>
              <a:t>will specify on which object the above mentioned event is valid. For example, this will be the table name on which the DML event may occur in the case of DML Trigger</a:t>
            </a:r>
            <a:r>
              <a:rPr dirty="0" sz="2300" lang="en-US" smtClean="0">
                <a:latin typeface="Times New Roman" pitchFamily="18" charset="0"/>
                <a:cs typeface="Times New Roman" pitchFamily="18" charset="0"/>
              </a:rPr>
              <a:t>.</a:t>
            </a:r>
          </a:p>
          <a:p>
            <a:endParaRPr dirty="0" sz="2300" lang="en-US">
              <a:latin typeface="Times New Roman" pitchFamily="18" charset="0"/>
              <a:cs typeface="Times New Roman" pitchFamily="18" charset="0"/>
            </a:endParaRPr>
          </a:p>
          <a:p>
            <a:r>
              <a:rPr dirty="0" sz="2300" lang="en-US">
                <a:latin typeface="Times New Roman" pitchFamily="18" charset="0"/>
                <a:cs typeface="Times New Roman" pitchFamily="18" charset="0"/>
              </a:rPr>
              <a:t>Command </a:t>
            </a:r>
            <a:r>
              <a:rPr b="1" dirty="0" sz="2300" lang="en-US">
                <a:latin typeface="Times New Roman" pitchFamily="18" charset="0"/>
                <a:cs typeface="Times New Roman" pitchFamily="18" charset="0"/>
              </a:rPr>
              <a:t>"FOR EACH ROW" </a:t>
            </a:r>
            <a:r>
              <a:rPr dirty="0" sz="2300" lang="en-US">
                <a:latin typeface="Times New Roman" pitchFamily="18" charset="0"/>
                <a:cs typeface="Times New Roman" pitchFamily="18" charset="0"/>
              </a:rPr>
              <a:t>will specify the ROW level trigger.</a:t>
            </a:r>
          </a:p>
          <a:p>
            <a:r>
              <a:rPr b="1" dirty="0" sz="2300" lang="en-US">
                <a:latin typeface="Times New Roman" pitchFamily="18" charset="0"/>
                <a:cs typeface="Times New Roman" pitchFamily="18" charset="0"/>
              </a:rPr>
              <a:t>WHEN clause </a:t>
            </a:r>
            <a:r>
              <a:rPr dirty="0" sz="2300" lang="en-US">
                <a:latin typeface="Times New Roman" pitchFamily="18" charset="0"/>
                <a:cs typeface="Times New Roman" pitchFamily="18" charset="0"/>
              </a:rPr>
              <a:t>will specify the additional condition in which the trigger needs to fire</a:t>
            </a:r>
            <a:r>
              <a:rPr dirty="0" sz="2300" lang="en-US" smtClean="0">
                <a:latin typeface="Times New Roman" pitchFamily="18" charset="0"/>
                <a:cs typeface="Times New Roman" pitchFamily="18" charset="0"/>
              </a:rPr>
              <a:t>.</a:t>
            </a:r>
          </a:p>
          <a:p>
            <a:endParaRPr dirty="0" sz="2300" lang="en-US">
              <a:latin typeface="Times New Roman" pitchFamily="18" charset="0"/>
              <a:cs typeface="Times New Roman" pitchFamily="18" charset="0"/>
            </a:endParaRPr>
          </a:p>
          <a:p>
            <a:r>
              <a:rPr dirty="0" sz="2300" lang="en-US">
                <a:latin typeface="Times New Roman" pitchFamily="18" charset="0"/>
                <a:cs typeface="Times New Roman" pitchFamily="18" charset="0"/>
              </a:rPr>
              <a:t>The </a:t>
            </a:r>
            <a:r>
              <a:rPr b="1" dirty="0" sz="2300" lang="en-US">
                <a:latin typeface="Times New Roman" pitchFamily="18" charset="0"/>
                <a:cs typeface="Times New Roman" pitchFamily="18" charset="0"/>
              </a:rPr>
              <a:t>declaration part, execution part, exception handling part </a:t>
            </a:r>
            <a:r>
              <a:rPr dirty="0" sz="2300" lang="en-US">
                <a:latin typeface="Times New Roman" pitchFamily="18" charset="0"/>
                <a:cs typeface="Times New Roman" pitchFamily="18" charset="0"/>
              </a:rPr>
              <a:t>is same as that of the other PL/SQL blocks. Declaration part and exception handling part are optional.</a:t>
            </a:r>
          </a:p>
          <a:p>
            <a:endParaRPr dirty="0" sz="2300" lang="en-US">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55" name="Title 1"/>
          <p:cNvSpPr>
            <a:spLocks noGrp="1"/>
          </p:cNvSpPr>
          <p:nvPr>
            <p:ph type="title"/>
          </p:nvPr>
        </p:nvSpPr>
        <p:spPr>
          <a:xfrm>
            <a:off x="457200" y="274638"/>
            <a:ext cx="8229600" cy="563562"/>
          </a:xfrm>
        </p:spPr>
        <p:txBody>
          <a:bodyPr>
            <a:normAutofit fontScale="90000"/>
          </a:bodyPr>
          <a:p>
            <a:r>
              <a:rPr b="1" dirty="0" lang="en-US">
                <a:solidFill>
                  <a:srgbClr val="FF0000"/>
                </a:solidFill>
                <a:latin typeface="Times New Roman" pitchFamily="18" charset="0"/>
                <a:cs typeface="Times New Roman" pitchFamily="18" charset="0"/>
              </a:rPr>
              <a:t>Example</a:t>
            </a:r>
            <a:br>
              <a:rPr b="1" dirty="0" lang="en-US">
                <a:solidFill>
                  <a:srgbClr val="FF0000"/>
                </a:solidFill>
                <a:latin typeface="Times New Roman" pitchFamily="18" charset="0"/>
                <a:cs typeface="Times New Roman" pitchFamily="18" charset="0"/>
              </a:rPr>
            </a:br>
            <a:endParaRPr b="1" dirty="0" lang="en-US">
              <a:solidFill>
                <a:srgbClr val="FF0000"/>
              </a:solidFill>
              <a:latin typeface="Times New Roman" pitchFamily="18" charset="0"/>
              <a:cs typeface="Times New Roman" pitchFamily="18" charset="0"/>
            </a:endParaRPr>
          </a:p>
        </p:txBody>
      </p:sp>
      <p:sp>
        <p:nvSpPr>
          <p:cNvPr id="1048756" name="Content Placeholder 2"/>
          <p:cNvSpPr>
            <a:spLocks noGrp="1"/>
          </p:cNvSpPr>
          <p:nvPr>
            <p:ph idx="1"/>
          </p:nvPr>
        </p:nvSpPr>
        <p:spPr>
          <a:xfrm>
            <a:off x="457200" y="762000"/>
            <a:ext cx="8229600" cy="5364163"/>
          </a:xfrm>
        </p:spPr>
        <p:txBody>
          <a:bodyPr/>
          <a:p>
            <a:r>
              <a:rPr dirty="0" lang="en-US" smtClean="0">
                <a:latin typeface="Times New Roman" pitchFamily="18" charset="0"/>
                <a:cs typeface="Times New Roman" pitchFamily="18" charset="0"/>
              </a:rPr>
              <a:t>Creates a</a:t>
            </a:r>
            <a:r>
              <a:rPr dirty="0" lang="en-US">
                <a:latin typeface="Times New Roman" pitchFamily="18" charset="0"/>
                <a:cs typeface="Times New Roman" pitchFamily="18" charset="0"/>
              </a:rPr>
              <a:t> </a:t>
            </a:r>
            <a:r>
              <a:rPr b="1" dirty="0" lang="en-US">
                <a:latin typeface="Times New Roman" pitchFamily="18" charset="0"/>
                <a:cs typeface="Times New Roman" pitchFamily="18" charset="0"/>
              </a:rPr>
              <a:t>row-level</a:t>
            </a:r>
            <a:r>
              <a:rPr dirty="0" lang="en-US">
                <a:latin typeface="Times New Roman" pitchFamily="18" charset="0"/>
                <a:cs typeface="Times New Roman" pitchFamily="18" charset="0"/>
              </a:rPr>
              <a:t> trigger for the customers table that would fire for INSERT or UPDATE or DELETE operations performed on the CUSTOMERS table.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This </a:t>
            </a:r>
            <a:r>
              <a:rPr dirty="0" lang="en-US">
                <a:latin typeface="Times New Roman" pitchFamily="18" charset="0"/>
                <a:cs typeface="Times New Roman" pitchFamily="18" charset="0"/>
              </a:rPr>
              <a:t>trigger will display the salary difference between the old values and new values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57" name="Content Placeholder 2"/>
          <p:cNvSpPr>
            <a:spLocks noGrp="1"/>
          </p:cNvSpPr>
          <p:nvPr>
            <p:ph idx="1"/>
          </p:nvPr>
        </p:nvSpPr>
        <p:spPr>
          <a:xfrm>
            <a:off x="228600" y="152400"/>
            <a:ext cx="8763000" cy="6477000"/>
          </a:xfrm>
        </p:spPr>
        <p:txBody>
          <a:bodyPr>
            <a:normAutofit/>
          </a:bodyPr>
          <a:p>
            <a:pPr indent="0" marL="0">
              <a:buNone/>
            </a:pPr>
            <a:r>
              <a:rPr dirty="0" sz="2300" lang="en-US">
                <a:latin typeface="Times New Roman" pitchFamily="18" charset="0"/>
                <a:cs typeface="Times New Roman" pitchFamily="18" charset="0"/>
              </a:rPr>
              <a:t>CREATE OR REPLACE TRIGGER </a:t>
            </a:r>
            <a:r>
              <a:rPr dirty="0" sz="2300" lang="en-US" err="1">
                <a:latin typeface="Times New Roman" pitchFamily="18" charset="0"/>
                <a:cs typeface="Times New Roman" pitchFamily="18" charset="0"/>
              </a:rPr>
              <a:t>display_salary_changes</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BEFORE </a:t>
            </a:r>
            <a:r>
              <a:rPr dirty="0" sz="2300" lang="en-US">
                <a:latin typeface="Times New Roman" pitchFamily="18" charset="0"/>
                <a:cs typeface="Times New Roman" pitchFamily="18" charset="0"/>
              </a:rPr>
              <a:t>DELETE OR INSERT OR UPDATE </a:t>
            </a:r>
            <a:r>
              <a:rPr dirty="0" sz="2300" lang="en-US" smtClean="0">
                <a:latin typeface="Times New Roman" pitchFamily="18" charset="0"/>
                <a:cs typeface="Times New Roman" pitchFamily="18" charset="0"/>
              </a:rPr>
              <a:t>ON </a:t>
            </a:r>
            <a:r>
              <a:rPr dirty="0" sz="2300" lang="en-US">
                <a:latin typeface="Times New Roman" pitchFamily="18" charset="0"/>
                <a:cs typeface="Times New Roman" pitchFamily="18" charset="0"/>
              </a:rPr>
              <a:t>customers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FOR </a:t>
            </a:r>
            <a:r>
              <a:rPr dirty="0" sz="2300" lang="en-US">
                <a:latin typeface="Times New Roman" pitchFamily="18" charset="0"/>
                <a:cs typeface="Times New Roman" pitchFamily="18" charset="0"/>
              </a:rPr>
              <a:t>EACH ROW WHEN (NEW.ID &gt; 0)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DECLARE </a:t>
            </a:r>
          </a:p>
          <a:p>
            <a:pPr indent="0" marL="0">
              <a:buNone/>
            </a:pP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sal_diff</a:t>
            </a:r>
            <a:r>
              <a:rPr dirty="0" sz="2300" lang="en-US" smtClean="0">
                <a:latin typeface="Times New Roman" pitchFamily="18" charset="0"/>
                <a:cs typeface="Times New Roman" pitchFamily="18" charset="0"/>
              </a:rPr>
              <a:t> </a:t>
            </a:r>
            <a:r>
              <a:rPr dirty="0" sz="2300" lang="en-US">
                <a:latin typeface="Times New Roman" pitchFamily="18" charset="0"/>
                <a:cs typeface="Times New Roman" pitchFamily="18" charset="0"/>
              </a:rPr>
              <a:t>number</a:t>
            </a:r>
            <a:r>
              <a:rPr dirty="0" sz="2300" lang="en-US" smtClean="0">
                <a:latin typeface="Times New Roman" pitchFamily="18" charset="0"/>
                <a:cs typeface="Times New Roman" pitchFamily="18" charset="0"/>
              </a:rPr>
              <a:t>;</a:t>
            </a:r>
          </a:p>
          <a:p>
            <a:pPr indent="0" marL="0">
              <a:buNone/>
            </a:pPr>
            <a:r>
              <a:rPr dirty="0" sz="2300" lang="en-US" smtClean="0">
                <a:latin typeface="Times New Roman" pitchFamily="18" charset="0"/>
                <a:cs typeface="Times New Roman" pitchFamily="18" charset="0"/>
              </a:rPr>
              <a:t>BEGIN</a:t>
            </a:r>
          </a:p>
          <a:p>
            <a:pPr indent="0" marL="0">
              <a:buNone/>
            </a:pPr>
            <a:r>
              <a:rPr dirty="0" sz="2300" lang="en-US">
                <a:latin typeface="Times New Roman" pitchFamily="18" charset="0"/>
                <a:cs typeface="Times New Roman" pitchFamily="18" charset="0"/>
              </a:rPr>
              <a:t>	</a:t>
            </a:r>
            <a:r>
              <a:rPr dirty="0" sz="2300" lang="en-US" smtClean="0">
                <a:latin typeface="Times New Roman" pitchFamily="18" charset="0"/>
                <a:cs typeface="Times New Roman" pitchFamily="18" charset="0"/>
              </a:rPr>
              <a:t> </a:t>
            </a:r>
            <a:r>
              <a:rPr dirty="0" sz="2300" lang="en-US" err="1">
                <a:latin typeface="Times New Roman" pitchFamily="18" charset="0"/>
                <a:cs typeface="Times New Roman" pitchFamily="18" charset="0"/>
              </a:rPr>
              <a:t>sal_diff</a:t>
            </a:r>
            <a:r>
              <a:rPr dirty="0" sz="2300" lang="en-US">
                <a:latin typeface="Times New Roman" pitchFamily="18" charset="0"/>
                <a:cs typeface="Times New Roman" pitchFamily="18" charset="0"/>
              </a:rPr>
              <a:t> := :</a:t>
            </a:r>
            <a:r>
              <a:rPr dirty="0" sz="2300" lang="en-US" err="1">
                <a:latin typeface="Times New Roman" pitchFamily="18" charset="0"/>
                <a:cs typeface="Times New Roman" pitchFamily="18" charset="0"/>
              </a:rPr>
              <a:t>NEW.salary</a:t>
            </a:r>
            <a:r>
              <a:rPr dirty="0" sz="2300" lang="en-US">
                <a:latin typeface="Times New Roman" pitchFamily="18" charset="0"/>
                <a:cs typeface="Times New Roman" pitchFamily="18" charset="0"/>
              </a:rPr>
              <a:t> - :</a:t>
            </a:r>
            <a:r>
              <a:rPr dirty="0" sz="2300" lang="en-US" err="1">
                <a:latin typeface="Times New Roman" pitchFamily="18" charset="0"/>
                <a:cs typeface="Times New Roman" pitchFamily="18" charset="0"/>
              </a:rPr>
              <a:t>OLD.salary</a:t>
            </a:r>
            <a:r>
              <a:rPr dirty="0" sz="2300" lang="en-US">
                <a:latin typeface="Times New Roman" pitchFamily="18" charset="0"/>
                <a:cs typeface="Times New Roman" pitchFamily="18" charset="0"/>
              </a:rPr>
              <a:t>; </a:t>
            </a: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dbms_output.put_line</a:t>
            </a:r>
            <a:r>
              <a:rPr dirty="0" sz="2300" lang="en-US">
                <a:latin typeface="Times New Roman" pitchFamily="18" charset="0"/>
                <a:cs typeface="Times New Roman" pitchFamily="18" charset="0"/>
              </a:rPr>
              <a:t>('Old salary: ' || :</a:t>
            </a:r>
            <a:r>
              <a:rPr dirty="0" sz="2300" lang="en-US" err="1">
                <a:latin typeface="Times New Roman" pitchFamily="18" charset="0"/>
                <a:cs typeface="Times New Roman" pitchFamily="18" charset="0"/>
              </a:rPr>
              <a:t>OLD.salary</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dbms_output.put_line</a:t>
            </a:r>
            <a:r>
              <a:rPr dirty="0" sz="2300" lang="en-US">
                <a:latin typeface="Times New Roman" pitchFamily="18" charset="0"/>
                <a:cs typeface="Times New Roman" pitchFamily="18" charset="0"/>
              </a:rPr>
              <a:t>('New salary: ' || :</a:t>
            </a:r>
            <a:r>
              <a:rPr dirty="0" sz="2300" lang="en-US" err="1">
                <a:latin typeface="Times New Roman" pitchFamily="18" charset="0"/>
                <a:cs typeface="Times New Roman" pitchFamily="18" charset="0"/>
              </a:rPr>
              <a:t>NEW.salary</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	</a:t>
            </a:r>
            <a:r>
              <a:rPr dirty="0" sz="2300" lang="en-US" err="1" smtClean="0">
                <a:latin typeface="Times New Roman" pitchFamily="18" charset="0"/>
                <a:cs typeface="Times New Roman" pitchFamily="18" charset="0"/>
              </a:rPr>
              <a:t>dbms_output.put_line</a:t>
            </a:r>
            <a:r>
              <a:rPr dirty="0" sz="2300" lang="en-US">
                <a:latin typeface="Times New Roman" pitchFamily="18" charset="0"/>
                <a:cs typeface="Times New Roman" pitchFamily="18" charset="0"/>
              </a:rPr>
              <a:t>('Salary difference: ' || </a:t>
            </a:r>
            <a:r>
              <a:rPr dirty="0" sz="2300" lang="en-US" err="1">
                <a:latin typeface="Times New Roman" pitchFamily="18" charset="0"/>
                <a:cs typeface="Times New Roman" pitchFamily="18" charset="0"/>
              </a:rPr>
              <a:t>sal_diff</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END</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pPr indent="0" marL="0">
              <a:buNone/>
            </a:pPr>
            <a:r>
              <a:rPr dirty="0" sz="2300" lang="en-US" smtClean="0">
                <a:latin typeface="Times New Roman" pitchFamily="18" charset="0"/>
                <a:cs typeface="Times New Roman" pitchFamily="18" charset="0"/>
              </a:rPr>
              <a:t>/ </a:t>
            </a:r>
          </a:p>
          <a:p>
            <a:pPr indent="0" marL="0">
              <a:buNone/>
            </a:pPr>
            <a:r>
              <a:rPr b="1" dirty="0" sz="2300" lang="en-US" smtClean="0">
                <a:solidFill>
                  <a:srgbClr val="FF0000"/>
                </a:solidFill>
                <a:latin typeface="Times New Roman" pitchFamily="18" charset="0"/>
                <a:cs typeface="Times New Roman" pitchFamily="18" charset="0"/>
              </a:rPr>
              <a:t>Output:-</a:t>
            </a:r>
          </a:p>
          <a:p>
            <a:pPr indent="0" marL="0">
              <a:buNone/>
            </a:pPr>
            <a:r>
              <a:rPr dirty="0" sz="2400" lang="en-US">
                <a:latin typeface="Times New Roman" pitchFamily="18" charset="0"/>
                <a:cs typeface="Times New Roman" pitchFamily="18" charset="0"/>
              </a:rPr>
              <a:t>Trigger created.</a:t>
            </a:r>
          </a:p>
          <a:p>
            <a:pPr indent="0" marL="0">
              <a:buNone/>
            </a:pPr>
            <a:endParaRPr b="1" dirty="0" sz="2300" lang="en-US">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58" name="Content Placeholder 2"/>
          <p:cNvSpPr>
            <a:spLocks noGrp="1"/>
          </p:cNvSpPr>
          <p:nvPr>
            <p:ph idx="1"/>
          </p:nvPr>
        </p:nvSpPr>
        <p:spPr>
          <a:xfrm>
            <a:off x="152400" y="228600"/>
            <a:ext cx="8763000" cy="6477000"/>
          </a:xfrm>
        </p:spPr>
        <p:txBody>
          <a:bodyPr>
            <a:normAutofit/>
          </a:bodyPr>
          <a:p>
            <a:r>
              <a:rPr dirty="0" sz="2500" lang="en-US">
                <a:solidFill>
                  <a:srgbClr val="FF0000"/>
                </a:solidFill>
                <a:latin typeface="Times New Roman" pitchFamily="18" charset="0"/>
                <a:cs typeface="Times New Roman" pitchFamily="18" charset="0"/>
              </a:rPr>
              <a:t>The following points need to be considered here −</a:t>
            </a:r>
          </a:p>
          <a:p>
            <a:r>
              <a:rPr dirty="0" sz="2500" lang="en-US">
                <a:latin typeface="Times New Roman" pitchFamily="18" charset="0"/>
                <a:cs typeface="Times New Roman" pitchFamily="18" charset="0"/>
              </a:rPr>
              <a:t>OLD and NEW references are not available for table-level triggers, rather you can use them for record-level triggers.</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If </a:t>
            </a:r>
            <a:r>
              <a:rPr dirty="0" sz="2500" lang="en-US">
                <a:latin typeface="Times New Roman" pitchFamily="18" charset="0"/>
                <a:cs typeface="Times New Roman" pitchFamily="18" charset="0"/>
              </a:rPr>
              <a:t>you want to query the table in the same trigger, then you should use the AFTER keyword, because triggers can query the table or change it again only after the initial changes are applied and the table is back in a consistent state.</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The </a:t>
            </a:r>
            <a:r>
              <a:rPr dirty="0" sz="2500" lang="en-US">
                <a:latin typeface="Times New Roman" pitchFamily="18" charset="0"/>
                <a:cs typeface="Times New Roman" pitchFamily="18" charset="0"/>
              </a:rPr>
              <a:t>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endParaRPr dirty="0" sz="2500" lang="en-US">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59" name="Content Placeholder 2"/>
          <p:cNvSpPr>
            <a:spLocks noGrp="1"/>
          </p:cNvSpPr>
          <p:nvPr>
            <p:ph idx="1"/>
          </p:nvPr>
        </p:nvSpPr>
        <p:spPr>
          <a:xfrm>
            <a:off x="228600" y="228600"/>
            <a:ext cx="8763000" cy="6172200"/>
          </a:xfrm>
        </p:spPr>
        <p:txBody>
          <a:bodyPr>
            <a:normAutofit/>
          </a:bodyPr>
          <a:p>
            <a:pPr>
              <a:buFont typeface="Wingdings" pitchFamily="2" charset="2"/>
              <a:buChar char="Ø"/>
            </a:pPr>
            <a:r>
              <a:rPr b="1" dirty="0" sz="2400" lang="en-US">
                <a:solidFill>
                  <a:srgbClr val="FF0000"/>
                </a:solidFill>
                <a:latin typeface="Times New Roman" pitchFamily="18" charset="0"/>
                <a:cs typeface="Times New Roman" pitchFamily="18" charset="0"/>
              </a:rPr>
              <a:t>Triggering a Trigger</a:t>
            </a:r>
          </a:p>
          <a:p>
            <a:r>
              <a:rPr dirty="0" sz="2400" lang="en-US" smtClean="0">
                <a:latin typeface="Times New Roman" pitchFamily="18" charset="0"/>
                <a:cs typeface="Times New Roman" pitchFamily="18" charset="0"/>
              </a:rPr>
              <a:t>Consider DML </a:t>
            </a:r>
            <a:r>
              <a:rPr dirty="0" sz="2400" lang="en-US">
                <a:latin typeface="Times New Roman" pitchFamily="18" charset="0"/>
                <a:cs typeface="Times New Roman" pitchFamily="18" charset="0"/>
              </a:rPr>
              <a:t>operations on the CUSTOMERS table.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b="1" dirty="0" sz="2400" lang="en-US" smtClean="0">
                <a:latin typeface="Times New Roman" pitchFamily="18" charset="0"/>
                <a:cs typeface="Times New Roman" pitchFamily="18" charset="0"/>
              </a:rPr>
              <a:t>INSERT </a:t>
            </a:r>
            <a:r>
              <a:rPr b="1" dirty="0" sz="2400" lang="en-US">
                <a:latin typeface="Times New Roman" pitchFamily="18" charset="0"/>
                <a:cs typeface="Times New Roman" pitchFamily="18" charset="0"/>
              </a:rPr>
              <a:t>INTO CUSTOMERS </a:t>
            </a:r>
            <a:r>
              <a:rPr dirty="0" sz="2400" lang="en-US">
                <a:latin typeface="Times New Roman" pitchFamily="18" charset="0"/>
                <a:cs typeface="Times New Roman" pitchFamily="18" charset="0"/>
              </a:rPr>
              <a:t>(ID,NAME,AGE,ADDRESS,SALARY) </a:t>
            </a:r>
            <a:r>
              <a:rPr b="1" dirty="0" sz="2400" lang="en-US">
                <a:latin typeface="Times New Roman" pitchFamily="18" charset="0"/>
                <a:cs typeface="Times New Roman" pitchFamily="18" charset="0"/>
              </a:rPr>
              <a:t>VALUES</a:t>
            </a:r>
            <a:r>
              <a:rPr dirty="0" sz="2400" lang="en-US">
                <a:latin typeface="Times New Roman" pitchFamily="18" charset="0"/>
                <a:cs typeface="Times New Roman" pitchFamily="18" charset="0"/>
              </a:rPr>
              <a:t> (7, '</a:t>
            </a:r>
            <a:r>
              <a:rPr dirty="0" sz="2400" lang="en-US" err="1">
                <a:latin typeface="Times New Roman" pitchFamily="18" charset="0"/>
                <a:cs typeface="Times New Roman" pitchFamily="18" charset="0"/>
              </a:rPr>
              <a:t>Kriti</a:t>
            </a:r>
            <a:r>
              <a:rPr dirty="0" sz="2400" lang="en-US">
                <a:latin typeface="Times New Roman" pitchFamily="18" charset="0"/>
                <a:cs typeface="Times New Roman" pitchFamily="18" charset="0"/>
              </a:rPr>
              <a:t>', 22, 'HP', 7500.00 );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When </a:t>
            </a:r>
            <a:r>
              <a:rPr dirty="0" sz="2400" lang="en-US">
                <a:latin typeface="Times New Roman" pitchFamily="18" charset="0"/>
                <a:cs typeface="Times New Roman" pitchFamily="18" charset="0"/>
              </a:rPr>
              <a:t>a record is created in the CUSTOMERS table, the above create </a:t>
            </a:r>
            <a:r>
              <a:rPr dirty="0" sz="2400" lang="en-US" smtClean="0">
                <a:latin typeface="Times New Roman" pitchFamily="18" charset="0"/>
                <a:cs typeface="Times New Roman" pitchFamily="18" charset="0"/>
              </a:rPr>
              <a:t>trigger</a:t>
            </a:r>
            <a:r>
              <a:rPr dirty="0" sz="2400" lang="en-US">
                <a:latin typeface="Times New Roman" pitchFamily="18" charset="0"/>
                <a:cs typeface="Times New Roman" pitchFamily="18" charset="0"/>
              </a:rPr>
              <a:t>, </a:t>
            </a:r>
            <a:r>
              <a:rPr b="1" dirty="0" sz="2400" lang="en-US" err="1">
                <a:latin typeface="Times New Roman" pitchFamily="18" charset="0"/>
                <a:cs typeface="Times New Roman" pitchFamily="18" charset="0"/>
              </a:rPr>
              <a:t>display_salary_changes</a:t>
            </a:r>
            <a:r>
              <a:rPr dirty="0" sz="2400" lang="en-US">
                <a:latin typeface="Times New Roman" pitchFamily="18" charset="0"/>
                <a:cs typeface="Times New Roman" pitchFamily="18" charset="0"/>
              </a:rPr>
              <a:t> will be fired and it will display the following result </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pPr indent="0" marL="0">
              <a:buNone/>
            </a:pPr>
            <a:r>
              <a:rPr dirty="0" sz="2400" lang="en-US">
                <a:latin typeface="Times New Roman" pitchFamily="18" charset="0"/>
                <a:cs typeface="Times New Roman" pitchFamily="18" charset="0"/>
              </a:rPr>
              <a:t>Old salary: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New </a:t>
            </a:r>
            <a:r>
              <a:rPr dirty="0" sz="2400" lang="en-US">
                <a:latin typeface="Times New Roman" pitchFamily="18" charset="0"/>
                <a:cs typeface="Times New Roman" pitchFamily="18" charset="0"/>
              </a:rPr>
              <a:t>salary: </a:t>
            </a:r>
            <a:r>
              <a:rPr dirty="0" sz="2400" lang="en-US" smtClean="0">
                <a:latin typeface="Times New Roman" pitchFamily="18" charset="0"/>
                <a:cs typeface="Times New Roman" pitchFamily="18" charset="0"/>
              </a:rPr>
              <a:t>7500</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Salary difference: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60" name="Content Placeholder 2"/>
          <p:cNvSpPr>
            <a:spLocks noGrp="1"/>
          </p:cNvSpPr>
          <p:nvPr>
            <p:ph idx="1"/>
          </p:nvPr>
        </p:nvSpPr>
        <p:spPr>
          <a:xfrm>
            <a:off x="152400" y="228600"/>
            <a:ext cx="8763000" cy="6400800"/>
          </a:xfrm>
        </p:spPr>
        <p:txBody>
          <a:bodyPr>
            <a:normAutofit/>
          </a:bodyPr>
          <a:p>
            <a:r>
              <a:rPr dirty="0" sz="2400" lang="en-US">
                <a:latin typeface="Times New Roman" pitchFamily="18" charset="0"/>
                <a:cs typeface="Times New Roman" pitchFamily="18" charset="0"/>
              </a:rPr>
              <a:t>Because this is a new record, old salary is not available and the above result comes as null</a:t>
            </a:r>
            <a:r>
              <a:rPr dirty="0" sz="2400" lang="en-US" smtClean="0">
                <a:latin typeface="Times New Roman" pitchFamily="18" charset="0"/>
                <a:cs typeface="Times New Roman" pitchFamily="18" charset="0"/>
              </a:rPr>
              <a:t>.</a:t>
            </a:r>
          </a:p>
          <a:p>
            <a:r>
              <a:rPr dirty="0" sz="2400" lang="en-US" smtClean="0">
                <a:latin typeface="Times New Roman" pitchFamily="18" charset="0"/>
                <a:cs typeface="Times New Roman" pitchFamily="18" charset="0"/>
              </a:rPr>
              <a:t>Consider </a:t>
            </a:r>
            <a:r>
              <a:rPr dirty="0" sz="2400" lang="en-US">
                <a:latin typeface="Times New Roman" pitchFamily="18" charset="0"/>
                <a:cs typeface="Times New Roman" pitchFamily="18" charset="0"/>
              </a:rPr>
              <a:t>one more DML operation on the CUSTOMERS table.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a:t>
            </a:r>
            <a:r>
              <a:rPr dirty="0" sz="2400" lang="en-US">
                <a:latin typeface="Times New Roman" pitchFamily="18" charset="0"/>
                <a:cs typeface="Times New Roman" pitchFamily="18" charset="0"/>
              </a:rPr>
              <a:t>UPDATE statement will update an existing record in the table −</a:t>
            </a:r>
          </a:p>
          <a:p>
            <a:r>
              <a:rPr b="1" dirty="0" sz="2400" lang="en-US">
                <a:latin typeface="Times New Roman" pitchFamily="18" charset="0"/>
                <a:cs typeface="Times New Roman" pitchFamily="18" charset="0"/>
              </a:rPr>
              <a:t>UPDATE </a:t>
            </a:r>
            <a:r>
              <a:rPr dirty="0" sz="2400" lang="en-US">
                <a:latin typeface="Times New Roman" pitchFamily="18" charset="0"/>
                <a:cs typeface="Times New Roman" pitchFamily="18" charset="0"/>
              </a:rPr>
              <a:t>customers </a:t>
            </a:r>
            <a:r>
              <a:rPr b="1" dirty="0" sz="2400" lang="en-US">
                <a:latin typeface="Times New Roman" pitchFamily="18" charset="0"/>
                <a:cs typeface="Times New Roman" pitchFamily="18" charset="0"/>
              </a:rPr>
              <a:t>SET </a:t>
            </a:r>
            <a:r>
              <a:rPr dirty="0" sz="2400" lang="en-US">
                <a:latin typeface="Times New Roman" pitchFamily="18" charset="0"/>
                <a:cs typeface="Times New Roman" pitchFamily="18" charset="0"/>
              </a:rPr>
              <a:t>salary = salary + 500 WHERE id = 2;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smtClean="0">
                <a:latin typeface="Times New Roman" pitchFamily="18" charset="0"/>
                <a:cs typeface="Times New Roman" pitchFamily="18" charset="0"/>
              </a:rPr>
              <a:t>When </a:t>
            </a:r>
            <a:r>
              <a:rPr dirty="0" sz="2400" lang="en-US">
                <a:latin typeface="Times New Roman" pitchFamily="18" charset="0"/>
                <a:cs typeface="Times New Roman" pitchFamily="18" charset="0"/>
              </a:rPr>
              <a:t>a record is updated in the CUSTOMERS table, the above create trigger, </a:t>
            </a:r>
            <a:r>
              <a:rPr b="1" dirty="0" sz="2400" lang="en-US" err="1">
                <a:latin typeface="Times New Roman" pitchFamily="18" charset="0"/>
                <a:cs typeface="Times New Roman" pitchFamily="18" charset="0"/>
              </a:rPr>
              <a:t>display_salary_changes</a:t>
            </a:r>
            <a:r>
              <a:rPr dirty="0" sz="2400" lang="en-US">
                <a:latin typeface="Times New Roman" pitchFamily="18" charset="0"/>
                <a:cs typeface="Times New Roman" pitchFamily="18" charset="0"/>
              </a:rPr>
              <a:t> will be fired and it will display the following result −</a:t>
            </a:r>
          </a:p>
          <a:p>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Old </a:t>
            </a:r>
            <a:r>
              <a:rPr dirty="0" sz="2400" lang="en-US">
                <a:latin typeface="Times New Roman" pitchFamily="18" charset="0"/>
                <a:cs typeface="Times New Roman" pitchFamily="18" charset="0"/>
              </a:rPr>
              <a:t>salary: 1500 </a:t>
            </a:r>
            <a:endParaRPr dirty="0" sz="2400" lang="en-US" smtClean="0">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New </a:t>
            </a:r>
            <a:r>
              <a:rPr dirty="0" sz="2400" lang="en-US">
                <a:latin typeface="Times New Roman" pitchFamily="18" charset="0"/>
                <a:cs typeface="Times New Roman" pitchFamily="18" charset="0"/>
              </a:rPr>
              <a:t>salary: </a:t>
            </a:r>
            <a:r>
              <a:rPr dirty="0" sz="2400" lang="en-US" smtClean="0">
                <a:latin typeface="Times New Roman" pitchFamily="18" charset="0"/>
                <a:cs typeface="Times New Roman" pitchFamily="18" charset="0"/>
              </a:rPr>
              <a:t>2000</a:t>
            </a:r>
          </a:p>
          <a:p>
            <a:pPr indent="0" marL="0">
              <a:buNone/>
            </a:pPr>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Salary difference: 500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61"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Benefits of Triggers</a:t>
            </a:r>
            <a:r>
              <a:rPr dirty="0" lang="en-US"/>
              <a:t/>
            </a:r>
            <a:br>
              <a:rPr dirty="0" lang="en-US"/>
            </a:br>
            <a:endParaRPr dirty="0" lang="en-US"/>
          </a:p>
        </p:txBody>
      </p:sp>
      <p:sp>
        <p:nvSpPr>
          <p:cNvPr id="1048762" name="Content Placeholder 2"/>
          <p:cNvSpPr>
            <a:spLocks noGrp="1"/>
          </p:cNvSpPr>
          <p:nvPr>
            <p:ph idx="1"/>
          </p:nvPr>
        </p:nvSpPr>
        <p:spPr>
          <a:xfrm>
            <a:off x="228600" y="1143000"/>
            <a:ext cx="8686800" cy="5486400"/>
          </a:xfrm>
        </p:spPr>
        <p:txBody>
          <a:bodyPr>
            <a:normAutofit/>
          </a:bodyPr>
          <a:p>
            <a:r>
              <a:rPr b="1" dirty="0" sz="2500" lang="en-US" smtClean="0">
                <a:solidFill>
                  <a:srgbClr val="0000FF"/>
                </a:solidFill>
                <a:latin typeface="Times New Roman" pitchFamily="18" charset="0"/>
                <a:cs typeface="Times New Roman" pitchFamily="18" charset="0"/>
              </a:rPr>
              <a:t>Triggers </a:t>
            </a:r>
            <a:r>
              <a:rPr b="1" dirty="0" sz="2500" lang="en-US">
                <a:solidFill>
                  <a:srgbClr val="0000FF"/>
                </a:solidFill>
                <a:latin typeface="Times New Roman" pitchFamily="18" charset="0"/>
                <a:cs typeface="Times New Roman" pitchFamily="18" charset="0"/>
              </a:rPr>
              <a:t>can be written for the following purposes </a:t>
            </a:r>
            <a:r>
              <a:rPr dirty="0" sz="2500" lang="en-US">
                <a:latin typeface="Times New Roman" pitchFamily="18" charset="0"/>
                <a:cs typeface="Times New Roman" pitchFamily="18" charset="0"/>
              </a:rPr>
              <a:t>−</a:t>
            </a:r>
          </a:p>
          <a:p>
            <a:r>
              <a:rPr dirty="0" sz="2500" lang="en-US">
                <a:latin typeface="Times New Roman" pitchFamily="18" charset="0"/>
                <a:cs typeface="Times New Roman" pitchFamily="18" charset="0"/>
              </a:rPr>
              <a:t>Generating some derived column values automatically</a:t>
            </a:r>
          </a:p>
          <a:p>
            <a:r>
              <a:rPr dirty="0" sz="2500" lang="en-US">
                <a:latin typeface="Times New Roman" pitchFamily="18" charset="0"/>
                <a:cs typeface="Times New Roman" pitchFamily="18" charset="0"/>
              </a:rPr>
              <a:t>Enforcing referential integrity</a:t>
            </a:r>
          </a:p>
          <a:p>
            <a:r>
              <a:rPr dirty="0" sz="2500" lang="en-US">
                <a:latin typeface="Times New Roman" pitchFamily="18" charset="0"/>
                <a:cs typeface="Times New Roman" pitchFamily="18" charset="0"/>
              </a:rPr>
              <a:t>Event logging and storing information on table access</a:t>
            </a:r>
          </a:p>
          <a:p>
            <a:r>
              <a:rPr dirty="0" sz="2500" lang="en-US">
                <a:latin typeface="Times New Roman" pitchFamily="18" charset="0"/>
                <a:cs typeface="Times New Roman" pitchFamily="18" charset="0"/>
              </a:rPr>
              <a:t>Auditing</a:t>
            </a:r>
          </a:p>
          <a:p>
            <a:r>
              <a:rPr dirty="0" sz="2500" lang="en-US">
                <a:latin typeface="Times New Roman" pitchFamily="18" charset="0"/>
                <a:cs typeface="Times New Roman" pitchFamily="18" charset="0"/>
              </a:rPr>
              <a:t>Synchronous replication of tables</a:t>
            </a:r>
          </a:p>
          <a:p>
            <a:r>
              <a:rPr dirty="0" sz="2500" lang="en-US">
                <a:latin typeface="Times New Roman" pitchFamily="18" charset="0"/>
                <a:cs typeface="Times New Roman" pitchFamily="18" charset="0"/>
              </a:rPr>
              <a:t>Imposing security authorizations</a:t>
            </a:r>
          </a:p>
          <a:p>
            <a:r>
              <a:rPr dirty="0" sz="2500" lang="en-US">
                <a:latin typeface="Times New Roman" pitchFamily="18" charset="0"/>
                <a:cs typeface="Times New Roman" pitchFamily="18" charset="0"/>
              </a:rPr>
              <a:t>Preventing invalid transactions</a:t>
            </a:r>
          </a:p>
          <a:p>
            <a:endParaRPr dirty="0" sz="2500" lang="en-US">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63" name="Title 1"/>
          <p:cNvSpPr>
            <a:spLocks noGrp="1"/>
          </p:cNvSpPr>
          <p:nvPr>
            <p:ph type="title"/>
          </p:nvPr>
        </p:nvSpPr>
        <p:spPr/>
        <p:txBody>
          <a:bodyPr/>
          <a:p>
            <a:endParaRPr lang="en-US"/>
          </a:p>
        </p:txBody>
      </p:sp>
      <p:sp>
        <p:nvSpPr>
          <p:cNvPr id="1048764" name="Content Placeholder 2"/>
          <p:cNvSpPr>
            <a:spLocks noGrp="1"/>
          </p:cNvSpPr>
          <p:nvPr>
            <p:ph idx="1"/>
          </p:nvPr>
        </p:nvSpPr>
        <p:spPr>
          <a:xfrm>
            <a:off x="228600" y="1600200"/>
            <a:ext cx="8686800" cy="4525963"/>
          </a:xfrm>
        </p:spPr>
        <p:txBody>
          <a:bodyPr>
            <a:normAutofit/>
          </a:bodyPr>
          <a:p>
            <a:pPr indent="0" marL="0">
              <a:buNone/>
            </a:pPr>
            <a:r>
              <a:rPr b="1" dirty="0" sz="6000" lang="en-US" smtClean="0">
                <a:solidFill>
                  <a:srgbClr val="FF0000"/>
                </a:solidFill>
                <a:latin typeface="Times New Roman" pitchFamily="18" charset="0"/>
                <a:cs typeface="Times New Roman" pitchFamily="18" charset="0"/>
              </a:rPr>
              <a:t>			</a:t>
            </a:r>
          </a:p>
          <a:p>
            <a:pPr indent="0" marL="0">
              <a:buNone/>
            </a:pPr>
            <a:r>
              <a:rPr b="1" dirty="0" sz="6000" lang="en-US">
                <a:solidFill>
                  <a:srgbClr val="FF0000"/>
                </a:solidFill>
                <a:latin typeface="Times New Roman" pitchFamily="18" charset="0"/>
                <a:cs typeface="Times New Roman" pitchFamily="18" charset="0"/>
              </a:rPr>
              <a:t>	</a:t>
            </a:r>
            <a:r>
              <a:rPr b="1" dirty="0" sz="6000" lang="en-US" smtClean="0">
                <a:solidFill>
                  <a:srgbClr val="FF0000"/>
                </a:solidFill>
                <a:latin typeface="Times New Roman" pitchFamily="18" charset="0"/>
                <a:cs typeface="Times New Roman" pitchFamily="18" charset="0"/>
              </a:rPr>
              <a:t>		  END</a:t>
            </a:r>
            <a:endParaRPr b="1" dirty="0" sz="6000" lang="en-US">
              <a:solidFill>
                <a:srgbClr val="FF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96" name="Rectangle 2"/>
          <p:cNvSpPr>
            <a:spLocks noGrp="1" noChangeArrowheads="1"/>
          </p:cNvSpPr>
          <p:nvPr>
            <p:ph type="ctrTitle"/>
          </p:nvPr>
        </p:nvSpPr>
        <p:spPr>
          <a:xfrm>
            <a:off x="838200" y="228600"/>
            <a:ext cx="8001000" cy="609600"/>
          </a:xfrm>
        </p:spPr>
        <p:txBody>
          <a:bodyPr>
            <a:noAutofit/>
          </a:bodyPr>
          <a:p>
            <a:pPr eaLnBrk="1" hangingPunct="1"/>
            <a:r>
              <a:rPr b="1" dirty="0" sz="4000" lang="en-US" smtClean="0">
                <a:solidFill>
                  <a:srgbClr val="FF0000"/>
                </a:solidFill>
                <a:effectLst/>
                <a:latin typeface="Times New Roman" pitchFamily="18" charset="0"/>
                <a:cs typeface="Times New Roman" pitchFamily="18" charset="0"/>
              </a:rPr>
              <a:t>Types of Cursors</a:t>
            </a:r>
            <a:endParaRPr dirty="0" sz="4000" lang="en-US" smtClean="0">
              <a:solidFill>
                <a:srgbClr val="FF0000"/>
              </a:solidFill>
              <a:effectLst/>
              <a:latin typeface="Times New Roman" pitchFamily="18" charset="0"/>
              <a:cs typeface="Times New Roman" pitchFamily="18" charset="0"/>
            </a:endParaRPr>
          </a:p>
        </p:txBody>
      </p:sp>
      <p:sp>
        <p:nvSpPr>
          <p:cNvPr id="1048597" name="Rectangle 3"/>
          <p:cNvSpPr>
            <a:spLocks noGrp="1" noChangeArrowheads="1"/>
          </p:cNvSpPr>
          <p:nvPr>
            <p:ph type="subTitle" idx="1"/>
          </p:nvPr>
        </p:nvSpPr>
        <p:spPr>
          <a:xfrm>
            <a:off x="152400" y="990600"/>
            <a:ext cx="8763000" cy="5486400"/>
          </a:xfrm>
        </p:spPr>
        <p:txBody>
          <a:bodyPr>
            <a:normAutofit fontScale="93750" lnSpcReduction="20000"/>
          </a:bodyPr>
          <a:p>
            <a:pPr algn="l" eaLnBrk="1" hangingPunct="1" indent="-609600" marL="781050">
              <a:buFontTx/>
              <a:buChar char="•"/>
            </a:pPr>
            <a:r>
              <a:rPr b="1" dirty="0" lang="en-US" smtClean="0">
                <a:solidFill>
                  <a:srgbClr val="0000FF"/>
                </a:solidFill>
                <a:effectLst/>
                <a:latin typeface="Times New Roman" pitchFamily="18" charset="0"/>
                <a:cs typeface="Times New Roman" pitchFamily="18" charset="0"/>
              </a:rPr>
              <a:t>There are two types of cursors: </a:t>
            </a:r>
          </a:p>
          <a:p>
            <a:pPr algn="l" eaLnBrk="1" hangingPunct="1" indent="-533400" lvl="1" marL="1530350">
              <a:buFontTx/>
              <a:buAutoNum type="arabicPeriod"/>
            </a:pPr>
            <a:r>
              <a:rPr dirty="0" lang="en-US" smtClean="0">
                <a:solidFill>
                  <a:schemeClr val="tx1"/>
                </a:solidFill>
                <a:effectLst/>
                <a:latin typeface="Times New Roman" pitchFamily="18" charset="0"/>
                <a:cs typeface="Times New Roman" pitchFamily="18" charset="0"/>
              </a:rPr>
              <a:t>An </a:t>
            </a:r>
            <a:r>
              <a:rPr b="1" dirty="0" i="1" lang="en-US" smtClean="0">
                <a:solidFill>
                  <a:srgbClr val="FF0000"/>
                </a:solidFill>
                <a:effectLst/>
                <a:latin typeface="Times New Roman" pitchFamily="18" charset="0"/>
                <a:cs typeface="Times New Roman" pitchFamily="18" charset="0"/>
              </a:rPr>
              <a:t>IMPLICIT</a:t>
            </a:r>
            <a:r>
              <a:rPr dirty="0" i="1" lang="en-US" smtClean="0">
                <a:solidFill>
                  <a:schemeClr val="tx1"/>
                </a:solidFill>
                <a:effectLst/>
                <a:latin typeface="Times New Roman" pitchFamily="18" charset="0"/>
                <a:cs typeface="Times New Roman" pitchFamily="18" charset="0"/>
              </a:rPr>
              <a:t> </a:t>
            </a:r>
            <a:r>
              <a:rPr dirty="0" lang="en-US" smtClean="0">
                <a:solidFill>
                  <a:schemeClr val="tx1"/>
                </a:solidFill>
                <a:effectLst/>
                <a:latin typeface="Times New Roman" pitchFamily="18" charset="0"/>
                <a:cs typeface="Times New Roman" pitchFamily="18" charset="0"/>
              </a:rPr>
              <a:t>cursor is automatically declared by Oracle every time an SQL statement is executed. The user will not be aware of this happening and will not be able to control or process the information in an implicit cursor.</a:t>
            </a:r>
          </a:p>
          <a:p>
            <a:pPr algn="l" eaLnBrk="1" hangingPunct="1" lvl="1" marL="996950"/>
            <a:endParaRPr dirty="0" lang="en-US" smtClean="0">
              <a:solidFill>
                <a:schemeClr val="tx1"/>
              </a:solidFill>
              <a:effectLst/>
              <a:latin typeface="Times New Roman" pitchFamily="18" charset="0"/>
              <a:cs typeface="Times New Roman" pitchFamily="18" charset="0"/>
            </a:endParaRPr>
          </a:p>
          <a:p>
            <a:pPr algn="l" eaLnBrk="1" hangingPunct="1" indent="-533400" lvl="1" marL="1530350">
              <a:buFontTx/>
              <a:buAutoNum type="arabicPeriod"/>
            </a:pPr>
            <a:r>
              <a:rPr dirty="0" lang="en-US" smtClean="0">
                <a:solidFill>
                  <a:schemeClr val="tx1"/>
                </a:solidFill>
                <a:effectLst/>
                <a:latin typeface="Times New Roman" pitchFamily="18" charset="0"/>
                <a:cs typeface="Times New Roman" pitchFamily="18" charset="0"/>
              </a:rPr>
              <a:t>An </a:t>
            </a:r>
            <a:r>
              <a:rPr b="1" dirty="0" i="1" lang="en-US" smtClean="0">
                <a:solidFill>
                  <a:srgbClr val="FF0000"/>
                </a:solidFill>
                <a:effectLst/>
                <a:latin typeface="Times New Roman" pitchFamily="18" charset="0"/>
                <a:cs typeface="Times New Roman" pitchFamily="18" charset="0"/>
              </a:rPr>
              <a:t>EXPLICIT</a:t>
            </a:r>
            <a:r>
              <a:rPr dirty="0" i="1" lang="en-US" smtClean="0">
                <a:solidFill>
                  <a:schemeClr val="tx1"/>
                </a:solidFill>
                <a:effectLst/>
                <a:latin typeface="Times New Roman" pitchFamily="18" charset="0"/>
                <a:cs typeface="Times New Roman" pitchFamily="18" charset="0"/>
              </a:rPr>
              <a:t> </a:t>
            </a:r>
            <a:r>
              <a:rPr dirty="0" lang="en-US" smtClean="0">
                <a:solidFill>
                  <a:schemeClr val="tx1"/>
                </a:solidFill>
                <a:effectLst/>
                <a:latin typeface="Times New Roman" pitchFamily="18" charset="0"/>
                <a:cs typeface="Times New Roman" pitchFamily="18" charset="0"/>
              </a:rPr>
              <a:t>cursor is defined by the program for any query that returns more than one row of data. That means the programmer has declared the cursor within the PL/SQL code block. </a:t>
            </a:r>
          </a:p>
          <a:p>
            <a:pPr algn="l" eaLnBrk="1" hangingPunct="1" indent="-609600" marL="781050">
              <a:lnSpc>
                <a:spcPct val="90000"/>
              </a:lnSpc>
              <a:buFontTx/>
              <a:buChar char="•"/>
            </a:pPr>
            <a:endParaRPr dirty="0" sz="16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598" name="Rectangle 2"/>
          <p:cNvSpPr>
            <a:spLocks noGrp="1" noChangeArrowheads="1"/>
          </p:cNvSpPr>
          <p:nvPr>
            <p:ph type="ctrTitle"/>
          </p:nvPr>
        </p:nvSpPr>
        <p:spPr>
          <a:xfrm>
            <a:off x="838200" y="228600"/>
            <a:ext cx="8001000" cy="609600"/>
          </a:xfrm>
        </p:spPr>
        <p:txBody>
          <a:bodyPr>
            <a:normAutofit fontScale="90000"/>
          </a:bodyPr>
          <a:p>
            <a:r>
              <a:rPr b="1" dirty="0" sz="3600" lang="en-US">
                <a:solidFill>
                  <a:srgbClr val="FF0000"/>
                </a:solidFill>
                <a:latin typeface="Times New Roman" pitchFamily="18" charset="0"/>
                <a:cs typeface="Times New Roman" pitchFamily="18" charset="0"/>
              </a:rPr>
              <a:t>Implicit Cursors</a:t>
            </a:r>
            <a:r>
              <a:rPr b="1" dirty="0" sz="3600" lang="en-US"/>
              <a:t/>
            </a:r>
            <a:br>
              <a:rPr b="1" dirty="0" sz="3600" lang="en-US"/>
            </a:br>
            <a:endParaRPr b="1" dirty="0" sz="3600" lang="en-US" u="sng" smtClean="0">
              <a:effectLst/>
            </a:endParaRPr>
          </a:p>
        </p:txBody>
      </p:sp>
      <p:sp>
        <p:nvSpPr>
          <p:cNvPr id="1048599" name="Rectangle 3"/>
          <p:cNvSpPr>
            <a:spLocks noGrp="1" noChangeArrowheads="1"/>
          </p:cNvSpPr>
          <p:nvPr>
            <p:ph type="subTitle" idx="1"/>
          </p:nvPr>
        </p:nvSpPr>
        <p:spPr>
          <a:xfrm>
            <a:off x="228599" y="1219200"/>
            <a:ext cx="8846127" cy="5486400"/>
          </a:xfrm>
        </p:spPr>
        <p:txBody>
          <a:bodyPr>
            <a:normAutofit fontScale="91667" lnSpcReduction="10000"/>
          </a:bodyPr>
          <a:p>
            <a:pPr algn="l" eaLnBrk="1" hangingPunct="1" indent="-571500" marL="742950">
              <a:buFontTx/>
              <a:buChar char="•"/>
            </a:pPr>
            <a:r>
              <a:rPr dirty="0" sz="2400" lang="en-US" smtClean="0">
                <a:solidFill>
                  <a:schemeClr val="tx1"/>
                </a:solidFill>
                <a:effectLst/>
                <a:latin typeface="Times New Roman" pitchFamily="18" charset="0"/>
                <a:cs typeface="Times New Roman" pitchFamily="18" charset="0"/>
              </a:rPr>
              <a:t>Any given PL/SQL block issues an implicit cursor whenever an SQL statement is executed, as long as an explicit cursor does not exist for that SQL statement.</a:t>
            </a:r>
          </a:p>
          <a:p>
            <a:pPr algn="l" eaLnBrk="1" hangingPunct="1" indent="-571500" marL="742950">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400" lang="en-US" smtClean="0">
                <a:solidFill>
                  <a:schemeClr val="tx1"/>
                </a:solidFill>
                <a:effectLst/>
                <a:latin typeface="Times New Roman" pitchFamily="18" charset="0"/>
                <a:cs typeface="Times New Roman" pitchFamily="18" charset="0"/>
              </a:rPr>
              <a:t>A cursor is automatically associated with every DML (Data Manipulation) statement (UPDATE, DELETE, INSERT).</a:t>
            </a:r>
          </a:p>
          <a:p>
            <a:pPr algn="l" eaLnBrk="1" hangingPunct="1" indent="-571500" marL="742950">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400" lang="en-US" smtClean="0">
                <a:solidFill>
                  <a:schemeClr val="tx1"/>
                </a:solidFill>
                <a:effectLst/>
                <a:latin typeface="Times New Roman" pitchFamily="18" charset="0"/>
                <a:cs typeface="Times New Roman" pitchFamily="18" charset="0"/>
              </a:rPr>
              <a:t>All UPDATE and DELETE statements have cursors that identify the set of rows that will be affected by the operation.</a:t>
            </a:r>
          </a:p>
          <a:p>
            <a:pPr algn="l" eaLnBrk="1" hangingPunct="1" indent="-571500" marL="742950">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400" lang="en-US" smtClean="0">
                <a:solidFill>
                  <a:schemeClr val="tx1"/>
                </a:solidFill>
                <a:effectLst/>
                <a:latin typeface="Times New Roman" pitchFamily="18" charset="0"/>
                <a:cs typeface="Times New Roman" pitchFamily="18" charset="0"/>
              </a:rPr>
              <a:t>An INSERT statement needs a place to receive the data that is to be inserted in the database; the implicit cursor fulfills this need.</a:t>
            </a:r>
          </a:p>
          <a:p>
            <a:pPr algn="l" eaLnBrk="1" hangingPunct="1" indent="-571500" marL="742950">
              <a:buFontTx/>
              <a:buChar char="•"/>
            </a:pPr>
            <a:endParaRPr dirty="0" sz="2400" lang="en-US" smtClean="0">
              <a:solidFill>
                <a:schemeClr val="tx1"/>
              </a:solidFill>
              <a:effectLst/>
              <a:latin typeface="Times New Roman" pitchFamily="18" charset="0"/>
              <a:cs typeface="Times New Roman" pitchFamily="18" charset="0"/>
            </a:endParaRPr>
          </a:p>
          <a:p>
            <a:pPr algn="l" eaLnBrk="1" hangingPunct="1" indent="-571500" marL="742950">
              <a:buFontTx/>
              <a:buChar char="•"/>
            </a:pPr>
            <a:r>
              <a:rPr dirty="0" sz="2400" lang="en-US" smtClean="0">
                <a:solidFill>
                  <a:schemeClr val="tx1"/>
                </a:solidFill>
                <a:effectLst/>
                <a:latin typeface="Times New Roman" pitchFamily="18" charset="0"/>
                <a:cs typeface="Times New Roman" pitchFamily="18" charset="0"/>
              </a:rPr>
              <a:t>The most recently opened cursor is called the “SQL%” Cursor.</a:t>
            </a:r>
          </a:p>
          <a:p>
            <a:pPr algn="l" eaLnBrk="1" hangingPunct="1" indent="-571500" marL="742950">
              <a:lnSpc>
                <a:spcPct val="90000"/>
              </a:lnSpc>
              <a:buFontTx/>
              <a:buChar char="•"/>
            </a:pPr>
            <a:endParaRPr dirty="0" sz="24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00" name="Title 1"/>
          <p:cNvSpPr>
            <a:spLocks noGrp="1"/>
          </p:cNvSpPr>
          <p:nvPr>
            <p:ph type="title"/>
          </p:nvPr>
        </p:nvSpPr>
        <p:spPr/>
        <p:txBody>
          <a:bodyPr>
            <a:normAutofit fontScale="90000"/>
          </a:bodyPr>
          <a:p>
            <a:r>
              <a:rPr b="1" dirty="0" lang="en-US">
                <a:solidFill>
                  <a:srgbClr val="FF0000"/>
                </a:solidFill>
                <a:latin typeface="Times New Roman" pitchFamily="18" charset="0"/>
                <a:cs typeface="Times New Roman" pitchFamily="18" charset="0"/>
              </a:rPr>
              <a:t>Implicit Cursors</a:t>
            </a:r>
            <a:r>
              <a:rPr b="1" dirty="0" lang="en-US"/>
              <a:t/>
            </a:r>
            <a:br>
              <a:rPr b="1" dirty="0" lang="en-US"/>
            </a:br>
            <a:endParaRPr dirty="0" lang="en-US"/>
          </a:p>
        </p:txBody>
      </p:sp>
      <p:sp>
        <p:nvSpPr>
          <p:cNvPr id="1048601" name="Content Placeholder 2"/>
          <p:cNvSpPr>
            <a:spLocks noGrp="1"/>
          </p:cNvSpPr>
          <p:nvPr>
            <p:ph idx="1"/>
          </p:nvPr>
        </p:nvSpPr>
        <p:spPr>
          <a:xfrm>
            <a:off x="152400" y="990600"/>
            <a:ext cx="8839200" cy="5638800"/>
          </a:xfrm>
        </p:spPr>
        <p:txBody>
          <a:bodyPr>
            <a:normAutofit fontScale="96296" lnSpcReduction="20000"/>
          </a:bodyPr>
          <a:p>
            <a:r>
              <a:rPr dirty="0" sz="2700" lang="en-US" smtClean="0">
                <a:latin typeface="Times New Roman" pitchFamily="18" charset="0"/>
                <a:cs typeface="Times New Roman" pitchFamily="18" charset="0"/>
              </a:rPr>
              <a:t>Implicit </a:t>
            </a:r>
            <a:r>
              <a:rPr dirty="0" sz="2700" lang="en-US">
                <a:latin typeface="Times New Roman" pitchFamily="18" charset="0"/>
                <a:cs typeface="Times New Roman" pitchFamily="18" charset="0"/>
              </a:rPr>
              <a:t>cursors are automatically created by Oracle whenever an SQL statement is </a:t>
            </a:r>
            <a:r>
              <a:rPr dirty="0" sz="2700" lang="en-US" smtClean="0">
                <a:latin typeface="Times New Roman" pitchFamily="18" charset="0"/>
                <a:cs typeface="Times New Roman" pitchFamily="18" charset="0"/>
              </a:rPr>
              <a:t>executed, when </a:t>
            </a:r>
            <a:r>
              <a:rPr dirty="0" sz="2700" lang="en-US">
                <a:latin typeface="Times New Roman" pitchFamily="18" charset="0"/>
                <a:cs typeface="Times New Roman" pitchFamily="18" charset="0"/>
              </a:rPr>
              <a:t>there is no explicit cursor for the statement. </a:t>
            </a:r>
            <a:endParaRPr dirty="0" sz="2700" lang="en-US" smtClean="0">
              <a:latin typeface="Times New Roman" pitchFamily="18" charset="0"/>
              <a:cs typeface="Times New Roman" pitchFamily="18" charset="0"/>
            </a:endParaRPr>
          </a:p>
          <a:p>
            <a:endParaRPr dirty="0" sz="2700" lang="en-US" smtClean="0">
              <a:latin typeface="Times New Roman" pitchFamily="18" charset="0"/>
              <a:cs typeface="Times New Roman" pitchFamily="18" charset="0"/>
            </a:endParaRPr>
          </a:p>
          <a:p>
            <a:r>
              <a:rPr dirty="0" sz="2700" lang="en-US" smtClean="0">
                <a:latin typeface="Times New Roman" pitchFamily="18" charset="0"/>
                <a:cs typeface="Times New Roman" pitchFamily="18" charset="0"/>
              </a:rPr>
              <a:t>Programmers </a:t>
            </a:r>
            <a:r>
              <a:rPr dirty="0" sz="2700" lang="en-US">
                <a:latin typeface="Times New Roman" pitchFamily="18" charset="0"/>
                <a:cs typeface="Times New Roman" pitchFamily="18" charset="0"/>
              </a:rPr>
              <a:t>cannot control the implicit </a:t>
            </a:r>
            <a:r>
              <a:rPr dirty="0" sz="2700" lang="en-US" smtClean="0">
                <a:latin typeface="Times New Roman" pitchFamily="18" charset="0"/>
                <a:cs typeface="Times New Roman" pitchFamily="18" charset="0"/>
              </a:rPr>
              <a:t>cursors and </a:t>
            </a:r>
            <a:r>
              <a:rPr dirty="0" sz="2700" lang="en-US">
                <a:latin typeface="Times New Roman" pitchFamily="18" charset="0"/>
                <a:cs typeface="Times New Roman" pitchFamily="18" charset="0"/>
              </a:rPr>
              <a:t>the information in it</a:t>
            </a:r>
            <a:r>
              <a:rPr dirty="0" sz="2700" lang="en-US" smtClean="0">
                <a:latin typeface="Times New Roman" pitchFamily="18" charset="0"/>
                <a:cs typeface="Times New Roman" pitchFamily="18" charset="0"/>
              </a:rPr>
              <a:t>.</a:t>
            </a:r>
          </a:p>
          <a:p>
            <a:endParaRPr dirty="0" sz="2700" lang="en-US">
              <a:latin typeface="Times New Roman" pitchFamily="18" charset="0"/>
              <a:cs typeface="Times New Roman" pitchFamily="18" charset="0"/>
            </a:endParaRPr>
          </a:p>
          <a:p>
            <a:r>
              <a:rPr dirty="0" sz="2700" lang="en-US">
                <a:latin typeface="Times New Roman" pitchFamily="18" charset="0"/>
                <a:cs typeface="Times New Roman" pitchFamily="18" charset="0"/>
              </a:rPr>
              <a:t>Whenever a DML statement </a:t>
            </a:r>
            <a:r>
              <a:rPr dirty="0" sz="2700" i="1" lang="en-US">
                <a:latin typeface="Times New Roman" pitchFamily="18" charset="0"/>
                <a:cs typeface="Times New Roman" pitchFamily="18" charset="0"/>
              </a:rPr>
              <a:t>INSERT</a:t>
            </a:r>
            <a:r>
              <a:rPr dirty="0" sz="2700" lang="en-US">
                <a:latin typeface="Times New Roman" pitchFamily="18" charset="0"/>
                <a:cs typeface="Times New Roman" pitchFamily="18" charset="0"/>
              </a:rPr>
              <a:t>, </a:t>
            </a:r>
            <a:r>
              <a:rPr dirty="0" sz="2700" i="1" lang="en-US" smtClean="0">
                <a:latin typeface="Times New Roman" pitchFamily="18" charset="0"/>
                <a:cs typeface="Times New Roman" pitchFamily="18" charset="0"/>
              </a:rPr>
              <a:t>UPDATE and DELETE </a:t>
            </a:r>
            <a:r>
              <a:rPr dirty="0" sz="2700" lang="en-US">
                <a:latin typeface="Times New Roman" pitchFamily="18" charset="0"/>
                <a:cs typeface="Times New Roman" pitchFamily="18" charset="0"/>
              </a:rPr>
              <a:t>is issued, an implicit cursor is </a:t>
            </a:r>
            <a:r>
              <a:rPr dirty="0" sz="2700" lang="en-US" smtClean="0">
                <a:latin typeface="Times New Roman" pitchFamily="18" charset="0"/>
                <a:cs typeface="Times New Roman" pitchFamily="18" charset="0"/>
              </a:rPr>
              <a:t>associated with </a:t>
            </a:r>
            <a:r>
              <a:rPr dirty="0" sz="2700" lang="en-US">
                <a:latin typeface="Times New Roman" pitchFamily="18" charset="0"/>
                <a:cs typeface="Times New Roman" pitchFamily="18" charset="0"/>
              </a:rPr>
              <a:t>this statement</a:t>
            </a:r>
            <a:r>
              <a:rPr dirty="0" sz="2700" lang="en-US" smtClean="0">
                <a:latin typeface="Times New Roman" pitchFamily="18" charset="0"/>
                <a:cs typeface="Times New Roman" pitchFamily="18" charset="0"/>
              </a:rPr>
              <a:t>.</a:t>
            </a:r>
          </a:p>
          <a:p>
            <a:endParaRPr dirty="0" sz="2700" lang="en-US" smtClean="0">
              <a:latin typeface="Times New Roman" pitchFamily="18" charset="0"/>
              <a:cs typeface="Times New Roman" pitchFamily="18" charset="0"/>
            </a:endParaRPr>
          </a:p>
          <a:p>
            <a:r>
              <a:rPr dirty="0" sz="2700" lang="en-US" smtClean="0">
                <a:latin typeface="Times New Roman" pitchFamily="18" charset="0"/>
                <a:cs typeface="Times New Roman" pitchFamily="18" charset="0"/>
              </a:rPr>
              <a:t> </a:t>
            </a:r>
            <a:r>
              <a:rPr dirty="0" sz="2700" lang="en-US">
                <a:latin typeface="Times New Roman" pitchFamily="18" charset="0"/>
                <a:cs typeface="Times New Roman" pitchFamily="18" charset="0"/>
              </a:rPr>
              <a:t>For INSERT operations, the cursor holds the data that needs to be inserted</a:t>
            </a:r>
            <a:r>
              <a:rPr dirty="0" sz="2700" lang="en-US" smtClean="0">
                <a:latin typeface="Times New Roman" pitchFamily="18" charset="0"/>
                <a:cs typeface="Times New Roman" pitchFamily="18" charset="0"/>
              </a:rPr>
              <a:t>.</a:t>
            </a:r>
          </a:p>
          <a:p>
            <a:endParaRPr dirty="0" sz="2700" lang="en-US" smtClean="0">
              <a:latin typeface="Times New Roman" pitchFamily="18" charset="0"/>
              <a:cs typeface="Times New Roman" pitchFamily="18" charset="0"/>
            </a:endParaRPr>
          </a:p>
          <a:p>
            <a:r>
              <a:rPr dirty="0" sz="2700" lang="en-US" smtClean="0">
                <a:latin typeface="Times New Roman" pitchFamily="18" charset="0"/>
                <a:cs typeface="Times New Roman" pitchFamily="18" charset="0"/>
              </a:rPr>
              <a:t> For UPDATE </a:t>
            </a:r>
            <a:r>
              <a:rPr dirty="0" sz="2700" lang="en-US">
                <a:latin typeface="Times New Roman" pitchFamily="18" charset="0"/>
                <a:cs typeface="Times New Roman" pitchFamily="18" charset="0"/>
              </a:rPr>
              <a:t>and DELETE operations, the cursor identifies the rows that would be affected</a:t>
            </a:r>
            <a:r>
              <a:rPr dirty="0" sz="2700" lang="en-US" smtClean="0">
                <a:latin typeface="Times New Roman" pitchFamily="18" charset="0"/>
                <a:cs typeface="Times New Roman" pitchFamily="18" charset="0"/>
              </a:rPr>
              <a:t>.</a:t>
            </a:r>
            <a:endParaRPr dirty="0" sz="270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2" name="Content Placeholder 2"/>
          <p:cNvSpPr>
            <a:spLocks noGrp="1"/>
          </p:cNvSpPr>
          <p:nvPr>
            <p:ph idx="1"/>
          </p:nvPr>
        </p:nvSpPr>
        <p:spPr>
          <a:xfrm>
            <a:off x="152400" y="304800"/>
            <a:ext cx="8839200" cy="6324600"/>
          </a:xfrm>
        </p:spPr>
        <p:txBody>
          <a:bodyPr>
            <a:normAutofit/>
          </a:bodyPr>
          <a:p>
            <a:r>
              <a:rPr dirty="0" sz="2700" lang="en-US">
                <a:latin typeface="Times New Roman" pitchFamily="18" charset="0"/>
                <a:cs typeface="Times New Roman" pitchFamily="18" charset="0"/>
              </a:rPr>
              <a:t>In PL/SQL, you can refer to the most recent implicit cursor as the </a:t>
            </a:r>
            <a:r>
              <a:rPr b="1" dirty="0" sz="2700" lang="en-US">
                <a:latin typeface="Times New Roman" pitchFamily="18" charset="0"/>
                <a:cs typeface="Times New Roman" pitchFamily="18" charset="0"/>
              </a:rPr>
              <a:t>SQL cursor</a:t>
            </a:r>
            <a:r>
              <a:rPr dirty="0" sz="2700" lang="en-US">
                <a:latin typeface="Times New Roman" pitchFamily="18" charset="0"/>
                <a:cs typeface="Times New Roman" pitchFamily="18" charset="0"/>
              </a:rPr>
              <a:t>, which always has the attributes like %FOUND, %ISOPEN, %NOTFOUND, and %ROWCOUNT. </a:t>
            </a:r>
            <a:endParaRPr dirty="0" sz="2700" lang="en-US" smtClean="0">
              <a:latin typeface="Times New Roman" pitchFamily="18" charset="0"/>
              <a:cs typeface="Times New Roman" pitchFamily="18" charset="0"/>
            </a:endParaRPr>
          </a:p>
          <a:p>
            <a:endParaRPr dirty="0" sz="2700" lang="en-US">
              <a:latin typeface="Times New Roman" pitchFamily="18" charset="0"/>
              <a:cs typeface="Times New Roman" pitchFamily="18" charset="0"/>
            </a:endParaRPr>
          </a:p>
          <a:p>
            <a:r>
              <a:rPr dirty="0" sz="2700" lang="en-US">
                <a:latin typeface="Times New Roman" pitchFamily="18" charset="0"/>
                <a:cs typeface="Times New Roman" pitchFamily="18" charset="0"/>
              </a:rPr>
              <a:t>The SQL cursor has additional attributes, %BULK_ROWCOUNT and %BULK_EXCEPTIONS, designed for use with the FORALL statement</a:t>
            </a:r>
            <a:r>
              <a:rPr dirty="0" sz="2700" lang="en-US" smtClean="0">
                <a:latin typeface="Times New Roman" pitchFamily="18" charset="0"/>
                <a:cs typeface="Times New Roman" pitchFamily="18" charset="0"/>
              </a:rPr>
              <a:t>.</a:t>
            </a:r>
          </a:p>
          <a:p>
            <a:endParaRPr dirty="0" sz="2700" lang="en-US">
              <a:latin typeface="Times New Roman" pitchFamily="18" charset="0"/>
              <a:cs typeface="Times New Roman" pitchFamily="18" charset="0"/>
            </a:endParaRPr>
          </a:p>
          <a:p>
            <a:r>
              <a:rPr dirty="0" sz="3000" lang="en-US">
                <a:latin typeface="Times New Roman" pitchFamily="18" charset="0"/>
                <a:cs typeface="Times New Roman" pitchFamily="18" charset="0"/>
              </a:rPr>
              <a:t>Any SQL cursor attribute will be accessed as </a:t>
            </a:r>
            <a:r>
              <a:rPr b="1" dirty="0" sz="3000" lang="en-US" err="1" smtClean="0">
                <a:latin typeface="Times New Roman" pitchFamily="18" charset="0"/>
                <a:cs typeface="Times New Roman" pitchFamily="18" charset="0"/>
              </a:rPr>
              <a:t>sql%attribute_name</a:t>
            </a:r>
            <a:r>
              <a:rPr b="1" dirty="0" sz="3000" lang="en-US" smtClean="0">
                <a:latin typeface="Times New Roman" pitchFamily="18" charset="0"/>
                <a:cs typeface="Times New Roman" pitchFamily="18" charset="0"/>
              </a:rPr>
              <a:t>.</a:t>
            </a:r>
            <a:endParaRPr dirty="0" sz="3000" lang="en-US">
              <a:latin typeface="Times New Roman" pitchFamily="18" charset="0"/>
              <a:cs typeface="Times New Roman" pitchFamily="18" charset="0"/>
            </a:endParaRPr>
          </a:p>
          <a:p>
            <a:endParaRPr dirty="0" sz="300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3" name="Rectangle 2"/>
          <p:cNvSpPr>
            <a:spLocks noGrp="1" noChangeArrowheads="1"/>
          </p:cNvSpPr>
          <p:nvPr>
            <p:ph type="ctrTitle"/>
          </p:nvPr>
        </p:nvSpPr>
        <p:spPr>
          <a:xfrm>
            <a:off x="838200" y="152400"/>
            <a:ext cx="8001000" cy="838200"/>
          </a:xfrm>
        </p:spPr>
        <p:txBody>
          <a:bodyPr/>
          <a:p>
            <a:pPr eaLnBrk="1" hangingPunct="1"/>
            <a:r>
              <a:rPr b="1" dirty="0" sz="3200" lang="en-US" u="sng" smtClean="0">
                <a:solidFill>
                  <a:srgbClr val="FF0000"/>
                </a:solidFill>
                <a:effectLst/>
                <a:latin typeface="Times New Roman" pitchFamily="18" charset="0"/>
                <a:cs typeface="Times New Roman" pitchFamily="18" charset="0"/>
              </a:rPr>
              <a:t>The Processing of An Implicit Cursor</a:t>
            </a:r>
            <a:endParaRPr dirty="0" sz="3200" lang="en-US" u="sng" smtClean="0">
              <a:solidFill>
                <a:srgbClr val="FF0000"/>
              </a:solidFill>
              <a:effectLst/>
              <a:latin typeface="Times New Roman" pitchFamily="18" charset="0"/>
              <a:cs typeface="Times New Roman" pitchFamily="18" charset="0"/>
            </a:endParaRPr>
          </a:p>
        </p:txBody>
      </p:sp>
      <p:sp>
        <p:nvSpPr>
          <p:cNvPr id="1048604" name="Rectangle 3"/>
          <p:cNvSpPr>
            <a:spLocks noGrp="1" noChangeArrowheads="1"/>
          </p:cNvSpPr>
          <p:nvPr>
            <p:ph type="subTitle" idx="1"/>
          </p:nvPr>
        </p:nvSpPr>
        <p:spPr>
          <a:xfrm>
            <a:off x="228600" y="990600"/>
            <a:ext cx="8686800" cy="5105400"/>
          </a:xfrm>
        </p:spPr>
        <p:txBody>
          <a:bodyPr>
            <a:normAutofit/>
          </a:bodyPr>
          <a:p>
            <a:pPr algn="l" eaLnBrk="1" hangingPunct="1" indent="-571500" marL="742950">
              <a:buFontTx/>
              <a:buChar char="•"/>
            </a:pPr>
            <a:r>
              <a:rPr dirty="0" sz="2100" lang="en-US" smtClean="0">
                <a:solidFill>
                  <a:schemeClr val="tx1"/>
                </a:solidFill>
                <a:effectLst/>
                <a:latin typeface="Times New Roman" pitchFamily="18" charset="0"/>
                <a:cs typeface="Times New Roman" pitchFamily="18" charset="0"/>
              </a:rPr>
              <a:t>The implicit cursor is used to process INSERT, UPDATE, DELETE, and SELECT INTO statements.</a:t>
            </a:r>
          </a:p>
          <a:p>
            <a:pPr algn="l" eaLnBrk="1" hangingPunct="1" indent="-571500" marL="742950">
              <a:buFontTx/>
              <a:buChar char="•"/>
            </a:pPr>
            <a:r>
              <a:rPr dirty="0" sz="2100" lang="en-US" smtClean="0">
                <a:solidFill>
                  <a:schemeClr val="tx1"/>
                </a:solidFill>
                <a:effectLst/>
                <a:latin typeface="Times New Roman" pitchFamily="18" charset="0"/>
                <a:cs typeface="Times New Roman" pitchFamily="18" charset="0"/>
              </a:rPr>
              <a:t>During the processing of an implicit cursor, Oracle automatically performs the OPEN, FETCH, and CLOSE operations.</a:t>
            </a:r>
          </a:p>
          <a:p>
            <a:pPr algn="l" eaLnBrk="1" hangingPunct="1" indent="-571500" marL="742950">
              <a:buFontTx/>
              <a:buChar char="•"/>
            </a:pPr>
            <a:r>
              <a:rPr dirty="0" sz="2100" lang="en-US" smtClean="0">
                <a:solidFill>
                  <a:schemeClr val="tx1"/>
                </a:solidFill>
                <a:effectLst/>
                <a:latin typeface="Times New Roman" pitchFamily="18" charset="0"/>
                <a:cs typeface="Times New Roman" pitchFamily="18" charset="0"/>
              </a:rPr>
              <a:t>An implicit cursor cannot tell you how many rows were affected by an update. SQL%ROWCOUNT returns numbers of rows updated. It can be used as follows:</a:t>
            </a:r>
          </a:p>
          <a:p>
            <a:pPr algn="l" eaLnBrk="1" hangingPunct="1" marL="171450"/>
            <a:r>
              <a:rPr b="1" dirty="0" sz="2100" lang="en-US">
                <a:solidFill>
                  <a:schemeClr val="tx1"/>
                </a:solidFill>
                <a:latin typeface="Times New Roman" pitchFamily="18" charset="0"/>
                <a:cs typeface="Times New Roman" pitchFamily="18" charset="0"/>
              </a:rPr>
              <a:t>	</a:t>
            </a:r>
            <a:r>
              <a:rPr b="1" dirty="0" sz="2100" lang="en-US" smtClean="0">
                <a:solidFill>
                  <a:schemeClr val="tx1"/>
                </a:solidFill>
                <a:effectLst/>
                <a:latin typeface="Times New Roman" pitchFamily="18" charset="0"/>
                <a:cs typeface="Times New Roman" pitchFamily="18" charset="0"/>
              </a:rPr>
              <a:t>BEGIN</a:t>
            </a:r>
          </a:p>
          <a:p>
            <a:pPr algn="l" eaLnBrk="1" hangingPunct="1" marL="171450"/>
            <a:r>
              <a:rPr b="1" dirty="0" sz="2100" lang="en-US" smtClean="0">
                <a:solidFill>
                  <a:schemeClr val="tx1"/>
                </a:solidFill>
                <a:latin typeface="Times New Roman" pitchFamily="18" charset="0"/>
                <a:cs typeface="Times New Roman" pitchFamily="18" charset="0"/>
              </a:rPr>
              <a:t>		U</a:t>
            </a:r>
            <a:r>
              <a:rPr b="1" dirty="0" sz="2100" lang="en-US" smtClean="0">
                <a:solidFill>
                  <a:schemeClr val="tx1"/>
                </a:solidFill>
                <a:effectLst/>
                <a:latin typeface="Times New Roman" pitchFamily="18" charset="0"/>
                <a:cs typeface="Times New Roman" pitchFamily="18" charset="0"/>
              </a:rPr>
              <a:t>PDATE student</a:t>
            </a:r>
          </a:p>
          <a:p>
            <a:pPr algn="l" eaLnBrk="1" hangingPunct="1" marL="171450"/>
            <a:r>
              <a:rPr b="1" dirty="0" sz="2100" lang="en-US">
                <a:solidFill>
                  <a:schemeClr val="tx1"/>
                </a:solidFill>
                <a:latin typeface="Times New Roman" pitchFamily="18" charset="0"/>
                <a:cs typeface="Times New Roman" pitchFamily="18" charset="0"/>
              </a:rPr>
              <a:t>	</a:t>
            </a:r>
            <a:r>
              <a:rPr b="1" dirty="0" sz="2100" lang="en-US" smtClean="0">
                <a:solidFill>
                  <a:schemeClr val="tx1"/>
                </a:solidFill>
                <a:latin typeface="Times New Roman" pitchFamily="18" charset="0"/>
                <a:cs typeface="Times New Roman" pitchFamily="18" charset="0"/>
              </a:rPr>
              <a:t>	</a:t>
            </a:r>
            <a:r>
              <a:rPr b="1" dirty="0" sz="2100" lang="en-US" smtClean="0">
                <a:solidFill>
                  <a:schemeClr val="tx1"/>
                </a:solidFill>
                <a:effectLst/>
                <a:latin typeface="Times New Roman" pitchFamily="18" charset="0"/>
                <a:cs typeface="Times New Roman" pitchFamily="18" charset="0"/>
              </a:rPr>
              <a:t>SET </a:t>
            </a:r>
            <a:r>
              <a:rPr b="1" dirty="0" sz="2100" lang="en-US" err="1" smtClean="0">
                <a:solidFill>
                  <a:schemeClr val="tx1"/>
                </a:solidFill>
                <a:effectLst/>
                <a:latin typeface="Times New Roman" pitchFamily="18" charset="0"/>
                <a:cs typeface="Times New Roman" pitchFamily="18" charset="0"/>
              </a:rPr>
              <a:t>first_name</a:t>
            </a:r>
            <a:r>
              <a:rPr b="1" dirty="0" sz="2100" lang="en-US" smtClean="0">
                <a:solidFill>
                  <a:schemeClr val="tx1"/>
                </a:solidFill>
                <a:effectLst/>
                <a:latin typeface="Times New Roman" pitchFamily="18" charset="0"/>
                <a:cs typeface="Times New Roman" pitchFamily="18" charset="0"/>
              </a:rPr>
              <a:t> = 'B‘</a:t>
            </a:r>
          </a:p>
          <a:p>
            <a:pPr algn="l" eaLnBrk="1" hangingPunct="1" marL="171450"/>
            <a:r>
              <a:rPr b="1" dirty="0" sz="2100" lang="en-US">
                <a:solidFill>
                  <a:schemeClr val="tx1"/>
                </a:solidFill>
                <a:latin typeface="Times New Roman" pitchFamily="18" charset="0"/>
                <a:cs typeface="Times New Roman" pitchFamily="18" charset="0"/>
              </a:rPr>
              <a:t>	</a:t>
            </a:r>
            <a:r>
              <a:rPr b="1" dirty="0" sz="2100" lang="en-US" smtClean="0">
                <a:solidFill>
                  <a:schemeClr val="tx1"/>
                </a:solidFill>
                <a:effectLst/>
                <a:latin typeface="Times New Roman" pitchFamily="18" charset="0"/>
                <a:cs typeface="Times New Roman" pitchFamily="18" charset="0"/>
              </a:rPr>
              <a:t>	WHERE </a:t>
            </a:r>
            <a:r>
              <a:rPr b="1" dirty="0" sz="2100" lang="en-US" err="1" smtClean="0">
                <a:solidFill>
                  <a:schemeClr val="tx1"/>
                </a:solidFill>
                <a:effectLst/>
                <a:latin typeface="Times New Roman" pitchFamily="18" charset="0"/>
                <a:cs typeface="Times New Roman" pitchFamily="18" charset="0"/>
              </a:rPr>
              <a:t>first_name</a:t>
            </a:r>
            <a:r>
              <a:rPr b="1" dirty="0" sz="2100" lang="en-US" smtClean="0">
                <a:solidFill>
                  <a:schemeClr val="tx1"/>
                </a:solidFill>
                <a:effectLst/>
                <a:latin typeface="Times New Roman" pitchFamily="18" charset="0"/>
                <a:cs typeface="Times New Roman" pitchFamily="18" charset="0"/>
              </a:rPr>
              <a:t> LIKE 'B%';			       	              DBMS_OUTPUT.PUT_LINE(</a:t>
            </a:r>
            <a:r>
              <a:rPr b="1" dirty="0" sz="2100" lang="en-US" smtClean="0">
                <a:solidFill>
                  <a:srgbClr val="FF0000"/>
                </a:solidFill>
                <a:effectLst/>
                <a:latin typeface="Times New Roman" pitchFamily="18" charset="0"/>
                <a:cs typeface="Times New Roman" pitchFamily="18" charset="0"/>
              </a:rPr>
              <a:t>SQL%ROWCOUNT</a:t>
            </a:r>
            <a:r>
              <a:rPr b="1" dirty="0" sz="2100" lang="en-US" smtClean="0">
                <a:solidFill>
                  <a:schemeClr val="tx1"/>
                </a:solidFill>
                <a:effectLst/>
                <a:latin typeface="Times New Roman" pitchFamily="18" charset="0"/>
                <a:cs typeface="Times New Roman" pitchFamily="18" charset="0"/>
              </a:rPr>
              <a:t>);</a:t>
            </a:r>
          </a:p>
          <a:p>
            <a:pPr algn="l" eaLnBrk="1" hangingPunct="1" marL="171450"/>
            <a:r>
              <a:rPr b="1" dirty="0" sz="2100" lang="en-US">
                <a:solidFill>
                  <a:schemeClr val="tx1"/>
                </a:solidFill>
                <a:latin typeface="Times New Roman" pitchFamily="18" charset="0"/>
                <a:cs typeface="Times New Roman" pitchFamily="18" charset="0"/>
              </a:rPr>
              <a:t> </a:t>
            </a:r>
            <a:r>
              <a:rPr b="1" dirty="0" sz="2100" lang="en-US" smtClean="0">
                <a:solidFill>
                  <a:schemeClr val="tx1"/>
                </a:solidFill>
                <a:latin typeface="Times New Roman" pitchFamily="18" charset="0"/>
                <a:cs typeface="Times New Roman" pitchFamily="18" charset="0"/>
              </a:rPr>
              <a:t>          </a:t>
            </a:r>
            <a:r>
              <a:rPr b="1" dirty="0" sz="2100" lang="en-US" smtClean="0">
                <a:solidFill>
                  <a:schemeClr val="tx1"/>
                </a:solidFill>
                <a:effectLst/>
                <a:latin typeface="Times New Roman" pitchFamily="18" charset="0"/>
                <a:cs typeface="Times New Roman" pitchFamily="18" charset="0"/>
              </a:rPr>
              <a:t>END;</a:t>
            </a:r>
            <a:endParaRPr dirty="0" sz="2100" lang="en-US" smtClean="0">
              <a:solidFill>
                <a:schemeClr val="tx1"/>
              </a:solidFill>
              <a:effectLst/>
              <a:latin typeface="Times New Roman" pitchFamily="18" charset="0"/>
              <a:cs typeface="Times New Roman" pitchFamily="18" charset="0"/>
            </a:endParaRPr>
          </a:p>
          <a:p>
            <a:pPr algn="l" eaLnBrk="1" hangingPunct="1" indent="-571500" marL="742950">
              <a:lnSpc>
                <a:spcPct val="90000"/>
              </a:lnSpc>
              <a:buFontTx/>
              <a:buChar char="•"/>
            </a:pPr>
            <a:endParaRPr dirty="0" sz="2100" lang="en-US" smtClean="0">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Cursors</dc:title>
  <dc:creator>Student</dc:creator>
  <cp:lastModifiedBy>student</cp:lastModifiedBy>
  <dcterms:created xsi:type="dcterms:W3CDTF">2006-08-15T13:00:00Z</dcterms:created>
  <dcterms:modified xsi:type="dcterms:W3CDTF">2019-09-22T13:28:35Z</dcterms:modified>
</cp:coreProperties>
</file>