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 id="396" r:id="rId143"/>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1782"/>
    </p:cViewPr>
  </p:sorter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00" Type="http://schemas.openxmlformats.org/officeDocument/2006/relationships/slide" Target="slides/slide98.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slide" Target="slides/slide113.xml"/><Relationship Id="rId116" Type="http://schemas.openxmlformats.org/officeDocument/2006/relationships/slide" Target="slides/slide114.xml"/><Relationship Id="rId117" Type="http://schemas.openxmlformats.org/officeDocument/2006/relationships/slide" Target="slides/slide115.xml"/><Relationship Id="rId118" Type="http://schemas.openxmlformats.org/officeDocument/2006/relationships/slide" Target="slides/slide116.xml"/><Relationship Id="rId119" Type="http://schemas.openxmlformats.org/officeDocument/2006/relationships/slide" Target="slides/slide117.xml"/><Relationship Id="rId120" Type="http://schemas.openxmlformats.org/officeDocument/2006/relationships/slide" Target="slides/slide118.xml"/><Relationship Id="rId121" Type="http://schemas.openxmlformats.org/officeDocument/2006/relationships/slide" Target="slides/slide119.xml"/><Relationship Id="rId122" Type="http://schemas.openxmlformats.org/officeDocument/2006/relationships/slide" Target="slides/slide120.xml"/><Relationship Id="rId123" Type="http://schemas.openxmlformats.org/officeDocument/2006/relationships/slide" Target="slides/slide121.xml"/><Relationship Id="rId124" Type="http://schemas.openxmlformats.org/officeDocument/2006/relationships/slide" Target="slides/slide122.xml"/><Relationship Id="rId125" Type="http://schemas.openxmlformats.org/officeDocument/2006/relationships/slide" Target="slides/slide123.xml"/><Relationship Id="rId126" Type="http://schemas.openxmlformats.org/officeDocument/2006/relationships/slide" Target="slides/slide124.xml"/><Relationship Id="rId127" Type="http://schemas.openxmlformats.org/officeDocument/2006/relationships/slide" Target="slides/slide125.xml"/><Relationship Id="rId128" Type="http://schemas.openxmlformats.org/officeDocument/2006/relationships/slide" Target="slides/slide126.xml"/><Relationship Id="rId129" Type="http://schemas.openxmlformats.org/officeDocument/2006/relationships/slide" Target="slides/slide127.xml"/><Relationship Id="rId130" Type="http://schemas.openxmlformats.org/officeDocument/2006/relationships/slide" Target="slides/slide128.xml"/><Relationship Id="rId131" Type="http://schemas.openxmlformats.org/officeDocument/2006/relationships/slide" Target="slides/slide129.xml"/><Relationship Id="rId132" Type="http://schemas.openxmlformats.org/officeDocument/2006/relationships/slide" Target="slides/slide130.xml"/><Relationship Id="rId133" Type="http://schemas.openxmlformats.org/officeDocument/2006/relationships/slide" Target="slides/slide131.xml"/><Relationship Id="rId134" Type="http://schemas.openxmlformats.org/officeDocument/2006/relationships/slide" Target="slides/slide132.xml"/><Relationship Id="rId135" Type="http://schemas.openxmlformats.org/officeDocument/2006/relationships/slide" Target="slides/slide133.xml"/><Relationship Id="rId136" Type="http://schemas.openxmlformats.org/officeDocument/2006/relationships/slide" Target="slides/slide134.xml"/><Relationship Id="rId137" Type="http://schemas.openxmlformats.org/officeDocument/2006/relationships/slide" Target="slides/slide135.xml"/><Relationship Id="rId138" Type="http://schemas.openxmlformats.org/officeDocument/2006/relationships/slide" Target="slides/slide136.xml"/><Relationship Id="rId139" Type="http://schemas.openxmlformats.org/officeDocument/2006/relationships/slide" Target="slides/slide137.xml"/><Relationship Id="rId140" Type="http://schemas.openxmlformats.org/officeDocument/2006/relationships/slide" Target="slides/slide138.xml"/><Relationship Id="rId141" Type="http://schemas.openxmlformats.org/officeDocument/2006/relationships/slide" Target="slides/slide139.xml"/><Relationship Id="rId142" Type="http://schemas.openxmlformats.org/officeDocument/2006/relationships/slide" Target="slides/slide140.xml"/><Relationship Id="rId143" Type="http://schemas.openxmlformats.org/officeDocument/2006/relationships/slide" Target="slides/slide141.xml"/><Relationship Id="rId144" Type="http://schemas.openxmlformats.org/officeDocument/2006/relationships/tableStyles" Target="tableStyles.xml"/><Relationship Id="rId145" Type="http://schemas.openxmlformats.org/officeDocument/2006/relationships/presProps" Target="presProps.xml"/><Relationship Id="rId146" Type="http://schemas.openxmlformats.org/officeDocument/2006/relationships/viewProps" Target="viewProps.xml"/><Relationship Id="rId14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307" name=""/>
        <p:cNvGrpSpPr/>
        <p:nvPr/>
      </p:nvGrpSpPr>
      <p:grpSpPr>
        <a:xfrm>
          <a:off x="0" y="0"/>
          <a:ext cx="0" cy="0"/>
          <a:chOff x="0" y="0"/>
          <a:chExt cx="0" cy="0"/>
        </a:xfrm>
      </p:grpSpPr>
      <p:sp>
        <p:nvSpPr>
          <p:cNvPr id="104883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3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3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3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3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3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582"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1D8BD707-D9CF-40AE-B4C6-C98DA3205C09}" type="datetimeFigureOut">
              <a:rPr lang="en-US" smtClean="0"/>
              <a:t>28/08/2019</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01" name=""/>
        <p:cNvGrpSpPr/>
        <p:nvPr/>
      </p:nvGrpSpPr>
      <p:grpSpPr>
        <a:xfrm>
          <a:off x="0" y="0"/>
          <a:ext cx="0" cy="0"/>
          <a:chOff x="0" y="0"/>
          <a:chExt cx="0" cy="0"/>
        </a:xfrm>
      </p:grpSpPr>
      <p:sp>
        <p:nvSpPr>
          <p:cNvPr id="1048805" name="Title 1"/>
          <p:cNvSpPr>
            <a:spLocks noGrp="1"/>
          </p:cNvSpPr>
          <p:nvPr>
            <p:ph type="title"/>
          </p:nvPr>
        </p:nvSpPr>
        <p:spPr/>
        <p:txBody>
          <a:bodyPr/>
          <a:p>
            <a:r>
              <a:rPr lang="en-US" smtClean="0"/>
              <a:t>Click to edit Master title style</a:t>
            </a:r>
            <a:endParaRPr lang="en-US"/>
          </a:p>
        </p:txBody>
      </p:sp>
      <p:sp>
        <p:nvSpPr>
          <p:cNvPr id="1048806"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07" name="Date Placeholder 3"/>
          <p:cNvSpPr>
            <a:spLocks noGrp="1"/>
          </p:cNvSpPr>
          <p:nvPr>
            <p:ph type="dt" sz="half" idx="10"/>
          </p:nvPr>
        </p:nvSpPr>
        <p:spPr/>
        <p:txBody>
          <a:bodyPr/>
          <a:p>
            <a:fld id="{1D8BD707-D9CF-40AE-B4C6-C98DA3205C09}" type="datetimeFigureOut">
              <a:rPr lang="en-US" smtClean="0"/>
              <a:t>28/08/2019</a:t>
            </a:fld>
            <a:endParaRPr lang="en-US"/>
          </a:p>
        </p:txBody>
      </p:sp>
      <p:sp>
        <p:nvSpPr>
          <p:cNvPr id="1048808" name="Footer Placeholder 4"/>
          <p:cNvSpPr>
            <a:spLocks noGrp="1"/>
          </p:cNvSpPr>
          <p:nvPr>
            <p:ph type="ftr" sz="quarter" idx="11"/>
          </p:nvPr>
        </p:nvSpPr>
        <p:spPr/>
        <p:txBody>
          <a:bodyPr/>
          <a:p>
            <a:endParaRPr lang="en-US"/>
          </a:p>
        </p:txBody>
      </p:sp>
      <p:sp>
        <p:nvSpPr>
          <p:cNvPr id="1048809"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99" name=""/>
        <p:cNvGrpSpPr/>
        <p:nvPr/>
      </p:nvGrpSpPr>
      <p:grpSpPr>
        <a:xfrm>
          <a:off x="0" y="0"/>
          <a:ext cx="0" cy="0"/>
          <a:chOff x="0" y="0"/>
          <a:chExt cx="0" cy="0"/>
        </a:xfrm>
      </p:grpSpPr>
      <p:sp>
        <p:nvSpPr>
          <p:cNvPr id="1048794"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795"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96" name="Date Placeholder 3"/>
          <p:cNvSpPr>
            <a:spLocks noGrp="1"/>
          </p:cNvSpPr>
          <p:nvPr>
            <p:ph type="dt" sz="half" idx="10"/>
          </p:nvPr>
        </p:nvSpPr>
        <p:spPr/>
        <p:txBody>
          <a:bodyPr/>
          <a:p>
            <a:fld id="{1D8BD707-D9CF-40AE-B4C6-C98DA3205C09}" type="datetimeFigureOut">
              <a:rPr lang="en-US" smtClean="0"/>
              <a:t>28/08/2019</a:t>
            </a:fld>
            <a:endParaRPr lang="en-US"/>
          </a:p>
        </p:txBody>
      </p:sp>
      <p:sp>
        <p:nvSpPr>
          <p:cNvPr id="1048797" name="Footer Placeholder 4"/>
          <p:cNvSpPr>
            <a:spLocks noGrp="1"/>
          </p:cNvSpPr>
          <p:nvPr>
            <p:ph type="ftr" sz="quarter" idx="11"/>
          </p:nvPr>
        </p:nvSpPr>
        <p:spPr/>
        <p:txBody>
          <a:bodyPr/>
          <a:p>
            <a:endParaRPr lang="en-US"/>
          </a:p>
        </p:txBody>
      </p:sp>
      <p:sp>
        <p:nvSpPr>
          <p:cNvPr id="104879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56" name=""/>
        <p:cNvGrpSpPr/>
        <p:nvPr/>
      </p:nvGrpSpPr>
      <p:grpSpPr>
        <a:xfrm>
          <a:off x="0" y="0"/>
          <a:ext cx="0" cy="0"/>
          <a:chOff x="0" y="0"/>
          <a:chExt cx="0" cy="0"/>
        </a:xfrm>
      </p:grpSpPr>
      <p:sp>
        <p:nvSpPr>
          <p:cNvPr id="1048587" name="Title 1"/>
          <p:cNvSpPr>
            <a:spLocks noGrp="1"/>
          </p:cNvSpPr>
          <p:nvPr>
            <p:ph type="title"/>
          </p:nvPr>
        </p:nvSpPr>
        <p:spPr/>
        <p:txBody>
          <a:bodyPr/>
          <a:p>
            <a:r>
              <a:rPr lang="en-US" smtClean="0"/>
              <a:t>Click to edit Master title style</a:t>
            </a:r>
            <a:endParaRPr lang="en-US"/>
          </a:p>
        </p:txBody>
      </p:sp>
      <p:sp>
        <p:nvSpPr>
          <p:cNvPr id="1048588"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9" name="Date Placeholder 3"/>
          <p:cNvSpPr>
            <a:spLocks noGrp="1"/>
          </p:cNvSpPr>
          <p:nvPr>
            <p:ph type="dt" sz="half" idx="10"/>
          </p:nvPr>
        </p:nvSpPr>
        <p:spPr/>
        <p:txBody>
          <a:bodyPr/>
          <a:p>
            <a:fld id="{1D8BD707-D9CF-40AE-B4C6-C98DA3205C09}" type="datetimeFigureOut">
              <a:rPr lang="en-US" smtClean="0"/>
              <a:t>28/08/2019</a:t>
            </a:fld>
            <a:endParaRPr lang="en-US"/>
          </a:p>
        </p:txBody>
      </p:sp>
      <p:sp>
        <p:nvSpPr>
          <p:cNvPr id="1048590" name="Footer Placeholder 4"/>
          <p:cNvSpPr>
            <a:spLocks noGrp="1"/>
          </p:cNvSpPr>
          <p:nvPr>
            <p:ph type="ftr" sz="quarter" idx="11"/>
          </p:nvPr>
        </p:nvSpPr>
        <p:spPr/>
        <p:txBody>
          <a:bodyPr/>
          <a:p>
            <a:endParaRPr lang="en-US"/>
          </a:p>
        </p:txBody>
      </p:sp>
      <p:sp>
        <p:nvSpPr>
          <p:cNvPr id="1048591"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02" name=""/>
        <p:cNvGrpSpPr/>
        <p:nvPr/>
      </p:nvGrpSpPr>
      <p:grpSpPr>
        <a:xfrm>
          <a:off x="0" y="0"/>
          <a:ext cx="0" cy="0"/>
          <a:chOff x="0" y="0"/>
          <a:chExt cx="0" cy="0"/>
        </a:xfrm>
      </p:grpSpPr>
      <p:sp>
        <p:nvSpPr>
          <p:cNvPr id="1048810"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811"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812" name="Date Placeholder 3"/>
          <p:cNvSpPr>
            <a:spLocks noGrp="1"/>
          </p:cNvSpPr>
          <p:nvPr>
            <p:ph type="dt" sz="half" idx="10"/>
          </p:nvPr>
        </p:nvSpPr>
        <p:spPr/>
        <p:txBody>
          <a:bodyPr/>
          <a:p>
            <a:fld id="{1D8BD707-D9CF-40AE-B4C6-C98DA3205C09}" type="datetimeFigureOut">
              <a:rPr lang="en-US" smtClean="0"/>
              <a:t>28/08/2019</a:t>
            </a:fld>
            <a:endParaRPr lang="en-US"/>
          </a:p>
        </p:txBody>
      </p:sp>
      <p:sp>
        <p:nvSpPr>
          <p:cNvPr id="1048813" name="Footer Placeholder 4"/>
          <p:cNvSpPr>
            <a:spLocks noGrp="1"/>
          </p:cNvSpPr>
          <p:nvPr>
            <p:ph type="ftr" sz="quarter" idx="11"/>
          </p:nvPr>
        </p:nvSpPr>
        <p:spPr/>
        <p:txBody>
          <a:bodyPr/>
          <a:p>
            <a:endParaRPr lang="en-US"/>
          </a:p>
        </p:txBody>
      </p:sp>
      <p:sp>
        <p:nvSpPr>
          <p:cNvPr id="1048814"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63" name=""/>
        <p:cNvGrpSpPr/>
        <p:nvPr/>
      </p:nvGrpSpPr>
      <p:grpSpPr>
        <a:xfrm>
          <a:off x="0" y="0"/>
          <a:ext cx="0" cy="0"/>
          <a:chOff x="0" y="0"/>
          <a:chExt cx="0" cy="0"/>
        </a:xfrm>
      </p:grpSpPr>
      <p:sp>
        <p:nvSpPr>
          <p:cNvPr id="1048743" name="Title 1"/>
          <p:cNvSpPr>
            <a:spLocks noGrp="1"/>
          </p:cNvSpPr>
          <p:nvPr>
            <p:ph type="title"/>
          </p:nvPr>
        </p:nvSpPr>
        <p:spPr/>
        <p:txBody>
          <a:bodyPr/>
          <a:p>
            <a:r>
              <a:rPr lang="en-US" smtClean="0"/>
              <a:t>Click to edit Master title style</a:t>
            </a:r>
            <a:endParaRPr lang="en-US"/>
          </a:p>
        </p:txBody>
      </p:sp>
      <p:sp>
        <p:nvSpPr>
          <p:cNvPr id="1048744"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45"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46" name="Date Placeholder 4"/>
          <p:cNvSpPr>
            <a:spLocks noGrp="1"/>
          </p:cNvSpPr>
          <p:nvPr>
            <p:ph type="dt" sz="half" idx="10"/>
          </p:nvPr>
        </p:nvSpPr>
        <p:spPr/>
        <p:txBody>
          <a:bodyPr/>
          <a:p>
            <a:fld id="{1D8BD707-D9CF-40AE-B4C6-C98DA3205C09}" type="datetimeFigureOut">
              <a:rPr lang="en-US" smtClean="0"/>
              <a:t>28/08/2019</a:t>
            </a:fld>
            <a:endParaRPr lang="en-US"/>
          </a:p>
        </p:txBody>
      </p:sp>
      <p:sp>
        <p:nvSpPr>
          <p:cNvPr id="1048747" name="Footer Placeholder 5"/>
          <p:cNvSpPr>
            <a:spLocks noGrp="1"/>
          </p:cNvSpPr>
          <p:nvPr>
            <p:ph type="ftr" sz="quarter" idx="11"/>
          </p:nvPr>
        </p:nvSpPr>
        <p:spPr/>
        <p:txBody>
          <a:bodyPr/>
          <a:p>
            <a:endParaRPr lang="en-US"/>
          </a:p>
        </p:txBody>
      </p:sp>
      <p:sp>
        <p:nvSpPr>
          <p:cNvPr id="104874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03" name=""/>
        <p:cNvGrpSpPr/>
        <p:nvPr/>
      </p:nvGrpSpPr>
      <p:grpSpPr>
        <a:xfrm>
          <a:off x="0" y="0"/>
          <a:ext cx="0" cy="0"/>
          <a:chOff x="0" y="0"/>
          <a:chExt cx="0" cy="0"/>
        </a:xfrm>
      </p:grpSpPr>
      <p:sp>
        <p:nvSpPr>
          <p:cNvPr id="1048815" name="Title 1"/>
          <p:cNvSpPr>
            <a:spLocks noGrp="1"/>
          </p:cNvSpPr>
          <p:nvPr>
            <p:ph type="title"/>
          </p:nvPr>
        </p:nvSpPr>
        <p:spPr/>
        <p:txBody>
          <a:bodyPr/>
          <a:p>
            <a:r>
              <a:rPr lang="en-US" smtClean="0"/>
              <a:t>Click to edit Master title style</a:t>
            </a:r>
            <a:endParaRPr lang="en-US"/>
          </a:p>
        </p:txBody>
      </p:sp>
      <p:sp>
        <p:nvSpPr>
          <p:cNvPr id="1048816"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1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18"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1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20" name="Date Placeholder 6"/>
          <p:cNvSpPr>
            <a:spLocks noGrp="1"/>
          </p:cNvSpPr>
          <p:nvPr>
            <p:ph type="dt" sz="half" idx="10"/>
          </p:nvPr>
        </p:nvSpPr>
        <p:spPr/>
        <p:txBody>
          <a:bodyPr/>
          <a:p>
            <a:fld id="{1D8BD707-D9CF-40AE-B4C6-C98DA3205C09}" type="datetimeFigureOut">
              <a:rPr lang="en-US" smtClean="0"/>
              <a:t>28/08/2019</a:t>
            </a:fld>
            <a:endParaRPr lang="en-US"/>
          </a:p>
        </p:txBody>
      </p:sp>
      <p:sp>
        <p:nvSpPr>
          <p:cNvPr id="1048821" name="Footer Placeholder 7"/>
          <p:cNvSpPr>
            <a:spLocks noGrp="1"/>
          </p:cNvSpPr>
          <p:nvPr>
            <p:ph type="ftr" sz="quarter" idx="11"/>
          </p:nvPr>
        </p:nvSpPr>
        <p:spPr/>
        <p:txBody>
          <a:bodyPr/>
          <a:p>
            <a:endParaRPr lang="en-US"/>
          </a:p>
        </p:txBody>
      </p:sp>
      <p:sp>
        <p:nvSpPr>
          <p:cNvPr id="1048822"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98" name=""/>
        <p:cNvGrpSpPr/>
        <p:nvPr/>
      </p:nvGrpSpPr>
      <p:grpSpPr>
        <a:xfrm>
          <a:off x="0" y="0"/>
          <a:ext cx="0" cy="0"/>
          <a:chOff x="0" y="0"/>
          <a:chExt cx="0" cy="0"/>
        </a:xfrm>
      </p:grpSpPr>
      <p:sp>
        <p:nvSpPr>
          <p:cNvPr id="1048790" name="Title 1"/>
          <p:cNvSpPr>
            <a:spLocks noGrp="1"/>
          </p:cNvSpPr>
          <p:nvPr>
            <p:ph type="title"/>
          </p:nvPr>
        </p:nvSpPr>
        <p:spPr/>
        <p:txBody>
          <a:bodyPr/>
          <a:p>
            <a:r>
              <a:rPr lang="en-US" smtClean="0"/>
              <a:t>Click to edit Master title style</a:t>
            </a:r>
            <a:endParaRPr lang="en-US"/>
          </a:p>
        </p:txBody>
      </p:sp>
      <p:sp>
        <p:nvSpPr>
          <p:cNvPr id="1048791" name="Date Placeholder 2"/>
          <p:cNvSpPr>
            <a:spLocks noGrp="1"/>
          </p:cNvSpPr>
          <p:nvPr>
            <p:ph type="dt" sz="half" idx="10"/>
          </p:nvPr>
        </p:nvSpPr>
        <p:spPr/>
        <p:txBody>
          <a:bodyPr/>
          <a:p>
            <a:fld id="{1D8BD707-D9CF-40AE-B4C6-C98DA3205C09}" type="datetimeFigureOut">
              <a:rPr lang="en-US" smtClean="0"/>
              <a:t>28/08/2019</a:t>
            </a:fld>
            <a:endParaRPr lang="en-US"/>
          </a:p>
        </p:txBody>
      </p:sp>
      <p:sp>
        <p:nvSpPr>
          <p:cNvPr id="1048792" name="Footer Placeholder 3"/>
          <p:cNvSpPr>
            <a:spLocks noGrp="1"/>
          </p:cNvSpPr>
          <p:nvPr>
            <p:ph type="ftr" sz="quarter" idx="11"/>
          </p:nvPr>
        </p:nvSpPr>
        <p:spPr/>
        <p:txBody>
          <a:bodyPr/>
          <a:p>
            <a:endParaRPr lang="en-US"/>
          </a:p>
        </p:txBody>
      </p:sp>
      <p:sp>
        <p:nvSpPr>
          <p:cNvPr id="1048793"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04" name=""/>
        <p:cNvGrpSpPr/>
        <p:nvPr/>
      </p:nvGrpSpPr>
      <p:grpSpPr>
        <a:xfrm>
          <a:off x="0" y="0"/>
          <a:ext cx="0" cy="0"/>
          <a:chOff x="0" y="0"/>
          <a:chExt cx="0" cy="0"/>
        </a:xfrm>
      </p:grpSpPr>
      <p:sp>
        <p:nvSpPr>
          <p:cNvPr id="1048823" name="Date Placeholder 1"/>
          <p:cNvSpPr>
            <a:spLocks noGrp="1"/>
          </p:cNvSpPr>
          <p:nvPr>
            <p:ph type="dt" sz="half" idx="10"/>
          </p:nvPr>
        </p:nvSpPr>
        <p:spPr/>
        <p:txBody>
          <a:bodyPr/>
          <a:p>
            <a:fld id="{1D8BD707-D9CF-40AE-B4C6-C98DA3205C09}" type="datetimeFigureOut">
              <a:rPr lang="en-US" smtClean="0"/>
              <a:t>28/08/2019</a:t>
            </a:fld>
            <a:endParaRPr lang="en-US"/>
          </a:p>
        </p:txBody>
      </p:sp>
      <p:sp>
        <p:nvSpPr>
          <p:cNvPr id="1048824" name="Footer Placeholder 2"/>
          <p:cNvSpPr>
            <a:spLocks noGrp="1"/>
          </p:cNvSpPr>
          <p:nvPr>
            <p:ph type="ftr" sz="quarter" idx="11"/>
          </p:nvPr>
        </p:nvSpPr>
        <p:spPr/>
        <p:txBody>
          <a:bodyPr/>
          <a:p>
            <a:endParaRPr lang="en-US"/>
          </a:p>
        </p:txBody>
      </p:sp>
      <p:sp>
        <p:nvSpPr>
          <p:cNvPr id="1048825"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05" name=""/>
        <p:cNvGrpSpPr/>
        <p:nvPr/>
      </p:nvGrpSpPr>
      <p:grpSpPr>
        <a:xfrm>
          <a:off x="0" y="0"/>
          <a:ext cx="0" cy="0"/>
          <a:chOff x="0" y="0"/>
          <a:chExt cx="0" cy="0"/>
        </a:xfrm>
      </p:grpSpPr>
      <p:sp>
        <p:nvSpPr>
          <p:cNvPr id="1048826"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827"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28"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29" name="Date Placeholder 4"/>
          <p:cNvSpPr>
            <a:spLocks noGrp="1"/>
          </p:cNvSpPr>
          <p:nvPr>
            <p:ph type="dt" sz="half" idx="10"/>
          </p:nvPr>
        </p:nvSpPr>
        <p:spPr/>
        <p:txBody>
          <a:bodyPr/>
          <a:p>
            <a:fld id="{1D8BD707-D9CF-40AE-B4C6-C98DA3205C09}" type="datetimeFigureOut">
              <a:rPr lang="en-US" smtClean="0"/>
              <a:t>28/08/2019</a:t>
            </a:fld>
            <a:endParaRPr lang="en-US"/>
          </a:p>
        </p:txBody>
      </p:sp>
      <p:sp>
        <p:nvSpPr>
          <p:cNvPr id="1048830" name="Footer Placeholder 5"/>
          <p:cNvSpPr>
            <a:spLocks noGrp="1"/>
          </p:cNvSpPr>
          <p:nvPr>
            <p:ph type="ftr" sz="quarter" idx="11"/>
          </p:nvPr>
        </p:nvSpPr>
        <p:spPr/>
        <p:txBody>
          <a:bodyPr/>
          <a:p>
            <a:endParaRPr lang="en-US"/>
          </a:p>
        </p:txBody>
      </p:sp>
      <p:sp>
        <p:nvSpPr>
          <p:cNvPr id="1048831"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00" name=""/>
        <p:cNvGrpSpPr/>
        <p:nvPr/>
      </p:nvGrpSpPr>
      <p:grpSpPr>
        <a:xfrm>
          <a:off x="0" y="0"/>
          <a:ext cx="0" cy="0"/>
          <a:chOff x="0" y="0"/>
          <a:chExt cx="0" cy="0"/>
        </a:xfrm>
      </p:grpSpPr>
      <p:sp>
        <p:nvSpPr>
          <p:cNvPr id="1048799"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800"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801"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02" name="Date Placeholder 4"/>
          <p:cNvSpPr>
            <a:spLocks noGrp="1"/>
          </p:cNvSpPr>
          <p:nvPr>
            <p:ph type="dt" sz="half" idx="10"/>
          </p:nvPr>
        </p:nvSpPr>
        <p:spPr/>
        <p:txBody>
          <a:bodyPr/>
          <a:p>
            <a:fld id="{1D8BD707-D9CF-40AE-B4C6-C98DA3205C09}" type="datetimeFigureOut">
              <a:rPr lang="en-US" smtClean="0"/>
              <a:t>28/08/2019</a:t>
            </a:fld>
            <a:endParaRPr lang="en-US"/>
          </a:p>
        </p:txBody>
      </p:sp>
      <p:sp>
        <p:nvSpPr>
          <p:cNvPr id="1048803" name="Footer Placeholder 5"/>
          <p:cNvSpPr>
            <a:spLocks noGrp="1"/>
          </p:cNvSpPr>
          <p:nvPr>
            <p:ph type="ftr" sz="quarter" idx="11"/>
          </p:nvPr>
        </p:nvSpPr>
        <p:spPr/>
        <p:txBody>
          <a:bodyPr/>
          <a:p>
            <a:endParaRPr lang="en-US"/>
          </a:p>
        </p:txBody>
      </p:sp>
      <p:sp>
        <p:nvSpPr>
          <p:cNvPr id="1048804"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28/08/2019</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hyperlink" Target="http://www.guru99.com/sql.html" TargetMode="Externa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hyperlink" Target="https://en.wikipedia.org/wiki/Oracle_Corporation" TargetMode="External"/><Relationship Id="rId2" Type="http://schemas.openxmlformats.org/officeDocument/2006/relationships/hyperlink" Target="https://en.wikipedia.org/wiki/Procedural_programming" TargetMode="External"/><Relationship Id="rId3" Type="http://schemas.openxmlformats.org/officeDocument/2006/relationships/hyperlink" Target="https://en.wikipedia.org/wiki/Programming_language" TargetMode="External"/><Relationship Id="rId4" Type="http://schemas.openxmlformats.org/officeDocument/2006/relationships/hyperlink" Target="https://en.wikipedia.org/wiki/SQL" TargetMode="External"/><Relationship Id="rId5" Type="http://schemas.openxmlformats.org/officeDocument/2006/relationships/hyperlink" Target="https://en.wikipedia.org/wiki/Oracle_Database" TargetMode="External"/><Relationship Id="rId6"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hyperlink" Target="https://www.guru99.com/pl-sql-data-types.html" TargetMode="Externa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hyperlink" Target="https://en.wikipedia.org/wiki/Conditional_(programming)" TargetMode="External"/><Relationship Id="rId2" Type="http://schemas.openxmlformats.org/officeDocument/2006/relationships/hyperlink" Target="https://en.wikipedia.org/wiki/Program_loop" TargetMode="External"/><Relationship Id="rId3" Type="http://schemas.openxmlformats.org/officeDocument/2006/relationships/hyperlink" Target="https://en.wikipedia.org/wiki/Variable_(programming)" TargetMode="External"/><Relationship Id="rId4" Type="http://schemas.openxmlformats.org/officeDocument/2006/relationships/hyperlink" Target="https://en.wikipedia.org/wiki/Exception_handling" TargetMode="External"/><Relationship Id="rId5" Type="http://schemas.openxmlformats.org/officeDocument/2006/relationships/hyperlink" Target="https://en.wikipedia.org/wiki/Array_data_type" TargetMode="External"/><Relationship Id="rId6" Type="http://schemas.openxmlformats.org/officeDocument/2006/relationships/hyperlink" Target="https://en.wikipedia.org/wiki/Object-PL/SQL" TargetMode="External"/><Relationship Id="rId7"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hyperlink" Target="http://www.guru99.com/sql.html" TargetMode="External"/><Relationship Id="rId2"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hyperlink" Target="http://www.guru99.com/sql.html" TargetMode="External"/><Relationship Id="rId2"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Subtitle 2"/>
          <p:cNvSpPr>
            <a:spLocks noGrp="1"/>
          </p:cNvSpPr>
          <p:nvPr>
            <p:ph type="subTitle" idx="1"/>
          </p:nvPr>
        </p:nvSpPr>
        <p:spPr>
          <a:xfrm>
            <a:off x="533400" y="685800"/>
            <a:ext cx="8610600" cy="1752600"/>
          </a:xfrm>
        </p:spPr>
        <p:txBody>
          <a:bodyPr>
            <a:normAutofit fontScale="75000" lnSpcReduction="20000"/>
          </a:bodyPr>
          <a:p>
            <a:pPr algn="l"/>
            <a:r>
              <a:rPr b="1" dirty="0" lang="en-US">
                <a:solidFill>
                  <a:schemeClr val="tx1"/>
                </a:solidFill>
                <a:latin typeface="Times New Roman" pitchFamily="18" charset="0"/>
                <a:cs typeface="Times New Roman" pitchFamily="18" charset="0"/>
              </a:rPr>
              <a:t>PL/SQL</a:t>
            </a:r>
            <a:r>
              <a:rPr dirty="0" lang="en-US">
                <a:solidFill>
                  <a:schemeClr val="tx1"/>
                </a:solidFill>
                <a:latin typeface="Times New Roman" pitchFamily="18" charset="0"/>
                <a:cs typeface="Times New Roman" pitchFamily="18" charset="0"/>
              </a:rPr>
              <a:t>:</a:t>
            </a:r>
          </a:p>
          <a:p>
            <a:pPr algn="l"/>
            <a:r>
              <a:rPr dirty="0" lang="en-US">
                <a:solidFill>
                  <a:schemeClr val="tx1"/>
                </a:solidFill>
                <a:latin typeface="Times New Roman" pitchFamily="18" charset="0"/>
                <a:cs typeface="Times New Roman" pitchFamily="18" charset="0"/>
              </a:rPr>
              <a:t>concept of Stored Procedures &amp;</a:t>
            </a:r>
          </a:p>
          <a:p>
            <a:pPr algn="l"/>
            <a:r>
              <a:rPr dirty="0" lang="en-US">
                <a:solidFill>
                  <a:schemeClr val="tx1"/>
                </a:solidFill>
                <a:latin typeface="Times New Roman" pitchFamily="18" charset="0"/>
                <a:cs typeface="Times New Roman" pitchFamily="18" charset="0"/>
              </a:rPr>
              <a:t>Functions, Cursors, Triggers, </a:t>
            </a:r>
          </a:p>
          <a:p>
            <a:pPr algn="l"/>
            <a:r>
              <a:rPr dirty="0" lang="en-US">
                <a:solidFill>
                  <a:schemeClr val="tx1"/>
                </a:solidFill>
                <a:latin typeface="Times New Roman" pitchFamily="18" charset="0"/>
                <a:cs typeface="Times New Roman" pitchFamily="18" charset="0"/>
              </a:rPr>
              <a:t>Assertions, roles and privileges , Embedded SQL, Dynamic SQL</a:t>
            </a:r>
          </a:p>
          <a:p>
            <a:pPr algn="l"/>
            <a:endParaRPr dirty="0" lang="en-US"/>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5" name=""/>
        <p:cNvGrpSpPr/>
        <p:nvPr/>
      </p:nvGrpSpPr>
      <p:grpSpPr>
        <a:xfrm>
          <a:off x="0" y="0"/>
          <a:ext cx="0" cy="0"/>
          <a:chOff x="0" y="0"/>
          <a:chExt cx="0" cy="0"/>
        </a:xfrm>
      </p:grpSpPr>
      <p:sp>
        <p:nvSpPr>
          <p:cNvPr id="1048604" name="Title 1"/>
          <p:cNvSpPr>
            <a:spLocks noGrp="1"/>
          </p:cNvSpPr>
          <p:nvPr>
            <p:ph type="title"/>
          </p:nvPr>
        </p:nvSpPr>
        <p:spPr/>
        <p:txBody>
          <a:bodyPr>
            <a:normAutofit fontScale="90000"/>
          </a:bodyPr>
          <a:p>
            <a:r>
              <a:rPr b="1" dirty="0" lang="en-US">
                <a:solidFill>
                  <a:srgbClr val="FF0000"/>
                </a:solidFill>
                <a:latin typeface="Times New Roman" pitchFamily="18" charset="0"/>
                <a:cs typeface="Times New Roman" pitchFamily="18" charset="0"/>
              </a:rPr>
              <a:t>PL/SQL Engine</a:t>
            </a:r>
            <a:r>
              <a:rPr b="1" dirty="0" lang="en-US"/>
              <a:t/>
            </a:r>
            <a:br>
              <a:rPr b="1" dirty="0" lang="en-US"/>
            </a:br>
            <a:endParaRPr dirty="0" lang="en-US"/>
          </a:p>
        </p:txBody>
      </p:sp>
      <p:sp>
        <p:nvSpPr>
          <p:cNvPr id="1048605" name="Content Placeholder 2"/>
          <p:cNvSpPr>
            <a:spLocks noGrp="1"/>
          </p:cNvSpPr>
          <p:nvPr>
            <p:ph idx="1"/>
          </p:nvPr>
        </p:nvSpPr>
        <p:spPr>
          <a:xfrm>
            <a:off x="228600" y="1066800"/>
            <a:ext cx="8686800" cy="5562600"/>
          </a:xfrm>
        </p:spPr>
        <p:txBody>
          <a:bodyPr>
            <a:normAutofit fontScale="87500" lnSpcReduction="20000"/>
          </a:bodyPr>
          <a:p>
            <a:r>
              <a:rPr dirty="0" lang="en-US" smtClean="0">
                <a:latin typeface="Times New Roman" pitchFamily="18" charset="0"/>
                <a:cs typeface="Times New Roman" pitchFamily="18" charset="0"/>
              </a:rPr>
              <a:t>PL/SQL </a:t>
            </a:r>
            <a:r>
              <a:rPr dirty="0" lang="en-US">
                <a:latin typeface="Times New Roman" pitchFamily="18" charset="0"/>
                <a:cs typeface="Times New Roman" pitchFamily="18" charset="0"/>
              </a:rPr>
              <a:t>engine is the component where the actual processing of the codes takes place</a:t>
            </a:r>
            <a:r>
              <a:rPr dirty="0" lang="en-US" smtClean="0">
                <a:latin typeface="Times New Roman" pitchFamily="18" charset="0"/>
                <a:cs typeface="Times New Roman" pitchFamily="18" charset="0"/>
              </a:rPr>
              <a:t>.</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PL/SQL engine separates PL/SQL units and SQL part in the </a:t>
            </a:r>
            <a:r>
              <a:rPr dirty="0" lang="en-US" smtClean="0">
                <a:latin typeface="Times New Roman" pitchFamily="18" charset="0"/>
                <a:cs typeface="Times New Roman" pitchFamily="18" charset="0"/>
              </a:rPr>
              <a:t>input.</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The separated PL/SQL units will be handled with the PL/SQL engine itself</a:t>
            </a:r>
            <a:r>
              <a:rPr dirty="0" lang="en-US" smtClean="0">
                <a:latin typeface="Times New Roman" pitchFamily="18" charset="0"/>
                <a:cs typeface="Times New Roman" pitchFamily="18" charset="0"/>
              </a:rPr>
              <a:t>.</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The SQL part will be sent to database server where the actual interaction with database takes place</a:t>
            </a:r>
            <a:r>
              <a:rPr dirty="0" lang="en-US" smtClean="0">
                <a:latin typeface="Times New Roman" pitchFamily="18" charset="0"/>
                <a:cs typeface="Times New Roman" pitchFamily="18" charset="0"/>
              </a:rPr>
              <a:t>.</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It can be installed in both database server and in the application server.</a:t>
            </a:r>
          </a:p>
          <a:p>
            <a:endParaRPr dirty="0" lang="en-US">
              <a:latin typeface="Times New Roman" pitchFamily="18" charset="0"/>
              <a:cs typeface="Times New Roman" pitchFamily="18" charset="0"/>
            </a:endParaRPr>
          </a:p>
          <a:p>
            <a:endParaRPr dirty="0" lang="en-US">
              <a:latin typeface="Times New Roman" pitchFamily="18" charset="0"/>
              <a:cs typeface="Times New Roman" pitchFamily="18" charset="0"/>
            </a:endParaRPr>
          </a:p>
        </p:txBody>
      </p:sp>
    </p:spTree>
  </p:cSld>
  <p:clrMapOvr>
    <a:masterClrMapping/>
  </p:clrMapOvr>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255" name=""/>
        <p:cNvGrpSpPr/>
        <p:nvPr/>
      </p:nvGrpSpPr>
      <p:grpSpPr>
        <a:xfrm>
          <a:off x="0" y="0"/>
          <a:ext cx="0" cy="0"/>
          <a:chOff x="0" y="0"/>
          <a:chExt cx="0" cy="0"/>
        </a:xfrm>
      </p:grpSpPr>
      <p:sp>
        <p:nvSpPr>
          <p:cNvPr id="1048733" name="Content Placeholder 2"/>
          <p:cNvSpPr>
            <a:spLocks noGrp="1"/>
          </p:cNvSpPr>
          <p:nvPr>
            <p:ph idx="1"/>
          </p:nvPr>
        </p:nvSpPr>
        <p:spPr>
          <a:xfrm>
            <a:off x="457200" y="381000"/>
            <a:ext cx="8229600" cy="5745163"/>
          </a:xfrm>
        </p:spPr>
        <p:txBody>
          <a:bodyPr>
            <a:normAutofit fontScale="85000" lnSpcReduction="20000"/>
          </a:bodyPr>
          <a:p>
            <a:r>
              <a:rPr dirty="0" lang="en-US">
                <a:latin typeface="Times New Roman" pitchFamily="18" charset="0"/>
                <a:cs typeface="Times New Roman" pitchFamily="18" charset="0"/>
              </a:rPr>
              <a:t>value of a: 20 </a:t>
            </a:r>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value </a:t>
            </a:r>
            <a:r>
              <a:rPr dirty="0" lang="en-US">
                <a:latin typeface="Times New Roman" pitchFamily="18" charset="0"/>
                <a:cs typeface="Times New Roman" pitchFamily="18" charset="0"/>
              </a:rPr>
              <a:t>of a: 19 </a:t>
            </a:r>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value </a:t>
            </a:r>
            <a:r>
              <a:rPr dirty="0" lang="en-US">
                <a:latin typeface="Times New Roman" pitchFamily="18" charset="0"/>
                <a:cs typeface="Times New Roman" pitchFamily="18" charset="0"/>
              </a:rPr>
              <a:t>of a: </a:t>
            </a:r>
            <a:r>
              <a:rPr dirty="0" lang="en-US" smtClean="0">
                <a:latin typeface="Times New Roman" pitchFamily="18" charset="0"/>
                <a:cs typeface="Times New Roman" pitchFamily="18" charset="0"/>
              </a:rPr>
              <a:t>18</a:t>
            </a:r>
          </a:p>
          <a:p>
            <a:r>
              <a:rPr dirty="0" lang="en-US" smtClean="0">
                <a:latin typeface="Times New Roman" pitchFamily="18" charset="0"/>
                <a:cs typeface="Times New Roman" pitchFamily="18" charset="0"/>
              </a:rPr>
              <a:t> </a:t>
            </a:r>
            <a:r>
              <a:rPr dirty="0" lang="en-US">
                <a:latin typeface="Times New Roman" pitchFamily="18" charset="0"/>
                <a:cs typeface="Times New Roman" pitchFamily="18" charset="0"/>
              </a:rPr>
              <a:t>value of a: </a:t>
            </a:r>
            <a:r>
              <a:rPr dirty="0" lang="en-US" smtClean="0">
                <a:latin typeface="Times New Roman" pitchFamily="18" charset="0"/>
                <a:cs typeface="Times New Roman" pitchFamily="18" charset="0"/>
              </a:rPr>
              <a:t>17</a:t>
            </a:r>
          </a:p>
          <a:p>
            <a:r>
              <a:rPr dirty="0" lang="en-US" smtClean="0">
                <a:latin typeface="Times New Roman" pitchFamily="18" charset="0"/>
                <a:cs typeface="Times New Roman" pitchFamily="18" charset="0"/>
              </a:rPr>
              <a:t> </a:t>
            </a:r>
            <a:r>
              <a:rPr dirty="0" lang="en-US">
                <a:latin typeface="Times New Roman" pitchFamily="18" charset="0"/>
                <a:cs typeface="Times New Roman" pitchFamily="18" charset="0"/>
              </a:rPr>
              <a:t>value of a: 16 </a:t>
            </a:r>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value </a:t>
            </a:r>
            <a:r>
              <a:rPr dirty="0" lang="en-US">
                <a:latin typeface="Times New Roman" pitchFamily="18" charset="0"/>
                <a:cs typeface="Times New Roman" pitchFamily="18" charset="0"/>
              </a:rPr>
              <a:t>of a: 15 </a:t>
            </a:r>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value </a:t>
            </a:r>
            <a:r>
              <a:rPr dirty="0" lang="en-US">
                <a:latin typeface="Times New Roman" pitchFamily="18" charset="0"/>
                <a:cs typeface="Times New Roman" pitchFamily="18" charset="0"/>
              </a:rPr>
              <a:t>of a: 14 </a:t>
            </a:r>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value </a:t>
            </a:r>
            <a:r>
              <a:rPr dirty="0" lang="en-US">
                <a:latin typeface="Times New Roman" pitchFamily="18" charset="0"/>
                <a:cs typeface="Times New Roman" pitchFamily="18" charset="0"/>
              </a:rPr>
              <a:t>of a: 13 </a:t>
            </a:r>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value </a:t>
            </a:r>
            <a:r>
              <a:rPr dirty="0" lang="en-US">
                <a:latin typeface="Times New Roman" pitchFamily="18" charset="0"/>
                <a:cs typeface="Times New Roman" pitchFamily="18" charset="0"/>
              </a:rPr>
              <a:t>of a: 12 </a:t>
            </a:r>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value </a:t>
            </a:r>
            <a:r>
              <a:rPr dirty="0" lang="en-US">
                <a:latin typeface="Times New Roman" pitchFamily="18" charset="0"/>
                <a:cs typeface="Times New Roman" pitchFamily="18" charset="0"/>
              </a:rPr>
              <a:t>of a: 11 </a:t>
            </a:r>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value </a:t>
            </a:r>
            <a:r>
              <a:rPr dirty="0" lang="en-US">
                <a:latin typeface="Times New Roman" pitchFamily="18" charset="0"/>
                <a:cs typeface="Times New Roman" pitchFamily="18" charset="0"/>
              </a:rPr>
              <a:t>of a: 10 </a:t>
            </a:r>
            <a:endParaRPr dirty="0" lang="en-US" smtClean="0">
              <a:latin typeface="Times New Roman" pitchFamily="18" charset="0"/>
              <a:cs typeface="Times New Roman" pitchFamily="18" charset="0"/>
            </a:endParaRP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PL/SQL </a:t>
            </a:r>
            <a:r>
              <a:rPr dirty="0" lang="en-US">
                <a:latin typeface="Times New Roman" pitchFamily="18" charset="0"/>
                <a:cs typeface="Times New Roman" pitchFamily="18" charset="0"/>
              </a:rPr>
              <a:t>procedure successfully completed. </a:t>
            </a:r>
          </a:p>
        </p:txBody>
      </p:sp>
    </p:spTree>
  </p:cSld>
  <p:clrMapOvr>
    <a:masterClrMapping/>
  </p:clrMapOvr>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256" name=""/>
        <p:cNvGrpSpPr/>
        <p:nvPr/>
      </p:nvGrpSpPr>
      <p:grpSpPr>
        <a:xfrm>
          <a:off x="0" y="0"/>
          <a:ext cx="0" cy="0"/>
          <a:chOff x="0" y="0"/>
          <a:chExt cx="0" cy="0"/>
        </a:xfrm>
      </p:grpSpPr>
      <p:sp>
        <p:nvSpPr>
          <p:cNvPr id="1048734" name="Title 1"/>
          <p:cNvSpPr>
            <a:spLocks noGrp="1"/>
          </p:cNvSpPr>
          <p:nvPr>
            <p:ph type="title"/>
          </p:nvPr>
        </p:nvSpPr>
        <p:spPr/>
        <p:txBody>
          <a:bodyPr/>
          <a:p>
            <a:r>
              <a:rPr b="1" dirty="0" lang="en-US">
                <a:solidFill>
                  <a:srgbClr val="FF0000"/>
                </a:solidFill>
                <a:latin typeface="Times New Roman" pitchFamily="18" charset="0"/>
                <a:cs typeface="Times New Roman" pitchFamily="18" charset="0"/>
              </a:rPr>
              <a:t>While Loop</a:t>
            </a:r>
            <a:endParaRPr dirty="0" lang="en-US"/>
          </a:p>
        </p:txBody>
      </p:sp>
      <p:pic>
        <p:nvPicPr>
          <p:cNvPr id="2097159" name="Picture 2" descr="C:\Users\Administrator\Desktop\w.png"/>
          <p:cNvPicPr>
            <a:picLocks noChangeAspect="1" noGrp="1" noChangeArrowheads="1"/>
          </p:cNvPicPr>
          <p:nvPr>
            <p:ph idx="1"/>
          </p:nvPr>
        </p:nvPicPr>
        <p:blipFill>
          <a:blip xmlns:r="http://schemas.openxmlformats.org/officeDocument/2006/relationships" r:embed="rId1"/>
          <a:srcRect/>
          <a:stretch>
            <a:fillRect/>
          </a:stretch>
        </p:blipFill>
        <p:spPr bwMode="auto">
          <a:xfrm>
            <a:off x="838200" y="1752600"/>
            <a:ext cx="7391400" cy="3581400"/>
          </a:xfrm>
          <a:prstGeom prst="rect"/>
          <a:noFill/>
        </p:spPr>
      </p:pic>
    </p:spTree>
  </p:cSld>
  <p:clrMapOvr>
    <a:masterClrMapping/>
  </p:clrMapOvr>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257" name=""/>
        <p:cNvGrpSpPr/>
        <p:nvPr/>
      </p:nvGrpSpPr>
      <p:grpSpPr>
        <a:xfrm>
          <a:off x="0" y="0"/>
          <a:ext cx="0" cy="0"/>
          <a:chOff x="0" y="0"/>
          <a:chExt cx="0" cy="0"/>
        </a:xfrm>
      </p:grpSpPr>
      <p:sp>
        <p:nvSpPr>
          <p:cNvPr id="1048735" name="Title 1"/>
          <p:cNvSpPr>
            <a:spLocks noGrp="1"/>
          </p:cNvSpPr>
          <p:nvPr>
            <p:ph type="title"/>
          </p:nvPr>
        </p:nvSpPr>
        <p:spPr>
          <a:xfrm>
            <a:off x="457200" y="274638"/>
            <a:ext cx="8229600" cy="639762"/>
          </a:xfrm>
        </p:spPr>
        <p:txBody>
          <a:bodyPr>
            <a:normAutofit fontScale="90000"/>
          </a:bodyPr>
          <a:p>
            <a:endParaRPr b="1" dirty="0" sz="4500" lang="en-US">
              <a:solidFill>
                <a:srgbClr val="FF0000"/>
              </a:solidFill>
              <a:latin typeface="Times New Roman" pitchFamily="18" charset="0"/>
              <a:cs typeface="Times New Roman" pitchFamily="18" charset="0"/>
            </a:endParaRPr>
          </a:p>
        </p:txBody>
      </p:sp>
      <p:pic>
        <p:nvPicPr>
          <p:cNvPr id="2097160" name="Picture 2" descr="C:\Users\Administrator\Desktop\while.png"/>
          <p:cNvPicPr>
            <a:picLocks noChangeAspect="1" noGrp="1" noChangeArrowheads="1"/>
          </p:cNvPicPr>
          <p:nvPr>
            <p:ph idx="1"/>
          </p:nvPr>
        </p:nvPicPr>
        <p:blipFill>
          <a:blip xmlns:r="http://schemas.openxmlformats.org/officeDocument/2006/relationships" r:embed="rId1"/>
          <a:srcRect/>
          <a:stretch>
            <a:fillRect/>
          </a:stretch>
        </p:blipFill>
        <p:spPr bwMode="auto">
          <a:xfrm>
            <a:off x="838200" y="1143000"/>
            <a:ext cx="7620000" cy="5410199"/>
          </a:xfrm>
          <a:prstGeom prst="rect"/>
          <a:noFill/>
        </p:spPr>
      </p:pic>
    </p:spTree>
  </p:cSld>
  <p:clrMapOvr>
    <a:masterClrMapping/>
  </p:clrMapOvr>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258" name=""/>
        <p:cNvGrpSpPr/>
        <p:nvPr/>
      </p:nvGrpSpPr>
      <p:grpSpPr>
        <a:xfrm>
          <a:off x="0" y="0"/>
          <a:ext cx="0" cy="0"/>
          <a:chOff x="0" y="0"/>
          <a:chExt cx="0" cy="0"/>
        </a:xfrm>
      </p:grpSpPr>
      <p:sp>
        <p:nvSpPr>
          <p:cNvPr id="1048736" name="Title 1"/>
          <p:cNvSpPr>
            <a:spLocks noGrp="1"/>
          </p:cNvSpPr>
          <p:nvPr>
            <p:ph type="title"/>
          </p:nvPr>
        </p:nvSpPr>
        <p:spPr/>
        <p:txBody>
          <a:bodyPr>
            <a:normAutofit fontScale="90000"/>
          </a:bodyPr>
          <a:p>
            <a:r>
              <a:rPr b="1" dirty="0" lang="en-US">
                <a:solidFill>
                  <a:srgbClr val="FF0000"/>
                </a:solidFill>
                <a:latin typeface="Times New Roman" pitchFamily="18" charset="0"/>
                <a:cs typeface="Times New Roman" pitchFamily="18" charset="0"/>
              </a:rPr>
              <a:t>PL/SQL - Exceptions</a:t>
            </a:r>
            <a:r>
              <a:rPr b="1" dirty="0" lang="en-US"/>
              <a:t/>
            </a:r>
            <a:br>
              <a:rPr b="1" dirty="0" lang="en-US"/>
            </a:br>
            <a:endParaRPr dirty="0" lang="en-US"/>
          </a:p>
        </p:txBody>
      </p:sp>
      <p:sp>
        <p:nvSpPr>
          <p:cNvPr id="1048737" name="Content Placeholder 2"/>
          <p:cNvSpPr>
            <a:spLocks noGrp="1"/>
          </p:cNvSpPr>
          <p:nvPr>
            <p:ph idx="1"/>
          </p:nvPr>
        </p:nvSpPr>
        <p:spPr>
          <a:xfrm>
            <a:off x="457200" y="1143000"/>
            <a:ext cx="8229600" cy="5486400"/>
          </a:xfrm>
        </p:spPr>
        <p:txBody>
          <a:bodyPr>
            <a:normAutofit fontScale="92500" lnSpcReduction="10000"/>
          </a:bodyPr>
          <a:p>
            <a:r>
              <a:rPr dirty="0" lang="en-US">
                <a:latin typeface="Times New Roman" pitchFamily="18" charset="0"/>
                <a:cs typeface="Times New Roman" pitchFamily="18" charset="0"/>
              </a:rPr>
              <a:t>An exception is an error condition during a program execution. </a:t>
            </a:r>
            <a:endParaRPr dirty="0" lang="en-US" smtClean="0">
              <a:latin typeface="Times New Roman" pitchFamily="18" charset="0"/>
              <a:cs typeface="Times New Roman" pitchFamily="18" charset="0"/>
            </a:endParaRP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PL/SQL </a:t>
            </a:r>
            <a:r>
              <a:rPr dirty="0" lang="en-US">
                <a:latin typeface="Times New Roman" pitchFamily="18" charset="0"/>
                <a:cs typeface="Times New Roman" pitchFamily="18" charset="0"/>
              </a:rPr>
              <a:t>supports programmers to catch such conditions using </a:t>
            </a:r>
            <a:r>
              <a:rPr b="1" dirty="0" lang="en-US">
                <a:latin typeface="Times New Roman" pitchFamily="18" charset="0"/>
                <a:cs typeface="Times New Roman" pitchFamily="18" charset="0"/>
              </a:rPr>
              <a:t>EXCEPTION</a:t>
            </a:r>
            <a:r>
              <a:rPr dirty="0" lang="en-US">
                <a:latin typeface="Times New Roman" pitchFamily="18" charset="0"/>
                <a:cs typeface="Times New Roman" pitchFamily="18" charset="0"/>
              </a:rPr>
              <a:t> block in the program and an appropriate action is taken against the error condition. </a:t>
            </a:r>
            <a:endParaRPr dirty="0" lang="en-US" smtClean="0">
              <a:latin typeface="Times New Roman" pitchFamily="18" charset="0"/>
              <a:cs typeface="Times New Roman" pitchFamily="18" charset="0"/>
            </a:endParaRPr>
          </a:p>
          <a:p>
            <a:endParaRPr b="1" dirty="0" lang="en-US" smtClean="0">
              <a:solidFill>
                <a:srgbClr val="0000FF"/>
              </a:solidFill>
              <a:latin typeface="Times New Roman" pitchFamily="18" charset="0"/>
              <a:cs typeface="Times New Roman" pitchFamily="18" charset="0"/>
            </a:endParaRPr>
          </a:p>
          <a:p>
            <a:r>
              <a:rPr b="1" dirty="0" lang="en-US" smtClean="0">
                <a:solidFill>
                  <a:srgbClr val="0000FF"/>
                </a:solidFill>
                <a:latin typeface="Times New Roman" pitchFamily="18" charset="0"/>
                <a:cs typeface="Times New Roman" pitchFamily="18" charset="0"/>
              </a:rPr>
              <a:t>There </a:t>
            </a:r>
            <a:r>
              <a:rPr b="1" dirty="0" lang="en-US">
                <a:solidFill>
                  <a:srgbClr val="0000FF"/>
                </a:solidFill>
                <a:latin typeface="Times New Roman" pitchFamily="18" charset="0"/>
                <a:cs typeface="Times New Roman" pitchFamily="18" charset="0"/>
              </a:rPr>
              <a:t>are two types of exceptions −</a:t>
            </a:r>
          </a:p>
          <a:p>
            <a:pPr>
              <a:buFont typeface="Wingdings" pitchFamily="2" charset="2"/>
              <a:buChar char="ü"/>
            </a:pPr>
            <a:r>
              <a:rPr dirty="0" lang="en-US">
                <a:latin typeface="Times New Roman" pitchFamily="18" charset="0"/>
                <a:cs typeface="Times New Roman" pitchFamily="18" charset="0"/>
              </a:rPr>
              <a:t>System-defined exceptions</a:t>
            </a:r>
          </a:p>
          <a:p>
            <a:pPr>
              <a:buFont typeface="Wingdings" pitchFamily="2" charset="2"/>
              <a:buChar char="ü"/>
            </a:pPr>
            <a:r>
              <a:rPr dirty="0" lang="en-US">
                <a:latin typeface="Times New Roman" pitchFamily="18" charset="0"/>
                <a:cs typeface="Times New Roman" pitchFamily="18" charset="0"/>
              </a:rPr>
              <a:t>User-defined exceptions</a:t>
            </a:r>
          </a:p>
          <a:p>
            <a:endParaRPr dirty="0" lang="en-US">
              <a:latin typeface="Times New Roman" pitchFamily="18" charset="0"/>
              <a:cs typeface="Times New Roman" pitchFamily="18" charset="0"/>
            </a:endParaRPr>
          </a:p>
        </p:txBody>
      </p:sp>
    </p:spTree>
  </p:cSld>
  <p:clrMapOvr>
    <a:masterClrMapping/>
  </p:clrMapOvr>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259" name=""/>
        <p:cNvGrpSpPr/>
        <p:nvPr/>
      </p:nvGrpSpPr>
      <p:grpSpPr>
        <a:xfrm>
          <a:off x="0" y="0"/>
          <a:ext cx="0" cy="0"/>
          <a:chOff x="0" y="0"/>
          <a:chExt cx="0" cy="0"/>
        </a:xfrm>
      </p:grpSpPr>
      <p:sp>
        <p:nvSpPr>
          <p:cNvPr id="1048738" name="Content Placeholder 2"/>
          <p:cNvSpPr>
            <a:spLocks noGrp="1"/>
          </p:cNvSpPr>
          <p:nvPr>
            <p:ph idx="1"/>
          </p:nvPr>
        </p:nvSpPr>
        <p:spPr>
          <a:xfrm>
            <a:off x="228600" y="228600"/>
            <a:ext cx="8763000" cy="6553200"/>
          </a:xfrm>
        </p:spPr>
        <p:txBody>
          <a:bodyPr>
            <a:noAutofit/>
          </a:bodyPr>
          <a:p>
            <a:r>
              <a:rPr b="1" dirty="0" sz="1900" lang="en-US">
                <a:solidFill>
                  <a:srgbClr val="FF0000"/>
                </a:solidFill>
                <a:latin typeface="Times New Roman" pitchFamily="18" charset="0"/>
                <a:cs typeface="Times New Roman" pitchFamily="18" charset="0"/>
              </a:rPr>
              <a:t>Syntax for Exception Handling</a:t>
            </a:r>
          </a:p>
          <a:p>
            <a:r>
              <a:rPr dirty="0" sz="1900" lang="en-US">
                <a:latin typeface="Times New Roman" pitchFamily="18" charset="0"/>
                <a:cs typeface="Times New Roman" pitchFamily="18" charset="0"/>
              </a:rPr>
              <a:t>The general syntax for exception handling is as follows. Here you can list down as many exceptions as you can handle</a:t>
            </a:r>
            <a:r>
              <a:rPr dirty="0" sz="1900" lang="en-US" smtClean="0">
                <a:latin typeface="Times New Roman" pitchFamily="18" charset="0"/>
                <a:cs typeface="Times New Roman" pitchFamily="18" charset="0"/>
              </a:rPr>
              <a:t>.</a:t>
            </a:r>
          </a:p>
          <a:p>
            <a:r>
              <a:rPr dirty="0" sz="1900" lang="en-US"/>
              <a:t>The default exception will be handled using </a:t>
            </a:r>
            <a:r>
              <a:rPr b="1" dirty="0" sz="1900" i="1" lang="en-US">
                <a:solidFill>
                  <a:srgbClr val="FF0000"/>
                </a:solidFill>
              </a:rPr>
              <a:t>WHEN others THEN</a:t>
            </a:r>
            <a:r>
              <a:rPr dirty="0" sz="1900" lang="en-US">
                <a:solidFill>
                  <a:srgbClr val="FF0000"/>
                </a:solidFill>
              </a:rPr>
              <a:t> </a:t>
            </a:r>
            <a:r>
              <a:rPr dirty="0" sz="1900" lang="en-US"/>
              <a:t>−</a:t>
            </a:r>
            <a:r>
              <a:rPr dirty="0" sz="1900" lang="en-US" smtClean="0">
                <a:latin typeface="Times New Roman" pitchFamily="18" charset="0"/>
                <a:cs typeface="Times New Roman" pitchFamily="18" charset="0"/>
              </a:rPr>
              <a:t> </a:t>
            </a:r>
          </a:p>
          <a:p>
            <a:pPr indent="0" marL="0">
              <a:buNone/>
            </a:pPr>
            <a:r>
              <a:rPr b="1" dirty="0" sz="1900" lang="en-US" smtClean="0">
                <a:latin typeface="Times New Roman" pitchFamily="18" charset="0"/>
                <a:cs typeface="Times New Roman" pitchFamily="18" charset="0"/>
              </a:rPr>
              <a:t>DECLARE </a:t>
            </a:r>
          </a:p>
          <a:p>
            <a:pPr indent="0" marL="0">
              <a:buNone/>
            </a:pPr>
            <a:r>
              <a:rPr dirty="0" sz="1900" lang="en-US" smtClean="0">
                <a:latin typeface="Times New Roman" pitchFamily="18" charset="0"/>
                <a:cs typeface="Times New Roman" pitchFamily="18" charset="0"/>
              </a:rPr>
              <a:t>	&lt;</a:t>
            </a:r>
            <a:r>
              <a:rPr dirty="0" sz="1900" lang="en-US">
                <a:latin typeface="Times New Roman" pitchFamily="18" charset="0"/>
                <a:cs typeface="Times New Roman" pitchFamily="18" charset="0"/>
              </a:rPr>
              <a:t>declarations section&gt; </a:t>
            </a:r>
            <a:endParaRPr dirty="0" sz="1900" lang="en-US" smtClean="0">
              <a:latin typeface="Times New Roman" pitchFamily="18" charset="0"/>
              <a:cs typeface="Times New Roman" pitchFamily="18" charset="0"/>
            </a:endParaRPr>
          </a:p>
          <a:p>
            <a:pPr indent="0" marL="0">
              <a:buNone/>
            </a:pPr>
            <a:r>
              <a:rPr b="1" dirty="0" sz="1900" lang="en-US" smtClean="0">
                <a:latin typeface="Times New Roman" pitchFamily="18" charset="0"/>
                <a:cs typeface="Times New Roman" pitchFamily="18" charset="0"/>
              </a:rPr>
              <a:t>BEGIN </a:t>
            </a:r>
          </a:p>
          <a:p>
            <a:pPr indent="0" marL="0">
              <a:buNone/>
            </a:pPr>
            <a:r>
              <a:rPr dirty="0" sz="1900" lang="en-US" smtClean="0">
                <a:latin typeface="Times New Roman" pitchFamily="18" charset="0"/>
                <a:cs typeface="Times New Roman" pitchFamily="18" charset="0"/>
              </a:rPr>
              <a:t>	&lt;</a:t>
            </a:r>
            <a:r>
              <a:rPr dirty="0" sz="1900" lang="en-US">
                <a:latin typeface="Times New Roman" pitchFamily="18" charset="0"/>
                <a:cs typeface="Times New Roman" pitchFamily="18" charset="0"/>
              </a:rPr>
              <a:t>executable command(s)&gt; </a:t>
            </a:r>
            <a:endParaRPr dirty="0" sz="1900" lang="en-US" smtClean="0">
              <a:latin typeface="Times New Roman" pitchFamily="18" charset="0"/>
              <a:cs typeface="Times New Roman" pitchFamily="18" charset="0"/>
            </a:endParaRPr>
          </a:p>
          <a:p>
            <a:pPr indent="0" marL="0">
              <a:buNone/>
            </a:pPr>
            <a:r>
              <a:rPr b="1" dirty="0" sz="1900" lang="en-US" smtClean="0">
                <a:latin typeface="Times New Roman" pitchFamily="18" charset="0"/>
                <a:cs typeface="Times New Roman" pitchFamily="18" charset="0"/>
              </a:rPr>
              <a:t>EXCEPTION</a:t>
            </a:r>
            <a:r>
              <a:rPr dirty="0" sz="1900" lang="en-US" smtClean="0">
                <a:latin typeface="Times New Roman" pitchFamily="18" charset="0"/>
                <a:cs typeface="Times New Roman" pitchFamily="18" charset="0"/>
              </a:rPr>
              <a:t> </a:t>
            </a:r>
          </a:p>
          <a:p>
            <a:pPr indent="0" marL="0">
              <a:buNone/>
            </a:pPr>
            <a:r>
              <a:rPr dirty="0" sz="1900" lang="en-US" smtClean="0">
                <a:latin typeface="Times New Roman" pitchFamily="18" charset="0"/>
                <a:cs typeface="Times New Roman" pitchFamily="18" charset="0"/>
              </a:rPr>
              <a:t>	&lt;</a:t>
            </a:r>
            <a:r>
              <a:rPr dirty="0" sz="1900" lang="en-US">
                <a:latin typeface="Times New Roman" pitchFamily="18" charset="0"/>
                <a:cs typeface="Times New Roman" pitchFamily="18" charset="0"/>
              </a:rPr>
              <a:t>exception handling goes here &gt; </a:t>
            </a:r>
            <a:endParaRPr dirty="0" sz="1900" lang="en-US" smtClean="0">
              <a:latin typeface="Times New Roman" pitchFamily="18" charset="0"/>
              <a:cs typeface="Times New Roman" pitchFamily="18" charset="0"/>
            </a:endParaRPr>
          </a:p>
          <a:p>
            <a:pPr indent="0" marL="0">
              <a:buNone/>
            </a:pPr>
            <a:r>
              <a:rPr dirty="0" sz="1900" lang="en-US" smtClean="0">
                <a:latin typeface="Times New Roman" pitchFamily="18" charset="0"/>
                <a:cs typeface="Times New Roman" pitchFamily="18" charset="0"/>
              </a:rPr>
              <a:t>	WHEN	 </a:t>
            </a:r>
            <a:r>
              <a:rPr dirty="0" sz="1900" lang="en-US">
                <a:latin typeface="Times New Roman" pitchFamily="18" charset="0"/>
                <a:cs typeface="Times New Roman" pitchFamily="18" charset="0"/>
              </a:rPr>
              <a:t>exception1 THEN </a:t>
            </a:r>
            <a:endParaRPr dirty="0" sz="1900" lang="en-US" smtClean="0">
              <a:latin typeface="Times New Roman" pitchFamily="18" charset="0"/>
              <a:cs typeface="Times New Roman" pitchFamily="18" charset="0"/>
            </a:endParaRPr>
          </a:p>
          <a:p>
            <a:pPr indent="0" marL="0">
              <a:buNone/>
            </a:pPr>
            <a:r>
              <a:rPr dirty="0" sz="1900" lang="en-US" smtClean="0">
                <a:latin typeface="Times New Roman" pitchFamily="18" charset="0"/>
                <a:cs typeface="Times New Roman" pitchFamily="18" charset="0"/>
              </a:rPr>
              <a:t>		</a:t>
            </a:r>
            <a:r>
              <a:rPr dirty="0" sz="1900" lang="en-US" smtClean="0">
                <a:solidFill>
                  <a:srgbClr val="0000FF"/>
                </a:solidFill>
                <a:latin typeface="Times New Roman" pitchFamily="18" charset="0"/>
                <a:cs typeface="Times New Roman" pitchFamily="18" charset="0"/>
              </a:rPr>
              <a:t>exception1-handling-statements </a:t>
            </a:r>
          </a:p>
          <a:p>
            <a:pPr indent="0" marL="0">
              <a:buNone/>
            </a:pPr>
            <a:r>
              <a:rPr dirty="0" sz="1900" lang="en-US" smtClean="0">
                <a:latin typeface="Times New Roman" pitchFamily="18" charset="0"/>
                <a:cs typeface="Times New Roman" pitchFamily="18" charset="0"/>
              </a:rPr>
              <a:t>	WHEN </a:t>
            </a:r>
            <a:r>
              <a:rPr dirty="0" sz="1900" lang="en-US">
                <a:latin typeface="Times New Roman" pitchFamily="18" charset="0"/>
                <a:cs typeface="Times New Roman" pitchFamily="18" charset="0"/>
              </a:rPr>
              <a:t>	</a:t>
            </a:r>
            <a:r>
              <a:rPr dirty="0" sz="1900" lang="en-US" smtClean="0">
                <a:latin typeface="Times New Roman" pitchFamily="18" charset="0"/>
                <a:cs typeface="Times New Roman" pitchFamily="18" charset="0"/>
              </a:rPr>
              <a:t>exception2 </a:t>
            </a:r>
            <a:r>
              <a:rPr dirty="0" sz="1900" lang="en-US">
                <a:latin typeface="Times New Roman" pitchFamily="18" charset="0"/>
                <a:cs typeface="Times New Roman" pitchFamily="18" charset="0"/>
              </a:rPr>
              <a:t>THEN </a:t>
            </a:r>
            <a:endParaRPr dirty="0" sz="1900" lang="en-US" smtClean="0">
              <a:latin typeface="Times New Roman" pitchFamily="18" charset="0"/>
              <a:cs typeface="Times New Roman" pitchFamily="18" charset="0"/>
            </a:endParaRPr>
          </a:p>
          <a:p>
            <a:pPr indent="0" marL="0">
              <a:buNone/>
            </a:pPr>
            <a:r>
              <a:rPr dirty="0" sz="1900" lang="en-US" smtClean="0">
                <a:latin typeface="Times New Roman" pitchFamily="18" charset="0"/>
                <a:cs typeface="Times New Roman" pitchFamily="18" charset="0"/>
              </a:rPr>
              <a:t>		</a:t>
            </a:r>
            <a:r>
              <a:rPr dirty="0" sz="1900" lang="en-US" smtClean="0">
                <a:solidFill>
                  <a:srgbClr val="0000FF"/>
                </a:solidFill>
                <a:latin typeface="Times New Roman" pitchFamily="18" charset="0"/>
                <a:cs typeface="Times New Roman" pitchFamily="18" charset="0"/>
              </a:rPr>
              <a:t>exception2-handling-statements </a:t>
            </a:r>
          </a:p>
          <a:p>
            <a:pPr indent="0" marL="0">
              <a:buNone/>
            </a:pPr>
            <a:r>
              <a:rPr dirty="0" sz="1900" lang="en-US" smtClean="0">
                <a:latin typeface="Times New Roman" pitchFamily="18" charset="0"/>
                <a:cs typeface="Times New Roman" pitchFamily="18" charset="0"/>
              </a:rPr>
              <a:t>	WHEN </a:t>
            </a:r>
            <a:r>
              <a:rPr dirty="0" sz="1900" lang="en-US">
                <a:latin typeface="Times New Roman" pitchFamily="18" charset="0"/>
                <a:cs typeface="Times New Roman" pitchFamily="18" charset="0"/>
              </a:rPr>
              <a:t>	</a:t>
            </a:r>
            <a:r>
              <a:rPr dirty="0" sz="1900" lang="en-US" smtClean="0">
                <a:latin typeface="Times New Roman" pitchFamily="18" charset="0"/>
                <a:cs typeface="Times New Roman" pitchFamily="18" charset="0"/>
              </a:rPr>
              <a:t>exception3 THEN</a:t>
            </a:r>
          </a:p>
          <a:p>
            <a:pPr indent="0" marL="0">
              <a:buNone/>
            </a:pPr>
            <a:r>
              <a:rPr dirty="0" sz="1900" lang="en-US" smtClean="0">
                <a:latin typeface="Times New Roman" pitchFamily="18" charset="0"/>
                <a:cs typeface="Times New Roman" pitchFamily="18" charset="0"/>
              </a:rPr>
              <a:t>		 </a:t>
            </a:r>
            <a:r>
              <a:rPr dirty="0" sz="1900" lang="en-US">
                <a:solidFill>
                  <a:srgbClr val="0000FF"/>
                </a:solidFill>
                <a:latin typeface="Times New Roman" pitchFamily="18" charset="0"/>
                <a:cs typeface="Times New Roman" pitchFamily="18" charset="0"/>
              </a:rPr>
              <a:t>exception3-handling-statements ........ </a:t>
            </a:r>
            <a:endParaRPr dirty="0" sz="1900" lang="en-US" smtClean="0">
              <a:solidFill>
                <a:srgbClr val="0000FF"/>
              </a:solidFill>
              <a:latin typeface="Times New Roman" pitchFamily="18" charset="0"/>
              <a:cs typeface="Times New Roman" pitchFamily="18" charset="0"/>
            </a:endParaRPr>
          </a:p>
          <a:p>
            <a:pPr indent="0" marL="0">
              <a:buNone/>
            </a:pPr>
            <a:r>
              <a:rPr dirty="0" sz="1900" lang="en-US" smtClean="0">
                <a:latin typeface="Times New Roman" pitchFamily="18" charset="0"/>
                <a:cs typeface="Times New Roman" pitchFamily="18" charset="0"/>
              </a:rPr>
              <a:t>	</a:t>
            </a:r>
            <a:r>
              <a:rPr b="1" dirty="0" sz="1900" lang="en-US" smtClean="0">
                <a:latin typeface="Times New Roman" pitchFamily="18" charset="0"/>
                <a:cs typeface="Times New Roman" pitchFamily="18" charset="0"/>
              </a:rPr>
              <a:t>WHEN </a:t>
            </a:r>
            <a:r>
              <a:rPr b="1" dirty="0" sz="1900" lang="en-US">
                <a:latin typeface="Times New Roman" pitchFamily="18" charset="0"/>
                <a:cs typeface="Times New Roman" pitchFamily="18" charset="0"/>
              </a:rPr>
              <a:t>	</a:t>
            </a:r>
            <a:r>
              <a:rPr b="1" dirty="0" sz="1900" lang="en-US" smtClean="0">
                <a:latin typeface="Times New Roman" pitchFamily="18" charset="0"/>
                <a:cs typeface="Times New Roman" pitchFamily="18" charset="0"/>
              </a:rPr>
              <a:t>others THEN</a:t>
            </a:r>
          </a:p>
          <a:p>
            <a:pPr indent="0" marL="0">
              <a:buNone/>
            </a:pPr>
            <a:r>
              <a:rPr dirty="0" sz="1900" lang="en-US" smtClean="0">
                <a:latin typeface="Times New Roman" pitchFamily="18" charset="0"/>
                <a:cs typeface="Times New Roman" pitchFamily="18" charset="0"/>
              </a:rPr>
              <a:t>	 	</a:t>
            </a:r>
            <a:r>
              <a:rPr dirty="0" sz="1900" lang="en-US" smtClean="0">
                <a:solidFill>
                  <a:srgbClr val="0000FF"/>
                </a:solidFill>
                <a:latin typeface="Times New Roman" pitchFamily="18" charset="0"/>
                <a:cs typeface="Times New Roman" pitchFamily="18" charset="0"/>
              </a:rPr>
              <a:t>exception3-handling-statements </a:t>
            </a:r>
          </a:p>
          <a:p>
            <a:pPr indent="0" marL="0">
              <a:buNone/>
            </a:pPr>
            <a:r>
              <a:rPr b="1" dirty="0" sz="1900" lang="en-US" smtClean="0">
                <a:latin typeface="Times New Roman" pitchFamily="18" charset="0"/>
                <a:cs typeface="Times New Roman" pitchFamily="18" charset="0"/>
              </a:rPr>
              <a:t>END</a:t>
            </a:r>
            <a:r>
              <a:rPr b="1" dirty="0" sz="1900" lang="en-US">
                <a:latin typeface="Times New Roman" pitchFamily="18" charset="0"/>
                <a:cs typeface="Times New Roman" pitchFamily="18" charset="0"/>
              </a:rPr>
              <a:t>;</a:t>
            </a:r>
          </a:p>
        </p:txBody>
      </p:sp>
    </p:spTree>
  </p:cSld>
  <p:clrMapOvr>
    <a:masterClrMapping/>
  </p:clrMapOvr>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260" name=""/>
        <p:cNvGrpSpPr/>
        <p:nvPr/>
      </p:nvGrpSpPr>
      <p:grpSpPr>
        <a:xfrm>
          <a:off x="0" y="0"/>
          <a:ext cx="0" cy="0"/>
          <a:chOff x="0" y="0"/>
          <a:chExt cx="0" cy="0"/>
        </a:xfrm>
      </p:grpSpPr>
      <p:sp>
        <p:nvSpPr>
          <p:cNvPr id="1048739" name="Content Placeholder 2"/>
          <p:cNvSpPr>
            <a:spLocks noGrp="1"/>
          </p:cNvSpPr>
          <p:nvPr>
            <p:ph idx="1"/>
          </p:nvPr>
        </p:nvSpPr>
        <p:spPr>
          <a:xfrm>
            <a:off x="228600" y="152400"/>
            <a:ext cx="8686800" cy="6477000"/>
          </a:xfrm>
        </p:spPr>
        <p:txBody>
          <a:bodyPr>
            <a:noAutofit/>
          </a:bodyPr>
          <a:p>
            <a:pPr indent="0" marL="0">
              <a:buNone/>
            </a:pPr>
            <a:r>
              <a:rPr b="1" dirty="0" sz="2000" lang="en-US" smtClean="0">
                <a:latin typeface="Times New Roman" pitchFamily="18" charset="0"/>
                <a:cs typeface="Times New Roman" pitchFamily="18" charset="0"/>
              </a:rPr>
              <a:t>DECLARE</a:t>
            </a:r>
          </a:p>
          <a:p>
            <a:pPr indent="0" marL="0">
              <a:buNone/>
            </a:pPr>
            <a:r>
              <a:rPr dirty="0" sz="2000" lang="en-US" smtClean="0">
                <a:latin typeface="Times New Roman" pitchFamily="18" charset="0"/>
                <a:cs typeface="Times New Roman" pitchFamily="18" charset="0"/>
              </a:rPr>
              <a:t> </a:t>
            </a:r>
            <a:r>
              <a:rPr dirty="0" sz="2000" lang="en-US">
                <a:latin typeface="Times New Roman" pitchFamily="18" charset="0"/>
                <a:cs typeface="Times New Roman" pitchFamily="18" charset="0"/>
              </a:rPr>
              <a:t>c_id customers.id%type := 8</a:t>
            </a:r>
            <a:r>
              <a:rPr dirty="0" sz="2000" lang="en-US" smtClean="0">
                <a:latin typeface="Times New Roman" pitchFamily="18" charset="0"/>
                <a:cs typeface="Times New Roman" pitchFamily="18" charset="0"/>
              </a:rPr>
              <a:t>;</a:t>
            </a:r>
          </a:p>
          <a:p>
            <a:pPr indent="0" marL="0">
              <a:buNone/>
            </a:pPr>
            <a:r>
              <a:rPr dirty="0" sz="2000" lang="en-US" smtClean="0">
                <a:latin typeface="Times New Roman" pitchFamily="18" charset="0"/>
                <a:cs typeface="Times New Roman" pitchFamily="18" charset="0"/>
              </a:rPr>
              <a:t> </a:t>
            </a:r>
            <a:r>
              <a:rPr dirty="0" sz="2000" lang="en-US" err="1">
                <a:latin typeface="Times New Roman" pitchFamily="18" charset="0"/>
                <a:cs typeface="Times New Roman" pitchFamily="18" charset="0"/>
              </a:rPr>
              <a:t>c_name</a:t>
            </a:r>
            <a:r>
              <a:rPr dirty="0" sz="2000" lang="en-US">
                <a:latin typeface="Times New Roman" pitchFamily="18" charset="0"/>
                <a:cs typeface="Times New Roman" pitchFamily="18" charset="0"/>
              </a:rPr>
              <a:t> </a:t>
            </a:r>
            <a:r>
              <a:rPr dirty="0" sz="2000" lang="en-US" err="1" smtClean="0">
                <a:latin typeface="Times New Roman" pitchFamily="18" charset="0"/>
                <a:cs typeface="Times New Roman" pitchFamily="18" charset="0"/>
              </a:rPr>
              <a:t>customers.name%type</a:t>
            </a:r>
            <a:r>
              <a:rPr dirty="0" sz="2000" lang="en-US">
                <a:latin typeface="Times New Roman" pitchFamily="18" charset="0"/>
                <a:cs typeface="Times New Roman" pitchFamily="18" charset="0"/>
              </a:rPr>
              <a:t>; </a:t>
            </a:r>
            <a:endParaRPr dirty="0" sz="2000" lang="en-US" smtClean="0">
              <a:latin typeface="Times New Roman" pitchFamily="18" charset="0"/>
              <a:cs typeface="Times New Roman" pitchFamily="18" charset="0"/>
            </a:endParaRPr>
          </a:p>
          <a:p>
            <a:pPr indent="0" marL="0">
              <a:buNone/>
            </a:pPr>
            <a:r>
              <a:rPr dirty="0" sz="2000" lang="en-US" smtClean="0">
                <a:latin typeface="Times New Roman" pitchFamily="18" charset="0"/>
                <a:cs typeface="Times New Roman" pitchFamily="18" charset="0"/>
              </a:rPr>
              <a:t>c_addr </a:t>
            </a:r>
            <a:r>
              <a:rPr dirty="0" sz="2000" lang="en-US">
                <a:latin typeface="Times New Roman" pitchFamily="18" charset="0"/>
                <a:cs typeface="Times New Roman" pitchFamily="18" charset="0"/>
              </a:rPr>
              <a:t>customers.address%type; </a:t>
            </a:r>
            <a:endParaRPr dirty="0" sz="2000" lang="en-US" smtClean="0">
              <a:latin typeface="Times New Roman" pitchFamily="18" charset="0"/>
              <a:cs typeface="Times New Roman" pitchFamily="18" charset="0"/>
            </a:endParaRPr>
          </a:p>
          <a:p>
            <a:pPr indent="0" marL="0">
              <a:buNone/>
            </a:pPr>
            <a:r>
              <a:rPr b="1" dirty="0" sz="2000" lang="en-US" smtClean="0">
                <a:latin typeface="Times New Roman" pitchFamily="18" charset="0"/>
                <a:cs typeface="Times New Roman" pitchFamily="18" charset="0"/>
              </a:rPr>
              <a:t>BEGIN </a:t>
            </a:r>
          </a:p>
          <a:p>
            <a:pPr indent="0" marL="0">
              <a:buNone/>
            </a:pPr>
            <a:r>
              <a:rPr dirty="0" sz="2000" lang="en-US" smtClean="0">
                <a:latin typeface="Times New Roman" pitchFamily="18" charset="0"/>
                <a:cs typeface="Times New Roman" pitchFamily="18" charset="0"/>
              </a:rPr>
              <a:t>	SELECT </a:t>
            </a:r>
            <a:r>
              <a:rPr dirty="0" sz="2000" lang="en-US">
                <a:latin typeface="Times New Roman" pitchFamily="18" charset="0"/>
                <a:cs typeface="Times New Roman" pitchFamily="18" charset="0"/>
              </a:rPr>
              <a:t>name, address INTO c_name, c_addr </a:t>
            </a:r>
            <a:endParaRPr dirty="0" sz="2000" lang="en-US" smtClean="0">
              <a:latin typeface="Times New Roman" pitchFamily="18" charset="0"/>
              <a:cs typeface="Times New Roman" pitchFamily="18" charset="0"/>
            </a:endParaRPr>
          </a:p>
          <a:p>
            <a:pPr indent="0" marL="0">
              <a:buNone/>
            </a:pPr>
            <a:r>
              <a:rPr dirty="0" sz="2000" lang="en-US" smtClean="0">
                <a:latin typeface="Times New Roman" pitchFamily="18" charset="0"/>
                <a:cs typeface="Times New Roman" pitchFamily="18" charset="0"/>
              </a:rPr>
              <a:t>	FROM </a:t>
            </a:r>
            <a:r>
              <a:rPr dirty="0" sz="2000" lang="en-US">
                <a:latin typeface="Times New Roman" pitchFamily="18" charset="0"/>
                <a:cs typeface="Times New Roman" pitchFamily="18" charset="0"/>
              </a:rPr>
              <a:t>customers WHERE id = c_id; </a:t>
            </a:r>
            <a:endParaRPr dirty="0" sz="2000" lang="en-US" smtClean="0">
              <a:latin typeface="Times New Roman" pitchFamily="18" charset="0"/>
              <a:cs typeface="Times New Roman" pitchFamily="18" charset="0"/>
            </a:endParaRPr>
          </a:p>
          <a:p>
            <a:pPr indent="0" marL="0">
              <a:buNone/>
            </a:pPr>
            <a:r>
              <a:rPr dirty="0" sz="2000" lang="en-US" smtClean="0">
                <a:latin typeface="Times New Roman" pitchFamily="18" charset="0"/>
                <a:cs typeface="Times New Roman" pitchFamily="18" charset="0"/>
              </a:rPr>
              <a:t>	DBMS_OUTPUT.PUT_LINE </a:t>
            </a:r>
            <a:r>
              <a:rPr dirty="0" sz="2000" lang="en-US">
                <a:latin typeface="Times New Roman" pitchFamily="18" charset="0"/>
                <a:cs typeface="Times New Roman" pitchFamily="18" charset="0"/>
              </a:rPr>
              <a:t>('Name: '|| c_name); </a:t>
            </a:r>
            <a:endParaRPr dirty="0" sz="2000" lang="en-US" smtClean="0">
              <a:latin typeface="Times New Roman" pitchFamily="18" charset="0"/>
              <a:cs typeface="Times New Roman" pitchFamily="18" charset="0"/>
            </a:endParaRPr>
          </a:p>
          <a:p>
            <a:pPr indent="0" marL="0">
              <a:buNone/>
            </a:pPr>
            <a:r>
              <a:rPr dirty="0" sz="2000" lang="en-US" smtClean="0">
                <a:latin typeface="Times New Roman" pitchFamily="18" charset="0"/>
                <a:cs typeface="Times New Roman" pitchFamily="18" charset="0"/>
              </a:rPr>
              <a:t>	DBMS_OUTPUT.PUT_LINE </a:t>
            </a:r>
            <a:r>
              <a:rPr dirty="0" sz="2000" lang="en-US">
                <a:latin typeface="Times New Roman" pitchFamily="18" charset="0"/>
                <a:cs typeface="Times New Roman" pitchFamily="18" charset="0"/>
              </a:rPr>
              <a:t>('Address: ' || c_addr); </a:t>
            </a:r>
            <a:endParaRPr dirty="0" sz="2000" lang="en-US" smtClean="0">
              <a:latin typeface="Times New Roman" pitchFamily="18" charset="0"/>
              <a:cs typeface="Times New Roman" pitchFamily="18" charset="0"/>
            </a:endParaRPr>
          </a:p>
          <a:p>
            <a:pPr indent="0" marL="0">
              <a:buNone/>
            </a:pPr>
            <a:r>
              <a:rPr b="1" dirty="0" sz="2000" lang="en-US" smtClean="0">
                <a:latin typeface="Times New Roman" pitchFamily="18" charset="0"/>
                <a:cs typeface="Times New Roman" pitchFamily="18" charset="0"/>
              </a:rPr>
              <a:t>EXCEPTION</a:t>
            </a:r>
            <a:r>
              <a:rPr dirty="0" sz="2000" lang="en-US" smtClean="0">
                <a:latin typeface="Times New Roman" pitchFamily="18" charset="0"/>
                <a:cs typeface="Times New Roman" pitchFamily="18" charset="0"/>
              </a:rPr>
              <a:t> </a:t>
            </a:r>
            <a:r>
              <a:rPr dirty="0" sz="2000" lang="en-US">
                <a:latin typeface="Times New Roman" pitchFamily="18" charset="0"/>
                <a:cs typeface="Times New Roman" pitchFamily="18" charset="0"/>
              </a:rPr>
              <a:t>WHEN no_data_found </a:t>
            </a:r>
            <a:r>
              <a:rPr b="1" dirty="0" sz="2000" lang="en-US" smtClean="0">
                <a:latin typeface="Times New Roman" pitchFamily="18" charset="0"/>
                <a:cs typeface="Times New Roman" pitchFamily="18" charset="0"/>
              </a:rPr>
              <a:t>THEN </a:t>
            </a:r>
          </a:p>
          <a:p>
            <a:pPr indent="0" marL="0">
              <a:buNone/>
            </a:pPr>
            <a:r>
              <a:rPr dirty="0" sz="2000" lang="en-US" smtClean="0">
                <a:latin typeface="Times New Roman" pitchFamily="18" charset="0"/>
                <a:cs typeface="Times New Roman" pitchFamily="18" charset="0"/>
              </a:rPr>
              <a:t>	dbms_output.put_line</a:t>
            </a:r>
            <a:r>
              <a:rPr dirty="0" sz="2000" lang="en-US">
                <a:latin typeface="Times New Roman" pitchFamily="18" charset="0"/>
                <a:cs typeface="Times New Roman" pitchFamily="18" charset="0"/>
              </a:rPr>
              <a:t>('No such customer!'); </a:t>
            </a:r>
            <a:endParaRPr dirty="0" sz="2000" lang="en-US" smtClean="0">
              <a:latin typeface="Times New Roman" pitchFamily="18" charset="0"/>
              <a:cs typeface="Times New Roman" pitchFamily="18" charset="0"/>
            </a:endParaRPr>
          </a:p>
          <a:p>
            <a:pPr indent="0" marL="0">
              <a:buNone/>
            </a:pPr>
            <a:r>
              <a:rPr dirty="0" sz="2000" lang="en-US" smtClean="0">
                <a:latin typeface="Times New Roman" pitchFamily="18" charset="0"/>
                <a:cs typeface="Times New Roman" pitchFamily="18" charset="0"/>
              </a:rPr>
              <a:t>	</a:t>
            </a:r>
            <a:r>
              <a:rPr b="1" dirty="0" sz="2000" lang="en-US" smtClean="0">
                <a:latin typeface="Times New Roman" pitchFamily="18" charset="0"/>
                <a:cs typeface="Times New Roman" pitchFamily="18" charset="0"/>
              </a:rPr>
              <a:t>WHEN </a:t>
            </a:r>
            <a:r>
              <a:rPr b="1" dirty="0" sz="2000" lang="en-US">
                <a:latin typeface="Times New Roman" pitchFamily="18" charset="0"/>
                <a:cs typeface="Times New Roman" pitchFamily="18" charset="0"/>
              </a:rPr>
              <a:t>others THEN </a:t>
            </a:r>
            <a:r>
              <a:rPr dirty="0" sz="2000" lang="en-US">
                <a:latin typeface="Times New Roman" pitchFamily="18" charset="0"/>
                <a:cs typeface="Times New Roman" pitchFamily="18" charset="0"/>
              </a:rPr>
              <a:t>dbms_output.put_line('Error!'); </a:t>
            </a:r>
            <a:endParaRPr dirty="0" sz="2000" lang="en-US" smtClean="0">
              <a:latin typeface="Times New Roman" pitchFamily="18" charset="0"/>
              <a:cs typeface="Times New Roman" pitchFamily="18" charset="0"/>
            </a:endParaRPr>
          </a:p>
          <a:p>
            <a:pPr indent="0" marL="0">
              <a:buNone/>
            </a:pPr>
            <a:r>
              <a:rPr dirty="0" sz="2000" lang="en-US" smtClean="0">
                <a:latin typeface="Times New Roman" pitchFamily="18" charset="0"/>
                <a:cs typeface="Times New Roman" pitchFamily="18" charset="0"/>
              </a:rPr>
              <a:t>END;</a:t>
            </a:r>
          </a:p>
          <a:p>
            <a:pPr indent="0" marL="0">
              <a:buNone/>
            </a:pPr>
            <a:r>
              <a:rPr dirty="0" sz="2000" lang="en-US" smtClean="0">
                <a:latin typeface="Times New Roman" pitchFamily="18" charset="0"/>
                <a:cs typeface="Times New Roman" pitchFamily="18" charset="0"/>
              </a:rPr>
              <a:t> /</a:t>
            </a:r>
          </a:p>
          <a:p>
            <a:r>
              <a:rPr dirty="0" sz="2000" lang="en-US" smtClean="0">
                <a:latin typeface="Times New Roman" pitchFamily="18" charset="0"/>
                <a:cs typeface="Times New Roman" pitchFamily="18" charset="0"/>
              </a:rPr>
              <a:t>No </a:t>
            </a:r>
            <a:r>
              <a:rPr dirty="0" sz="2000" lang="en-US">
                <a:latin typeface="Times New Roman" pitchFamily="18" charset="0"/>
                <a:cs typeface="Times New Roman" pitchFamily="18" charset="0"/>
              </a:rPr>
              <a:t>such customer! </a:t>
            </a:r>
            <a:endParaRPr dirty="0" sz="2000" lang="en-US" smtClean="0">
              <a:latin typeface="Times New Roman" pitchFamily="18" charset="0"/>
              <a:cs typeface="Times New Roman" pitchFamily="18" charset="0"/>
            </a:endParaRPr>
          </a:p>
          <a:p>
            <a:r>
              <a:rPr dirty="0" sz="2000" lang="en-US" smtClean="0">
                <a:latin typeface="Times New Roman" pitchFamily="18" charset="0"/>
                <a:cs typeface="Times New Roman" pitchFamily="18" charset="0"/>
              </a:rPr>
              <a:t>PL/SQL </a:t>
            </a:r>
            <a:r>
              <a:rPr dirty="0" sz="2000" lang="en-US">
                <a:latin typeface="Times New Roman" pitchFamily="18" charset="0"/>
                <a:cs typeface="Times New Roman" pitchFamily="18" charset="0"/>
              </a:rPr>
              <a:t>procedure successfully completed. </a:t>
            </a:r>
          </a:p>
        </p:txBody>
      </p:sp>
    </p:spTree>
  </p:cSld>
  <p:clrMapOvr>
    <a:masterClrMapping/>
  </p:clrMapOvr>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261" name=""/>
        <p:cNvGrpSpPr/>
        <p:nvPr/>
      </p:nvGrpSpPr>
      <p:grpSpPr>
        <a:xfrm>
          <a:off x="0" y="0"/>
          <a:ext cx="0" cy="0"/>
          <a:chOff x="0" y="0"/>
          <a:chExt cx="0" cy="0"/>
        </a:xfrm>
      </p:grpSpPr>
      <p:sp>
        <p:nvSpPr>
          <p:cNvPr id="1048740" name="Title 1"/>
          <p:cNvSpPr>
            <a:spLocks noGrp="1"/>
          </p:cNvSpPr>
          <p:nvPr>
            <p:ph type="title"/>
          </p:nvPr>
        </p:nvSpPr>
        <p:spPr>
          <a:xfrm>
            <a:off x="457200" y="274638"/>
            <a:ext cx="8229600" cy="639762"/>
          </a:xfrm>
        </p:spPr>
        <p:txBody>
          <a:bodyPr>
            <a:normAutofit fontScale="90000"/>
          </a:bodyPr>
          <a:p>
            <a:r>
              <a:rPr b="1" dirty="0" lang="en-US">
                <a:solidFill>
                  <a:srgbClr val="FF0000"/>
                </a:solidFill>
                <a:latin typeface="Times New Roman" pitchFamily="18" charset="0"/>
                <a:cs typeface="Times New Roman" pitchFamily="18" charset="0"/>
              </a:rPr>
              <a:t>Raising Exceptions</a:t>
            </a:r>
            <a:r>
              <a:rPr dirty="0" lang="en-US"/>
              <a:t/>
            </a:r>
            <a:br>
              <a:rPr dirty="0" lang="en-US"/>
            </a:br>
            <a:endParaRPr dirty="0" lang="en-US"/>
          </a:p>
        </p:txBody>
      </p:sp>
      <p:sp>
        <p:nvSpPr>
          <p:cNvPr id="1048741" name="Content Placeholder 2"/>
          <p:cNvSpPr>
            <a:spLocks noGrp="1"/>
          </p:cNvSpPr>
          <p:nvPr>
            <p:ph idx="1"/>
          </p:nvPr>
        </p:nvSpPr>
        <p:spPr>
          <a:xfrm>
            <a:off x="152400" y="914400"/>
            <a:ext cx="8839200" cy="5791200"/>
          </a:xfrm>
        </p:spPr>
        <p:txBody>
          <a:bodyPr>
            <a:noAutofit/>
          </a:bodyPr>
          <a:p>
            <a:r>
              <a:rPr dirty="0" sz="2200" lang="en-US" smtClean="0">
                <a:latin typeface="Times New Roman" pitchFamily="18" charset="0"/>
                <a:cs typeface="Times New Roman" pitchFamily="18" charset="0"/>
              </a:rPr>
              <a:t>Exceptions </a:t>
            </a:r>
            <a:r>
              <a:rPr dirty="0" sz="2200" lang="en-US">
                <a:latin typeface="Times New Roman" pitchFamily="18" charset="0"/>
                <a:cs typeface="Times New Roman" pitchFamily="18" charset="0"/>
              </a:rPr>
              <a:t>are raised by the database server automatically whenever there is any internal database error, but exceptions can be raised explicitly by the programmer by using the command </a:t>
            </a:r>
            <a:r>
              <a:rPr b="1" dirty="0" sz="2200" lang="en-US">
                <a:latin typeface="Times New Roman" pitchFamily="18" charset="0"/>
                <a:cs typeface="Times New Roman" pitchFamily="18" charset="0"/>
              </a:rPr>
              <a:t>RAISE</a:t>
            </a:r>
            <a:r>
              <a:rPr dirty="0" sz="2200" lang="en-US">
                <a:latin typeface="Times New Roman" pitchFamily="18" charset="0"/>
                <a:cs typeface="Times New Roman" pitchFamily="18" charset="0"/>
              </a:rPr>
              <a:t>. </a:t>
            </a:r>
            <a:endParaRPr dirty="0" sz="2200" lang="en-US" smtClean="0">
              <a:latin typeface="Times New Roman" pitchFamily="18" charset="0"/>
              <a:cs typeface="Times New Roman" pitchFamily="18" charset="0"/>
            </a:endParaRPr>
          </a:p>
          <a:p>
            <a:endParaRPr dirty="0" sz="2000" lang="en-US" smtClean="0">
              <a:latin typeface="Times New Roman" pitchFamily="18" charset="0"/>
              <a:cs typeface="Times New Roman" pitchFamily="18" charset="0"/>
            </a:endParaRPr>
          </a:p>
          <a:p>
            <a:r>
              <a:rPr b="1" dirty="0" sz="2000" lang="en-US" smtClean="0">
                <a:solidFill>
                  <a:srgbClr val="FF0000"/>
                </a:solidFill>
                <a:latin typeface="Times New Roman" pitchFamily="18" charset="0"/>
                <a:cs typeface="Times New Roman" pitchFamily="18" charset="0"/>
              </a:rPr>
              <a:t>Syntax </a:t>
            </a:r>
            <a:r>
              <a:rPr b="1" dirty="0" sz="2000" lang="en-US">
                <a:solidFill>
                  <a:srgbClr val="FF0000"/>
                </a:solidFill>
                <a:latin typeface="Times New Roman" pitchFamily="18" charset="0"/>
                <a:cs typeface="Times New Roman" pitchFamily="18" charset="0"/>
              </a:rPr>
              <a:t>for raising an exception −</a:t>
            </a:r>
          </a:p>
          <a:p>
            <a:pPr indent="0" marL="0">
              <a:buNone/>
            </a:pPr>
            <a:r>
              <a:rPr dirty="0" sz="2000" lang="en-US">
                <a:latin typeface="Times New Roman" pitchFamily="18" charset="0"/>
                <a:cs typeface="Times New Roman" pitchFamily="18" charset="0"/>
              </a:rPr>
              <a:t>DECLARE </a:t>
            </a:r>
            <a:endParaRPr dirty="0" sz="2000" lang="en-US" smtClean="0">
              <a:latin typeface="Times New Roman" pitchFamily="18" charset="0"/>
              <a:cs typeface="Times New Roman" pitchFamily="18" charset="0"/>
            </a:endParaRPr>
          </a:p>
          <a:p>
            <a:pPr indent="0" marL="0">
              <a:buNone/>
            </a:pPr>
            <a:r>
              <a:rPr dirty="0" sz="2000" lang="en-US" smtClean="0">
                <a:latin typeface="Times New Roman" pitchFamily="18" charset="0"/>
                <a:cs typeface="Times New Roman" pitchFamily="18" charset="0"/>
              </a:rPr>
              <a:t>	</a:t>
            </a:r>
            <a:r>
              <a:rPr dirty="0" sz="2000" lang="en-US" err="1" smtClean="0">
                <a:latin typeface="Times New Roman" pitchFamily="18" charset="0"/>
                <a:cs typeface="Times New Roman" pitchFamily="18" charset="0"/>
              </a:rPr>
              <a:t>exception_name</a:t>
            </a:r>
            <a:r>
              <a:rPr dirty="0" sz="2000" lang="en-US" smtClean="0">
                <a:latin typeface="Times New Roman" pitchFamily="18" charset="0"/>
                <a:cs typeface="Times New Roman" pitchFamily="18" charset="0"/>
              </a:rPr>
              <a:t> </a:t>
            </a:r>
            <a:r>
              <a:rPr dirty="0" sz="2000" lang="en-US">
                <a:latin typeface="Times New Roman" pitchFamily="18" charset="0"/>
                <a:cs typeface="Times New Roman" pitchFamily="18" charset="0"/>
              </a:rPr>
              <a:t>EXCEPTION; </a:t>
            </a:r>
            <a:endParaRPr dirty="0" sz="2000" lang="en-US" smtClean="0">
              <a:latin typeface="Times New Roman" pitchFamily="18" charset="0"/>
              <a:cs typeface="Times New Roman" pitchFamily="18" charset="0"/>
            </a:endParaRPr>
          </a:p>
          <a:p>
            <a:pPr indent="0" marL="0">
              <a:buNone/>
            </a:pPr>
            <a:r>
              <a:rPr dirty="0" sz="2000" lang="en-US" smtClean="0">
                <a:latin typeface="Times New Roman" pitchFamily="18" charset="0"/>
                <a:cs typeface="Times New Roman" pitchFamily="18" charset="0"/>
              </a:rPr>
              <a:t>BEGIN </a:t>
            </a:r>
          </a:p>
          <a:p>
            <a:pPr indent="0" marL="0">
              <a:buNone/>
            </a:pPr>
            <a:r>
              <a:rPr dirty="0" sz="2000" lang="en-US">
                <a:latin typeface="Times New Roman" pitchFamily="18" charset="0"/>
                <a:cs typeface="Times New Roman" pitchFamily="18" charset="0"/>
              </a:rPr>
              <a:t>	</a:t>
            </a:r>
            <a:r>
              <a:rPr dirty="0" sz="2000" lang="en-US" smtClean="0">
                <a:latin typeface="Times New Roman" pitchFamily="18" charset="0"/>
                <a:cs typeface="Times New Roman" pitchFamily="18" charset="0"/>
              </a:rPr>
              <a:t>IF </a:t>
            </a:r>
            <a:r>
              <a:rPr dirty="0" sz="2000" lang="en-US">
                <a:latin typeface="Times New Roman" pitchFamily="18" charset="0"/>
                <a:cs typeface="Times New Roman" pitchFamily="18" charset="0"/>
              </a:rPr>
              <a:t>condition </a:t>
            </a:r>
            <a:r>
              <a:rPr dirty="0" sz="2000" lang="en-US" smtClean="0">
                <a:latin typeface="Times New Roman" pitchFamily="18" charset="0"/>
                <a:cs typeface="Times New Roman" pitchFamily="18" charset="0"/>
              </a:rPr>
              <a:t>THEN</a:t>
            </a:r>
          </a:p>
          <a:p>
            <a:pPr indent="0" marL="0">
              <a:buNone/>
            </a:pPr>
            <a:r>
              <a:rPr dirty="0" sz="2000" lang="en-US">
                <a:latin typeface="Times New Roman" pitchFamily="18" charset="0"/>
                <a:cs typeface="Times New Roman" pitchFamily="18" charset="0"/>
              </a:rPr>
              <a:t>	</a:t>
            </a:r>
            <a:r>
              <a:rPr dirty="0" sz="2000" lang="en-US" smtClean="0">
                <a:latin typeface="Times New Roman" pitchFamily="18" charset="0"/>
                <a:cs typeface="Times New Roman" pitchFamily="18" charset="0"/>
              </a:rPr>
              <a:t>	 </a:t>
            </a:r>
            <a:r>
              <a:rPr dirty="0" sz="2000" lang="en-US">
                <a:latin typeface="Times New Roman" pitchFamily="18" charset="0"/>
                <a:cs typeface="Times New Roman" pitchFamily="18" charset="0"/>
              </a:rPr>
              <a:t>RAISE </a:t>
            </a:r>
            <a:r>
              <a:rPr dirty="0" sz="2000" lang="en-US" err="1">
                <a:latin typeface="Times New Roman" pitchFamily="18" charset="0"/>
                <a:cs typeface="Times New Roman" pitchFamily="18" charset="0"/>
              </a:rPr>
              <a:t>exception_name</a:t>
            </a:r>
            <a:r>
              <a:rPr dirty="0" sz="2000" lang="en-US">
                <a:latin typeface="Times New Roman" pitchFamily="18" charset="0"/>
                <a:cs typeface="Times New Roman" pitchFamily="18" charset="0"/>
              </a:rPr>
              <a:t>; </a:t>
            </a:r>
            <a:endParaRPr dirty="0" sz="2000" lang="en-US" smtClean="0">
              <a:latin typeface="Times New Roman" pitchFamily="18" charset="0"/>
              <a:cs typeface="Times New Roman" pitchFamily="18" charset="0"/>
            </a:endParaRPr>
          </a:p>
          <a:p>
            <a:pPr indent="0" marL="0">
              <a:buNone/>
            </a:pPr>
            <a:r>
              <a:rPr dirty="0" sz="2000" lang="en-US" smtClean="0">
                <a:latin typeface="Times New Roman" pitchFamily="18" charset="0"/>
                <a:cs typeface="Times New Roman" pitchFamily="18" charset="0"/>
              </a:rPr>
              <a:t>	END </a:t>
            </a:r>
            <a:r>
              <a:rPr dirty="0" sz="2000" lang="en-US">
                <a:latin typeface="Times New Roman" pitchFamily="18" charset="0"/>
                <a:cs typeface="Times New Roman" pitchFamily="18" charset="0"/>
              </a:rPr>
              <a:t>IF</a:t>
            </a:r>
            <a:r>
              <a:rPr dirty="0" sz="2000" lang="en-US" smtClean="0">
                <a:latin typeface="Times New Roman" pitchFamily="18" charset="0"/>
                <a:cs typeface="Times New Roman" pitchFamily="18" charset="0"/>
              </a:rPr>
              <a:t>;</a:t>
            </a:r>
          </a:p>
          <a:p>
            <a:pPr indent="0" marL="0">
              <a:buNone/>
            </a:pPr>
            <a:r>
              <a:rPr dirty="0" sz="2000" lang="en-US" smtClean="0">
                <a:latin typeface="Times New Roman" pitchFamily="18" charset="0"/>
                <a:cs typeface="Times New Roman" pitchFamily="18" charset="0"/>
              </a:rPr>
              <a:t> </a:t>
            </a:r>
            <a:r>
              <a:rPr dirty="0" sz="2000" lang="en-US">
                <a:latin typeface="Times New Roman" pitchFamily="18" charset="0"/>
                <a:cs typeface="Times New Roman" pitchFamily="18" charset="0"/>
              </a:rPr>
              <a:t>EXCEPTION </a:t>
            </a:r>
            <a:endParaRPr dirty="0" sz="2000" lang="en-US" smtClean="0">
              <a:latin typeface="Times New Roman" pitchFamily="18" charset="0"/>
              <a:cs typeface="Times New Roman" pitchFamily="18" charset="0"/>
            </a:endParaRPr>
          </a:p>
          <a:p>
            <a:pPr indent="0" marL="0">
              <a:buNone/>
            </a:pPr>
            <a:r>
              <a:rPr dirty="0" sz="2000" lang="en-US">
                <a:latin typeface="Times New Roman" pitchFamily="18" charset="0"/>
                <a:cs typeface="Times New Roman" pitchFamily="18" charset="0"/>
              </a:rPr>
              <a:t>	</a:t>
            </a:r>
            <a:r>
              <a:rPr dirty="0" sz="2000" lang="en-US" smtClean="0">
                <a:latin typeface="Times New Roman" pitchFamily="18" charset="0"/>
                <a:cs typeface="Times New Roman" pitchFamily="18" charset="0"/>
              </a:rPr>
              <a:t>WHEN </a:t>
            </a:r>
            <a:r>
              <a:rPr dirty="0" sz="2000" lang="en-US" err="1">
                <a:latin typeface="Times New Roman" pitchFamily="18" charset="0"/>
                <a:cs typeface="Times New Roman" pitchFamily="18" charset="0"/>
              </a:rPr>
              <a:t>exception_name</a:t>
            </a:r>
            <a:r>
              <a:rPr dirty="0" sz="2000" lang="en-US">
                <a:latin typeface="Times New Roman" pitchFamily="18" charset="0"/>
                <a:cs typeface="Times New Roman" pitchFamily="18" charset="0"/>
              </a:rPr>
              <a:t> </a:t>
            </a:r>
            <a:endParaRPr dirty="0" sz="2000" lang="en-US" smtClean="0">
              <a:latin typeface="Times New Roman" pitchFamily="18" charset="0"/>
              <a:cs typeface="Times New Roman" pitchFamily="18" charset="0"/>
            </a:endParaRPr>
          </a:p>
          <a:p>
            <a:pPr indent="0" marL="0">
              <a:buNone/>
            </a:pPr>
            <a:r>
              <a:rPr dirty="0" sz="2000" lang="en-US" smtClean="0">
                <a:latin typeface="Times New Roman" pitchFamily="18" charset="0"/>
                <a:cs typeface="Times New Roman" pitchFamily="18" charset="0"/>
              </a:rPr>
              <a:t>THEN 	</a:t>
            </a:r>
          </a:p>
          <a:p>
            <a:pPr indent="0" marL="0">
              <a:buNone/>
            </a:pPr>
            <a:r>
              <a:rPr dirty="0" sz="2000" lang="en-US">
                <a:latin typeface="Times New Roman" pitchFamily="18" charset="0"/>
                <a:cs typeface="Times New Roman" pitchFamily="18" charset="0"/>
              </a:rPr>
              <a:t>	</a:t>
            </a:r>
            <a:r>
              <a:rPr dirty="0" sz="2000" lang="en-US" smtClean="0">
                <a:latin typeface="Times New Roman" pitchFamily="18" charset="0"/>
                <a:cs typeface="Times New Roman" pitchFamily="18" charset="0"/>
              </a:rPr>
              <a:t>statement</a:t>
            </a:r>
            <a:r>
              <a:rPr dirty="0" sz="2000" lang="en-US">
                <a:latin typeface="Times New Roman" pitchFamily="18" charset="0"/>
                <a:cs typeface="Times New Roman" pitchFamily="18" charset="0"/>
              </a:rPr>
              <a:t>; </a:t>
            </a:r>
            <a:endParaRPr dirty="0" sz="2000" lang="en-US" smtClean="0">
              <a:latin typeface="Times New Roman" pitchFamily="18" charset="0"/>
              <a:cs typeface="Times New Roman" pitchFamily="18" charset="0"/>
            </a:endParaRPr>
          </a:p>
          <a:p>
            <a:pPr indent="0" marL="0">
              <a:buNone/>
            </a:pPr>
            <a:r>
              <a:rPr dirty="0" sz="2000" lang="en-US" smtClean="0">
                <a:latin typeface="Times New Roman" pitchFamily="18" charset="0"/>
                <a:cs typeface="Times New Roman" pitchFamily="18" charset="0"/>
              </a:rPr>
              <a:t>END</a:t>
            </a:r>
            <a:r>
              <a:rPr dirty="0" sz="2000" lang="en-US">
                <a:latin typeface="Times New Roman" pitchFamily="18" charset="0"/>
                <a:cs typeface="Times New Roman" pitchFamily="18" charset="0"/>
              </a:rPr>
              <a:t>; </a:t>
            </a:r>
            <a:endParaRPr dirty="0" sz="2000" lang="en-US" smtClean="0">
              <a:latin typeface="Times New Roman" pitchFamily="18" charset="0"/>
              <a:cs typeface="Times New Roman" pitchFamily="18" charset="0"/>
            </a:endParaRPr>
          </a:p>
          <a:p>
            <a:endParaRPr dirty="0" sz="2000" lang="en-US">
              <a:latin typeface="Times New Roman" pitchFamily="18" charset="0"/>
              <a:cs typeface="Times New Roman" pitchFamily="18"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262" name=""/>
        <p:cNvGrpSpPr/>
        <p:nvPr/>
      </p:nvGrpSpPr>
      <p:grpSpPr>
        <a:xfrm>
          <a:off x="0" y="0"/>
          <a:ext cx="0" cy="0"/>
          <a:chOff x="0" y="0"/>
          <a:chExt cx="0" cy="0"/>
        </a:xfrm>
      </p:grpSpPr>
      <p:sp>
        <p:nvSpPr>
          <p:cNvPr id="1048742" name="Content Placeholder 2"/>
          <p:cNvSpPr>
            <a:spLocks noGrp="1"/>
          </p:cNvSpPr>
          <p:nvPr>
            <p:ph idx="1"/>
          </p:nvPr>
        </p:nvSpPr>
        <p:spPr>
          <a:xfrm>
            <a:off x="304800" y="228600"/>
            <a:ext cx="8610600" cy="6324600"/>
          </a:xfrm>
        </p:spPr>
        <p:txBody>
          <a:bodyPr>
            <a:normAutofit lnSpcReduction="10000"/>
          </a:bodyPr>
          <a:p>
            <a:pPr>
              <a:buFont typeface="Wingdings" panose="05000000000000000000" pitchFamily="2" charset="2"/>
              <a:buChar char="Ø"/>
            </a:pPr>
            <a:r>
              <a:rPr b="1" dirty="0" sz="2700" lang="en-IN">
                <a:solidFill>
                  <a:srgbClr val="0000FF"/>
                </a:solidFill>
                <a:latin typeface="Times New Roman" panose="02020603050405020304" pitchFamily="18" charset="0"/>
                <a:cs typeface="Times New Roman" panose="02020603050405020304" pitchFamily="18" charset="0"/>
              </a:rPr>
              <a:t>User-defined Exceptions</a:t>
            </a:r>
          </a:p>
          <a:p>
            <a:r>
              <a:rPr dirty="0" sz="2700" lang="en-IN">
                <a:latin typeface="Times New Roman" panose="02020603050405020304" pitchFamily="18" charset="0"/>
                <a:cs typeface="Times New Roman" panose="02020603050405020304" pitchFamily="18" charset="0"/>
              </a:rPr>
              <a:t>PL/SQL allows you to define your own exceptions according to the need of your program</a:t>
            </a:r>
            <a:r>
              <a:rPr dirty="0" sz="2700" lang="en-IN" smtClean="0">
                <a:latin typeface="Times New Roman" panose="02020603050405020304" pitchFamily="18" charset="0"/>
                <a:cs typeface="Times New Roman" panose="02020603050405020304" pitchFamily="18" charset="0"/>
              </a:rPr>
              <a:t>.</a:t>
            </a:r>
          </a:p>
          <a:p>
            <a:r>
              <a:rPr dirty="0" sz="2700" lang="en-IN" smtClean="0">
                <a:latin typeface="Times New Roman" panose="02020603050405020304" pitchFamily="18" charset="0"/>
                <a:cs typeface="Times New Roman" panose="02020603050405020304" pitchFamily="18" charset="0"/>
              </a:rPr>
              <a:t> </a:t>
            </a:r>
            <a:r>
              <a:rPr dirty="0" sz="2700" lang="en-IN">
                <a:latin typeface="Times New Roman" panose="02020603050405020304" pitchFamily="18" charset="0"/>
                <a:cs typeface="Times New Roman" panose="02020603050405020304" pitchFamily="18" charset="0"/>
              </a:rPr>
              <a:t>A user-defined exception must be declared and then raised explicitly, using either a RAISE statement or the procedure </a:t>
            </a:r>
            <a:r>
              <a:rPr b="1" dirty="0" sz="2700" lang="en-IN">
                <a:latin typeface="Times New Roman" panose="02020603050405020304" pitchFamily="18" charset="0"/>
                <a:cs typeface="Times New Roman" panose="02020603050405020304" pitchFamily="18" charset="0"/>
              </a:rPr>
              <a:t>DBMS_STANDARD.RAISE_APPLICATION_ERROR</a:t>
            </a:r>
            <a:r>
              <a:rPr dirty="0" sz="2700" lang="en-IN" smtClean="0">
                <a:latin typeface="Times New Roman" panose="02020603050405020304" pitchFamily="18" charset="0"/>
                <a:cs typeface="Times New Roman" panose="02020603050405020304" pitchFamily="18" charset="0"/>
              </a:rPr>
              <a:t>.</a:t>
            </a:r>
          </a:p>
          <a:p>
            <a:endParaRPr dirty="0" sz="2700" lang="en-IN">
              <a:latin typeface="Times New Roman" panose="02020603050405020304" pitchFamily="18" charset="0"/>
              <a:cs typeface="Times New Roman" panose="02020603050405020304" pitchFamily="18" charset="0"/>
            </a:endParaRPr>
          </a:p>
          <a:p>
            <a:r>
              <a:rPr dirty="0" sz="2700" lang="en-IN">
                <a:latin typeface="Times New Roman" panose="02020603050405020304" pitchFamily="18" charset="0"/>
                <a:cs typeface="Times New Roman" panose="02020603050405020304" pitchFamily="18" charset="0"/>
              </a:rPr>
              <a:t>The syntax for declaring an exception is −</a:t>
            </a:r>
          </a:p>
          <a:p>
            <a:pPr indent="0" marL="0">
              <a:buNone/>
            </a:pPr>
            <a:r>
              <a:rPr dirty="0" sz="2700" lang="en-IN" smtClean="0">
                <a:solidFill>
                  <a:srgbClr val="FF0000"/>
                </a:solidFill>
                <a:latin typeface="Times New Roman" panose="02020603050405020304" pitchFamily="18" charset="0"/>
                <a:cs typeface="Times New Roman" panose="02020603050405020304" pitchFamily="18" charset="0"/>
              </a:rPr>
              <a:t>            DECLARE my-exception </a:t>
            </a:r>
            <a:r>
              <a:rPr dirty="0" sz="2700" lang="en-IN">
                <a:solidFill>
                  <a:srgbClr val="FF0000"/>
                </a:solidFill>
                <a:latin typeface="Times New Roman" panose="02020603050405020304" pitchFamily="18" charset="0"/>
                <a:cs typeface="Times New Roman" panose="02020603050405020304" pitchFamily="18" charset="0"/>
              </a:rPr>
              <a:t>EXCEPTION; </a:t>
            </a:r>
            <a:endParaRPr dirty="0" sz="2700" lang="en-IN" smtClean="0">
              <a:solidFill>
                <a:srgbClr val="FF0000"/>
              </a:solidFill>
              <a:latin typeface="Times New Roman" panose="02020603050405020304" pitchFamily="18" charset="0"/>
              <a:cs typeface="Times New Roman" panose="02020603050405020304" pitchFamily="18" charset="0"/>
            </a:endParaRPr>
          </a:p>
          <a:p>
            <a:pPr indent="0" marL="0">
              <a:buNone/>
            </a:pPr>
            <a:endParaRPr dirty="0" sz="2700" lang="en-IN" smtClean="0">
              <a:solidFill>
                <a:srgbClr val="FF0000"/>
              </a:solidFill>
              <a:latin typeface="Times New Roman" panose="02020603050405020304" pitchFamily="18" charset="0"/>
              <a:cs typeface="Times New Roman" panose="02020603050405020304" pitchFamily="18" charset="0"/>
            </a:endParaRPr>
          </a:p>
          <a:p>
            <a:r>
              <a:rPr b="1" dirty="0" sz="2800" lang="en-IN">
                <a:solidFill>
                  <a:srgbClr val="FF0000"/>
                </a:solidFill>
                <a:latin typeface="Times New Roman" panose="02020603050405020304" pitchFamily="18" charset="0"/>
                <a:cs typeface="Times New Roman" panose="02020603050405020304" pitchFamily="18" charset="0"/>
              </a:rPr>
              <a:t>Example</a:t>
            </a:r>
          </a:p>
          <a:p>
            <a:r>
              <a:rPr dirty="0" sz="2800" lang="en-IN" smtClean="0">
                <a:latin typeface="Times New Roman" panose="02020603050405020304" pitchFamily="18" charset="0"/>
                <a:cs typeface="Times New Roman" panose="02020603050405020304" pitchFamily="18" charset="0"/>
              </a:rPr>
              <a:t>The program </a:t>
            </a:r>
            <a:r>
              <a:rPr dirty="0" sz="2800" lang="en-IN">
                <a:latin typeface="Times New Roman" panose="02020603050405020304" pitchFamily="18" charset="0"/>
                <a:cs typeface="Times New Roman" panose="02020603050405020304" pitchFamily="18" charset="0"/>
              </a:rPr>
              <a:t>asks for a customer ID, when the user enters an invalid ID, the exception </a:t>
            </a:r>
            <a:r>
              <a:rPr b="1" dirty="0" sz="2800" lang="en-IN" err="1">
                <a:latin typeface="Times New Roman" panose="02020603050405020304" pitchFamily="18" charset="0"/>
                <a:cs typeface="Times New Roman" panose="02020603050405020304" pitchFamily="18" charset="0"/>
              </a:rPr>
              <a:t>invalid_id</a:t>
            </a:r>
            <a:r>
              <a:rPr dirty="0" sz="2800" lang="en-IN">
                <a:latin typeface="Times New Roman" panose="02020603050405020304" pitchFamily="18" charset="0"/>
                <a:cs typeface="Times New Roman" panose="02020603050405020304" pitchFamily="18" charset="0"/>
              </a:rPr>
              <a:t> is raised.</a:t>
            </a:r>
          </a:p>
          <a:p>
            <a:pPr indent="0" marL="0">
              <a:buNone/>
            </a:pPr>
            <a:endParaRPr dirty="0" sz="2700" lang="en-IN">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264" name=""/>
        <p:cNvGrpSpPr/>
        <p:nvPr/>
      </p:nvGrpSpPr>
      <p:grpSpPr>
        <a:xfrm>
          <a:off x="0" y="0"/>
          <a:ext cx="0" cy="0"/>
          <a:chOff x="0" y="0"/>
          <a:chExt cx="0" cy="0"/>
        </a:xfrm>
      </p:grpSpPr>
      <p:sp>
        <p:nvSpPr>
          <p:cNvPr id="1048749" name="Content Placeholder 4"/>
          <p:cNvSpPr>
            <a:spLocks noGrp="1"/>
          </p:cNvSpPr>
          <p:nvPr>
            <p:ph sz="half" idx="1"/>
          </p:nvPr>
        </p:nvSpPr>
        <p:spPr>
          <a:xfrm>
            <a:off x="152400" y="228600"/>
            <a:ext cx="4419600" cy="6553200"/>
          </a:xfrm>
        </p:spPr>
        <p:txBody>
          <a:bodyPr>
            <a:noAutofit/>
          </a:bodyPr>
          <a:p>
            <a:pPr indent="0" marL="0">
              <a:buNone/>
            </a:pPr>
            <a:r>
              <a:rPr dirty="0" sz="2000" lang="en-IN">
                <a:latin typeface="Times New Roman" panose="02020603050405020304" pitchFamily="18" charset="0"/>
                <a:cs typeface="Times New Roman" panose="02020603050405020304" pitchFamily="18" charset="0"/>
              </a:rPr>
              <a:t>DECLARE </a:t>
            </a:r>
            <a:endParaRPr dirty="0" sz="2000" lang="en-IN" smtClean="0">
              <a:latin typeface="Times New Roman" panose="02020603050405020304" pitchFamily="18" charset="0"/>
              <a:cs typeface="Times New Roman" panose="02020603050405020304" pitchFamily="18" charset="0"/>
            </a:endParaRPr>
          </a:p>
          <a:p>
            <a:pPr indent="0" marL="0">
              <a:buNone/>
            </a:pPr>
            <a:r>
              <a:rPr dirty="0" sz="2000" lang="en-IN" smtClean="0">
                <a:latin typeface="Times New Roman" panose="02020603050405020304" pitchFamily="18" charset="0"/>
                <a:cs typeface="Times New Roman" panose="02020603050405020304" pitchFamily="18" charset="0"/>
              </a:rPr>
              <a:t>c_id </a:t>
            </a:r>
            <a:r>
              <a:rPr dirty="0" sz="2000" lang="en-IN" err="1">
                <a:latin typeface="Times New Roman" panose="02020603050405020304" pitchFamily="18" charset="0"/>
                <a:cs typeface="Times New Roman" panose="02020603050405020304" pitchFamily="18" charset="0"/>
              </a:rPr>
              <a:t>customers.id%type</a:t>
            </a:r>
            <a:r>
              <a:rPr dirty="0" sz="2000" lang="en-IN">
                <a:latin typeface="Times New Roman" panose="02020603050405020304" pitchFamily="18" charset="0"/>
                <a:cs typeface="Times New Roman" panose="02020603050405020304" pitchFamily="18" charset="0"/>
              </a:rPr>
              <a:t> := &amp;</a:t>
            </a:r>
            <a:r>
              <a:rPr dirty="0" sz="2000" lang="en-IN" err="1">
                <a:latin typeface="Times New Roman" panose="02020603050405020304" pitchFamily="18" charset="0"/>
                <a:cs typeface="Times New Roman" panose="02020603050405020304" pitchFamily="18" charset="0"/>
              </a:rPr>
              <a:t>cc_id</a:t>
            </a:r>
            <a:r>
              <a:rPr dirty="0" sz="2000" lang="en-IN">
                <a:latin typeface="Times New Roman" panose="02020603050405020304" pitchFamily="18" charset="0"/>
                <a:cs typeface="Times New Roman" panose="02020603050405020304" pitchFamily="18" charset="0"/>
              </a:rPr>
              <a:t>; </a:t>
            </a:r>
            <a:endParaRPr dirty="0" sz="2000" lang="en-IN" smtClean="0">
              <a:latin typeface="Times New Roman" panose="02020603050405020304" pitchFamily="18" charset="0"/>
              <a:cs typeface="Times New Roman" panose="02020603050405020304" pitchFamily="18" charset="0"/>
            </a:endParaRPr>
          </a:p>
          <a:p>
            <a:pPr indent="0" marL="0">
              <a:buNone/>
            </a:pPr>
            <a:r>
              <a:rPr dirty="0" sz="2000" lang="en-IN" err="1" smtClean="0">
                <a:latin typeface="Times New Roman" panose="02020603050405020304" pitchFamily="18" charset="0"/>
                <a:cs typeface="Times New Roman" panose="02020603050405020304" pitchFamily="18" charset="0"/>
              </a:rPr>
              <a:t>c_name</a:t>
            </a:r>
            <a:r>
              <a:rPr dirty="0" sz="2000" lang="en-IN" smtClean="0">
                <a:latin typeface="Times New Roman" panose="02020603050405020304" pitchFamily="18" charset="0"/>
                <a:cs typeface="Times New Roman" panose="02020603050405020304" pitchFamily="18" charset="0"/>
              </a:rPr>
              <a:t> </a:t>
            </a:r>
            <a:r>
              <a:rPr dirty="0" sz="2000" lang="en-IN" err="1" smtClean="0">
                <a:latin typeface="Times New Roman" panose="02020603050405020304" pitchFamily="18" charset="0"/>
                <a:cs typeface="Times New Roman" panose="02020603050405020304" pitchFamily="18" charset="0"/>
              </a:rPr>
              <a:t>customers.name%type</a:t>
            </a:r>
            <a:r>
              <a:rPr dirty="0" sz="2000" lang="en-IN">
                <a:latin typeface="Times New Roman" panose="02020603050405020304" pitchFamily="18" charset="0"/>
                <a:cs typeface="Times New Roman" panose="02020603050405020304" pitchFamily="18" charset="0"/>
              </a:rPr>
              <a:t>; </a:t>
            </a:r>
            <a:endParaRPr dirty="0" sz="2000" lang="en-IN" smtClean="0">
              <a:latin typeface="Times New Roman" panose="02020603050405020304" pitchFamily="18" charset="0"/>
              <a:cs typeface="Times New Roman" panose="02020603050405020304" pitchFamily="18" charset="0"/>
            </a:endParaRPr>
          </a:p>
          <a:p>
            <a:pPr indent="0" marL="0">
              <a:buNone/>
            </a:pPr>
            <a:r>
              <a:rPr dirty="0" sz="2000" lang="en-IN" err="1" smtClean="0">
                <a:latin typeface="Times New Roman" panose="02020603050405020304" pitchFamily="18" charset="0"/>
                <a:cs typeface="Times New Roman" panose="02020603050405020304" pitchFamily="18" charset="0"/>
              </a:rPr>
              <a:t>c_addr</a:t>
            </a:r>
            <a:r>
              <a:rPr dirty="0" sz="2000" lang="en-IN" smtClean="0">
                <a:latin typeface="Times New Roman" panose="02020603050405020304" pitchFamily="18" charset="0"/>
                <a:cs typeface="Times New Roman" panose="02020603050405020304" pitchFamily="18" charset="0"/>
              </a:rPr>
              <a:t> </a:t>
            </a:r>
            <a:r>
              <a:rPr dirty="0" sz="2000" lang="en-IN" err="1">
                <a:latin typeface="Times New Roman" panose="02020603050405020304" pitchFamily="18" charset="0"/>
                <a:cs typeface="Times New Roman" panose="02020603050405020304" pitchFamily="18" charset="0"/>
              </a:rPr>
              <a:t>customers.address%type</a:t>
            </a:r>
            <a:r>
              <a:rPr dirty="0" sz="2000" lang="en-IN">
                <a:latin typeface="Times New Roman" panose="02020603050405020304" pitchFamily="18" charset="0"/>
                <a:cs typeface="Times New Roman" panose="02020603050405020304" pitchFamily="18" charset="0"/>
              </a:rPr>
              <a:t>; </a:t>
            </a:r>
            <a:r>
              <a:rPr b="1" dirty="0" sz="2000" lang="en-IN">
                <a:solidFill>
                  <a:srgbClr val="FF0000"/>
                </a:solidFill>
                <a:latin typeface="Times New Roman" panose="02020603050405020304" pitchFamily="18" charset="0"/>
                <a:cs typeface="Times New Roman" panose="02020603050405020304" pitchFamily="18" charset="0"/>
              </a:rPr>
              <a:t>-- user defined </a:t>
            </a:r>
            <a:r>
              <a:rPr b="1" dirty="0" sz="2000" lang="en-IN" smtClean="0">
                <a:solidFill>
                  <a:srgbClr val="FF0000"/>
                </a:solidFill>
                <a:latin typeface="Times New Roman" panose="02020603050405020304" pitchFamily="18" charset="0"/>
                <a:cs typeface="Times New Roman" panose="02020603050405020304" pitchFamily="18" charset="0"/>
              </a:rPr>
              <a:t>exception</a:t>
            </a:r>
          </a:p>
          <a:p>
            <a:pPr indent="0" marL="0">
              <a:buNone/>
            </a:pPr>
            <a:r>
              <a:rPr b="1" dirty="0" sz="2000" lang="en-IN" smtClean="0">
                <a:solidFill>
                  <a:srgbClr val="FF0000"/>
                </a:solidFill>
                <a:latin typeface="Times New Roman" panose="02020603050405020304" pitchFamily="18" charset="0"/>
                <a:cs typeface="Times New Roman" panose="02020603050405020304" pitchFamily="18" charset="0"/>
              </a:rPr>
              <a:t> </a:t>
            </a:r>
            <a:r>
              <a:rPr b="1" dirty="0" sz="2000" lang="en-IN" err="1">
                <a:solidFill>
                  <a:srgbClr val="0000FF"/>
                </a:solidFill>
                <a:latin typeface="Times New Roman" panose="02020603050405020304" pitchFamily="18" charset="0"/>
                <a:cs typeface="Times New Roman" panose="02020603050405020304" pitchFamily="18" charset="0"/>
              </a:rPr>
              <a:t>ex_invalid_id</a:t>
            </a:r>
            <a:r>
              <a:rPr b="1" dirty="0" sz="2000" lang="en-IN">
                <a:solidFill>
                  <a:srgbClr val="0000FF"/>
                </a:solidFill>
                <a:latin typeface="Times New Roman" panose="02020603050405020304" pitchFamily="18" charset="0"/>
                <a:cs typeface="Times New Roman" panose="02020603050405020304" pitchFamily="18" charset="0"/>
              </a:rPr>
              <a:t> EXCEPTION</a:t>
            </a:r>
            <a:r>
              <a:rPr dirty="0" sz="2000" lang="en-IN" smtClean="0">
                <a:solidFill>
                  <a:srgbClr val="0000FF"/>
                </a:solidFill>
                <a:latin typeface="Times New Roman" panose="02020603050405020304" pitchFamily="18" charset="0"/>
                <a:cs typeface="Times New Roman" panose="02020603050405020304" pitchFamily="18" charset="0"/>
              </a:rPr>
              <a:t>;</a:t>
            </a:r>
          </a:p>
          <a:p>
            <a:pPr indent="0" marL="0">
              <a:buNone/>
            </a:pPr>
            <a:r>
              <a:rPr dirty="0" sz="2000" lang="en-IN" smtClean="0">
                <a:latin typeface="Times New Roman" panose="02020603050405020304" pitchFamily="18" charset="0"/>
                <a:cs typeface="Times New Roman" panose="02020603050405020304" pitchFamily="18" charset="0"/>
              </a:rPr>
              <a:t> </a:t>
            </a:r>
            <a:r>
              <a:rPr dirty="0" sz="2000" lang="en-IN">
                <a:latin typeface="Times New Roman" panose="02020603050405020304" pitchFamily="18" charset="0"/>
                <a:cs typeface="Times New Roman" panose="02020603050405020304" pitchFamily="18" charset="0"/>
              </a:rPr>
              <a:t>BEGIN </a:t>
            </a:r>
            <a:endParaRPr dirty="0" sz="2000" lang="en-IN" smtClean="0">
              <a:latin typeface="Times New Roman" panose="02020603050405020304" pitchFamily="18" charset="0"/>
              <a:cs typeface="Times New Roman" panose="02020603050405020304" pitchFamily="18" charset="0"/>
            </a:endParaRPr>
          </a:p>
          <a:p>
            <a:pPr indent="0" marL="0">
              <a:buNone/>
            </a:pPr>
            <a:r>
              <a:rPr dirty="0" sz="2000" lang="en-IN">
                <a:latin typeface="Times New Roman" panose="02020603050405020304" pitchFamily="18" charset="0"/>
                <a:cs typeface="Times New Roman" panose="02020603050405020304" pitchFamily="18" charset="0"/>
              </a:rPr>
              <a:t> </a:t>
            </a:r>
            <a:r>
              <a:rPr dirty="0" sz="2000" lang="en-IN" smtClean="0">
                <a:latin typeface="Times New Roman" panose="02020603050405020304" pitchFamily="18" charset="0"/>
                <a:cs typeface="Times New Roman" panose="02020603050405020304" pitchFamily="18" charset="0"/>
              </a:rPr>
              <a:t>      IF </a:t>
            </a:r>
            <a:r>
              <a:rPr dirty="0" sz="2000" lang="en-IN">
                <a:latin typeface="Times New Roman" panose="02020603050405020304" pitchFamily="18" charset="0"/>
                <a:cs typeface="Times New Roman" panose="02020603050405020304" pitchFamily="18" charset="0"/>
              </a:rPr>
              <a:t>c_id &lt;= 0 THEN </a:t>
            </a:r>
            <a:endParaRPr dirty="0" sz="2000" lang="en-IN" smtClean="0">
              <a:latin typeface="Times New Roman" panose="02020603050405020304" pitchFamily="18" charset="0"/>
              <a:cs typeface="Times New Roman" panose="02020603050405020304" pitchFamily="18" charset="0"/>
            </a:endParaRPr>
          </a:p>
          <a:p>
            <a:pPr indent="0" marL="0">
              <a:buNone/>
            </a:pPr>
            <a:r>
              <a:rPr dirty="0" sz="2000" lang="en-IN" smtClean="0">
                <a:latin typeface="Times New Roman" panose="02020603050405020304" pitchFamily="18" charset="0"/>
                <a:cs typeface="Times New Roman" panose="02020603050405020304" pitchFamily="18" charset="0"/>
              </a:rPr>
              <a:t>	RAISE </a:t>
            </a:r>
            <a:r>
              <a:rPr dirty="0" sz="2000" lang="en-IN" err="1">
                <a:latin typeface="Times New Roman" panose="02020603050405020304" pitchFamily="18" charset="0"/>
                <a:cs typeface="Times New Roman" panose="02020603050405020304" pitchFamily="18" charset="0"/>
              </a:rPr>
              <a:t>ex_invalid_id</a:t>
            </a:r>
            <a:r>
              <a:rPr dirty="0" sz="2000" lang="en-IN">
                <a:latin typeface="Times New Roman" panose="02020603050405020304" pitchFamily="18" charset="0"/>
                <a:cs typeface="Times New Roman" panose="02020603050405020304" pitchFamily="18" charset="0"/>
              </a:rPr>
              <a:t>; </a:t>
            </a:r>
            <a:endParaRPr dirty="0" sz="2000" lang="en-IN" smtClean="0">
              <a:latin typeface="Times New Roman" panose="02020603050405020304" pitchFamily="18" charset="0"/>
              <a:cs typeface="Times New Roman" panose="02020603050405020304" pitchFamily="18" charset="0"/>
            </a:endParaRPr>
          </a:p>
          <a:p>
            <a:pPr indent="0" marL="0">
              <a:buNone/>
            </a:pPr>
            <a:r>
              <a:rPr dirty="0" sz="2000" lang="en-IN">
                <a:latin typeface="Times New Roman" panose="02020603050405020304" pitchFamily="18" charset="0"/>
                <a:cs typeface="Times New Roman" panose="02020603050405020304" pitchFamily="18" charset="0"/>
              </a:rPr>
              <a:t> </a:t>
            </a:r>
            <a:r>
              <a:rPr dirty="0" sz="2000" lang="en-IN" smtClean="0">
                <a:latin typeface="Times New Roman" panose="02020603050405020304" pitchFamily="18" charset="0"/>
                <a:cs typeface="Times New Roman" panose="02020603050405020304" pitchFamily="18" charset="0"/>
              </a:rPr>
              <a:t>      ELSE </a:t>
            </a:r>
          </a:p>
          <a:p>
            <a:pPr indent="0" marL="0">
              <a:buNone/>
            </a:pPr>
            <a:r>
              <a:rPr dirty="0" sz="2000" lang="en-IN" smtClean="0">
                <a:latin typeface="Times New Roman" panose="02020603050405020304" pitchFamily="18" charset="0"/>
                <a:cs typeface="Times New Roman" panose="02020603050405020304" pitchFamily="18" charset="0"/>
              </a:rPr>
              <a:t>	SELECT </a:t>
            </a:r>
            <a:r>
              <a:rPr dirty="0" sz="2000" lang="en-IN">
                <a:latin typeface="Times New Roman" panose="02020603050405020304" pitchFamily="18" charset="0"/>
                <a:cs typeface="Times New Roman" panose="02020603050405020304" pitchFamily="18" charset="0"/>
              </a:rPr>
              <a:t>name, address INTO </a:t>
            </a:r>
            <a:r>
              <a:rPr dirty="0" sz="2000" lang="en-IN" smtClean="0">
                <a:latin typeface="Times New Roman" panose="02020603050405020304" pitchFamily="18" charset="0"/>
                <a:cs typeface="Times New Roman" panose="02020603050405020304" pitchFamily="18" charset="0"/>
              </a:rPr>
              <a:t>	</a:t>
            </a:r>
            <a:r>
              <a:rPr dirty="0" sz="2000" lang="en-IN" err="1" smtClean="0">
                <a:latin typeface="Times New Roman" panose="02020603050405020304" pitchFamily="18" charset="0"/>
                <a:cs typeface="Times New Roman" panose="02020603050405020304" pitchFamily="18" charset="0"/>
              </a:rPr>
              <a:t>c_name</a:t>
            </a:r>
            <a:r>
              <a:rPr dirty="0" sz="2000" lang="en-IN">
                <a:latin typeface="Times New Roman" panose="02020603050405020304" pitchFamily="18" charset="0"/>
                <a:cs typeface="Times New Roman" panose="02020603050405020304" pitchFamily="18" charset="0"/>
              </a:rPr>
              <a:t>, </a:t>
            </a:r>
            <a:r>
              <a:rPr dirty="0" sz="2000" lang="en-IN" err="1">
                <a:latin typeface="Times New Roman" panose="02020603050405020304" pitchFamily="18" charset="0"/>
                <a:cs typeface="Times New Roman" panose="02020603050405020304" pitchFamily="18" charset="0"/>
              </a:rPr>
              <a:t>c_addr</a:t>
            </a:r>
            <a:r>
              <a:rPr dirty="0" sz="2000" lang="en-IN">
                <a:latin typeface="Times New Roman" panose="02020603050405020304" pitchFamily="18" charset="0"/>
                <a:cs typeface="Times New Roman" panose="02020603050405020304" pitchFamily="18" charset="0"/>
              </a:rPr>
              <a:t> FROM </a:t>
            </a:r>
            <a:r>
              <a:rPr dirty="0" sz="2000" lang="en-IN" smtClean="0">
                <a:latin typeface="Times New Roman" panose="02020603050405020304" pitchFamily="18" charset="0"/>
                <a:cs typeface="Times New Roman" panose="02020603050405020304" pitchFamily="18" charset="0"/>
              </a:rPr>
              <a:t>customers </a:t>
            </a:r>
          </a:p>
          <a:p>
            <a:pPr indent="0" marL="0">
              <a:buNone/>
            </a:pPr>
            <a:r>
              <a:rPr dirty="0" sz="2000" lang="en-IN" smtClean="0">
                <a:latin typeface="Times New Roman" panose="02020603050405020304" pitchFamily="18" charset="0"/>
                <a:cs typeface="Times New Roman" panose="02020603050405020304" pitchFamily="18" charset="0"/>
              </a:rPr>
              <a:t>	WHERE </a:t>
            </a:r>
            <a:r>
              <a:rPr dirty="0" sz="2000" lang="en-IN">
                <a:latin typeface="Times New Roman" panose="02020603050405020304" pitchFamily="18" charset="0"/>
                <a:cs typeface="Times New Roman" panose="02020603050405020304" pitchFamily="18" charset="0"/>
              </a:rPr>
              <a:t>id = c_id</a:t>
            </a:r>
            <a:r>
              <a:rPr dirty="0" sz="2000" lang="en-IN" smtClean="0">
                <a:latin typeface="Times New Roman" panose="02020603050405020304" pitchFamily="18" charset="0"/>
                <a:cs typeface="Times New Roman" panose="02020603050405020304" pitchFamily="18" charset="0"/>
              </a:rPr>
              <a:t>;</a:t>
            </a:r>
          </a:p>
          <a:p>
            <a:pPr indent="0" marL="0">
              <a:buNone/>
            </a:pPr>
            <a:r>
              <a:rPr dirty="0" sz="2000" lang="en-IN" smtClean="0">
                <a:latin typeface="Times New Roman" panose="02020603050405020304" pitchFamily="18" charset="0"/>
                <a:cs typeface="Times New Roman" panose="02020603050405020304" pitchFamily="18" charset="0"/>
              </a:rPr>
              <a:t>	DBMS_OUTPUT.PUT_LINE 	(</a:t>
            </a:r>
            <a:r>
              <a:rPr dirty="0" sz="2000" lang="en-IN">
                <a:latin typeface="Times New Roman" panose="02020603050405020304" pitchFamily="18" charset="0"/>
                <a:cs typeface="Times New Roman" panose="02020603050405020304" pitchFamily="18" charset="0"/>
              </a:rPr>
              <a:t>'Name: '|| </a:t>
            </a:r>
            <a:r>
              <a:rPr dirty="0" sz="2000" lang="en-IN" err="1">
                <a:latin typeface="Times New Roman" panose="02020603050405020304" pitchFamily="18" charset="0"/>
                <a:cs typeface="Times New Roman" panose="02020603050405020304" pitchFamily="18" charset="0"/>
              </a:rPr>
              <a:t>c_name</a:t>
            </a:r>
            <a:r>
              <a:rPr dirty="0" sz="2000" lang="en-IN">
                <a:latin typeface="Times New Roman" panose="02020603050405020304" pitchFamily="18" charset="0"/>
                <a:cs typeface="Times New Roman" panose="02020603050405020304" pitchFamily="18" charset="0"/>
              </a:rPr>
              <a:t>); </a:t>
            </a:r>
            <a:r>
              <a:rPr dirty="0" sz="2000" lang="en-IN" smtClean="0">
                <a:latin typeface="Times New Roman" panose="02020603050405020304" pitchFamily="18" charset="0"/>
                <a:cs typeface="Times New Roman" panose="02020603050405020304" pitchFamily="18" charset="0"/>
              </a:rPr>
              <a:t>		DBMS_OUTPUT.PUT_LINE 	(</a:t>
            </a:r>
            <a:r>
              <a:rPr dirty="0" sz="2000" lang="en-IN">
                <a:latin typeface="Times New Roman" panose="02020603050405020304" pitchFamily="18" charset="0"/>
                <a:cs typeface="Times New Roman" panose="02020603050405020304" pitchFamily="18" charset="0"/>
              </a:rPr>
              <a:t>'Address: ' || </a:t>
            </a:r>
            <a:r>
              <a:rPr dirty="0" sz="2000" lang="en-IN" err="1">
                <a:latin typeface="Times New Roman" panose="02020603050405020304" pitchFamily="18" charset="0"/>
                <a:cs typeface="Times New Roman" panose="02020603050405020304" pitchFamily="18" charset="0"/>
              </a:rPr>
              <a:t>c_addr</a:t>
            </a:r>
            <a:r>
              <a:rPr dirty="0" sz="2000" lang="en-IN" smtClean="0">
                <a:latin typeface="Times New Roman" panose="02020603050405020304" pitchFamily="18" charset="0"/>
                <a:cs typeface="Times New Roman" panose="02020603050405020304" pitchFamily="18" charset="0"/>
              </a:rPr>
              <a:t>);</a:t>
            </a:r>
          </a:p>
          <a:p>
            <a:pPr indent="0" marL="0">
              <a:buNone/>
            </a:pPr>
            <a:r>
              <a:rPr dirty="0" sz="2000" lang="en-IN" smtClean="0">
                <a:latin typeface="Times New Roman" panose="02020603050405020304" pitchFamily="18" charset="0"/>
                <a:cs typeface="Times New Roman" panose="02020603050405020304" pitchFamily="18" charset="0"/>
              </a:rPr>
              <a:t>      </a:t>
            </a:r>
            <a:r>
              <a:rPr dirty="0" sz="2000" lang="en-IN">
                <a:latin typeface="Times New Roman" panose="02020603050405020304" pitchFamily="18" charset="0"/>
                <a:cs typeface="Times New Roman" panose="02020603050405020304" pitchFamily="18" charset="0"/>
              </a:rPr>
              <a:t>END IF; </a:t>
            </a:r>
          </a:p>
        </p:txBody>
      </p:sp>
      <p:sp>
        <p:nvSpPr>
          <p:cNvPr id="1048750" name="Content Placeholder 5"/>
          <p:cNvSpPr>
            <a:spLocks noGrp="1"/>
          </p:cNvSpPr>
          <p:nvPr>
            <p:ph sz="half" idx="2"/>
          </p:nvPr>
        </p:nvSpPr>
        <p:spPr>
          <a:xfrm>
            <a:off x="4419600" y="228600"/>
            <a:ext cx="4724400" cy="5897563"/>
          </a:xfrm>
        </p:spPr>
        <p:txBody>
          <a:bodyPr>
            <a:normAutofit/>
          </a:bodyPr>
          <a:p>
            <a:pPr indent="0" marL="0">
              <a:buNone/>
            </a:pPr>
            <a:r>
              <a:rPr dirty="0" sz="2200" lang="en-IN">
                <a:latin typeface="Times New Roman" panose="02020603050405020304" pitchFamily="18" charset="0"/>
                <a:cs typeface="Times New Roman" panose="02020603050405020304" pitchFamily="18" charset="0"/>
              </a:rPr>
              <a:t>EXCEPTION </a:t>
            </a:r>
            <a:endParaRPr dirty="0" sz="2200" lang="en-IN" smtClean="0">
              <a:latin typeface="Times New Roman" panose="02020603050405020304" pitchFamily="18" charset="0"/>
              <a:cs typeface="Times New Roman" panose="02020603050405020304" pitchFamily="18" charset="0"/>
            </a:endParaRPr>
          </a:p>
          <a:p>
            <a:pPr indent="0" marL="0">
              <a:buNone/>
            </a:pPr>
            <a:r>
              <a:rPr dirty="0" sz="2200" lang="en-IN" smtClean="0">
                <a:latin typeface="Times New Roman" panose="02020603050405020304" pitchFamily="18" charset="0"/>
                <a:cs typeface="Times New Roman" panose="02020603050405020304" pitchFamily="18" charset="0"/>
              </a:rPr>
              <a:t>  WHEN </a:t>
            </a:r>
            <a:r>
              <a:rPr dirty="0" sz="2200" lang="en-IN" err="1">
                <a:latin typeface="Times New Roman" panose="02020603050405020304" pitchFamily="18" charset="0"/>
                <a:cs typeface="Times New Roman" panose="02020603050405020304" pitchFamily="18" charset="0"/>
              </a:rPr>
              <a:t>ex_invalid_id</a:t>
            </a:r>
            <a:r>
              <a:rPr dirty="0" sz="2200" lang="en-IN">
                <a:latin typeface="Times New Roman" panose="02020603050405020304" pitchFamily="18" charset="0"/>
                <a:cs typeface="Times New Roman" panose="02020603050405020304" pitchFamily="18" charset="0"/>
              </a:rPr>
              <a:t> </a:t>
            </a:r>
            <a:r>
              <a:rPr dirty="0" sz="2200" lang="en-IN" smtClean="0">
                <a:latin typeface="Times New Roman" panose="02020603050405020304" pitchFamily="18" charset="0"/>
                <a:cs typeface="Times New Roman" panose="02020603050405020304" pitchFamily="18" charset="0"/>
              </a:rPr>
              <a:t>	THEN 	</a:t>
            </a:r>
            <a:r>
              <a:rPr dirty="0" sz="2200" lang="en-IN" err="1" smtClean="0">
                <a:latin typeface="Times New Roman" panose="02020603050405020304" pitchFamily="18" charset="0"/>
                <a:cs typeface="Times New Roman" panose="02020603050405020304" pitchFamily="18" charset="0"/>
              </a:rPr>
              <a:t>dbms_output.put_line</a:t>
            </a:r>
            <a:r>
              <a:rPr dirty="0" sz="2200" lang="en-IN">
                <a:latin typeface="Times New Roman" panose="02020603050405020304" pitchFamily="18" charset="0"/>
                <a:cs typeface="Times New Roman" panose="02020603050405020304" pitchFamily="18" charset="0"/>
              </a:rPr>
              <a:t>('ID </a:t>
            </a:r>
            <a:r>
              <a:rPr dirty="0" sz="2200" lang="en-IN" smtClean="0">
                <a:latin typeface="Times New Roman" panose="02020603050405020304" pitchFamily="18" charset="0"/>
                <a:cs typeface="Times New Roman" panose="02020603050405020304" pitchFamily="18" charset="0"/>
              </a:rPr>
              <a:t>	must </a:t>
            </a:r>
            <a:r>
              <a:rPr dirty="0" sz="2200" lang="en-IN">
                <a:latin typeface="Times New Roman" panose="02020603050405020304" pitchFamily="18" charset="0"/>
                <a:cs typeface="Times New Roman" panose="02020603050405020304" pitchFamily="18" charset="0"/>
              </a:rPr>
              <a:t>be greater than zero!'); </a:t>
            </a:r>
            <a:endParaRPr dirty="0" sz="2200" lang="en-IN" smtClean="0">
              <a:latin typeface="Times New Roman" panose="02020603050405020304" pitchFamily="18" charset="0"/>
              <a:cs typeface="Times New Roman" panose="02020603050405020304" pitchFamily="18" charset="0"/>
            </a:endParaRPr>
          </a:p>
          <a:p>
            <a:pPr indent="0" marL="0">
              <a:buNone/>
            </a:pPr>
            <a:r>
              <a:rPr dirty="0" sz="2200" lang="en-IN" smtClean="0">
                <a:latin typeface="Times New Roman" panose="02020603050405020304" pitchFamily="18" charset="0"/>
                <a:cs typeface="Times New Roman" panose="02020603050405020304" pitchFamily="18" charset="0"/>
              </a:rPr>
              <a:t>  WHEN </a:t>
            </a:r>
            <a:r>
              <a:rPr dirty="0" sz="2200" lang="en-IN" err="1" smtClean="0">
                <a:latin typeface="Times New Roman" panose="02020603050405020304" pitchFamily="18" charset="0"/>
                <a:cs typeface="Times New Roman" panose="02020603050405020304" pitchFamily="18" charset="0"/>
              </a:rPr>
              <a:t>no_data_found</a:t>
            </a:r>
            <a:r>
              <a:rPr dirty="0" sz="2200" lang="en-IN" smtClean="0">
                <a:latin typeface="Times New Roman" panose="02020603050405020304" pitchFamily="18" charset="0"/>
                <a:cs typeface="Times New Roman" panose="02020603050405020304" pitchFamily="18" charset="0"/>
              </a:rPr>
              <a:t>	THEN 	</a:t>
            </a:r>
            <a:r>
              <a:rPr dirty="0" sz="2200" lang="en-IN" err="1" smtClean="0">
                <a:latin typeface="Times New Roman" panose="02020603050405020304" pitchFamily="18" charset="0"/>
                <a:cs typeface="Times New Roman" panose="02020603050405020304" pitchFamily="18" charset="0"/>
              </a:rPr>
              <a:t>dbms_output.put_line</a:t>
            </a:r>
            <a:r>
              <a:rPr dirty="0" sz="2200" lang="en-IN">
                <a:latin typeface="Times New Roman" panose="02020603050405020304" pitchFamily="18" charset="0"/>
                <a:cs typeface="Times New Roman" panose="02020603050405020304" pitchFamily="18" charset="0"/>
              </a:rPr>
              <a:t>('No </a:t>
            </a:r>
            <a:r>
              <a:rPr dirty="0" sz="2200" lang="en-IN" smtClean="0">
                <a:latin typeface="Times New Roman" panose="02020603050405020304" pitchFamily="18" charset="0"/>
                <a:cs typeface="Times New Roman" panose="02020603050405020304" pitchFamily="18" charset="0"/>
              </a:rPr>
              <a:t>	such </a:t>
            </a:r>
            <a:r>
              <a:rPr dirty="0" sz="2200" lang="en-IN">
                <a:latin typeface="Times New Roman" panose="02020603050405020304" pitchFamily="18" charset="0"/>
                <a:cs typeface="Times New Roman" panose="02020603050405020304" pitchFamily="18" charset="0"/>
              </a:rPr>
              <a:t>customer!'); </a:t>
            </a:r>
            <a:endParaRPr dirty="0" sz="2200" lang="en-IN" smtClean="0">
              <a:latin typeface="Times New Roman" panose="02020603050405020304" pitchFamily="18" charset="0"/>
              <a:cs typeface="Times New Roman" panose="02020603050405020304" pitchFamily="18" charset="0"/>
            </a:endParaRPr>
          </a:p>
          <a:p>
            <a:pPr indent="0" marL="0">
              <a:buNone/>
            </a:pPr>
            <a:r>
              <a:rPr dirty="0" sz="2200" lang="en-IN" smtClean="0">
                <a:latin typeface="Times New Roman" panose="02020603050405020304" pitchFamily="18" charset="0"/>
                <a:cs typeface="Times New Roman" panose="02020603050405020304" pitchFamily="18" charset="0"/>
              </a:rPr>
              <a:t>  WHEN </a:t>
            </a:r>
            <a:r>
              <a:rPr dirty="0" sz="2200" lang="en-IN">
                <a:latin typeface="Times New Roman" panose="02020603050405020304" pitchFamily="18" charset="0"/>
                <a:cs typeface="Times New Roman" panose="02020603050405020304" pitchFamily="18" charset="0"/>
              </a:rPr>
              <a:t>others THEN </a:t>
            </a:r>
            <a:r>
              <a:rPr dirty="0" sz="2200" lang="en-IN" smtClean="0">
                <a:latin typeface="Times New Roman" panose="02020603050405020304" pitchFamily="18" charset="0"/>
                <a:cs typeface="Times New Roman" panose="02020603050405020304" pitchFamily="18" charset="0"/>
              </a:rPr>
              <a:t>		</a:t>
            </a:r>
            <a:r>
              <a:rPr dirty="0" sz="2200" lang="en-IN" err="1" smtClean="0">
                <a:latin typeface="Times New Roman" panose="02020603050405020304" pitchFamily="18" charset="0"/>
                <a:cs typeface="Times New Roman" panose="02020603050405020304" pitchFamily="18" charset="0"/>
              </a:rPr>
              <a:t>dbms_output.put_line</a:t>
            </a:r>
            <a:r>
              <a:rPr dirty="0" sz="2200" lang="en-IN">
                <a:latin typeface="Times New Roman" panose="02020603050405020304" pitchFamily="18" charset="0"/>
                <a:cs typeface="Times New Roman" panose="02020603050405020304" pitchFamily="18" charset="0"/>
              </a:rPr>
              <a:t>('Error!'); END; </a:t>
            </a:r>
            <a:endParaRPr dirty="0" sz="2200" lang="en-IN" smtClean="0">
              <a:latin typeface="Times New Roman" panose="02020603050405020304" pitchFamily="18" charset="0"/>
              <a:cs typeface="Times New Roman" panose="02020603050405020304" pitchFamily="18" charset="0"/>
            </a:endParaRPr>
          </a:p>
          <a:p>
            <a:pPr indent="0" marL="0">
              <a:buNone/>
            </a:pPr>
            <a:r>
              <a:rPr dirty="0" sz="2200" lang="en-IN" smtClean="0">
                <a:latin typeface="Times New Roman" panose="02020603050405020304" pitchFamily="18" charset="0"/>
                <a:cs typeface="Times New Roman" panose="02020603050405020304" pitchFamily="18" charset="0"/>
              </a:rPr>
              <a:t>/</a:t>
            </a:r>
            <a:endParaRPr dirty="0" sz="2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265" name=""/>
        <p:cNvGrpSpPr/>
        <p:nvPr/>
      </p:nvGrpSpPr>
      <p:grpSpPr>
        <a:xfrm>
          <a:off x="0" y="0"/>
          <a:ext cx="0" cy="0"/>
          <a:chOff x="0" y="0"/>
          <a:chExt cx="0" cy="0"/>
        </a:xfrm>
      </p:grpSpPr>
      <p:sp>
        <p:nvSpPr>
          <p:cNvPr id="1048751" name="Subtitle 5"/>
          <p:cNvSpPr>
            <a:spLocks noGrp="1"/>
          </p:cNvSpPr>
          <p:nvPr>
            <p:ph type="subTitle" idx="1"/>
          </p:nvPr>
        </p:nvSpPr>
        <p:spPr>
          <a:xfrm>
            <a:off x="457200" y="762000"/>
            <a:ext cx="8305800" cy="3810000"/>
          </a:xfrm>
        </p:spPr>
        <p:txBody>
          <a:bodyPr>
            <a:noAutofit/>
          </a:bodyPr>
          <a:p>
            <a:pPr algn="l"/>
            <a:r>
              <a:rPr dirty="0" sz="2700" lang="en-IN">
                <a:solidFill>
                  <a:schemeClr val="tx1"/>
                </a:solidFill>
                <a:latin typeface="Times New Roman" panose="02020603050405020304" pitchFamily="18" charset="0"/>
                <a:cs typeface="Times New Roman" panose="02020603050405020304" pitchFamily="18" charset="0"/>
              </a:rPr>
              <a:t>Enter value for </a:t>
            </a:r>
            <a:r>
              <a:rPr dirty="0" sz="2700" lang="en-IN" err="1">
                <a:solidFill>
                  <a:schemeClr val="tx1"/>
                </a:solidFill>
                <a:latin typeface="Times New Roman" panose="02020603050405020304" pitchFamily="18" charset="0"/>
                <a:cs typeface="Times New Roman" panose="02020603050405020304" pitchFamily="18" charset="0"/>
              </a:rPr>
              <a:t>cc_id</a:t>
            </a:r>
            <a:r>
              <a:rPr dirty="0" sz="2700" lang="en-IN">
                <a:solidFill>
                  <a:schemeClr val="tx1"/>
                </a:solidFill>
                <a:latin typeface="Times New Roman" panose="02020603050405020304" pitchFamily="18" charset="0"/>
                <a:cs typeface="Times New Roman" panose="02020603050405020304" pitchFamily="18" charset="0"/>
              </a:rPr>
              <a:t>: -6 (let's enter a value -</a:t>
            </a:r>
            <a:r>
              <a:rPr dirty="0" sz="2700" lang="en-IN" smtClean="0">
                <a:solidFill>
                  <a:schemeClr val="tx1"/>
                </a:solidFill>
                <a:latin typeface="Times New Roman" panose="02020603050405020304" pitchFamily="18" charset="0"/>
                <a:cs typeface="Times New Roman" panose="02020603050405020304" pitchFamily="18" charset="0"/>
              </a:rPr>
              <a:t>6) </a:t>
            </a:r>
          </a:p>
          <a:p>
            <a:pPr algn="l"/>
            <a:r>
              <a:rPr dirty="0" sz="2700" lang="en-IN" smtClean="0">
                <a:solidFill>
                  <a:schemeClr val="tx1"/>
                </a:solidFill>
                <a:latin typeface="Times New Roman" panose="02020603050405020304" pitchFamily="18" charset="0"/>
                <a:cs typeface="Times New Roman" panose="02020603050405020304" pitchFamily="18" charset="0"/>
              </a:rPr>
              <a:t>old </a:t>
            </a:r>
            <a:r>
              <a:rPr dirty="0" sz="2700" lang="en-IN">
                <a:solidFill>
                  <a:schemeClr val="tx1"/>
                </a:solidFill>
                <a:latin typeface="Times New Roman" panose="02020603050405020304" pitchFamily="18" charset="0"/>
                <a:cs typeface="Times New Roman" panose="02020603050405020304" pitchFamily="18" charset="0"/>
              </a:rPr>
              <a:t>2: c_id </a:t>
            </a:r>
            <a:r>
              <a:rPr dirty="0" sz="2700" lang="en-IN" err="1">
                <a:solidFill>
                  <a:schemeClr val="tx1"/>
                </a:solidFill>
                <a:latin typeface="Times New Roman" panose="02020603050405020304" pitchFamily="18" charset="0"/>
                <a:cs typeface="Times New Roman" panose="02020603050405020304" pitchFamily="18" charset="0"/>
              </a:rPr>
              <a:t>customers.id%type</a:t>
            </a:r>
            <a:r>
              <a:rPr dirty="0" sz="2700" lang="en-IN">
                <a:solidFill>
                  <a:schemeClr val="tx1"/>
                </a:solidFill>
                <a:latin typeface="Times New Roman" panose="02020603050405020304" pitchFamily="18" charset="0"/>
                <a:cs typeface="Times New Roman" panose="02020603050405020304" pitchFamily="18" charset="0"/>
              </a:rPr>
              <a:t> := &amp;</a:t>
            </a:r>
            <a:r>
              <a:rPr dirty="0" sz="2700" lang="en-IN" err="1">
                <a:solidFill>
                  <a:schemeClr val="tx1"/>
                </a:solidFill>
                <a:latin typeface="Times New Roman" panose="02020603050405020304" pitchFamily="18" charset="0"/>
                <a:cs typeface="Times New Roman" panose="02020603050405020304" pitchFamily="18" charset="0"/>
              </a:rPr>
              <a:t>cc_id</a:t>
            </a:r>
            <a:r>
              <a:rPr dirty="0" sz="2700" lang="en-IN">
                <a:solidFill>
                  <a:schemeClr val="tx1"/>
                </a:solidFill>
                <a:latin typeface="Times New Roman" panose="02020603050405020304" pitchFamily="18" charset="0"/>
                <a:cs typeface="Times New Roman" panose="02020603050405020304" pitchFamily="18" charset="0"/>
              </a:rPr>
              <a:t>; </a:t>
            </a:r>
          </a:p>
          <a:p>
            <a:pPr algn="l"/>
            <a:r>
              <a:rPr dirty="0" sz="2700" lang="en-IN" smtClean="0">
                <a:solidFill>
                  <a:schemeClr val="tx1"/>
                </a:solidFill>
                <a:latin typeface="Times New Roman" panose="02020603050405020304" pitchFamily="18" charset="0"/>
                <a:cs typeface="Times New Roman" panose="02020603050405020304" pitchFamily="18" charset="0"/>
              </a:rPr>
              <a:t>new </a:t>
            </a:r>
            <a:r>
              <a:rPr dirty="0" sz="2700" lang="en-IN">
                <a:solidFill>
                  <a:schemeClr val="tx1"/>
                </a:solidFill>
                <a:latin typeface="Times New Roman" panose="02020603050405020304" pitchFamily="18" charset="0"/>
                <a:cs typeface="Times New Roman" panose="02020603050405020304" pitchFamily="18" charset="0"/>
              </a:rPr>
              <a:t>2: c_id </a:t>
            </a:r>
            <a:r>
              <a:rPr dirty="0" sz="2700" lang="en-IN" err="1">
                <a:solidFill>
                  <a:schemeClr val="tx1"/>
                </a:solidFill>
                <a:latin typeface="Times New Roman" panose="02020603050405020304" pitchFamily="18" charset="0"/>
                <a:cs typeface="Times New Roman" panose="02020603050405020304" pitchFamily="18" charset="0"/>
              </a:rPr>
              <a:t>customers.id%type</a:t>
            </a:r>
            <a:r>
              <a:rPr dirty="0" sz="2700" lang="en-IN">
                <a:solidFill>
                  <a:schemeClr val="tx1"/>
                </a:solidFill>
                <a:latin typeface="Times New Roman" panose="02020603050405020304" pitchFamily="18" charset="0"/>
                <a:cs typeface="Times New Roman" panose="02020603050405020304" pitchFamily="18" charset="0"/>
              </a:rPr>
              <a:t> := -6; </a:t>
            </a:r>
            <a:endParaRPr dirty="0" sz="2700" lang="en-IN" smtClean="0">
              <a:solidFill>
                <a:schemeClr val="tx1"/>
              </a:solidFill>
              <a:latin typeface="Times New Roman" panose="02020603050405020304" pitchFamily="18" charset="0"/>
              <a:cs typeface="Times New Roman" panose="02020603050405020304" pitchFamily="18" charset="0"/>
            </a:endParaRPr>
          </a:p>
          <a:p>
            <a:pPr algn="l"/>
            <a:endParaRPr dirty="0" sz="2700" lang="en-IN">
              <a:solidFill>
                <a:schemeClr val="tx1"/>
              </a:solidFill>
              <a:latin typeface="Times New Roman" panose="02020603050405020304" pitchFamily="18" charset="0"/>
              <a:cs typeface="Times New Roman" panose="02020603050405020304" pitchFamily="18" charset="0"/>
            </a:endParaRPr>
          </a:p>
          <a:p>
            <a:pPr algn="l"/>
            <a:r>
              <a:rPr b="1" dirty="0" sz="2700" lang="en-IN" smtClean="0">
                <a:solidFill>
                  <a:srgbClr val="0000FF"/>
                </a:solidFill>
                <a:latin typeface="Times New Roman" panose="02020603050405020304" pitchFamily="18" charset="0"/>
                <a:cs typeface="Times New Roman" panose="02020603050405020304" pitchFamily="18" charset="0"/>
              </a:rPr>
              <a:t>ID </a:t>
            </a:r>
            <a:r>
              <a:rPr b="1" dirty="0" sz="2700" lang="en-IN">
                <a:solidFill>
                  <a:srgbClr val="0000FF"/>
                </a:solidFill>
                <a:latin typeface="Times New Roman" panose="02020603050405020304" pitchFamily="18" charset="0"/>
                <a:cs typeface="Times New Roman" panose="02020603050405020304" pitchFamily="18" charset="0"/>
              </a:rPr>
              <a:t>must be greater than zero! </a:t>
            </a:r>
            <a:endParaRPr b="1" dirty="0" sz="2700" lang="en-IN" smtClean="0">
              <a:solidFill>
                <a:srgbClr val="0000FF"/>
              </a:solidFill>
              <a:latin typeface="Times New Roman" panose="02020603050405020304" pitchFamily="18" charset="0"/>
              <a:cs typeface="Times New Roman" panose="02020603050405020304" pitchFamily="18" charset="0"/>
            </a:endParaRPr>
          </a:p>
          <a:p>
            <a:pPr algn="l"/>
            <a:endParaRPr dirty="0" sz="2700" lang="en-IN" smtClean="0">
              <a:solidFill>
                <a:schemeClr val="tx1"/>
              </a:solidFill>
              <a:latin typeface="Times New Roman" panose="02020603050405020304" pitchFamily="18" charset="0"/>
              <a:cs typeface="Times New Roman" panose="02020603050405020304" pitchFamily="18" charset="0"/>
            </a:endParaRPr>
          </a:p>
          <a:p>
            <a:pPr algn="l"/>
            <a:r>
              <a:rPr dirty="0" sz="2700" lang="en-IN" smtClean="0">
                <a:solidFill>
                  <a:schemeClr val="tx1"/>
                </a:solidFill>
                <a:latin typeface="Times New Roman" panose="02020603050405020304" pitchFamily="18" charset="0"/>
                <a:cs typeface="Times New Roman" panose="02020603050405020304" pitchFamily="18" charset="0"/>
              </a:rPr>
              <a:t>PL/SQL </a:t>
            </a:r>
            <a:r>
              <a:rPr dirty="0" sz="2700" lang="en-IN">
                <a:solidFill>
                  <a:schemeClr val="tx1"/>
                </a:solidFill>
                <a:latin typeface="Times New Roman" panose="02020603050405020304" pitchFamily="18" charset="0"/>
                <a:cs typeface="Times New Roman" panose="02020603050405020304" pitchFamily="18" charset="0"/>
              </a:rPr>
              <a:t>procedure successfully completed.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6" name=""/>
        <p:cNvGrpSpPr/>
        <p:nvPr/>
      </p:nvGrpSpPr>
      <p:grpSpPr>
        <a:xfrm>
          <a:off x="0" y="0"/>
          <a:ext cx="0" cy="0"/>
          <a:chOff x="0" y="0"/>
          <a:chExt cx="0" cy="0"/>
        </a:xfrm>
      </p:grpSpPr>
      <p:sp>
        <p:nvSpPr>
          <p:cNvPr id="1048606" name="Title 1"/>
          <p:cNvSpPr>
            <a:spLocks noGrp="1"/>
          </p:cNvSpPr>
          <p:nvPr>
            <p:ph type="title"/>
          </p:nvPr>
        </p:nvSpPr>
        <p:spPr/>
        <p:txBody>
          <a:bodyPr>
            <a:normAutofit fontScale="90000"/>
          </a:bodyPr>
          <a:p>
            <a:r>
              <a:rPr b="1" dirty="0" lang="en-US">
                <a:solidFill>
                  <a:srgbClr val="FF0000"/>
                </a:solidFill>
                <a:latin typeface="Times New Roman" pitchFamily="18" charset="0"/>
                <a:cs typeface="Times New Roman" pitchFamily="18" charset="0"/>
              </a:rPr>
              <a:t>Database </a:t>
            </a:r>
            <a:r>
              <a:rPr b="1" dirty="0" lang="en-US" smtClean="0">
                <a:solidFill>
                  <a:srgbClr val="FF0000"/>
                </a:solidFill>
                <a:latin typeface="Times New Roman" pitchFamily="18" charset="0"/>
                <a:cs typeface="Times New Roman" pitchFamily="18" charset="0"/>
              </a:rPr>
              <a:t>Server</a:t>
            </a:r>
            <a:r>
              <a:rPr b="1" dirty="0" lang="en-US">
                <a:solidFill>
                  <a:srgbClr val="FF0000"/>
                </a:solidFill>
                <a:latin typeface="Times New Roman" pitchFamily="18" charset="0"/>
                <a:cs typeface="Times New Roman" pitchFamily="18" charset="0"/>
              </a:rPr>
              <a:t/>
            </a:r>
            <a:br>
              <a:rPr b="1" dirty="0" lang="en-US">
                <a:solidFill>
                  <a:srgbClr val="FF0000"/>
                </a:solidFill>
                <a:latin typeface="Times New Roman" pitchFamily="18" charset="0"/>
                <a:cs typeface="Times New Roman" pitchFamily="18" charset="0"/>
              </a:rPr>
            </a:br>
            <a:endParaRPr dirty="0" lang="en-US">
              <a:solidFill>
                <a:srgbClr val="FF0000"/>
              </a:solidFill>
              <a:latin typeface="Times New Roman" pitchFamily="18" charset="0"/>
              <a:cs typeface="Times New Roman" pitchFamily="18" charset="0"/>
            </a:endParaRPr>
          </a:p>
        </p:txBody>
      </p:sp>
      <p:sp>
        <p:nvSpPr>
          <p:cNvPr id="1048607" name="Content Placeholder 2"/>
          <p:cNvSpPr>
            <a:spLocks noGrp="1"/>
          </p:cNvSpPr>
          <p:nvPr>
            <p:ph idx="1"/>
          </p:nvPr>
        </p:nvSpPr>
        <p:spPr>
          <a:xfrm>
            <a:off x="152400" y="990600"/>
            <a:ext cx="8763000" cy="5715000"/>
          </a:xfrm>
        </p:spPr>
        <p:txBody>
          <a:bodyPr>
            <a:normAutofit/>
          </a:bodyPr>
          <a:p>
            <a:r>
              <a:rPr dirty="0" lang="en-US" smtClean="0">
                <a:latin typeface="Times New Roman" pitchFamily="18" charset="0"/>
                <a:cs typeface="Times New Roman" pitchFamily="18" charset="0"/>
              </a:rPr>
              <a:t>This </a:t>
            </a:r>
            <a:r>
              <a:rPr dirty="0" lang="en-US">
                <a:latin typeface="Times New Roman" pitchFamily="18" charset="0"/>
                <a:cs typeface="Times New Roman" pitchFamily="18" charset="0"/>
              </a:rPr>
              <a:t>is the most important component of </a:t>
            </a:r>
            <a:r>
              <a:rPr dirty="0" lang="en-US" smtClean="0">
                <a:latin typeface="Times New Roman" pitchFamily="18" charset="0"/>
                <a:cs typeface="Times New Roman" pitchFamily="18" charset="0"/>
              </a:rPr>
              <a:t>PL/SQL </a:t>
            </a:r>
            <a:r>
              <a:rPr dirty="0" lang="en-US">
                <a:latin typeface="Times New Roman" pitchFamily="18" charset="0"/>
                <a:cs typeface="Times New Roman" pitchFamily="18" charset="0"/>
              </a:rPr>
              <a:t>unit which stores the data</a:t>
            </a:r>
            <a:r>
              <a:rPr dirty="0" lang="en-US" smtClean="0">
                <a:latin typeface="Times New Roman" pitchFamily="18" charset="0"/>
                <a:cs typeface="Times New Roman" pitchFamily="18" charset="0"/>
              </a:rPr>
              <a:t>.</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The PL/SQL engine uses the SQL from PL/SQL units to interact with the database server</a:t>
            </a:r>
            <a:r>
              <a:rPr dirty="0" lang="en-US" smtClean="0">
                <a:latin typeface="Times New Roman" pitchFamily="18" charset="0"/>
                <a:cs typeface="Times New Roman" pitchFamily="18" charset="0"/>
              </a:rPr>
              <a:t>.</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It consists of SQL executor which actually parses the input SQL statements and execute the same. </a:t>
            </a:r>
            <a:endParaRPr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a:p>
            <a:pPr indent="0" marL="0">
              <a:buNone/>
            </a:pPr>
            <a:endParaRPr dirty="0" lang="en-US">
              <a:latin typeface="Times New Roman" pitchFamily="18" charset="0"/>
              <a:cs typeface="Times New Roman" pitchFamily="18" charset="0"/>
            </a:endParaRPr>
          </a:p>
        </p:txBody>
      </p:sp>
    </p:spTree>
  </p:cSld>
  <p:clrMapOvr>
    <a:masterClrMapping/>
  </p:clrMapOvr>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266" name=""/>
        <p:cNvGrpSpPr/>
        <p:nvPr/>
      </p:nvGrpSpPr>
      <p:grpSpPr>
        <a:xfrm>
          <a:off x="0" y="0"/>
          <a:ext cx="0" cy="0"/>
          <a:chOff x="0" y="0"/>
          <a:chExt cx="0" cy="0"/>
        </a:xfrm>
      </p:grpSpPr>
      <p:sp>
        <p:nvSpPr>
          <p:cNvPr id="1048752" name="Content Placeholder 2"/>
          <p:cNvSpPr>
            <a:spLocks noGrp="1"/>
          </p:cNvSpPr>
          <p:nvPr>
            <p:ph idx="1"/>
          </p:nvPr>
        </p:nvSpPr>
        <p:spPr>
          <a:xfrm>
            <a:off x="152400" y="228600"/>
            <a:ext cx="8839200" cy="6400800"/>
          </a:xfrm>
        </p:spPr>
        <p:txBody>
          <a:bodyPr>
            <a:normAutofit/>
          </a:bodyPr>
          <a:p>
            <a:pPr>
              <a:buFont typeface="Wingdings" pitchFamily="2" charset="2"/>
              <a:buChar char="v"/>
            </a:pPr>
            <a:r>
              <a:rPr b="1" dirty="0" sz="3000" lang="en-US" smtClean="0">
                <a:solidFill>
                  <a:srgbClr val="FF0000"/>
                </a:solidFill>
                <a:latin typeface="Times New Roman" pitchFamily="18" charset="0"/>
                <a:cs typeface="Times New Roman" pitchFamily="18" charset="0"/>
              </a:rPr>
              <a:t>Pre-defined Exceptions</a:t>
            </a:r>
            <a:endParaRPr b="1" dirty="0" sz="3000" lang="en-US">
              <a:solidFill>
                <a:srgbClr val="FF0000"/>
              </a:solidFill>
              <a:latin typeface="Times New Roman" pitchFamily="18" charset="0"/>
              <a:cs typeface="Times New Roman" pitchFamily="18" charset="0"/>
            </a:endParaRPr>
          </a:p>
          <a:p>
            <a:r>
              <a:rPr dirty="0" sz="2500" lang="en-US">
                <a:latin typeface="Times New Roman" pitchFamily="18" charset="0"/>
                <a:cs typeface="Times New Roman" pitchFamily="18" charset="0"/>
              </a:rPr>
              <a:t>PL/SQL provides many pre-defined exceptions, which are executed when any database rule is violated by a program. </a:t>
            </a:r>
            <a:endParaRPr dirty="0" sz="2500" lang="en-US" smtClean="0">
              <a:latin typeface="Times New Roman" pitchFamily="18" charset="0"/>
              <a:cs typeface="Times New Roman" pitchFamily="18" charset="0"/>
            </a:endParaRPr>
          </a:p>
          <a:p>
            <a:endParaRPr dirty="0" sz="2500" lang="en-US" smtClean="0">
              <a:latin typeface="Times New Roman" pitchFamily="18" charset="0"/>
              <a:cs typeface="Times New Roman" pitchFamily="18" charset="0"/>
            </a:endParaRPr>
          </a:p>
          <a:p>
            <a:r>
              <a:rPr b="1" dirty="0" sz="2500" lang="en-US" smtClean="0">
                <a:latin typeface="Times New Roman" pitchFamily="18" charset="0"/>
                <a:cs typeface="Times New Roman" pitchFamily="18" charset="0"/>
              </a:rPr>
              <a:t>For </a:t>
            </a:r>
            <a:r>
              <a:rPr b="1" dirty="0" sz="2500" lang="en-US">
                <a:latin typeface="Times New Roman" pitchFamily="18" charset="0"/>
                <a:cs typeface="Times New Roman" pitchFamily="18" charset="0"/>
              </a:rPr>
              <a:t>example</a:t>
            </a:r>
            <a:r>
              <a:rPr dirty="0" sz="2500" lang="en-US">
                <a:latin typeface="Times New Roman" pitchFamily="18" charset="0"/>
                <a:cs typeface="Times New Roman" pitchFamily="18" charset="0"/>
              </a:rPr>
              <a:t>, the predefined exception NO_DATA_FOUND is raised when a SELECT INTO statement returns no rows. </a:t>
            </a:r>
            <a:endParaRPr dirty="0" sz="2500" lang="en-US" smtClean="0">
              <a:latin typeface="Times New Roman" pitchFamily="18" charset="0"/>
              <a:cs typeface="Times New Roman" pitchFamily="18" charset="0"/>
            </a:endParaRPr>
          </a:p>
          <a:p>
            <a:endParaRPr dirty="0" sz="2500" lang="en-US" smtClean="0">
              <a:latin typeface="Times New Roman" pitchFamily="18" charset="0"/>
              <a:cs typeface="Times New Roman" pitchFamily="18" charset="0"/>
            </a:endParaRPr>
          </a:p>
          <a:p>
            <a:r>
              <a:rPr dirty="0" sz="2500" lang="en-US" smtClean="0">
                <a:latin typeface="Times New Roman" pitchFamily="18" charset="0"/>
                <a:cs typeface="Times New Roman" pitchFamily="18" charset="0"/>
              </a:rPr>
              <a:t>The </a:t>
            </a:r>
            <a:r>
              <a:rPr dirty="0" sz="2500" lang="en-US">
                <a:latin typeface="Times New Roman" pitchFamily="18" charset="0"/>
                <a:cs typeface="Times New Roman" pitchFamily="18" charset="0"/>
              </a:rPr>
              <a:t>following table lists few of the important pre-defined exceptions −</a:t>
            </a:r>
          </a:p>
          <a:p>
            <a:endParaRPr dirty="0" sz="2500" lang="en-US">
              <a:latin typeface="Times New Roman" pitchFamily="18" charset="0"/>
              <a:cs typeface="Times New Roman" pitchFamily="18" charset="0"/>
            </a:endParaRPr>
          </a:p>
        </p:txBody>
      </p:sp>
    </p:spTree>
  </p:cSld>
  <p:clrMapOvr>
    <a:masterClrMapping/>
  </p:clrMapOvr>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267" name=""/>
        <p:cNvGrpSpPr/>
        <p:nvPr/>
      </p:nvGrpSpPr>
      <p:grpSpPr>
        <a:xfrm>
          <a:off x="0" y="0"/>
          <a:ext cx="0" cy="0"/>
          <a:chOff x="0" y="0"/>
          <a:chExt cx="0" cy="0"/>
        </a:xfrm>
      </p:grpSpPr>
      <p:graphicFrame>
        <p:nvGraphicFramePr>
          <p:cNvPr id="4194308" name="Content Placeholder 3"/>
          <p:cNvGraphicFramePr>
            <a:graphicFrameLocks noGrp="1"/>
          </p:cNvGraphicFramePr>
          <p:nvPr>
            <p:ph idx="1"/>
          </p:nvPr>
        </p:nvGraphicFramePr>
        <p:xfrm>
          <a:off x="304800" y="381000"/>
          <a:ext cx="8458200" cy="5151120"/>
        </p:xfrm>
        <a:graphic>
          <a:graphicData uri="http://schemas.openxmlformats.org/drawingml/2006/table">
            <a:tbl>
              <a:tblPr firstRow="1" bandRow="1">
                <a:tableStyleId>{5C22544A-7EE6-4342-B048-85BDC9FD1C3A}</a:tableStyleId>
              </a:tblPr>
              <a:tblGrid>
                <a:gridCol w="2286000"/>
                <a:gridCol w="1159933"/>
                <a:gridCol w="1202267"/>
                <a:gridCol w="3810000"/>
              </a:tblGrid>
              <a:tr h="370840">
                <a:tc>
                  <a:txBody>
                    <a:bodyPr/>
                    <a:p>
                      <a:pPr algn="ctr" fontAlgn="ctr"/>
                      <a:r>
                        <a:rPr dirty="0" lang="en-US">
                          <a:effectLst/>
                        </a:rPr>
                        <a:t>Exception</a:t>
                      </a:r>
                    </a:p>
                  </a:txBody>
                  <a:tcPr marL="76200" marR="76200" marT="76200" marB="76200" anchor="ctr"/>
                </a:tc>
                <a:tc>
                  <a:txBody>
                    <a:bodyPr/>
                    <a:p>
                      <a:pPr algn="ctr" fontAlgn="ctr"/>
                      <a:r>
                        <a:rPr dirty="0" lang="en-US">
                          <a:effectLst/>
                        </a:rPr>
                        <a:t>Oracle Error</a:t>
                      </a:r>
                    </a:p>
                  </a:txBody>
                  <a:tcPr marL="76200" marR="76200" marT="76200" marB="76200" anchor="ctr"/>
                </a:tc>
                <a:tc>
                  <a:txBody>
                    <a:bodyPr/>
                    <a:p>
                      <a:pPr algn="ctr" fontAlgn="ctr"/>
                      <a:r>
                        <a:rPr lang="en-US">
                          <a:effectLst/>
                        </a:rPr>
                        <a:t>SQLCODE</a:t>
                      </a:r>
                    </a:p>
                  </a:txBody>
                  <a:tcPr marL="76200" marR="76200" marT="76200" marB="76200" anchor="ctr"/>
                </a:tc>
                <a:tc>
                  <a:txBody>
                    <a:bodyPr/>
                    <a:p>
                      <a:pPr algn="ctr" fontAlgn="ctr"/>
                      <a:r>
                        <a:rPr lang="en-US">
                          <a:effectLst/>
                        </a:rPr>
                        <a:t>Description</a:t>
                      </a:r>
                    </a:p>
                  </a:txBody>
                  <a:tcPr marL="76200" marR="76200" marT="76200" marB="76200" anchor="ctr"/>
                </a:tc>
              </a:tr>
              <a:tr h="370840">
                <a:tc>
                  <a:txBody>
                    <a:bodyPr/>
                    <a:p>
                      <a:pPr algn="ctr" fontAlgn="ctr"/>
                      <a:r>
                        <a:rPr lang="en-US">
                          <a:effectLst/>
                        </a:rPr>
                        <a:t>ACCESS_INTO_NULL</a:t>
                      </a:r>
                    </a:p>
                  </a:txBody>
                  <a:tcPr marL="76200" marR="76200" marT="76200" marB="76200" anchor="ctr"/>
                </a:tc>
                <a:tc>
                  <a:txBody>
                    <a:bodyPr/>
                    <a:p>
                      <a:pPr algn="ctr" fontAlgn="ctr"/>
                      <a:r>
                        <a:rPr lang="en-US">
                          <a:effectLst/>
                        </a:rPr>
                        <a:t>06530</a:t>
                      </a:r>
                    </a:p>
                  </a:txBody>
                  <a:tcPr marL="76200" marR="76200" marT="76200" marB="76200" anchor="ctr"/>
                </a:tc>
                <a:tc>
                  <a:txBody>
                    <a:bodyPr/>
                    <a:p>
                      <a:pPr algn="ctr" fontAlgn="ctr"/>
                      <a:r>
                        <a:rPr lang="en-US">
                          <a:effectLst/>
                        </a:rPr>
                        <a:t>-6530</a:t>
                      </a:r>
                    </a:p>
                  </a:txBody>
                  <a:tcPr marL="76200" marR="76200" marT="76200" marB="76200" anchor="ctr"/>
                </a:tc>
                <a:tc>
                  <a:txBody>
                    <a:bodyPr/>
                    <a:p>
                      <a:pPr fontAlgn="t"/>
                      <a:r>
                        <a:rPr lang="en-US">
                          <a:effectLst/>
                        </a:rPr>
                        <a:t>It is raised when a null object is automatically assigned a value.</a:t>
                      </a:r>
                    </a:p>
                  </a:txBody>
                  <a:tcPr marL="76200" marR="76200" marT="76200" marB="76200"/>
                </a:tc>
              </a:tr>
              <a:tr h="370840">
                <a:tc>
                  <a:txBody>
                    <a:bodyPr/>
                    <a:p>
                      <a:pPr algn="ctr" fontAlgn="ctr"/>
                      <a:r>
                        <a:rPr lang="en-US">
                          <a:effectLst/>
                        </a:rPr>
                        <a:t>CASE_NOT_FOUND</a:t>
                      </a:r>
                    </a:p>
                  </a:txBody>
                  <a:tcPr marL="76200" marR="76200" marT="76200" marB="76200" anchor="ctr"/>
                </a:tc>
                <a:tc>
                  <a:txBody>
                    <a:bodyPr/>
                    <a:p>
                      <a:pPr algn="ctr" fontAlgn="ctr"/>
                      <a:r>
                        <a:rPr dirty="0" lang="en-US">
                          <a:effectLst/>
                        </a:rPr>
                        <a:t>06592</a:t>
                      </a:r>
                    </a:p>
                  </a:txBody>
                  <a:tcPr marL="76200" marR="76200" marT="76200" marB="76200" anchor="ctr"/>
                </a:tc>
                <a:tc>
                  <a:txBody>
                    <a:bodyPr/>
                    <a:p>
                      <a:pPr algn="ctr" fontAlgn="ctr"/>
                      <a:r>
                        <a:rPr lang="en-US">
                          <a:effectLst/>
                        </a:rPr>
                        <a:t>-6592</a:t>
                      </a:r>
                    </a:p>
                  </a:txBody>
                  <a:tcPr marL="76200" marR="76200" marT="76200" marB="76200" anchor="ctr"/>
                </a:tc>
                <a:tc>
                  <a:txBody>
                    <a:bodyPr/>
                    <a:p>
                      <a:pPr fontAlgn="t"/>
                      <a:r>
                        <a:rPr lang="en-US">
                          <a:effectLst/>
                        </a:rPr>
                        <a:t>It is raised when none of the choices in the WHEN clause of a CASE statement is selected, and there is no ELSE clause.</a:t>
                      </a:r>
                    </a:p>
                  </a:txBody>
                  <a:tcPr marL="76200" marR="76200" marT="76200" marB="76200"/>
                </a:tc>
              </a:tr>
              <a:tr h="370840">
                <a:tc>
                  <a:txBody>
                    <a:bodyPr/>
                    <a:p>
                      <a:pPr algn="ctr" fontAlgn="ctr"/>
                      <a:r>
                        <a:rPr lang="en-US">
                          <a:effectLst/>
                        </a:rPr>
                        <a:t>COLLECTION_IS_NULL</a:t>
                      </a:r>
                    </a:p>
                  </a:txBody>
                  <a:tcPr marL="76200" marR="76200" marT="76200" marB="76200" anchor="ctr"/>
                </a:tc>
                <a:tc>
                  <a:txBody>
                    <a:bodyPr/>
                    <a:p>
                      <a:pPr algn="ctr" fontAlgn="ctr"/>
                      <a:r>
                        <a:rPr lang="en-US">
                          <a:effectLst/>
                        </a:rPr>
                        <a:t>06531</a:t>
                      </a:r>
                    </a:p>
                  </a:txBody>
                  <a:tcPr marL="76200" marR="76200" marT="76200" marB="76200" anchor="ctr"/>
                </a:tc>
                <a:tc>
                  <a:txBody>
                    <a:bodyPr/>
                    <a:p>
                      <a:pPr algn="ctr" fontAlgn="ctr"/>
                      <a:r>
                        <a:rPr lang="en-US">
                          <a:effectLst/>
                        </a:rPr>
                        <a:t>-6531</a:t>
                      </a:r>
                    </a:p>
                  </a:txBody>
                  <a:tcPr marL="76200" marR="76200" marT="76200" marB="76200" anchor="ctr"/>
                </a:tc>
                <a:tc>
                  <a:txBody>
                    <a:bodyPr/>
                    <a:p>
                      <a:pPr fontAlgn="t"/>
                      <a:r>
                        <a:rPr lang="en-US">
                          <a:effectLst/>
                        </a:rPr>
                        <a:t>It is raised when a program attempts to apply collection methods other than EXISTS to an uninitialized nested table or varray, or the program attempts to assign values to the elements of an uninitialized nested table or varray.</a:t>
                      </a:r>
                    </a:p>
                  </a:txBody>
                  <a:tcPr marL="76200" marR="76200" marT="76200" marB="76200"/>
                </a:tc>
              </a:tr>
              <a:tr h="370840">
                <a:tc>
                  <a:txBody>
                    <a:bodyPr/>
                    <a:p>
                      <a:pPr algn="ctr" fontAlgn="ctr"/>
                      <a:r>
                        <a:rPr lang="en-US">
                          <a:effectLst/>
                        </a:rPr>
                        <a:t>DUP_VAL_ON_INDEX</a:t>
                      </a:r>
                    </a:p>
                  </a:txBody>
                  <a:tcPr marL="76200" marR="76200" marT="76200" marB="76200" anchor="ctr"/>
                </a:tc>
                <a:tc>
                  <a:txBody>
                    <a:bodyPr/>
                    <a:p>
                      <a:pPr algn="ctr" fontAlgn="ctr"/>
                      <a:r>
                        <a:rPr lang="en-US">
                          <a:effectLst/>
                        </a:rPr>
                        <a:t>00001</a:t>
                      </a:r>
                    </a:p>
                  </a:txBody>
                  <a:tcPr marL="76200" marR="76200" marT="76200" marB="76200" anchor="ctr"/>
                </a:tc>
                <a:tc>
                  <a:txBody>
                    <a:bodyPr/>
                    <a:p>
                      <a:pPr algn="ctr" fontAlgn="ctr"/>
                      <a:r>
                        <a:rPr lang="en-US">
                          <a:effectLst/>
                        </a:rPr>
                        <a:t>-1</a:t>
                      </a:r>
                    </a:p>
                  </a:txBody>
                  <a:tcPr marL="76200" marR="76200" marT="76200" marB="76200" anchor="ctr"/>
                </a:tc>
                <a:tc>
                  <a:txBody>
                    <a:bodyPr/>
                    <a:p>
                      <a:pPr fontAlgn="t"/>
                      <a:r>
                        <a:rPr dirty="0" lang="en-US">
                          <a:effectLst/>
                        </a:rPr>
                        <a:t>It is raised when duplicate values are attempted to be stored in a column with unique index.</a:t>
                      </a:r>
                    </a:p>
                  </a:txBody>
                  <a:tcPr marL="76200" marR="76200" marT="76200" marB="76200"/>
                </a:tc>
              </a:tr>
            </a:tbl>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268" name=""/>
        <p:cNvGrpSpPr/>
        <p:nvPr/>
      </p:nvGrpSpPr>
      <p:grpSpPr>
        <a:xfrm>
          <a:off x="0" y="0"/>
          <a:ext cx="0" cy="0"/>
          <a:chOff x="0" y="0"/>
          <a:chExt cx="0" cy="0"/>
        </a:xfrm>
      </p:grpSpPr>
      <p:graphicFrame>
        <p:nvGraphicFramePr>
          <p:cNvPr id="4194309" name="Content Placeholder 3"/>
          <p:cNvGraphicFramePr>
            <a:graphicFrameLocks noGrp="1"/>
          </p:cNvGraphicFramePr>
          <p:nvPr>
            <p:ph idx="1"/>
          </p:nvPr>
        </p:nvGraphicFramePr>
        <p:xfrm>
          <a:off x="457200" y="457200"/>
          <a:ext cx="8382000" cy="6096001"/>
        </p:xfrm>
        <a:graphic>
          <a:graphicData uri="http://schemas.openxmlformats.org/drawingml/2006/table">
            <a:tbl>
              <a:tblPr firstRow="1" bandRow="1">
                <a:tableStyleId>{5C22544A-7EE6-4342-B048-85BDC9FD1C3A}</a:tableStyleId>
              </a:tblPr>
              <a:tblGrid>
                <a:gridCol w="2095500"/>
                <a:gridCol w="1319389"/>
                <a:gridCol w="1233311"/>
                <a:gridCol w="3733800"/>
              </a:tblGrid>
              <a:tr h="1580207">
                <a:tc>
                  <a:txBody>
                    <a:bodyPr/>
                    <a:p>
                      <a:pPr algn="ctr" fontAlgn="ctr"/>
                      <a:r>
                        <a:rPr dirty="0" lang="en-US">
                          <a:effectLst/>
                        </a:rPr>
                        <a:t>INVALID_CURSOR</a:t>
                      </a:r>
                    </a:p>
                  </a:txBody>
                  <a:tcPr marL="76200" marR="76200" marT="76200" marB="76200" anchor="ctr"/>
                </a:tc>
                <a:tc>
                  <a:txBody>
                    <a:bodyPr/>
                    <a:p>
                      <a:pPr algn="ctr" fontAlgn="ctr"/>
                      <a:r>
                        <a:rPr dirty="0" lang="en-US">
                          <a:effectLst/>
                        </a:rPr>
                        <a:t>01001</a:t>
                      </a:r>
                    </a:p>
                  </a:txBody>
                  <a:tcPr marL="76200" marR="76200" marT="76200" marB="76200" anchor="ctr"/>
                </a:tc>
                <a:tc>
                  <a:txBody>
                    <a:bodyPr/>
                    <a:p>
                      <a:pPr algn="ctr" fontAlgn="ctr"/>
                      <a:r>
                        <a:rPr lang="en-US">
                          <a:effectLst/>
                        </a:rPr>
                        <a:t>-1001</a:t>
                      </a:r>
                    </a:p>
                  </a:txBody>
                  <a:tcPr marL="76200" marR="76200" marT="76200" marB="76200" anchor="ctr"/>
                </a:tc>
                <a:tc>
                  <a:txBody>
                    <a:bodyPr/>
                    <a:p>
                      <a:pPr fontAlgn="t"/>
                      <a:r>
                        <a:rPr lang="en-US">
                          <a:effectLst/>
                        </a:rPr>
                        <a:t>It is raised when attempts are made to make a cursor operation that is not allowed, such as closing an unopened cursor.</a:t>
                      </a:r>
                    </a:p>
                  </a:txBody>
                  <a:tcPr marL="76200" marR="76200" marT="76200" marB="76200"/>
                </a:tc>
              </a:tr>
              <a:tr h="1580207">
                <a:tc>
                  <a:txBody>
                    <a:bodyPr/>
                    <a:p>
                      <a:pPr algn="ctr" fontAlgn="ctr"/>
                      <a:r>
                        <a:rPr lang="en-US">
                          <a:effectLst/>
                        </a:rPr>
                        <a:t>INVALID_NUMBER</a:t>
                      </a:r>
                    </a:p>
                  </a:txBody>
                  <a:tcPr marL="76200" marR="76200" marT="76200" marB="76200" anchor="ctr"/>
                </a:tc>
                <a:tc>
                  <a:txBody>
                    <a:bodyPr/>
                    <a:p>
                      <a:pPr algn="ctr" fontAlgn="ctr"/>
                      <a:r>
                        <a:rPr lang="en-US">
                          <a:effectLst/>
                        </a:rPr>
                        <a:t>01722</a:t>
                      </a:r>
                    </a:p>
                  </a:txBody>
                  <a:tcPr marL="76200" marR="76200" marT="76200" marB="76200" anchor="ctr"/>
                </a:tc>
                <a:tc>
                  <a:txBody>
                    <a:bodyPr/>
                    <a:p>
                      <a:pPr algn="ctr" fontAlgn="ctr"/>
                      <a:r>
                        <a:rPr lang="en-US">
                          <a:effectLst/>
                        </a:rPr>
                        <a:t>-1722</a:t>
                      </a:r>
                    </a:p>
                  </a:txBody>
                  <a:tcPr marL="76200" marR="76200" marT="76200" marB="76200" anchor="ctr"/>
                </a:tc>
                <a:tc>
                  <a:txBody>
                    <a:bodyPr/>
                    <a:p>
                      <a:pPr fontAlgn="t"/>
                      <a:r>
                        <a:rPr lang="en-US">
                          <a:effectLst/>
                        </a:rPr>
                        <a:t>It is raised when the conversion of a character string into a number fails because the string does not represent a valid number.</a:t>
                      </a:r>
                    </a:p>
                  </a:txBody>
                  <a:tcPr marL="76200" marR="76200" marT="76200" marB="76200"/>
                </a:tc>
              </a:tr>
              <a:tr h="1580207">
                <a:tc>
                  <a:txBody>
                    <a:bodyPr/>
                    <a:p>
                      <a:pPr algn="ctr" fontAlgn="ctr"/>
                      <a:r>
                        <a:rPr lang="en-US">
                          <a:effectLst/>
                        </a:rPr>
                        <a:t>LOGIN_DENIED</a:t>
                      </a:r>
                    </a:p>
                  </a:txBody>
                  <a:tcPr marL="76200" marR="76200" marT="76200" marB="76200" anchor="ctr"/>
                </a:tc>
                <a:tc>
                  <a:txBody>
                    <a:bodyPr/>
                    <a:p>
                      <a:pPr algn="ctr" fontAlgn="ctr"/>
                      <a:r>
                        <a:rPr lang="en-US">
                          <a:effectLst/>
                        </a:rPr>
                        <a:t>01017</a:t>
                      </a:r>
                    </a:p>
                  </a:txBody>
                  <a:tcPr marL="76200" marR="76200" marT="76200" marB="76200" anchor="ctr"/>
                </a:tc>
                <a:tc>
                  <a:txBody>
                    <a:bodyPr/>
                    <a:p>
                      <a:pPr algn="ctr" fontAlgn="ctr"/>
                      <a:r>
                        <a:rPr lang="en-US">
                          <a:effectLst/>
                        </a:rPr>
                        <a:t>-1017</a:t>
                      </a:r>
                    </a:p>
                  </a:txBody>
                  <a:tcPr marL="76200" marR="76200" marT="76200" marB="76200" anchor="ctr"/>
                </a:tc>
                <a:tc>
                  <a:txBody>
                    <a:bodyPr/>
                    <a:p>
                      <a:pPr fontAlgn="t"/>
                      <a:r>
                        <a:rPr lang="en-US">
                          <a:effectLst/>
                        </a:rPr>
                        <a:t>It is raised when a program attempts to log on to the database with an invalid username or password.</a:t>
                      </a:r>
                    </a:p>
                  </a:txBody>
                  <a:tcPr marL="76200" marR="76200" marT="76200" marB="76200"/>
                </a:tc>
              </a:tr>
              <a:tr h="886457">
                <a:tc>
                  <a:txBody>
                    <a:bodyPr/>
                    <a:p>
                      <a:pPr algn="ctr" fontAlgn="ctr"/>
                      <a:r>
                        <a:rPr lang="en-US">
                          <a:effectLst/>
                        </a:rPr>
                        <a:t>NO_DATA_FOUND</a:t>
                      </a:r>
                    </a:p>
                  </a:txBody>
                  <a:tcPr marL="76200" marR="76200" marT="76200" marB="76200" anchor="ctr"/>
                </a:tc>
                <a:tc>
                  <a:txBody>
                    <a:bodyPr/>
                    <a:p>
                      <a:pPr algn="ctr" fontAlgn="ctr"/>
                      <a:r>
                        <a:rPr lang="en-US">
                          <a:effectLst/>
                        </a:rPr>
                        <a:t>01403</a:t>
                      </a:r>
                    </a:p>
                  </a:txBody>
                  <a:tcPr marL="76200" marR="76200" marT="76200" marB="76200" anchor="ctr"/>
                </a:tc>
                <a:tc>
                  <a:txBody>
                    <a:bodyPr/>
                    <a:p>
                      <a:pPr algn="ctr" fontAlgn="ctr"/>
                      <a:r>
                        <a:rPr lang="en-US">
                          <a:effectLst/>
                        </a:rPr>
                        <a:t>+100</a:t>
                      </a:r>
                    </a:p>
                  </a:txBody>
                  <a:tcPr marL="76200" marR="76200" marT="76200" marB="76200" anchor="ctr"/>
                </a:tc>
                <a:tc>
                  <a:txBody>
                    <a:bodyPr/>
                    <a:p>
                      <a:pPr fontAlgn="t"/>
                      <a:r>
                        <a:rPr dirty="0" lang="en-US">
                          <a:effectLst/>
                        </a:rPr>
                        <a:t>It is raised when a SELECT INTO statement returns no rows.</a:t>
                      </a:r>
                    </a:p>
                  </a:txBody>
                  <a:tcPr marL="76200" marR="76200" marT="76200" marB="76200"/>
                </a:tc>
              </a:tr>
              <a:tr h="468923">
                <a:tc>
                  <a:txBody>
                    <a:bodyPr/>
                    <a:p>
                      <a:endParaRPr lang="en-US"/>
                    </a:p>
                  </a:txBody>
                </a:tc>
                <a:tc>
                  <a:txBody>
                    <a:bodyPr/>
                    <a:p>
                      <a:endParaRPr lang="en-US"/>
                    </a:p>
                  </a:txBody>
                </a:tc>
                <a:tc>
                  <a:txBody>
                    <a:bodyPr/>
                    <a:p>
                      <a:endParaRPr lang="en-US"/>
                    </a:p>
                  </a:txBody>
                </a:tc>
                <a:tc>
                  <a:txBody>
                    <a:bodyPr/>
                    <a:p>
                      <a:endParaRPr dirty="0" lang="en-US"/>
                    </a:p>
                  </a:txBody>
                </a:tc>
              </a:tr>
            </a:tbl>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269" name=""/>
        <p:cNvGrpSpPr/>
        <p:nvPr/>
      </p:nvGrpSpPr>
      <p:grpSpPr>
        <a:xfrm>
          <a:off x="0" y="0"/>
          <a:ext cx="0" cy="0"/>
          <a:chOff x="0" y="0"/>
          <a:chExt cx="0" cy="0"/>
        </a:xfrm>
      </p:grpSpPr>
      <p:graphicFrame>
        <p:nvGraphicFramePr>
          <p:cNvPr id="4194310" name="Content Placeholder 3"/>
          <p:cNvGraphicFramePr>
            <a:graphicFrameLocks noGrp="1"/>
          </p:cNvGraphicFramePr>
          <p:nvPr>
            <p:ph idx="1"/>
          </p:nvPr>
        </p:nvGraphicFramePr>
        <p:xfrm>
          <a:off x="304800" y="381000"/>
          <a:ext cx="8686800" cy="5786750"/>
        </p:xfrm>
        <a:graphic>
          <a:graphicData uri="http://schemas.openxmlformats.org/drawingml/2006/table">
            <a:tbl>
              <a:tblPr firstRow="1" bandRow="1">
                <a:tableStyleId>{5C22544A-7EE6-4342-B048-85BDC9FD1C3A}</a:tableStyleId>
              </a:tblPr>
              <a:tblGrid>
                <a:gridCol w="2171700"/>
                <a:gridCol w="1689100"/>
                <a:gridCol w="1397000"/>
                <a:gridCol w="3429000"/>
              </a:tblGrid>
              <a:tr h="1423883">
                <a:tc>
                  <a:txBody>
                    <a:bodyPr/>
                    <a:p>
                      <a:pPr algn="ctr" fontAlgn="ctr"/>
                      <a:r>
                        <a:rPr dirty="0" lang="en-US">
                          <a:effectLst/>
                        </a:rPr>
                        <a:t>NOT_LOGGED_ON</a:t>
                      </a:r>
                    </a:p>
                  </a:txBody>
                  <a:tcPr marL="76200" marR="76200" marT="76200" marB="76200" anchor="ctr"/>
                </a:tc>
                <a:tc>
                  <a:txBody>
                    <a:bodyPr/>
                    <a:p>
                      <a:pPr algn="ctr" fontAlgn="ctr"/>
                      <a:r>
                        <a:rPr lang="en-US">
                          <a:effectLst/>
                        </a:rPr>
                        <a:t>01012</a:t>
                      </a:r>
                    </a:p>
                  </a:txBody>
                  <a:tcPr marL="76200" marR="76200" marT="76200" marB="76200" anchor="ctr"/>
                </a:tc>
                <a:tc>
                  <a:txBody>
                    <a:bodyPr/>
                    <a:p>
                      <a:pPr algn="ctr" fontAlgn="ctr"/>
                      <a:r>
                        <a:rPr dirty="0" lang="en-US">
                          <a:effectLst/>
                        </a:rPr>
                        <a:t>-1012</a:t>
                      </a:r>
                    </a:p>
                  </a:txBody>
                  <a:tcPr marL="76200" marR="76200" marT="76200" marB="76200" anchor="ctr"/>
                </a:tc>
                <a:tc>
                  <a:txBody>
                    <a:bodyPr/>
                    <a:p>
                      <a:pPr fontAlgn="t"/>
                      <a:r>
                        <a:rPr lang="en-US">
                          <a:effectLst/>
                        </a:rPr>
                        <a:t>It is raised when a database call is issued without being connected to the database.</a:t>
                      </a:r>
                    </a:p>
                  </a:txBody>
                  <a:tcPr marL="76200" marR="76200" marT="76200" marB="76200"/>
                </a:tc>
              </a:tr>
              <a:tr h="1023416">
                <a:tc>
                  <a:txBody>
                    <a:bodyPr/>
                    <a:p>
                      <a:pPr algn="ctr" fontAlgn="ctr"/>
                      <a:r>
                        <a:rPr lang="en-US">
                          <a:effectLst/>
                        </a:rPr>
                        <a:t>PROGRAM_ERROR</a:t>
                      </a:r>
                    </a:p>
                  </a:txBody>
                  <a:tcPr marL="76200" marR="76200" marT="76200" marB="76200" anchor="ctr"/>
                </a:tc>
                <a:tc>
                  <a:txBody>
                    <a:bodyPr/>
                    <a:p>
                      <a:pPr algn="ctr" fontAlgn="ctr"/>
                      <a:r>
                        <a:rPr lang="en-US">
                          <a:effectLst/>
                        </a:rPr>
                        <a:t>06501</a:t>
                      </a:r>
                    </a:p>
                  </a:txBody>
                  <a:tcPr marL="76200" marR="76200" marT="76200" marB="76200" anchor="ctr"/>
                </a:tc>
                <a:tc>
                  <a:txBody>
                    <a:bodyPr/>
                    <a:p>
                      <a:pPr algn="ctr" fontAlgn="ctr"/>
                      <a:r>
                        <a:rPr lang="en-US">
                          <a:effectLst/>
                        </a:rPr>
                        <a:t>-6501</a:t>
                      </a:r>
                    </a:p>
                  </a:txBody>
                  <a:tcPr marL="76200" marR="76200" marT="76200" marB="76200" anchor="ctr"/>
                </a:tc>
                <a:tc>
                  <a:txBody>
                    <a:bodyPr/>
                    <a:p>
                      <a:pPr fontAlgn="t"/>
                      <a:r>
                        <a:rPr lang="en-US">
                          <a:effectLst/>
                        </a:rPr>
                        <a:t>It is raised when PL/SQL has an internal problem.</a:t>
                      </a:r>
                    </a:p>
                  </a:txBody>
                  <a:tcPr marL="76200" marR="76200" marT="76200" marB="76200"/>
                </a:tc>
              </a:tr>
              <a:tr h="1515101">
                <a:tc>
                  <a:txBody>
                    <a:bodyPr/>
                    <a:p>
                      <a:pPr algn="ctr" fontAlgn="ctr"/>
                      <a:r>
                        <a:rPr lang="en-US">
                          <a:effectLst/>
                        </a:rPr>
                        <a:t>ROWTYPE_MISMATCH</a:t>
                      </a:r>
                    </a:p>
                  </a:txBody>
                  <a:tcPr marL="76200" marR="76200" marT="76200" marB="76200" anchor="ctr"/>
                </a:tc>
                <a:tc>
                  <a:txBody>
                    <a:bodyPr/>
                    <a:p>
                      <a:pPr algn="ctr" fontAlgn="ctr"/>
                      <a:r>
                        <a:rPr lang="en-US">
                          <a:effectLst/>
                        </a:rPr>
                        <a:t>06504</a:t>
                      </a:r>
                    </a:p>
                  </a:txBody>
                  <a:tcPr marL="76200" marR="76200" marT="76200" marB="76200" anchor="ctr"/>
                </a:tc>
                <a:tc>
                  <a:txBody>
                    <a:bodyPr/>
                    <a:p>
                      <a:pPr algn="ctr" fontAlgn="ctr"/>
                      <a:r>
                        <a:rPr lang="en-US">
                          <a:effectLst/>
                        </a:rPr>
                        <a:t>-6504</a:t>
                      </a:r>
                    </a:p>
                  </a:txBody>
                  <a:tcPr marL="76200" marR="76200" marT="76200" marB="76200" anchor="ctr"/>
                </a:tc>
                <a:tc>
                  <a:txBody>
                    <a:bodyPr/>
                    <a:p>
                      <a:pPr fontAlgn="t"/>
                      <a:r>
                        <a:rPr lang="en-US">
                          <a:effectLst/>
                        </a:rPr>
                        <a:t>It is raised when a cursor fetches value in a variable having incompatible data type.</a:t>
                      </a:r>
                    </a:p>
                  </a:txBody>
                  <a:tcPr marL="76200" marR="76200" marT="76200" marB="76200"/>
                </a:tc>
              </a:tr>
              <a:tr h="1824350">
                <a:tc>
                  <a:txBody>
                    <a:bodyPr/>
                    <a:p>
                      <a:pPr algn="ctr" fontAlgn="ctr"/>
                      <a:r>
                        <a:rPr lang="en-US">
                          <a:effectLst/>
                        </a:rPr>
                        <a:t>SELF_IS_NULL</a:t>
                      </a:r>
                    </a:p>
                  </a:txBody>
                  <a:tcPr marL="76200" marR="76200" marT="76200" marB="76200" anchor="ctr"/>
                </a:tc>
                <a:tc>
                  <a:txBody>
                    <a:bodyPr/>
                    <a:p>
                      <a:pPr algn="ctr" fontAlgn="ctr"/>
                      <a:r>
                        <a:rPr lang="en-US">
                          <a:effectLst/>
                        </a:rPr>
                        <a:t>30625</a:t>
                      </a:r>
                    </a:p>
                  </a:txBody>
                  <a:tcPr marL="76200" marR="76200" marT="76200" marB="76200" anchor="ctr"/>
                </a:tc>
                <a:tc>
                  <a:txBody>
                    <a:bodyPr/>
                    <a:p>
                      <a:pPr algn="ctr" fontAlgn="ctr"/>
                      <a:r>
                        <a:rPr lang="en-US">
                          <a:effectLst/>
                        </a:rPr>
                        <a:t>-30625</a:t>
                      </a:r>
                    </a:p>
                  </a:txBody>
                  <a:tcPr marL="76200" marR="76200" marT="76200" marB="76200" anchor="ctr"/>
                </a:tc>
                <a:tc>
                  <a:txBody>
                    <a:bodyPr/>
                    <a:p>
                      <a:pPr fontAlgn="t"/>
                      <a:r>
                        <a:rPr dirty="0" lang="en-US">
                          <a:effectLst/>
                        </a:rPr>
                        <a:t>It is raised when a member method is invoked, but the instance of the object type was not initialized.</a:t>
                      </a:r>
                    </a:p>
                  </a:txBody>
                  <a:tcPr marL="76200" marR="76200" marT="76200" marB="76200"/>
                </a:tc>
              </a:tr>
            </a:tbl>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270" name=""/>
        <p:cNvGrpSpPr/>
        <p:nvPr/>
      </p:nvGrpSpPr>
      <p:grpSpPr>
        <a:xfrm>
          <a:off x="0" y="0"/>
          <a:ext cx="0" cy="0"/>
          <a:chOff x="0" y="0"/>
          <a:chExt cx="0" cy="0"/>
        </a:xfrm>
      </p:grpSpPr>
      <p:graphicFrame>
        <p:nvGraphicFramePr>
          <p:cNvPr id="4194311" name="Content Placeholder 3"/>
          <p:cNvGraphicFramePr>
            <a:graphicFrameLocks noGrp="1"/>
          </p:cNvGraphicFramePr>
          <p:nvPr>
            <p:ph idx="1"/>
          </p:nvPr>
        </p:nvGraphicFramePr>
        <p:xfrm>
          <a:off x="304800" y="457200"/>
          <a:ext cx="8610599" cy="5638800"/>
        </p:xfrm>
        <a:graphic>
          <a:graphicData uri="http://schemas.openxmlformats.org/drawingml/2006/table">
            <a:tbl>
              <a:tblPr firstRow="1" bandRow="1">
                <a:tableStyleId>{5C22544A-7EE6-4342-B048-85BDC9FD1C3A}</a:tableStyleId>
              </a:tblPr>
              <a:tblGrid>
                <a:gridCol w="2152650"/>
                <a:gridCol w="1674283"/>
                <a:gridCol w="1674283"/>
                <a:gridCol w="3109383"/>
              </a:tblGrid>
              <a:tr h="1317092">
                <a:tc>
                  <a:txBody>
                    <a:bodyPr/>
                    <a:p>
                      <a:pPr algn="ctr" fontAlgn="ctr"/>
                      <a:r>
                        <a:rPr dirty="0" lang="en-US">
                          <a:effectLst/>
                        </a:rPr>
                        <a:t>STORAGE_ERROR</a:t>
                      </a:r>
                    </a:p>
                  </a:txBody>
                  <a:tcPr marL="76200" marR="76200" marT="76200" marB="76200" anchor="ctr"/>
                </a:tc>
                <a:tc>
                  <a:txBody>
                    <a:bodyPr/>
                    <a:p>
                      <a:pPr algn="ctr" fontAlgn="ctr"/>
                      <a:r>
                        <a:rPr dirty="0" lang="en-US">
                          <a:effectLst/>
                        </a:rPr>
                        <a:t>06500</a:t>
                      </a:r>
                    </a:p>
                  </a:txBody>
                  <a:tcPr marL="76200" marR="76200" marT="76200" marB="76200" anchor="ctr"/>
                </a:tc>
                <a:tc>
                  <a:txBody>
                    <a:bodyPr/>
                    <a:p>
                      <a:pPr algn="ctr" fontAlgn="ctr"/>
                      <a:r>
                        <a:rPr lang="en-US">
                          <a:effectLst/>
                        </a:rPr>
                        <a:t>-6500</a:t>
                      </a:r>
                    </a:p>
                  </a:txBody>
                  <a:tcPr marL="76200" marR="76200" marT="76200" marB="76200" anchor="ctr"/>
                </a:tc>
                <a:tc>
                  <a:txBody>
                    <a:bodyPr/>
                    <a:p>
                      <a:pPr fontAlgn="t"/>
                      <a:r>
                        <a:rPr lang="en-US">
                          <a:effectLst/>
                        </a:rPr>
                        <a:t>It is raised when PL/SQL ran out of memory or memory was corrupted.</a:t>
                      </a:r>
                    </a:p>
                  </a:txBody>
                  <a:tcPr marL="76200" marR="76200" marT="76200" marB="76200"/>
                </a:tc>
              </a:tr>
              <a:tr h="1317092">
                <a:tc>
                  <a:txBody>
                    <a:bodyPr/>
                    <a:p>
                      <a:pPr algn="ctr" fontAlgn="ctr"/>
                      <a:r>
                        <a:rPr lang="en-US">
                          <a:effectLst/>
                        </a:rPr>
                        <a:t>TOO_MANY_ROWS</a:t>
                      </a:r>
                    </a:p>
                  </a:txBody>
                  <a:tcPr marL="76200" marR="76200" marT="76200" marB="76200" anchor="ctr"/>
                </a:tc>
                <a:tc>
                  <a:txBody>
                    <a:bodyPr/>
                    <a:p>
                      <a:pPr algn="ctr" fontAlgn="ctr"/>
                      <a:r>
                        <a:rPr lang="en-US">
                          <a:effectLst/>
                        </a:rPr>
                        <a:t>01422</a:t>
                      </a:r>
                    </a:p>
                  </a:txBody>
                  <a:tcPr marL="76200" marR="76200" marT="76200" marB="76200" anchor="ctr"/>
                </a:tc>
                <a:tc>
                  <a:txBody>
                    <a:bodyPr/>
                    <a:p>
                      <a:pPr algn="ctr" fontAlgn="ctr"/>
                      <a:r>
                        <a:rPr lang="en-US">
                          <a:effectLst/>
                        </a:rPr>
                        <a:t>-1422</a:t>
                      </a:r>
                    </a:p>
                  </a:txBody>
                  <a:tcPr marL="76200" marR="76200" marT="76200" marB="76200" anchor="ctr"/>
                </a:tc>
                <a:tc>
                  <a:txBody>
                    <a:bodyPr/>
                    <a:p>
                      <a:pPr fontAlgn="t"/>
                      <a:r>
                        <a:rPr lang="en-US">
                          <a:effectLst/>
                        </a:rPr>
                        <a:t>It is raised when a SELECT INTO statement returns more than one row.</a:t>
                      </a:r>
                    </a:p>
                  </a:txBody>
                  <a:tcPr marL="76200" marR="76200" marT="76200" marB="76200"/>
                </a:tc>
              </a:tr>
              <a:tr h="1687524">
                <a:tc>
                  <a:txBody>
                    <a:bodyPr/>
                    <a:p>
                      <a:pPr algn="ctr" fontAlgn="ctr"/>
                      <a:r>
                        <a:rPr lang="en-US">
                          <a:effectLst/>
                        </a:rPr>
                        <a:t>VALUE_ERROR</a:t>
                      </a:r>
                    </a:p>
                  </a:txBody>
                  <a:tcPr marL="76200" marR="76200" marT="76200" marB="76200" anchor="ctr"/>
                </a:tc>
                <a:tc>
                  <a:txBody>
                    <a:bodyPr/>
                    <a:p>
                      <a:pPr algn="ctr" fontAlgn="ctr"/>
                      <a:r>
                        <a:rPr lang="en-US">
                          <a:effectLst/>
                        </a:rPr>
                        <a:t>06502</a:t>
                      </a:r>
                    </a:p>
                  </a:txBody>
                  <a:tcPr marL="76200" marR="76200" marT="76200" marB="76200" anchor="ctr"/>
                </a:tc>
                <a:tc>
                  <a:txBody>
                    <a:bodyPr/>
                    <a:p>
                      <a:pPr algn="ctr" fontAlgn="ctr"/>
                      <a:r>
                        <a:rPr lang="en-US">
                          <a:effectLst/>
                        </a:rPr>
                        <a:t>-6502</a:t>
                      </a:r>
                    </a:p>
                  </a:txBody>
                  <a:tcPr marL="76200" marR="76200" marT="76200" marB="76200" anchor="ctr"/>
                </a:tc>
                <a:tc>
                  <a:txBody>
                    <a:bodyPr/>
                    <a:p>
                      <a:pPr fontAlgn="t"/>
                      <a:r>
                        <a:rPr lang="en-US">
                          <a:effectLst/>
                        </a:rPr>
                        <a:t>It is raised when an arithmetic, conversion, truncation, or sizeconstraint error occurs.</a:t>
                      </a:r>
                    </a:p>
                  </a:txBody>
                  <a:tcPr marL="76200" marR="76200" marT="76200" marB="76200"/>
                </a:tc>
              </a:tr>
              <a:tr h="1317092">
                <a:tc>
                  <a:txBody>
                    <a:bodyPr/>
                    <a:p>
                      <a:pPr algn="ctr" fontAlgn="ctr"/>
                      <a:r>
                        <a:rPr lang="en-US">
                          <a:effectLst/>
                        </a:rPr>
                        <a:t>ZERO_DIVIDE</a:t>
                      </a:r>
                    </a:p>
                  </a:txBody>
                  <a:tcPr marL="76200" marR="76200" marT="76200" marB="76200" anchor="ctr"/>
                </a:tc>
                <a:tc>
                  <a:txBody>
                    <a:bodyPr/>
                    <a:p>
                      <a:pPr algn="ctr" fontAlgn="ctr"/>
                      <a:r>
                        <a:rPr lang="en-US">
                          <a:effectLst/>
                        </a:rPr>
                        <a:t>01476</a:t>
                      </a:r>
                    </a:p>
                  </a:txBody>
                  <a:tcPr marL="76200" marR="76200" marT="76200" marB="76200" anchor="ctr"/>
                </a:tc>
                <a:tc>
                  <a:txBody>
                    <a:bodyPr/>
                    <a:p>
                      <a:pPr algn="ctr" fontAlgn="ctr"/>
                      <a:r>
                        <a:rPr lang="en-US">
                          <a:effectLst/>
                        </a:rPr>
                        <a:t>1476</a:t>
                      </a:r>
                    </a:p>
                  </a:txBody>
                  <a:tcPr marL="76200" marR="76200" marT="76200" marB="76200" anchor="ctr"/>
                </a:tc>
                <a:tc>
                  <a:txBody>
                    <a:bodyPr/>
                    <a:p>
                      <a:pPr fontAlgn="t"/>
                      <a:r>
                        <a:rPr dirty="0" lang="en-US">
                          <a:effectLst/>
                        </a:rPr>
                        <a:t>It is raised when an attempt is made to divide a number by zero.</a:t>
                      </a:r>
                    </a:p>
                  </a:txBody>
                  <a:tcPr marL="76200" marR="76200" marT="76200" marB="76200"/>
                </a:tc>
              </a:tr>
            </a:tbl>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271" name=""/>
        <p:cNvGrpSpPr/>
        <p:nvPr/>
      </p:nvGrpSpPr>
      <p:grpSpPr>
        <a:xfrm>
          <a:off x="0" y="0"/>
          <a:ext cx="0" cy="0"/>
          <a:chOff x="0" y="0"/>
          <a:chExt cx="0" cy="0"/>
        </a:xfrm>
      </p:grpSpPr>
      <p:sp>
        <p:nvSpPr>
          <p:cNvPr id="1048753" name="Title 1"/>
          <p:cNvSpPr>
            <a:spLocks noGrp="1"/>
          </p:cNvSpPr>
          <p:nvPr>
            <p:ph type="title"/>
          </p:nvPr>
        </p:nvSpPr>
        <p:spPr/>
        <p:txBody>
          <a:bodyPr/>
          <a:p>
            <a:endParaRPr lang="en-US"/>
          </a:p>
        </p:txBody>
      </p:sp>
      <p:sp>
        <p:nvSpPr>
          <p:cNvPr id="1048754" name="Content Placeholder 2"/>
          <p:cNvSpPr>
            <a:spLocks noGrp="1"/>
          </p:cNvSpPr>
          <p:nvPr>
            <p:ph idx="1"/>
          </p:nvPr>
        </p:nvSpPr>
        <p:spPr>
          <a:xfrm>
            <a:off x="152400" y="1600200"/>
            <a:ext cx="8839200" cy="4525963"/>
          </a:xfrm>
        </p:spPr>
        <p:txBody>
          <a:bodyPr>
            <a:normAutofit/>
          </a:bodyPr>
          <a:p>
            <a:pPr algn="ctr" indent="0" marL="0">
              <a:buNone/>
            </a:pPr>
            <a:r>
              <a:rPr b="1" dirty="0" sz="4500" lang="en-US">
                <a:solidFill>
                  <a:srgbClr val="FF0000"/>
                </a:solidFill>
                <a:latin typeface="Times New Roman" pitchFamily="18" charset="0"/>
                <a:cs typeface="Times New Roman" pitchFamily="18" charset="0"/>
              </a:rPr>
              <a:t>Stored Procedures &amp; Functions</a:t>
            </a:r>
            <a:endParaRPr dirty="0" sz="4500" lang="en-US"/>
          </a:p>
        </p:txBody>
      </p:sp>
    </p:spTree>
  </p:cSld>
  <p:clrMapOvr>
    <a:masterClrMapping/>
  </p:clrMapOvr>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272" name=""/>
        <p:cNvGrpSpPr/>
        <p:nvPr/>
      </p:nvGrpSpPr>
      <p:grpSpPr>
        <a:xfrm>
          <a:off x="0" y="0"/>
          <a:ext cx="0" cy="0"/>
          <a:chOff x="0" y="0"/>
          <a:chExt cx="0" cy="0"/>
        </a:xfrm>
      </p:grpSpPr>
      <p:sp>
        <p:nvSpPr>
          <p:cNvPr id="1048755" name="Title 1"/>
          <p:cNvSpPr>
            <a:spLocks noGrp="1"/>
          </p:cNvSpPr>
          <p:nvPr>
            <p:ph type="title"/>
          </p:nvPr>
        </p:nvSpPr>
        <p:spPr>
          <a:xfrm>
            <a:off x="228600" y="274638"/>
            <a:ext cx="8763000" cy="563562"/>
          </a:xfrm>
        </p:spPr>
        <p:txBody>
          <a:bodyPr>
            <a:noAutofit/>
          </a:bodyPr>
          <a:p>
            <a:pPr algn="l"/>
            <a:r>
              <a:rPr b="1" dirty="0" sz="3600" lang="en-US" smtClean="0">
                <a:solidFill>
                  <a:srgbClr val="FF0000"/>
                </a:solidFill>
                <a:latin typeface="Times New Roman" pitchFamily="18" charset="0"/>
                <a:cs typeface="Times New Roman" pitchFamily="18" charset="0"/>
              </a:rPr>
              <a:t>           Stored </a:t>
            </a:r>
            <a:r>
              <a:rPr b="1" dirty="0" sz="3600" lang="en-US">
                <a:solidFill>
                  <a:srgbClr val="FF0000"/>
                </a:solidFill>
                <a:latin typeface="Times New Roman" pitchFamily="18" charset="0"/>
                <a:cs typeface="Times New Roman" pitchFamily="18" charset="0"/>
              </a:rPr>
              <a:t>Procedures </a:t>
            </a:r>
            <a:r>
              <a:rPr b="1" dirty="0" sz="3600" lang="en-US" smtClean="0">
                <a:solidFill>
                  <a:srgbClr val="FF0000"/>
                </a:solidFill>
                <a:latin typeface="Times New Roman" pitchFamily="18" charset="0"/>
                <a:cs typeface="Times New Roman" pitchFamily="18" charset="0"/>
              </a:rPr>
              <a:t>&amp; Functions</a:t>
            </a:r>
            <a:endParaRPr b="1" dirty="0" sz="3600" lang="en-US">
              <a:solidFill>
                <a:srgbClr val="FF0000"/>
              </a:solidFill>
            </a:endParaRPr>
          </a:p>
        </p:txBody>
      </p:sp>
      <p:sp>
        <p:nvSpPr>
          <p:cNvPr id="1048756" name="Content Placeholder 2"/>
          <p:cNvSpPr>
            <a:spLocks noGrp="1"/>
          </p:cNvSpPr>
          <p:nvPr>
            <p:ph idx="1"/>
          </p:nvPr>
        </p:nvSpPr>
        <p:spPr>
          <a:xfrm>
            <a:off x="228600" y="1066800"/>
            <a:ext cx="8686800" cy="5638800"/>
          </a:xfrm>
        </p:spPr>
        <p:txBody>
          <a:bodyPr>
            <a:normAutofit/>
          </a:bodyPr>
          <a:p>
            <a:r>
              <a:rPr dirty="0" sz="2700" lang="en-US">
                <a:latin typeface="Times New Roman" pitchFamily="18" charset="0"/>
                <a:cs typeface="Times New Roman" pitchFamily="18" charset="0"/>
              </a:rPr>
              <a:t>A </a:t>
            </a:r>
            <a:r>
              <a:rPr b="1" dirty="0" sz="2700" lang="en-US">
                <a:latin typeface="Times New Roman" pitchFamily="18" charset="0"/>
                <a:cs typeface="Times New Roman" pitchFamily="18" charset="0"/>
              </a:rPr>
              <a:t>subprogram</a:t>
            </a:r>
            <a:r>
              <a:rPr dirty="0" sz="2700" lang="en-US">
                <a:latin typeface="Times New Roman" pitchFamily="18" charset="0"/>
                <a:cs typeface="Times New Roman" pitchFamily="18" charset="0"/>
              </a:rPr>
              <a:t> is a program unit/module that performs a particular task. These subprograms are combined to form larger programs. This is basically called the 'Modular design'. </a:t>
            </a:r>
            <a:endParaRPr dirty="0" sz="2700" lang="en-US" smtClean="0">
              <a:latin typeface="Times New Roman" pitchFamily="18" charset="0"/>
              <a:cs typeface="Times New Roman" pitchFamily="18" charset="0"/>
            </a:endParaRPr>
          </a:p>
          <a:p>
            <a:r>
              <a:rPr dirty="0" sz="2700" lang="en-US" smtClean="0">
                <a:latin typeface="Times New Roman" pitchFamily="18" charset="0"/>
                <a:cs typeface="Times New Roman" pitchFamily="18" charset="0"/>
              </a:rPr>
              <a:t>A </a:t>
            </a:r>
            <a:r>
              <a:rPr dirty="0" sz="2700" lang="en-US">
                <a:latin typeface="Times New Roman" pitchFamily="18" charset="0"/>
                <a:cs typeface="Times New Roman" pitchFamily="18" charset="0"/>
              </a:rPr>
              <a:t>subprogram can be invoked by another subprogram or program which is called the </a:t>
            </a:r>
            <a:r>
              <a:rPr b="1" dirty="0" sz="2700" lang="en-US">
                <a:latin typeface="Times New Roman" pitchFamily="18" charset="0"/>
                <a:cs typeface="Times New Roman" pitchFamily="18" charset="0"/>
              </a:rPr>
              <a:t>calling program</a:t>
            </a:r>
            <a:r>
              <a:rPr dirty="0" sz="2700" lang="en-US">
                <a:latin typeface="Times New Roman" pitchFamily="18" charset="0"/>
                <a:cs typeface="Times New Roman" pitchFamily="18" charset="0"/>
              </a:rPr>
              <a:t>.</a:t>
            </a:r>
          </a:p>
          <a:p>
            <a:pPr indent="0" marL="0">
              <a:buNone/>
            </a:pPr>
            <a:endParaRPr b="1" dirty="0" sz="2700" lang="en-US" smtClean="0">
              <a:solidFill>
                <a:srgbClr val="0000FF"/>
              </a:solidFill>
              <a:latin typeface="Times New Roman" pitchFamily="18" charset="0"/>
              <a:cs typeface="Times New Roman" pitchFamily="18" charset="0"/>
            </a:endParaRPr>
          </a:p>
          <a:p>
            <a:pPr indent="0" marL="0">
              <a:buNone/>
            </a:pPr>
            <a:r>
              <a:rPr b="1" dirty="0" sz="2700" lang="en-US" smtClean="0">
                <a:solidFill>
                  <a:srgbClr val="0000FF"/>
                </a:solidFill>
                <a:latin typeface="Times New Roman" pitchFamily="18" charset="0"/>
                <a:cs typeface="Times New Roman" pitchFamily="18" charset="0"/>
              </a:rPr>
              <a:t>A </a:t>
            </a:r>
            <a:r>
              <a:rPr b="1" dirty="0" sz="2700" lang="en-US">
                <a:solidFill>
                  <a:srgbClr val="0000FF"/>
                </a:solidFill>
                <a:latin typeface="Times New Roman" pitchFamily="18" charset="0"/>
                <a:cs typeface="Times New Roman" pitchFamily="18" charset="0"/>
              </a:rPr>
              <a:t>subprogram can be created −</a:t>
            </a:r>
          </a:p>
          <a:p>
            <a:pPr>
              <a:buFont typeface="Wingdings" pitchFamily="2" charset="2"/>
              <a:buChar char="ü"/>
            </a:pPr>
            <a:r>
              <a:rPr dirty="0" sz="2700" lang="en-US">
                <a:latin typeface="Times New Roman" pitchFamily="18" charset="0"/>
                <a:cs typeface="Times New Roman" pitchFamily="18" charset="0"/>
              </a:rPr>
              <a:t>At the schema level</a:t>
            </a:r>
          </a:p>
          <a:p>
            <a:pPr>
              <a:buFont typeface="Wingdings" pitchFamily="2" charset="2"/>
              <a:buChar char="ü"/>
            </a:pPr>
            <a:r>
              <a:rPr dirty="0" sz="2700" lang="en-US">
                <a:latin typeface="Times New Roman" pitchFamily="18" charset="0"/>
                <a:cs typeface="Times New Roman" pitchFamily="18" charset="0"/>
              </a:rPr>
              <a:t>Inside a package</a:t>
            </a:r>
          </a:p>
          <a:p>
            <a:pPr>
              <a:buFont typeface="Wingdings" pitchFamily="2" charset="2"/>
              <a:buChar char="ü"/>
            </a:pPr>
            <a:r>
              <a:rPr dirty="0" sz="2700" lang="en-US">
                <a:latin typeface="Times New Roman" pitchFamily="18" charset="0"/>
                <a:cs typeface="Times New Roman" pitchFamily="18" charset="0"/>
              </a:rPr>
              <a:t>Inside a PL/SQL block</a:t>
            </a:r>
          </a:p>
          <a:p>
            <a:endParaRPr dirty="0" lang="en-US">
              <a:latin typeface="Times New Roman" pitchFamily="18" charset="0"/>
              <a:cs typeface="Times New Roman" pitchFamily="18" charset="0"/>
            </a:endParaRPr>
          </a:p>
        </p:txBody>
      </p:sp>
    </p:spTree>
  </p:cSld>
  <p:clrMapOvr>
    <a:masterClrMapping/>
  </p:clrMapOvr>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273" name=""/>
        <p:cNvGrpSpPr/>
        <p:nvPr/>
      </p:nvGrpSpPr>
      <p:grpSpPr>
        <a:xfrm>
          <a:off x="0" y="0"/>
          <a:ext cx="0" cy="0"/>
          <a:chOff x="0" y="0"/>
          <a:chExt cx="0" cy="0"/>
        </a:xfrm>
      </p:grpSpPr>
      <p:sp>
        <p:nvSpPr>
          <p:cNvPr id="1048757" name="Content Placeholder 2"/>
          <p:cNvSpPr>
            <a:spLocks noGrp="1"/>
          </p:cNvSpPr>
          <p:nvPr>
            <p:ph idx="1"/>
          </p:nvPr>
        </p:nvSpPr>
        <p:spPr>
          <a:xfrm>
            <a:off x="228600" y="304800"/>
            <a:ext cx="8686800" cy="6248400"/>
          </a:xfrm>
        </p:spPr>
        <p:txBody>
          <a:bodyPr>
            <a:normAutofit fontScale="85000" lnSpcReduction="20000"/>
          </a:bodyPr>
          <a:p>
            <a:r>
              <a:rPr dirty="0" lang="en-US">
                <a:latin typeface="Times New Roman" pitchFamily="18" charset="0"/>
                <a:cs typeface="Times New Roman" pitchFamily="18" charset="0"/>
              </a:rPr>
              <a:t>At the schema level, subprogram is a </a:t>
            </a:r>
            <a:r>
              <a:rPr b="1" dirty="0" lang="en-US">
                <a:latin typeface="Times New Roman" pitchFamily="18" charset="0"/>
                <a:cs typeface="Times New Roman" pitchFamily="18" charset="0"/>
              </a:rPr>
              <a:t>standalone subprogram</a:t>
            </a:r>
            <a:r>
              <a:rPr dirty="0" lang="en-US">
                <a:latin typeface="Times New Roman" pitchFamily="18" charset="0"/>
                <a:cs typeface="Times New Roman" pitchFamily="18" charset="0"/>
              </a:rPr>
              <a:t>. </a:t>
            </a:r>
            <a:endParaRPr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a:p>
            <a:r>
              <a:rPr dirty="0" lang="en-US" smtClean="0">
                <a:latin typeface="Times New Roman" pitchFamily="18" charset="0"/>
                <a:cs typeface="Times New Roman" pitchFamily="18" charset="0"/>
              </a:rPr>
              <a:t>It </a:t>
            </a:r>
            <a:r>
              <a:rPr dirty="0" lang="en-US">
                <a:latin typeface="Times New Roman" pitchFamily="18" charset="0"/>
                <a:cs typeface="Times New Roman" pitchFamily="18" charset="0"/>
              </a:rPr>
              <a:t>is created with the </a:t>
            </a:r>
            <a:r>
              <a:rPr b="1" dirty="0" lang="en-US">
                <a:solidFill>
                  <a:srgbClr val="0000FF"/>
                </a:solidFill>
                <a:latin typeface="Times New Roman" pitchFamily="18" charset="0"/>
                <a:cs typeface="Times New Roman" pitchFamily="18" charset="0"/>
              </a:rPr>
              <a:t>CREATE PROCEDURE or the CREATE FUNCTION </a:t>
            </a:r>
            <a:r>
              <a:rPr dirty="0" lang="en-US">
                <a:latin typeface="Times New Roman" pitchFamily="18" charset="0"/>
                <a:cs typeface="Times New Roman" pitchFamily="18" charset="0"/>
              </a:rPr>
              <a:t>statement</a:t>
            </a:r>
            <a:r>
              <a:rPr dirty="0" lang="en-US" smtClean="0">
                <a:latin typeface="Times New Roman" pitchFamily="18" charset="0"/>
                <a:cs typeface="Times New Roman" pitchFamily="18" charset="0"/>
              </a:rPr>
              <a:t>.</a:t>
            </a:r>
          </a:p>
          <a:p>
            <a:endParaRPr dirty="0" lang="en-US">
              <a:latin typeface="Times New Roman" pitchFamily="18" charset="0"/>
              <a:cs typeface="Times New Roman" pitchFamily="18" charset="0"/>
            </a:endParaRPr>
          </a:p>
          <a:p>
            <a:r>
              <a:rPr dirty="0" lang="en-US" smtClean="0">
                <a:latin typeface="Times New Roman" pitchFamily="18" charset="0"/>
                <a:cs typeface="Times New Roman" pitchFamily="18" charset="0"/>
              </a:rPr>
              <a:t> </a:t>
            </a:r>
            <a:r>
              <a:rPr dirty="0" lang="en-US">
                <a:latin typeface="Times New Roman" pitchFamily="18" charset="0"/>
                <a:cs typeface="Times New Roman" pitchFamily="18" charset="0"/>
              </a:rPr>
              <a:t>It is stored in the database and can be deleted with the </a:t>
            </a:r>
            <a:r>
              <a:rPr b="1" dirty="0" lang="en-US">
                <a:solidFill>
                  <a:srgbClr val="0000FF"/>
                </a:solidFill>
                <a:latin typeface="Times New Roman" pitchFamily="18" charset="0"/>
                <a:cs typeface="Times New Roman" pitchFamily="18" charset="0"/>
              </a:rPr>
              <a:t>DROP PROCEDURE or DROP FUNCTION </a:t>
            </a:r>
            <a:r>
              <a:rPr dirty="0" lang="en-US">
                <a:latin typeface="Times New Roman" pitchFamily="18" charset="0"/>
                <a:cs typeface="Times New Roman" pitchFamily="18" charset="0"/>
              </a:rPr>
              <a:t>statement.</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A subprogram created inside a package is a </a:t>
            </a:r>
            <a:r>
              <a:rPr b="1" dirty="0" lang="en-US">
                <a:latin typeface="Times New Roman" pitchFamily="18" charset="0"/>
                <a:cs typeface="Times New Roman" pitchFamily="18" charset="0"/>
              </a:rPr>
              <a:t>packaged subprogram</a:t>
            </a:r>
            <a:r>
              <a:rPr dirty="0" lang="en-US">
                <a:latin typeface="Times New Roman" pitchFamily="18" charset="0"/>
                <a:cs typeface="Times New Roman" pitchFamily="18" charset="0"/>
              </a:rPr>
              <a:t>. </a:t>
            </a:r>
            <a:endParaRPr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a:p>
            <a:r>
              <a:rPr dirty="0" lang="en-US" smtClean="0">
                <a:latin typeface="Times New Roman" pitchFamily="18" charset="0"/>
                <a:cs typeface="Times New Roman" pitchFamily="18" charset="0"/>
              </a:rPr>
              <a:t>It </a:t>
            </a:r>
            <a:r>
              <a:rPr dirty="0" lang="en-US">
                <a:latin typeface="Times New Roman" pitchFamily="18" charset="0"/>
                <a:cs typeface="Times New Roman" pitchFamily="18" charset="0"/>
              </a:rPr>
              <a:t>is stored in the database and can be deleted only when the package is deleted with the </a:t>
            </a:r>
            <a:r>
              <a:rPr b="1" dirty="0" lang="en-US">
                <a:solidFill>
                  <a:srgbClr val="0000FF"/>
                </a:solidFill>
                <a:latin typeface="Times New Roman" pitchFamily="18" charset="0"/>
                <a:cs typeface="Times New Roman" pitchFamily="18" charset="0"/>
              </a:rPr>
              <a:t>DROP PACKAGE </a:t>
            </a:r>
            <a:r>
              <a:rPr dirty="0" lang="en-US">
                <a:latin typeface="Times New Roman" pitchFamily="18" charset="0"/>
                <a:cs typeface="Times New Roman" pitchFamily="18" charset="0"/>
              </a:rPr>
              <a:t>statement.</a:t>
            </a:r>
          </a:p>
          <a:p>
            <a:endParaRPr dirty="0" lang="en-US"/>
          </a:p>
        </p:txBody>
      </p:sp>
    </p:spTree>
  </p:cSld>
  <p:clrMapOvr>
    <a:masterClrMapping/>
  </p:clrMapOvr>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274" name=""/>
        <p:cNvGrpSpPr/>
        <p:nvPr/>
      </p:nvGrpSpPr>
      <p:grpSpPr>
        <a:xfrm>
          <a:off x="0" y="0"/>
          <a:ext cx="0" cy="0"/>
          <a:chOff x="0" y="0"/>
          <a:chExt cx="0" cy="0"/>
        </a:xfrm>
      </p:grpSpPr>
      <p:sp>
        <p:nvSpPr>
          <p:cNvPr id="1048758" name="Title 1"/>
          <p:cNvSpPr>
            <a:spLocks noGrp="1"/>
          </p:cNvSpPr>
          <p:nvPr>
            <p:ph type="title"/>
          </p:nvPr>
        </p:nvSpPr>
        <p:spPr>
          <a:xfrm>
            <a:off x="457200" y="274638"/>
            <a:ext cx="8229600" cy="715962"/>
          </a:xfrm>
        </p:spPr>
        <p:txBody>
          <a:bodyPr>
            <a:noAutofit/>
          </a:bodyPr>
          <a:p>
            <a:r>
              <a:rPr b="1" dirty="0" sz="3400" lang="en-US">
                <a:solidFill>
                  <a:srgbClr val="FF0000"/>
                </a:solidFill>
                <a:latin typeface="Times New Roman" pitchFamily="18" charset="0"/>
                <a:cs typeface="Times New Roman" pitchFamily="18" charset="0"/>
              </a:rPr>
              <a:t>What is a Stored Procedure?</a:t>
            </a:r>
            <a:r>
              <a:rPr b="1" dirty="0" sz="3400" lang="en-US"/>
              <a:t/>
            </a:r>
            <a:br>
              <a:rPr b="1" dirty="0" sz="3400" lang="en-US"/>
            </a:br>
            <a:endParaRPr dirty="0" sz="3400" lang="en-US"/>
          </a:p>
        </p:txBody>
      </p:sp>
      <p:sp>
        <p:nvSpPr>
          <p:cNvPr id="1048759" name="Content Placeholder 2"/>
          <p:cNvSpPr>
            <a:spLocks noGrp="1"/>
          </p:cNvSpPr>
          <p:nvPr>
            <p:ph idx="1"/>
          </p:nvPr>
        </p:nvSpPr>
        <p:spPr>
          <a:xfrm>
            <a:off x="228600" y="914400"/>
            <a:ext cx="8763000" cy="5867400"/>
          </a:xfrm>
        </p:spPr>
        <p:txBody>
          <a:bodyPr>
            <a:normAutofit/>
          </a:bodyPr>
          <a:p>
            <a:r>
              <a:rPr dirty="0" sz="2500" lang="en-US" smtClean="0">
                <a:latin typeface="Times New Roman" pitchFamily="18" charset="0"/>
                <a:cs typeface="Times New Roman" pitchFamily="18" charset="0"/>
              </a:rPr>
              <a:t>A </a:t>
            </a:r>
            <a:r>
              <a:rPr b="1" dirty="0" sz="2500" lang="en-US">
                <a:latin typeface="Times New Roman" pitchFamily="18" charset="0"/>
                <a:cs typeface="Times New Roman" pitchFamily="18" charset="0"/>
              </a:rPr>
              <a:t>stored procedure</a:t>
            </a:r>
            <a:r>
              <a:rPr dirty="0" sz="2500" lang="en-US">
                <a:latin typeface="Times New Roman" pitchFamily="18" charset="0"/>
                <a:cs typeface="Times New Roman" pitchFamily="18" charset="0"/>
              </a:rPr>
              <a:t> or in simple a </a:t>
            </a:r>
            <a:r>
              <a:rPr b="1" dirty="0" sz="2500" lang="en-US">
                <a:latin typeface="Times New Roman" pitchFamily="18" charset="0"/>
                <a:cs typeface="Times New Roman" pitchFamily="18" charset="0"/>
              </a:rPr>
              <a:t>proc</a:t>
            </a:r>
            <a:r>
              <a:rPr dirty="0" sz="2500" lang="en-US">
                <a:latin typeface="Times New Roman" pitchFamily="18" charset="0"/>
                <a:cs typeface="Times New Roman" pitchFamily="18" charset="0"/>
              </a:rPr>
              <a:t> is a named PL/SQL block which performs one or more specific task. </a:t>
            </a:r>
            <a:endParaRPr dirty="0" sz="2500" lang="en-US" smtClean="0">
              <a:latin typeface="Times New Roman" pitchFamily="18" charset="0"/>
              <a:cs typeface="Times New Roman" pitchFamily="18" charset="0"/>
            </a:endParaRPr>
          </a:p>
          <a:p>
            <a:endParaRPr dirty="0" sz="2500" lang="en-US">
              <a:latin typeface="Times New Roman" pitchFamily="18" charset="0"/>
              <a:cs typeface="Times New Roman" pitchFamily="18" charset="0"/>
            </a:endParaRPr>
          </a:p>
          <a:p>
            <a:r>
              <a:rPr dirty="0" sz="2500" lang="en-US" smtClean="0">
                <a:latin typeface="Times New Roman" pitchFamily="18" charset="0"/>
                <a:cs typeface="Times New Roman" pitchFamily="18" charset="0"/>
              </a:rPr>
              <a:t>This </a:t>
            </a:r>
            <a:r>
              <a:rPr dirty="0" sz="2500" lang="en-US">
                <a:latin typeface="Times New Roman" pitchFamily="18" charset="0"/>
                <a:cs typeface="Times New Roman" pitchFamily="18" charset="0"/>
              </a:rPr>
              <a:t>is similar to a procedure in other programming languages. </a:t>
            </a:r>
            <a:endParaRPr dirty="0" sz="2500" lang="en-US" smtClean="0">
              <a:latin typeface="Times New Roman" pitchFamily="18" charset="0"/>
              <a:cs typeface="Times New Roman" pitchFamily="18" charset="0"/>
            </a:endParaRPr>
          </a:p>
          <a:p>
            <a:endParaRPr dirty="0" sz="2500" lang="en-US">
              <a:latin typeface="Times New Roman" pitchFamily="18" charset="0"/>
              <a:cs typeface="Times New Roman" pitchFamily="18" charset="0"/>
            </a:endParaRPr>
          </a:p>
          <a:p>
            <a:r>
              <a:rPr dirty="0" sz="2500" lang="en-US">
                <a:latin typeface="Times New Roman" pitchFamily="18" charset="0"/>
                <a:cs typeface="Times New Roman" pitchFamily="18" charset="0"/>
              </a:rPr>
              <a:t>A procedure has a header and a body. The header consists of the name of the procedure and the parameters or variables passed to the procedure. </a:t>
            </a:r>
            <a:endParaRPr dirty="0" sz="2500" lang="en-US" smtClean="0">
              <a:latin typeface="Times New Roman" pitchFamily="18" charset="0"/>
              <a:cs typeface="Times New Roman" pitchFamily="18" charset="0"/>
            </a:endParaRPr>
          </a:p>
          <a:p>
            <a:endParaRPr dirty="0" sz="2500" lang="en-US">
              <a:latin typeface="Times New Roman" pitchFamily="18" charset="0"/>
              <a:cs typeface="Times New Roman" pitchFamily="18" charset="0"/>
            </a:endParaRPr>
          </a:p>
          <a:p>
            <a:r>
              <a:rPr dirty="0" sz="2500" lang="en-US" smtClean="0">
                <a:latin typeface="Times New Roman" pitchFamily="18" charset="0"/>
                <a:cs typeface="Times New Roman" pitchFamily="18" charset="0"/>
              </a:rPr>
              <a:t>The </a:t>
            </a:r>
            <a:r>
              <a:rPr dirty="0" sz="2500" lang="en-US">
                <a:latin typeface="Times New Roman" pitchFamily="18" charset="0"/>
                <a:cs typeface="Times New Roman" pitchFamily="18" charset="0"/>
              </a:rPr>
              <a:t>body consists </a:t>
            </a:r>
            <a:r>
              <a:rPr dirty="0" sz="2500" lang="en-US" smtClean="0">
                <a:latin typeface="Times New Roman" pitchFamily="18" charset="0"/>
                <a:cs typeface="Times New Roman" pitchFamily="18" charset="0"/>
              </a:rPr>
              <a:t>of </a:t>
            </a:r>
            <a:r>
              <a:rPr dirty="0" sz="2500" lang="en-US">
                <a:latin typeface="Times New Roman" pitchFamily="18" charset="0"/>
                <a:cs typeface="Times New Roman" pitchFamily="18" charset="0"/>
              </a:rPr>
              <a:t>declaration section, execution section and exception section similar to a general PL/SQL Block. </a:t>
            </a:r>
            <a:endParaRPr dirty="0" sz="2500" lang="en-US" smtClean="0">
              <a:latin typeface="Times New Roman" pitchFamily="18" charset="0"/>
              <a:cs typeface="Times New Roman" pitchFamily="18" charset="0"/>
            </a:endParaRPr>
          </a:p>
          <a:p>
            <a:endParaRPr dirty="0" sz="2500" lang="en-US">
              <a:latin typeface="Times New Roman" pitchFamily="18" charset="0"/>
              <a:cs typeface="Times New Roman" pitchFamily="18" charset="0"/>
            </a:endParaRPr>
          </a:p>
          <a:p>
            <a:endParaRPr dirty="0" sz="2500" lang="en-US">
              <a:latin typeface="Times New Roman" pitchFamily="18" charset="0"/>
              <a:cs typeface="Times New Roman" pitchFamily="18" charset="0"/>
            </a:endParaRPr>
          </a:p>
        </p:txBody>
      </p:sp>
    </p:spTree>
  </p:cSld>
  <p:clrMapOvr>
    <a:masterClrMapping/>
  </p:clrMapOvr>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275" name=""/>
        <p:cNvGrpSpPr/>
        <p:nvPr/>
      </p:nvGrpSpPr>
      <p:grpSpPr>
        <a:xfrm>
          <a:off x="0" y="0"/>
          <a:ext cx="0" cy="0"/>
          <a:chOff x="0" y="0"/>
          <a:chExt cx="0" cy="0"/>
        </a:xfrm>
      </p:grpSpPr>
      <p:sp>
        <p:nvSpPr>
          <p:cNvPr id="1048760" name="Content Placeholder 2"/>
          <p:cNvSpPr>
            <a:spLocks noGrp="1"/>
          </p:cNvSpPr>
          <p:nvPr>
            <p:ph idx="1"/>
          </p:nvPr>
        </p:nvSpPr>
        <p:spPr>
          <a:xfrm>
            <a:off x="457200" y="304800"/>
            <a:ext cx="8229600" cy="6248400"/>
          </a:xfrm>
        </p:spPr>
        <p:txBody>
          <a:bodyPr>
            <a:normAutofit/>
          </a:bodyPr>
          <a:p>
            <a:r>
              <a:rPr dirty="0" sz="2800" lang="en-US">
                <a:latin typeface="Times New Roman" pitchFamily="18" charset="0"/>
                <a:cs typeface="Times New Roman" pitchFamily="18" charset="0"/>
              </a:rPr>
              <a:t>PL/SQL subprograms are named PL/SQL blocks that can be invoked with a set of parameters. </a:t>
            </a:r>
            <a:endParaRPr dirty="0" sz="2800" lang="en-US" smtClean="0">
              <a:latin typeface="Times New Roman" pitchFamily="18" charset="0"/>
              <a:cs typeface="Times New Roman" pitchFamily="18" charset="0"/>
            </a:endParaRPr>
          </a:p>
          <a:p>
            <a:endParaRPr dirty="0" sz="2800" lang="en-US">
              <a:latin typeface="Times New Roman" pitchFamily="18" charset="0"/>
              <a:cs typeface="Times New Roman" pitchFamily="18" charset="0"/>
            </a:endParaRPr>
          </a:p>
          <a:p>
            <a:r>
              <a:rPr dirty="0" sz="2800" lang="en-US" smtClean="0">
                <a:latin typeface="Times New Roman" pitchFamily="18" charset="0"/>
                <a:cs typeface="Times New Roman" pitchFamily="18" charset="0"/>
              </a:rPr>
              <a:t>PL/SQL </a:t>
            </a:r>
            <a:r>
              <a:rPr dirty="0" sz="2800" lang="en-US">
                <a:latin typeface="Times New Roman" pitchFamily="18" charset="0"/>
                <a:cs typeface="Times New Roman" pitchFamily="18" charset="0"/>
              </a:rPr>
              <a:t>provides two kinds of subprograms </a:t>
            </a:r>
            <a:r>
              <a:rPr dirty="0" sz="2800" lang="en-US" smtClean="0">
                <a:latin typeface="Times New Roman" pitchFamily="18" charset="0"/>
                <a:cs typeface="Times New Roman" pitchFamily="18" charset="0"/>
              </a:rPr>
              <a:t>−</a:t>
            </a:r>
          </a:p>
          <a:p>
            <a:endParaRPr dirty="0" sz="2800" lang="en-US">
              <a:latin typeface="Times New Roman" pitchFamily="18" charset="0"/>
              <a:cs typeface="Times New Roman" pitchFamily="18" charset="0"/>
            </a:endParaRPr>
          </a:p>
          <a:p>
            <a:r>
              <a:rPr b="1" dirty="0" sz="2800" lang="en-US">
                <a:latin typeface="Times New Roman" pitchFamily="18" charset="0"/>
                <a:cs typeface="Times New Roman" pitchFamily="18" charset="0"/>
              </a:rPr>
              <a:t>Functions</a:t>
            </a:r>
            <a:r>
              <a:rPr dirty="0" sz="2800" lang="en-US">
                <a:latin typeface="Times New Roman" pitchFamily="18" charset="0"/>
                <a:cs typeface="Times New Roman" pitchFamily="18" charset="0"/>
              </a:rPr>
              <a:t> − These subprograms return a single value; mainly used to compute and return a value</a:t>
            </a:r>
            <a:r>
              <a:rPr dirty="0" sz="2800" lang="en-US" smtClean="0">
                <a:latin typeface="Times New Roman" pitchFamily="18" charset="0"/>
                <a:cs typeface="Times New Roman" pitchFamily="18" charset="0"/>
              </a:rPr>
              <a:t>.</a:t>
            </a:r>
          </a:p>
          <a:p>
            <a:endParaRPr dirty="0" sz="2800" lang="en-US">
              <a:latin typeface="Times New Roman" pitchFamily="18" charset="0"/>
              <a:cs typeface="Times New Roman" pitchFamily="18" charset="0"/>
            </a:endParaRPr>
          </a:p>
          <a:p>
            <a:r>
              <a:rPr b="1" dirty="0" sz="2800" lang="en-US">
                <a:latin typeface="Times New Roman" pitchFamily="18" charset="0"/>
                <a:cs typeface="Times New Roman" pitchFamily="18" charset="0"/>
              </a:rPr>
              <a:t>Procedures</a:t>
            </a:r>
            <a:r>
              <a:rPr dirty="0" sz="2800" lang="en-US">
                <a:latin typeface="Times New Roman" pitchFamily="18" charset="0"/>
                <a:cs typeface="Times New Roman" pitchFamily="18" charset="0"/>
              </a:rPr>
              <a:t> − These subprograms do not return a value directly; mainly used to perform an action</a:t>
            </a:r>
            <a:r>
              <a:rPr dirty="0" sz="2800" lang="en-US" smtClean="0">
                <a:latin typeface="Times New Roman" pitchFamily="18" charset="0"/>
                <a:cs typeface="Times New Roman" pitchFamily="18" charset="0"/>
              </a:rPr>
              <a:t>.</a:t>
            </a:r>
          </a:p>
          <a:p>
            <a:endParaRPr dirty="0" sz="2800" lang="en-US">
              <a:latin typeface="Times New Roman" pitchFamily="18" charset="0"/>
              <a:cs typeface="Times New Roman" pitchFamily="18" charset="0"/>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7" name=""/>
        <p:cNvGrpSpPr/>
        <p:nvPr/>
      </p:nvGrpSpPr>
      <p:grpSpPr>
        <a:xfrm>
          <a:off x="0" y="0"/>
          <a:ext cx="0" cy="0"/>
          <a:chOff x="0" y="0"/>
          <a:chExt cx="0" cy="0"/>
        </a:xfrm>
      </p:grpSpPr>
      <p:sp>
        <p:nvSpPr>
          <p:cNvPr id="1048608" name="Title 1"/>
          <p:cNvSpPr>
            <a:spLocks noGrp="1"/>
          </p:cNvSpPr>
          <p:nvPr>
            <p:ph type="title"/>
          </p:nvPr>
        </p:nvSpPr>
        <p:spPr/>
        <p:txBody>
          <a:bodyPr>
            <a:normAutofit fontScale="90000"/>
          </a:bodyPr>
          <a:p>
            <a:r>
              <a:rPr b="1" dirty="0" sz="3400" lang="en-US">
                <a:solidFill>
                  <a:srgbClr val="FF0000"/>
                </a:solidFill>
                <a:latin typeface="Times New Roman" pitchFamily="18" charset="0"/>
                <a:cs typeface="Times New Roman" pitchFamily="18" charset="0"/>
              </a:rPr>
              <a:t>Basic Difference between SQL and PL/SQL</a:t>
            </a:r>
            <a:br>
              <a:rPr b="1" dirty="0" sz="3400" lang="en-US">
                <a:solidFill>
                  <a:srgbClr val="FF0000"/>
                </a:solidFill>
                <a:latin typeface="Times New Roman" pitchFamily="18" charset="0"/>
                <a:cs typeface="Times New Roman" pitchFamily="18" charset="0"/>
              </a:rPr>
            </a:br>
            <a:endParaRPr dirty="0" sz="3400" lang="en-US">
              <a:solidFill>
                <a:srgbClr val="FF0000"/>
              </a:solidFill>
              <a:latin typeface="Times New Roman" pitchFamily="18" charset="0"/>
              <a:cs typeface="Times New Roman" pitchFamily="18" charset="0"/>
            </a:endParaRPr>
          </a:p>
        </p:txBody>
      </p:sp>
      <p:graphicFrame>
        <p:nvGraphicFramePr>
          <p:cNvPr id="4194304" name="Content Placeholder 3"/>
          <p:cNvGraphicFramePr>
            <a:graphicFrameLocks noGrp="1"/>
          </p:cNvGraphicFramePr>
          <p:nvPr>
            <p:ph idx="1"/>
          </p:nvPr>
        </p:nvGraphicFramePr>
        <p:xfrm>
          <a:off x="381000" y="1066800"/>
          <a:ext cx="8534400" cy="5120640"/>
        </p:xfrm>
        <a:graphic>
          <a:graphicData uri="http://schemas.openxmlformats.org/drawingml/2006/table">
            <a:tbl>
              <a:tblPr firstRow="1" bandRow="1">
                <a:tableStyleId>{5C22544A-7EE6-4342-B048-85BDC9FD1C3A}</a:tableStyleId>
              </a:tblPr>
              <a:tblGrid>
                <a:gridCol w="4267200"/>
                <a:gridCol w="4267200"/>
              </a:tblGrid>
              <a:tr h="370840">
                <a:tc>
                  <a:txBody>
                    <a:bodyPr/>
                    <a:p>
                      <a:r>
                        <a:rPr b="1" dirty="0" sz="2100" lang="en-US">
                          <a:latin typeface="Times New Roman" pitchFamily="18" charset="0"/>
                          <a:cs typeface="Times New Roman" pitchFamily="18" charset="0"/>
                        </a:rPr>
                        <a:t>SQL</a:t>
                      </a:r>
                      <a:r>
                        <a:rPr dirty="0" sz="2100" lang="en-US">
                          <a:latin typeface="Times New Roman" pitchFamily="18" charset="0"/>
                          <a:cs typeface="Times New Roman" pitchFamily="18" charset="0"/>
                        </a:rPr>
                        <a:t> </a:t>
                      </a:r>
                    </a:p>
                  </a:txBody>
                  <a:tcPr anchor="ctr"/>
                </a:tc>
                <a:tc>
                  <a:txBody>
                    <a:bodyPr/>
                    <a:p>
                      <a:endParaRPr sz="2100" lang="en-US">
                        <a:latin typeface="Times New Roman" pitchFamily="18" charset="0"/>
                        <a:cs typeface="Times New Roman" pitchFamily="18" charset="0"/>
                      </a:endParaRPr>
                    </a:p>
                    <a:p>
                      <a:r>
                        <a:rPr b="1" sz="2100" lang="en-US">
                          <a:latin typeface="Times New Roman" pitchFamily="18" charset="0"/>
                          <a:cs typeface="Times New Roman" pitchFamily="18" charset="0"/>
                        </a:rPr>
                        <a:t>PL/SQL</a:t>
                      </a:r>
                      <a:r>
                        <a:rPr sz="2100" lang="en-US">
                          <a:latin typeface="Times New Roman" pitchFamily="18" charset="0"/>
                          <a:cs typeface="Times New Roman" pitchFamily="18" charset="0"/>
                        </a:rPr>
                        <a:t> </a:t>
                      </a:r>
                    </a:p>
                  </a:txBody>
                  <a:tcPr anchor="ctr"/>
                </a:tc>
              </a:tr>
              <a:tr h="370840">
                <a:tc>
                  <a:txBody>
                    <a:bodyPr/>
                    <a:p>
                      <a:pPr>
                        <a:buFont typeface="Arial"/>
                        <a:buChar char="•"/>
                      </a:pPr>
                      <a:r>
                        <a:rPr dirty="0" sz="2100" lang="en-US">
                          <a:latin typeface="Times New Roman" pitchFamily="18" charset="0"/>
                          <a:cs typeface="Times New Roman" pitchFamily="18" charset="0"/>
                        </a:rPr>
                        <a:t>SQL is a single query that is used to perform DML and DDL operations.</a:t>
                      </a:r>
                    </a:p>
                  </a:txBody>
                  <a:tcPr anchor="ctr"/>
                </a:tc>
                <a:tc>
                  <a:txBody>
                    <a:bodyPr/>
                    <a:p>
                      <a:pPr>
                        <a:buFont typeface="Arial"/>
                        <a:buChar char="•"/>
                      </a:pPr>
                      <a:r>
                        <a:rPr sz="2100" lang="en-US">
                          <a:latin typeface="Times New Roman" pitchFamily="18" charset="0"/>
                          <a:cs typeface="Times New Roman" pitchFamily="18" charset="0"/>
                        </a:rPr>
                        <a:t>PL/SQL is a block of codes that used to write the entire program blocks/ procedure/ function, etc.</a:t>
                      </a:r>
                    </a:p>
                  </a:txBody>
                  <a:tcPr anchor="ctr"/>
                </a:tc>
              </a:tr>
              <a:tr h="370840">
                <a:tc>
                  <a:txBody>
                    <a:bodyPr/>
                    <a:p>
                      <a:pPr>
                        <a:buFont typeface="Arial"/>
                        <a:buChar char="•"/>
                      </a:pPr>
                      <a:r>
                        <a:rPr sz="2100" lang="en-US">
                          <a:latin typeface="Times New Roman" pitchFamily="18" charset="0"/>
                          <a:cs typeface="Times New Roman" pitchFamily="18" charset="0"/>
                        </a:rPr>
                        <a:t>It is declarative, that defines what needs to be done, rather than how things need to be done.</a:t>
                      </a:r>
                    </a:p>
                  </a:txBody>
                  <a:tcPr anchor="ctr"/>
                </a:tc>
                <a:tc>
                  <a:txBody>
                    <a:bodyPr/>
                    <a:p>
                      <a:pPr>
                        <a:buFont typeface="Arial"/>
                        <a:buChar char="•"/>
                      </a:pPr>
                      <a:r>
                        <a:rPr sz="2100" lang="en-US">
                          <a:latin typeface="Times New Roman" pitchFamily="18" charset="0"/>
                          <a:cs typeface="Times New Roman" pitchFamily="18" charset="0"/>
                        </a:rPr>
                        <a:t>PL/SQL is procedural that defines how the things needs to be done.</a:t>
                      </a:r>
                    </a:p>
                  </a:txBody>
                  <a:tcPr anchor="ctr"/>
                </a:tc>
              </a:tr>
              <a:tr h="370840">
                <a:tc>
                  <a:txBody>
                    <a:bodyPr/>
                    <a:p>
                      <a:pPr>
                        <a:buFont typeface="Arial"/>
                        <a:buChar char="•"/>
                      </a:pPr>
                      <a:r>
                        <a:rPr sz="2100" lang="en-US">
                          <a:latin typeface="Times New Roman" pitchFamily="18" charset="0"/>
                          <a:cs typeface="Times New Roman" pitchFamily="18" charset="0"/>
                        </a:rPr>
                        <a:t>Execute as a single statement.</a:t>
                      </a:r>
                    </a:p>
                  </a:txBody>
                  <a:tcPr anchor="ctr"/>
                </a:tc>
                <a:tc>
                  <a:txBody>
                    <a:bodyPr/>
                    <a:p>
                      <a:pPr>
                        <a:buFont typeface="Arial"/>
                        <a:buChar char="•"/>
                      </a:pPr>
                      <a:r>
                        <a:rPr sz="2100" lang="en-US">
                          <a:latin typeface="Times New Roman" pitchFamily="18" charset="0"/>
                          <a:cs typeface="Times New Roman" pitchFamily="18" charset="0"/>
                        </a:rPr>
                        <a:t>Execute as a whole block.</a:t>
                      </a:r>
                    </a:p>
                  </a:txBody>
                  <a:tcPr anchor="ctr"/>
                </a:tc>
              </a:tr>
              <a:tr h="370840">
                <a:tc>
                  <a:txBody>
                    <a:bodyPr/>
                    <a:p>
                      <a:pPr>
                        <a:buFont typeface="Arial"/>
                        <a:buChar char="•"/>
                      </a:pPr>
                      <a:r>
                        <a:rPr sz="2100" lang="en-US">
                          <a:latin typeface="Times New Roman" pitchFamily="18" charset="0"/>
                          <a:cs typeface="Times New Roman" pitchFamily="18" charset="0"/>
                        </a:rPr>
                        <a:t>Mainly used to manipulate data.</a:t>
                      </a:r>
                    </a:p>
                  </a:txBody>
                  <a:tcPr anchor="ctr"/>
                </a:tc>
                <a:tc>
                  <a:txBody>
                    <a:bodyPr/>
                    <a:p>
                      <a:pPr>
                        <a:buFont typeface="Arial"/>
                        <a:buChar char="•"/>
                      </a:pPr>
                      <a:r>
                        <a:rPr sz="2100" lang="en-US">
                          <a:latin typeface="Times New Roman" pitchFamily="18" charset="0"/>
                          <a:cs typeface="Times New Roman" pitchFamily="18" charset="0"/>
                        </a:rPr>
                        <a:t>Mainly used to create an application.</a:t>
                      </a:r>
                    </a:p>
                  </a:txBody>
                  <a:tcPr anchor="ctr"/>
                </a:tc>
              </a:tr>
              <a:tr h="370840">
                <a:tc>
                  <a:txBody>
                    <a:bodyPr/>
                    <a:p>
                      <a:pPr>
                        <a:buFont typeface="Arial"/>
                        <a:buChar char="•"/>
                      </a:pPr>
                      <a:r>
                        <a:rPr sz="2100" lang="en-US">
                          <a:latin typeface="Times New Roman" pitchFamily="18" charset="0"/>
                          <a:cs typeface="Times New Roman" pitchFamily="18" charset="0"/>
                        </a:rPr>
                        <a:t>Interaction with Database server.</a:t>
                      </a:r>
                    </a:p>
                  </a:txBody>
                  <a:tcPr anchor="ctr"/>
                </a:tc>
                <a:tc>
                  <a:txBody>
                    <a:bodyPr/>
                    <a:p>
                      <a:pPr>
                        <a:buFont typeface="Arial"/>
                        <a:buChar char="•"/>
                      </a:pPr>
                      <a:r>
                        <a:rPr sz="2100" lang="en-US">
                          <a:latin typeface="Times New Roman" pitchFamily="18" charset="0"/>
                          <a:cs typeface="Times New Roman" pitchFamily="18" charset="0"/>
                        </a:rPr>
                        <a:t>No interaction with the database server.</a:t>
                      </a:r>
                    </a:p>
                  </a:txBody>
                  <a:tcPr anchor="ctr"/>
                </a:tc>
              </a:tr>
              <a:tr h="370840">
                <a:tc>
                  <a:txBody>
                    <a:bodyPr/>
                    <a:p>
                      <a:pPr>
                        <a:buFont typeface="Arial"/>
                        <a:buChar char="•"/>
                      </a:pPr>
                      <a:r>
                        <a:rPr sz="2100" lang="en-US">
                          <a:latin typeface="Times New Roman" pitchFamily="18" charset="0"/>
                          <a:cs typeface="Times New Roman" pitchFamily="18" charset="0"/>
                        </a:rPr>
                        <a:t>Cannot contain PL/SQL code in it.</a:t>
                      </a:r>
                    </a:p>
                  </a:txBody>
                  <a:tcPr anchor="ctr"/>
                </a:tc>
                <a:tc>
                  <a:txBody>
                    <a:bodyPr/>
                    <a:p>
                      <a:pPr>
                        <a:buFont typeface="Arial"/>
                        <a:buChar char="•"/>
                      </a:pPr>
                      <a:r>
                        <a:rPr dirty="0" sz="2100" lang="en-US">
                          <a:latin typeface="Times New Roman" pitchFamily="18" charset="0"/>
                          <a:cs typeface="Times New Roman" pitchFamily="18" charset="0"/>
                        </a:rPr>
                        <a:t>It is an extension of SQL, so it can contain SQL inside it.</a:t>
                      </a:r>
                    </a:p>
                  </a:txBody>
                  <a:tcPr anchor="ctr"/>
                </a:tc>
              </a:tr>
            </a:tbl>
          </a:graphicData>
        </a:graphic>
      </p:graphicFrame>
    </p:spTree>
  </p:cSld>
  <p:clrMapOvr>
    <a:masterClrMapping/>
  </p:clrMapOvr>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276" name=""/>
        <p:cNvGrpSpPr/>
        <p:nvPr/>
      </p:nvGrpSpPr>
      <p:grpSpPr>
        <a:xfrm>
          <a:off x="0" y="0"/>
          <a:ext cx="0" cy="0"/>
          <a:chOff x="0" y="0"/>
          <a:chExt cx="0" cy="0"/>
        </a:xfrm>
      </p:grpSpPr>
      <p:sp>
        <p:nvSpPr>
          <p:cNvPr id="1048761" name="Content Placeholder 2"/>
          <p:cNvSpPr>
            <a:spLocks noGrp="1"/>
          </p:cNvSpPr>
          <p:nvPr>
            <p:ph idx="1"/>
          </p:nvPr>
        </p:nvSpPr>
        <p:spPr>
          <a:xfrm>
            <a:off x="228600" y="228600"/>
            <a:ext cx="8686800" cy="6400800"/>
          </a:xfrm>
        </p:spPr>
        <p:txBody>
          <a:bodyPr>
            <a:normAutofit/>
          </a:bodyPr>
          <a:p>
            <a:pPr>
              <a:buFont typeface="Wingdings" pitchFamily="2" charset="2"/>
              <a:buChar char="v"/>
            </a:pPr>
            <a:r>
              <a:rPr b="1" dirty="0" sz="2500" lang="en-US">
                <a:solidFill>
                  <a:srgbClr val="FF0000"/>
                </a:solidFill>
                <a:latin typeface="Times New Roman" pitchFamily="18" charset="0"/>
                <a:cs typeface="Times New Roman" pitchFamily="18" charset="0"/>
              </a:rPr>
              <a:t>Creating a Procedure</a:t>
            </a:r>
          </a:p>
          <a:p>
            <a:r>
              <a:rPr dirty="0" sz="2500" lang="en-US">
                <a:latin typeface="Times New Roman" pitchFamily="18" charset="0"/>
                <a:cs typeface="Times New Roman" pitchFamily="18" charset="0"/>
              </a:rPr>
              <a:t>A procedure is created with the </a:t>
            </a:r>
            <a:r>
              <a:rPr b="1" dirty="0" sz="2500" lang="en-US">
                <a:latin typeface="Times New Roman" pitchFamily="18" charset="0"/>
                <a:cs typeface="Times New Roman" pitchFamily="18" charset="0"/>
              </a:rPr>
              <a:t>CREATE OR REPLACE PROCEDURE</a:t>
            </a:r>
            <a:r>
              <a:rPr dirty="0" sz="2500" lang="en-US">
                <a:latin typeface="Times New Roman" pitchFamily="18" charset="0"/>
                <a:cs typeface="Times New Roman" pitchFamily="18" charset="0"/>
              </a:rPr>
              <a:t> statement. </a:t>
            </a:r>
            <a:endParaRPr dirty="0" sz="2500" lang="en-US" smtClean="0">
              <a:latin typeface="Times New Roman" pitchFamily="18" charset="0"/>
              <a:cs typeface="Times New Roman" pitchFamily="18" charset="0"/>
            </a:endParaRPr>
          </a:p>
          <a:p>
            <a:endParaRPr dirty="0" sz="2500" lang="en-US" smtClean="0">
              <a:latin typeface="Times New Roman" pitchFamily="18" charset="0"/>
              <a:cs typeface="Times New Roman" pitchFamily="18" charset="0"/>
            </a:endParaRPr>
          </a:p>
          <a:p>
            <a:r>
              <a:rPr b="1" dirty="0" sz="2500" lang="en-US" smtClean="0">
                <a:solidFill>
                  <a:srgbClr val="0000FF"/>
                </a:solidFill>
                <a:latin typeface="Times New Roman" pitchFamily="18" charset="0"/>
                <a:cs typeface="Times New Roman" pitchFamily="18" charset="0"/>
              </a:rPr>
              <a:t>Syntax:-</a:t>
            </a:r>
          </a:p>
          <a:p>
            <a:r>
              <a:rPr dirty="0" sz="2500" lang="en-US" smtClean="0">
                <a:solidFill>
                  <a:srgbClr val="FF0000"/>
                </a:solidFill>
                <a:latin typeface="Times New Roman" pitchFamily="18" charset="0"/>
                <a:cs typeface="Times New Roman" pitchFamily="18" charset="0"/>
              </a:rPr>
              <a:t>CREATE </a:t>
            </a:r>
            <a:r>
              <a:rPr dirty="0" sz="2500" lang="en-US">
                <a:solidFill>
                  <a:srgbClr val="FF0000"/>
                </a:solidFill>
                <a:latin typeface="Times New Roman" pitchFamily="18" charset="0"/>
                <a:cs typeface="Times New Roman" pitchFamily="18" charset="0"/>
              </a:rPr>
              <a:t>[OR REPLACE] PROCEDURE </a:t>
            </a:r>
            <a:r>
              <a:rPr dirty="0" sz="2500" lang="en-US" smtClean="0">
                <a:latin typeface="Times New Roman" pitchFamily="18" charset="0"/>
                <a:cs typeface="Times New Roman" pitchFamily="18" charset="0"/>
              </a:rPr>
              <a:t>procedure_name</a:t>
            </a:r>
          </a:p>
          <a:p>
            <a:pPr indent="0" marL="0">
              <a:buNone/>
            </a:pPr>
            <a:r>
              <a:rPr dirty="0" sz="2500" lang="en-US" smtClean="0">
                <a:latin typeface="Times New Roman" pitchFamily="18" charset="0"/>
                <a:cs typeface="Times New Roman" pitchFamily="18" charset="0"/>
              </a:rPr>
              <a:t> </a:t>
            </a:r>
            <a:r>
              <a:rPr dirty="0" sz="2500" lang="en-US">
                <a:latin typeface="Times New Roman" pitchFamily="18" charset="0"/>
                <a:cs typeface="Times New Roman" pitchFamily="18" charset="0"/>
              </a:rPr>
              <a:t>[(parameter_name [IN | OUT | IN OUT] type [, ...])] </a:t>
            </a:r>
            <a:endParaRPr dirty="0" sz="2500" lang="en-US" smtClean="0">
              <a:latin typeface="Times New Roman" pitchFamily="18" charset="0"/>
              <a:cs typeface="Times New Roman" pitchFamily="18" charset="0"/>
            </a:endParaRPr>
          </a:p>
          <a:p>
            <a:pPr indent="0" marL="0">
              <a:buNone/>
            </a:pPr>
            <a:r>
              <a:rPr dirty="0" sz="2500" lang="en-US" smtClean="0">
                <a:latin typeface="Times New Roman" pitchFamily="18" charset="0"/>
                <a:cs typeface="Times New Roman" pitchFamily="18" charset="0"/>
              </a:rPr>
              <a:t>{</a:t>
            </a:r>
            <a:r>
              <a:rPr dirty="0" sz="2500" lang="en-US">
                <a:latin typeface="Times New Roman" pitchFamily="18" charset="0"/>
                <a:cs typeface="Times New Roman" pitchFamily="18" charset="0"/>
              </a:rPr>
              <a:t>IS | AS} </a:t>
            </a:r>
            <a:endParaRPr dirty="0" sz="2500" lang="en-US" smtClean="0">
              <a:latin typeface="Times New Roman" pitchFamily="18" charset="0"/>
              <a:cs typeface="Times New Roman" pitchFamily="18" charset="0"/>
            </a:endParaRPr>
          </a:p>
          <a:p>
            <a:pPr indent="0" marL="0">
              <a:buNone/>
            </a:pPr>
            <a:r>
              <a:rPr dirty="0" sz="2500" lang="en-US" smtClean="0">
                <a:latin typeface="Times New Roman" pitchFamily="18" charset="0"/>
                <a:cs typeface="Times New Roman" pitchFamily="18" charset="0"/>
              </a:rPr>
              <a:t>BEGIN </a:t>
            </a:r>
          </a:p>
          <a:p>
            <a:pPr indent="0" marL="0">
              <a:buNone/>
            </a:pPr>
            <a:r>
              <a:rPr dirty="0" sz="2500" lang="en-US" smtClean="0">
                <a:latin typeface="Times New Roman" pitchFamily="18" charset="0"/>
                <a:cs typeface="Times New Roman" pitchFamily="18" charset="0"/>
              </a:rPr>
              <a:t>	&lt; </a:t>
            </a:r>
            <a:r>
              <a:rPr dirty="0" sz="2500" lang="en-US">
                <a:latin typeface="Times New Roman" pitchFamily="18" charset="0"/>
                <a:cs typeface="Times New Roman" pitchFamily="18" charset="0"/>
              </a:rPr>
              <a:t>procedure_body &gt; </a:t>
            </a:r>
            <a:endParaRPr dirty="0" sz="2500" lang="en-US" smtClean="0">
              <a:latin typeface="Times New Roman" pitchFamily="18" charset="0"/>
              <a:cs typeface="Times New Roman" pitchFamily="18" charset="0"/>
            </a:endParaRPr>
          </a:p>
          <a:p>
            <a:pPr indent="0" marL="0">
              <a:buNone/>
            </a:pPr>
            <a:r>
              <a:rPr dirty="0" sz="2500" lang="en-US" smtClean="0">
                <a:latin typeface="Times New Roman" pitchFamily="18" charset="0"/>
                <a:cs typeface="Times New Roman" pitchFamily="18" charset="0"/>
              </a:rPr>
              <a:t>END </a:t>
            </a:r>
            <a:r>
              <a:rPr dirty="0" sz="2500" lang="en-US">
                <a:latin typeface="Times New Roman" pitchFamily="18" charset="0"/>
                <a:cs typeface="Times New Roman" pitchFamily="18" charset="0"/>
              </a:rPr>
              <a:t>procedure_name; </a:t>
            </a:r>
          </a:p>
        </p:txBody>
      </p:sp>
    </p:spTree>
  </p:cSld>
  <p:clrMapOvr>
    <a:masterClrMapping/>
  </p:clrMapOvr>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277" name=""/>
        <p:cNvGrpSpPr/>
        <p:nvPr/>
      </p:nvGrpSpPr>
      <p:grpSpPr>
        <a:xfrm>
          <a:off x="0" y="0"/>
          <a:ext cx="0" cy="0"/>
          <a:chOff x="0" y="0"/>
          <a:chExt cx="0" cy="0"/>
        </a:xfrm>
      </p:grpSpPr>
      <p:sp>
        <p:nvSpPr>
          <p:cNvPr id="1048762" name="Content Placeholder 2"/>
          <p:cNvSpPr>
            <a:spLocks noGrp="1"/>
          </p:cNvSpPr>
          <p:nvPr>
            <p:ph idx="1"/>
          </p:nvPr>
        </p:nvSpPr>
        <p:spPr>
          <a:xfrm>
            <a:off x="228600" y="228600"/>
            <a:ext cx="8686800" cy="6477000"/>
          </a:xfrm>
        </p:spPr>
        <p:txBody>
          <a:bodyPr>
            <a:normAutofit fontScale="92500" lnSpcReduction="20000"/>
          </a:bodyPr>
          <a:p>
            <a:r>
              <a:rPr dirty="0" lang="en-US">
                <a:latin typeface="Times New Roman" pitchFamily="18" charset="0"/>
                <a:cs typeface="Times New Roman" pitchFamily="18" charset="0"/>
              </a:rPr>
              <a:t>Where,</a:t>
            </a:r>
          </a:p>
          <a:p>
            <a:r>
              <a:rPr dirty="0" i="1" lang="en-US">
                <a:solidFill>
                  <a:srgbClr val="0000FF"/>
                </a:solidFill>
                <a:latin typeface="Times New Roman" pitchFamily="18" charset="0"/>
                <a:cs typeface="Times New Roman" pitchFamily="18" charset="0"/>
              </a:rPr>
              <a:t>procedure-name</a:t>
            </a:r>
            <a:r>
              <a:rPr dirty="0" lang="en-US">
                <a:latin typeface="Times New Roman" pitchFamily="18" charset="0"/>
                <a:cs typeface="Times New Roman" pitchFamily="18" charset="0"/>
              </a:rPr>
              <a:t> specifies the name of the procedure.</a:t>
            </a:r>
          </a:p>
          <a:p>
            <a:r>
              <a:rPr dirty="0" lang="en-US">
                <a:solidFill>
                  <a:srgbClr val="0000FF"/>
                </a:solidFill>
                <a:latin typeface="Times New Roman" pitchFamily="18" charset="0"/>
                <a:cs typeface="Times New Roman" pitchFamily="18" charset="0"/>
              </a:rPr>
              <a:t>[OR REPLACE] </a:t>
            </a:r>
            <a:r>
              <a:rPr dirty="0" lang="en-US">
                <a:latin typeface="Times New Roman" pitchFamily="18" charset="0"/>
                <a:cs typeface="Times New Roman" pitchFamily="18" charset="0"/>
              </a:rPr>
              <a:t>option allows the modification of an existing procedure.</a:t>
            </a:r>
          </a:p>
          <a:p>
            <a:r>
              <a:rPr dirty="0" lang="en-US">
                <a:latin typeface="Times New Roman" pitchFamily="18" charset="0"/>
                <a:cs typeface="Times New Roman" pitchFamily="18" charset="0"/>
              </a:rPr>
              <a:t>The optional parameter list contains name, mode and types of the parameters</a:t>
            </a:r>
            <a:r>
              <a:rPr dirty="0" lang="en-US" smtClean="0">
                <a:latin typeface="Times New Roman" pitchFamily="18" charset="0"/>
                <a:cs typeface="Times New Roman" pitchFamily="18" charset="0"/>
              </a:rPr>
              <a:t>.</a:t>
            </a:r>
          </a:p>
          <a:p>
            <a:r>
              <a:rPr dirty="0" lang="en-US" smtClean="0">
                <a:solidFill>
                  <a:srgbClr val="0000FF"/>
                </a:solidFill>
                <a:latin typeface="Times New Roman" pitchFamily="18" charset="0"/>
                <a:cs typeface="Times New Roman" pitchFamily="18" charset="0"/>
              </a:rPr>
              <a:t> </a:t>
            </a:r>
            <a:r>
              <a:rPr b="1" dirty="0" lang="en-US">
                <a:solidFill>
                  <a:srgbClr val="0000FF"/>
                </a:solidFill>
                <a:latin typeface="Times New Roman" pitchFamily="18" charset="0"/>
                <a:cs typeface="Times New Roman" pitchFamily="18" charset="0"/>
              </a:rPr>
              <a:t>IN</a:t>
            </a:r>
            <a:r>
              <a:rPr dirty="0" lang="en-US">
                <a:solidFill>
                  <a:srgbClr val="0000FF"/>
                </a:solidFill>
                <a:latin typeface="Times New Roman" pitchFamily="18" charset="0"/>
                <a:cs typeface="Times New Roman" pitchFamily="18" charset="0"/>
              </a:rPr>
              <a:t> </a:t>
            </a:r>
            <a:r>
              <a:rPr dirty="0" lang="en-US">
                <a:latin typeface="Times New Roman" pitchFamily="18" charset="0"/>
                <a:cs typeface="Times New Roman" pitchFamily="18" charset="0"/>
              </a:rPr>
              <a:t>represents the value that will be passed from outside and </a:t>
            </a:r>
            <a:r>
              <a:rPr b="1" dirty="0" lang="en-US">
                <a:solidFill>
                  <a:srgbClr val="0000FF"/>
                </a:solidFill>
                <a:latin typeface="Times New Roman" pitchFamily="18" charset="0"/>
                <a:cs typeface="Times New Roman" pitchFamily="18" charset="0"/>
              </a:rPr>
              <a:t>OUT</a:t>
            </a:r>
            <a:r>
              <a:rPr dirty="0" lang="en-US">
                <a:latin typeface="Times New Roman" pitchFamily="18" charset="0"/>
                <a:cs typeface="Times New Roman" pitchFamily="18" charset="0"/>
              </a:rPr>
              <a:t> represents the parameter that will be used to return a value outside of the procedure.</a:t>
            </a:r>
          </a:p>
          <a:p>
            <a:r>
              <a:rPr dirty="0" i="1" lang="en-US">
                <a:solidFill>
                  <a:srgbClr val="0000FF"/>
                </a:solidFill>
                <a:latin typeface="Times New Roman" pitchFamily="18" charset="0"/>
                <a:cs typeface="Times New Roman" pitchFamily="18" charset="0"/>
              </a:rPr>
              <a:t>procedure-body</a:t>
            </a:r>
            <a:r>
              <a:rPr dirty="0" lang="en-US">
                <a:latin typeface="Times New Roman" pitchFamily="18" charset="0"/>
                <a:cs typeface="Times New Roman" pitchFamily="18" charset="0"/>
              </a:rPr>
              <a:t> contains the executable part</a:t>
            </a:r>
            <a:r>
              <a:rPr dirty="0" lang="en-US" smtClean="0">
                <a:latin typeface="Times New Roman" pitchFamily="18" charset="0"/>
                <a:cs typeface="Times New Roman" pitchFamily="18" charset="0"/>
              </a:rPr>
              <a:t>.</a:t>
            </a:r>
          </a:p>
          <a:p>
            <a:r>
              <a:rPr b="1" dirty="0" lang="en-US" smtClean="0">
                <a:solidFill>
                  <a:srgbClr val="FF0000"/>
                </a:solidFill>
                <a:latin typeface="Times New Roman" pitchFamily="18" charset="0"/>
                <a:cs typeface="Times New Roman" pitchFamily="18" charset="0"/>
              </a:rPr>
              <a:t>IS</a:t>
            </a:r>
            <a:r>
              <a:rPr dirty="0" lang="en-US" smtClean="0">
                <a:latin typeface="Times New Roman" pitchFamily="18" charset="0"/>
                <a:cs typeface="Times New Roman" pitchFamily="18" charset="0"/>
              </a:rPr>
              <a:t> keyword is used, when the procedure is nested into some other blocks.</a:t>
            </a:r>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The </a:t>
            </a:r>
            <a:r>
              <a:rPr b="1" dirty="0" lang="en-US">
                <a:solidFill>
                  <a:srgbClr val="FF0000"/>
                </a:solidFill>
                <a:latin typeface="Times New Roman" pitchFamily="18" charset="0"/>
                <a:cs typeface="Times New Roman" pitchFamily="18" charset="0"/>
              </a:rPr>
              <a:t>AS</a:t>
            </a:r>
            <a:r>
              <a:rPr dirty="0" lang="en-US">
                <a:latin typeface="Times New Roman" pitchFamily="18" charset="0"/>
                <a:cs typeface="Times New Roman" pitchFamily="18" charset="0"/>
              </a:rPr>
              <a:t> keyword is used instead of the</a:t>
            </a:r>
            <a:r>
              <a:rPr b="1" dirty="0" lang="en-US">
                <a:solidFill>
                  <a:srgbClr val="0000FF"/>
                </a:solidFill>
                <a:latin typeface="Times New Roman" pitchFamily="18" charset="0"/>
                <a:cs typeface="Times New Roman" pitchFamily="18" charset="0"/>
              </a:rPr>
              <a:t> IS </a:t>
            </a:r>
            <a:r>
              <a:rPr dirty="0" lang="en-US">
                <a:latin typeface="Times New Roman" pitchFamily="18" charset="0"/>
                <a:cs typeface="Times New Roman" pitchFamily="18" charset="0"/>
              </a:rPr>
              <a:t>keyword for creating a standalone procedure.</a:t>
            </a:r>
          </a:p>
          <a:p>
            <a:endParaRPr dirty="0" lang="en-US">
              <a:latin typeface="Times New Roman" pitchFamily="18" charset="0"/>
              <a:cs typeface="Times New Roman" pitchFamily="18" charset="0"/>
            </a:endParaRPr>
          </a:p>
        </p:txBody>
      </p:sp>
    </p:spTree>
  </p:cSld>
  <p:clrMapOvr>
    <a:masterClrMapping/>
  </p:clrMapOvr>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278" name=""/>
        <p:cNvGrpSpPr/>
        <p:nvPr/>
      </p:nvGrpSpPr>
      <p:grpSpPr>
        <a:xfrm>
          <a:off x="0" y="0"/>
          <a:ext cx="0" cy="0"/>
          <a:chOff x="0" y="0"/>
          <a:chExt cx="0" cy="0"/>
        </a:xfrm>
      </p:grpSpPr>
      <p:sp>
        <p:nvSpPr>
          <p:cNvPr id="1048763" name="Content Placeholder 2"/>
          <p:cNvSpPr>
            <a:spLocks noGrp="1"/>
          </p:cNvSpPr>
          <p:nvPr>
            <p:ph idx="1"/>
          </p:nvPr>
        </p:nvSpPr>
        <p:spPr>
          <a:xfrm>
            <a:off x="152400" y="228600"/>
            <a:ext cx="8839200" cy="6400800"/>
          </a:xfrm>
        </p:spPr>
        <p:txBody>
          <a:bodyPr>
            <a:normAutofit/>
          </a:bodyPr>
          <a:p>
            <a:r>
              <a:rPr b="1" dirty="0" sz="2400" lang="en-US">
                <a:solidFill>
                  <a:srgbClr val="FF0000"/>
                </a:solidFill>
                <a:latin typeface="Times New Roman" pitchFamily="18" charset="0"/>
                <a:cs typeface="Times New Roman" pitchFamily="18" charset="0"/>
              </a:rPr>
              <a:t>Example</a:t>
            </a:r>
          </a:p>
          <a:p>
            <a:r>
              <a:rPr dirty="0" sz="2400" lang="en-US">
                <a:latin typeface="Times New Roman" pitchFamily="18" charset="0"/>
                <a:cs typeface="Times New Roman" pitchFamily="18" charset="0"/>
              </a:rPr>
              <a:t>The following example creates a simple procedure that displays the string 'Hello World!' on the screen when executed</a:t>
            </a:r>
            <a:r>
              <a:rPr dirty="0" sz="2400" lang="en-US" smtClean="0">
                <a:latin typeface="Times New Roman" pitchFamily="18" charset="0"/>
                <a:cs typeface="Times New Roman" pitchFamily="18" charset="0"/>
              </a:rPr>
              <a:t>.</a:t>
            </a:r>
          </a:p>
          <a:p>
            <a:endParaRPr dirty="0" sz="2400" lang="en-US">
              <a:latin typeface="Times New Roman" pitchFamily="18" charset="0"/>
              <a:cs typeface="Times New Roman" pitchFamily="18" charset="0"/>
            </a:endParaRPr>
          </a:p>
          <a:p>
            <a:pPr indent="0" marL="0">
              <a:buNone/>
            </a:pPr>
            <a:r>
              <a:rPr b="1" dirty="0" sz="2400" lang="en-US">
                <a:latin typeface="Times New Roman" pitchFamily="18" charset="0"/>
                <a:cs typeface="Times New Roman" pitchFamily="18" charset="0"/>
              </a:rPr>
              <a:t>CREATE OR REPLACE PROCEDURE </a:t>
            </a:r>
            <a:r>
              <a:rPr dirty="0" sz="2400" lang="en-US">
                <a:latin typeface="Times New Roman" pitchFamily="18" charset="0"/>
                <a:cs typeface="Times New Roman" pitchFamily="18" charset="0"/>
              </a:rPr>
              <a:t>greetings </a:t>
            </a:r>
            <a:endParaRPr dirty="0" sz="2400" lang="en-US" smtClean="0">
              <a:latin typeface="Times New Roman" pitchFamily="18" charset="0"/>
              <a:cs typeface="Times New Roman" pitchFamily="18" charset="0"/>
            </a:endParaRPr>
          </a:p>
          <a:p>
            <a:pPr indent="0" marL="0">
              <a:buNone/>
            </a:pPr>
            <a:r>
              <a:rPr b="1" dirty="0" sz="2400" lang="en-US" smtClean="0">
                <a:latin typeface="Times New Roman" pitchFamily="18" charset="0"/>
                <a:cs typeface="Times New Roman" pitchFamily="18" charset="0"/>
              </a:rPr>
              <a:t>AS </a:t>
            </a:r>
          </a:p>
          <a:p>
            <a:pPr indent="0" marL="0">
              <a:buNone/>
            </a:pPr>
            <a:r>
              <a:rPr b="1" dirty="0" sz="2400" lang="en-US" smtClean="0">
                <a:latin typeface="Times New Roman" pitchFamily="18" charset="0"/>
                <a:cs typeface="Times New Roman" pitchFamily="18" charset="0"/>
              </a:rPr>
              <a:t>BEGIN </a:t>
            </a:r>
          </a:p>
          <a:p>
            <a:pPr indent="0" marL="0">
              <a:buNone/>
            </a:pPr>
            <a:r>
              <a:rPr dirty="0" sz="2400" lang="en-US" smtClean="0">
                <a:latin typeface="Times New Roman" pitchFamily="18" charset="0"/>
                <a:cs typeface="Times New Roman" pitchFamily="18" charset="0"/>
              </a:rPr>
              <a:t>	dbms_output.put_line</a:t>
            </a:r>
            <a:r>
              <a:rPr dirty="0" sz="2400" lang="en-US">
                <a:latin typeface="Times New Roman" pitchFamily="18" charset="0"/>
                <a:cs typeface="Times New Roman" pitchFamily="18" charset="0"/>
              </a:rPr>
              <a:t>('Hello World!'); </a:t>
            </a:r>
            <a:endParaRPr dirty="0" sz="2400" lang="en-US" smtClean="0">
              <a:latin typeface="Times New Roman" pitchFamily="18" charset="0"/>
              <a:cs typeface="Times New Roman" pitchFamily="18" charset="0"/>
            </a:endParaRPr>
          </a:p>
          <a:p>
            <a:pPr indent="0" marL="0">
              <a:buNone/>
            </a:pPr>
            <a:r>
              <a:rPr b="1" dirty="0" sz="2400" lang="en-US" smtClean="0">
                <a:latin typeface="Times New Roman" pitchFamily="18" charset="0"/>
                <a:cs typeface="Times New Roman" pitchFamily="18" charset="0"/>
              </a:rPr>
              <a:t>END</a:t>
            </a:r>
            <a:r>
              <a:rPr b="1" dirty="0" sz="2400" lang="en-US">
                <a:latin typeface="Times New Roman" pitchFamily="18" charset="0"/>
                <a:cs typeface="Times New Roman" pitchFamily="18" charset="0"/>
              </a:rPr>
              <a:t>; </a:t>
            </a:r>
            <a:endParaRPr b="1" dirty="0" sz="2400" lang="en-US" smtClean="0">
              <a:latin typeface="Times New Roman" pitchFamily="18" charset="0"/>
              <a:cs typeface="Times New Roman" pitchFamily="18" charset="0"/>
            </a:endParaRPr>
          </a:p>
          <a:p>
            <a:pPr indent="0" marL="0">
              <a:buNone/>
            </a:pPr>
            <a:endParaRPr dirty="0" sz="2400" lang="en-US" smtClean="0">
              <a:latin typeface="Times New Roman" pitchFamily="18" charset="0"/>
              <a:cs typeface="Times New Roman" pitchFamily="18" charset="0"/>
            </a:endParaRPr>
          </a:p>
          <a:p>
            <a:r>
              <a:rPr dirty="0" sz="2400" lang="en-US">
                <a:latin typeface="Times New Roman" pitchFamily="18" charset="0"/>
                <a:cs typeface="Times New Roman" pitchFamily="18" charset="0"/>
              </a:rPr>
              <a:t>When the above code is executed using the SQL prompt, it will produce the following result </a:t>
            </a:r>
            <a:r>
              <a:rPr dirty="0" sz="2400" lang="en-US" smtClean="0">
                <a:latin typeface="Times New Roman" pitchFamily="18" charset="0"/>
                <a:cs typeface="Times New Roman" pitchFamily="18" charset="0"/>
              </a:rPr>
              <a:t>−</a:t>
            </a:r>
          </a:p>
          <a:p>
            <a:endParaRPr dirty="0" sz="2400" lang="en-US">
              <a:latin typeface="Times New Roman" pitchFamily="18" charset="0"/>
              <a:cs typeface="Times New Roman" pitchFamily="18" charset="0"/>
            </a:endParaRPr>
          </a:p>
          <a:p>
            <a:r>
              <a:rPr dirty="0" sz="2400" lang="en-US">
                <a:latin typeface="Times New Roman" pitchFamily="18" charset="0"/>
                <a:cs typeface="Times New Roman" pitchFamily="18" charset="0"/>
              </a:rPr>
              <a:t>Procedure created. </a:t>
            </a:r>
          </a:p>
        </p:txBody>
      </p:sp>
    </p:spTree>
  </p:cSld>
  <p:clrMapOvr>
    <a:masterClrMapping/>
  </p:clrMapOvr>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279" name=""/>
        <p:cNvGrpSpPr/>
        <p:nvPr/>
      </p:nvGrpSpPr>
      <p:grpSpPr>
        <a:xfrm>
          <a:off x="0" y="0"/>
          <a:ext cx="0" cy="0"/>
          <a:chOff x="0" y="0"/>
          <a:chExt cx="0" cy="0"/>
        </a:xfrm>
      </p:grpSpPr>
      <p:sp>
        <p:nvSpPr>
          <p:cNvPr id="1048764" name="Content Placeholder 2"/>
          <p:cNvSpPr>
            <a:spLocks noGrp="1"/>
          </p:cNvSpPr>
          <p:nvPr>
            <p:ph idx="1"/>
          </p:nvPr>
        </p:nvSpPr>
        <p:spPr>
          <a:xfrm>
            <a:off x="304800" y="152400"/>
            <a:ext cx="8610600" cy="6477000"/>
          </a:xfrm>
        </p:spPr>
        <p:txBody>
          <a:bodyPr>
            <a:normAutofit fontScale="92500" lnSpcReduction="10000"/>
          </a:bodyPr>
          <a:p>
            <a:pPr>
              <a:buFont typeface="Wingdings" pitchFamily="2" charset="2"/>
              <a:buChar char="q"/>
            </a:pPr>
            <a:r>
              <a:rPr b="1" dirty="0" sz="2300" lang="en-US">
                <a:solidFill>
                  <a:srgbClr val="FF0000"/>
                </a:solidFill>
                <a:latin typeface="Times New Roman" pitchFamily="18" charset="0"/>
                <a:cs typeface="Times New Roman" pitchFamily="18" charset="0"/>
              </a:rPr>
              <a:t>Executing a Standalone Procedure</a:t>
            </a:r>
          </a:p>
          <a:p>
            <a:r>
              <a:rPr dirty="0" sz="2300" lang="en-US">
                <a:latin typeface="Times New Roman" pitchFamily="18" charset="0"/>
                <a:cs typeface="Times New Roman" pitchFamily="18" charset="0"/>
              </a:rPr>
              <a:t>A standalone procedure can be called in two ways −</a:t>
            </a:r>
          </a:p>
          <a:p>
            <a:r>
              <a:rPr dirty="0" sz="2300" lang="en-US">
                <a:latin typeface="Times New Roman" pitchFamily="18" charset="0"/>
                <a:cs typeface="Times New Roman" pitchFamily="18" charset="0"/>
              </a:rPr>
              <a:t>Using the </a:t>
            </a:r>
            <a:r>
              <a:rPr b="1" dirty="0" sz="2300" lang="en-US">
                <a:latin typeface="Times New Roman" pitchFamily="18" charset="0"/>
                <a:cs typeface="Times New Roman" pitchFamily="18" charset="0"/>
              </a:rPr>
              <a:t>EXECUTE</a:t>
            </a:r>
            <a:r>
              <a:rPr dirty="0" sz="2300" lang="en-US">
                <a:latin typeface="Times New Roman" pitchFamily="18" charset="0"/>
                <a:cs typeface="Times New Roman" pitchFamily="18" charset="0"/>
              </a:rPr>
              <a:t> keyword</a:t>
            </a:r>
          </a:p>
          <a:p>
            <a:r>
              <a:rPr dirty="0" sz="2300" lang="en-US">
                <a:latin typeface="Times New Roman" pitchFamily="18" charset="0"/>
                <a:cs typeface="Times New Roman" pitchFamily="18" charset="0"/>
              </a:rPr>
              <a:t>Calling the name of the procedure from a PL/SQL block</a:t>
            </a:r>
          </a:p>
          <a:p>
            <a:r>
              <a:rPr dirty="0" sz="2300" lang="en-US">
                <a:solidFill>
                  <a:srgbClr val="0000FF"/>
                </a:solidFill>
                <a:latin typeface="Times New Roman" pitchFamily="18" charset="0"/>
                <a:cs typeface="Times New Roman" pitchFamily="18" charset="0"/>
              </a:rPr>
              <a:t>The above procedure named </a:t>
            </a:r>
            <a:r>
              <a:rPr b="1" dirty="0" sz="2300" lang="en-US">
                <a:solidFill>
                  <a:srgbClr val="0000FF"/>
                </a:solidFill>
                <a:latin typeface="Times New Roman" pitchFamily="18" charset="0"/>
                <a:cs typeface="Times New Roman" pitchFamily="18" charset="0"/>
              </a:rPr>
              <a:t>'greetings'</a:t>
            </a:r>
            <a:r>
              <a:rPr dirty="0" sz="2300" lang="en-US">
                <a:solidFill>
                  <a:srgbClr val="0000FF"/>
                </a:solidFill>
                <a:latin typeface="Times New Roman" pitchFamily="18" charset="0"/>
                <a:cs typeface="Times New Roman" pitchFamily="18" charset="0"/>
              </a:rPr>
              <a:t> can be called with the EXECUTE keyword as −</a:t>
            </a:r>
          </a:p>
          <a:p>
            <a:pPr indent="0" marL="0">
              <a:buNone/>
            </a:pPr>
            <a:r>
              <a:rPr b="1" dirty="0" sz="2300" lang="en-US" smtClean="0">
                <a:solidFill>
                  <a:srgbClr val="FF0000"/>
                </a:solidFill>
                <a:latin typeface="Times New Roman" pitchFamily="18" charset="0"/>
                <a:cs typeface="Times New Roman" pitchFamily="18" charset="0"/>
              </a:rPr>
              <a:t>	EXECUTE </a:t>
            </a:r>
            <a:r>
              <a:rPr b="1" dirty="0" sz="2300" lang="en-US">
                <a:solidFill>
                  <a:srgbClr val="FF0000"/>
                </a:solidFill>
                <a:latin typeface="Times New Roman" pitchFamily="18" charset="0"/>
                <a:cs typeface="Times New Roman" pitchFamily="18" charset="0"/>
              </a:rPr>
              <a:t>greetings; </a:t>
            </a:r>
            <a:endParaRPr b="1" dirty="0" sz="2300" lang="en-US" smtClean="0">
              <a:solidFill>
                <a:srgbClr val="FF0000"/>
              </a:solidFill>
              <a:latin typeface="Times New Roman" pitchFamily="18" charset="0"/>
              <a:cs typeface="Times New Roman" pitchFamily="18" charset="0"/>
            </a:endParaRPr>
          </a:p>
          <a:p>
            <a:r>
              <a:rPr dirty="0" sz="2300" lang="en-US" smtClean="0">
                <a:solidFill>
                  <a:srgbClr val="0000FF"/>
                </a:solidFill>
                <a:latin typeface="Times New Roman" pitchFamily="18" charset="0"/>
                <a:cs typeface="Times New Roman" pitchFamily="18" charset="0"/>
              </a:rPr>
              <a:t>The </a:t>
            </a:r>
            <a:r>
              <a:rPr dirty="0" sz="2300" lang="en-US">
                <a:solidFill>
                  <a:srgbClr val="0000FF"/>
                </a:solidFill>
                <a:latin typeface="Times New Roman" pitchFamily="18" charset="0"/>
                <a:cs typeface="Times New Roman" pitchFamily="18" charset="0"/>
              </a:rPr>
              <a:t>above call will display −</a:t>
            </a:r>
          </a:p>
          <a:p>
            <a:pPr indent="0" marL="0">
              <a:buNone/>
            </a:pPr>
            <a:r>
              <a:rPr b="1" dirty="0" sz="2300" lang="en-US" smtClean="0">
                <a:solidFill>
                  <a:srgbClr val="FF0000"/>
                </a:solidFill>
                <a:latin typeface="Times New Roman" pitchFamily="18" charset="0"/>
                <a:cs typeface="Times New Roman" pitchFamily="18" charset="0"/>
              </a:rPr>
              <a:t>	Hello World</a:t>
            </a:r>
          </a:p>
          <a:p>
            <a:pPr indent="0" marL="0">
              <a:buNone/>
            </a:pPr>
            <a:r>
              <a:rPr b="1" dirty="0" sz="2300" lang="en-US">
                <a:solidFill>
                  <a:srgbClr val="FF0000"/>
                </a:solidFill>
                <a:latin typeface="Times New Roman" pitchFamily="18" charset="0"/>
                <a:cs typeface="Times New Roman" pitchFamily="18" charset="0"/>
              </a:rPr>
              <a:t> </a:t>
            </a:r>
            <a:r>
              <a:rPr b="1" dirty="0" sz="2300" lang="en-US" smtClean="0">
                <a:solidFill>
                  <a:srgbClr val="FF0000"/>
                </a:solidFill>
                <a:latin typeface="Times New Roman" pitchFamily="18" charset="0"/>
                <a:cs typeface="Times New Roman" pitchFamily="18" charset="0"/>
              </a:rPr>
              <a:t>             PL/SQL </a:t>
            </a:r>
            <a:r>
              <a:rPr b="1" dirty="0" sz="2300" lang="en-US">
                <a:solidFill>
                  <a:srgbClr val="FF0000"/>
                </a:solidFill>
                <a:latin typeface="Times New Roman" pitchFamily="18" charset="0"/>
                <a:cs typeface="Times New Roman" pitchFamily="18" charset="0"/>
              </a:rPr>
              <a:t>procedure successfully completed. </a:t>
            </a:r>
            <a:endParaRPr b="1" dirty="0" sz="2300" lang="en-US" smtClean="0">
              <a:solidFill>
                <a:srgbClr val="FF0000"/>
              </a:solidFill>
              <a:latin typeface="Times New Roman" pitchFamily="18" charset="0"/>
              <a:cs typeface="Times New Roman" pitchFamily="18" charset="0"/>
            </a:endParaRPr>
          </a:p>
          <a:p>
            <a:r>
              <a:rPr b="1" dirty="0" sz="2300" lang="en-US" smtClean="0">
                <a:latin typeface="Times New Roman" pitchFamily="18" charset="0"/>
                <a:cs typeface="Times New Roman" pitchFamily="18" charset="0"/>
              </a:rPr>
              <a:t>The </a:t>
            </a:r>
            <a:r>
              <a:rPr b="1" dirty="0" sz="2300" lang="en-US">
                <a:latin typeface="Times New Roman" pitchFamily="18" charset="0"/>
                <a:cs typeface="Times New Roman" pitchFamily="18" charset="0"/>
              </a:rPr>
              <a:t>procedure can also be called from another PL/SQL block −</a:t>
            </a:r>
          </a:p>
          <a:p>
            <a:pPr indent="0" marL="0">
              <a:buNone/>
            </a:pPr>
            <a:r>
              <a:rPr b="1" dirty="0" sz="2300" lang="en-US" smtClean="0">
                <a:solidFill>
                  <a:srgbClr val="FF0000"/>
                </a:solidFill>
                <a:latin typeface="Times New Roman" pitchFamily="18" charset="0"/>
                <a:cs typeface="Times New Roman" pitchFamily="18" charset="0"/>
              </a:rPr>
              <a:t>BEGIN</a:t>
            </a:r>
          </a:p>
          <a:p>
            <a:pPr indent="0" marL="0">
              <a:buNone/>
            </a:pPr>
            <a:r>
              <a:rPr dirty="0" sz="2300" lang="en-US" smtClean="0">
                <a:latin typeface="Times New Roman" pitchFamily="18" charset="0"/>
                <a:cs typeface="Times New Roman" pitchFamily="18" charset="0"/>
              </a:rPr>
              <a:t> </a:t>
            </a:r>
            <a:r>
              <a:rPr dirty="0" sz="2300" lang="en-US">
                <a:latin typeface="Times New Roman" pitchFamily="18" charset="0"/>
                <a:cs typeface="Times New Roman" pitchFamily="18" charset="0"/>
              </a:rPr>
              <a:t>greetings; </a:t>
            </a:r>
            <a:endParaRPr dirty="0" sz="2300" lang="en-US" smtClean="0">
              <a:latin typeface="Times New Roman" pitchFamily="18" charset="0"/>
              <a:cs typeface="Times New Roman" pitchFamily="18" charset="0"/>
            </a:endParaRPr>
          </a:p>
          <a:p>
            <a:pPr indent="0" marL="0">
              <a:buNone/>
            </a:pPr>
            <a:r>
              <a:rPr b="1" dirty="0" sz="2300" lang="en-US" smtClean="0">
                <a:solidFill>
                  <a:srgbClr val="FF0000"/>
                </a:solidFill>
                <a:latin typeface="Times New Roman" pitchFamily="18" charset="0"/>
                <a:cs typeface="Times New Roman" pitchFamily="18" charset="0"/>
              </a:rPr>
              <a:t>END</a:t>
            </a:r>
            <a:r>
              <a:rPr b="1" dirty="0" sz="2300" lang="en-US">
                <a:solidFill>
                  <a:srgbClr val="FF0000"/>
                </a:solidFill>
                <a:latin typeface="Times New Roman" pitchFamily="18" charset="0"/>
                <a:cs typeface="Times New Roman" pitchFamily="18" charset="0"/>
              </a:rPr>
              <a:t>; </a:t>
            </a:r>
            <a:endParaRPr b="1" dirty="0" sz="2300" lang="en-US" smtClean="0">
              <a:solidFill>
                <a:srgbClr val="FF0000"/>
              </a:solidFill>
              <a:latin typeface="Times New Roman" pitchFamily="18" charset="0"/>
              <a:cs typeface="Times New Roman" pitchFamily="18" charset="0"/>
            </a:endParaRPr>
          </a:p>
          <a:p>
            <a:pPr indent="0" marL="0">
              <a:buNone/>
            </a:pPr>
            <a:r>
              <a:rPr dirty="0" sz="2300" lang="en-US" smtClean="0">
                <a:solidFill>
                  <a:srgbClr val="FF0000"/>
                </a:solidFill>
                <a:latin typeface="Times New Roman" pitchFamily="18" charset="0"/>
                <a:cs typeface="Times New Roman" pitchFamily="18" charset="0"/>
              </a:rPr>
              <a:t>/</a:t>
            </a:r>
          </a:p>
          <a:p>
            <a:r>
              <a:rPr dirty="0" sz="2300" lang="en-US" smtClean="0">
                <a:latin typeface="Times New Roman" pitchFamily="18" charset="0"/>
                <a:cs typeface="Times New Roman" pitchFamily="18" charset="0"/>
              </a:rPr>
              <a:t> </a:t>
            </a:r>
            <a:r>
              <a:rPr dirty="0" sz="2300" lang="en-US">
                <a:latin typeface="Times New Roman" pitchFamily="18" charset="0"/>
                <a:cs typeface="Times New Roman" pitchFamily="18" charset="0"/>
              </a:rPr>
              <a:t>The above call will display −</a:t>
            </a:r>
          </a:p>
          <a:p>
            <a:pPr indent="0" marL="0">
              <a:buNone/>
            </a:pPr>
            <a:r>
              <a:rPr dirty="0" sz="2300" lang="en-US">
                <a:latin typeface="Times New Roman" pitchFamily="18" charset="0"/>
                <a:cs typeface="Times New Roman" pitchFamily="18" charset="0"/>
              </a:rPr>
              <a:t>Hello World </a:t>
            </a:r>
            <a:endParaRPr dirty="0" sz="2300" lang="en-US" smtClean="0">
              <a:latin typeface="Times New Roman" pitchFamily="18" charset="0"/>
              <a:cs typeface="Times New Roman" pitchFamily="18" charset="0"/>
            </a:endParaRPr>
          </a:p>
          <a:p>
            <a:pPr indent="0" marL="0">
              <a:buNone/>
            </a:pPr>
            <a:r>
              <a:rPr dirty="0" sz="2300" lang="en-US" smtClean="0">
                <a:latin typeface="Times New Roman" pitchFamily="18" charset="0"/>
                <a:cs typeface="Times New Roman" pitchFamily="18" charset="0"/>
              </a:rPr>
              <a:t>PL/SQL </a:t>
            </a:r>
            <a:r>
              <a:rPr dirty="0" sz="2300" lang="en-US">
                <a:latin typeface="Times New Roman" pitchFamily="18" charset="0"/>
                <a:cs typeface="Times New Roman" pitchFamily="18" charset="0"/>
              </a:rPr>
              <a:t>procedure successfully completed. </a:t>
            </a:r>
          </a:p>
        </p:txBody>
      </p:sp>
    </p:spTree>
  </p:cSld>
  <p:clrMapOvr>
    <a:masterClrMapping/>
  </p:clrMapOvr>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280" name=""/>
        <p:cNvGrpSpPr/>
        <p:nvPr/>
      </p:nvGrpSpPr>
      <p:grpSpPr>
        <a:xfrm>
          <a:off x="0" y="0"/>
          <a:ext cx="0" cy="0"/>
          <a:chOff x="0" y="0"/>
          <a:chExt cx="0" cy="0"/>
        </a:xfrm>
      </p:grpSpPr>
      <p:sp>
        <p:nvSpPr>
          <p:cNvPr id="1048765" name="Content Placeholder 2"/>
          <p:cNvSpPr>
            <a:spLocks noGrp="1"/>
          </p:cNvSpPr>
          <p:nvPr>
            <p:ph idx="1"/>
          </p:nvPr>
        </p:nvSpPr>
        <p:spPr>
          <a:xfrm>
            <a:off x="457200" y="228600"/>
            <a:ext cx="8229600" cy="5897563"/>
          </a:xfrm>
        </p:spPr>
        <p:txBody>
          <a:bodyPr>
            <a:normAutofit lnSpcReduction="10000"/>
          </a:bodyPr>
          <a:p>
            <a:r>
              <a:rPr b="1" dirty="0" lang="en-US">
                <a:solidFill>
                  <a:srgbClr val="FF0000"/>
                </a:solidFill>
                <a:latin typeface="Times New Roman" pitchFamily="18" charset="0"/>
                <a:cs typeface="Times New Roman" pitchFamily="18" charset="0"/>
              </a:rPr>
              <a:t>Deleting a Standalone Procedure</a:t>
            </a:r>
          </a:p>
          <a:p>
            <a:r>
              <a:rPr dirty="0" lang="en-US">
                <a:latin typeface="Times New Roman" pitchFamily="18" charset="0"/>
                <a:cs typeface="Times New Roman" pitchFamily="18" charset="0"/>
              </a:rPr>
              <a:t>A standalone procedure is deleted with the </a:t>
            </a:r>
            <a:r>
              <a:rPr b="1" dirty="0" lang="en-US">
                <a:latin typeface="Times New Roman" pitchFamily="18" charset="0"/>
                <a:cs typeface="Times New Roman" pitchFamily="18" charset="0"/>
              </a:rPr>
              <a:t>DROP PROCEDURE</a:t>
            </a:r>
            <a:r>
              <a:rPr dirty="0" lang="en-US">
                <a:latin typeface="Times New Roman" pitchFamily="18" charset="0"/>
                <a:cs typeface="Times New Roman" pitchFamily="18" charset="0"/>
              </a:rPr>
              <a:t> statement. </a:t>
            </a:r>
            <a:endParaRPr dirty="0" lang="en-US" smtClean="0">
              <a:latin typeface="Times New Roman" pitchFamily="18" charset="0"/>
              <a:cs typeface="Times New Roman" pitchFamily="18" charset="0"/>
            </a:endParaRPr>
          </a:p>
          <a:p>
            <a:endParaRPr dirty="0" lang="en-US" smtClean="0">
              <a:latin typeface="Times New Roman" pitchFamily="18" charset="0"/>
              <a:cs typeface="Times New Roman" pitchFamily="18" charset="0"/>
            </a:endParaRPr>
          </a:p>
          <a:p>
            <a:r>
              <a:rPr dirty="0" lang="en-US" smtClean="0">
                <a:solidFill>
                  <a:srgbClr val="0000FF"/>
                </a:solidFill>
                <a:latin typeface="Times New Roman" pitchFamily="18" charset="0"/>
                <a:cs typeface="Times New Roman" pitchFamily="18" charset="0"/>
              </a:rPr>
              <a:t>Syntax </a:t>
            </a:r>
            <a:r>
              <a:rPr dirty="0" lang="en-US">
                <a:solidFill>
                  <a:srgbClr val="0000FF"/>
                </a:solidFill>
                <a:latin typeface="Times New Roman" pitchFamily="18" charset="0"/>
                <a:cs typeface="Times New Roman" pitchFamily="18" charset="0"/>
              </a:rPr>
              <a:t>for deleting a procedure is −</a:t>
            </a:r>
          </a:p>
          <a:p>
            <a:pPr indent="0" marL="0">
              <a:buNone/>
            </a:pPr>
            <a:r>
              <a:rPr dirty="0" lang="en-US" smtClean="0">
                <a:solidFill>
                  <a:srgbClr val="FF0000"/>
                </a:solidFill>
                <a:latin typeface="Times New Roman" pitchFamily="18" charset="0"/>
                <a:cs typeface="Times New Roman" pitchFamily="18" charset="0"/>
              </a:rPr>
              <a:t>        DROP </a:t>
            </a:r>
            <a:r>
              <a:rPr dirty="0" lang="en-US">
                <a:solidFill>
                  <a:srgbClr val="FF0000"/>
                </a:solidFill>
                <a:latin typeface="Times New Roman" pitchFamily="18" charset="0"/>
                <a:cs typeface="Times New Roman" pitchFamily="18" charset="0"/>
              </a:rPr>
              <a:t>PROCEDURE procedure-name</a:t>
            </a:r>
            <a:r>
              <a:rPr dirty="0" lang="en-US" smtClean="0">
                <a:solidFill>
                  <a:srgbClr val="FF0000"/>
                </a:solidFill>
                <a:latin typeface="Times New Roman" pitchFamily="18" charset="0"/>
                <a:cs typeface="Times New Roman" pitchFamily="18" charset="0"/>
              </a:rPr>
              <a:t>;</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You </a:t>
            </a:r>
            <a:r>
              <a:rPr dirty="0" lang="en-US">
                <a:latin typeface="Times New Roman" pitchFamily="18" charset="0"/>
                <a:cs typeface="Times New Roman" pitchFamily="18" charset="0"/>
              </a:rPr>
              <a:t>can drop the greetings procedure by using the following statement </a:t>
            </a:r>
            <a:r>
              <a:rPr dirty="0" lang="en-US" smtClean="0">
                <a:latin typeface="Times New Roman" pitchFamily="18" charset="0"/>
                <a:cs typeface="Times New Roman" pitchFamily="18" charset="0"/>
              </a:rPr>
              <a:t>−</a:t>
            </a:r>
          </a:p>
          <a:p>
            <a:endParaRPr dirty="0" lang="en-US" smtClean="0">
              <a:latin typeface="Times New Roman" pitchFamily="18" charset="0"/>
              <a:cs typeface="Times New Roman" pitchFamily="18" charset="0"/>
            </a:endParaRPr>
          </a:p>
          <a:p>
            <a:pPr indent="0" marL="0">
              <a:buNone/>
            </a:pPr>
            <a:r>
              <a:rPr dirty="0" lang="en-US">
                <a:solidFill>
                  <a:srgbClr val="FF0000"/>
                </a:solidFill>
                <a:latin typeface="Times New Roman" pitchFamily="18" charset="0"/>
                <a:cs typeface="Times New Roman" pitchFamily="18" charset="0"/>
              </a:rPr>
              <a:t> </a:t>
            </a:r>
            <a:r>
              <a:rPr dirty="0" lang="en-US" smtClean="0">
                <a:solidFill>
                  <a:srgbClr val="FF0000"/>
                </a:solidFill>
                <a:latin typeface="Times New Roman" pitchFamily="18" charset="0"/>
                <a:cs typeface="Times New Roman" pitchFamily="18" charset="0"/>
              </a:rPr>
              <a:t>       DROP </a:t>
            </a:r>
            <a:r>
              <a:rPr dirty="0" lang="en-US">
                <a:solidFill>
                  <a:srgbClr val="FF0000"/>
                </a:solidFill>
                <a:latin typeface="Times New Roman" pitchFamily="18" charset="0"/>
                <a:cs typeface="Times New Roman" pitchFamily="18" charset="0"/>
              </a:rPr>
              <a:t>PROCEDURE greetings; </a:t>
            </a:r>
          </a:p>
        </p:txBody>
      </p:sp>
    </p:spTree>
  </p:cSld>
  <p:clrMapOvr>
    <a:masterClrMapping/>
  </p:clrMapOvr>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281" name=""/>
        <p:cNvGrpSpPr/>
        <p:nvPr/>
      </p:nvGrpSpPr>
      <p:grpSpPr>
        <a:xfrm>
          <a:off x="0" y="0"/>
          <a:ext cx="0" cy="0"/>
          <a:chOff x="0" y="0"/>
          <a:chExt cx="0" cy="0"/>
        </a:xfrm>
      </p:grpSpPr>
      <p:sp>
        <p:nvSpPr>
          <p:cNvPr id="1048766" name="Content Placeholder 2"/>
          <p:cNvSpPr>
            <a:spLocks noGrp="1"/>
          </p:cNvSpPr>
          <p:nvPr>
            <p:ph idx="1"/>
          </p:nvPr>
        </p:nvSpPr>
        <p:spPr>
          <a:xfrm>
            <a:off x="457200" y="381000"/>
            <a:ext cx="8229600" cy="5745163"/>
          </a:xfrm>
        </p:spPr>
        <p:txBody>
          <a:bodyPr/>
          <a:p>
            <a:r>
              <a:rPr b="1" dirty="0" lang="en-US">
                <a:solidFill>
                  <a:srgbClr val="FF0000"/>
                </a:solidFill>
                <a:latin typeface="Times New Roman" pitchFamily="18" charset="0"/>
                <a:cs typeface="Times New Roman" pitchFamily="18" charset="0"/>
              </a:rPr>
              <a:t>Procedures: Passing Parameters</a:t>
            </a:r>
          </a:p>
          <a:p>
            <a:r>
              <a:rPr dirty="0" lang="en-US">
                <a:latin typeface="Times New Roman" pitchFamily="18" charset="0"/>
                <a:cs typeface="Times New Roman" pitchFamily="18" charset="0"/>
              </a:rPr>
              <a:t>We can pass parameters to procedures in three ways.</a:t>
            </a:r>
            <a:br>
              <a:rPr dirty="0" lang="en-US">
                <a:latin typeface="Times New Roman" pitchFamily="18" charset="0"/>
                <a:cs typeface="Times New Roman" pitchFamily="18" charset="0"/>
              </a:rPr>
            </a:br>
            <a:r>
              <a:rPr dirty="0" lang="en-US">
                <a:latin typeface="Times New Roman" pitchFamily="18" charset="0"/>
                <a:cs typeface="Times New Roman" pitchFamily="18" charset="0"/>
              </a:rPr>
              <a:t>1) IN-parameters</a:t>
            </a:r>
            <a:br>
              <a:rPr dirty="0" lang="en-US">
                <a:latin typeface="Times New Roman" pitchFamily="18" charset="0"/>
                <a:cs typeface="Times New Roman" pitchFamily="18" charset="0"/>
              </a:rPr>
            </a:br>
            <a:r>
              <a:rPr dirty="0" lang="en-US">
                <a:latin typeface="Times New Roman" pitchFamily="18" charset="0"/>
                <a:cs typeface="Times New Roman" pitchFamily="18" charset="0"/>
              </a:rPr>
              <a:t>2) OUT-parameters</a:t>
            </a:r>
            <a:br>
              <a:rPr dirty="0" lang="en-US">
                <a:latin typeface="Times New Roman" pitchFamily="18" charset="0"/>
                <a:cs typeface="Times New Roman" pitchFamily="18" charset="0"/>
              </a:rPr>
            </a:br>
            <a:r>
              <a:rPr dirty="0" lang="en-US">
                <a:latin typeface="Times New Roman" pitchFamily="18" charset="0"/>
                <a:cs typeface="Times New Roman" pitchFamily="18" charset="0"/>
              </a:rPr>
              <a:t>3) IN </a:t>
            </a:r>
            <a:r>
              <a:rPr dirty="0" lang="en-US" smtClean="0">
                <a:latin typeface="Times New Roman" pitchFamily="18" charset="0"/>
                <a:cs typeface="Times New Roman" pitchFamily="18" charset="0"/>
              </a:rPr>
              <a:t>OUT-parameters</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A procedure may or may not return any value.</a:t>
            </a:r>
          </a:p>
        </p:txBody>
      </p:sp>
    </p:spTree>
  </p:cSld>
  <p:clrMapOvr>
    <a:masterClrMapping/>
  </p:clrMapOvr>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282" name=""/>
        <p:cNvGrpSpPr/>
        <p:nvPr/>
      </p:nvGrpSpPr>
      <p:grpSpPr>
        <a:xfrm>
          <a:off x="0" y="0"/>
          <a:ext cx="0" cy="0"/>
          <a:chOff x="0" y="0"/>
          <a:chExt cx="0" cy="0"/>
        </a:xfrm>
      </p:grpSpPr>
      <p:sp>
        <p:nvSpPr>
          <p:cNvPr id="1048767" name="Content Placeholder 2"/>
          <p:cNvSpPr>
            <a:spLocks noGrp="1"/>
          </p:cNvSpPr>
          <p:nvPr>
            <p:ph idx="1"/>
          </p:nvPr>
        </p:nvSpPr>
        <p:spPr>
          <a:xfrm>
            <a:off x="152400" y="228600"/>
            <a:ext cx="8763000" cy="6400800"/>
          </a:xfrm>
        </p:spPr>
        <p:txBody>
          <a:bodyPr>
            <a:normAutofit/>
          </a:bodyPr>
          <a:p>
            <a:pPr>
              <a:buFont typeface="Wingdings" pitchFamily="2" charset="2"/>
              <a:buChar char="ü"/>
            </a:pPr>
            <a:r>
              <a:rPr b="1" dirty="0" sz="2400" lang="en-US" smtClean="0">
                <a:solidFill>
                  <a:srgbClr val="FF0000"/>
                </a:solidFill>
                <a:latin typeface="Times New Roman" pitchFamily="18" charset="0"/>
                <a:cs typeface="Times New Roman" pitchFamily="18" charset="0"/>
              </a:rPr>
              <a:t>IN</a:t>
            </a:r>
            <a:r>
              <a:rPr b="1" dirty="0" sz="2400" lang="en-US" smtClean="0">
                <a:latin typeface="Times New Roman" pitchFamily="18" charset="0"/>
                <a:cs typeface="Times New Roman" pitchFamily="18" charset="0"/>
              </a:rPr>
              <a:t> </a:t>
            </a:r>
          </a:p>
          <a:p>
            <a:pPr indent="0" marL="0">
              <a:buNone/>
            </a:pPr>
            <a:r>
              <a:rPr dirty="0" sz="2400" lang="en-US" smtClean="0">
                <a:latin typeface="Times New Roman" pitchFamily="18" charset="0"/>
                <a:cs typeface="Times New Roman" pitchFamily="18" charset="0"/>
              </a:rPr>
              <a:t>An </a:t>
            </a:r>
            <a:r>
              <a:rPr dirty="0" sz="2400" lang="en-US">
                <a:latin typeface="Times New Roman" pitchFamily="18" charset="0"/>
                <a:cs typeface="Times New Roman" pitchFamily="18" charset="0"/>
              </a:rPr>
              <a:t>IN parameter lets you pass a value to the subprogram. </a:t>
            </a:r>
            <a:r>
              <a:rPr b="1" dirty="0" sz="2400" lang="en-US">
                <a:latin typeface="Times New Roman" pitchFamily="18" charset="0"/>
                <a:cs typeface="Times New Roman" pitchFamily="18" charset="0"/>
              </a:rPr>
              <a:t>It is a read-only parameter</a:t>
            </a:r>
            <a:r>
              <a:rPr dirty="0" sz="2400" lang="en-US">
                <a:latin typeface="Times New Roman" pitchFamily="18" charset="0"/>
                <a:cs typeface="Times New Roman" pitchFamily="18" charset="0"/>
              </a:rPr>
              <a:t>. Inside the subprogram, an IN parameter acts like a constant. It cannot be assigned a value. You can pass a constant, </a:t>
            </a:r>
            <a:r>
              <a:rPr dirty="0" sz="2400" lang="en-US" smtClean="0">
                <a:latin typeface="Times New Roman" pitchFamily="18" charset="0"/>
                <a:cs typeface="Times New Roman" pitchFamily="18" charset="0"/>
              </a:rPr>
              <a:t>initialized </a:t>
            </a:r>
            <a:r>
              <a:rPr dirty="0" sz="2400" lang="en-US">
                <a:latin typeface="Times New Roman" pitchFamily="18" charset="0"/>
                <a:cs typeface="Times New Roman" pitchFamily="18" charset="0"/>
              </a:rPr>
              <a:t>variable, or expression as an IN parameter. You can also initialize it to a default value; however, in that case, it is omitted from the subprogram call. </a:t>
            </a:r>
            <a:r>
              <a:rPr b="1" dirty="0" sz="2400" lang="en-US">
                <a:latin typeface="Times New Roman" pitchFamily="18" charset="0"/>
                <a:cs typeface="Times New Roman" pitchFamily="18" charset="0"/>
              </a:rPr>
              <a:t>It is the default mode of parameter passing. Parameters are passed by reference</a:t>
            </a:r>
            <a:r>
              <a:rPr dirty="0" sz="2400" lang="en-US" smtClean="0">
                <a:latin typeface="Times New Roman" pitchFamily="18" charset="0"/>
                <a:cs typeface="Times New Roman" pitchFamily="18" charset="0"/>
              </a:rPr>
              <a:t>.</a:t>
            </a:r>
          </a:p>
          <a:p>
            <a:endParaRPr dirty="0" sz="2400" lang="en-US" smtClean="0">
              <a:latin typeface="Times New Roman" pitchFamily="18" charset="0"/>
              <a:cs typeface="Times New Roman" pitchFamily="18" charset="0"/>
            </a:endParaRPr>
          </a:p>
          <a:p>
            <a:pPr>
              <a:buFont typeface="Wingdings" pitchFamily="2" charset="2"/>
              <a:buChar char="ü"/>
            </a:pPr>
            <a:r>
              <a:rPr b="1" dirty="0" sz="2400" lang="en-US">
                <a:solidFill>
                  <a:srgbClr val="FF0000"/>
                </a:solidFill>
                <a:latin typeface="Times New Roman" pitchFamily="18" charset="0"/>
                <a:cs typeface="Times New Roman" pitchFamily="18" charset="0"/>
              </a:rPr>
              <a:t>OUT</a:t>
            </a:r>
            <a:endParaRPr dirty="0" sz="2400" lang="en-US">
              <a:solidFill>
                <a:srgbClr val="FF0000"/>
              </a:solidFill>
              <a:latin typeface="Times New Roman" pitchFamily="18" charset="0"/>
              <a:cs typeface="Times New Roman" pitchFamily="18" charset="0"/>
            </a:endParaRPr>
          </a:p>
          <a:p>
            <a:pPr indent="0" marL="0">
              <a:buNone/>
            </a:pPr>
            <a:r>
              <a:rPr dirty="0" sz="2400" lang="en-US">
                <a:latin typeface="Times New Roman" pitchFamily="18" charset="0"/>
                <a:cs typeface="Times New Roman" pitchFamily="18" charset="0"/>
              </a:rPr>
              <a:t>An OUT parameter returns a value to the calling program. </a:t>
            </a:r>
            <a:r>
              <a:rPr dirty="0" sz="2400" lang="en-US" smtClean="0">
                <a:latin typeface="Times New Roman" pitchFamily="18" charset="0"/>
                <a:cs typeface="Times New Roman" pitchFamily="18" charset="0"/>
              </a:rPr>
              <a:t>Used for getting output from the subprograms. Inside </a:t>
            </a:r>
            <a:r>
              <a:rPr dirty="0" sz="2400" lang="en-US">
                <a:latin typeface="Times New Roman" pitchFamily="18" charset="0"/>
                <a:cs typeface="Times New Roman" pitchFamily="18" charset="0"/>
              </a:rPr>
              <a:t>the subprogram, an OUT parameter acts like a variable. You can change its value and reference the value after assigning it. </a:t>
            </a:r>
            <a:r>
              <a:rPr b="1" dirty="0" sz="2400" lang="en-US">
                <a:latin typeface="Times New Roman" pitchFamily="18" charset="0"/>
                <a:cs typeface="Times New Roman" pitchFamily="18" charset="0"/>
              </a:rPr>
              <a:t>The actual parameter must be variable and it is passed by value</a:t>
            </a:r>
            <a:r>
              <a:rPr dirty="0" sz="2400" lang="en-US">
                <a:latin typeface="Times New Roman" pitchFamily="18" charset="0"/>
                <a:cs typeface="Times New Roman" pitchFamily="18" charset="0"/>
              </a:rPr>
              <a:t>.</a:t>
            </a:r>
          </a:p>
          <a:p>
            <a:endParaRPr dirty="0" sz="2400" lang="en-US">
              <a:latin typeface="Times New Roman" pitchFamily="18" charset="0"/>
              <a:cs typeface="Times New Roman" pitchFamily="18" charset="0"/>
            </a:endParaRPr>
          </a:p>
        </p:txBody>
      </p:sp>
    </p:spTree>
  </p:cSld>
  <p:clrMapOvr>
    <a:masterClrMapping/>
  </p:clrMapOvr>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283" name=""/>
        <p:cNvGrpSpPr/>
        <p:nvPr/>
      </p:nvGrpSpPr>
      <p:grpSpPr>
        <a:xfrm>
          <a:off x="0" y="0"/>
          <a:ext cx="0" cy="0"/>
          <a:chOff x="0" y="0"/>
          <a:chExt cx="0" cy="0"/>
        </a:xfrm>
      </p:grpSpPr>
      <p:sp>
        <p:nvSpPr>
          <p:cNvPr id="1048768" name="Content Placeholder 2"/>
          <p:cNvSpPr>
            <a:spLocks noGrp="1"/>
          </p:cNvSpPr>
          <p:nvPr>
            <p:ph idx="1"/>
          </p:nvPr>
        </p:nvSpPr>
        <p:spPr>
          <a:xfrm>
            <a:off x="152400" y="228600"/>
            <a:ext cx="8839200" cy="6477000"/>
          </a:xfrm>
        </p:spPr>
        <p:txBody>
          <a:bodyPr>
            <a:normAutofit/>
          </a:bodyPr>
          <a:p>
            <a:pPr>
              <a:buFont typeface="Wingdings" pitchFamily="2" charset="2"/>
              <a:buChar char="ü"/>
            </a:pPr>
            <a:r>
              <a:rPr b="1" dirty="0" sz="2800" lang="en-US">
                <a:solidFill>
                  <a:srgbClr val="FF0000"/>
                </a:solidFill>
                <a:latin typeface="Times New Roman" pitchFamily="18" charset="0"/>
                <a:cs typeface="Times New Roman" pitchFamily="18" charset="0"/>
              </a:rPr>
              <a:t>IN OUT</a:t>
            </a:r>
            <a:endParaRPr dirty="0" sz="2800" lang="en-US">
              <a:solidFill>
                <a:srgbClr val="FF0000"/>
              </a:solidFill>
              <a:latin typeface="Times New Roman" pitchFamily="18" charset="0"/>
              <a:cs typeface="Times New Roman" pitchFamily="18" charset="0"/>
            </a:endParaRPr>
          </a:p>
          <a:p>
            <a:r>
              <a:rPr dirty="0" sz="2800" lang="en-US">
                <a:latin typeface="Times New Roman" pitchFamily="18" charset="0"/>
                <a:cs typeface="Times New Roman" pitchFamily="18" charset="0"/>
              </a:rPr>
              <a:t>An </a:t>
            </a:r>
            <a:r>
              <a:rPr b="1" dirty="0" sz="2800" lang="en-US">
                <a:latin typeface="Times New Roman" pitchFamily="18" charset="0"/>
                <a:cs typeface="Times New Roman" pitchFamily="18" charset="0"/>
              </a:rPr>
              <a:t>IN OUT</a:t>
            </a:r>
            <a:r>
              <a:rPr dirty="0" sz="2800" lang="en-US">
                <a:latin typeface="Times New Roman" pitchFamily="18" charset="0"/>
                <a:cs typeface="Times New Roman" pitchFamily="18" charset="0"/>
              </a:rPr>
              <a:t> parameter passes an initial value to a subprogram and returns an updated value to the caller. It can be assigned a value and the value can be read.</a:t>
            </a:r>
          </a:p>
          <a:p>
            <a:endParaRPr dirty="0" sz="2800" lang="en-US" smtClean="0">
              <a:latin typeface="Times New Roman" pitchFamily="18" charset="0"/>
              <a:cs typeface="Times New Roman" pitchFamily="18" charset="0"/>
            </a:endParaRPr>
          </a:p>
          <a:p>
            <a:r>
              <a:rPr dirty="0" sz="2800" lang="en-US" smtClean="0">
                <a:latin typeface="Times New Roman" pitchFamily="18" charset="0"/>
                <a:cs typeface="Times New Roman" pitchFamily="18" charset="0"/>
              </a:rPr>
              <a:t>The </a:t>
            </a:r>
            <a:r>
              <a:rPr dirty="0" sz="2800" lang="en-US">
                <a:latin typeface="Times New Roman" pitchFamily="18" charset="0"/>
                <a:cs typeface="Times New Roman" pitchFamily="18" charset="0"/>
              </a:rPr>
              <a:t>actual parameter corresponding to an IN OUT formal parameter must be a variable, not a constant or an expression. </a:t>
            </a:r>
            <a:endParaRPr dirty="0" sz="2800" lang="en-US" smtClean="0">
              <a:latin typeface="Times New Roman" pitchFamily="18" charset="0"/>
              <a:cs typeface="Times New Roman" pitchFamily="18" charset="0"/>
            </a:endParaRPr>
          </a:p>
          <a:p>
            <a:endParaRPr dirty="0" sz="2800" lang="en-US">
              <a:latin typeface="Times New Roman" pitchFamily="18" charset="0"/>
              <a:cs typeface="Times New Roman" pitchFamily="18" charset="0"/>
            </a:endParaRPr>
          </a:p>
          <a:p>
            <a:r>
              <a:rPr dirty="0" sz="2800" lang="en-US" smtClean="0">
                <a:latin typeface="Times New Roman" pitchFamily="18" charset="0"/>
                <a:cs typeface="Times New Roman" pitchFamily="18" charset="0"/>
              </a:rPr>
              <a:t>Formal </a:t>
            </a:r>
            <a:r>
              <a:rPr dirty="0" sz="2800" lang="en-US">
                <a:latin typeface="Times New Roman" pitchFamily="18" charset="0"/>
                <a:cs typeface="Times New Roman" pitchFamily="18" charset="0"/>
              </a:rPr>
              <a:t>parameter must be assigned a value. </a:t>
            </a:r>
            <a:r>
              <a:rPr b="1" dirty="0" sz="2800" lang="en-US">
                <a:latin typeface="Times New Roman" pitchFamily="18" charset="0"/>
                <a:cs typeface="Times New Roman" pitchFamily="18" charset="0"/>
              </a:rPr>
              <a:t>Actual parameter is passed by value.</a:t>
            </a:r>
            <a:endParaRPr dirty="0" sz="2800" lang="en-US">
              <a:latin typeface="Times New Roman" pitchFamily="18" charset="0"/>
              <a:cs typeface="Times New Roman" pitchFamily="18" charset="0"/>
            </a:endParaRPr>
          </a:p>
          <a:p>
            <a:endParaRPr dirty="0" sz="2800" lang="en-US">
              <a:latin typeface="Times New Roman" pitchFamily="18" charset="0"/>
              <a:cs typeface="Times New Roman" pitchFamily="18" charset="0"/>
            </a:endParaRPr>
          </a:p>
        </p:txBody>
      </p:sp>
    </p:spTree>
  </p:cSld>
  <p:clrMapOvr>
    <a:masterClrMapping/>
  </p:clrMapOvr>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284" name=""/>
        <p:cNvGrpSpPr/>
        <p:nvPr/>
      </p:nvGrpSpPr>
      <p:grpSpPr>
        <a:xfrm>
          <a:off x="0" y="0"/>
          <a:ext cx="0" cy="0"/>
          <a:chOff x="0" y="0"/>
          <a:chExt cx="0" cy="0"/>
        </a:xfrm>
      </p:grpSpPr>
      <p:sp>
        <p:nvSpPr>
          <p:cNvPr id="1048769" name="Content Placeholder 2"/>
          <p:cNvSpPr>
            <a:spLocks noGrp="1"/>
          </p:cNvSpPr>
          <p:nvPr>
            <p:ph idx="1"/>
          </p:nvPr>
        </p:nvSpPr>
        <p:spPr>
          <a:xfrm>
            <a:off x="228600" y="304800"/>
            <a:ext cx="8763000" cy="6324600"/>
          </a:xfrm>
        </p:spPr>
        <p:txBody>
          <a:bodyPr>
            <a:normAutofit fontScale="70000" lnSpcReduction="20000"/>
          </a:bodyPr>
          <a:p>
            <a:pPr indent="0" marL="0">
              <a:buNone/>
            </a:pPr>
            <a:r>
              <a:rPr dirty="0" lang="en-US">
                <a:latin typeface="Times New Roman" pitchFamily="18" charset="0"/>
                <a:cs typeface="Times New Roman" pitchFamily="18" charset="0"/>
              </a:rPr>
              <a:t>DECLARE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a </a:t>
            </a:r>
            <a:r>
              <a:rPr dirty="0" lang="en-US">
                <a:latin typeface="Times New Roman" pitchFamily="18" charset="0"/>
                <a:cs typeface="Times New Roman" pitchFamily="18" charset="0"/>
              </a:rPr>
              <a:t>number</a:t>
            </a:r>
            <a:r>
              <a:rPr dirty="0" lang="en-US" smtClean="0">
                <a:latin typeface="Times New Roman" pitchFamily="18" charset="0"/>
                <a:cs typeface="Times New Roman" pitchFamily="18" charset="0"/>
              </a:rPr>
              <a:t>;</a:t>
            </a:r>
          </a:p>
          <a:p>
            <a:pPr indent="0" marL="0">
              <a:buNone/>
            </a:pPr>
            <a:r>
              <a:rPr dirty="0" lang="en-US" smtClean="0">
                <a:latin typeface="Times New Roman" pitchFamily="18" charset="0"/>
                <a:cs typeface="Times New Roman" pitchFamily="18" charset="0"/>
              </a:rPr>
              <a:t> </a:t>
            </a:r>
            <a:r>
              <a:rPr dirty="0" lang="en-US">
                <a:latin typeface="Times New Roman" pitchFamily="18" charset="0"/>
                <a:cs typeface="Times New Roman" pitchFamily="18" charset="0"/>
              </a:rPr>
              <a:t>b number;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c </a:t>
            </a:r>
            <a:r>
              <a:rPr dirty="0" lang="en-US">
                <a:latin typeface="Times New Roman" pitchFamily="18" charset="0"/>
                <a:cs typeface="Times New Roman" pitchFamily="18" charset="0"/>
              </a:rPr>
              <a:t>number;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PROCEDURE </a:t>
            </a:r>
            <a:r>
              <a:rPr dirty="0" lang="en-US">
                <a:latin typeface="Times New Roman" pitchFamily="18" charset="0"/>
                <a:cs typeface="Times New Roman" pitchFamily="18" charset="0"/>
              </a:rPr>
              <a:t>findMin(x IN number, y IN number, z OUT </a:t>
            </a:r>
            <a:r>
              <a:rPr dirty="0" lang="en-US" smtClean="0">
                <a:latin typeface="Times New Roman" pitchFamily="18" charset="0"/>
                <a:cs typeface="Times New Roman" pitchFamily="18" charset="0"/>
              </a:rPr>
              <a:t>number) IS </a:t>
            </a:r>
          </a:p>
          <a:p>
            <a:pPr indent="0" marL="0">
              <a:buNone/>
            </a:pPr>
            <a:r>
              <a:rPr dirty="0" lang="en-US" smtClean="0">
                <a:latin typeface="Times New Roman" pitchFamily="18" charset="0"/>
                <a:cs typeface="Times New Roman" pitchFamily="18" charset="0"/>
              </a:rPr>
              <a:t>BEGIN </a:t>
            </a:r>
          </a:p>
          <a:p>
            <a:pPr indent="0" marL="0">
              <a:buNone/>
            </a:pPr>
            <a:r>
              <a:rPr dirty="0" lang="en-US" smtClean="0">
                <a:latin typeface="Times New Roman" pitchFamily="18" charset="0"/>
                <a:cs typeface="Times New Roman" pitchFamily="18" charset="0"/>
              </a:rPr>
              <a:t>	IF x </a:t>
            </a:r>
            <a:r>
              <a:rPr dirty="0" lang="en-US">
                <a:latin typeface="Times New Roman" pitchFamily="18" charset="0"/>
                <a:cs typeface="Times New Roman" pitchFamily="18" charset="0"/>
              </a:rPr>
              <a:t>&lt; y </a:t>
            </a:r>
            <a:r>
              <a:rPr dirty="0" lang="en-US" smtClean="0">
                <a:latin typeface="Times New Roman" pitchFamily="18" charset="0"/>
                <a:cs typeface="Times New Roman" pitchFamily="18" charset="0"/>
              </a:rPr>
              <a:t>THEN</a:t>
            </a:r>
          </a:p>
          <a:p>
            <a:pPr indent="0" marL="0">
              <a:buNone/>
            </a:pPr>
            <a:r>
              <a:rPr dirty="0" lang="en-US" smtClean="0">
                <a:latin typeface="Times New Roman" pitchFamily="18" charset="0"/>
                <a:cs typeface="Times New Roman" pitchFamily="18" charset="0"/>
              </a:rPr>
              <a:t>	 	 </a:t>
            </a:r>
            <a:r>
              <a:rPr dirty="0" lang="en-US">
                <a:latin typeface="Times New Roman" pitchFamily="18" charset="0"/>
                <a:cs typeface="Times New Roman" pitchFamily="18" charset="0"/>
              </a:rPr>
              <a:t>z:= x;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ELSE </a:t>
            </a:r>
            <a:r>
              <a:rPr dirty="0" lang="en-US">
                <a:latin typeface="Times New Roman" pitchFamily="18" charset="0"/>
                <a:cs typeface="Times New Roman" pitchFamily="18" charset="0"/>
              </a:rPr>
              <a:t>z:= y;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END </a:t>
            </a:r>
            <a:r>
              <a:rPr dirty="0" lang="en-US">
                <a:latin typeface="Times New Roman" pitchFamily="18" charset="0"/>
                <a:cs typeface="Times New Roman" pitchFamily="18" charset="0"/>
              </a:rPr>
              <a:t>IF;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END</a:t>
            </a:r>
            <a:r>
              <a:rPr dirty="0" lang="en-US">
                <a:latin typeface="Times New Roman" pitchFamily="18" charset="0"/>
                <a:cs typeface="Times New Roman" pitchFamily="18" charset="0"/>
              </a:rPr>
              <a:t>;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BEGIN </a:t>
            </a:r>
          </a:p>
          <a:p>
            <a:pPr indent="0" marL="0">
              <a:buNone/>
            </a:pPr>
            <a:r>
              <a:rPr dirty="0" lang="en-US">
                <a:latin typeface="Times New Roman" pitchFamily="18" charset="0"/>
                <a:cs typeface="Times New Roman" pitchFamily="18" charset="0"/>
              </a:rPr>
              <a:t>	</a:t>
            </a:r>
            <a:r>
              <a:rPr dirty="0" lang="en-US" smtClean="0">
                <a:latin typeface="Times New Roman" pitchFamily="18" charset="0"/>
                <a:cs typeface="Times New Roman" pitchFamily="18" charset="0"/>
              </a:rPr>
              <a:t>a</a:t>
            </a:r>
            <a:r>
              <a:rPr dirty="0" lang="en-US">
                <a:latin typeface="Times New Roman" pitchFamily="18" charset="0"/>
                <a:cs typeface="Times New Roman" pitchFamily="18" charset="0"/>
              </a:rPr>
              <a:t>:= 23</a:t>
            </a:r>
            <a:r>
              <a:rPr dirty="0" lang="en-US" smtClean="0">
                <a:latin typeface="Times New Roman" pitchFamily="18" charset="0"/>
                <a:cs typeface="Times New Roman" pitchFamily="18" charset="0"/>
              </a:rPr>
              <a:t>;</a:t>
            </a:r>
          </a:p>
          <a:p>
            <a:pPr indent="0" marL="0">
              <a:buNone/>
            </a:pPr>
            <a:r>
              <a:rPr dirty="0" lang="en-US" smtClean="0">
                <a:latin typeface="Times New Roman" pitchFamily="18" charset="0"/>
                <a:cs typeface="Times New Roman" pitchFamily="18" charset="0"/>
              </a:rPr>
              <a:t>	 </a:t>
            </a:r>
            <a:r>
              <a:rPr dirty="0" lang="en-US">
                <a:latin typeface="Times New Roman" pitchFamily="18" charset="0"/>
                <a:cs typeface="Times New Roman" pitchFamily="18" charset="0"/>
              </a:rPr>
              <a:t>b:= 45;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findMin(a</a:t>
            </a:r>
            <a:r>
              <a:rPr dirty="0" lang="en-US">
                <a:latin typeface="Times New Roman" pitchFamily="18" charset="0"/>
                <a:cs typeface="Times New Roman" pitchFamily="18" charset="0"/>
              </a:rPr>
              <a:t>, b, c</a:t>
            </a:r>
            <a:r>
              <a:rPr dirty="0" lang="en-US" smtClean="0">
                <a:latin typeface="Times New Roman" pitchFamily="18" charset="0"/>
                <a:cs typeface="Times New Roman" pitchFamily="18" charset="0"/>
              </a:rPr>
              <a:t>);</a:t>
            </a:r>
          </a:p>
          <a:p>
            <a:pPr indent="0" marL="0">
              <a:buNone/>
            </a:pPr>
            <a:r>
              <a:rPr dirty="0" lang="en-US" smtClean="0">
                <a:latin typeface="Times New Roman" pitchFamily="18" charset="0"/>
                <a:cs typeface="Times New Roman" pitchFamily="18" charset="0"/>
              </a:rPr>
              <a:t>	 </a:t>
            </a:r>
            <a:r>
              <a:rPr dirty="0" lang="en-US">
                <a:latin typeface="Times New Roman" pitchFamily="18" charset="0"/>
                <a:cs typeface="Times New Roman" pitchFamily="18" charset="0"/>
              </a:rPr>
              <a:t>dbms_output.put_line(' Minimum of (23, 45) : ' || c);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END</a:t>
            </a:r>
            <a:r>
              <a:rPr dirty="0" lang="en-US">
                <a:latin typeface="Times New Roman" pitchFamily="18" charset="0"/>
                <a:cs typeface="Times New Roman" pitchFamily="18" charset="0"/>
              </a:rPr>
              <a:t>; /</a:t>
            </a:r>
          </a:p>
        </p:txBody>
      </p:sp>
    </p:spTree>
  </p:cSld>
  <p:clrMapOvr>
    <a:masterClrMapping/>
  </p:clrMapOvr>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285" name=""/>
        <p:cNvGrpSpPr/>
        <p:nvPr/>
      </p:nvGrpSpPr>
      <p:grpSpPr>
        <a:xfrm>
          <a:off x="0" y="0"/>
          <a:ext cx="0" cy="0"/>
          <a:chOff x="0" y="0"/>
          <a:chExt cx="0" cy="0"/>
        </a:xfrm>
      </p:grpSpPr>
      <p:sp>
        <p:nvSpPr>
          <p:cNvPr id="1048770" name="Content Placeholder 2"/>
          <p:cNvSpPr>
            <a:spLocks noGrp="1"/>
          </p:cNvSpPr>
          <p:nvPr>
            <p:ph idx="1"/>
          </p:nvPr>
        </p:nvSpPr>
        <p:spPr>
          <a:xfrm>
            <a:off x="228600" y="457200"/>
            <a:ext cx="8229600" cy="4525963"/>
          </a:xfrm>
        </p:spPr>
        <p:txBody>
          <a:bodyPr/>
          <a:p>
            <a:r>
              <a:rPr b="1" dirty="0" lang="en-US" smtClean="0">
                <a:solidFill>
                  <a:srgbClr val="FF0000"/>
                </a:solidFill>
                <a:latin typeface="Times New Roman" pitchFamily="18" charset="0"/>
                <a:cs typeface="Times New Roman" pitchFamily="18" charset="0"/>
              </a:rPr>
              <a:t>Output:-</a:t>
            </a:r>
            <a:endParaRPr b="1" dirty="0" lang="en-US">
              <a:solidFill>
                <a:srgbClr val="FF0000"/>
              </a:solidFill>
              <a:latin typeface="Times New Roman" pitchFamily="18" charset="0"/>
              <a:cs typeface="Times New Roman" pitchFamily="18" charset="0"/>
            </a:endParaRPr>
          </a:p>
          <a:p>
            <a:pPr indent="0" marL="0">
              <a:buNone/>
            </a:pPr>
            <a:r>
              <a:rPr dirty="0" lang="en-US">
                <a:latin typeface="Times New Roman" pitchFamily="18" charset="0"/>
                <a:cs typeface="Times New Roman" pitchFamily="18" charset="0"/>
              </a:rPr>
              <a:t>Minimum of (23, 45) : 23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PL/SQL </a:t>
            </a:r>
            <a:r>
              <a:rPr dirty="0" lang="en-US">
                <a:latin typeface="Times New Roman" pitchFamily="18" charset="0"/>
                <a:cs typeface="Times New Roman" pitchFamily="18" charset="0"/>
              </a:rPr>
              <a:t>procedure successfully completed. </a:t>
            </a: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68" name=""/>
        <p:cNvGrpSpPr/>
        <p:nvPr/>
      </p:nvGrpSpPr>
      <p:grpSpPr>
        <a:xfrm>
          <a:off x="0" y="0"/>
          <a:ext cx="0" cy="0"/>
          <a:chOff x="0" y="0"/>
          <a:chExt cx="0" cy="0"/>
        </a:xfrm>
      </p:grpSpPr>
      <p:sp>
        <p:nvSpPr>
          <p:cNvPr id="1048609" name="Content Placeholder 2"/>
          <p:cNvSpPr>
            <a:spLocks noGrp="1"/>
          </p:cNvSpPr>
          <p:nvPr>
            <p:ph idx="1"/>
          </p:nvPr>
        </p:nvSpPr>
        <p:spPr>
          <a:xfrm>
            <a:off x="152400" y="304800"/>
            <a:ext cx="8839200" cy="6324600"/>
          </a:xfrm>
        </p:spPr>
        <p:txBody>
          <a:bodyPr>
            <a:normAutofit/>
          </a:bodyPr>
          <a:p>
            <a:r>
              <a:rPr dirty="0" sz="2400" lang="en-US">
                <a:latin typeface="Times New Roman" pitchFamily="18" charset="0"/>
                <a:cs typeface="Times New Roman" pitchFamily="18" charset="0"/>
              </a:rPr>
              <a:t>Basic Syntax of PL/SQL which is a </a:t>
            </a:r>
            <a:r>
              <a:rPr b="1" dirty="0" sz="2400" lang="en-US">
                <a:latin typeface="Times New Roman" pitchFamily="18" charset="0"/>
                <a:cs typeface="Times New Roman" pitchFamily="18" charset="0"/>
              </a:rPr>
              <a:t>block-structured</a:t>
            </a:r>
            <a:r>
              <a:rPr dirty="0" sz="2400" lang="en-US">
                <a:latin typeface="Times New Roman" pitchFamily="18" charset="0"/>
                <a:cs typeface="Times New Roman" pitchFamily="18" charset="0"/>
              </a:rPr>
              <a:t> language; this means that the PL/SQL programs are divided and written in logical blocks of code. Each block consists of three sub-parts −</a:t>
            </a:r>
          </a:p>
        </p:txBody>
      </p:sp>
      <p:pic>
        <p:nvPicPr>
          <p:cNvPr id="2097153" name="Picture 2" descr="C:\Users\admin\Desktop\110215_0632_BlocksinPLS1.png"/>
          <p:cNvPicPr>
            <a:picLocks noChangeAspect="1" noChangeArrowheads="1"/>
          </p:cNvPicPr>
          <p:nvPr/>
        </p:nvPicPr>
        <p:blipFill>
          <a:blip xmlns:r="http://schemas.openxmlformats.org/officeDocument/2006/relationships" r:embed="rId1"/>
          <a:srcRect/>
          <a:stretch>
            <a:fillRect/>
          </a:stretch>
        </p:blipFill>
        <p:spPr bwMode="auto">
          <a:xfrm>
            <a:off x="2514600" y="1828800"/>
            <a:ext cx="3810000" cy="4648200"/>
          </a:xfrm>
          <a:prstGeom prst="rect"/>
          <a:noFill/>
        </p:spPr>
      </p:pic>
    </p:spTree>
  </p:cSld>
  <p:clrMapOvr>
    <a:masterClrMapping/>
  </p:clrMapOvr>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286" name=""/>
        <p:cNvGrpSpPr/>
        <p:nvPr/>
      </p:nvGrpSpPr>
      <p:grpSpPr>
        <a:xfrm>
          <a:off x="0" y="0"/>
          <a:ext cx="0" cy="0"/>
          <a:chOff x="0" y="0"/>
          <a:chExt cx="0" cy="0"/>
        </a:xfrm>
      </p:grpSpPr>
      <p:sp>
        <p:nvSpPr>
          <p:cNvPr id="1048771" name="Content Placeholder 2"/>
          <p:cNvSpPr>
            <a:spLocks noGrp="1"/>
          </p:cNvSpPr>
          <p:nvPr>
            <p:ph idx="1"/>
          </p:nvPr>
        </p:nvSpPr>
        <p:spPr>
          <a:xfrm>
            <a:off x="457200" y="228600"/>
            <a:ext cx="8229600" cy="6324600"/>
          </a:xfrm>
        </p:spPr>
        <p:txBody>
          <a:bodyPr>
            <a:normAutofit fontScale="62500" lnSpcReduction="20000"/>
          </a:bodyPr>
          <a:p>
            <a:r>
              <a:rPr b="1" dirty="0" lang="en-US">
                <a:solidFill>
                  <a:srgbClr val="FF0000"/>
                </a:solidFill>
                <a:latin typeface="Times New Roman" pitchFamily="18" charset="0"/>
                <a:cs typeface="Times New Roman" pitchFamily="18" charset="0"/>
              </a:rPr>
              <a:t>Example:-</a:t>
            </a:r>
          </a:p>
          <a:p>
            <a:r>
              <a:rPr dirty="0" lang="en-US">
                <a:latin typeface="Times New Roman" pitchFamily="18" charset="0"/>
                <a:cs typeface="Times New Roman" pitchFamily="18" charset="0"/>
              </a:rPr>
              <a:t>This procedure computes the square of value of a passed value. This example shows how we can use the same parameter to accept a value and then return another result.</a:t>
            </a:r>
          </a:p>
          <a:p>
            <a:pPr indent="0" marL="0">
              <a:buNone/>
            </a:pP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DECLARE </a:t>
            </a:r>
          </a:p>
          <a:p>
            <a:pPr indent="0" marL="0">
              <a:buNone/>
            </a:pPr>
            <a:r>
              <a:rPr dirty="0" lang="en-US">
                <a:latin typeface="Times New Roman" pitchFamily="18" charset="0"/>
                <a:cs typeface="Times New Roman" pitchFamily="18" charset="0"/>
              </a:rPr>
              <a:t>	</a:t>
            </a:r>
            <a:r>
              <a:rPr dirty="0" lang="en-US" smtClean="0">
                <a:latin typeface="Times New Roman" pitchFamily="18" charset="0"/>
                <a:cs typeface="Times New Roman" pitchFamily="18" charset="0"/>
              </a:rPr>
              <a:t>a </a:t>
            </a:r>
            <a:r>
              <a:rPr dirty="0" lang="en-US">
                <a:latin typeface="Times New Roman" pitchFamily="18" charset="0"/>
                <a:cs typeface="Times New Roman" pitchFamily="18" charset="0"/>
              </a:rPr>
              <a:t>number;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PROCEDURE </a:t>
            </a:r>
            <a:r>
              <a:rPr dirty="0" lang="en-US">
                <a:latin typeface="Times New Roman" pitchFamily="18" charset="0"/>
                <a:cs typeface="Times New Roman" pitchFamily="18" charset="0"/>
              </a:rPr>
              <a:t>squareNum(x IN OUT number) IS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BEGIN </a:t>
            </a:r>
          </a:p>
          <a:p>
            <a:pPr indent="0" marL="0">
              <a:buNone/>
            </a:pPr>
            <a:r>
              <a:rPr dirty="0" lang="en-US" smtClean="0">
                <a:latin typeface="Times New Roman" pitchFamily="18" charset="0"/>
                <a:cs typeface="Times New Roman" pitchFamily="18" charset="0"/>
              </a:rPr>
              <a:t>	x </a:t>
            </a:r>
            <a:r>
              <a:rPr dirty="0" lang="en-US">
                <a:latin typeface="Times New Roman" pitchFamily="18" charset="0"/>
                <a:cs typeface="Times New Roman" pitchFamily="18" charset="0"/>
              </a:rPr>
              <a:t>:= x * x;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END</a:t>
            </a:r>
            <a:r>
              <a:rPr dirty="0" lang="en-US">
                <a:latin typeface="Times New Roman" pitchFamily="18" charset="0"/>
                <a:cs typeface="Times New Roman" pitchFamily="18" charset="0"/>
              </a:rPr>
              <a:t>;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BEGIN </a:t>
            </a:r>
          </a:p>
          <a:p>
            <a:pPr indent="0" marL="0">
              <a:buNone/>
            </a:pPr>
            <a:r>
              <a:rPr dirty="0" lang="en-US" smtClean="0">
                <a:latin typeface="Times New Roman" pitchFamily="18" charset="0"/>
                <a:cs typeface="Times New Roman" pitchFamily="18" charset="0"/>
              </a:rPr>
              <a:t>	a</a:t>
            </a:r>
            <a:r>
              <a:rPr dirty="0" lang="en-US">
                <a:latin typeface="Times New Roman" pitchFamily="18" charset="0"/>
                <a:cs typeface="Times New Roman" pitchFamily="18" charset="0"/>
              </a:rPr>
              <a:t>:= 23;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squareNum(a</a:t>
            </a:r>
            <a:r>
              <a:rPr dirty="0" lang="en-US">
                <a:latin typeface="Times New Roman" pitchFamily="18" charset="0"/>
                <a:cs typeface="Times New Roman" pitchFamily="18" charset="0"/>
              </a:rPr>
              <a:t>);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dbms_output.put_line</a:t>
            </a:r>
            <a:r>
              <a:rPr dirty="0" lang="en-US">
                <a:latin typeface="Times New Roman" pitchFamily="18" charset="0"/>
                <a:cs typeface="Times New Roman" pitchFamily="18" charset="0"/>
              </a:rPr>
              <a:t>(' Square of (23): ' || a);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END;</a:t>
            </a:r>
          </a:p>
          <a:p>
            <a:pPr indent="0" marL="0">
              <a:buNone/>
            </a:pPr>
            <a:r>
              <a:rPr dirty="0" lang="en-US" smtClean="0">
                <a:latin typeface="Times New Roman" pitchFamily="18" charset="0"/>
                <a:cs typeface="Times New Roman" pitchFamily="18" charset="0"/>
              </a:rPr>
              <a:t> </a:t>
            </a:r>
            <a:r>
              <a:rPr dirty="0" lang="en-US">
                <a:latin typeface="Times New Roman" pitchFamily="18" charset="0"/>
                <a:cs typeface="Times New Roman" pitchFamily="18" charset="0"/>
              </a:rPr>
              <a:t>/ </a:t>
            </a:r>
            <a:endParaRPr dirty="0" lang="en-US" smtClean="0">
              <a:latin typeface="Times New Roman" pitchFamily="18" charset="0"/>
              <a:cs typeface="Times New Roman" pitchFamily="18" charset="0"/>
            </a:endParaRPr>
          </a:p>
          <a:p>
            <a:r>
              <a:rPr b="1" dirty="0" lang="en-US" smtClean="0">
                <a:solidFill>
                  <a:srgbClr val="FF0000"/>
                </a:solidFill>
                <a:latin typeface="Times New Roman" pitchFamily="18" charset="0"/>
                <a:cs typeface="Times New Roman" pitchFamily="18" charset="0"/>
              </a:rPr>
              <a:t>Output</a:t>
            </a:r>
            <a:endParaRPr b="1" dirty="0" lang="en-US">
              <a:solidFill>
                <a:srgbClr val="FF0000"/>
              </a:solidFill>
              <a:latin typeface="Times New Roman" pitchFamily="18" charset="0"/>
              <a:cs typeface="Times New Roman" pitchFamily="18" charset="0"/>
            </a:endParaRPr>
          </a:p>
          <a:p>
            <a:r>
              <a:rPr dirty="0" lang="en-US">
                <a:latin typeface="Times New Roman" pitchFamily="18" charset="0"/>
                <a:cs typeface="Times New Roman" pitchFamily="18" charset="0"/>
              </a:rPr>
              <a:t>Square of (23): 529 </a:t>
            </a:r>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PL/SQL </a:t>
            </a:r>
            <a:r>
              <a:rPr dirty="0" lang="en-US">
                <a:latin typeface="Times New Roman" pitchFamily="18" charset="0"/>
                <a:cs typeface="Times New Roman" pitchFamily="18" charset="0"/>
              </a:rPr>
              <a:t>procedure successfully completed. </a:t>
            </a:r>
          </a:p>
        </p:txBody>
      </p:sp>
    </p:spTree>
  </p:cSld>
  <p:clrMapOvr>
    <a:masterClrMapping/>
  </p:clrMapOvr>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287" name=""/>
        <p:cNvGrpSpPr/>
        <p:nvPr/>
      </p:nvGrpSpPr>
      <p:grpSpPr>
        <a:xfrm>
          <a:off x="0" y="0"/>
          <a:ext cx="0" cy="0"/>
          <a:chOff x="0" y="0"/>
          <a:chExt cx="0" cy="0"/>
        </a:xfrm>
      </p:grpSpPr>
      <p:sp>
        <p:nvSpPr>
          <p:cNvPr id="1048772" name="Content Placeholder 2"/>
          <p:cNvSpPr>
            <a:spLocks noGrp="1"/>
          </p:cNvSpPr>
          <p:nvPr>
            <p:ph idx="1"/>
          </p:nvPr>
        </p:nvSpPr>
        <p:spPr>
          <a:xfrm>
            <a:off x="152400" y="228600"/>
            <a:ext cx="8915400" cy="6324600"/>
          </a:xfrm>
        </p:spPr>
        <p:txBody>
          <a:bodyPr>
            <a:normAutofit/>
          </a:bodyPr>
          <a:p>
            <a:pPr>
              <a:buFont typeface="Wingdings" pitchFamily="2" charset="2"/>
              <a:buChar char="v"/>
            </a:pPr>
            <a:r>
              <a:rPr b="1" dirty="0" sz="2700" lang="en-US">
                <a:latin typeface="Times New Roman" pitchFamily="18" charset="0"/>
                <a:cs typeface="Times New Roman" pitchFamily="18" charset="0"/>
              </a:rPr>
              <a:t>Methods for Passing Parameters</a:t>
            </a:r>
          </a:p>
          <a:p>
            <a:r>
              <a:rPr dirty="0" sz="2700" lang="en-US">
                <a:solidFill>
                  <a:srgbClr val="FF0000"/>
                </a:solidFill>
                <a:latin typeface="Times New Roman" pitchFamily="18" charset="0"/>
                <a:cs typeface="Times New Roman" pitchFamily="18" charset="0"/>
              </a:rPr>
              <a:t>Actual parameters can be passed in three ways −</a:t>
            </a:r>
          </a:p>
          <a:p>
            <a:pPr>
              <a:buFont typeface="Wingdings" pitchFamily="2" charset="2"/>
              <a:buChar char="§"/>
            </a:pPr>
            <a:r>
              <a:rPr dirty="0" sz="2700" lang="en-US">
                <a:solidFill>
                  <a:srgbClr val="FF0000"/>
                </a:solidFill>
                <a:latin typeface="Times New Roman" pitchFamily="18" charset="0"/>
                <a:cs typeface="Times New Roman" pitchFamily="18" charset="0"/>
              </a:rPr>
              <a:t>Positional </a:t>
            </a:r>
            <a:r>
              <a:rPr dirty="0" sz="2700" lang="en-US" smtClean="0">
                <a:solidFill>
                  <a:srgbClr val="FF0000"/>
                </a:solidFill>
                <a:latin typeface="Times New Roman" pitchFamily="18" charset="0"/>
                <a:cs typeface="Times New Roman" pitchFamily="18" charset="0"/>
              </a:rPr>
              <a:t>notation:-</a:t>
            </a:r>
            <a:r>
              <a:rPr dirty="0" sz="2700" lang="en-US">
                <a:latin typeface="Times New Roman" pitchFamily="18" charset="0"/>
                <a:cs typeface="Times New Roman" pitchFamily="18" charset="0"/>
              </a:rPr>
              <a:t>findMin(a, b, c, d);</a:t>
            </a:r>
          </a:p>
          <a:p>
            <a:endParaRPr dirty="0" sz="2700" lang="en-US">
              <a:latin typeface="Times New Roman" pitchFamily="18" charset="0"/>
              <a:cs typeface="Times New Roman" pitchFamily="18" charset="0"/>
            </a:endParaRPr>
          </a:p>
          <a:p>
            <a:pPr>
              <a:buFont typeface="Wingdings" pitchFamily="2" charset="2"/>
              <a:buChar char="§"/>
            </a:pPr>
            <a:r>
              <a:rPr dirty="0" sz="2700" lang="en-US">
                <a:solidFill>
                  <a:srgbClr val="FF0000"/>
                </a:solidFill>
                <a:latin typeface="Times New Roman" pitchFamily="18" charset="0"/>
                <a:cs typeface="Times New Roman" pitchFamily="18" charset="0"/>
              </a:rPr>
              <a:t>Named </a:t>
            </a:r>
            <a:r>
              <a:rPr dirty="0" sz="2700" lang="en-US" smtClean="0">
                <a:solidFill>
                  <a:srgbClr val="FF0000"/>
                </a:solidFill>
                <a:latin typeface="Times New Roman" pitchFamily="18" charset="0"/>
                <a:cs typeface="Times New Roman" pitchFamily="18" charset="0"/>
              </a:rPr>
              <a:t>notation:-</a:t>
            </a:r>
            <a:r>
              <a:rPr dirty="0" sz="2700" lang="en-US">
                <a:latin typeface="Times New Roman" pitchFamily="18" charset="0"/>
                <a:cs typeface="Times New Roman" pitchFamily="18" charset="0"/>
              </a:rPr>
              <a:t>findMin(x =&gt; a, y =&gt; b, z =&gt; c, m =&gt; d);</a:t>
            </a:r>
          </a:p>
          <a:p>
            <a:endParaRPr dirty="0" sz="2700" lang="en-US">
              <a:latin typeface="Times New Roman" pitchFamily="18" charset="0"/>
              <a:cs typeface="Times New Roman" pitchFamily="18" charset="0"/>
            </a:endParaRPr>
          </a:p>
          <a:p>
            <a:pPr>
              <a:buFont typeface="Wingdings" pitchFamily="2" charset="2"/>
              <a:buChar char="§"/>
            </a:pPr>
            <a:r>
              <a:rPr dirty="0" sz="2700" lang="en-US">
                <a:solidFill>
                  <a:srgbClr val="FF0000"/>
                </a:solidFill>
                <a:latin typeface="Times New Roman" pitchFamily="18" charset="0"/>
                <a:cs typeface="Times New Roman" pitchFamily="18" charset="0"/>
              </a:rPr>
              <a:t>Mixed notation:-</a:t>
            </a:r>
            <a:r>
              <a:rPr dirty="0" sz="2700" lang="en-US">
                <a:latin typeface="Times New Roman" pitchFamily="18" charset="0"/>
                <a:cs typeface="Times New Roman" pitchFamily="18" charset="0"/>
              </a:rPr>
              <a:t>findMin(a, b, c, m =&gt; d);</a:t>
            </a:r>
          </a:p>
          <a:p>
            <a:endParaRPr dirty="0" sz="2700" lang="en-US">
              <a:latin typeface="Times New Roman" pitchFamily="18" charset="0"/>
              <a:cs typeface="Times New Roman" pitchFamily="18"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288" name=""/>
        <p:cNvGrpSpPr/>
        <p:nvPr/>
      </p:nvGrpSpPr>
      <p:grpSpPr>
        <a:xfrm>
          <a:off x="0" y="0"/>
          <a:ext cx="0" cy="0"/>
          <a:chOff x="0" y="0"/>
          <a:chExt cx="0" cy="0"/>
        </a:xfrm>
      </p:grpSpPr>
      <p:sp>
        <p:nvSpPr>
          <p:cNvPr id="1048773" name="Title 1"/>
          <p:cNvSpPr>
            <a:spLocks noGrp="1"/>
          </p:cNvSpPr>
          <p:nvPr>
            <p:ph type="title"/>
          </p:nvPr>
        </p:nvSpPr>
        <p:spPr/>
        <p:txBody>
          <a:bodyPr/>
          <a:p>
            <a:endParaRPr lang="en-US"/>
          </a:p>
        </p:txBody>
      </p:sp>
      <p:sp>
        <p:nvSpPr>
          <p:cNvPr id="1048774" name="Content Placeholder 2"/>
          <p:cNvSpPr>
            <a:spLocks noGrp="1"/>
          </p:cNvSpPr>
          <p:nvPr>
            <p:ph idx="1"/>
          </p:nvPr>
        </p:nvSpPr>
        <p:spPr/>
        <p:txBody>
          <a:bodyPr>
            <a:normAutofit/>
          </a:bodyPr>
          <a:p>
            <a:pPr indent="0" marL="0">
              <a:buNone/>
            </a:pPr>
            <a:endParaRPr b="1" dirty="0" sz="6000" lang="en-US" u="sng" smtClean="0">
              <a:solidFill>
                <a:srgbClr val="FF0000"/>
              </a:solidFill>
              <a:latin typeface="Times New Roman" pitchFamily="18" charset="0"/>
              <a:ea typeface="Arial Unicode MS" pitchFamily="34" charset="-128"/>
              <a:cs typeface="Times New Roman" pitchFamily="18" charset="0"/>
            </a:endParaRPr>
          </a:p>
          <a:p>
            <a:pPr indent="0" marL="0">
              <a:buNone/>
            </a:pPr>
            <a:r>
              <a:rPr b="1" dirty="0" sz="6000" lang="en-US" smtClean="0">
                <a:solidFill>
                  <a:srgbClr val="FF0000"/>
                </a:solidFill>
                <a:latin typeface="Times New Roman" pitchFamily="18" charset="0"/>
                <a:ea typeface="Arial Unicode MS" pitchFamily="34" charset="-128"/>
                <a:cs typeface="Times New Roman" pitchFamily="18" charset="0"/>
              </a:rPr>
              <a:t>        FUNCTIONS</a:t>
            </a:r>
            <a:endParaRPr dirty="0" sz="6000" 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289" name=""/>
        <p:cNvGrpSpPr/>
        <p:nvPr/>
      </p:nvGrpSpPr>
      <p:grpSpPr>
        <a:xfrm>
          <a:off x="0" y="0"/>
          <a:ext cx="0" cy="0"/>
          <a:chOff x="0" y="0"/>
          <a:chExt cx="0" cy="0"/>
        </a:xfrm>
      </p:grpSpPr>
      <p:sp>
        <p:nvSpPr>
          <p:cNvPr id="1048775" name="Rectangle 2"/>
          <p:cNvSpPr>
            <a:spLocks noGrp="1" noChangeArrowheads="1"/>
          </p:cNvSpPr>
          <p:nvPr>
            <p:ph type="ctrTitle"/>
          </p:nvPr>
        </p:nvSpPr>
        <p:spPr>
          <a:xfrm>
            <a:off x="838200" y="152400"/>
            <a:ext cx="8001000" cy="685800"/>
          </a:xfrm>
        </p:spPr>
        <p:txBody>
          <a:bodyPr/>
          <a:p>
            <a:pPr eaLnBrk="1" hangingPunct="1"/>
            <a:r>
              <a:rPr b="1" dirty="0" sz="3200" lang="en-US" u="sng" smtClean="0">
                <a:solidFill>
                  <a:srgbClr val="FF0000"/>
                </a:solidFill>
                <a:effectLst/>
                <a:latin typeface="Times New Roman" pitchFamily="18" charset="0"/>
                <a:ea typeface="Arial Unicode MS" pitchFamily="34" charset="-128"/>
                <a:cs typeface="Times New Roman" pitchFamily="18" charset="0"/>
              </a:rPr>
              <a:t>FUNCTIONS</a:t>
            </a:r>
          </a:p>
        </p:txBody>
      </p:sp>
      <p:sp>
        <p:nvSpPr>
          <p:cNvPr id="1048776" name="Rectangle 3"/>
          <p:cNvSpPr>
            <a:spLocks noGrp="1" noChangeArrowheads="1"/>
          </p:cNvSpPr>
          <p:nvPr>
            <p:ph type="subTitle" idx="1"/>
          </p:nvPr>
        </p:nvSpPr>
        <p:spPr>
          <a:xfrm>
            <a:off x="228600" y="990600"/>
            <a:ext cx="8610600" cy="5334000"/>
          </a:xfrm>
        </p:spPr>
        <p:txBody>
          <a:bodyPr/>
          <a:p>
            <a:pPr algn="l" eaLnBrk="1" hangingPunct="1" indent="-571500" marL="742950">
              <a:lnSpc>
                <a:spcPct val="80000"/>
              </a:lnSpc>
              <a:buFontTx/>
              <a:buChar char="•"/>
            </a:pPr>
            <a:r>
              <a:rPr dirty="0" sz="2400" lang="en-US" smtClean="0">
                <a:solidFill>
                  <a:schemeClr val="tx1"/>
                </a:solidFill>
                <a:effectLst/>
                <a:latin typeface="Times New Roman" pitchFamily="18" charset="0"/>
                <a:cs typeface="Times New Roman" pitchFamily="18" charset="0"/>
              </a:rPr>
              <a:t>Functions are a type of stored code and are very similar to procedures.</a:t>
            </a:r>
          </a:p>
          <a:p>
            <a:pPr algn="l" eaLnBrk="1" hangingPunct="1" indent="-571500" marL="742950">
              <a:lnSpc>
                <a:spcPct val="80000"/>
              </a:lnSpc>
              <a:buFontTx/>
              <a:buChar char="•"/>
            </a:pPr>
            <a:endParaRPr dirty="0" sz="2400" lang="en-US" smtClean="0">
              <a:solidFill>
                <a:schemeClr val="tx1"/>
              </a:solidFill>
              <a:effectLst/>
              <a:latin typeface="Times New Roman" pitchFamily="18" charset="0"/>
              <a:cs typeface="Times New Roman" pitchFamily="18" charset="0"/>
            </a:endParaRPr>
          </a:p>
          <a:p>
            <a:pPr algn="l" eaLnBrk="1" hangingPunct="1" indent="-571500" marL="742950">
              <a:lnSpc>
                <a:spcPct val="80000"/>
              </a:lnSpc>
              <a:buFontTx/>
              <a:buChar char="•"/>
            </a:pPr>
            <a:r>
              <a:rPr dirty="0" sz="2400" lang="en-US" smtClean="0">
                <a:solidFill>
                  <a:schemeClr val="tx1"/>
                </a:solidFill>
                <a:effectLst/>
                <a:latin typeface="Times New Roman" pitchFamily="18" charset="0"/>
                <a:cs typeface="Times New Roman" pitchFamily="18" charset="0"/>
              </a:rPr>
              <a:t>The significant difference is that a function is a PL/SQL block that </a:t>
            </a:r>
            <a:r>
              <a:rPr dirty="0" sz="2400" i="1" lang="en-US" smtClean="0">
                <a:solidFill>
                  <a:schemeClr val="tx1"/>
                </a:solidFill>
                <a:effectLst/>
                <a:latin typeface="Times New Roman" pitchFamily="18" charset="0"/>
                <a:cs typeface="Times New Roman" pitchFamily="18" charset="0"/>
              </a:rPr>
              <a:t>returns </a:t>
            </a:r>
            <a:r>
              <a:rPr dirty="0" sz="2400" lang="en-US" smtClean="0">
                <a:solidFill>
                  <a:schemeClr val="tx1"/>
                </a:solidFill>
                <a:effectLst/>
                <a:latin typeface="Times New Roman" pitchFamily="18" charset="0"/>
                <a:cs typeface="Times New Roman" pitchFamily="18" charset="0"/>
              </a:rPr>
              <a:t>a single value. </a:t>
            </a:r>
          </a:p>
          <a:p>
            <a:pPr algn="l" eaLnBrk="1" hangingPunct="1" indent="-571500" marL="742950">
              <a:lnSpc>
                <a:spcPct val="80000"/>
              </a:lnSpc>
              <a:buFontTx/>
              <a:buChar char="•"/>
            </a:pPr>
            <a:endParaRPr dirty="0" sz="2400" lang="en-US" smtClean="0">
              <a:solidFill>
                <a:schemeClr val="tx1"/>
              </a:solidFill>
              <a:effectLst/>
              <a:latin typeface="Times New Roman" pitchFamily="18" charset="0"/>
              <a:cs typeface="Times New Roman" pitchFamily="18" charset="0"/>
            </a:endParaRPr>
          </a:p>
          <a:p>
            <a:pPr algn="l" eaLnBrk="1" hangingPunct="1" indent="-571500" marL="742950">
              <a:lnSpc>
                <a:spcPct val="80000"/>
              </a:lnSpc>
              <a:buFontTx/>
              <a:buChar char="•"/>
            </a:pPr>
            <a:r>
              <a:rPr dirty="0" sz="2400" lang="en-US" smtClean="0">
                <a:solidFill>
                  <a:schemeClr val="tx1"/>
                </a:solidFill>
                <a:effectLst/>
                <a:latin typeface="Times New Roman" pitchFamily="18" charset="0"/>
                <a:cs typeface="Times New Roman" pitchFamily="18" charset="0"/>
              </a:rPr>
              <a:t>Functions can accept one, many, or no parameters, but a function must have a return clause in the executable section of the function.</a:t>
            </a:r>
          </a:p>
          <a:p>
            <a:pPr algn="l" eaLnBrk="1" hangingPunct="1" indent="-571500" marL="742950">
              <a:lnSpc>
                <a:spcPct val="80000"/>
              </a:lnSpc>
              <a:buFontTx/>
              <a:buChar char="•"/>
            </a:pPr>
            <a:endParaRPr dirty="0" sz="2400" lang="en-US" smtClean="0">
              <a:solidFill>
                <a:schemeClr val="tx1"/>
              </a:solidFill>
              <a:effectLst/>
              <a:latin typeface="Times New Roman" pitchFamily="18" charset="0"/>
              <a:cs typeface="Times New Roman" pitchFamily="18" charset="0"/>
            </a:endParaRPr>
          </a:p>
          <a:p>
            <a:pPr algn="l" eaLnBrk="1" hangingPunct="1" indent="-571500" marL="742950">
              <a:lnSpc>
                <a:spcPct val="80000"/>
              </a:lnSpc>
              <a:buFontTx/>
              <a:buChar char="•"/>
            </a:pPr>
            <a:r>
              <a:rPr dirty="0" sz="2400" lang="en-US" smtClean="0">
                <a:solidFill>
                  <a:schemeClr val="tx1"/>
                </a:solidFill>
                <a:effectLst/>
                <a:latin typeface="Times New Roman" pitchFamily="18" charset="0"/>
                <a:cs typeface="Times New Roman" pitchFamily="18" charset="0"/>
              </a:rPr>
              <a:t>The datatype of the return value must be declared in the header of the function.</a:t>
            </a:r>
          </a:p>
          <a:p>
            <a:pPr algn="l" eaLnBrk="1" hangingPunct="1" indent="-571500" marL="742950">
              <a:lnSpc>
                <a:spcPct val="80000"/>
              </a:lnSpc>
              <a:buFontTx/>
              <a:buChar char="•"/>
            </a:pPr>
            <a:endParaRPr dirty="0" sz="2400" lang="en-US" smtClean="0">
              <a:solidFill>
                <a:schemeClr val="tx1"/>
              </a:solidFill>
              <a:effectLst/>
              <a:latin typeface="Times New Roman" pitchFamily="18" charset="0"/>
              <a:cs typeface="Times New Roman" pitchFamily="18" charset="0"/>
            </a:endParaRPr>
          </a:p>
          <a:p>
            <a:pPr algn="l" eaLnBrk="1" hangingPunct="1" indent="-571500" marL="742950">
              <a:lnSpc>
                <a:spcPct val="80000"/>
              </a:lnSpc>
              <a:buFontTx/>
              <a:buChar char="•"/>
            </a:pPr>
            <a:r>
              <a:rPr dirty="0" sz="2400" lang="en-US" smtClean="0">
                <a:solidFill>
                  <a:schemeClr val="tx1"/>
                </a:solidFill>
                <a:effectLst/>
                <a:latin typeface="Times New Roman" pitchFamily="18" charset="0"/>
                <a:cs typeface="Times New Roman" pitchFamily="18" charset="0"/>
              </a:rPr>
              <a:t>A function has output that needs to be assigned to a variable, or it can be used in a SELECT statement.</a:t>
            </a:r>
          </a:p>
          <a:p>
            <a:pPr algn="l" eaLnBrk="1" hangingPunct="1" indent="-571500" marL="742950">
              <a:lnSpc>
                <a:spcPct val="80000"/>
              </a:lnSpc>
              <a:buFontTx/>
              <a:buChar char="•"/>
            </a:pPr>
            <a:endParaRPr dirty="0" sz="2400" lang="en-US" smtClean="0">
              <a:effectLst/>
              <a:latin typeface="Times New Roman" pitchFamily="18" charset="0"/>
              <a:ea typeface="Arial Unicode MS" pitchFamily="34" charset="-128"/>
              <a:cs typeface="Times New Roman" pitchFamily="18" charset="0"/>
            </a:endParaRPr>
          </a:p>
        </p:txBody>
      </p:sp>
    </p:spTree>
  </p:cSld>
  <p:clrMapOvr>
    <a:masterClrMapping/>
  </p:clrMapOvr>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290" name=""/>
        <p:cNvGrpSpPr/>
        <p:nvPr/>
      </p:nvGrpSpPr>
      <p:grpSpPr>
        <a:xfrm>
          <a:off x="0" y="0"/>
          <a:ext cx="0" cy="0"/>
          <a:chOff x="0" y="0"/>
          <a:chExt cx="0" cy="0"/>
        </a:xfrm>
      </p:grpSpPr>
      <p:sp>
        <p:nvSpPr>
          <p:cNvPr id="1048777" name="Rectangle 3"/>
          <p:cNvSpPr>
            <a:spLocks noGrp="1" noChangeArrowheads="1"/>
          </p:cNvSpPr>
          <p:nvPr>
            <p:ph type="subTitle" idx="1"/>
          </p:nvPr>
        </p:nvSpPr>
        <p:spPr>
          <a:xfrm>
            <a:off x="152400" y="762000"/>
            <a:ext cx="8686800" cy="5334000"/>
          </a:xfrm>
        </p:spPr>
        <p:txBody>
          <a:bodyPr>
            <a:normAutofit/>
          </a:bodyPr>
          <a:p>
            <a:pPr algn="l" eaLnBrk="1" hangingPunct="1" indent="-571500" marL="742950">
              <a:lnSpc>
                <a:spcPct val="80000"/>
              </a:lnSpc>
              <a:buFontTx/>
              <a:buChar char="•"/>
            </a:pPr>
            <a:r>
              <a:rPr dirty="0" sz="2400" lang="en-US" smtClean="0">
                <a:solidFill>
                  <a:schemeClr val="tx1"/>
                </a:solidFill>
                <a:effectLst/>
                <a:latin typeface="Times New Roman" pitchFamily="18" charset="0"/>
                <a:cs typeface="Times New Roman" pitchFamily="18" charset="0"/>
              </a:rPr>
              <a:t>The function does not necessarily have to have any parameters, but it must have a RETURN value declared in the header, and it must return values for all the varying possible execution streams.</a:t>
            </a:r>
          </a:p>
          <a:p>
            <a:pPr algn="l" eaLnBrk="1" hangingPunct="1" indent="-571500" marL="742950">
              <a:lnSpc>
                <a:spcPct val="80000"/>
              </a:lnSpc>
              <a:buFontTx/>
              <a:buChar char="•"/>
            </a:pPr>
            <a:endParaRPr dirty="0" sz="2400" lang="en-US" smtClean="0">
              <a:solidFill>
                <a:schemeClr val="tx1"/>
              </a:solidFill>
              <a:effectLst/>
              <a:latin typeface="Times New Roman" pitchFamily="18" charset="0"/>
              <a:cs typeface="Times New Roman" pitchFamily="18" charset="0"/>
            </a:endParaRPr>
          </a:p>
          <a:p>
            <a:pPr algn="l" eaLnBrk="1" hangingPunct="1" indent="-571500" marL="742950">
              <a:lnSpc>
                <a:spcPct val="80000"/>
              </a:lnSpc>
              <a:buFontTx/>
              <a:buChar char="•"/>
            </a:pPr>
            <a:r>
              <a:rPr dirty="0" sz="2400" lang="en-US" smtClean="0">
                <a:solidFill>
                  <a:schemeClr val="tx1"/>
                </a:solidFill>
                <a:effectLst/>
                <a:latin typeface="Times New Roman" pitchFamily="18" charset="0"/>
                <a:cs typeface="Times New Roman" pitchFamily="18" charset="0"/>
              </a:rPr>
              <a:t>The RETURN statement does not have to appear as the last line of the main execution section, and there may be more than one RETURN statement (there should be a RETURN statement for each exception). </a:t>
            </a:r>
          </a:p>
          <a:p>
            <a:pPr algn="l" eaLnBrk="1" hangingPunct="1" indent="-571500" marL="742950">
              <a:lnSpc>
                <a:spcPct val="80000"/>
              </a:lnSpc>
              <a:buFontTx/>
              <a:buChar char="•"/>
            </a:pPr>
            <a:endParaRPr dirty="0" sz="2400" lang="en-US" smtClean="0">
              <a:solidFill>
                <a:schemeClr val="tx1"/>
              </a:solidFill>
              <a:effectLst/>
              <a:latin typeface="Times New Roman" pitchFamily="18" charset="0"/>
              <a:cs typeface="Times New Roman" pitchFamily="18" charset="0"/>
            </a:endParaRPr>
          </a:p>
          <a:p>
            <a:pPr algn="l" eaLnBrk="1" hangingPunct="1" indent="-571500" marL="742950">
              <a:lnSpc>
                <a:spcPct val="80000"/>
              </a:lnSpc>
              <a:buFontTx/>
              <a:buChar char="•"/>
            </a:pPr>
            <a:r>
              <a:rPr dirty="0" sz="2400" lang="en-US" smtClean="0">
                <a:solidFill>
                  <a:schemeClr val="tx1"/>
                </a:solidFill>
                <a:effectLst/>
                <a:latin typeface="Times New Roman" pitchFamily="18" charset="0"/>
                <a:cs typeface="Times New Roman" pitchFamily="18" charset="0"/>
              </a:rPr>
              <a:t>A function may have IN, OUT, or IN OUT parameters.  </a:t>
            </a:r>
            <a:endParaRPr dirty="0" sz="2400" lang="en-US" smtClean="0">
              <a:solidFill>
                <a:schemeClr val="tx1"/>
              </a:solidFill>
              <a:effectLst/>
              <a:latin typeface="Times New Roman" pitchFamily="18" charset="0"/>
              <a:ea typeface="Arial Unicode MS" pitchFamily="34" charset="-128"/>
              <a:cs typeface="Times New Roman" pitchFamily="18" charset="0"/>
            </a:endParaRPr>
          </a:p>
        </p:txBody>
      </p:sp>
    </p:spTree>
  </p:cSld>
  <p:clrMapOvr>
    <a:masterClrMapping/>
  </p:clrMapOvr>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291" name=""/>
        <p:cNvGrpSpPr/>
        <p:nvPr/>
      </p:nvGrpSpPr>
      <p:grpSpPr>
        <a:xfrm>
          <a:off x="0" y="0"/>
          <a:ext cx="0" cy="0"/>
          <a:chOff x="0" y="0"/>
          <a:chExt cx="0" cy="0"/>
        </a:xfrm>
      </p:grpSpPr>
      <p:sp>
        <p:nvSpPr>
          <p:cNvPr id="1048778" name="Title 1"/>
          <p:cNvSpPr>
            <a:spLocks noGrp="1"/>
          </p:cNvSpPr>
          <p:nvPr>
            <p:ph type="title"/>
          </p:nvPr>
        </p:nvSpPr>
        <p:spPr>
          <a:xfrm>
            <a:off x="457200" y="274638"/>
            <a:ext cx="8229600" cy="411162"/>
          </a:xfrm>
        </p:spPr>
        <p:txBody>
          <a:bodyPr>
            <a:normAutofit fontScale="90000"/>
          </a:bodyPr>
          <a:p>
            <a:r>
              <a:rPr b="1" dirty="0" lang="en-US" u="sng">
                <a:solidFill>
                  <a:srgbClr val="FF0000"/>
                </a:solidFill>
                <a:latin typeface="Times New Roman" pitchFamily="18" charset="0"/>
                <a:ea typeface="Arial Unicode MS" pitchFamily="34" charset="-128"/>
                <a:cs typeface="Times New Roman" pitchFamily="18" charset="0"/>
              </a:rPr>
              <a:t>FUNCTIONS</a:t>
            </a:r>
            <a:endParaRPr dirty="0" lang="en-US">
              <a:solidFill>
                <a:srgbClr val="FF0000"/>
              </a:solidFill>
              <a:latin typeface="Times New Roman" pitchFamily="18" charset="0"/>
              <a:cs typeface="Times New Roman" pitchFamily="18" charset="0"/>
            </a:endParaRPr>
          </a:p>
        </p:txBody>
      </p:sp>
      <p:sp>
        <p:nvSpPr>
          <p:cNvPr id="1048779" name="Content Placeholder 2"/>
          <p:cNvSpPr>
            <a:spLocks noGrp="1"/>
          </p:cNvSpPr>
          <p:nvPr>
            <p:ph idx="1"/>
          </p:nvPr>
        </p:nvSpPr>
        <p:spPr>
          <a:xfrm>
            <a:off x="304800" y="990600"/>
            <a:ext cx="8610600" cy="5638800"/>
          </a:xfrm>
        </p:spPr>
        <p:txBody>
          <a:bodyPr>
            <a:normAutofit/>
          </a:bodyPr>
          <a:p>
            <a:r>
              <a:rPr dirty="0" sz="2400" lang="en-US">
                <a:latin typeface="Times New Roman" pitchFamily="18" charset="0"/>
                <a:cs typeface="Times New Roman" pitchFamily="18" charset="0"/>
              </a:rPr>
              <a:t>A function is a named PL/SQL Block which is similar to a procedure. The major difference between a procedure and a function is, a function must always return a value, but a procedure may or may not return a value. </a:t>
            </a:r>
          </a:p>
          <a:p>
            <a:r>
              <a:rPr b="1" dirty="0" sz="2400" lang="en-US">
                <a:solidFill>
                  <a:srgbClr val="FF0000"/>
                </a:solidFill>
                <a:latin typeface="Times New Roman" pitchFamily="18" charset="0"/>
                <a:cs typeface="Times New Roman" pitchFamily="18" charset="0"/>
              </a:rPr>
              <a:t>General Syntax to create a function is</a:t>
            </a:r>
          </a:p>
          <a:p>
            <a:pPr indent="0" marL="0">
              <a:buNone/>
            </a:pPr>
            <a:r>
              <a:rPr b="1" dirty="0" sz="2400" lang="en-US">
                <a:latin typeface="Times New Roman" pitchFamily="18" charset="0"/>
                <a:cs typeface="Times New Roman" pitchFamily="18" charset="0"/>
              </a:rPr>
              <a:t>CREATE [OR REPLACE] FUNCTION </a:t>
            </a:r>
            <a:r>
              <a:rPr dirty="0" sz="2400" lang="en-US">
                <a:latin typeface="Times New Roman" pitchFamily="18" charset="0"/>
                <a:cs typeface="Times New Roman" pitchFamily="18" charset="0"/>
              </a:rPr>
              <a:t>function_name [(parameter_name [IN | OUT | IN OUT] type [, ...])] </a:t>
            </a:r>
            <a:endParaRPr dirty="0" sz="2400" lang="en-US" smtClean="0">
              <a:latin typeface="Times New Roman" pitchFamily="18" charset="0"/>
              <a:cs typeface="Times New Roman" pitchFamily="18" charset="0"/>
            </a:endParaRPr>
          </a:p>
          <a:p>
            <a:pPr indent="0" marL="0">
              <a:buNone/>
            </a:pPr>
            <a:r>
              <a:rPr b="1" dirty="0" sz="2400" lang="en-US" smtClean="0">
                <a:latin typeface="Times New Roman" pitchFamily="18" charset="0"/>
                <a:cs typeface="Times New Roman" pitchFamily="18" charset="0"/>
              </a:rPr>
              <a:t>RETURN </a:t>
            </a:r>
            <a:r>
              <a:rPr b="1" dirty="0" sz="2400" lang="en-US">
                <a:latin typeface="Times New Roman" pitchFamily="18" charset="0"/>
                <a:cs typeface="Times New Roman" pitchFamily="18" charset="0"/>
              </a:rPr>
              <a:t>return_datatype </a:t>
            </a:r>
            <a:endParaRPr b="1" dirty="0" sz="2400" lang="en-US" smtClean="0">
              <a:latin typeface="Times New Roman" pitchFamily="18" charset="0"/>
              <a:cs typeface="Times New Roman" pitchFamily="18" charset="0"/>
            </a:endParaRPr>
          </a:p>
          <a:p>
            <a:pPr indent="0" marL="0">
              <a:buNone/>
            </a:pPr>
            <a:r>
              <a:rPr dirty="0" sz="2400" lang="en-US" smtClean="0">
                <a:latin typeface="Times New Roman" pitchFamily="18" charset="0"/>
                <a:cs typeface="Times New Roman" pitchFamily="18" charset="0"/>
              </a:rPr>
              <a:t>{</a:t>
            </a:r>
            <a:r>
              <a:rPr dirty="0" sz="2400" lang="en-US">
                <a:latin typeface="Times New Roman" pitchFamily="18" charset="0"/>
                <a:cs typeface="Times New Roman" pitchFamily="18" charset="0"/>
              </a:rPr>
              <a:t>IS | AS} </a:t>
            </a:r>
            <a:endParaRPr dirty="0" sz="2400" lang="en-US" smtClean="0">
              <a:latin typeface="Times New Roman" pitchFamily="18" charset="0"/>
              <a:cs typeface="Times New Roman" pitchFamily="18" charset="0"/>
            </a:endParaRPr>
          </a:p>
          <a:p>
            <a:pPr indent="0" marL="0">
              <a:buNone/>
            </a:pPr>
            <a:r>
              <a:rPr dirty="0" sz="2400" lang="en-US" smtClean="0">
                <a:latin typeface="Times New Roman" pitchFamily="18" charset="0"/>
                <a:cs typeface="Times New Roman" pitchFamily="18" charset="0"/>
              </a:rPr>
              <a:t>BEGIN </a:t>
            </a:r>
          </a:p>
          <a:p>
            <a:pPr indent="0" marL="0">
              <a:buNone/>
            </a:pPr>
            <a:r>
              <a:rPr dirty="0" sz="2400" lang="en-US" smtClean="0">
                <a:latin typeface="Times New Roman" pitchFamily="18" charset="0"/>
                <a:cs typeface="Times New Roman" pitchFamily="18" charset="0"/>
              </a:rPr>
              <a:t>	&lt; </a:t>
            </a:r>
            <a:r>
              <a:rPr dirty="0" sz="2400" lang="en-US">
                <a:latin typeface="Times New Roman" pitchFamily="18" charset="0"/>
                <a:cs typeface="Times New Roman" pitchFamily="18" charset="0"/>
              </a:rPr>
              <a:t>function_body &gt; </a:t>
            </a:r>
            <a:endParaRPr dirty="0" sz="2400" lang="en-US" smtClean="0">
              <a:latin typeface="Times New Roman" pitchFamily="18" charset="0"/>
              <a:cs typeface="Times New Roman" pitchFamily="18" charset="0"/>
            </a:endParaRPr>
          </a:p>
          <a:p>
            <a:pPr indent="0" marL="0">
              <a:buNone/>
            </a:pPr>
            <a:r>
              <a:rPr dirty="0" sz="2400" lang="en-US" smtClean="0">
                <a:latin typeface="Times New Roman" pitchFamily="18" charset="0"/>
                <a:cs typeface="Times New Roman" pitchFamily="18" charset="0"/>
              </a:rPr>
              <a:t>END </a:t>
            </a:r>
            <a:r>
              <a:rPr dirty="0" sz="2400" lang="en-US">
                <a:latin typeface="Times New Roman" pitchFamily="18" charset="0"/>
                <a:cs typeface="Times New Roman" pitchFamily="18" charset="0"/>
              </a:rPr>
              <a:t>[function_name];</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292" name=""/>
        <p:cNvGrpSpPr/>
        <p:nvPr/>
      </p:nvGrpSpPr>
      <p:grpSpPr>
        <a:xfrm>
          <a:off x="0" y="0"/>
          <a:ext cx="0" cy="0"/>
          <a:chOff x="0" y="0"/>
          <a:chExt cx="0" cy="0"/>
        </a:xfrm>
      </p:grpSpPr>
      <p:sp>
        <p:nvSpPr>
          <p:cNvPr id="1048780" name="Content Placeholder 2"/>
          <p:cNvSpPr>
            <a:spLocks noGrp="1"/>
          </p:cNvSpPr>
          <p:nvPr>
            <p:ph idx="1"/>
          </p:nvPr>
        </p:nvSpPr>
        <p:spPr>
          <a:xfrm>
            <a:off x="304800" y="304800"/>
            <a:ext cx="8686800" cy="6324600"/>
          </a:xfrm>
        </p:spPr>
        <p:txBody>
          <a:bodyPr>
            <a:normAutofit/>
          </a:bodyPr>
          <a:p>
            <a:r>
              <a:rPr dirty="0" sz="2400" lang="en-US">
                <a:latin typeface="Times New Roman" pitchFamily="18" charset="0"/>
                <a:cs typeface="Times New Roman" pitchFamily="18" charset="0"/>
              </a:rPr>
              <a:t>Where,</a:t>
            </a:r>
          </a:p>
          <a:p>
            <a:r>
              <a:rPr b="1" dirty="0" sz="2400" i="1" lang="en-US">
                <a:latin typeface="Times New Roman" pitchFamily="18" charset="0"/>
                <a:cs typeface="Times New Roman" pitchFamily="18" charset="0"/>
              </a:rPr>
              <a:t>function-name</a:t>
            </a:r>
            <a:r>
              <a:rPr dirty="0" sz="2400" lang="en-US">
                <a:latin typeface="Times New Roman" pitchFamily="18" charset="0"/>
                <a:cs typeface="Times New Roman" pitchFamily="18" charset="0"/>
              </a:rPr>
              <a:t> specifies the name of the function.</a:t>
            </a:r>
          </a:p>
          <a:p>
            <a:r>
              <a:rPr b="1" dirty="0" sz="2400" lang="en-US">
                <a:latin typeface="Times New Roman" pitchFamily="18" charset="0"/>
                <a:cs typeface="Times New Roman" pitchFamily="18" charset="0"/>
              </a:rPr>
              <a:t>[OR REPLACE] </a:t>
            </a:r>
            <a:r>
              <a:rPr dirty="0" sz="2400" lang="en-US">
                <a:latin typeface="Times New Roman" pitchFamily="18" charset="0"/>
                <a:cs typeface="Times New Roman" pitchFamily="18" charset="0"/>
              </a:rPr>
              <a:t>option allows the modification of an existing function.</a:t>
            </a:r>
          </a:p>
          <a:p>
            <a:r>
              <a:rPr dirty="0" sz="2400" lang="en-US">
                <a:latin typeface="Times New Roman" pitchFamily="18" charset="0"/>
                <a:cs typeface="Times New Roman" pitchFamily="18" charset="0"/>
              </a:rPr>
              <a:t>The optional parameter list contains name, mode and types of the parameters. </a:t>
            </a:r>
            <a:r>
              <a:rPr b="1" dirty="0" sz="2400" lang="en-US">
                <a:latin typeface="Times New Roman" pitchFamily="18" charset="0"/>
                <a:cs typeface="Times New Roman" pitchFamily="18" charset="0"/>
              </a:rPr>
              <a:t>IN</a:t>
            </a:r>
            <a:r>
              <a:rPr dirty="0" sz="2400" lang="en-US">
                <a:latin typeface="Times New Roman" pitchFamily="18" charset="0"/>
                <a:cs typeface="Times New Roman" pitchFamily="18" charset="0"/>
              </a:rPr>
              <a:t> represents the value that will be passed from outside and </a:t>
            </a:r>
            <a:r>
              <a:rPr b="1" dirty="0" sz="2400" lang="en-US">
                <a:latin typeface="Times New Roman" pitchFamily="18" charset="0"/>
                <a:cs typeface="Times New Roman" pitchFamily="18" charset="0"/>
              </a:rPr>
              <a:t>OUT</a:t>
            </a:r>
            <a:r>
              <a:rPr dirty="0" sz="2400" lang="en-US">
                <a:latin typeface="Times New Roman" pitchFamily="18" charset="0"/>
                <a:cs typeface="Times New Roman" pitchFamily="18" charset="0"/>
              </a:rPr>
              <a:t> represents the parameter that will be used to return a value outside of the procedure.</a:t>
            </a:r>
          </a:p>
          <a:p>
            <a:r>
              <a:rPr dirty="0" sz="2400" lang="en-US">
                <a:solidFill>
                  <a:srgbClr val="FF0000"/>
                </a:solidFill>
                <a:latin typeface="Times New Roman" pitchFamily="18" charset="0"/>
                <a:cs typeface="Times New Roman" pitchFamily="18" charset="0"/>
              </a:rPr>
              <a:t>The function must contain a </a:t>
            </a:r>
            <a:r>
              <a:rPr b="1" dirty="0" sz="2400" lang="en-US">
                <a:solidFill>
                  <a:srgbClr val="FF0000"/>
                </a:solidFill>
                <a:latin typeface="Times New Roman" pitchFamily="18" charset="0"/>
                <a:cs typeface="Times New Roman" pitchFamily="18" charset="0"/>
              </a:rPr>
              <a:t>return</a:t>
            </a:r>
            <a:r>
              <a:rPr dirty="0" sz="2400" lang="en-US">
                <a:solidFill>
                  <a:srgbClr val="FF0000"/>
                </a:solidFill>
                <a:latin typeface="Times New Roman" pitchFamily="18" charset="0"/>
                <a:cs typeface="Times New Roman" pitchFamily="18" charset="0"/>
              </a:rPr>
              <a:t> statement.</a:t>
            </a:r>
          </a:p>
          <a:p>
            <a:r>
              <a:rPr dirty="0" sz="2400" lang="en-US">
                <a:latin typeface="Times New Roman" pitchFamily="18" charset="0"/>
                <a:cs typeface="Times New Roman" pitchFamily="18" charset="0"/>
              </a:rPr>
              <a:t>The</a:t>
            </a:r>
            <a:r>
              <a:rPr b="1" dirty="0" sz="2400" lang="en-US">
                <a:latin typeface="Times New Roman" pitchFamily="18" charset="0"/>
                <a:cs typeface="Times New Roman" pitchFamily="18" charset="0"/>
              </a:rPr>
              <a:t> </a:t>
            </a:r>
            <a:r>
              <a:rPr b="1" dirty="0" sz="2400" i="1" lang="en-US">
                <a:latin typeface="Times New Roman" pitchFamily="18" charset="0"/>
                <a:cs typeface="Times New Roman" pitchFamily="18" charset="0"/>
              </a:rPr>
              <a:t>RETURN</a:t>
            </a:r>
            <a:r>
              <a:rPr b="1"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clause specifies the data type you are going to return from the function.</a:t>
            </a:r>
          </a:p>
          <a:p>
            <a:r>
              <a:rPr b="1" dirty="0" sz="2400" i="1" lang="en-US">
                <a:latin typeface="Times New Roman" pitchFamily="18" charset="0"/>
                <a:cs typeface="Times New Roman" pitchFamily="18" charset="0"/>
              </a:rPr>
              <a:t>function-body</a:t>
            </a:r>
            <a:r>
              <a:rPr dirty="0" sz="2400" lang="en-US">
                <a:latin typeface="Times New Roman" pitchFamily="18" charset="0"/>
                <a:cs typeface="Times New Roman" pitchFamily="18" charset="0"/>
              </a:rPr>
              <a:t> contains the executable part.</a:t>
            </a:r>
          </a:p>
          <a:p>
            <a:r>
              <a:rPr dirty="0" sz="2400" lang="en-US">
                <a:latin typeface="Times New Roman" pitchFamily="18" charset="0"/>
                <a:cs typeface="Times New Roman" pitchFamily="18" charset="0"/>
              </a:rPr>
              <a:t>The </a:t>
            </a:r>
            <a:r>
              <a:rPr b="1" dirty="0" sz="2400" lang="en-US">
                <a:latin typeface="Times New Roman" pitchFamily="18" charset="0"/>
                <a:cs typeface="Times New Roman" pitchFamily="18" charset="0"/>
              </a:rPr>
              <a:t>AS</a:t>
            </a:r>
            <a:r>
              <a:rPr dirty="0" sz="2400" lang="en-US">
                <a:latin typeface="Times New Roman" pitchFamily="18" charset="0"/>
                <a:cs typeface="Times New Roman" pitchFamily="18" charset="0"/>
              </a:rPr>
              <a:t> keyword is used instead of the </a:t>
            </a:r>
            <a:r>
              <a:rPr b="1" dirty="0" sz="2400" lang="en-US">
                <a:latin typeface="Times New Roman" pitchFamily="18" charset="0"/>
                <a:cs typeface="Times New Roman" pitchFamily="18" charset="0"/>
              </a:rPr>
              <a:t>IS</a:t>
            </a:r>
            <a:r>
              <a:rPr dirty="0" sz="2400" lang="en-US">
                <a:latin typeface="Times New Roman" pitchFamily="18" charset="0"/>
                <a:cs typeface="Times New Roman" pitchFamily="18" charset="0"/>
              </a:rPr>
              <a:t> keyword for creating a standalone function.</a:t>
            </a:r>
          </a:p>
          <a:p>
            <a:endParaRPr dirty="0" sz="2400" lang="en-US">
              <a:latin typeface="Times New Roman" pitchFamily="18" charset="0"/>
              <a:cs typeface="Times New Roman" pitchFamily="18"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293" name=""/>
        <p:cNvGrpSpPr/>
        <p:nvPr/>
      </p:nvGrpSpPr>
      <p:grpSpPr>
        <a:xfrm>
          <a:off x="0" y="0"/>
          <a:ext cx="0" cy="0"/>
          <a:chOff x="0" y="0"/>
          <a:chExt cx="0" cy="0"/>
        </a:xfrm>
      </p:grpSpPr>
      <p:sp>
        <p:nvSpPr>
          <p:cNvPr id="1048781" name="Title 1"/>
          <p:cNvSpPr>
            <a:spLocks noGrp="1"/>
          </p:cNvSpPr>
          <p:nvPr>
            <p:ph type="title"/>
          </p:nvPr>
        </p:nvSpPr>
        <p:spPr>
          <a:xfrm>
            <a:off x="457200" y="274638"/>
            <a:ext cx="8229600" cy="563562"/>
          </a:xfrm>
        </p:spPr>
        <p:txBody>
          <a:bodyPr>
            <a:normAutofit fontScale="90000"/>
          </a:bodyPr>
          <a:p>
            <a:r>
              <a:rPr b="1" dirty="0" sz="4000" lang="en-US" smtClean="0">
                <a:solidFill>
                  <a:srgbClr val="FF0000"/>
                </a:solidFill>
                <a:latin typeface="Times New Roman" pitchFamily="18" charset="0"/>
                <a:cs typeface="Times New Roman" pitchFamily="18" charset="0"/>
              </a:rPr>
              <a:t>Example</a:t>
            </a:r>
            <a:endParaRPr b="1" dirty="0" sz="4000" lang="en-US">
              <a:solidFill>
                <a:srgbClr val="FF0000"/>
              </a:solidFill>
              <a:latin typeface="Times New Roman" pitchFamily="18" charset="0"/>
              <a:cs typeface="Times New Roman" pitchFamily="18" charset="0"/>
            </a:endParaRPr>
          </a:p>
        </p:txBody>
      </p:sp>
      <p:sp>
        <p:nvSpPr>
          <p:cNvPr id="1048782" name="Content Placeholder 2"/>
          <p:cNvSpPr>
            <a:spLocks noGrp="1"/>
          </p:cNvSpPr>
          <p:nvPr>
            <p:ph idx="1"/>
          </p:nvPr>
        </p:nvSpPr>
        <p:spPr>
          <a:xfrm>
            <a:off x="457200" y="1066800"/>
            <a:ext cx="8229600" cy="5562600"/>
          </a:xfrm>
        </p:spPr>
        <p:txBody>
          <a:bodyPr>
            <a:noAutofit/>
          </a:bodyPr>
          <a:p>
            <a:pPr indent="0" marL="0">
              <a:buNone/>
            </a:pPr>
            <a:r>
              <a:rPr b="1" dirty="0" sz="2500" lang="en-US">
                <a:latin typeface="Times New Roman" pitchFamily="18" charset="0"/>
                <a:cs typeface="Times New Roman" pitchFamily="18" charset="0"/>
              </a:rPr>
              <a:t>CREATE OR REPLACE FUNCTION </a:t>
            </a:r>
            <a:r>
              <a:rPr dirty="0" sz="2500" lang="en-US">
                <a:latin typeface="Times New Roman" pitchFamily="18" charset="0"/>
                <a:cs typeface="Times New Roman" pitchFamily="18" charset="0"/>
              </a:rPr>
              <a:t>totalCustomers RETURN number </a:t>
            </a:r>
            <a:endParaRPr dirty="0" sz="2500" lang="en-US" smtClean="0">
              <a:latin typeface="Times New Roman" pitchFamily="18" charset="0"/>
              <a:cs typeface="Times New Roman" pitchFamily="18" charset="0"/>
            </a:endParaRPr>
          </a:p>
          <a:p>
            <a:pPr indent="0" marL="0">
              <a:buNone/>
            </a:pPr>
            <a:r>
              <a:rPr dirty="0" sz="2500" lang="en-US" smtClean="0">
                <a:latin typeface="Times New Roman" pitchFamily="18" charset="0"/>
                <a:cs typeface="Times New Roman" pitchFamily="18" charset="0"/>
              </a:rPr>
              <a:t>IS </a:t>
            </a:r>
            <a:r>
              <a:rPr dirty="0" sz="2500" lang="en-US">
                <a:latin typeface="Times New Roman" pitchFamily="18" charset="0"/>
                <a:cs typeface="Times New Roman" pitchFamily="18" charset="0"/>
              </a:rPr>
              <a:t>total number(2) := 0; </a:t>
            </a:r>
            <a:endParaRPr dirty="0" sz="2500" lang="en-US" smtClean="0">
              <a:latin typeface="Times New Roman" pitchFamily="18" charset="0"/>
              <a:cs typeface="Times New Roman" pitchFamily="18" charset="0"/>
            </a:endParaRPr>
          </a:p>
          <a:p>
            <a:pPr indent="0" marL="0">
              <a:buNone/>
            </a:pPr>
            <a:r>
              <a:rPr dirty="0" sz="2500" lang="en-US" smtClean="0">
                <a:latin typeface="Times New Roman" pitchFamily="18" charset="0"/>
                <a:cs typeface="Times New Roman" pitchFamily="18" charset="0"/>
              </a:rPr>
              <a:t>BEGIN </a:t>
            </a:r>
          </a:p>
          <a:p>
            <a:pPr indent="0" marL="0">
              <a:buNone/>
            </a:pPr>
            <a:r>
              <a:rPr dirty="0" sz="2500" lang="en-US" smtClean="0">
                <a:latin typeface="Times New Roman" pitchFamily="18" charset="0"/>
                <a:cs typeface="Times New Roman" pitchFamily="18" charset="0"/>
              </a:rPr>
              <a:t>	SELECT </a:t>
            </a:r>
            <a:r>
              <a:rPr dirty="0" sz="2500" lang="en-US">
                <a:latin typeface="Times New Roman" pitchFamily="18" charset="0"/>
                <a:cs typeface="Times New Roman" pitchFamily="18" charset="0"/>
              </a:rPr>
              <a:t>count(*) into total FROM customers; </a:t>
            </a:r>
            <a:endParaRPr dirty="0" sz="2500" lang="en-US" smtClean="0">
              <a:latin typeface="Times New Roman" pitchFamily="18" charset="0"/>
              <a:cs typeface="Times New Roman" pitchFamily="18" charset="0"/>
            </a:endParaRPr>
          </a:p>
          <a:p>
            <a:pPr indent="0" marL="0">
              <a:buNone/>
            </a:pPr>
            <a:r>
              <a:rPr dirty="0" sz="2500" lang="en-US" smtClean="0">
                <a:latin typeface="Times New Roman" pitchFamily="18" charset="0"/>
                <a:cs typeface="Times New Roman" pitchFamily="18" charset="0"/>
              </a:rPr>
              <a:t>RETURN </a:t>
            </a:r>
            <a:r>
              <a:rPr dirty="0" sz="2500" lang="en-US">
                <a:latin typeface="Times New Roman" pitchFamily="18" charset="0"/>
                <a:cs typeface="Times New Roman" pitchFamily="18" charset="0"/>
              </a:rPr>
              <a:t>total</a:t>
            </a:r>
            <a:r>
              <a:rPr dirty="0" sz="2500" lang="en-US" smtClean="0">
                <a:latin typeface="Times New Roman" pitchFamily="18" charset="0"/>
                <a:cs typeface="Times New Roman" pitchFamily="18" charset="0"/>
              </a:rPr>
              <a:t>;</a:t>
            </a:r>
          </a:p>
          <a:p>
            <a:pPr indent="0" marL="0">
              <a:buNone/>
            </a:pPr>
            <a:r>
              <a:rPr dirty="0" sz="2500" lang="en-US" smtClean="0">
                <a:latin typeface="Times New Roman" pitchFamily="18" charset="0"/>
                <a:cs typeface="Times New Roman" pitchFamily="18" charset="0"/>
              </a:rPr>
              <a:t> </a:t>
            </a:r>
            <a:r>
              <a:rPr dirty="0" sz="2500" lang="en-US">
                <a:latin typeface="Times New Roman" pitchFamily="18" charset="0"/>
                <a:cs typeface="Times New Roman" pitchFamily="18" charset="0"/>
              </a:rPr>
              <a:t>END; </a:t>
            </a:r>
            <a:endParaRPr dirty="0" sz="2500" lang="en-US" smtClean="0">
              <a:latin typeface="Times New Roman" pitchFamily="18" charset="0"/>
              <a:cs typeface="Times New Roman" pitchFamily="18" charset="0"/>
            </a:endParaRPr>
          </a:p>
          <a:p>
            <a:pPr indent="0" marL="0">
              <a:buNone/>
            </a:pPr>
            <a:r>
              <a:rPr dirty="0" sz="2500" lang="en-US" smtClean="0">
                <a:latin typeface="Times New Roman" pitchFamily="18" charset="0"/>
                <a:cs typeface="Times New Roman" pitchFamily="18" charset="0"/>
              </a:rPr>
              <a:t>/ </a:t>
            </a:r>
          </a:p>
          <a:p>
            <a:endParaRPr dirty="0" sz="2500" lang="en-US" smtClean="0">
              <a:latin typeface="Times New Roman" pitchFamily="18" charset="0"/>
              <a:cs typeface="Times New Roman" pitchFamily="18" charset="0"/>
            </a:endParaRPr>
          </a:p>
          <a:p>
            <a:r>
              <a:rPr b="1" dirty="0" sz="2500" lang="en-US" smtClean="0">
                <a:latin typeface="Times New Roman" pitchFamily="18" charset="0"/>
                <a:cs typeface="Times New Roman" pitchFamily="18" charset="0"/>
              </a:rPr>
              <a:t>Output:-</a:t>
            </a:r>
            <a:endParaRPr b="1" dirty="0" sz="2500" lang="en-US">
              <a:latin typeface="Times New Roman" pitchFamily="18" charset="0"/>
              <a:cs typeface="Times New Roman" pitchFamily="18" charset="0"/>
            </a:endParaRPr>
          </a:p>
          <a:p>
            <a:pPr indent="0" marL="0">
              <a:buNone/>
            </a:pPr>
            <a:r>
              <a:rPr dirty="0" sz="2500" lang="en-US">
                <a:latin typeface="Times New Roman" pitchFamily="18" charset="0"/>
                <a:cs typeface="Times New Roman" pitchFamily="18" charset="0"/>
              </a:rPr>
              <a:t>Function created. </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294" name=""/>
        <p:cNvGrpSpPr/>
        <p:nvPr/>
      </p:nvGrpSpPr>
      <p:grpSpPr>
        <a:xfrm>
          <a:off x="0" y="0"/>
          <a:ext cx="0" cy="0"/>
          <a:chOff x="0" y="0"/>
          <a:chExt cx="0" cy="0"/>
        </a:xfrm>
      </p:grpSpPr>
      <p:sp>
        <p:nvSpPr>
          <p:cNvPr id="1048783" name="Title 1"/>
          <p:cNvSpPr>
            <a:spLocks noGrp="1"/>
          </p:cNvSpPr>
          <p:nvPr>
            <p:ph type="title"/>
          </p:nvPr>
        </p:nvSpPr>
        <p:spPr>
          <a:xfrm>
            <a:off x="457200" y="274638"/>
            <a:ext cx="8229600" cy="868362"/>
          </a:xfrm>
        </p:spPr>
        <p:txBody>
          <a:bodyPr>
            <a:noAutofit/>
          </a:bodyPr>
          <a:p>
            <a:r>
              <a:rPr b="1" dirty="0" sz="3600" lang="en-US">
                <a:solidFill>
                  <a:srgbClr val="FF0000"/>
                </a:solidFill>
                <a:latin typeface="Times New Roman" pitchFamily="18" charset="0"/>
                <a:cs typeface="Times New Roman" pitchFamily="18" charset="0"/>
              </a:rPr>
              <a:t>Calling a Function</a:t>
            </a:r>
            <a:br>
              <a:rPr b="1" dirty="0" sz="3600" lang="en-US">
                <a:solidFill>
                  <a:srgbClr val="FF0000"/>
                </a:solidFill>
                <a:latin typeface="Times New Roman" pitchFamily="18" charset="0"/>
                <a:cs typeface="Times New Roman" pitchFamily="18" charset="0"/>
              </a:rPr>
            </a:br>
            <a:endParaRPr dirty="0" sz="3600" lang="en-US">
              <a:solidFill>
                <a:srgbClr val="FF0000"/>
              </a:solidFill>
              <a:latin typeface="Times New Roman" pitchFamily="18" charset="0"/>
              <a:cs typeface="Times New Roman" pitchFamily="18" charset="0"/>
            </a:endParaRPr>
          </a:p>
        </p:txBody>
      </p:sp>
      <p:sp>
        <p:nvSpPr>
          <p:cNvPr id="1048784" name="Content Placeholder 2"/>
          <p:cNvSpPr>
            <a:spLocks noGrp="1"/>
          </p:cNvSpPr>
          <p:nvPr>
            <p:ph idx="1"/>
          </p:nvPr>
        </p:nvSpPr>
        <p:spPr>
          <a:xfrm>
            <a:off x="228600" y="1066800"/>
            <a:ext cx="8686800" cy="5562600"/>
          </a:xfrm>
        </p:spPr>
        <p:txBody>
          <a:bodyPr>
            <a:normAutofit lnSpcReduction="10000"/>
          </a:bodyPr>
          <a:p>
            <a:r>
              <a:rPr dirty="0" sz="2400" lang="en-US" smtClean="0">
                <a:latin typeface="Times New Roman" pitchFamily="18" charset="0"/>
                <a:cs typeface="Times New Roman" pitchFamily="18" charset="0"/>
              </a:rPr>
              <a:t>While </a:t>
            </a:r>
            <a:r>
              <a:rPr dirty="0" sz="2400" lang="en-US">
                <a:latin typeface="Times New Roman" pitchFamily="18" charset="0"/>
                <a:cs typeface="Times New Roman" pitchFamily="18" charset="0"/>
              </a:rPr>
              <a:t>creating a function, you give a definition of what the function has to do. </a:t>
            </a:r>
            <a:endParaRPr dirty="0" sz="2400" lang="en-US" smtClean="0">
              <a:latin typeface="Times New Roman" pitchFamily="18" charset="0"/>
              <a:cs typeface="Times New Roman" pitchFamily="18" charset="0"/>
            </a:endParaRPr>
          </a:p>
          <a:p>
            <a:r>
              <a:rPr dirty="0" sz="2400" lang="en-US" smtClean="0">
                <a:latin typeface="Times New Roman" pitchFamily="18" charset="0"/>
                <a:cs typeface="Times New Roman" pitchFamily="18" charset="0"/>
              </a:rPr>
              <a:t>To </a:t>
            </a:r>
            <a:r>
              <a:rPr dirty="0" sz="2400" lang="en-US">
                <a:latin typeface="Times New Roman" pitchFamily="18" charset="0"/>
                <a:cs typeface="Times New Roman" pitchFamily="18" charset="0"/>
              </a:rPr>
              <a:t>use a function, you will have to call that function to perform the defined task. </a:t>
            </a:r>
            <a:endParaRPr dirty="0" sz="2400" lang="en-US" smtClean="0">
              <a:latin typeface="Times New Roman" pitchFamily="18" charset="0"/>
              <a:cs typeface="Times New Roman" pitchFamily="18" charset="0"/>
            </a:endParaRPr>
          </a:p>
          <a:p>
            <a:r>
              <a:rPr dirty="0" sz="2400" lang="en-US" smtClean="0">
                <a:latin typeface="Times New Roman" pitchFamily="18" charset="0"/>
                <a:cs typeface="Times New Roman" pitchFamily="18" charset="0"/>
              </a:rPr>
              <a:t>When </a:t>
            </a:r>
            <a:r>
              <a:rPr dirty="0" sz="2400" lang="en-US">
                <a:latin typeface="Times New Roman" pitchFamily="18" charset="0"/>
                <a:cs typeface="Times New Roman" pitchFamily="18" charset="0"/>
              </a:rPr>
              <a:t>a program calls a function, the program control is transferred to the called function.</a:t>
            </a:r>
          </a:p>
          <a:p>
            <a:r>
              <a:rPr dirty="0" sz="2400" lang="en-US">
                <a:latin typeface="Times New Roman" pitchFamily="18" charset="0"/>
                <a:cs typeface="Times New Roman" pitchFamily="18" charset="0"/>
              </a:rPr>
              <a:t>A called function performs the defined task and when its return statement is executed or when the </a:t>
            </a:r>
            <a:r>
              <a:rPr b="1" dirty="0" sz="2400" lang="en-US">
                <a:latin typeface="Times New Roman" pitchFamily="18" charset="0"/>
                <a:cs typeface="Times New Roman" pitchFamily="18" charset="0"/>
              </a:rPr>
              <a:t>last end statement</a:t>
            </a:r>
            <a:r>
              <a:rPr dirty="0" sz="2400" lang="en-US">
                <a:latin typeface="Times New Roman" pitchFamily="18" charset="0"/>
                <a:cs typeface="Times New Roman" pitchFamily="18" charset="0"/>
              </a:rPr>
              <a:t> is reached, it returns the program control back to the main program.</a:t>
            </a:r>
          </a:p>
          <a:p>
            <a:r>
              <a:rPr dirty="0" sz="2400" lang="en-US">
                <a:latin typeface="Times New Roman" pitchFamily="18" charset="0"/>
                <a:cs typeface="Times New Roman" pitchFamily="18" charset="0"/>
              </a:rPr>
              <a:t>To call a function, you simply need to pass the required parameters along with the function name and if the function returns a value, then you can store the returned value. </a:t>
            </a:r>
            <a:endParaRPr dirty="0" sz="2400" lang="en-US" smtClean="0">
              <a:latin typeface="Times New Roman" pitchFamily="18" charset="0"/>
              <a:cs typeface="Times New Roman" pitchFamily="18" charset="0"/>
            </a:endParaRPr>
          </a:p>
          <a:p>
            <a:r>
              <a:rPr dirty="0" sz="2400" lang="en-US" smtClean="0">
                <a:latin typeface="Times New Roman" pitchFamily="18" charset="0"/>
                <a:cs typeface="Times New Roman" pitchFamily="18" charset="0"/>
              </a:rPr>
              <a:t>Following </a:t>
            </a:r>
            <a:r>
              <a:rPr dirty="0" sz="2400" lang="en-US">
                <a:latin typeface="Times New Roman" pitchFamily="18" charset="0"/>
                <a:cs typeface="Times New Roman" pitchFamily="18" charset="0"/>
              </a:rPr>
              <a:t>program calls the function </a:t>
            </a:r>
            <a:r>
              <a:rPr b="1" dirty="0" sz="2400" lang="en-US">
                <a:latin typeface="Times New Roman" pitchFamily="18" charset="0"/>
                <a:cs typeface="Times New Roman" pitchFamily="18" charset="0"/>
              </a:rPr>
              <a:t>totalCustomers</a:t>
            </a:r>
            <a:r>
              <a:rPr dirty="0" sz="2400" lang="en-US">
                <a:latin typeface="Times New Roman" pitchFamily="18" charset="0"/>
                <a:cs typeface="Times New Roman" pitchFamily="18" charset="0"/>
              </a:rPr>
              <a:t> from an anonymous block −</a:t>
            </a:r>
          </a:p>
          <a:p>
            <a:endParaRPr dirty="0" sz="2400" lang="en-US">
              <a:latin typeface="Times New Roman" pitchFamily="18" charset="0"/>
              <a:cs typeface="Times New Roman" pitchFamily="18"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295" name=""/>
        <p:cNvGrpSpPr/>
        <p:nvPr/>
      </p:nvGrpSpPr>
      <p:grpSpPr>
        <a:xfrm>
          <a:off x="0" y="0"/>
          <a:ext cx="0" cy="0"/>
          <a:chOff x="0" y="0"/>
          <a:chExt cx="0" cy="0"/>
        </a:xfrm>
      </p:grpSpPr>
      <p:sp>
        <p:nvSpPr>
          <p:cNvPr id="1048785" name="Content Placeholder 2"/>
          <p:cNvSpPr>
            <a:spLocks noGrp="1"/>
          </p:cNvSpPr>
          <p:nvPr>
            <p:ph idx="1"/>
          </p:nvPr>
        </p:nvSpPr>
        <p:spPr>
          <a:xfrm>
            <a:off x="304800" y="228600"/>
            <a:ext cx="8686800" cy="6477000"/>
          </a:xfrm>
        </p:spPr>
        <p:txBody>
          <a:bodyPr>
            <a:normAutofit fontScale="92500" lnSpcReduction="10000"/>
          </a:bodyPr>
          <a:p>
            <a:pPr indent="0" marL="0">
              <a:buNone/>
            </a:pPr>
            <a:r>
              <a:rPr dirty="0" sz="2700" lang="en-US">
                <a:latin typeface="Times New Roman" pitchFamily="18" charset="0"/>
                <a:cs typeface="Times New Roman" pitchFamily="18" charset="0"/>
              </a:rPr>
              <a:t>DECLARE </a:t>
            </a:r>
            <a:endParaRPr dirty="0" sz="2700" lang="en-US" smtClean="0">
              <a:latin typeface="Times New Roman" pitchFamily="18" charset="0"/>
              <a:cs typeface="Times New Roman" pitchFamily="18" charset="0"/>
            </a:endParaRPr>
          </a:p>
          <a:p>
            <a:pPr indent="0" marL="0">
              <a:buNone/>
            </a:pPr>
            <a:r>
              <a:rPr dirty="0" sz="2700" lang="en-US" smtClean="0">
                <a:latin typeface="Times New Roman" pitchFamily="18" charset="0"/>
                <a:cs typeface="Times New Roman" pitchFamily="18" charset="0"/>
              </a:rPr>
              <a:t>	c </a:t>
            </a:r>
            <a:r>
              <a:rPr dirty="0" sz="2700" lang="en-US">
                <a:latin typeface="Times New Roman" pitchFamily="18" charset="0"/>
                <a:cs typeface="Times New Roman" pitchFamily="18" charset="0"/>
              </a:rPr>
              <a:t>number(2); </a:t>
            </a:r>
            <a:endParaRPr dirty="0" sz="2700" lang="en-US" smtClean="0">
              <a:latin typeface="Times New Roman" pitchFamily="18" charset="0"/>
              <a:cs typeface="Times New Roman" pitchFamily="18" charset="0"/>
            </a:endParaRPr>
          </a:p>
          <a:p>
            <a:pPr indent="0" marL="0">
              <a:buNone/>
            </a:pPr>
            <a:r>
              <a:rPr dirty="0" sz="2700" lang="en-US" smtClean="0">
                <a:latin typeface="Times New Roman" pitchFamily="18" charset="0"/>
                <a:cs typeface="Times New Roman" pitchFamily="18" charset="0"/>
              </a:rPr>
              <a:t>BEGIN </a:t>
            </a:r>
          </a:p>
          <a:p>
            <a:pPr indent="0" marL="0">
              <a:buNone/>
            </a:pPr>
            <a:r>
              <a:rPr dirty="0" sz="2700" lang="en-US" smtClean="0">
                <a:latin typeface="Times New Roman" pitchFamily="18" charset="0"/>
                <a:cs typeface="Times New Roman" pitchFamily="18" charset="0"/>
              </a:rPr>
              <a:t>	c </a:t>
            </a:r>
            <a:r>
              <a:rPr dirty="0" sz="2700" lang="en-US">
                <a:latin typeface="Times New Roman" pitchFamily="18" charset="0"/>
                <a:cs typeface="Times New Roman" pitchFamily="18" charset="0"/>
              </a:rPr>
              <a:t>:= totalCustomers(); </a:t>
            </a:r>
            <a:endParaRPr dirty="0" sz="2700" lang="en-US" smtClean="0">
              <a:latin typeface="Times New Roman" pitchFamily="18" charset="0"/>
              <a:cs typeface="Times New Roman" pitchFamily="18" charset="0"/>
            </a:endParaRPr>
          </a:p>
          <a:p>
            <a:pPr indent="0" marL="0">
              <a:buNone/>
            </a:pPr>
            <a:r>
              <a:rPr dirty="0" sz="2700" lang="en-US" smtClean="0">
                <a:latin typeface="Times New Roman" pitchFamily="18" charset="0"/>
                <a:cs typeface="Times New Roman" pitchFamily="18" charset="0"/>
              </a:rPr>
              <a:t>	</a:t>
            </a:r>
            <a:r>
              <a:rPr dirty="0" sz="2700" lang="en-US" err="1" smtClean="0">
                <a:latin typeface="Times New Roman" pitchFamily="18" charset="0"/>
                <a:cs typeface="Times New Roman" pitchFamily="18" charset="0"/>
              </a:rPr>
              <a:t>dbms_output.put_line</a:t>
            </a:r>
            <a:r>
              <a:rPr dirty="0" sz="2700" lang="en-US">
                <a:latin typeface="Times New Roman" pitchFamily="18" charset="0"/>
                <a:cs typeface="Times New Roman" pitchFamily="18" charset="0"/>
              </a:rPr>
              <a:t>('Total no. of Customers: ' || c); </a:t>
            </a:r>
            <a:endParaRPr dirty="0" sz="2700" lang="en-US" smtClean="0">
              <a:latin typeface="Times New Roman" pitchFamily="18" charset="0"/>
              <a:cs typeface="Times New Roman" pitchFamily="18" charset="0"/>
            </a:endParaRPr>
          </a:p>
          <a:p>
            <a:pPr indent="0" marL="0">
              <a:buNone/>
            </a:pPr>
            <a:r>
              <a:rPr dirty="0" sz="2700" lang="en-US" smtClean="0">
                <a:latin typeface="Times New Roman" pitchFamily="18" charset="0"/>
                <a:cs typeface="Times New Roman" pitchFamily="18" charset="0"/>
              </a:rPr>
              <a:t>END;</a:t>
            </a:r>
          </a:p>
          <a:p>
            <a:pPr indent="0" marL="0">
              <a:buNone/>
            </a:pPr>
            <a:r>
              <a:rPr dirty="0" sz="2700" lang="en-US" smtClean="0">
                <a:latin typeface="Times New Roman" pitchFamily="18" charset="0"/>
                <a:cs typeface="Times New Roman" pitchFamily="18" charset="0"/>
              </a:rPr>
              <a:t> </a:t>
            </a:r>
            <a:r>
              <a:rPr dirty="0" sz="2700" lang="en-US">
                <a:latin typeface="Times New Roman" pitchFamily="18" charset="0"/>
                <a:cs typeface="Times New Roman" pitchFamily="18" charset="0"/>
              </a:rPr>
              <a:t>/ </a:t>
            </a:r>
            <a:endParaRPr dirty="0" sz="2700" lang="en-US" smtClean="0">
              <a:latin typeface="Times New Roman" pitchFamily="18" charset="0"/>
              <a:cs typeface="Times New Roman" pitchFamily="18" charset="0"/>
            </a:endParaRPr>
          </a:p>
          <a:p>
            <a:endParaRPr dirty="0" sz="2700" lang="en-US" smtClean="0">
              <a:latin typeface="Times New Roman" pitchFamily="18" charset="0"/>
              <a:cs typeface="Times New Roman" pitchFamily="18" charset="0"/>
            </a:endParaRPr>
          </a:p>
          <a:p>
            <a:r>
              <a:rPr b="1" dirty="0" sz="2700" lang="en-US" smtClean="0">
                <a:latin typeface="Times New Roman" pitchFamily="18" charset="0"/>
                <a:cs typeface="Times New Roman" pitchFamily="18" charset="0"/>
              </a:rPr>
              <a:t>Output:-</a:t>
            </a:r>
            <a:endParaRPr b="1" dirty="0" sz="2700" lang="en-US">
              <a:latin typeface="Times New Roman" pitchFamily="18" charset="0"/>
              <a:cs typeface="Times New Roman" pitchFamily="18" charset="0"/>
            </a:endParaRPr>
          </a:p>
          <a:p>
            <a:r>
              <a:rPr dirty="0" sz="2700" lang="en-US">
                <a:latin typeface="Times New Roman" pitchFamily="18" charset="0"/>
                <a:cs typeface="Times New Roman" pitchFamily="18" charset="0"/>
              </a:rPr>
              <a:t>Total no. of Customers: </a:t>
            </a:r>
            <a:r>
              <a:rPr dirty="0" sz="2700" lang="en-US" smtClean="0">
                <a:latin typeface="Times New Roman" pitchFamily="18" charset="0"/>
                <a:cs typeface="Times New Roman" pitchFamily="18" charset="0"/>
              </a:rPr>
              <a:t>6</a:t>
            </a:r>
          </a:p>
          <a:p>
            <a:r>
              <a:rPr dirty="0" sz="2700" lang="en-US" smtClean="0">
                <a:latin typeface="Times New Roman" pitchFamily="18" charset="0"/>
                <a:cs typeface="Times New Roman" pitchFamily="18" charset="0"/>
              </a:rPr>
              <a:t> </a:t>
            </a:r>
            <a:r>
              <a:rPr dirty="0" sz="2700" lang="en-US">
                <a:latin typeface="Times New Roman" pitchFamily="18" charset="0"/>
                <a:cs typeface="Times New Roman" pitchFamily="18" charset="0"/>
              </a:rPr>
              <a:t>PL/SQL procedure successfully completed. </a:t>
            </a:r>
            <a:endParaRPr dirty="0" sz="2700" lang="en-US" smtClean="0">
              <a:latin typeface="Times New Roman" pitchFamily="18" charset="0"/>
              <a:cs typeface="Times New Roman" pitchFamily="18" charset="0"/>
            </a:endParaRPr>
          </a:p>
          <a:p>
            <a:endParaRPr dirty="0" sz="2700" lang="en-US" smtClean="0">
              <a:latin typeface="Times New Roman" pitchFamily="18" charset="0"/>
              <a:cs typeface="Times New Roman" pitchFamily="18" charset="0"/>
            </a:endParaRPr>
          </a:p>
          <a:p>
            <a:r>
              <a:rPr b="1" dirty="0" sz="2800" lang="en-US">
                <a:latin typeface="Times New Roman" pitchFamily="18" charset="0"/>
                <a:cs typeface="Times New Roman" pitchFamily="18" charset="0"/>
              </a:rPr>
              <a:t>Example:-</a:t>
            </a:r>
            <a:r>
              <a:rPr dirty="0" sz="2800" lang="en-US">
                <a:latin typeface="Times New Roman" pitchFamily="18" charset="0"/>
                <a:cs typeface="Times New Roman" pitchFamily="18" charset="0"/>
              </a:rPr>
              <a:t>Declaring, Defining, and Invoking a Simple PL/SQL Function that computes and returns the maximum of two values.</a:t>
            </a:r>
          </a:p>
          <a:p>
            <a:endParaRPr dirty="0" sz="2800" lang="en-US">
              <a:latin typeface="Times New Roman" pitchFamily="18" charset="0"/>
              <a:cs typeface="Times New Roman" pitchFamily="18" charset="0"/>
            </a:endParaRPr>
          </a:p>
          <a:p>
            <a:endParaRPr dirty="0" sz="2700" lang="en-US">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69" name=""/>
        <p:cNvGrpSpPr/>
        <p:nvPr/>
      </p:nvGrpSpPr>
      <p:grpSpPr>
        <a:xfrm>
          <a:off x="0" y="0"/>
          <a:ext cx="0" cy="0"/>
          <a:chOff x="0" y="0"/>
          <a:chExt cx="0" cy="0"/>
        </a:xfrm>
      </p:grpSpPr>
      <p:graphicFrame>
        <p:nvGraphicFramePr>
          <p:cNvPr id="4194305" name="Content Placeholder 3"/>
          <p:cNvGraphicFramePr>
            <a:graphicFrameLocks noGrp="1"/>
          </p:cNvGraphicFramePr>
          <p:nvPr>
            <p:ph idx="1"/>
          </p:nvPr>
        </p:nvGraphicFramePr>
        <p:xfrm>
          <a:off x="304800" y="533400"/>
          <a:ext cx="8686800" cy="5456707"/>
        </p:xfrm>
        <a:graphic>
          <a:graphicData uri="http://schemas.openxmlformats.org/drawingml/2006/table">
            <a:tbl>
              <a:tblPr firstRow="1" bandRow="1">
                <a:tableStyleId>{5C22544A-7EE6-4342-B048-85BDC9FD1C3A}</a:tableStyleId>
              </a:tblPr>
              <a:tblGrid>
                <a:gridCol w="723900"/>
                <a:gridCol w="7962900"/>
              </a:tblGrid>
              <a:tr h="456971">
                <a:tc>
                  <a:txBody>
                    <a:bodyPr/>
                    <a:p>
                      <a:pPr algn="ctr"/>
                      <a:r>
                        <a:rPr dirty="0" sz="2200" lang="en-US" err="1">
                          <a:effectLst/>
                          <a:latin typeface="Times New Roman" pitchFamily="18" charset="0"/>
                          <a:cs typeface="Times New Roman" pitchFamily="18" charset="0"/>
                        </a:rPr>
                        <a:t>S.No</a:t>
                      </a:r>
                      <a:endParaRPr dirty="0" sz="2200" lang="en-US">
                        <a:effectLst/>
                        <a:latin typeface="Times New Roman" pitchFamily="18" charset="0"/>
                        <a:cs typeface="Times New Roman" pitchFamily="18" charset="0"/>
                      </a:endParaRPr>
                    </a:p>
                  </a:txBody>
                  <a:tcPr anchor="ctr"/>
                </a:tc>
                <a:tc>
                  <a:txBody>
                    <a:bodyPr/>
                    <a:p>
                      <a:pPr algn="ctr"/>
                      <a:r>
                        <a:rPr sz="2200" lang="en-US">
                          <a:effectLst/>
                          <a:latin typeface="Times New Roman" pitchFamily="18" charset="0"/>
                          <a:cs typeface="Times New Roman" pitchFamily="18" charset="0"/>
                        </a:rPr>
                        <a:t>Sections &amp; Description</a:t>
                      </a:r>
                    </a:p>
                  </a:txBody>
                  <a:tcPr anchor="ctr"/>
                </a:tc>
              </a:tr>
              <a:tr h="1464810">
                <a:tc>
                  <a:txBody>
                    <a:bodyPr/>
                    <a:p>
                      <a:pPr algn="ctr" fontAlgn="ctr"/>
                      <a:r>
                        <a:rPr sz="2200" lang="en-US">
                          <a:effectLst/>
                          <a:latin typeface="Times New Roman" pitchFamily="18" charset="0"/>
                          <a:cs typeface="Times New Roman" pitchFamily="18" charset="0"/>
                        </a:rPr>
                        <a:t>1</a:t>
                      </a:r>
                    </a:p>
                  </a:txBody>
                  <a:tcPr anchor="ctr"/>
                </a:tc>
                <a:tc>
                  <a:txBody>
                    <a:bodyPr/>
                    <a:p>
                      <a:r>
                        <a:rPr b="1" dirty="0" sz="2200" lang="en-US">
                          <a:latin typeface="Times New Roman" pitchFamily="18" charset="0"/>
                          <a:cs typeface="Times New Roman" pitchFamily="18" charset="0"/>
                        </a:rPr>
                        <a:t>Declarations</a:t>
                      </a:r>
                      <a:endParaRPr dirty="0" sz="2200" lang="en-US">
                        <a:latin typeface="Times New Roman" pitchFamily="18" charset="0"/>
                        <a:cs typeface="Times New Roman" pitchFamily="18" charset="0"/>
                      </a:endParaRPr>
                    </a:p>
                    <a:p>
                      <a:r>
                        <a:rPr dirty="0" sz="2200" lang="en-US">
                          <a:latin typeface="Times New Roman" pitchFamily="18" charset="0"/>
                          <a:cs typeface="Times New Roman" pitchFamily="18" charset="0"/>
                        </a:rPr>
                        <a:t>This section starts with the keyword </a:t>
                      </a:r>
                      <a:r>
                        <a:rPr b="1" dirty="0" sz="2200" lang="en-US">
                          <a:latin typeface="Times New Roman" pitchFamily="18" charset="0"/>
                          <a:cs typeface="Times New Roman" pitchFamily="18" charset="0"/>
                        </a:rPr>
                        <a:t>DECLARE</a:t>
                      </a:r>
                      <a:r>
                        <a:rPr dirty="0" sz="2200" lang="en-US">
                          <a:latin typeface="Times New Roman" pitchFamily="18" charset="0"/>
                          <a:cs typeface="Times New Roman" pitchFamily="18" charset="0"/>
                        </a:rPr>
                        <a:t>. It is an optional section and defines all variables, cursors, subprograms, and other elements to be used in the program.</a:t>
                      </a:r>
                    </a:p>
                  </a:txBody>
                  <a:tcPr anchor="ctr"/>
                </a:tc>
              </a:tr>
              <a:tr h="1802843">
                <a:tc>
                  <a:txBody>
                    <a:bodyPr/>
                    <a:p>
                      <a:pPr algn="ctr" fontAlgn="ctr"/>
                      <a:r>
                        <a:rPr sz="2200" lang="en-US">
                          <a:effectLst/>
                          <a:latin typeface="Times New Roman" pitchFamily="18" charset="0"/>
                          <a:cs typeface="Times New Roman" pitchFamily="18" charset="0"/>
                        </a:rPr>
                        <a:t>2</a:t>
                      </a:r>
                    </a:p>
                  </a:txBody>
                  <a:tcPr anchor="ctr"/>
                </a:tc>
                <a:tc>
                  <a:txBody>
                    <a:bodyPr/>
                    <a:p>
                      <a:r>
                        <a:rPr b="1" dirty="0" sz="2200" lang="en-US">
                          <a:latin typeface="Times New Roman" pitchFamily="18" charset="0"/>
                          <a:cs typeface="Times New Roman" pitchFamily="18" charset="0"/>
                        </a:rPr>
                        <a:t>Executable Commands</a:t>
                      </a:r>
                      <a:endParaRPr dirty="0" sz="2200" lang="en-US">
                        <a:latin typeface="Times New Roman" pitchFamily="18" charset="0"/>
                        <a:cs typeface="Times New Roman" pitchFamily="18" charset="0"/>
                      </a:endParaRPr>
                    </a:p>
                    <a:p>
                      <a:r>
                        <a:rPr dirty="0" sz="2200" lang="en-US">
                          <a:latin typeface="Times New Roman" pitchFamily="18" charset="0"/>
                          <a:cs typeface="Times New Roman" pitchFamily="18" charset="0"/>
                        </a:rPr>
                        <a:t>This section is enclosed between the keywords </a:t>
                      </a:r>
                      <a:r>
                        <a:rPr b="1" dirty="0" sz="2200" lang="en-US">
                          <a:latin typeface="Times New Roman" pitchFamily="18" charset="0"/>
                          <a:cs typeface="Times New Roman" pitchFamily="18" charset="0"/>
                        </a:rPr>
                        <a:t>BEGIN</a:t>
                      </a:r>
                      <a:r>
                        <a:rPr dirty="0" sz="2200" lang="en-US">
                          <a:latin typeface="Times New Roman" pitchFamily="18" charset="0"/>
                          <a:cs typeface="Times New Roman" pitchFamily="18" charset="0"/>
                        </a:rPr>
                        <a:t> and </a:t>
                      </a:r>
                      <a:r>
                        <a:rPr b="1" dirty="0" sz="2200" lang="en-US">
                          <a:latin typeface="Times New Roman" pitchFamily="18" charset="0"/>
                          <a:cs typeface="Times New Roman" pitchFamily="18" charset="0"/>
                        </a:rPr>
                        <a:t>END</a:t>
                      </a:r>
                      <a:r>
                        <a:rPr dirty="0" sz="2200" lang="en-US">
                          <a:latin typeface="Times New Roman" pitchFamily="18" charset="0"/>
                          <a:cs typeface="Times New Roman" pitchFamily="18" charset="0"/>
                        </a:rPr>
                        <a:t> and it is a mandatory section. It consists of the executable PL/SQL statements of the program. It should have at least one executable line of code, which may be just a </a:t>
                      </a:r>
                      <a:r>
                        <a:rPr b="1" dirty="0" sz="2200" lang="en-US">
                          <a:latin typeface="Times New Roman" pitchFamily="18" charset="0"/>
                          <a:cs typeface="Times New Roman" pitchFamily="18" charset="0"/>
                        </a:rPr>
                        <a:t>NULL command</a:t>
                      </a:r>
                      <a:r>
                        <a:rPr dirty="0" sz="2200" lang="en-US">
                          <a:latin typeface="Times New Roman" pitchFamily="18" charset="0"/>
                          <a:cs typeface="Times New Roman" pitchFamily="18" charset="0"/>
                        </a:rPr>
                        <a:t> to indicate that nothing should be executed.</a:t>
                      </a:r>
                    </a:p>
                  </a:txBody>
                  <a:tcPr anchor="ctr"/>
                </a:tc>
              </a:tr>
              <a:tr h="1126777">
                <a:tc>
                  <a:txBody>
                    <a:bodyPr/>
                    <a:p>
                      <a:pPr algn="ctr" fontAlgn="ctr"/>
                      <a:r>
                        <a:rPr sz="2200" lang="en-US">
                          <a:effectLst/>
                          <a:latin typeface="Times New Roman" pitchFamily="18" charset="0"/>
                          <a:cs typeface="Times New Roman" pitchFamily="18" charset="0"/>
                        </a:rPr>
                        <a:t>3</a:t>
                      </a:r>
                    </a:p>
                  </a:txBody>
                  <a:tcPr anchor="ctr"/>
                </a:tc>
                <a:tc>
                  <a:txBody>
                    <a:bodyPr/>
                    <a:p>
                      <a:r>
                        <a:rPr b="1" dirty="0" sz="2200" lang="en-US">
                          <a:latin typeface="Times New Roman" pitchFamily="18" charset="0"/>
                          <a:cs typeface="Times New Roman" pitchFamily="18" charset="0"/>
                        </a:rPr>
                        <a:t>Exception Handling</a:t>
                      </a:r>
                      <a:endParaRPr dirty="0" sz="2200" lang="en-US">
                        <a:latin typeface="Times New Roman" pitchFamily="18" charset="0"/>
                        <a:cs typeface="Times New Roman" pitchFamily="18" charset="0"/>
                      </a:endParaRPr>
                    </a:p>
                    <a:p>
                      <a:r>
                        <a:rPr dirty="0" sz="2200" lang="en-US">
                          <a:latin typeface="Times New Roman" pitchFamily="18" charset="0"/>
                          <a:cs typeface="Times New Roman" pitchFamily="18" charset="0"/>
                        </a:rPr>
                        <a:t>This section starts with the keyword </a:t>
                      </a:r>
                      <a:r>
                        <a:rPr b="1" dirty="0" sz="2200" lang="en-US">
                          <a:latin typeface="Times New Roman" pitchFamily="18" charset="0"/>
                          <a:cs typeface="Times New Roman" pitchFamily="18" charset="0"/>
                        </a:rPr>
                        <a:t>EXCEPTION</a:t>
                      </a:r>
                      <a:r>
                        <a:rPr dirty="0" sz="2200" lang="en-US">
                          <a:latin typeface="Times New Roman" pitchFamily="18" charset="0"/>
                          <a:cs typeface="Times New Roman" pitchFamily="18" charset="0"/>
                        </a:rPr>
                        <a:t>. This optional section contains </a:t>
                      </a:r>
                      <a:r>
                        <a:rPr b="1" dirty="0" sz="2200" lang="en-US">
                          <a:latin typeface="Times New Roman" pitchFamily="18" charset="0"/>
                          <a:cs typeface="Times New Roman" pitchFamily="18" charset="0"/>
                        </a:rPr>
                        <a:t>exception(s)</a:t>
                      </a:r>
                      <a:r>
                        <a:rPr dirty="0" sz="2200" lang="en-US">
                          <a:latin typeface="Times New Roman" pitchFamily="18" charset="0"/>
                          <a:cs typeface="Times New Roman" pitchFamily="18" charset="0"/>
                        </a:rPr>
                        <a:t> that handle errors in the program.</a:t>
                      </a:r>
                    </a:p>
                  </a:txBody>
                  <a:tcPr anchor="ctr"/>
                </a:tc>
              </a:tr>
            </a:tbl>
          </a:graphicData>
        </a:graphic>
      </p:graphicFrame>
    </p:spTree>
  </p:cSld>
  <p:clrMapOvr>
    <a:masterClrMapping/>
  </p:clrMapOvr>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296" name=""/>
        <p:cNvGrpSpPr/>
        <p:nvPr/>
      </p:nvGrpSpPr>
      <p:grpSpPr>
        <a:xfrm>
          <a:off x="0" y="0"/>
          <a:ext cx="0" cy="0"/>
          <a:chOff x="0" y="0"/>
          <a:chExt cx="0" cy="0"/>
        </a:xfrm>
      </p:grpSpPr>
      <p:sp>
        <p:nvSpPr>
          <p:cNvPr id="1048786" name="Content Placeholder 2"/>
          <p:cNvSpPr>
            <a:spLocks noGrp="1"/>
          </p:cNvSpPr>
          <p:nvPr>
            <p:ph idx="1"/>
          </p:nvPr>
        </p:nvSpPr>
        <p:spPr>
          <a:xfrm>
            <a:off x="228600" y="228600"/>
            <a:ext cx="8686800" cy="6477000"/>
          </a:xfrm>
        </p:spPr>
        <p:txBody>
          <a:bodyPr>
            <a:noAutofit/>
          </a:bodyPr>
          <a:p>
            <a:pPr indent="0" marL="0">
              <a:buNone/>
            </a:pPr>
            <a:r>
              <a:rPr dirty="0" sz="1600" lang="en-US" smtClean="0">
                <a:latin typeface="Times New Roman" pitchFamily="18" charset="0"/>
                <a:cs typeface="Times New Roman" pitchFamily="18" charset="0"/>
              </a:rPr>
              <a:t>DECLARE</a:t>
            </a:r>
          </a:p>
          <a:p>
            <a:pPr indent="0" marL="0">
              <a:buNone/>
            </a:pPr>
            <a:r>
              <a:rPr dirty="0" sz="1600" lang="en-US" smtClean="0">
                <a:latin typeface="Times New Roman" pitchFamily="18" charset="0"/>
                <a:cs typeface="Times New Roman" pitchFamily="18" charset="0"/>
              </a:rPr>
              <a:t>	 </a:t>
            </a:r>
            <a:r>
              <a:rPr dirty="0" sz="1600" lang="en-US">
                <a:latin typeface="Times New Roman" pitchFamily="18" charset="0"/>
                <a:cs typeface="Times New Roman" pitchFamily="18" charset="0"/>
              </a:rPr>
              <a:t>a number</a:t>
            </a:r>
            <a:r>
              <a:rPr dirty="0" sz="1600" lang="en-US" smtClean="0">
                <a:latin typeface="Times New Roman" pitchFamily="18" charset="0"/>
                <a:cs typeface="Times New Roman" pitchFamily="18" charset="0"/>
              </a:rPr>
              <a:t>;</a:t>
            </a:r>
          </a:p>
          <a:p>
            <a:pPr indent="0" marL="0">
              <a:buNone/>
            </a:pPr>
            <a:r>
              <a:rPr dirty="0" sz="1600" lang="en-US" smtClean="0">
                <a:latin typeface="Times New Roman" pitchFamily="18" charset="0"/>
                <a:cs typeface="Times New Roman" pitchFamily="18" charset="0"/>
              </a:rPr>
              <a:t>	 </a:t>
            </a:r>
            <a:r>
              <a:rPr dirty="0" sz="1600" lang="en-US">
                <a:latin typeface="Times New Roman" pitchFamily="18" charset="0"/>
                <a:cs typeface="Times New Roman" pitchFamily="18" charset="0"/>
              </a:rPr>
              <a:t>b number</a:t>
            </a:r>
            <a:r>
              <a:rPr dirty="0" sz="1600" lang="en-US" smtClean="0">
                <a:latin typeface="Times New Roman" pitchFamily="18" charset="0"/>
                <a:cs typeface="Times New Roman" pitchFamily="18" charset="0"/>
              </a:rPr>
              <a:t>;</a:t>
            </a:r>
          </a:p>
          <a:p>
            <a:pPr indent="0" marL="0">
              <a:buNone/>
            </a:pPr>
            <a:r>
              <a:rPr dirty="0" sz="1600" lang="en-US" smtClean="0">
                <a:latin typeface="Times New Roman" pitchFamily="18" charset="0"/>
                <a:cs typeface="Times New Roman" pitchFamily="18" charset="0"/>
              </a:rPr>
              <a:t>	 </a:t>
            </a:r>
            <a:r>
              <a:rPr dirty="0" sz="1600" lang="en-US">
                <a:latin typeface="Times New Roman" pitchFamily="18" charset="0"/>
                <a:cs typeface="Times New Roman" pitchFamily="18" charset="0"/>
              </a:rPr>
              <a:t>c number; </a:t>
            </a:r>
            <a:endParaRPr dirty="0" sz="1600" lang="en-US" smtClean="0">
              <a:latin typeface="Times New Roman" pitchFamily="18" charset="0"/>
              <a:cs typeface="Times New Roman" pitchFamily="18" charset="0"/>
            </a:endParaRPr>
          </a:p>
          <a:p>
            <a:pPr indent="0" marL="0">
              <a:buNone/>
            </a:pPr>
            <a:r>
              <a:rPr b="1" dirty="0" sz="1600" lang="en-US" smtClean="0">
                <a:solidFill>
                  <a:srgbClr val="FF0000"/>
                </a:solidFill>
                <a:latin typeface="Times New Roman" pitchFamily="18" charset="0"/>
                <a:cs typeface="Times New Roman" pitchFamily="18" charset="0"/>
              </a:rPr>
              <a:t>FUNCTION </a:t>
            </a:r>
            <a:r>
              <a:rPr b="1" dirty="0" sz="1600" lang="en-US">
                <a:solidFill>
                  <a:srgbClr val="FF0000"/>
                </a:solidFill>
                <a:latin typeface="Times New Roman" pitchFamily="18" charset="0"/>
                <a:cs typeface="Times New Roman" pitchFamily="18" charset="0"/>
              </a:rPr>
              <a:t>findMax(x IN number, y IN number) </a:t>
            </a:r>
            <a:endParaRPr b="1" dirty="0" sz="1600" lang="en-US" smtClean="0">
              <a:solidFill>
                <a:srgbClr val="FF0000"/>
              </a:solidFill>
              <a:latin typeface="Times New Roman" pitchFamily="18" charset="0"/>
              <a:cs typeface="Times New Roman" pitchFamily="18" charset="0"/>
            </a:endParaRPr>
          </a:p>
          <a:p>
            <a:pPr indent="0" marL="0">
              <a:buNone/>
            </a:pPr>
            <a:r>
              <a:rPr dirty="0" sz="1600" lang="en-US" smtClean="0">
                <a:solidFill>
                  <a:srgbClr val="0000FF"/>
                </a:solidFill>
                <a:latin typeface="Times New Roman" pitchFamily="18" charset="0"/>
                <a:cs typeface="Times New Roman" pitchFamily="18" charset="0"/>
              </a:rPr>
              <a:t>RETURN </a:t>
            </a:r>
            <a:r>
              <a:rPr dirty="0" sz="1600" lang="en-US">
                <a:solidFill>
                  <a:srgbClr val="0000FF"/>
                </a:solidFill>
                <a:latin typeface="Times New Roman" pitchFamily="18" charset="0"/>
                <a:cs typeface="Times New Roman" pitchFamily="18" charset="0"/>
              </a:rPr>
              <a:t>number </a:t>
            </a:r>
            <a:endParaRPr dirty="0" sz="1600" lang="en-US" smtClean="0">
              <a:solidFill>
                <a:srgbClr val="0000FF"/>
              </a:solidFill>
              <a:latin typeface="Times New Roman" pitchFamily="18" charset="0"/>
              <a:cs typeface="Times New Roman" pitchFamily="18" charset="0"/>
            </a:endParaRPr>
          </a:p>
          <a:p>
            <a:pPr indent="0" marL="0">
              <a:buNone/>
            </a:pPr>
            <a:r>
              <a:rPr dirty="0" sz="1600" lang="en-US" smtClean="0">
                <a:latin typeface="Times New Roman" pitchFamily="18" charset="0"/>
                <a:cs typeface="Times New Roman" pitchFamily="18" charset="0"/>
              </a:rPr>
              <a:t>IS</a:t>
            </a:r>
          </a:p>
          <a:p>
            <a:pPr indent="0" marL="0">
              <a:buNone/>
            </a:pPr>
            <a:r>
              <a:rPr dirty="0" sz="1600" lang="en-US" smtClean="0">
                <a:latin typeface="Times New Roman" pitchFamily="18" charset="0"/>
                <a:cs typeface="Times New Roman" pitchFamily="18" charset="0"/>
              </a:rPr>
              <a:t>     </a:t>
            </a:r>
            <a:r>
              <a:rPr dirty="0" sz="1600" lang="en-US">
                <a:latin typeface="Times New Roman" pitchFamily="18" charset="0"/>
                <a:cs typeface="Times New Roman" pitchFamily="18" charset="0"/>
              </a:rPr>
              <a:t>z number; </a:t>
            </a:r>
            <a:endParaRPr dirty="0" sz="1600" lang="en-US" smtClean="0">
              <a:latin typeface="Times New Roman" pitchFamily="18" charset="0"/>
              <a:cs typeface="Times New Roman" pitchFamily="18" charset="0"/>
            </a:endParaRPr>
          </a:p>
          <a:p>
            <a:pPr indent="0" marL="0">
              <a:buNone/>
            </a:pPr>
            <a:r>
              <a:rPr dirty="0" sz="1600" lang="en-US" smtClean="0">
                <a:latin typeface="Times New Roman" pitchFamily="18" charset="0"/>
                <a:cs typeface="Times New Roman" pitchFamily="18" charset="0"/>
              </a:rPr>
              <a:t>	BEGIN </a:t>
            </a:r>
          </a:p>
          <a:p>
            <a:pPr indent="0" marL="0">
              <a:buNone/>
            </a:pPr>
            <a:r>
              <a:rPr dirty="0" sz="1600" lang="en-US">
                <a:latin typeface="Times New Roman" pitchFamily="18" charset="0"/>
                <a:cs typeface="Times New Roman" pitchFamily="18" charset="0"/>
              </a:rPr>
              <a:t>	</a:t>
            </a:r>
            <a:r>
              <a:rPr dirty="0" sz="1600" lang="en-US" smtClean="0">
                <a:latin typeface="Times New Roman" pitchFamily="18" charset="0"/>
                <a:cs typeface="Times New Roman" pitchFamily="18" charset="0"/>
              </a:rPr>
              <a:t>	IF </a:t>
            </a:r>
            <a:r>
              <a:rPr dirty="0" sz="1600" lang="en-US">
                <a:latin typeface="Times New Roman" pitchFamily="18" charset="0"/>
                <a:cs typeface="Times New Roman" pitchFamily="18" charset="0"/>
              </a:rPr>
              <a:t>x &gt; y THEN </a:t>
            </a:r>
            <a:endParaRPr dirty="0" sz="1600" lang="en-US" smtClean="0">
              <a:latin typeface="Times New Roman" pitchFamily="18" charset="0"/>
              <a:cs typeface="Times New Roman" pitchFamily="18" charset="0"/>
            </a:endParaRPr>
          </a:p>
          <a:p>
            <a:pPr indent="0" marL="0">
              <a:buNone/>
            </a:pPr>
            <a:r>
              <a:rPr dirty="0" sz="1600" lang="en-US" smtClean="0">
                <a:latin typeface="Times New Roman" pitchFamily="18" charset="0"/>
                <a:cs typeface="Times New Roman" pitchFamily="18" charset="0"/>
              </a:rPr>
              <a:t>			z</a:t>
            </a:r>
            <a:r>
              <a:rPr dirty="0" sz="1600" lang="en-US">
                <a:latin typeface="Times New Roman" pitchFamily="18" charset="0"/>
                <a:cs typeface="Times New Roman" pitchFamily="18" charset="0"/>
              </a:rPr>
              <a:t>:= x; </a:t>
            </a:r>
            <a:endParaRPr dirty="0" sz="1600" lang="en-US" smtClean="0">
              <a:latin typeface="Times New Roman" pitchFamily="18" charset="0"/>
              <a:cs typeface="Times New Roman" pitchFamily="18" charset="0"/>
            </a:endParaRPr>
          </a:p>
          <a:p>
            <a:pPr indent="0" marL="0">
              <a:buNone/>
            </a:pPr>
            <a:r>
              <a:rPr dirty="0" sz="1600" lang="en-US" smtClean="0">
                <a:latin typeface="Times New Roman" pitchFamily="18" charset="0"/>
                <a:cs typeface="Times New Roman" pitchFamily="18" charset="0"/>
              </a:rPr>
              <a:t>		ELSE Z</a:t>
            </a:r>
            <a:r>
              <a:rPr dirty="0" sz="1600" lang="en-US">
                <a:latin typeface="Times New Roman" pitchFamily="18" charset="0"/>
                <a:cs typeface="Times New Roman" pitchFamily="18" charset="0"/>
              </a:rPr>
              <a:t>:= y</a:t>
            </a:r>
            <a:r>
              <a:rPr dirty="0" sz="1600" lang="en-US" smtClean="0">
                <a:latin typeface="Times New Roman" pitchFamily="18" charset="0"/>
                <a:cs typeface="Times New Roman" pitchFamily="18" charset="0"/>
              </a:rPr>
              <a:t>;</a:t>
            </a:r>
          </a:p>
          <a:p>
            <a:pPr indent="0" marL="0">
              <a:buNone/>
            </a:pPr>
            <a:r>
              <a:rPr dirty="0" sz="1600" lang="en-US">
                <a:latin typeface="Times New Roman" pitchFamily="18" charset="0"/>
                <a:cs typeface="Times New Roman" pitchFamily="18" charset="0"/>
              </a:rPr>
              <a:t>	</a:t>
            </a:r>
            <a:r>
              <a:rPr dirty="0" sz="1600" lang="en-US" smtClean="0">
                <a:latin typeface="Times New Roman" pitchFamily="18" charset="0"/>
                <a:cs typeface="Times New Roman" pitchFamily="18" charset="0"/>
              </a:rPr>
              <a:t>	 </a:t>
            </a:r>
            <a:r>
              <a:rPr dirty="0" sz="1600" lang="en-US">
                <a:latin typeface="Times New Roman" pitchFamily="18" charset="0"/>
                <a:cs typeface="Times New Roman" pitchFamily="18" charset="0"/>
              </a:rPr>
              <a:t>END IF; </a:t>
            </a:r>
            <a:endParaRPr dirty="0" sz="1600" lang="en-US" smtClean="0">
              <a:latin typeface="Times New Roman" pitchFamily="18" charset="0"/>
              <a:cs typeface="Times New Roman" pitchFamily="18" charset="0"/>
            </a:endParaRPr>
          </a:p>
          <a:p>
            <a:pPr indent="0" marL="0">
              <a:buNone/>
            </a:pPr>
            <a:r>
              <a:rPr dirty="0" sz="1600" lang="en-US" smtClean="0">
                <a:latin typeface="Times New Roman" pitchFamily="18" charset="0"/>
                <a:cs typeface="Times New Roman" pitchFamily="18" charset="0"/>
              </a:rPr>
              <a:t>		RETURN </a:t>
            </a:r>
            <a:r>
              <a:rPr dirty="0" sz="1600" lang="en-US">
                <a:latin typeface="Times New Roman" pitchFamily="18" charset="0"/>
                <a:cs typeface="Times New Roman" pitchFamily="18" charset="0"/>
              </a:rPr>
              <a:t>z; </a:t>
            </a:r>
            <a:endParaRPr dirty="0" sz="1600" lang="en-US" smtClean="0">
              <a:latin typeface="Times New Roman" pitchFamily="18" charset="0"/>
              <a:cs typeface="Times New Roman" pitchFamily="18" charset="0"/>
            </a:endParaRPr>
          </a:p>
          <a:p>
            <a:pPr indent="0" marL="0">
              <a:buNone/>
            </a:pPr>
            <a:r>
              <a:rPr dirty="0" sz="1600" lang="en-US" smtClean="0">
                <a:latin typeface="Times New Roman" pitchFamily="18" charset="0"/>
                <a:cs typeface="Times New Roman" pitchFamily="18" charset="0"/>
              </a:rPr>
              <a:t>	END</a:t>
            </a:r>
            <a:r>
              <a:rPr dirty="0" sz="1600" lang="en-US">
                <a:latin typeface="Times New Roman" pitchFamily="18" charset="0"/>
                <a:cs typeface="Times New Roman" pitchFamily="18" charset="0"/>
              </a:rPr>
              <a:t>; </a:t>
            </a:r>
            <a:endParaRPr dirty="0" sz="1600" lang="en-US" smtClean="0">
              <a:latin typeface="Times New Roman" pitchFamily="18" charset="0"/>
              <a:cs typeface="Times New Roman" pitchFamily="18" charset="0"/>
            </a:endParaRPr>
          </a:p>
          <a:p>
            <a:pPr indent="0" marL="0">
              <a:buNone/>
            </a:pPr>
            <a:r>
              <a:rPr dirty="0" sz="1600" lang="en-US" smtClean="0">
                <a:latin typeface="Times New Roman" pitchFamily="18" charset="0"/>
                <a:cs typeface="Times New Roman" pitchFamily="18" charset="0"/>
              </a:rPr>
              <a:t>BEGIN </a:t>
            </a:r>
          </a:p>
          <a:p>
            <a:pPr indent="0" marL="0">
              <a:buNone/>
            </a:pPr>
            <a:r>
              <a:rPr dirty="0" sz="1600" lang="en-US" smtClean="0">
                <a:latin typeface="Times New Roman" pitchFamily="18" charset="0"/>
                <a:cs typeface="Times New Roman" pitchFamily="18" charset="0"/>
              </a:rPr>
              <a:t>	a</a:t>
            </a:r>
            <a:r>
              <a:rPr dirty="0" sz="1600" lang="en-US">
                <a:latin typeface="Times New Roman" pitchFamily="18" charset="0"/>
                <a:cs typeface="Times New Roman" pitchFamily="18" charset="0"/>
              </a:rPr>
              <a:t>:= 23; </a:t>
            </a:r>
            <a:endParaRPr dirty="0" sz="1600" lang="en-US" smtClean="0">
              <a:latin typeface="Times New Roman" pitchFamily="18" charset="0"/>
              <a:cs typeface="Times New Roman" pitchFamily="18" charset="0"/>
            </a:endParaRPr>
          </a:p>
          <a:p>
            <a:pPr indent="0" marL="0">
              <a:buNone/>
            </a:pPr>
            <a:r>
              <a:rPr dirty="0" sz="1600" lang="en-US" smtClean="0">
                <a:latin typeface="Times New Roman" pitchFamily="18" charset="0"/>
                <a:cs typeface="Times New Roman" pitchFamily="18" charset="0"/>
              </a:rPr>
              <a:t>	b</a:t>
            </a:r>
            <a:r>
              <a:rPr dirty="0" sz="1600" lang="en-US">
                <a:latin typeface="Times New Roman" pitchFamily="18" charset="0"/>
                <a:cs typeface="Times New Roman" pitchFamily="18" charset="0"/>
              </a:rPr>
              <a:t>:= 45; </a:t>
            </a:r>
            <a:endParaRPr dirty="0" sz="1600" lang="en-US" smtClean="0">
              <a:latin typeface="Times New Roman" pitchFamily="18" charset="0"/>
              <a:cs typeface="Times New Roman" pitchFamily="18" charset="0"/>
            </a:endParaRPr>
          </a:p>
          <a:p>
            <a:pPr indent="0" marL="0">
              <a:buNone/>
            </a:pPr>
            <a:r>
              <a:rPr dirty="0" sz="1600" lang="en-US" smtClean="0">
                <a:latin typeface="Times New Roman" pitchFamily="18" charset="0"/>
                <a:cs typeface="Times New Roman" pitchFamily="18" charset="0"/>
              </a:rPr>
              <a:t>	c </a:t>
            </a:r>
            <a:r>
              <a:rPr dirty="0" sz="1600" lang="en-US">
                <a:latin typeface="Times New Roman" pitchFamily="18" charset="0"/>
                <a:cs typeface="Times New Roman" pitchFamily="18" charset="0"/>
              </a:rPr>
              <a:t>:= findMax(a, b); </a:t>
            </a:r>
            <a:endParaRPr dirty="0" sz="1600" lang="en-US" smtClean="0">
              <a:latin typeface="Times New Roman" pitchFamily="18" charset="0"/>
              <a:cs typeface="Times New Roman" pitchFamily="18" charset="0"/>
            </a:endParaRPr>
          </a:p>
          <a:p>
            <a:pPr indent="0" marL="0">
              <a:buNone/>
            </a:pPr>
            <a:r>
              <a:rPr dirty="0" sz="1600" lang="en-US" smtClean="0">
                <a:latin typeface="Times New Roman" pitchFamily="18" charset="0"/>
                <a:cs typeface="Times New Roman" pitchFamily="18" charset="0"/>
              </a:rPr>
              <a:t>	dbms_output.put_line</a:t>
            </a:r>
            <a:r>
              <a:rPr dirty="0" sz="1600" lang="en-US">
                <a:latin typeface="Times New Roman" pitchFamily="18" charset="0"/>
                <a:cs typeface="Times New Roman" pitchFamily="18" charset="0"/>
              </a:rPr>
              <a:t>(' Maximum of (23,45): ' || c</a:t>
            </a:r>
            <a:r>
              <a:rPr dirty="0" sz="1600" lang="en-US" smtClean="0">
                <a:latin typeface="Times New Roman" pitchFamily="18" charset="0"/>
                <a:cs typeface="Times New Roman" pitchFamily="18" charset="0"/>
              </a:rPr>
              <a:t>);</a:t>
            </a:r>
          </a:p>
          <a:p>
            <a:pPr indent="0" marL="0">
              <a:buNone/>
            </a:pPr>
            <a:r>
              <a:rPr dirty="0" sz="1600" lang="en-US" smtClean="0">
                <a:latin typeface="Times New Roman" pitchFamily="18" charset="0"/>
                <a:cs typeface="Times New Roman" pitchFamily="18" charset="0"/>
              </a:rPr>
              <a:t> </a:t>
            </a:r>
            <a:r>
              <a:rPr dirty="0" sz="1600" lang="en-US">
                <a:latin typeface="Times New Roman" pitchFamily="18" charset="0"/>
                <a:cs typeface="Times New Roman" pitchFamily="18" charset="0"/>
              </a:rPr>
              <a:t>END; </a:t>
            </a:r>
            <a:endParaRPr dirty="0" sz="1600" lang="en-US" smtClean="0">
              <a:latin typeface="Times New Roman" pitchFamily="18" charset="0"/>
              <a:cs typeface="Times New Roman" pitchFamily="18" charset="0"/>
            </a:endParaRPr>
          </a:p>
          <a:p>
            <a:pPr indent="0" marL="0">
              <a:buNone/>
            </a:pPr>
            <a:r>
              <a:rPr dirty="0" sz="1600" lang="en-US" smtClean="0">
                <a:latin typeface="Times New Roman" pitchFamily="18" charset="0"/>
                <a:cs typeface="Times New Roman" pitchFamily="18" charset="0"/>
              </a:rPr>
              <a:t>/ </a:t>
            </a:r>
            <a:endParaRPr dirty="0" sz="1600" lang="en-US">
              <a:latin typeface="Times New Roman" pitchFamily="18" charset="0"/>
              <a:cs typeface="Times New Roman" pitchFamily="18" charset="0"/>
            </a:endParaRPr>
          </a:p>
        </p:txBody>
      </p:sp>
      <p:sp>
        <p:nvSpPr>
          <p:cNvPr id="1048787" name="Rectangle 3"/>
          <p:cNvSpPr/>
          <p:nvPr/>
        </p:nvSpPr>
        <p:spPr>
          <a:xfrm>
            <a:off x="4953000" y="2286000"/>
            <a:ext cx="3886200" cy="14478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r>
              <a:rPr b="1" dirty="0" lang="en-US" smtClean="0">
                <a:solidFill>
                  <a:schemeClr val="tx1"/>
                </a:solidFill>
              </a:rPr>
              <a:t>Output:-</a:t>
            </a:r>
          </a:p>
          <a:p>
            <a:r>
              <a:rPr dirty="0" lang="en-US" smtClean="0">
                <a:solidFill>
                  <a:schemeClr val="tx1"/>
                </a:solidFill>
              </a:rPr>
              <a:t>Maximum </a:t>
            </a:r>
            <a:r>
              <a:rPr dirty="0" lang="en-US">
                <a:solidFill>
                  <a:schemeClr val="tx1"/>
                </a:solidFill>
              </a:rPr>
              <a:t>of (23,45): 45 </a:t>
            </a:r>
          </a:p>
          <a:p>
            <a:r>
              <a:rPr dirty="0" lang="en-US">
                <a:solidFill>
                  <a:schemeClr val="tx1"/>
                </a:solidFill>
              </a:rPr>
              <a:t>PL/SQL procedure successfully completed. </a:t>
            </a:r>
          </a:p>
          <a:p>
            <a:pPr algn="ctr"/>
            <a:endParaRPr dirty="0" lang="en-US">
              <a:solidFill>
                <a:schemeClr val="tx1"/>
              </a:solidFill>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297" name=""/>
        <p:cNvGrpSpPr/>
        <p:nvPr/>
      </p:nvGrpSpPr>
      <p:grpSpPr>
        <a:xfrm>
          <a:off x="0" y="0"/>
          <a:ext cx="0" cy="0"/>
          <a:chOff x="0" y="0"/>
          <a:chExt cx="0" cy="0"/>
        </a:xfrm>
      </p:grpSpPr>
      <p:sp>
        <p:nvSpPr>
          <p:cNvPr id="1048788" name="Title 1"/>
          <p:cNvSpPr>
            <a:spLocks noGrp="1"/>
          </p:cNvSpPr>
          <p:nvPr>
            <p:ph type="title"/>
          </p:nvPr>
        </p:nvSpPr>
        <p:spPr/>
        <p:txBody>
          <a:bodyPr/>
          <a:p>
            <a:endParaRPr lang="en-US"/>
          </a:p>
        </p:txBody>
      </p:sp>
      <p:sp>
        <p:nvSpPr>
          <p:cNvPr id="1048789" name="Content Placeholder 2"/>
          <p:cNvSpPr>
            <a:spLocks noGrp="1"/>
          </p:cNvSpPr>
          <p:nvPr>
            <p:ph idx="1"/>
          </p:nvPr>
        </p:nvSpPr>
        <p:spPr/>
        <p:txBody>
          <a:bodyPr>
            <a:normAutofit/>
          </a:bodyPr>
          <a:p>
            <a:pPr algn="ctr" indent="0" marL="0">
              <a:buNone/>
            </a:pPr>
            <a:endParaRPr b="1" sz="6000" lang="en-US" smtClean="0">
              <a:solidFill>
                <a:srgbClr val="FF0000"/>
              </a:solidFill>
              <a:latin typeface="Times New Roman" panose="02020603050405020304" pitchFamily="18" charset="0"/>
              <a:cs typeface="Times New Roman" panose="02020603050405020304" pitchFamily="18" charset="0"/>
            </a:endParaRPr>
          </a:p>
          <a:p>
            <a:pPr algn="ctr" indent="0" marL="0">
              <a:buNone/>
            </a:pPr>
            <a:r>
              <a:rPr b="1" sz="6000" lang="en-US" smtClean="0">
                <a:solidFill>
                  <a:srgbClr val="FF0000"/>
                </a:solidFill>
                <a:latin typeface="Times New Roman" panose="02020603050405020304" pitchFamily="18" charset="0"/>
                <a:cs typeface="Times New Roman" panose="02020603050405020304" pitchFamily="18" charset="0"/>
              </a:rPr>
              <a:t>END</a:t>
            </a:r>
            <a:endParaRPr b="1" dirty="0" sz="6000" lang="en-US">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8610" name="Content Placeholder 2"/>
          <p:cNvSpPr>
            <a:spLocks noGrp="1"/>
          </p:cNvSpPr>
          <p:nvPr>
            <p:ph idx="1"/>
          </p:nvPr>
        </p:nvSpPr>
        <p:spPr>
          <a:xfrm>
            <a:off x="152400" y="304800"/>
            <a:ext cx="8763000" cy="6400800"/>
          </a:xfrm>
        </p:spPr>
        <p:txBody>
          <a:bodyPr>
            <a:noAutofit/>
          </a:bodyPr>
          <a:p>
            <a:pPr>
              <a:buFont typeface="Wingdings" pitchFamily="2" charset="2"/>
              <a:buChar char="ü"/>
            </a:pPr>
            <a:r>
              <a:rPr b="1" dirty="0" sz="2400" lang="en-US">
                <a:solidFill>
                  <a:srgbClr val="FF0000"/>
                </a:solidFill>
                <a:latin typeface="Times New Roman" pitchFamily="18" charset="0"/>
                <a:cs typeface="Times New Roman" pitchFamily="18" charset="0"/>
              </a:rPr>
              <a:t>Declaration Section</a:t>
            </a:r>
          </a:p>
          <a:p>
            <a:r>
              <a:rPr dirty="0" sz="2400" lang="en-US">
                <a:latin typeface="Times New Roman" pitchFamily="18" charset="0"/>
                <a:cs typeface="Times New Roman" pitchFamily="18" charset="0"/>
              </a:rPr>
              <a:t>This is the first section of the PL/SQL blocks. </a:t>
            </a:r>
            <a:endParaRPr dirty="0" sz="2400" lang="en-US" smtClean="0">
              <a:latin typeface="Times New Roman" pitchFamily="18" charset="0"/>
              <a:cs typeface="Times New Roman" pitchFamily="18" charset="0"/>
            </a:endParaRPr>
          </a:p>
          <a:p>
            <a:endParaRPr dirty="0" sz="2400" lang="en-US">
              <a:latin typeface="Times New Roman" pitchFamily="18" charset="0"/>
              <a:cs typeface="Times New Roman" pitchFamily="18" charset="0"/>
            </a:endParaRPr>
          </a:p>
          <a:p>
            <a:r>
              <a:rPr dirty="0" sz="2400" lang="en-US" smtClean="0">
                <a:latin typeface="Times New Roman" pitchFamily="18" charset="0"/>
                <a:cs typeface="Times New Roman" pitchFamily="18" charset="0"/>
              </a:rPr>
              <a:t> This is </a:t>
            </a:r>
            <a:r>
              <a:rPr dirty="0" sz="2400" lang="en-US">
                <a:latin typeface="Times New Roman" pitchFamily="18" charset="0"/>
                <a:cs typeface="Times New Roman" pitchFamily="18" charset="0"/>
              </a:rPr>
              <a:t>the section in which the declaration of variables, cursors, exceptions, subprograms, pragma instructions and collections that are needed in the block will be declared. </a:t>
            </a:r>
            <a:endParaRPr dirty="0" sz="2400" lang="en-US" smtClean="0">
              <a:latin typeface="Times New Roman" pitchFamily="18" charset="0"/>
              <a:cs typeface="Times New Roman" pitchFamily="18" charset="0"/>
            </a:endParaRPr>
          </a:p>
          <a:p>
            <a:endParaRPr dirty="0" sz="2400" lang="en-US">
              <a:latin typeface="Times New Roman" pitchFamily="18" charset="0"/>
              <a:cs typeface="Times New Roman" pitchFamily="18" charset="0"/>
            </a:endParaRPr>
          </a:p>
          <a:p>
            <a:r>
              <a:rPr dirty="0" sz="2400" lang="en-US">
                <a:latin typeface="Times New Roman" pitchFamily="18" charset="0"/>
                <a:cs typeface="Times New Roman" pitchFamily="18" charset="0"/>
              </a:rPr>
              <a:t>This particular section is optional and can be skipped if no declarations are needed. </a:t>
            </a:r>
            <a:endParaRPr dirty="0" sz="2400" lang="en-US" smtClean="0">
              <a:latin typeface="Times New Roman" pitchFamily="18" charset="0"/>
              <a:cs typeface="Times New Roman" pitchFamily="18" charset="0"/>
            </a:endParaRPr>
          </a:p>
          <a:p>
            <a:endParaRPr dirty="0" sz="2400" lang="en-US">
              <a:latin typeface="Times New Roman" pitchFamily="18" charset="0"/>
              <a:cs typeface="Times New Roman" pitchFamily="18" charset="0"/>
            </a:endParaRPr>
          </a:p>
          <a:p>
            <a:r>
              <a:rPr dirty="0" sz="2400" lang="en-US">
                <a:latin typeface="Times New Roman" pitchFamily="18" charset="0"/>
                <a:cs typeface="Times New Roman" pitchFamily="18" charset="0"/>
              </a:rPr>
              <a:t>This should be the first section in a PL/SQL block, if present</a:t>
            </a:r>
            <a:r>
              <a:rPr dirty="0" sz="2400" lang="en-US" smtClean="0">
                <a:latin typeface="Times New Roman" pitchFamily="18" charset="0"/>
                <a:cs typeface="Times New Roman" pitchFamily="18" charset="0"/>
              </a:rPr>
              <a:t>.</a:t>
            </a:r>
          </a:p>
          <a:p>
            <a:endParaRPr dirty="0" sz="2400" lang="en-US" smtClean="0">
              <a:latin typeface="Times New Roman" pitchFamily="18" charset="0"/>
              <a:cs typeface="Times New Roman" pitchFamily="18" charset="0"/>
            </a:endParaRPr>
          </a:p>
          <a:p>
            <a:r>
              <a:rPr dirty="0" sz="2400" lang="en-US" smtClean="0">
                <a:latin typeface="Times New Roman" pitchFamily="18" charset="0"/>
                <a:cs typeface="Times New Roman" pitchFamily="18" charset="0"/>
              </a:rPr>
              <a:t>This </a:t>
            </a:r>
            <a:r>
              <a:rPr dirty="0" sz="2400" lang="en-US">
                <a:latin typeface="Times New Roman" pitchFamily="18" charset="0"/>
                <a:cs typeface="Times New Roman" pitchFamily="18" charset="0"/>
              </a:rPr>
              <a:t>section should be always followed by execution section. </a:t>
            </a:r>
            <a:endParaRPr dirty="0" sz="2400" lang="en-US" smtClean="0">
              <a:latin typeface="Times New Roman" pitchFamily="18" charset="0"/>
              <a:cs typeface="Times New Roman" pitchFamily="18" charset="0"/>
            </a:endParaRPr>
          </a:p>
          <a:p>
            <a:endParaRPr dirty="0" sz="2400" lang="en-US" smtClean="0">
              <a:latin typeface="Times New Roman" pitchFamily="18" charset="0"/>
              <a:cs typeface="Times New Roman" pitchFamily="18" charset="0"/>
            </a:endParaRPr>
          </a:p>
          <a:p>
            <a:r>
              <a:rPr dirty="0" sz="2400" lang="en-US" smtClean="0">
                <a:latin typeface="Times New Roman" pitchFamily="18" charset="0"/>
                <a:cs typeface="Times New Roman" pitchFamily="18" charset="0"/>
              </a:rPr>
              <a:t>This </a:t>
            </a:r>
            <a:r>
              <a:rPr dirty="0" sz="2400" lang="en-US">
                <a:latin typeface="Times New Roman" pitchFamily="18" charset="0"/>
                <a:cs typeface="Times New Roman" pitchFamily="18" charset="0"/>
              </a:rPr>
              <a:t>section starts with the keyword ‘</a:t>
            </a:r>
            <a:r>
              <a:rPr b="1" dirty="0" sz="2400" lang="en-US">
                <a:latin typeface="Times New Roman" pitchFamily="18" charset="0"/>
                <a:cs typeface="Times New Roman" pitchFamily="18" charset="0"/>
              </a:rPr>
              <a:t>DECLARE’.</a:t>
            </a:r>
          </a:p>
          <a:p>
            <a:endParaRPr dirty="0" sz="2400" lang="en-US">
              <a:latin typeface="Times New Roman" pitchFamily="18" charset="0"/>
              <a:cs typeface="Times New Roman" pitchFamily="18" charset="0"/>
            </a:endParaRPr>
          </a:p>
          <a:p>
            <a:endParaRPr dirty="0" sz="2400" lang="en-US">
              <a:latin typeface="Times New Roman" pitchFamily="18" charset="0"/>
              <a:cs typeface="Times New Roman" pitchFamily="18" charset="0"/>
            </a:endParaRPr>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71" name=""/>
        <p:cNvGrpSpPr/>
        <p:nvPr/>
      </p:nvGrpSpPr>
      <p:grpSpPr>
        <a:xfrm>
          <a:off x="0" y="0"/>
          <a:ext cx="0" cy="0"/>
          <a:chOff x="0" y="0"/>
          <a:chExt cx="0" cy="0"/>
        </a:xfrm>
      </p:grpSpPr>
      <p:sp>
        <p:nvSpPr>
          <p:cNvPr id="1048611" name="Content Placeholder 2"/>
          <p:cNvSpPr>
            <a:spLocks noGrp="1"/>
          </p:cNvSpPr>
          <p:nvPr>
            <p:ph idx="1"/>
          </p:nvPr>
        </p:nvSpPr>
        <p:spPr>
          <a:xfrm>
            <a:off x="152400" y="228600"/>
            <a:ext cx="8839200" cy="6400800"/>
          </a:xfrm>
        </p:spPr>
        <p:txBody>
          <a:bodyPr>
            <a:normAutofit fontScale="81250" lnSpcReduction="20000"/>
          </a:bodyPr>
          <a:p>
            <a:pPr>
              <a:buFont typeface="Wingdings" pitchFamily="2" charset="2"/>
              <a:buChar char="ü"/>
            </a:pPr>
            <a:r>
              <a:rPr b="1" dirty="0" lang="en-US">
                <a:solidFill>
                  <a:srgbClr val="FF0000"/>
                </a:solidFill>
                <a:latin typeface="Times New Roman" pitchFamily="18" charset="0"/>
                <a:cs typeface="Times New Roman" pitchFamily="18" charset="0"/>
              </a:rPr>
              <a:t>Execution Section</a:t>
            </a:r>
          </a:p>
          <a:p>
            <a:r>
              <a:rPr dirty="0" lang="en-US">
                <a:latin typeface="Times New Roman" pitchFamily="18" charset="0"/>
                <a:cs typeface="Times New Roman" pitchFamily="18" charset="0"/>
              </a:rPr>
              <a:t>Execution part is the main and mandatory part which actually executes the code that is written inside it. </a:t>
            </a:r>
            <a:endParaRPr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a:p>
            <a:r>
              <a:rPr dirty="0" lang="en-US" smtClean="0">
                <a:latin typeface="Times New Roman" pitchFamily="18" charset="0"/>
                <a:cs typeface="Times New Roman" pitchFamily="18" charset="0"/>
              </a:rPr>
              <a:t>Since </a:t>
            </a:r>
            <a:r>
              <a:rPr dirty="0" lang="en-US">
                <a:latin typeface="Times New Roman" pitchFamily="18" charset="0"/>
                <a:cs typeface="Times New Roman" pitchFamily="18" charset="0"/>
              </a:rPr>
              <a:t>the PL/SQL expects the executable statements from this block this cannot be an empty block, i.e., it should have at least one valid executable code line in it. </a:t>
            </a:r>
            <a:endParaRPr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This can contain both PL/SQL code and</a:t>
            </a:r>
            <a:r>
              <a:rPr dirty="0" lang="en-US">
                <a:latin typeface="Times New Roman" pitchFamily="18" charset="0"/>
                <a:cs typeface="Times New Roman" pitchFamily="18" charset="0"/>
                <a:hlinkClick r:id="rId1"/>
              </a:rPr>
              <a:t> SQL </a:t>
            </a:r>
            <a:r>
              <a:rPr dirty="0" lang="en-US">
                <a:latin typeface="Times New Roman" pitchFamily="18" charset="0"/>
                <a:cs typeface="Times New Roman" pitchFamily="18" charset="0"/>
              </a:rPr>
              <a:t>code. </a:t>
            </a:r>
            <a:endParaRPr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This can contain one or many blocks inside it as a nested blocks</a:t>
            </a:r>
            <a:r>
              <a:rPr dirty="0" lang="en-US" smtClean="0">
                <a:latin typeface="Times New Roman" pitchFamily="18" charset="0"/>
                <a:cs typeface="Times New Roman" pitchFamily="18" charset="0"/>
              </a:rPr>
              <a:t>.</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This section starts with the keyword 'BEGIN</a:t>
            </a:r>
            <a:r>
              <a:rPr dirty="0" lang="en-US" smtClean="0">
                <a:latin typeface="Times New Roman" pitchFamily="18" charset="0"/>
                <a:cs typeface="Times New Roman" pitchFamily="18" charset="0"/>
              </a:rPr>
              <a:t>'.</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This section should be followed either by 'END' or Exception-Handling section (if present)</a:t>
            </a:r>
          </a:p>
          <a:p>
            <a:endParaRPr dirty="0" lang="en-US">
              <a:latin typeface="Times New Roman" pitchFamily="18" charset="0"/>
              <a:cs typeface="Times New Roman" pitchFamily="18" charset="0"/>
            </a:endParaRPr>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72" name=""/>
        <p:cNvGrpSpPr/>
        <p:nvPr/>
      </p:nvGrpSpPr>
      <p:grpSpPr>
        <a:xfrm>
          <a:off x="0" y="0"/>
          <a:ext cx="0" cy="0"/>
          <a:chOff x="0" y="0"/>
          <a:chExt cx="0" cy="0"/>
        </a:xfrm>
      </p:grpSpPr>
      <p:sp>
        <p:nvSpPr>
          <p:cNvPr id="1048612" name="Content Placeholder 2"/>
          <p:cNvSpPr>
            <a:spLocks noGrp="1"/>
          </p:cNvSpPr>
          <p:nvPr>
            <p:ph idx="1"/>
          </p:nvPr>
        </p:nvSpPr>
        <p:spPr>
          <a:xfrm>
            <a:off x="228600" y="152400"/>
            <a:ext cx="8686800" cy="6400800"/>
          </a:xfrm>
        </p:spPr>
        <p:txBody>
          <a:bodyPr>
            <a:normAutofit fontScale="68750" lnSpcReduction="20000"/>
          </a:bodyPr>
          <a:p>
            <a:pPr>
              <a:buFont typeface="Wingdings" pitchFamily="2" charset="2"/>
              <a:buChar char="ü"/>
            </a:pPr>
            <a:r>
              <a:rPr b="1" dirty="0" lang="en-US">
                <a:solidFill>
                  <a:srgbClr val="FF0000"/>
                </a:solidFill>
                <a:latin typeface="Times New Roman" pitchFamily="18" charset="0"/>
                <a:cs typeface="Times New Roman" pitchFamily="18" charset="0"/>
              </a:rPr>
              <a:t>Exception-Handling Section:</a:t>
            </a:r>
          </a:p>
          <a:p>
            <a:r>
              <a:rPr dirty="0" lang="en-US">
                <a:latin typeface="Times New Roman" pitchFamily="18" charset="0"/>
                <a:cs typeface="Times New Roman" pitchFamily="18" charset="0"/>
              </a:rPr>
              <a:t>The exception are unavoidable in the program which occurs at run-time and to handle this Oracle has provided an Exception-handling section in blocks. This section can also contain PL/SQL statements. This is an optional section of the PL/SQL blocks. </a:t>
            </a:r>
            <a:endParaRPr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This is the section where the exception raised in the execution block is handled. </a:t>
            </a:r>
            <a:endParaRPr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This section is the last part of the PL/SQL block. </a:t>
            </a:r>
            <a:endParaRPr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Control from this section can never return to the execution block. </a:t>
            </a:r>
            <a:endParaRPr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This section starts with the keyword </a:t>
            </a:r>
            <a:r>
              <a:rPr b="1" dirty="0" lang="en-US">
                <a:solidFill>
                  <a:srgbClr val="FF0000"/>
                </a:solidFill>
                <a:latin typeface="Times New Roman" pitchFamily="18" charset="0"/>
                <a:cs typeface="Times New Roman" pitchFamily="18" charset="0"/>
              </a:rPr>
              <a:t>'EXCEPTION</a:t>
            </a:r>
            <a:r>
              <a:rPr b="1" dirty="0" lang="en-US" smtClean="0">
                <a:solidFill>
                  <a:srgbClr val="FF0000"/>
                </a:solidFill>
                <a:latin typeface="Times New Roman" pitchFamily="18" charset="0"/>
                <a:cs typeface="Times New Roman" pitchFamily="18" charset="0"/>
              </a:rPr>
              <a:t>'.</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This section should be always followed by the keyword 'END</a:t>
            </a:r>
            <a:r>
              <a:rPr dirty="0" lang="en-US" smtClean="0">
                <a:latin typeface="Times New Roman" pitchFamily="18" charset="0"/>
                <a:cs typeface="Times New Roman" pitchFamily="18" charset="0"/>
              </a:rPr>
              <a:t>'.</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The Keyword 'END' marks the end of PL/SQL block. </a:t>
            </a:r>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73" name=""/>
        <p:cNvGrpSpPr/>
        <p:nvPr/>
      </p:nvGrpSpPr>
      <p:grpSpPr>
        <a:xfrm>
          <a:off x="0" y="0"/>
          <a:ext cx="0" cy="0"/>
          <a:chOff x="0" y="0"/>
          <a:chExt cx="0" cy="0"/>
        </a:xfrm>
      </p:grpSpPr>
      <p:sp>
        <p:nvSpPr>
          <p:cNvPr id="1048613" name="Content Placeholder 2"/>
          <p:cNvSpPr>
            <a:spLocks noGrp="1"/>
          </p:cNvSpPr>
          <p:nvPr>
            <p:ph idx="1"/>
          </p:nvPr>
        </p:nvSpPr>
        <p:spPr>
          <a:xfrm>
            <a:off x="228600" y="304800"/>
            <a:ext cx="8686800" cy="6324600"/>
          </a:xfrm>
        </p:spPr>
        <p:txBody>
          <a:bodyPr>
            <a:normAutofit fontScale="93750" lnSpcReduction="20000"/>
          </a:bodyPr>
          <a:p>
            <a:r>
              <a:rPr dirty="0" lang="en-US">
                <a:latin typeface="Times New Roman" pitchFamily="18" charset="0"/>
                <a:cs typeface="Times New Roman" pitchFamily="18" charset="0"/>
              </a:rPr>
              <a:t>Every PL/SQL statement ends with a semicolon (;). PL/SQL blocks can be nested within other PL/SQL blocks using </a:t>
            </a:r>
            <a:r>
              <a:rPr b="1" dirty="0" lang="en-US">
                <a:latin typeface="Times New Roman" pitchFamily="18" charset="0"/>
                <a:cs typeface="Times New Roman" pitchFamily="18" charset="0"/>
              </a:rPr>
              <a:t>BEGIN</a:t>
            </a:r>
            <a:r>
              <a:rPr dirty="0" lang="en-US">
                <a:latin typeface="Times New Roman" pitchFamily="18" charset="0"/>
                <a:cs typeface="Times New Roman" pitchFamily="18" charset="0"/>
              </a:rPr>
              <a:t> and </a:t>
            </a:r>
            <a:r>
              <a:rPr b="1" dirty="0" lang="en-US">
                <a:latin typeface="Times New Roman" pitchFamily="18" charset="0"/>
                <a:cs typeface="Times New Roman" pitchFamily="18" charset="0"/>
              </a:rPr>
              <a:t>END</a:t>
            </a:r>
            <a:r>
              <a:rPr dirty="0" lang="en-US">
                <a:latin typeface="Times New Roman" pitchFamily="18" charset="0"/>
                <a:cs typeface="Times New Roman" pitchFamily="18" charset="0"/>
              </a:rPr>
              <a:t>. </a:t>
            </a:r>
            <a:endParaRPr dirty="0" lang="en-US" smtClean="0">
              <a:latin typeface="Times New Roman" pitchFamily="18" charset="0"/>
              <a:cs typeface="Times New Roman" pitchFamily="18" charset="0"/>
            </a:endParaRPr>
          </a:p>
          <a:p>
            <a:endParaRPr dirty="0" lang="en-US" smtClean="0">
              <a:latin typeface="Times New Roman" pitchFamily="18" charset="0"/>
              <a:cs typeface="Times New Roman" pitchFamily="18" charset="0"/>
            </a:endParaRPr>
          </a:p>
          <a:p>
            <a:r>
              <a:rPr dirty="0" lang="en-US">
                <a:latin typeface="Times New Roman" pitchFamily="18" charset="0"/>
                <a:cs typeface="Times New Roman" pitchFamily="18" charset="0"/>
              </a:rPr>
              <a:t>F</a:t>
            </a:r>
            <a:r>
              <a:rPr dirty="0" lang="en-US" smtClean="0">
                <a:latin typeface="Times New Roman" pitchFamily="18" charset="0"/>
                <a:cs typeface="Times New Roman" pitchFamily="18" charset="0"/>
              </a:rPr>
              <a:t>ollowing </a:t>
            </a:r>
            <a:r>
              <a:rPr dirty="0" lang="en-US">
                <a:latin typeface="Times New Roman" pitchFamily="18" charset="0"/>
                <a:cs typeface="Times New Roman" pitchFamily="18" charset="0"/>
              </a:rPr>
              <a:t>is the basic structure of a PL/SQL block </a:t>
            </a:r>
            <a:r>
              <a:rPr dirty="0" lang="en-US" smtClean="0">
                <a:latin typeface="Times New Roman" pitchFamily="18" charset="0"/>
                <a:cs typeface="Times New Roman" pitchFamily="18" charset="0"/>
              </a:rPr>
              <a:t>−</a:t>
            </a:r>
          </a:p>
          <a:p>
            <a:endParaRPr dirty="0" lang="en-US">
              <a:latin typeface="Times New Roman" pitchFamily="18" charset="0"/>
              <a:cs typeface="Times New Roman" pitchFamily="18" charset="0"/>
            </a:endParaRPr>
          </a:p>
          <a:p>
            <a:pPr indent="0" marL="0">
              <a:buNone/>
            </a:pPr>
            <a:r>
              <a:rPr dirty="0" lang="en-US">
                <a:solidFill>
                  <a:srgbClr val="FF0000"/>
                </a:solidFill>
                <a:latin typeface="Times New Roman" pitchFamily="18" charset="0"/>
                <a:cs typeface="Times New Roman" pitchFamily="18" charset="0"/>
              </a:rPr>
              <a:t>DECLARE </a:t>
            </a:r>
            <a:endParaRPr dirty="0" lang="en-US" smtClean="0">
              <a:solidFill>
                <a:srgbClr val="FF0000"/>
              </a:solidFill>
              <a:latin typeface="Times New Roman" pitchFamily="18" charset="0"/>
              <a:cs typeface="Times New Roman" pitchFamily="18" charset="0"/>
            </a:endParaRPr>
          </a:p>
          <a:p>
            <a:pPr indent="0" marL="0">
              <a:buNone/>
            </a:pPr>
            <a:r>
              <a:rPr dirty="0" lang="en-US" smtClean="0">
                <a:solidFill>
                  <a:srgbClr val="FF0000"/>
                </a:solidFill>
                <a:latin typeface="Times New Roman" pitchFamily="18" charset="0"/>
                <a:cs typeface="Times New Roman" pitchFamily="18" charset="0"/>
              </a:rPr>
              <a:t>	</a:t>
            </a:r>
            <a:r>
              <a:rPr dirty="0" lang="en-US" smtClean="0">
                <a:solidFill>
                  <a:schemeClr val="tx1">
                    <a:lumMod val="85000"/>
                    <a:lumOff val="15000"/>
                  </a:schemeClr>
                </a:solidFill>
                <a:latin typeface="Times New Roman" pitchFamily="18" charset="0"/>
                <a:cs typeface="Times New Roman" pitchFamily="18" charset="0"/>
              </a:rPr>
              <a:t>&lt;</a:t>
            </a:r>
            <a:r>
              <a:rPr dirty="0" lang="en-US">
                <a:solidFill>
                  <a:schemeClr val="tx1">
                    <a:lumMod val="85000"/>
                    <a:lumOff val="15000"/>
                  </a:schemeClr>
                </a:solidFill>
                <a:latin typeface="Times New Roman" pitchFamily="18" charset="0"/>
                <a:cs typeface="Times New Roman" pitchFamily="18" charset="0"/>
              </a:rPr>
              <a:t>declarations section&gt; </a:t>
            </a:r>
            <a:endParaRPr dirty="0" lang="en-US" smtClean="0">
              <a:solidFill>
                <a:schemeClr val="tx1">
                  <a:lumMod val="85000"/>
                  <a:lumOff val="15000"/>
                </a:schemeClr>
              </a:solidFill>
              <a:latin typeface="Times New Roman" pitchFamily="18" charset="0"/>
              <a:cs typeface="Times New Roman" pitchFamily="18" charset="0"/>
            </a:endParaRPr>
          </a:p>
          <a:p>
            <a:pPr indent="0" marL="0">
              <a:buNone/>
            </a:pPr>
            <a:r>
              <a:rPr dirty="0" lang="en-US" smtClean="0">
                <a:solidFill>
                  <a:srgbClr val="FF0000"/>
                </a:solidFill>
                <a:latin typeface="Times New Roman" pitchFamily="18" charset="0"/>
                <a:cs typeface="Times New Roman" pitchFamily="18" charset="0"/>
              </a:rPr>
              <a:t>	BEGIN </a:t>
            </a:r>
          </a:p>
          <a:p>
            <a:pPr indent="0" marL="0">
              <a:buNone/>
            </a:pPr>
            <a:r>
              <a:rPr dirty="0" lang="en-US" smtClean="0">
                <a:solidFill>
                  <a:srgbClr val="FF0000"/>
                </a:solidFill>
                <a:latin typeface="Times New Roman" pitchFamily="18" charset="0"/>
                <a:cs typeface="Times New Roman" pitchFamily="18" charset="0"/>
              </a:rPr>
              <a:t>		</a:t>
            </a:r>
            <a:r>
              <a:rPr dirty="0" lang="en-US" smtClean="0">
                <a:solidFill>
                  <a:schemeClr val="tx1">
                    <a:lumMod val="85000"/>
                    <a:lumOff val="15000"/>
                  </a:schemeClr>
                </a:solidFill>
                <a:latin typeface="Times New Roman" pitchFamily="18" charset="0"/>
                <a:cs typeface="Times New Roman" pitchFamily="18" charset="0"/>
              </a:rPr>
              <a:t>&lt;</a:t>
            </a:r>
            <a:r>
              <a:rPr dirty="0" lang="en-US">
                <a:solidFill>
                  <a:schemeClr val="tx1">
                    <a:lumMod val="85000"/>
                    <a:lumOff val="15000"/>
                  </a:schemeClr>
                </a:solidFill>
                <a:latin typeface="Times New Roman" pitchFamily="18" charset="0"/>
                <a:cs typeface="Times New Roman" pitchFamily="18" charset="0"/>
              </a:rPr>
              <a:t>executable command(s)&gt; </a:t>
            </a:r>
            <a:endParaRPr dirty="0" lang="en-US" smtClean="0">
              <a:solidFill>
                <a:schemeClr val="tx1">
                  <a:lumMod val="85000"/>
                  <a:lumOff val="15000"/>
                </a:schemeClr>
              </a:solidFill>
              <a:latin typeface="Times New Roman" pitchFamily="18" charset="0"/>
              <a:cs typeface="Times New Roman" pitchFamily="18" charset="0"/>
            </a:endParaRPr>
          </a:p>
          <a:p>
            <a:pPr indent="0" marL="0">
              <a:buNone/>
            </a:pPr>
            <a:r>
              <a:rPr dirty="0" lang="en-US" smtClean="0">
                <a:solidFill>
                  <a:srgbClr val="FF0000"/>
                </a:solidFill>
                <a:latin typeface="Times New Roman" pitchFamily="18" charset="0"/>
                <a:cs typeface="Times New Roman" pitchFamily="18" charset="0"/>
              </a:rPr>
              <a:t>	EXCEPTION </a:t>
            </a:r>
          </a:p>
          <a:p>
            <a:pPr indent="0" marL="0">
              <a:buNone/>
            </a:pPr>
            <a:r>
              <a:rPr dirty="0" lang="en-US" smtClean="0">
                <a:solidFill>
                  <a:srgbClr val="FF0000"/>
                </a:solidFill>
                <a:latin typeface="Times New Roman" pitchFamily="18" charset="0"/>
                <a:cs typeface="Times New Roman" pitchFamily="18" charset="0"/>
              </a:rPr>
              <a:t>		</a:t>
            </a:r>
            <a:r>
              <a:rPr dirty="0" lang="en-US" smtClean="0">
                <a:solidFill>
                  <a:schemeClr val="tx1">
                    <a:lumMod val="85000"/>
                    <a:lumOff val="15000"/>
                  </a:schemeClr>
                </a:solidFill>
                <a:latin typeface="Times New Roman" pitchFamily="18" charset="0"/>
                <a:cs typeface="Times New Roman" pitchFamily="18" charset="0"/>
              </a:rPr>
              <a:t>&lt;</a:t>
            </a:r>
            <a:r>
              <a:rPr dirty="0" lang="en-US">
                <a:solidFill>
                  <a:schemeClr val="tx1">
                    <a:lumMod val="85000"/>
                    <a:lumOff val="15000"/>
                  </a:schemeClr>
                </a:solidFill>
                <a:latin typeface="Times New Roman" pitchFamily="18" charset="0"/>
                <a:cs typeface="Times New Roman" pitchFamily="18" charset="0"/>
              </a:rPr>
              <a:t>exception handling&gt; </a:t>
            </a:r>
            <a:endParaRPr dirty="0" lang="en-US" smtClean="0">
              <a:solidFill>
                <a:schemeClr val="tx1">
                  <a:lumMod val="85000"/>
                  <a:lumOff val="15000"/>
                </a:schemeClr>
              </a:solidFill>
              <a:latin typeface="Times New Roman" pitchFamily="18" charset="0"/>
              <a:cs typeface="Times New Roman" pitchFamily="18" charset="0"/>
            </a:endParaRPr>
          </a:p>
          <a:p>
            <a:pPr indent="0" marL="0">
              <a:buNone/>
            </a:pPr>
            <a:r>
              <a:rPr dirty="0" lang="en-US" smtClean="0">
                <a:solidFill>
                  <a:srgbClr val="FF0000"/>
                </a:solidFill>
                <a:latin typeface="Times New Roman" pitchFamily="18" charset="0"/>
                <a:cs typeface="Times New Roman" pitchFamily="18" charset="0"/>
              </a:rPr>
              <a:t>END</a:t>
            </a:r>
            <a:r>
              <a:rPr dirty="0" lang="en-US">
                <a:solidFill>
                  <a:srgbClr val="FF0000"/>
                </a:solidFill>
                <a:latin typeface="Times New Roman" pitchFamily="18" charset="0"/>
                <a:cs typeface="Times New Roman" pitchFamily="18" charset="0"/>
              </a:rPr>
              <a:t>; </a:t>
            </a:r>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74" name=""/>
        <p:cNvGrpSpPr/>
        <p:nvPr/>
      </p:nvGrpSpPr>
      <p:grpSpPr>
        <a:xfrm>
          <a:off x="0" y="0"/>
          <a:ext cx="0" cy="0"/>
          <a:chOff x="0" y="0"/>
          <a:chExt cx="0" cy="0"/>
        </a:xfrm>
      </p:grpSpPr>
      <p:sp>
        <p:nvSpPr>
          <p:cNvPr id="1048614" name="Content Placeholder 2"/>
          <p:cNvSpPr>
            <a:spLocks noGrp="1"/>
          </p:cNvSpPr>
          <p:nvPr>
            <p:ph idx="1"/>
          </p:nvPr>
        </p:nvSpPr>
        <p:spPr>
          <a:xfrm>
            <a:off x="228600" y="228600"/>
            <a:ext cx="8763000" cy="6400800"/>
          </a:xfrm>
        </p:spPr>
        <p:txBody>
          <a:bodyPr>
            <a:normAutofit fontScale="95833" lnSpcReduction="20000"/>
          </a:bodyPr>
          <a:p>
            <a:r>
              <a:rPr b="1" dirty="0" sz="2400" lang="en-US">
                <a:solidFill>
                  <a:srgbClr val="0000FF"/>
                </a:solidFill>
                <a:latin typeface="Times New Roman" pitchFamily="18" charset="0"/>
                <a:cs typeface="Times New Roman" pitchFamily="18" charset="0"/>
              </a:rPr>
              <a:t>The 'Hello World' Example</a:t>
            </a:r>
          </a:p>
          <a:p>
            <a:pPr indent="0" marL="0">
              <a:buNone/>
            </a:pPr>
            <a:r>
              <a:rPr b="1" dirty="0" sz="2400" lang="en-US">
                <a:solidFill>
                  <a:srgbClr val="FF0000"/>
                </a:solidFill>
                <a:latin typeface="Times New Roman" pitchFamily="18" charset="0"/>
                <a:cs typeface="Times New Roman" pitchFamily="18" charset="0"/>
              </a:rPr>
              <a:t>DECLARE </a:t>
            </a:r>
            <a:endParaRPr b="1" dirty="0" sz="2400" lang="en-US" smtClean="0">
              <a:solidFill>
                <a:srgbClr val="FF0000"/>
              </a:solidFill>
              <a:latin typeface="Times New Roman" pitchFamily="18" charset="0"/>
              <a:cs typeface="Times New Roman" pitchFamily="18" charset="0"/>
            </a:endParaRPr>
          </a:p>
          <a:p>
            <a:pPr indent="0" marL="0">
              <a:buNone/>
            </a:pPr>
            <a:r>
              <a:rPr dirty="0" sz="2400" lang="en-US" smtClean="0">
                <a:latin typeface="Times New Roman" pitchFamily="18" charset="0"/>
                <a:cs typeface="Times New Roman" pitchFamily="18" charset="0"/>
              </a:rPr>
              <a:t>	message </a:t>
            </a:r>
            <a:r>
              <a:rPr dirty="0" sz="2400" lang="en-US">
                <a:latin typeface="Times New Roman" pitchFamily="18" charset="0"/>
                <a:cs typeface="Times New Roman" pitchFamily="18" charset="0"/>
              </a:rPr>
              <a:t>varchar2(20):= 'Hello, World!'; </a:t>
            </a:r>
            <a:endParaRPr dirty="0" sz="2400" lang="en-US" smtClean="0">
              <a:latin typeface="Times New Roman" pitchFamily="18" charset="0"/>
              <a:cs typeface="Times New Roman" pitchFamily="18" charset="0"/>
            </a:endParaRPr>
          </a:p>
          <a:p>
            <a:pPr indent="0" marL="0">
              <a:buNone/>
            </a:pPr>
            <a:r>
              <a:rPr b="1" dirty="0" sz="2400" lang="en-US" smtClean="0">
                <a:solidFill>
                  <a:srgbClr val="FF0000"/>
                </a:solidFill>
                <a:latin typeface="Times New Roman" pitchFamily="18" charset="0"/>
                <a:cs typeface="Times New Roman" pitchFamily="18" charset="0"/>
              </a:rPr>
              <a:t>BEGIN</a:t>
            </a:r>
            <a:r>
              <a:rPr dirty="0" sz="2400" lang="en-US" smtClean="0">
                <a:latin typeface="Times New Roman" pitchFamily="18" charset="0"/>
                <a:cs typeface="Times New Roman" pitchFamily="18" charset="0"/>
              </a:rPr>
              <a:t> </a:t>
            </a:r>
          </a:p>
          <a:p>
            <a:pPr indent="0" marL="0">
              <a:buNone/>
            </a:pPr>
            <a:r>
              <a:rPr dirty="0" sz="2400" lang="en-US">
                <a:latin typeface="Times New Roman" pitchFamily="18" charset="0"/>
                <a:cs typeface="Times New Roman" pitchFamily="18" charset="0"/>
              </a:rPr>
              <a:t>	</a:t>
            </a:r>
            <a:r>
              <a:rPr dirty="0" sz="2400" lang="en-US" err="1" smtClean="0">
                <a:latin typeface="Times New Roman" pitchFamily="18" charset="0"/>
                <a:cs typeface="Times New Roman" pitchFamily="18" charset="0"/>
              </a:rPr>
              <a:t>dbms_output.put_line</a:t>
            </a:r>
            <a:r>
              <a:rPr dirty="0" sz="2400" lang="en-US" smtClean="0">
                <a:latin typeface="Times New Roman" pitchFamily="18" charset="0"/>
                <a:cs typeface="Times New Roman" pitchFamily="18" charset="0"/>
              </a:rPr>
              <a:t>(message</a:t>
            </a:r>
            <a:r>
              <a:rPr dirty="0" sz="2400" lang="en-US">
                <a:latin typeface="Times New Roman" pitchFamily="18" charset="0"/>
                <a:cs typeface="Times New Roman" pitchFamily="18" charset="0"/>
              </a:rPr>
              <a:t>); </a:t>
            </a:r>
            <a:endParaRPr dirty="0" sz="2400" lang="en-US" smtClean="0">
              <a:latin typeface="Times New Roman" pitchFamily="18" charset="0"/>
              <a:cs typeface="Times New Roman" pitchFamily="18" charset="0"/>
            </a:endParaRPr>
          </a:p>
          <a:p>
            <a:pPr indent="0" marL="0">
              <a:buNone/>
            </a:pPr>
            <a:r>
              <a:rPr b="1" dirty="0" sz="2400" lang="en-US" smtClean="0">
                <a:solidFill>
                  <a:srgbClr val="FF0000"/>
                </a:solidFill>
                <a:latin typeface="Times New Roman" pitchFamily="18" charset="0"/>
                <a:cs typeface="Times New Roman" pitchFamily="18" charset="0"/>
              </a:rPr>
              <a:t>END;</a:t>
            </a:r>
          </a:p>
          <a:p>
            <a:pPr indent="0" marL="0">
              <a:buNone/>
            </a:pPr>
            <a:r>
              <a:rPr dirty="0" sz="2400" lang="en-US" smtClean="0">
                <a:latin typeface="Times New Roman" pitchFamily="18" charset="0"/>
                <a:cs typeface="Times New Roman" pitchFamily="18" charset="0"/>
              </a:rPr>
              <a:t> </a:t>
            </a:r>
            <a:r>
              <a:rPr dirty="0" sz="2400" lang="en-US">
                <a:latin typeface="Times New Roman" pitchFamily="18" charset="0"/>
                <a:cs typeface="Times New Roman" pitchFamily="18" charset="0"/>
              </a:rPr>
              <a:t>/ </a:t>
            </a:r>
            <a:endParaRPr dirty="0" sz="2400" lang="en-US" smtClean="0">
              <a:latin typeface="Times New Roman" pitchFamily="18" charset="0"/>
              <a:cs typeface="Times New Roman" pitchFamily="18" charset="0"/>
            </a:endParaRPr>
          </a:p>
          <a:p>
            <a:r>
              <a:rPr dirty="0" sz="2400" lang="en-US" smtClean="0">
                <a:latin typeface="Times New Roman" pitchFamily="18" charset="0"/>
                <a:cs typeface="Times New Roman" pitchFamily="18" charset="0"/>
              </a:rPr>
              <a:t>The </a:t>
            </a:r>
            <a:r>
              <a:rPr b="1" dirty="0" sz="2400" lang="en-US" smtClean="0">
                <a:solidFill>
                  <a:srgbClr val="FF0000"/>
                </a:solidFill>
                <a:latin typeface="Times New Roman" pitchFamily="18" charset="0"/>
                <a:cs typeface="Times New Roman" pitchFamily="18" charset="0"/>
              </a:rPr>
              <a:t>END;</a:t>
            </a:r>
            <a:r>
              <a:rPr dirty="0" sz="2400" lang="en-US" smtClean="0">
                <a:solidFill>
                  <a:srgbClr val="FF0000"/>
                </a:solidFill>
                <a:latin typeface="Times New Roman" pitchFamily="18" charset="0"/>
                <a:cs typeface="Times New Roman" pitchFamily="18" charset="0"/>
              </a:rPr>
              <a:t> </a:t>
            </a:r>
            <a:r>
              <a:rPr dirty="0" sz="2400" lang="en-US" smtClean="0">
                <a:latin typeface="Times New Roman" pitchFamily="18" charset="0"/>
                <a:cs typeface="Times New Roman" pitchFamily="18" charset="0"/>
              </a:rPr>
              <a:t>line </a:t>
            </a:r>
            <a:r>
              <a:rPr dirty="0" sz="2400" lang="en-US">
                <a:latin typeface="Times New Roman" pitchFamily="18" charset="0"/>
                <a:cs typeface="Times New Roman" pitchFamily="18" charset="0"/>
              </a:rPr>
              <a:t>signals the end of the PL/SQL block. To run the code from the SQL command line, you may need to type / at the beginning of the first blank line after the last line of the code. </a:t>
            </a:r>
            <a:endParaRPr dirty="0" sz="2400" lang="en-US" smtClean="0">
              <a:latin typeface="Times New Roman" pitchFamily="18" charset="0"/>
              <a:cs typeface="Times New Roman" pitchFamily="18" charset="0"/>
            </a:endParaRPr>
          </a:p>
          <a:p>
            <a:endParaRPr dirty="0" sz="2400" lang="en-US" smtClean="0">
              <a:latin typeface="Times New Roman" pitchFamily="18" charset="0"/>
              <a:cs typeface="Times New Roman" pitchFamily="18" charset="0"/>
            </a:endParaRPr>
          </a:p>
          <a:p>
            <a:r>
              <a:rPr dirty="0" sz="2400" lang="en-US" smtClean="0">
                <a:latin typeface="Times New Roman" pitchFamily="18" charset="0"/>
                <a:cs typeface="Times New Roman" pitchFamily="18" charset="0"/>
              </a:rPr>
              <a:t>When </a:t>
            </a:r>
            <a:r>
              <a:rPr dirty="0" sz="2400" lang="en-US">
                <a:latin typeface="Times New Roman" pitchFamily="18" charset="0"/>
                <a:cs typeface="Times New Roman" pitchFamily="18" charset="0"/>
              </a:rPr>
              <a:t>the above code is executed at the SQL prompt, it produces the following result −</a:t>
            </a:r>
          </a:p>
          <a:p>
            <a:pPr indent="0" marL="0">
              <a:buNone/>
            </a:pPr>
            <a:r>
              <a:rPr dirty="0" sz="2400" lang="en-US">
                <a:solidFill>
                  <a:srgbClr val="0000FF"/>
                </a:solidFill>
                <a:latin typeface="Times New Roman" pitchFamily="18" charset="0"/>
                <a:cs typeface="Times New Roman" pitchFamily="18" charset="0"/>
              </a:rPr>
              <a:t>Hello </a:t>
            </a:r>
            <a:r>
              <a:rPr dirty="0" sz="2400" lang="en-US" smtClean="0">
                <a:solidFill>
                  <a:srgbClr val="0000FF"/>
                </a:solidFill>
                <a:latin typeface="Times New Roman" pitchFamily="18" charset="0"/>
                <a:cs typeface="Times New Roman" pitchFamily="18" charset="0"/>
              </a:rPr>
              <a:t>World</a:t>
            </a:r>
          </a:p>
          <a:p>
            <a:pPr indent="0" marL="0">
              <a:buNone/>
            </a:pPr>
            <a:r>
              <a:rPr dirty="0" sz="2400" lang="en-US" smtClean="0">
                <a:solidFill>
                  <a:srgbClr val="0000FF"/>
                </a:solidFill>
                <a:latin typeface="Times New Roman" pitchFamily="18" charset="0"/>
                <a:cs typeface="Times New Roman" pitchFamily="18" charset="0"/>
              </a:rPr>
              <a:t> </a:t>
            </a:r>
            <a:r>
              <a:rPr dirty="0" sz="2400" lang="en-US">
                <a:solidFill>
                  <a:srgbClr val="0000FF"/>
                </a:solidFill>
                <a:latin typeface="Times New Roman" pitchFamily="18" charset="0"/>
                <a:cs typeface="Times New Roman" pitchFamily="18" charset="0"/>
              </a:rPr>
              <a:t>PL/SQL procedure successfully completed. </a:t>
            </a: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592" name="Title 1"/>
          <p:cNvSpPr>
            <a:spLocks noGrp="1"/>
          </p:cNvSpPr>
          <p:nvPr>
            <p:ph type="title"/>
          </p:nvPr>
        </p:nvSpPr>
        <p:spPr>
          <a:xfrm>
            <a:off x="457200" y="274638"/>
            <a:ext cx="8229600" cy="792162"/>
          </a:xfrm>
        </p:spPr>
        <p:txBody>
          <a:bodyPr>
            <a:normAutofit fontScale="90000"/>
          </a:bodyPr>
          <a:p>
            <a:r>
              <a:rPr b="1" dirty="0" sz="5400" lang="en-US" smtClean="0">
                <a:solidFill>
                  <a:srgbClr val="FF0000"/>
                </a:solidFill>
                <a:latin typeface="Times New Roman" pitchFamily="18" charset="0"/>
                <a:cs typeface="Times New Roman" pitchFamily="18" charset="0"/>
              </a:rPr>
              <a:t>PL/SQL</a:t>
            </a:r>
            <a:endParaRPr b="1" dirty="0" sz="5400" lang="en-US">
              <a:solidFill>
                <a:srgbClr val="FF0000"/>
              </a:solidFill>
              <a:latin typeface="Times New Roman" pitchFamily="18" charset="0"/>
              <a:cs typeface="Times New Roman" pitchFamily="18" charset="0"/>
            </a:endParaRPr>
          </a:p>
        </p:txBody>
      </p:sp>
      <p:sp>
        <p:nvSpPr>
          <p:cNvPr id="1048593" name="Content Placeholder 2"/>
          <p:cNvSpPr>
            <a:spLocks noGrp="1"/>
          </p:cNvSpPr>
          <p:nvPr>
            <p:ph idx="1"/>
          </p:nvPr>
        </p:nvSpPr>
        <p:spPr>
          <a:xfrm>
            <a:off x="152400" y="1143000"/>
            <a:ext cx="8839200" cy="5516563"/>
          </a:xfrm>
        </p:spPr>
        <p:txBody>
          <a:bodyPr>
            <a:normAutofit fontScale="90625" lnSpcReduction="20000"/>
          </a:bodyPr>
          <a:p>
            <a:r>
              <a:rPr b="1" dirty="0" lang="en-US">
                <a:latin typeface="Times New Roman" pitchFamily="18" charset="0"/>
                <a:cs typeface="Times New Roman" pitchFamily="18" charset="0"/>
              </a:rPr>
              <a:t>PL/SQL</a:t>
            </a:r>
            <a:r>
              <a:rPr dirty="0" lang="en-US">
                <a:latin typeface="Times New Roman" pitchFamily="18" charset="0"/>
                <a:cs typeface="Times New Roman" pitchFamily="18" charset="0"/>
              </a:rPr>
              <a:t> (</a:t>
            </a:r>
            <a:r>
              <a:rPr b="1" dirty="0" lang="en-US">
                <a:latin typeface="Times New Roman" pitchFamily="18" charset="0"/>
                <a:cs typeface="Times New Roman" pitchFamily="18" charset="0"/>
              </a:rPr>
              <a:t>Procedural Language/Structured Query Language</a:t>
            </a:r>
            <a:r>
              <a:rPr dirty="0" lang="en-US">
                <a:latin typeface="Times New Roman" pitchFamily="18" charset="0"/>
                <a:cs typeface="Times New Roman" pitchFamily="18" charset="0"/>
              </a:rPr>
              <a:t>) is </a:t>
            </a:r>
            <a:r>
              <a:rPr dirty="0" lang="en-US">
                <a:latin typeface="Times New Roman" pitchFamily="18" charset="0"/>
                <a:cs typeface="Times New Roman" pitchFamily="18" charset="0"/>
                <a:hlinkClick r:id="rId1" tooltip="Oracle Corporation"/>
              </a:rPr>
              <a:t>Oracle Corporation</a:t>
            </a:r>
            <a:r>
              <a:rPr dirty="0" lang="en-US">
                <a:latin typeface="Times New Roman" pitchFamily="18" charset="0"/>
                <a:cs typeface="Times New Roman" pitchFamily="18" charset="0"/>
              </a:rPr>
              <a:t>'s </a:t>
            </a:r>
            <a:r>
              <a:rPr dirty="0" lang="en-US">
                <a:latin typeface="Times New Roman" pitchFamily="18" charset="0"/>
                <a:cs typeface="Times New Roman" pitchFamily="18" charset="0"/>
                <a:hlinkClick r:id="rId2" tooltip="Procedural programming"/>
              </a:rPr>
              <a:t>procedural</a:t>
            </a:r>
            <a:r>
              <a:rPr dirty="0" lang="en-US">
                <a:latin typeface="Times New Roman" pitchFamily="18" charset="0"/>
                <a:cs typeface="Times New Roman" pitchFamily="18" charset="0"/>
              </a:rPr>
              <a:t> </a:t>
            </a:r>
            <a:r>
              <a:rPr dirty="0" lang="en-US">
                <a:latin typeface="Times New Roman" pitchFamily="18" charset="0"/>
                <a:cs typeface="Times New Roman" pitchFamily="18" charset="0"/>
                <a:hlinkClick r:id="rId3" tooltip="Programming language"/>
              </a:rPr>
              <a:t>extension</a:t>
            </a:r>
            <a:r>
              <a:rPr dirty="0" lang="en-US">
                <a:latin typeface="Times New Roman" pitchFamily="18" charset="0"/>
                <a:cs typeface="Times New Roman" pitchFamily="18" charset="0"/>
              </a:rPr>
              <a:t> for </a:t>
            </a:r>
            <a:r>
              <a:rPr dirty="0" lang="en-US">
                <a:latin typeface="Times New Roman" pitchFamily="18" charset="0"/>
                <a:cs typeface="Times New Roman" pitchFamily="18" charset="0"/>
                <a:hlinkClick r:id="rId4" tooltip="SQL"/>
              </a:rPr>
              <a:t>SQL</a:t>
            </a:r>
            <a:r>
              <a:rPr dirty="0" lang="en-US">
                <a:latin typeface="Times New Roman" pitchFamily="18" charset="0"/>
                <a:cs typeface="Times New Roman" pitchFamily="18" charset="0"/>
              </a:rPr>
              <a:t> and the </a:t>
            </a:r>
            <a:r>
              <a:rPr dirty="0" lang="en-US">
                <a:latin typeface="Times New Roman" pitchFamily="18" charset="0"/>
                <a:cs typeface="Times New Roman" pitchFamily="18" charset="0"/>
                <a:hlinkClick r:id="rId5" tooltip="Oracle Database"/>
              </a:rPr>
              <a:t>Oracle relational database</a:t>
            </a:r>
            <a:r>
              <a:rPr dirty="0" lang="en-US">
                <a:latin typeface="Times New Roman" pitchFamily="18" charset="0"/>
                <a:cs typeface="Times New Roman" pitchFamily="18" charset="0"/>
              </a:rPr>
              <a:t>. PL/SQL is available in Oracle </a:t>
            </a:r>
            <a:r>
              <a:rPr dirty="0" lang="en-US" smtClean="0">
                <a:latin typeface="Times New Roman" pitchFamily="18" charset="0"/>
                <a:cs typeface="Times New Roman" pitchFamily="18" charset="0"/>
              </a:rPr>
              <a:t>Database.</a:t>
            </a:r>
          </a:p>
          <a:p>
            <a:endParaRPr dirty="0" lang="en-US">
              <a:latin typeface="Times New Roman" pitchFamily="18" charset="0"/>
              <a:cs typeface="Times New Roman" pitchFamily="18" charset="0"/>
            </a:endParaRPr>
          </a:p>
          <a:p>
            <a:r>
              <a:rPr dirty="0" lang="en-US" smtClean="0">
                <a:latin typeface="Times New Roman" pitchFamily="18" charset="0"/>
                <a:cs typeface="Times New Roman" pitchFamily="18" charset="0"/>
              </a:rPr>
              <a:t>PL/SQL </a:t>
            </a:r>
            <a:r>
              <a:rPr dirty="0" lang="en-US">
                <a:latin typeface="Times New Roman" pitchFamily="18" charset="0"/>
                <a:cs typeface="Times New Roman" pitchFamily="18" charset="0"/>
              </a:rPr>
              <a:t>is a combination of SQL along with the procedural features of programming languages</a:t>
            </a:r>
            <a:r>
              <a:rPr dirty="0" lang="en-US" smtClean="0">
                <a:latin typeface="Times New Roman" pitchFamily="18" charset="0"/>
                <a:cs typeface="Times New Roman" pitchFamily="18" charset="0"/>
              </a:rPr>
              <a:t>.</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 </a:t>
            </a:r>
            <a:r>
              <a:rPr dirty="0" lang="en-US">
                <a:latin typeface="Times New Roman" pitchFamily="18" charset="0"/>
                <a:cs typeface="Times New Roman" pitchFamily="18" charset="0"/>
              </a:rPr>
              <a:t>It was developed by Oracle Corporation in the early 90's to enhance the capabilities of SQL. </a:t>
            </a:r>
            <a:endParaRPr dirty="0" lang="en-US" smtClean="0">
              <a:latin typeface="Times New Roman" pitchFamily="18" charset="0"/>
              <a:cs typeface="Times New Roman" pitchFamily="18" charset="0"/>
            </a:endParaRP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PL/SQL </a:t>
            </a:r>
            <a:r>
              <a:rPr dirty="0" lang="en-US">
                <a:latin typeface="Times New Roman" pitchFamily="18" charset="0"/>
                <a:cs typeface="Times New Roman" pitchFamily="18" charset="0"/>
              </a:rPr>
              <a:t>is one of three key programming languages embedded in the Oracle Database, along with SQL itself and Java</a:t>
            </a:r>
            <a:r>
              <a:rPr dirty="0" lang="en-US" smtClean="0">
                <a:latin typeface="Times New Roman" pitchFamily="18" charset="0"/>
                <a:cs typeface="Times New Roman" pitchFamily="18" charset="0"/>
              </a:rPr>
              <a:t>.</a:t>
            </a:r>
          </a:p>
          <a:p>
            <a:endParaRPr dirty="0" lang="en-US" smtClean="0">
              <a:latin typeface="Times New Roman" pitchFamily="18" charset="0"/>
              <a:cs typeface="Times New Roman" pitchFamily="18" charset="0"/>
            </a:endParaRPr>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75" name=""/>
        <p:cNvGrpSpPr/>
        <p:nvPr/>
      </p:nvGrpSpPr>
      <p:grpSpPr>
        <a:xfrm>
          <a:off x="0" y="0"/>
          <a:ext cx="0" cy="0"/>
          <a:chOff x="0" y="0"/>
          <a:chExt cx="0" cy="0"/>
        </a:xfrm>
      </p:grpSpPr>
      <p:sp>
        <p:nvSpPr>
          <p:cNvPr id="1048615" name="Title 1"/>
          <p:cNvSpPr>
            <a:spLocks noGrp="1"/>
          </p:cNvSpPr>
          <p:nvPr>
            <p:ph type="title"/>
          </p:nvPr>
        </p:nvSpPr>
        <p:spPr/>
        <p:txBody>
          <a:bodyPr>
            <a:normAutofit fontScale="90000"/>
          </a:bodyPr>
          <a:p>
            <a:r>
              <a:rPr b="1" dirty="0" lang="en-US">
                <a:solidFill>
                  <a:srgbClr val="FF0000"/>
                </a:solidFill>
                <a:latin typeface="Times New Roman" pitchFamily="18" charset="0"/>
                <a:cs typeface="Times New Roman" pitchFamily="18" charset="0"/>
              </a:rPr>
              <a:t>Advantages of PL/SQL</a:t>
            </a:r>
            <a:br>
              <a:rPr b="1" dirty="0" lang="en-US">
                <a:solidFill>
                  <a:srgbClr val="FF0000"/>
                </a:solidFill>
                <a:latin typeface="Times New Roman" pitchFamily="18" charset="0"/>
                <a:cs typeface="Times New Roman" pitchFamily="18" charset="0"/>
              </a:rPr>
            </a:br>
            <a:endParaRPr dirty="0" lang="en-US">
              <a:solidFill>
                <a:srgbClr val="FF0000"/>
              </a:solidFill>
              <a:latin typeface="Times New Roman" pitchFamily="18" charset="0"/>
              <a:cs typeface="Times New Roman" pitchFamily="18" charset="0"/>
            </a:endParaRPr>
          </a:p>
        </p:txBody>
      </p:sp>
      <p:sp>
        <p:nvSpPr>
          <p:cNvPr id="1048616" name="Content Placeholder 2"/>
          <p:cNvSpPr>
            <a:spLocks noGrp="1"/>
          </p:cNvSpPr>
          <p:nvPr>
            <p:ph idx="1"/>
          </p:nvPr>
        </p:nvSpPr>
        <p:spPr>
          <a:xfrm>
            <a:off x="152400" y="1143000"/>
            <a:ext cx="8763000" cy="5562600"/>
          </a:xfrm>
        </p:spPr>
        <p:txBody>
          <a:bodyPr>
            <a:normAutofit fontScale="75000" lnSpcReduction="20000"/>
          </a:bodyPr>
          <a:p>
            <a:r>
              <a:rPr dirty="0" lang="en-US" smtClean="0">
                <a:latin typeface="Times New Roman" pitchFamily="18" charset="0"/>
                <a:cs typeface="Times New Roman" pitchFamily="18" charset="0"/>
              </a:rPr>
              <a:t>SQL </a:t>
            </a:r>
            <a:r>
              <a:rPr dirty="0" lang="en-US">
                <a:latin typeface="Times New Roman" pitchFamily="18" charset="0"/>
                <a:cs typeface="Times New Roman" pitchFamily="18" charset="0"/>
              </a:rPr>
              <a:t>is the standard database language and PL/SQL is strongly integrated with SQL. </a:t>
            </a:r>
            <a:endParaRPr dirty="0" lang="en-US" smtClean="0">
              <a:latin typeface="Times New Roman" pitchFamily="18" charset="0"/>
              <a:cs typeface="Times New Roman" pitchFamily="18" charset="0"/>
            </a:endParaRP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PL/SQL </a:t>
            </a:r>
            <a:r>
              <a:rPr dirty="0" lang="en-US">
                <a:latin typeface="Times New Roman" pitchFamily="18" charset="0"/>
                <a:cs typeface="Times New Roman" pitchFamily="18" charset="0"/>
              </a:rPr>
              <a:t>supports both static and dynamic SQL. </a:t>
            </a:r>
            <a:endParaRPr dirty="0" lang="en-US" smtClean="0">
              <a:latin typeface="Times New Roman" pitchFamily="18" charset="0"/>
              <a:cs typeface="Times New Roman" pitchFamily="18" charset="0"/>
            </a:endParaRP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Static </a:t>
            </a:r>
            <a:r>
              <a:rPr dirty="0" lang="en-US">
                <a:latin typeface="Times New Roman" pitchFamily="18" charset="0"/>
                <a:cs typeface="Times New Roman" pitchFamily="18" charset="0"/>
              </a:rPr>
              <a:t>SQL supports DML operations and transaction control from PL/SQL block. </a:t>
            </a:r>
            <a:endParaRPr dirty="0" lang="en-US" smtClean="0">
              <a:latin typeface="Times New Roman" pitchFamily="18" charset="0"/>
              <a:cs typeface="Times New Roman" pitchFamily="18" charset="0"/>
            </a:endParaRP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In </a:t>
            </a:r>
            <a:r>
              <a:rPr dirty="0" lang="en-US">
                <a:latin typeface="Times New Roman" pitchFamily="18" charset="0"/>
                <a:cs typeface="Times New Roman" pitchFamily="18" charset="0"/>
              </a:rPr>
              <a:t>Dynamic SQL, SQL allows embedding DDL statements in PL/SQL blocks</a:t>
            </a:r>
            <a:r>
              <a:rPr dirty="0" lang="en-US" smtClean="0">
                <a:latin typeface="Times New Roman" pitchFamily="18" charset="0"/>
                <a:cs typeface="Times New Roman" pitchFamily="18" charset="0"/>
              </a:rPr>
              <a:t>.</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PL/SQL allows sending an entire block of statements to the database at one time. This reduces network traffic and provides high performance for the applications</a:t>
            </a:r>
            <a:r>
              <a:rPr dirty="0" lang="en-US" smtClean="0">
                <a:latin typeface="Times New Roman" pitchFamily="18" charset="0"/>
                <a:cs typeface="Times New Roman" pitchFamily="18" charset="0"/>
              </a:rPr>
              <a:t>.</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PL/SQL gives high productivity to programmers as it can query, transform, and update data in a database.</a:t>
            </a:r>
          </a:p>
          <a:p>
            <a:endParaRPr dirty="0" lang="en-US">
              <a:latin typeface="Times New Roman" pitchFamily="18" charset="0"/>
              <a:cs typeface="Times New Roman" pitchFamily="18" charset="0"/>
            </a:endParaRPr>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76" name=""/>
        <p:cNvGrpSpPr/>
        <p:nvPr/>
      </p:nvGrpSpPr>
      <p:grpSpPr>
        <a:xfrm>
          <a:off x="0" y="0"/>
          <a:ext cx="0" cy="0"/>
          <a:chOff x="0" y="0"/>
          <a:chExt cx="0" cy="0"/>
        </a:xfrm>
      </p:grpSpPr>
      <p:sp>
        <p:nvSpPr>
          <p:cNvPr id="1048617" name="Content Placeholder 2"/>
          <p:cNvSpPr>
            <a:spLocks noGrp="1"/>
          </p:cNvSpPr>
          <p:nvPr>
            <p:ph idx="1"/>
          </p:nvPr>
        </p:nvSpPr>
        <p:spPr>
          <a:xfrm>
            <a:off x="228600" y="228600"/>
            <a:ext cx="8686800" cy="6477000"/>
          </a:xfrm>
        </p:spPr>
        <p:txBody>
          <a:bodyPr>
            <a:normAutofit fontScale="81250" lnSpcReduction="10000"/>
          </a:bodyPr>
          <a:p>
            <a:r>
              <a:rPr dirty="0" lang="en-US">
                <a:latin typeface="Times New Roman" pitchFamily="18" charset="0"/>
                <a:cs typeface="Times New Roman" pitchFamily="18" charset="0"/>
              </a:rPr>
              <a:t>PL/SQL saves time on design and debugging by strong features, such as exception handling, encapsulation, data hiding, and object-oriented data types</a:t>
            </a:r>
            <a:r>
              <a:rPr dirty="0" lang="en-US" smtClean="0">
                <a:latin typeface="Times New Roman" pitchFamily="18" charset="0"/>
                <a:cs typeface="Times New Roman" pitchFamily="18" charset="0"/>
              </a:rPr>
              <a:t>.</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Applications written in PL/SQL are fully portable</a:t>
            </a:r>
            <a:r>
              <a:rPr dirty="0" lang="en-US" smtClean="0">
                <a:latin typeface="Times New Roman" pitchFamily="18" charset="0"/>
                <a:cs typeface="Times New Roman" pitchFamily="18" charset="0"/>
              </a:rPr>
              <a:t>.</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PL/SQL provides high security level</a:t>
            </a:r>
            <a:r>
              <a:rPr dirty="0" lang="en-US" smtClean="0">
                <a:latin typeface="Times New Roman" pitchFamily="18" charset="0"/>
                <a:cs typeface="Times New Roman" pitchFamily="18" charset="0"/>
              </a:rPr>
              <a:t>.</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PL/SQL provides access to predefined SQL packages</a:t>
            </a:r>
            <a:r>
              <a:rPr dirty="0" lang="en-US" smtClean="0">
                <a:latin typeface="Times New Roman" pitchFamily="18" charset="0"/>
                <a:cs typeface="Times New Roman" pitchFamily="18" charset="0"/>
              </a:rPr>
              <a:t>.</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PL/SQL provides support for </a:t>
            </a:r>
            <a:r>
              <a:rPr dirty="0" lang="en-US" smtClean="0">
                <a:latin typeface="Times New Roman" pitchFamily="18" charset="0"/>
                <a:cs typeface="Times New Roman" pitchFamily="18" charset="0"/>
              </a:rPr>
              <a:t>Object-Oriented Programming.</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PL/SQL provides support for developing Web Applications and Server Pages.</a:t>
            </a:r>
          </a:p>
          <a:p>
            <a:endParaRPr dirty="0" lang="en-US">
              <a:latin typeface="Times New Roman" pitchFamily="18" charset="0"/>
              <a:cs typeface="Times New Roman" pitchFamily="18" charset="0"/>
            </a:endParaRPr>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77" name=""/>
        <p:cNvGrpSpPr/>
        <p:nvPr/>
      </p:nvGrpSpPr>
      <p:grpSpPr>
        <a:xfrm>
          <a:off x="0" y="0"/>
          <a:ext cx="0" cy="0"/>
          <a:chOff x="0" y="0"/>
          <a:chExt cx="0" cy="0"/>
        </a:xfrm>
      </p:grpSpPr>
      <p:sp>
        <p:nvSpPr>
          <p:cNvPr id="1048618" name="Content Placeholder 2"/>
          <p:cNvSpPr>
            <a:spLocks noGrp="1"/>
          </p:cNvSpPr>
          <p:nvPr>
            <p:ph idx="1"/>
          </p:nvPr>
        </p:nvSpPr>
        <p:spPr>
          <a:xfrm>
            <a:off x="304800" y="304800"/>
            <a:ext cx="8610600" cy="6324600"/>
          </a:xfrm>
        </p:spPr>
        <p:txBody>
          <a:bodyPr>
            <a:normAutofit fontScale="93750" lnSpcReduction="10000"/>
          </a:bodyPr>
          <a:p>
            <a:pPr>
              <a:buFont typeface="Wingdings" pitchFamily="2" charset="2"/>
              <a:buChar char="q"/>
            </a:pPr>
            <a:r>
              <a:rPr b="1" dirty="0" lang="en-US">
                <a:solidFill>
                  <a:srgbClr val="FF0000"/>
                </a:solidFill>
                <a:latin typeface="Times New Roman" pitchFamily="18" charset="0"/>
                <a:cs typeface="Times New Roman" pitchFamily="18" charset="0"/>
              </a:rPr>
              <a:t>The PL/SQL </a:t>
            </a:r>
            <a:r>
              <a:rPr b="1" dirty="0" lang="en-US" smtClean="0">
                <a:solidFill>
                  <a:srgbClr val="FF0000"/>
                </a:solidFill>
                <a:latin typeface="Times New Roman" pitchFamily="18" charset="0"/>
                <a:cs typeface="Times New Roman" pitchFamily="18" charset="0"/>
              </a:rPr>
              <a:t> Identifiers</a:t>
            </a:r>
            <a:endParaRPr b="1" dirty="0" lang="en-US">
              <a:solidFill>
                <a:srgbClr val="FF0000"/>
              </a:solidFill>
              <a:latin typeface="Times New Roman" pitchFamily="18" charset="0"/>
              <a:cs typeface="Times New Roman" pitchFamily="18" charset="0"/>
            </a:endParaRPr>
          </a:p>
          <a:p>
            <a:r>
              <a:rPr dirty="0" lang="en-US">
                <a:latin typeface="Times New Roman" pitchFamily="18" charset="0"/>
                <a:cs typeface="Times New Roman" pitchFamily="18" charset="0"/>
              </a:rPr>
              <a:t>PL/SQL identifiers are constants, variables, exceptions, procedures, cursors, and reserved words. </a:t>
            </a:r>
            <a:endParaRPr dirty="0" lang="en-US" smtClean="0">
              <a:latin typeface="Times New Roman" pitchFamily="18" charset="0"/>
              <a:cs typeface="Times New Roman" pitchFamily="18" charset="0"/>
            </a:endParaRP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The </a:t>
            </a:r>
            <a:r>
              <a:rPr dirty="0" lang="en-US">
                <a:latin typeface="Times New Roman" pitchFamily="18" charset="0"/>
                <a:cs typeface="Times New Roman" pitchFamily="18" charset="0"/>
              </a:rPr>
              <a:t>identifiers consist of a letter optionally followed by more letters, numerals, dollar signs, </a:t>
            </a:r>
            <a:r>
              <a:rPr dirty="0" lang="en-US" smtClean="0">
                <a:latin typeface="Times New Roman" pitchFamily="18" charset="0"/>
                <a:cs typeface="Times New Roman" pitchFamily="18" charset="0"/>
              </a:rPr>
              <a:t>underscores, and number signs and </a:t>
            </a:r>
            <a:r>
              <a:rPr dirty="0" lang="en-US">
                <a:latin typeface="Times New Roman" pitchFamily="18" charset="0"/>
                <a:cs typeface="Times New Roman" pitchFamily="18" charset="0"/>
              </a:rPr>
              <a:t>should not exceed 30 characters</a:t>
            </a:r>
            <a:r>
              <a:rPr dirty="0" lang="en-US" smtClean="0">
                <a:latin typeface="Times New Roman" pitchFamily="18" charset="0"/>
                <a:cs typeface="Times New Roman" pitchFamily="18" charset="0"/>
              </a:rPr>
              <a:t>.</a:t>
            </a:r>
          </a:p>
          <a:p>
            <a:pPr indent="0" marL="0">
              <a:buNone/>
            </a:pPr>
            <a:r>
              <a:rPr dirty="0" lang="en-US" smtClean="0">
                <a:latin typeface="Times New Roman" pitchFamily="18" charset="0"/>
                <a:cs typeface="Times New Roman" pitchFamily="18" charset="0"/>
              </a:rPr>
              <a:t> </a:t>
            </a:r>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By default, </a:t>
            </a:r>
            <a:r>
              <a:rPr b="1" dirty="0" lang="en-US">
                <a:latin typeface="Times New Roman" pitchFamily="18" charset="0"/>
                <a:cs typeface="Times New Roman" pitchFamily="18" charset="0"/>
              </a:rPr>
              <a:t>identifiers are not case-sensitive</a:t>
            </a:r>
            <a:r>
              <a:rPr dirty="0" lang="en-US">
                <a:latin typeface="Times New Roman" pitchFamily="18" charset="0"/>
                <a:cs typeface="Times New Roman" pitchFamily="18" charset="0"/>
              </a:rPr>
              <a:t>. So you can use </a:t>
            </a:r>
            <a:r>
              <a:rPr b="1" dirty="0" lang="en-US">
                <a:latin typeface="Times New Roman" pitchFamily="18" charset="0"/>
                <a:cs typeface="Times New Roman" pitchFamily="18" charset="0"/>
              </a:rPr>
              <a:t>integer</a:t>
            </a:r>
            <a:r>
              <a:rPr dirty="0" lang="en-US">
                <a:latin typeface="Times New Roman" pitchFamily="18" charset="0"/>
                <a:cs typeface="Times New Roman" pitchFamily="18" charset="0"/>
              </a:rPr>
              <a:t> or </a:t>
            </a:r>
            <a:r>
              <a:rPr b="1" dirty="0" lang="en-US">
                <a:latin typeface="Times New Roman" pitchFamily="18" charset="0"/>
                <a:cs typeface="Times New Roman" pitchFamily="18" charset="0"/>
              </a:rPr>
              <a:t>INTEGER</a:t>
            </a:r>
            <a:r>
              <a:rPr dirty="0" lang="en-US">
                <a:latin typeface="Times New Roman" pitchFamily="18" charset="0"/>
                <a:cs typeface="Times New Roman" pitchFamily="18" charset="0"/>
              </a:rPr>
              <a:t> to represent a numeric value. You cannot use a reserved keyword as an identifier.</a:t>
            </a:r>
          </a:p>
          <a:p>
            <a:endParaRPr dirty="0" lang="en-US">
              <a:latin typeface="Times New Roman" pitchFamily="18" charset="0"/>
              <a:cs typeface="Times New Roman" pitchFamily="18" charset="0"/>
            </a:endParaRPr>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78" name=""/>
        <p:cNvGrpSpPr/>
        <p:nvPr/>
      </p:nvGrpSpPr>
      <p:grpSpPr>
        <a:xfrm>
          <a:off x="0" y="0"/>
          <a:ext cx="0" cy="0"/>
          <a:chOff x="0" y="0"/>
          <a:chExt cx="0" cy="0"/>
        </a:xfrm>
      </p:grpSpPr>
      <p:sp>
        <p:nvSpPr>
          <p:cNvPr id="1048619" name="Content Placeholder 2"/>
          <p:cNvSpPr>
            <a:spLocks noGrp="1"/>
          </p:cNvSpPr>
          <p:nvPr>
            <p:ph idx="1"/>
          </p:nvPr>
        </p:nvSpPr>
        <p:spPr>
          <a:xfrm>
            <a:off x="228600" y="228600"/>
            <a:ext cx="8686800" cy="6400800"/>
          </a:xfrm>
        </p:spPr>
        <p:txBody>
          <a:bodyPr>
            <a:normAutofit fontScale="81250" lnSpcReduction="20000"/>
          </a:bodyPr>
          <a:p>
            <a:pPr>
              <a:buFont typeface="Wingdings" pitchFamily="2" charset="2"/>
              <a:buChar char="q"/>
            </a:pPr>
            <a:r>
              <a:rPr b="1" dirty="0" lang="en-US">
                <a:solidFill>
                  <a:srgbClr val="FF0000"/>
                </a:solidFill>
                <a:latin typeface="Times New Roman" pitchFamily="18" charset="0"/>
                <a:cs typeface="Times New Roman" pitchFamily="18" charset="0"/>
              </a:rPr>
              <a:t>The PL/SQL Comments</a:t>
            </a:r>
          </a:p>
          <a:p>
            <a:r>
              <a:rPr dirty="0" lang="en-US">
                <a:latin typeface="Times New Roman" pitchFamily="18" charset="0"/>
                <a:cs typeface="Times New Roman" pitchFamily="18" charset="0"/>
              </a:rPr>
              <a:t>Program comments are explanatory statements that can be included in the PL/SQL code that you write and helps anyone reading its source code. </a:t>
            </a:r>
            <a:endParaRPr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a:p>
            <a:r>
              <a:rPr dirty="0" lang="en-US" smtClean="0">
                <a:latin typeface="Times New Roman" pitchFamily="18" charset="0"/>
                <a:cs typeface="Times New Roman" pitchFamily="18" charset="0"/>
              </a:rPr>
              <a:t>All </a:t>
            </a:r>
            <a:r>
              <a:rPr dirty="0" lang="en-US">
                <a:latin typeface="Times New Roman" pitchFamily="18" charset="0"/>
                <a:cs typeface="Times New Roman" pitchFamily="18" charset="0"/>
              </a:rPr>
              <a:t>programming languages allow some form of comments</a:t>
            </a:r>
            <a:r>
              <a:rPr dirty="0" lang="en-US" smtClean="0">
                <a:latin typeface="Times New Roman" pitchFamily="18" charset="0"/>
                <a:cs typeface="Times New Roman" pitchFamily="18" charset="0"/>
              </a:rPr>
              <a:t>.</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The PL/SQL supports single-line and multi-line comments. </a:t>
            </a:r>
            <a:endParaRPr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a:p>
            <a:r>
              <a:rPr dirty="0" lang="en-US" smtClean="0">
                <a:latin typeface="Times New Roman" pitchFamily="18" charset="0"/>
                <a:cs typeface="Times New Roman" pitchFamily="18" charset="0"/>
              </a:rPr>
              <a:t>All </a:t>
            </a:r>
            <a:r>
              <a:rPr dirty="0" lang="en-US">
                <a:latin typeface="Times New Roman" pitchFamily="18" charset="0"/>
                <a:cs typeface="Times New Roman" pitchFamily="18" charset="0"/>
              </a:rPr>
              <a:t>characters available inside any comment are ignored by the PL/SQL compiler. </a:t>
            </a:r>
            <a:endParaRPr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a:p>
            <a:r>
              <a:rPr dirty="0" lang="en-US" smtClean="0">
                <a:latin typeface="Times New Roman" pitchFamily="18" charset="0"/>
                <a:cs typeface="Times New Roman" pitchFamily="18" charset="0"/>
              </a:rPr>
              <a:t>The </a:t>
            </a:r>
            <a:r>
              <a:rPr dirty="0" lang="en-US">
                <a:latin typeface="Times New Roman" pitchFamily="18" charset="0"/>
                <a:cs typeface="Times New Roman" pitchFamily="18" charset="0"/>
              </a:rPr>
              <a:t>PL/SQL single-line comments start with the delimiter -- (double hyphen) and multi-line comments are enclosed by /* and */.</a:t>
            </a:r>
          </a:p>
          <a:p>
            <a:endParaRPr dirty="0" lang="en-US">
              <a:latin typeface="Times New Roman" pitchFamily="18" charset="0"/>
              <a:cs typeface="Times New Roman" pitchFamily="18" charset="0"/>
            </a:endParaRPr>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79" name=""/>
        <p:cNvGrpSpPr/>
        <p:nvPr/>
      </p:nvGrpSpPr>
      <p:grpSpPr>
        <a:xfrm>
          <a:off x="0" y="0"/>
          <a:ext cx="0" cy="0"/>
          <a:chOff x="0" y="0"/>
          <a:chExt cx="0" cy="0"/>
        </a:xfrm>
      </p:grpSpPr>
      <p:sp>
        <p:nvSpPr>
          <p:cNvPr id="1048620" name="Content Placeholder 2"/>
          <p:cNvSpPr>
            <a:spLocks noGrp="1"/>
          </p:cNvSpPr>
          <p:nvPr>
            <p:ph idx="1"/>
          </p:nvPr>
        </p:nvSpPr>
        <p:spPr>
          <a:xfrm>
            <a:off x="228600" y="152400"/>
            <a:ext cx="8686800" cy="6400800"/>
          </a:xfrm>
        </p:spPr>
        <p:txBody>
          <a:bodyPr>
            <a:normAutofit/>
          </a:bodyPr>
          <a:p>
            <a:pPr indent="0" marL="0">
              <a:buNone/>
            </a:pPr>
            <a:r>
              <a:rPr dirty="0" lang="en-US">
                <a:solidFill>
                  <a:srgbClr val="FF0000"/>
                </a:solidFill>
                <a:latin typeface="Times New Roman" pitchFamily="18" charset="0"/>
                <a:cs typeface="Times New Roman" pitchFamily="18" charset="0"/>
              </a:rPr>
              <a:t>DECLARE</a:t>
            </a:r>
            <a:r>
              <a:rPr dirty="0" lang="en-US">
                <a:latin typeface="Times New Roman" pitchFamily="18" charset="0"/>
                <a:cs typeface="Times New Roman" pitchFamily="18" charset="0"/>
              </a:rPr>
              <a:t> -- variable declaration </a:t>
            </a:r>
            <a:r>
              <a:rPr dirty="0" lang="en-US" smtClean="0">
                <a:latin typeface="Times New Roman" pitchFamily="18" charset="0"/>
                <a:cs typeface="Times New Roman" pitchFamily="18" charset="0"/>
              </a:rPr>
              <a:t>.</a:t>
            </a:r>
          </a:p>
          <a:p>
            <a:pPr indent="0" marL="0">
              <a:buNone/>
            </a:pPr>
            <a:r>
              <a:rPr dirty="0" lang="en-US">
                <a:latin typeface="Times New Roman" pitchFamily="18" charset="0"/>
                <a:cs typeface="Times New Roman" pitchFamily="18" charset="0"/>
              </a:rPr>
              <a:t> </a:t>
            </a:r>
            <a:r>
              <a:rPr dirty="0" lang="en-US" smtClean="0">
                <a:latin typeface="Times New Roman" pitchFamily="18" charset="0"/>
                <a:cs typeface="Times New Roman" pitchFamily="18" charset="0"/>
              </a:rPr>
              <a:t>     message </a:t>
            </a:r>
            <a:r>
              <a:rPr dirty="0" lang="en-US">
                <a:latin typeface="Times New Roman" pitchFamily="18" charset="0"/>
                <a:cs typeface="Times New Roman" pitchFamily="18" charset="0"/>
              </a:rPr>
              <a:t>varchar2(20):= 'Hello, World</a:t>
            </a:r>
            <a:r>
              <a:rPr dirty="0" lang="en-US" smtClean="0">
                <a:latin typeface="Times New Roman" pitchFamily="18" charset="0"/>
                <a:cs typeface="Times New Roman" pitchFamily="18" charset="0"/>
              </a:rPr>
              <a:t>!';</a:t>
            </a:r>
          </a:p>
          <a:p>
            <a:pPr indent="0" marL="0">
              <a:buNone/>
            </a:pPr>
            <a:r>
              <a:rPr dirty="0" lang="en-US" smtClean="0">
                <a:solidFill>
                  <a:srgbClr val="FF0000"/>
                </a:solidFill>
                <a:latin typeface="Times New Roman" pitchFamily="18" charset="0"/>
                <a:cs typeface="Times New Roman" pitchFamily="18" charset="0"/>
              </a:rPr>
              <a:t> </a:t>
            </a:r>
            <a:r>
              <a:rPr dirty="0" lang="en-US">
                <a:solidFill>
                  <a:srgbClr val="FF0000"/>
                </a:solidFill>
                <a:latin typeface="Times New Roman" pitchFamily="18" charset="0"/>
                <a:cs typeface="Times New Roman" pitchFamily="18" charset="0"/>
              </a:rPr>
              <a:t>BEGIN </a:t>
            </a:r>
            <a:endParaRPr dirty="0" lang="en-US" smtClean="0">
              <a:solidFill>
                <a:srgbClr val="FF0000"/>
              </a:solidFill>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 </a:t>
            </a:r>
            <a:r>
              <a:rPr dirty="0" lang="en-US">
                <a:latin typeface="Times New Roman" pitchFamily="18" charset="0"/>
                <a:cs typeface="Times New Roman" pitchFamily="18" charset="0"/>
              </a:rPr>
              <a:t>* PL/SQL executable statement(s) */ </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dbms_output.put_line</a:t>
            </a:r>
            <a:r>
              <a:rPr dirty="0" lang="en-US" smtClean="0">
                <a:latin typeface="Times New Roman" pitchFamily="18" charset="0"/>
                <a:cs typeface="Times New Roman" pitchFamily="18" charset="0"/>
              </a:rPr>
              <a:t>(message);</a:t>
            </a:r>
          </a:p>
          <a:p>
            <a:pPr indent="0" marL="0">
              <a:buNone/>
            </a:pPr>
            <a:r>
              <a:rPr dirty="0" lang="en-US" smtClean="0">
                <a:solidFill>
                  <a:srgbClr val="FF0000"/>
                </a:solidFill>
                <a:latin typeface="Times New Roman" pitchFamily="18" charset="0"/>
                <a:cs typeface="Times New Roman" pitchFamily="18" charset="0"/>
              </a:rPr>
              <a:t> END; </a:t>
            </a:r>
          </a:p>
          <a:p>
            <a:pPr indent="0" marL="0">
              <a:buNone/>
            </a:pPr>
            <a:r>
              <a:rPr dirty="0" lang="en-US" smtClean="0">
                <a:latin typeface="Times New Roman" pitchFamily="18" charset="0"/>
                <a:cs typeface="Times New Roman" pitchFamily="18" charset="0"/>
              </a:rPr>
              <a:t>/</a:t>
            </a:r>
          </a:p>
          <a:p>
            <a:r>
              <a:rPr b="1" dirty="0" lang="en-US" smtClean="0">
                <a:latin typeface="Times New Roman" pitchFamily="18" charset="0"/>
                <a:cs typeface="Times New Roman" pitchFamily="18" charset="0"/>
              </a:rPr>
              <a:t>Output:-</a:t>
            </a:r>
          </a:p>
          <a:p>
            <a:endParaRPr dirty="0" lang="en-US">
              <a:latin typeface="Times New Roman" pitchFamily="18" charset="0"/>
              <a:cs typeface="Times New Roman" pitchFamily="18" charset="0"/>
            </a:endParaRPr>
          </a:p>
          <a:p>
            <a:pPr indent="0" marL="0">
              <a:buNone/>
            </a:pPr>
            <a:r>
              <a:rPr dirty="0" lang="en-US">
                <a:latin typeface="Times New Roman" pitchFamily="18" charset="0"/>
                <a:cs typeface="Times New Roman" pitchFamily="18" charset="0"/>
              </a:rPr>
              <a:t>Hello World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PL/SQL </a:t>
            </a:r>
            <a:r>
              <a:rPr dirty="0" lang="en-US">
                <a:latin typeface="Times New Roman" pitchFamily="18" charset="0"/>
                <a:cs typeface="Times New Roman" pitchFamily="18" charset="0"/>
              </a:rPr>
              <a:t>procedure successfully completed.</a:t>
            </a:r>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80" name=""/>
        <p:cNvGrpSpPr/>
        <p:nvPr/>
      </p:nvGrpSpPr>
      <p:grpSpPr>
        <a:xfrm>
          <a:off x="0" y="0"/>
          <a:ext cx="0" cy="0"/>
          <a:chOff x="0" y="0"/>
          <a:chExt cx="0" cy="0"/>
        </a:xfrm>
      </p:grpSpPr>
      <p:sp>
        <p:nvSpPr>
          <p:cNvPr id="1048621" name="Title 1"/>
          <p:cNvSpPr>
            <a:spLocks noGrp="1"/>
          </p:cNvSpPr>
          <p:nvPr>
            <p:ph type="title"/>
          </p:nvPr>
        </p:nvSpPr>
        <p:spPr/>
        <p:txBody>
          <a:bodyPr>
            <a:normAutofit fontScale="90000"/>
          </a:bodyPr>
          <a:p>
            <a:r>
              <a:rPr b="1" dirty="0" lang="en-US">
                <a:solidFill>
                  <a:srgbClr val="FF0000"/>
                </a:solidFill>
                <a:latin typeface="Times New Roman" pitchFamily="18" charset="0"/>
                <a:cs typeface="Times New Roman" pitchFamily="18" charset="0"/>
              </a:rPr>
              <a:t>PL/SQL - Data Types</a:t>
            </a:r>
            <a:r>
              <a:rPr b="1" dirty="0" lang="en-US"/>
              <a:t/>
            </a:r>
            <a:br>
              <a:rPr b="1" dirty="0" lang="en-US"/>
            </a:br>
            <a:endParaRPr dirty="0" lang="en-US"/>
          </a:p>
        </p:txBody>
      </p:sp>
      <p:sp>
        <p:nvSpPr>
          <p:cNvPr id="1048622" name="Content Placeholder 2"/>
          <p:cNvSpPr>
            <a:spLocks noGrp="1"/>
          </p:cNvSpPr>
          <p:nvPr>
            <p:ph idx="1"/>
          </p:nvPr>
        </p:nvSpPr>
        <p:spPr/>
        <p:txBody>
          <a:bodyPr/>
          <a:p>
            <a:r>
              <a:rPr dirty="0" lang="en-US">
                <a:hlinkClick r:id="rId1"/>
              </a:rPr>
              <a:t>CHARACTER Data type</a:t>
            </a:r>
            <a:endParaRPr dirty="0" lang="en-US"/>
          </a:p>
          <a:p>
            <a:r>
              <a:rPr dirty="0" lang="en-US">
                <a:hlinkClick r:id="rId1"/>
              </a:rPr>
              <a:t>NUMBER Data type</a:t>
            </a:r>
            <a:endParaRPr dirty="0" lang="en-US"/>
          </a:p>
          <a:p>
            <a:r>
              <a:rPr dirty="0" lang="en-US">
                <a:hlinkClick r:id="rId1"/>
              </a:rPr>
              <a:t>BOOLEAN Data type</a:t>
            </a:r>
            <a:endParaRPr dirty="0" lang="en-US"/>
          </a:p>
          <a:p>
            <a:r>
              <a:rPr dirty="0" lang="en-US">
                <a:hlinkClick r:id="rId1"/>
              </a:rPr>
              <a:t>DATE Data type</a:t>
            </a:r>
            <a:endParaRPr dirty="0" lang="en-US"/>
          </a:p>
          <a:p>
            <a:r>
              <a:rPr dirty="0" lang="en-US">
                <a:hlinkClick r:id="rId1"/>
              </a:rPr>
              <a:t>LOB Data type</a:t>
            </a:r>
            <a:endParaRPr dirty="0" lang="en-US"/>
          </a:p>
          <a:p>
            <a:endParaRPr dirty="0" lang="en-US"/>
          </a:p>
        </p:txBody>
      </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81" name=""/>
        <p:cNvGrpSpPr/>
        <p:nvPr/>
      </p:nvGrpSpPr>
      <p:grpSpPr>
        <a:xfrm>
          <a:off x="0" y="0"/>
          <a:ext cx="0" cy="0"/>
          <a:chOff x="0" y="0"/>
          <a:chExt cx="0" cy="0"/>
        </a:xfrm>
      </p:grpSpPr>
      <p:sp>
        <p:nvSpPr>
          <p:cNvPr id="1048623" name="Title 1"/>
          <p:cNvSpPr>
            <a:spLocks noGrp="1"/>
          </p:cNvSpPr>
          <p:nvPr>
            <p:ph type="title"/>
          </p:nvPr>
        </p:nvSpPr>
        <p:spPr>
          <a:xfrm>
            <a:off x="457200" y="274638"/>
            <a:ext cx="8229600" cy="639762"/>
          </a:xfrm>
        </p:spPr>
        <p:txBody>
          <a:bodyPr>
            <a:normAutofit fontScale="90000"/>
          </a:bodyPr>
          <a:p>
            <a:r>
              <a:rPr b="1" dirty="0" lang="en-US">
                <a:solidFill>
                  <a:srgbClr val="FF0000"/>
                </a:solidFill>
                <a:latin typeface="Times New Roman" pitchFamily="18" charset="0"/>
                <a:cs typeface="Times New Roman" pitchFamily="18" charset="0"/>
              </a:rPr>
              <a:t>PL/SQL - Data Types</a:t>
            </a:r>
            <a:r>
              <a:rPr b="1" dirty="0" lang="en-US"/>
              <a:t/>
            </a:r>
            <a:br>
              <a:rPr b="1" dirty="0" lang="en-US"/>
            </a:br>
            <a:endParaRPr dirty="0" lang="en-US"/>
          </a:p>
        </p:txBody>
      </p:sp>
      <p:graphicFrame>
        <p:nvGraphicFramePr>
          <p:cNvPr id="4194306" name="Content Placeholder 3"/>
          <p:cNvGraphicFramePr>
            <a:graphicFrameLocks noGrp="1"/>
          </p:cNvGraphicFramePr>
          <p:nvPr>
            <p:ph idx="1"/>
          </p:nvPr>
        </p:nvGraphicFramePr>
        <p:xfrm>
          <a:off x="457200" y="685800"/>
          <a:ext cx="8305800" cy="5446259"/>
        </p:xfrm>
        <a:graphic>
          <a:graphicData uri="http://schemas.openxmlformats.org/drawingml/2006/table">
            <a:tbl>
              <a:tblPr firstRow="1" bandRow="1">
                <a:tableStyleId>{5C22544A-7EE6-4342-B048-85BDC9FD1C3A}</a:tableStyleId>
              </a:tblPr>
              <a:tblGrid>
                <a:gridCol w="838200"/>
                <a:gridCol w="7467600"/>
              </a:tblGrid>
              <a:tr h="416311">
                <a:tc>
                  <a:txBody>
                    <a:bodyPr/>
                    <a:p>
                      <a:pPr algn="ctr"/>
                      <a:r>
                        <a:rPr dirty="0" lang="en-US">
                          <a:effectLst/>
                          <a:latin typeface="Times New Roman" pitchFamily="18" charset="0"/>
                          <a:cs typeface="Times New Roman" pitchFamily="18" charset="0"/>
                        </a:rPr>
                        <a:t>S.No</a:t>
                      </a:r>
                    </a:p>
                  </a:txBody>
                  <a:tcPr anchor="ctr"/>
                </a:tc>
                <a:tc>
                  <a:txBody>
                    <a:bodyPr/>
                    <a:p>
                      <a:pPr algn="ctr"/>
                      <a:r>
                        <a:rPr dirty="0" lang="en-US">
                          <a:effectLst/>
                          <a:latin typeface="Times New Roman" pitchFamily="18" charset="0"/>
                          <a:cs typeface="Times New Roman" pitchFamily="18" charset="0"/>
                        </a:rPr>
                        <a:t>Category &amp; Description</a:t>
                      </a:r>
                    </a:p>
                  </a:txBody>
                  <a:tcPr anchor="ctr"/>
                </a:tc>
              </a:tr>
              <a:tr h="1334476">
                <a:tc>
                  <a:txBody>
                    <a:bodyPr/>
                    <a:p>
                      <a:pPr algn="ctr" fontAlgn="ctr"/>
                      <a:r>
                        <a:rPr dirty="0" lang="en-US">
                          <a:effectLst/>
                          <a:latin typeface="Times New Roman" pitchFamily="18" charset="0"/>
                          <a:cs typeface="Times New Roman" pitchFamily="18" charset="0"/>
                        </a:rPr>
                        <a:t>1</a:t>
                      </a:r>
                    </a:p>
                  </a:txBody>
                  <a:tcPr anchor="ctr"/>
                </a:tc>
                <a:tc>
                  <a:txBody>
                    <a:bodyPr/>
                    <a:p>
                      <a:r>
                        <a:rPr b="1" dirty="0" lang="en-US">
                          <a:latin typeface="Times New Roman" pitchFamily="18" charset="0"/>
                          <a:cs typeface="Times New Roman" pitchFamily="18" charset="0"/>
                        </a:rPr>
                        <a:t>Scalar</a:t>
                      </a:r>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Single values with no internal components, such as a </a:t>
                      </a:r>
                      <a:r>
                        <a:rPr b="1" dirty="0" lang="en-US">
                          <a:latin typeface="Times New Roman" pitchFamily="18" charset="0"/>
                          <a:cs typeface="Times New Roman" pitchFamily="18" charset="0"/>
                        </a:rPr>
                        <a:t>NUMBER, DATE,</a:t>
                      </a:r>
                      <a:r>
                        <a:rPr dirty="0" lang="en-US">
                          <a:latin typeface="Times New Roman" pitchFamily="18" charset="0"/>
                          <a:cs typeface="Times New Roman" pitchFamily="18" charset="0"/>
                        </a:rPr>
                        <a:t> or </a:t>
                      </a:r>
                      <a:r>
                        <a:rPr b="1" dirty="0" lang="en-US">
                          <a:latin typeface="Times New Roman" pitchFamily="18" charset="0"/>
                          <a:cs typeface="Times New Roman" pitchFamily="18" charset="0"/>
                        </a:rPr>
                        <a:t>BOOLEAN</a:t>
                      </a:r>
                      <a:r>
                        <a:rPr dirty="0" lang="en-US">
                          <a:latin typeface="Times New Roman" pitchFamily="18" charset="0"/>
                          <a:cs typeface="Times New Roman" pitchFamily="18" charset="0"/>
                        </a:rPr>
                        <a:t>.</a:t>
                      </a:r>
                    </a:p>
                  </a:txBody>
                  <a:tcPr anchor="ctr"/>
                </a:tc>
              </a:tr>
              <a:tr h="1642432">
                <a:tc>
                  <a:txBody>
                    <a:bodyPr/>
                    <a:p>
                      <a:pPr algn="ctr" fontAlgn="ctr"/>
                      <a:r>
                        <a:rPr dirty="0" lang="en-US">
                          <a:effectLst/>
                          <a:latin typeface="Times New Roman" pitchFamily="18" charset="0"/>
                          <a:cs typeface="Times New Roman" pitchFamily="18" charset="0"/>
                        </a:rPr>
                        <a:t>2</a:t>
                      </a:r>
                    </a:p>
                  </a:txBody>
                  <a:tcPr anchor="ctr"/>
                </a:tc>
                <a:tc>
                  <a:txBody>
                    <a:bodyPr/>
                    <a:p>
                      <a:r>
                        <a:rPr b="1" dirty="0" lang="en-US">
                          <a:latin typeface="Times New Roman" pitchFamily="18" charset="0"/>
                          <a:cs typeface="Times New Roman" pitchFamily="18" charset="0"/>
                        </a:rPr>
                        <a:t>Large Object (LOB)</a:t>
                      </a:r>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Pointers to large objects that are stored separately from other data items, such as text, graphic images, video clips, and sound waveforms.</a:t>
                      </a:r>
                    </a:p>
                  </a:txBody>
                  <a:tcPr anchor="ctr"/>
                </a:tc>
              </a:tr>
              <a:tr h="1334476">
                <a:tc>
                  <a:txBody>
                    <a:bodyPr/>
                    <a:p>
                      <a:pPr algn="ctr" fontAlgn="ctr"/>
                      <a:r>
                        <a:rPr lang="en-US">
                          <a:effectLst/>
                          <a:latin typeface="Times New Roman" pitchFamily="18" charset="0"/>
                          <a:cs typeface="Times New Roman" pitchFamily="18" charset="0"/>
                        </a:rPr>
                        <a:t>3</a:t>
                      </a:r>
                    </a:p>
                  </a:txBody>
                  <a:tcPr anchor="ctr"/>
                </a:tc>
                <a:tc>
                  <a:txBody>
                    <a:bodyPr/>
                    <a:p>
                      <a:r>
                        <a:rPr b="1" dirty="0" lang="en-US">
                          <a:latin typeface="Times New Roman" pitchFamily="18" charset="0"/>
                          <a:cs typeface="Times New Roman" pitchFamily="18" charset="0"/>
                        </a:rPr>
                        <a:t>Composite</a:t>
                      </a:r>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Data items that have internal components that can be accessed individually. For example, collections and records.</a:t>
                      </a:r>
                    </a:p>
                  </a:txBody>
                  <a:tcPr anchor="ctr"/>
                </a:tc>
              </a:tr>
              <a:tr h="718564">
                <a:tc>
                  <a:txBody>
                    <a:bodyPr/>
                    <a:p>
                      <a:pPr algn="ctr" fontAlgn="ctr"/>
                      <a:r>
                        <a:rPr lang="en-US">
                          <a:effectLst/>
                          <a:latin typeface="Times New Roman" pitchFamily="18" charset="0"/>
                          <a:cs typeface="Times New Roman" pitchFamily="18" charset="0"/>
                        </a:rPr>
                        <a:t>4</a:t>
                      </a:r>
                    </a:p>
                  </a:txBody>
                  <a:tcPr anchor="ctr"/>
                </a:tc>
                <a:tc>
                  <a:txBody>
                    <a:bodyPr/>
                    <a:p>
                      <a:r>
                        <a:rPr b="1" dirty="0" lang="en-US">
                          <a:latin typeface="Times New Roman" pitchFamily="18" charset="0"/>
                          <a:cs typeface="Times New Roman" pitchFamily="18" charset="0"/>
                        </a:rPr>
                        <a:t>Reference</a:t>
                      </a:r>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Pointers to other data items.</a:t>
                      </a:r>
                    </a:p>
                  </a:txBody>
                  <a:tcPr anchor="ctr"/>
                </a:tc>
              </a:tr>
            </a:tbl>
          </a:graphicData>
        </a:graphic>
      </p:graphicFrame>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82" name=""/>
        <p:cNvGrpSpPr/>
        <p:nvPr/>
      </p:nvGrpSpPr>
      <p:grpSpPr>
        <a:xfrm>
          <a:off x="0" y="0"/>
          <a:ext cx="0" cy="0"/>
          <a:chOff x="0" y="0"/>
          <a:chExt cx="0" cy="0"/>
        </a:xfrm>
      </p:grpSpPr>
      <p:sp>
        <p:nvSpPr>
          <p:cNvPr id="1048624" name="Title 1"/>
          <p:cNvSpPr>
            <a:spLocks noGrp="1"/>
          </p:cNvSpPr>
          <p:nvPr>
            <p:ph type="title"/>
          </p:nvPr>
        </p:nvSpPr>
        <p:spPr>
          <a:xfrm>
            <a:off x="228600" y="274638"/>
            <a:ext cx="8763000" cy="2316162"/>
          </a:xfrm>
        </p:spPr>
        <p:txBody>
          <a:bodyPr>
            <a:normAutofit fontScale="90000"/>
          </a:bodyPr>
          <a:p>
            <a:pPr algn="l"/>
            <a:r>
              <a:rPr b="1" dirty="0" sz="3400" lang="en-US" smtClean="0">
                <a:solidFill>
                  <a:srgbClr val="FF0000"/>
                </a:solidFill>
                <a:latin typeface="Times New Roman" pitchFamily="18" charset="0"/>
                <a:cs typeface="Times New Roman" pitchFamily="18" charset="0"/>
              </a:rPr>
              <a:t>PL/SQL </a:t>
            </a:r>
            <a:r>
              <a:rPr b="1" dirty="0" sz="3400" lang="en-US">
                <a:solidFill>
                  <a:srgbClr val="FF0000"/>
                </a:solidFill>
                <a:latin typeface="Times New Roman" pitchFamily="18" charset="0"/>
                <a:cs typeface="Times New Roman" pitchFamily="18" charset="0"/>
              </a:rPr>
              <a:t>Large Object (LOB) Data Types</a:t>
            </a:r>
            <a:br>
              <a:rPr b="1" dirty="0" sz="3400" lang="en-US">
                <a:solidFill>
                  <a:srgbClr val="FF0000"/>
                </a:solidFill>
                <a:latin typeface="Times New Roman" pitchFamily="18" charset="0"/>
                <a:cs typeface="Times New Roman" pitchFamily="18" charset="0"/>
              </a:rPr>
            </a:br>
            <a:r>
              <a:rPr b="1" dirty="0" sz="3400" lang="en-US">
                <a:solidFill>
                  <a:srgbClr val="FF0000"/>
                </a:solidFill>
                <a:latin typeface="Times New Roman" pitchFamily="18" charset="0"/>
                <a:cs typeface="Times New Roman" pitchFamily="18" charset="0"/>
              </a:rPr>
              <a:t/>
            </a:r>
            <a:br>
              <a:rPr b="1" dirty="0" sz="3400" lang="en-US">
                <a:solidFill>
                  <a:srgbClr val="FF0000"/>
                </a:solidFill>
                <a:latin typeface="Times New Roman" pitchFamily="18" charset="0"/>
                <a:cs typeface="Times New Roman" pitchFamily="18" charset="0"/>
              </a:rPr>
            </a:br>
            <a:r>
              <a:rPr dirty="0" sz="2400" lang="en-US" smtClean="0">
                <a:latin typeface="Times New Roman" pitchFamily="18" charset="0"/>
                <a:cs typeface="Times New Roman" pitchFamily="18" charset="0"/>
              </a:rPr>
              <a:t>Large </a:t>
            </a:r>
            <a:r>
              <a:rPr dirty="0" sz="2400" lang="en-US">
                <a:latin typeface="Times New Roman" pitchFamily="18" charset="0"/>
                <a:cs typeface="Times New Roman" pitchFamily="18" charset="0"/>
              </a:rPr>
              <a:t>Object (LOB) data types refer to large data items such as text, graphic images, video </a:t>
            </a:r>
            <a:r>
              <a:rPr dirty="0" sz="2400" lang="en-US" smtClean="0">
                <a:latin typeface="Times New Roman" pitchFamily="18" charset="0"/>
                <a:cs typeface="Times New Roman" pitchFamily="18" charset="0"/>
              </a:rPr>
              <a:t>clips,and </a:t>
            </a:r>
            <a:r>
              <a:rPr dirty="0" sz="2400" lang="en-US">
                <a:latin typeface="Times New Roman" pitchFamily="18" charset="0"/>
                <a:cs typeface="Times New Roman" pitchFamily="18" charset="0"/>
              </a:rPr>
              <a:t>sound waveforms. </a:t>
            </a:r>
            <a:r>
              <a:rPr dirty="0" sz="2400" lang="en-US" smtClean="0">
                <a:latin typeface="Times New Roman" pitchFamily="18" charset="0"/>
                <a:cs typeface="Times New Roman" pitchFamily="18" charset="0"/>
              </a:rPr>
              <a:t/>
            </a:r>
            <a:br>
              <a:rPr dirty="0" sz="2400" lang="en-US" smtClean="0">
                <a:latin typeface="Times New Roman" pitchFamily="18" charset="0"/>
                <a:cs typeface="Times New Roman" pitchFamily="18" charset="0"/>
              </a:rPr>
            </a:br>
            <a:r>
              <a:rPr dirty="0" sz="2400" lang="en-US">
                <a:latin typeface="Times New Roman" pitchFamily="18" charset="0"/>
                <a:cs typeface="Times New Roman" pitchFamily="18" charset="0"/>
              </a:rPr>
              <a:t/>
            </a:r>
            <a:br>
              <a:rPr dirty="0" sz="2400" lang="en-US">
                <a:latin typeface="Times New Roman" pitchFamily="18" charset="0"/>
                <a:cs typeface="Times New Roman" pitchFamily="18" charset="0"/>
              </a:rPr>
            </a:br>
            <a:r>
              <a:rPr dirty="0" sz="2400" lang="en-US" smtClean="0">
                <a:latin typeface="Times New Roman" pitchFamily="18" charset="0"/>
                <a:cs typeface="Times New Roman" pitchFamily="18" charset="0"/>
              </a:rPr>
              <a:t>LOB </a:t>
            </a:r>
            <a:r>
              <a:rPr dirty="0" sz="2400" lang="en-US">
                <a:latin typeface="Times New Roman" pitchFamily="18" charset="0"/>
                <a:cs typeface="Times New Roman" pitchFamily="18" charset="0"/>
              </a:rPr>
              <a:t>data types allow efficient, random, access to this data. </a:t>
            </a:r>
            <a:br>
              <a:rPr dirty="0" sz="2400" lang="en-US">
                <a:latin typeface="Times New Roman" pitchFamily="18" charset="0"/>
                <a:cs typeface="Times New Roman" pitchFamily="18" charset="0"/>
              </a:rPr>
            </a:br>
            <a:endParaRPr dirty="0" sz="2400" lang="en-US">
              <a:solidFill>
                <a:srgbClr val="FF0000"/>
              </a:solidFill>
              <a:latin typeface="Times New Roman" pitchFamily="18" charset="0"/>
              <a:cs typeface="Times New Roman" pitchFamily="18" charset="0"/>
            </a:endParaRPr>
          </a:p>
        </p:txBody>
      </p:sp>
      <p:graphicFrame>
        <p:nvGraphicFramePr>
          <p:cNvPr id="4194307" name="Content Placeholder 3"/>
          <p:cNvGraphicFramePr>
            <a:graphicFrameLocks noGrp="1"/>
          </p:cNvGraphicFramePr>
          <p:nvPr>
            <p:ph idx="1"/>
          </p:nvPr>
        </p:nvGraphicFramePr>
        <p:xfrm>
          <a:off x="533400" y="2743200"/>
          <a:ext cx="8229600" cy="3505200"/>
        </p:xfrm>
        <a:graphic>
          <a:graphicData uri="http://schemas.openxmlformats.org/drawingml/2006/table">
            <a:tbl>
              <a:tblPr firstRow="1" bandRow="1">
                <a:tableStyleId>{5C22544A-7EE6-4342-B048-85BDC9FD1C3A}</a:tableStyleId>
              </a:tblPr>
              <a:tblGrid>
                <a:gridCol w="1447800"/>
                <a:gridCol w="4038600"/>
                <a:gridCol w="2743200"/>
              </a:tblGrid>
              <a:tr h="370840">
                <a:tc>
                  <a:txBody>
                    <a:bodyPr/>
                    <a:p>
                      <a:pPr algn="ctr"/>
                      <a:r>
                        <a:rPr dirty="0" sz="2000" lang="en-US">
                          <a:effectLst/>
                          <a:latin typeface="Times New Roman" pitchFamily="18" charset="0"/>
                          <a:cs typeface="Times New Roman" pitchFamily="18" charset="0"/>
                        </a:rPr>
                        <a:t>Data Type</a:t>
                      </a:r>
                    </a:p>
                  </a:txBody>
                  <a:tcPr anchor="ctr"/>
                </a:tc>
                <a:tc>
                  <a:txBody>
                    <a:bodyPr/>
                    <a:p>
                      <a:pPr algn="ctr"/>
                      <a:r>
                        <a:rPr sz="2000" lang="en-US">
                          <a:effectLst/>
                          <a:latin typeface="Times New Roman" pitchFamily="18" charset="0"/>
                          <a:cs typeface="Times New Roman" pitchFamily="18" charset="0"/>
                        </a:rPr>
                        <a:t>Description</a:t>
                      </a:r>
                    </a:p>
                  </a:txBody>
                  <a:tcPr anchor="ctr"/>
                </a:tc>
                <a:tc>
                  <a:txBody>
                    <a:bodyPr/>
                    <a:p>
                      <a:pPr algn="ctr"/>
                      <a:r>
                        <a:rPr sz="2000" lang="en-US">
                          <a:effectLst/>
                          <a:latin typeface="Times New Roman" pitchFamily="18" charset="0"/>
                          <a:cs typeface="Times New Roman" pitchFamily="18" charset="0"/>
                        </a:rPr>
                        <a:t>Size</a:t>
                      </a:r>
                    </a:p>
                  </a:txBody>
                  <a:tcPr anchor="ctr"/>
                </a:tc>
              </a:tr>
              <a:tr h="370840">
                <a:tc>
                  <a:txBody>
                    <a:bodyPr/>
                    <a:p>
                      <a:pPr algn="ctr" fontAlgn="ctr"/>
                      <a:r>
                        <a:rPr dirty="0" sz="2000" lang="en-US">
                          <a:effectLst/>
                          <a:latin typeface="Times New Roman" pitchFamily="18" charset="0"/>
                          <a:cs typeface="Times New Roman" pitchFamily="18" charset="0"/>
                        </a:rPr>
                        <a:t>BFILE</a:t>
                      </a:r>
                    </a:p>
                  </a:txBody>
                  <a:tcPr anchor="ctr"/>
                </a:tc>
                <a:tc>
                  <a:txBody>
                    <a:bodyPr/>
                    <a:p>
                      <a:r>
                        <a:rPr dirty="0" sz="2000" lang="en-US">
                          <a:latin typeface="Times New Roman" pitchFamily="18" charset="0"/>
                          <a:cs typeface="Times New Roman" pitchFamily="18" charset="0"/>
                        </a:rPr>
                        <a:t>Used to store large binary objects in operating system files outside the database.</a:t>
                      </a:r>
                    </a:p>
                  </a:txBody>
                  <a:tcPr anchor="ctr"/>
                </a:tc>
                <a:tc>
                  <a:txBody>
                    <a:bodyPr/>
                    <a:p>
                      <a:r>
                        <a:rPr sz="2000" lang="en-US">
                          <a:latin typeface="Times New Roman" pitchFamily="18" charset="0"/>
                          <a:cs typeface="Times New Roman" pitchFamily="18" charset="0"/>
                        </a:rPr>
                        <a:t>System-dependent. Cannot exceed 4 gigabytes (GB).</a:t>
                      </a:r>
                    </a:p>
                  </a:txBody>
                  <a:tcPr anchor="ctr"/>
                </a:tc>
              </a:tr>
              <a:tr h="370840">
                <a:tc>
                  <a:txBody>
                    <a:bodyPr/>
                    <a:p>
                      <a:pPr algn="ctr" fontAlgn="ctr"/>
                      <a:r>
                        <a:rPr sz="2000" lang="en-US">
                          <a:effectLst/>
                          <a:latin typeface="Times New Roman" pitchFamily="18" charset="0"/>
                          <a:cs typeface="Times New Roman" pitchFamily="18" charset="0"/>
                        </a:rPr>
                        <a:t>BLOB</a:t>
                      </a:r>
                    </a:p>
                  </a:txBody>
                  <a:tcPr anchor="ctr"/>
                </a:tc>
                <a:tc>
                  <a:txBody>
                    <a:bodyPr/>
                    <a:p>
                      <a:r>
                        <a:rPr dirty="0" sz="2000" lang="en-US">
                          <a:latin typeface="Times New Roman" pitchFamily="18" charset="0"/>
                          <a:cs typeface="Times New Roman" pitchFamily="18" charset="0"/>
                        </a:rPr>
                        <a:t>Used to store large binary objects in the database.</a:t>
                      </a:r>
                    </a:p>
                  </a:txBody>
                  <a:tcPr anchor="ctr"/>
                </a:tc>
                <a:tc>
                  <a:txBody>
                    <a:bodyPr/>
                    <a:p>
                      <a:r>
                        <a:rPr sz="2000" lang="en-US">
                          <a:latin typeface="Times New Roman" pitchFamily="18" charset="0"/>
                          <a:cs typeface="Times New Roman" pitchFamily="18" charset="0"/>
                        </a:rPr>
                        <a:t>8 to 128 terabytes (TB)</a:t>
                      </a:r>
                    </a:p>
                  </a:txBody>
                  <a:tcPr anchor="ctr"/>
                </a:tc>
              </a:tr>
              <a:tr h="370840">
                <a:tc>
                  <a:txBody>
                    <a:bodyPr/>
                    <a:p>
                      <a:pPr algn="ctr" fontAlgn="ctr"/>
                      <a:r>
                        <a:rPr sz="2000" lang="en-US">
                          <a:effectLst/>
                          <a:latin typeface="Times New Roman" pitchFamily="18" charset="0"/>
                          <a:cs typeface="Times New Roman" pitchFamily="18" charset="0"/>
                        </a:rPr>
                        <a:t>CLOB</a:t>
                      </a:r>
                    </a:p>
                  </a:txBody>
                  <a:tcPr anchor="ctr"/>
                </a:tc>
                <a:tc>
                  <a:txBody>
                    <a:bodyPr/>
                    <a:p>
                      <a:r>
                        <a:rPr dirty="0" sz="2000" lang="en-US">
                          <a:latin typeface="Times New Roman" pitchFamily="18" charset="0"/>
                          <a:cs typeface="Times New Roman" pitchFamily="18" charset="0"/>
                        </a:rPr>
                        <a:t>Used to store large blocks of character data in the database.</a:t>
                      </a:r>
                    </a:p>
                  </a:txBody>
                  <a:tcPr anchor="ctr"/>
                </a:tc>
                <a:tc>
                  <a:txBody>
                    <a:bodyPr/>
                    <a:p>
                      <a:r>
                        <a:rPr sz="2000" lang="en-US">
                          <a:latin typeface="Times New Roman" pitchFamily="18" charset="0"/>
                          <a:cs typeface="Times New Roman" pitchFamily="18" charset="0"/>
                        </a:rPr>
                        <a:t>8 to 128 TB</a:t>
                      </a:r>
                    </a:p>
                  </a:txBody>
                  <a:tcPr anchor="ctr"/>
                </a:tc>
              </a:tr>
              <a:tr h="370840">
                <a:tc>
                  <a:txBody>
                    <a:bodyPr/>
                    <a:p>
                      <a:pPr algn="ctr" fontAlgn="ctr"/>
                      <a:r>
                        <a:rPr sz="2000" lang="en-US">
                          <a:effectLst/>
                          <a:latin typeface="Times New Roman" pitchFamily="18" charset="0"/>
                          <a:cs typeface="Times New Roman" pitchFamily="18" charset="0"/>
                        </a:rPr>
                        <a:t>NCLOB</a:t>
                      </a:r>
                    </a:p>
                  </a:txBody>
                  <a:tcPr anchor="ctr"/>
                </a:tc>
                <a:tc>
                  <a:txBody>
                    <a:bodyPr/>
                    <a:p>
                      <a:r>
                        <a:rPr dirty="0" sz="2000" lang="en-US">
                          <a:latin typeface="Times New Roman" pitchFamily="18" charset="0"/>
                          <a:cs typeface="Times New Roman" pitchFamily="18" charset="0"/>
                        </a:rPr>
                        <a:t>Used to store large blocks of NCHAR data in the database.</a:t>
                      </a:r>
                    </a:p>
                  </a:txBody>
                  <a:tcPr anchor="ctr"/>
                </a:tc>
                <a:tc>
                  <a:txBody>
                    <a:bodyPr/>
                    <a:p>
                      <a:r>
                        <a:rPr dirty="0" sz="2000" lang="en-US">
                          <a:latin typeface="Times New Roman" pitchFamily="18" charset="0"/>
                          <a:cs typeface="Times New Roman" pitchFamily="18" charset="0"/>
                        </a:rPr>
                        <a:t>8 to 128 TB</a:t>
                      </a:r>
                    </a:p>
                  </a:txBody>
                  <a:tcPr anchor="ctr"/>
                </a:tc>
              </a:tr>
            </a:tbl>
          </a:graphicData>
        </a:graphic>
      </p:graphicFrame>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83" name=""/>
        <p:cNvGrpSpPr/>
        <p:nvPr/>
      </p:nvGrpSpPr>
      <p:grpSpPr>
        <a:xfrm>
          <a:off x="0" y="0"/>
          <a:ext cx="0" cy="0"/>
          <a:chOff x="0" y="0"/>
          <a:chExt cx="0" cy="0"/>
        </a:xfrm>
      </p:grpSpPr>
      <p:sp>
        <p:nvSpPr>
          <p:cNvPr id="1048625" name="Content Placeholder 2"/>
          <p:cNvSpPr>
            <a:spLocks noGrp="1"/>
          </p:cNvSpPr>
          <p:nvPr>
            <p:ph idx="1"/>
          </p:nvPr>
        </p:nvSpPr>
        <p:spPr>
          <a:xfrm>
            <a:off x="457200" y="304800"/>
            <a:ext cx="8229600" cy="6248400"/>
          </a:xfrm>
        </p:spPr>
        <p:txBody>
          <a:bodyPr>
            <a:normAutofit fontScale="68750" lnSpcReduction="20000"/>
          </a:bodyPr>
          <a:p>
            <a:r>
              <a:rPr dirty="0" lang="en-US">
                <a:latin typeface="Times New Roman" pitchFamily="18" charset="0"/>
                <a:cs typeface="Times New Roman" pitchFamily="18" charset="0"/>
              </a:rPr>
              <a:t>Database character set is </a:t>
            </a:r>
            <a:r>
              <a:rPr dirty="0" lang="en-US" smtClean="0">
                <a:latin typeface="Times New Roman" pitchFamily="18" charset="0"/>
                <a:cs typeface="Times New Roman" pitchFamily="18" charset="0"/>
              </a:rPr>
              <a:t>used </a:t>
            </a:r>
            <a:r>
              <a:rPr dirty="0" lang="en-US">
                <a:latin typeface="Times New Roman" pitchFamily="18" charset="0"/>
                <a:cs typeface="Times New Roman" pitchFamily="18" charset="0"/>
              </a:rPr>
              <a:t>for identifiers such as table names, column names, and PL/SQL variables. </a:t>
            </a:r>
            <a:endParaRPr dirty="0" lang="en-US" smtClean="0">
              <a:latin typeface="Times New Roman" pitchFamily="18" charset="0"/>
              <a:cs typeface="Times New Roman" pitchFamily="18" charset="0"/>
            </a:endParaRP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It </a:t>
            </a:r>
            <a:r>
              <a:rPr dirty="0" lang="en-US">
                <a:latin typeface="Times New Roman" pitchFamily="18" charset="0"/>
                <a:cs typeface="Times New Roman" pitchFamily="18" charset="0"/>
              </a:rPr>
              <a:t>is also used for data stored in CHAR, VARCHAR2, CLOB, and LONG columns and SQL and PL/SQL program source. </a:t>
            </a:r>
            <a:endParaRPr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a:p>
            <a:r>
              <a:rPr dirty="0" lang="en-US" smtClean="0">
                <a:latin typeface="Times New Roman" pitchFamily="18" charset="0"/>
                <a:cs typeface="Times New Roman" pitchFamily="18" charset="0"/>
              </a:rPr>
              <a:t>National </a:t>
            </a:r>
            <a:r>
              <a:rPr dirty="0" lang="en-US">
                <a:latin typeface="Times New Roman" pitchFamily="18" charset="0"/>
                <a:cs typeface="Times New Roman" pitchFamily="18" charset="0"/>
              </a:rPr>
              <a:t>character set is used for data stored in NCHAR, NVARCHAR2, and NCLOB columns</a:t>
            </a:r>
            <a:r>
              <a:rPr dirty="0" lang="en-US" smtClean="0">
                <a:latin typeface="Times New Roman" pitchFamily="18" charset="0"/>
                <a:cs typeface="Times New Roman" pitchFamily="18" charset="0"/>
              </a:rPr>
              <a:t>.</a:t>
            </a:r>
          </a:p>
          <a:p>
            <a:endParaRPr dirty="0" lang="en-US" smtClean="0">
              <a:latin typeface="Times New Roman" pitchFamily="18" charset="0"/>
              <a:cs typeface="Times New Roman" pitchFamily="18" charset="0"/>
            </a:endParaRPr>
          </a:p>
          <a:p>
            <a:r>
              <a:rPr dirty="0" lang="en-US" smtClean="0">
                <a:solidFill>
                  <a:srgbClr val="FF0000"/>
                </a:solidFill>
                <a:latin typeface="Times New Roman" pitchFamily="18" charset="0"/>
                <a:cs typeface="Times New Roman" pitchFamily="18" charset="0"/>
              </a:rPr>
              <a:t>Varying-width </a:t>
            </a:r>
            <a:r>
              <a:rPr dirty="0" lang="en-US">
                <a:solidFill>
                  <a:srgbClr val="FF0000"/>
                </a:solidFill>
                <a:latin typeface="Times New Roman" pitchFamily="18" charset="0"/>
                <a:cs typeface="Times New Roman" pitchFamily="18" charset="0"/>
              </a:rPr>
              <a:t>multi-byte character set</a:t>
            </a:r>
            <a:r>
              <a:rPr dirty="0" lang="en-US">
                <a:latin typeface="Times New Roman" pitchFamily="18" charset="0"/>
                <a:cs typeface="Times New Roman" pitchFamily="18" charset="0"/>
              </a:rPr>
              <a:t> can be used as a national character set or a database character set. </a:t>
            </a:r>
            <a:endParaRPr dirty="0" lang="en-US" smtClean="0">
              <a:latin typeface="Times New Roman" pitchFamily="18" charset="0"/>
              <a:cs typeface="Times New Roman" pitchFamily="18" charset="0"/>
            </a:endParaRPr>
          </a:p>
          <a:p>
            <a:endParaRPr dirty="0" lang="en-US" smtClean="0">
              <a:latin typeface="Times New Roman" pitchFamily="18" charset="0"/>
              <a:cs typeface="Times New Roman" pitchFamily="18" charset="0"/>
            </a:endParaRPr>
          </a:p>
          <a:p>
            <a:r>
              <a:rPr dirty="0" lang="en-US" smtClean="0">
                <a:solidFill>
                  <a:srgbClr val="FF0000"/>
                </a:solidFill>
                <a:latin typeface="Times New Roman" pitchFamily="18" charset="0"/>
                <a:cs typeface="Times New Roman" pitchFamily="18" charset="0"/>
              </a:rPr>
              <a:t>A </a:t>
            </a:r>
            <a:r>
              <a:rPr dirty="0" lang="en-US">
                <a:solidFill>
                  <a:srgbClr val="FF0000"/>
                </a:solidFill>
                <a:latin typeface="Times New Roman" pitchFamily="18" charset="0"/>
                <a:cs typeface="Times New Roman" pitchFamily="18" charset="0"/>
              </a:rPr>
              <a:t>fixed-width multi-byte character set, </a:t>
            </a:r>
            <a:r>
              <a:rPr dirty="0" lang="en-US">
                <a:latin typeface="Times New Roman" pitchFamily="18" charset="0"/>
                <a:cs typeface="Times New Roman" pitchFamily="18" charset="0"/>
              </a:rPr>
              <a:t>on the other hand, can be used for a national character set but not a database character set. </a:t>
            </a:r>
            <a:endParaRPr dirty="0" lang="en-US" smtClean="0">
              <a:latin typeface="Times New Roman" pitchFamily="18" charset="0"/>
              <a:cs typeface="Times New Roman" pitchFamily="18" charset="0"/>
            </a:endParaRP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So </a:t>
            </a:r>
            <a:r>
              <a:rPr dirty="0" lang="en-US">
                <a:latin typeface="Times New Roman" pitchFamily="18" charset="0"/>
                <a:cs typeface="Times New Roman" pitchFamily="18" charset="0"/>
              </a:rPr>
              <a:t>if you need to use fixed-width multi-byte character set you must use it as national character set and find matching varying-width multi-byte character set for database character set.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84" name=""/>
        <p:cNvGrpSpPr/>
        <p:nvPr/>
      </p:nvGrpSpPr>
      <p:grpSpPr>
        <a:xfrm>
          <a:off x="0" y="0"/>
          <a:ext cx="0" cy="0"/>
          <a:chOff x="0" y="0"/>
          <a:chExt cx="0" cy="0"/>
        </a:xfrm>
      </p:grpSpPr>
      <p:sp>
        <p:nvSpPr>
          <p:cNvPr id="1048626" name="Title 1"/>
          <p:cNvSpPr>
            <a:spLocks noGrp="1"/>
          </p:cNvSpPr>
          <p:nvPr>
            <p:ph type="title"/>
          </p:nvPr>
        </p:nvSpPr>
        <p:spPr/>
        <p:txBody>
          <a:bodyPr>
            <a:normAutofit fontScale="90000"/>
          </a:bodyPr>
          <a:p>
            <a:r>
              <a:rPr b="1" dirty="0" lang="en-US">
                <a:solidFill>
                  <a:srgbClr val="FF0000"/>
                </a:solidFill>
                <a:latin typeface="Times New Roman" pitchFamily="18" charset="0"/>
                <a:cs typeface="Times New Roman" pitchFamily="18" charset="0"/>
              </a:rPr>
              <a:t>PL/SQL - Variables</a:t>
            </a:r>
            <a:br>
              <a:rPr b="1" dirty="0" lang="en-US">
                <a:solidFill>
                  <a:srgbClr val="FF0000"/>
                </a:solidFill>
                <a:latin typeface="Times New Roman" pitchFamily="18" charset="0"/>
                <a:cs typeface="Times New Roman" pitchFamily="18" charset="0"/>
              </a:rPr>
            </a:br>
            <a:endParaRPr dirty="0" lang="en-US">
              <a:solidFill>
                <a:srgbClr val="FF0000"/>
              </a:solidFill>
              <a:latin typeface="Times New Roman" pitchFamily="18" charset="0"/>
              <a:cs typeface="Times New Roman" pitchFamily="18" charset="0"/>
            </a:endParaRPr>
          </a:p>
        </p:txBody>
      </p:sp>
      <p:sp>
        <p:nvSpPr>
          <p:cNvPr id="1048627" name="Content Placeholder 2"/>
          <p:cNvSpPr>
            <a:spLocks noGrp="1"/>
          </p:cNvSpPr>
          <p:nvPr>
            <p:ph idx="1"/>
          </p:nvPr>
        </p:nvSpPr>
        <p:spPr>
          <a:xfrm>
            <a:off x="152400" y="990600"/>
            <a:ext cx="8763000" cy="5638800"/>
          </a:xfrm>
        </p:spPr>
        <p:txBody>
          <a:bodyPr>
            <a:normAutofit fontScale="93750" lnSpcReduction="10000"/>
          </a:bodyPr>
          <a:p>
            <a:r>
              <a:rPr dirty="0" lang="en-US">
                <a:latin typeface="Times New Roman" pitchFamily="18" charset="0"/>
                <a:cs typeface="Times New Roman" pitchFamily="18" charset="0"/>
              </a:rPr>
              <a:t>The name of a PL/SQL variable consists of a letter optionally followed by more letters, numerals, dollar signs, underscores, and number signs and should not exceed 30 characters</a:t>
            </a:r>
            <a:r>
              <a:rPr dirty="0" lang="en-US" smtClean="0">
                <a:latin typeface="Times New Roman" pitchFamily="18" charset="0"/>
                <a:cs typeface="Times New Roman" pitchFamily="18" charset="0"/>
              </a:rPr>
              <a:t>.</a:t>
            </a:r>
          </a:p>
          <a:p>
            <a:endParaRPr dirty="0" lang="en-US">
              <a:latin typeface="Times New Roman" pitchFamily="18" charset="0"/>
              <a:cs typeface="Times New Roman" pitchFamily="18" charset="0"/>
            </a:endParaRPr>
          </a:p>
          <a:p>
            <a:r>
              <a:rPr dirty="0" lang="en-US" smtClean="0">
                <a:latin typeface="Times New Roman" pitchFamily="18" charset="0"/>
                <a:cs typeface="Times New Roman" pitchFamily="18" charset="0"/>
              </a:rPr>
              <a:t> </a:t>
            </a:r>
            <a:r>
              <a:rPr dirty="0" lang="en-US">
                <a:latin typeface="Times New Roman" pitchFamily="18" charset="0"/>
                <a:cs typeface="Times New Roman" pitchFamily="18" charset="0"/>
              </a:rPr>
              <a:t>By default, variable names are not case-sensitive. You cannot use a reserved PL/SQL keyword as a variable name</a:t>
            </a:r>
            <a:r>
              <a:rPr dirty="0" lang="en-US" smtClean="0">
                <a:latin typeface="Times New Roman" pitchFamily="18" charset="0"/>
                <a:cs typeface="Times New Roman" pitchFamily="18" charset="0"/>
              </a:rPr>
              <a:t>.</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PL/SQL programming language allows to define various types of variables, such as date time data types, records, collections, etc</a:t>
            </a:r>
          </a:p>
          <a:p>
            <a:endParaRPr dirty="0" lang="en-US">
              <a:latin typeface="Times New Roman" pitchFamily="18" charset="0"/>
              <a:cs typeface="Times New Roman" pitchFamily="18"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8594" name="Content Placeholder 2"/>
          <p:cNvSpPr>
            <a:spLocks noGrp="1"/>
          </p:cNvSpPr>
          <p:nvPr>
            <p:ph idx="1"/>
          </p:nvPr>
        </p:nvSpPr>
        <p:spPr>
          <a:xfrm>
            <a:off x="152400" y="228600"/>
            <a:ext cx="8839200" cy="5897563"/>
          </a:xfrm>
        </p:spPr>
        <p:txBody>
          <a:bodyPr>
            <a:normAutofit/>
          </a:bodyPr>
          <a:p>
            <a:r>
              <a:rPr dirty="0" sz="2400" lang="en-US">
                <a:latin typeface="Times New Roman" pitchFamily="18" charset="0"/>
                <a:cs typeface="Times New Roman" pitchFamily="18" charset="0"/>
              </a:rPr>
              <a:t>PL/SQL includes procedural language elements such as </a:t>
            </a:r>
            <a:r>
              <a:rPr dirty="0" sz="2400" lang="en-US">
                <a:latin typeface="Times New Roman" pitchFamily="18" charset="0"/>
                <a:cs typeface="Times New Roman" pitchFamily="18" charset="0"/>
                <a:hlinkClick r:id="rId1" tooltip="Conditional (programming)"/>
              </a:rPr>
              <a:t>conditions</a:t>
            </a:r>
            <a:r>
              <a:rPr dirty="0" sz="2400" lang="en-US">
                <a:latin typeface="Times New Roman" pitchFamily="18" charset="0"/>
                <a:cs typeface="Times New Roman" pitchFamily="18" charset="0"/>
              </a:rPr>
              <a:t> and </a:t>
            </a:r>
            <a:r>
              <a:rPr dirty="0" sz="2400" lang="en-US">
                <a:latin typeface="Times New Roman" pitchFamily="18" charset="0"/>
                <a:cs typeface="Times New Roman" pitchFamily="18" charset="0"/>
                <a:hlinkClick r:id="rId2" tooltip="Program loop"/>
              </a:rPr>
              <a:t>loops</a:t>
            </a:r>
            <a:r>
              <a:rPr dirty="0" sz="2400" lang="en-US">
                <a:latin typeface="Times New Roman" pitchFamily="18" charset="0"/>
                <a:cs typeface="Times New Roman" pitchFamily="18" charset="0"/>
              </a:rPr>
              <a:t>. It allows declaration of constants and </a:t>
            </a:r>
            <a:r>
              <a:rPr dirty="0" sz="2400" lang="en-US">
                <a:latin typeface="Times New Roman" pitchFamily="18" charset="0"/>
                <a:cs typeface="Times New Roman" pitchFamily="18" charset="0"/>
                <a:hlinkClick r:id="rId3" tooltip="Variable (programming)"/>
              </a:rPr>
              <a:t>variables</a:t>
            </a:r>
            <a:r>
              <a:rPr dirty="0" sz="2400" lang="en-US">
                <a:latin typeface="Times New Roman" pitchFamily="18" charset="0"/>
                <a:cs typeface="Times New Roman" pitchFamily="18" charset="0"/>
              </a:rPr>
              <a:t>, procedures and </a:t>
            </a:r>
            <a:r>
              <a:rPr dirty="0" sz="2400" lang="en-US" smtClean="0">
                <a:latin typeface="Times New Roman" pitchFamily="18" charset="0"/>
                <a:cs typeface="Times New Roman" pitchFamily="18" charset="0"/>
              </a:rPr>
              <a:t>functions.</a:t>
            </a:r>
          </a:p>
          <a:p>
            <a:endParaRPr dirty="0" sz="2400" lang="en-US">
              <a:latin typeface="Times New Roman" pitchFamily="18" charset="0"/>
              <a:cs typeface="Times New Roman" pitchFamily="18" charset="0"/>
            </a:endParaRPr>
          </a:p>
          <a:p>
            <a:r>
              <a:rPr dirty="0" sz="2400" lang="en-US" smtClean="0">
                <a:latin typeface="Times New Roman" pitchFamily="18" charset="0"/>
                <a:cs typeface="Times New Roman" pitchFamily="18" charset="0"/>
              </a:rPr>
              <a:t> It can handle </a:t>
            </a:r>
            <a:r>
              <a:rPr dirty="0" sz="2400" lang="en-US">
                <a:latin typeface="Times New Roman" pitchFamily="18" charset="0"/>
                <a:cs typeface="Times New Roman" pitchFamily="18" charset="0"/>
                <a:hlinkClick r:id="rId4" tooltip="Exception handling"/>
              </a:rPr>
              <a:t>exceptions</a:t>
            </a:r>
            <a:r>
              <a:rPr dirty="0" sz="2400" lang="en-US">
                <a:latin typeface="Times New Roman" pitchFamily="18" charset="0"/>
                <a:cs typeface="Times New Roman" pitchFamily="18" charset="0"/>
              </a:rPr>
              <a:t> (runtime errors). </a:t>
            </a:r>
            <a:r>
              <a:rPr dirty="0" sz="2400" lang="en-US">
                <a:latin typeface="Times New Roman" pitchFamily="18" charset="0"/>
                <a:cs typeface="Times New Roman" pitchFamily="18" charset="0"/>
                <a:hlinkClick r:id="rId5" tooltip="Array data type"/>
              </a:rPr>
              <a:t>Arrays</a:t>
            </a:r>
            <a:r>
              <a:rPr dirty="0" sz="2400" lang="en-US">
                <a:latin typeface="Times New Roman" pitchFamily="18" charset="0"/>
                <a:cs typeface="Times New Roman" pitchFamily="18" charset="0"/>
              </a:rPr>
              <a:t> are supported involving the use of PL/SQL collections. </a:t>
            </a:r>
          </a:p>
          <a:p>
            <a:endParaRPr dirty="0" sz="2400" lang="en-US">
              <a:latin typeface="Times New Roman" pitchFamily="18" charset="0"/>
              <a:cs typeface="Times New Roman" pitchFamily="18" charset="0"/>
            </a:endParaRPr>
          </a:p>
          <a:p>
            <a:r>
              <a:rPr dirty="0" sz="2400" lang="en-US">
                <a:latin typeface="Times New Roman" pitchFamily="18" charset="0"/>
                <a:cs typeface="Times New Roman" pitchFamily="18" charset="0"/>
              </a:rPr>
              <a:t>Implementations from version 8 of Oracle Database onwards have included features associated with </a:t>
            </a:r>
            <a:r>
              <a:rPr dirty="0" sz="2400" lang="en-US">
                <a:latin typeface="Times New Roman" pitchFamily="18" charset="0"/>
                <a:cs typeface="Times New Roman" pitchFamily="18" charset="0"/>
                <a:hlinkClick r:id="rId6" tooltip="Object-PL/SQL"/>
              </a:rPr>
              <a:t>object-orientation</a:t>
            </a:r>
            <a:r>
              <a:rPr dirty="0" sz="2400" lang="en-US">
                <a:latin typeface="Times New Roman" pitchFamily="18" charset="0"/>
                <a:cs typeface="Times New Roman" pitchFamily="18" charset="0"/>
              </a:rPr>
              <a:t>. One can create PL/SQL units such as procedures, functions, packages, types, and triggers, which are stored in the </a:t>
            </a:r>
            <a:r>
              <a:rPr dirty="0" sz="2400" lang="en-US" smtClean="0">
                <a:latin typeface="Times New Roman" pitchFamily="18" charset="0"/>
                <a:cs typeface="Times New Roman" pitchFamily="18" charset="0"/>
              </a:rPr>
              <a:t>database.</a:t>
            </a:r>
            <a:endParaRPr dirty="0" sz="2400" lang="en-US">
              <a:latin typeface="Times New Roman" pitchFamily="18" charset="0"/>
              <a:cs typeface="Times New Roman" pitchFamily="18" charset="0"/>
            </a:endParaRPr>
          </a:p>
          <a:p>
            <a:endParaRPr dirty="0" sz="2400" lang="en-US">
              <a:latin typeface="Times New Roman" pitchFamily="18" charset="0"/>
              <a:cs typeface="Times New Roman" pitchFamily="18" charset="0"/>
            </a:endParaRPr>
          </a:p>
        </p:txBody>
      </p:sp>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85" name=""/>
        <p:cNvGrpSpPr/>
        <p:nvPr/>
      </p:nvGrpSpPr>
      <p:grpSpPr>
        <a:xfrm>
          <a:off x="0" y="0"/>
          <a:ext cx="0" cy="0"/>
          <a:chOff x="0" y="0"/>
          <a:chExt cx="0" cy="0"/>
        </a:xfrm>
      </p:grpSpPr>
      <p:sp>
        <p:nvSpPr>
          <p:cNvPr id="1048628" name="Title 1"/>
          <p:cNvSpPr>
            <a:spLocks noGrp="1"/>
          </p:cNvSpPr>
          <p:nvPr>
            <p:ph type="title"/>
          </p:nvPr>
        </p:nvSpPr>
        <p:spPr>
          <a:xfrm>
            <a:off x="457200" y="274638"/>
            <a:ext cx="8229600" cy="792162"/>
          </a:xfrm>
        </p:spPr>
        <p:txBody>
          <a:bodyPr>
            <a:normAutofit fontScale="90000"/>
          </a:bodyPr>
          <a:p>
            <a:r>
              <a:rPr b="1" dirty="0" lang="en-US">
                <a:solidFill>
                  <a:srgbClr val="FF0000"/>
                </a:solidFill>
                <a:latin typeface="Times New Roman" pitchFamily="18" charset="0"/>
                <a:cs typeface="Times New Roman" pitchFamily="18" charset="0"/>
              </a:rPr>
              <a:t>Variable Declaration in PL/SQL</a:t>
            </a:r>
            <a:r>
              <a:rPr b="1" dirty="0" lang="en-US">
                <a:latin typeface="Times New Roman" pitchFamily="18" charset="0"/>
                <a:cs typeface="Times New Roman" pitchFamily="18" charset="0"/>
              </a:rPr>
              <a:t/>
            </a:r>
            <a:br>
              <a:rPr b="1" dirty="0" lang="en-US">
                <a:latin typeface="Times New Roman" pitchFamily="18" charset="0"/>
                <a:cs typeface="Times New Roman" pitchFamily="18" charset="0"/>
              </a:rPr>
            </a:br>
            <a:endParaRPr dirty="0" lang="en-US">
              <a:latin typeface="Times New Roman" pitchFamily="18" charset="0"/>
              <a:cs typeface="Times New Roman" pitchFamily="18" charset="0"/>
            </a:endParaRPr>
          </a:p>
        </p:txBody>
      </p:sp>
      <p:sp>
        <p:nvSpPr>
          <p:cNvPr id="1048629" name="Content Placeholder 2"/>
          <p:cNvSpPr>
            <a:spLocks noGrp="1"/>
          </p:cNvSpPr>
          <p:nvPr>
            <p:ph idx="1"/>
          </p:nvPr>
        </p:nvSpPr>
        <p:spPr>
          <a:xfrm>
            <a:off x="152400" y="914400"/>
            <a:ext cx="8686800" cy="5791200"/>
          </a:xfrm>
        </p:spPr>
        <p:txBody>
          <a:bodyPr>
            <a:normAutofit fontScale="93750" lnSpcReduction="10000"/>
          </a:bodyPr>
          <a:p>
            <a:r>
              <a:rPr dirty="0" lang="en-US" smtClean="0">
                <a:latin typeface="Times New Roman" pitchFamily="18" charset="0"/>
                <a:cs typeface="Times New Roman" pitchFamily="18" charset="0"/>
              </a:rPr>
              <a:t>PL/SQL </a:t>
            </a:r>
            <a:r>
              <a:rPr dirty="0" lang="en-US">
                <a:latin typeface="Times New Roman" pitchFamily="18" charset="0"/>
                <a:cs typeface="Times New Roman" pitchFamily="18" charset="0"/>
              </a:rPr>
              <a:t>variables must be declared in the declaration section or in a package as a global variable. When you declare a variable, PL/SQL allocates memory for the variable's value and the storage location is identified by the variable name</a:t>
            </a:r>
            <a:r>
              <a:rPr dirty="0" lang="en-US" smtClean="0">
                <a:latin typeface="Times New Roman" pitchFamily="18" charset="0"/>
                <a:cs typeface="Times New Roman" pitchFamily="18" charset="0"/>
              </a:rPr>
              <a:t>.</a:t>
            </a:r>
          </a:p>
          <a:p>
            <a:endParaRPr b="1" dirty="0" lang="en-US">
              <a:solidFill>
                <a:srgbClr val="FF0000"/>
              </a:solidFill>
              <a:latin typeface="Times New Roman" pitchFamily="18" charset="0"/>
              <a:cs typeface="Times New Roman" pitchFamily="18" charset="0"/>
            </a:endParaRPr>
          </a:p>
          <a:p>
            <a:r>
              <a:rPr b="1" dirty="0" lang="en-US">
                <a:solidFill>
                  <a:srgbClr val="FF0000"/>
                </a:solidFill>
                <a:latin typeface="Times New Roman" pitchFamily="18" charset="0"/>
                <a:cs typeface="Times New Roman" pitchFamily="18" charset="0"/>
              </a:rPr>
              <a:t>The syntax for declaring a variable is −</a:t>
            </a:r>
          </a:p>
          <a:p>
            <a:pPr indent="0" marL="0">
              <a:buNone/>
            </a:pPr>
            <a:r>
              <a:rPr dirty="0" lang="en-US" smtClean="0">
                <a:solidFill>
                  <a:srgbClr val="0000FF"/>
                </a:solidFill>
                <a:latin typeface="Times New Roman" pitchFamily="18" charset="0"/>
                <a:cs typeface="Times New Roman" pitchFamily="18" charset="0"/>
              </a:rPr>
              <a:t>          variable_name </a:t>
            </a:r>
            <a:r>
              <a:rPr dirty="0" lang="en-US">
                <a:solidFill>
                  <a:srgbClr val="0000FF"/>
                </a:solidFill>
                <a:latin typeface="Times New Roman" pitchFamily="18" charset="0"/>
                <a:cs typeface="Times New Roman" pitchFamily="18" charset="0"/>
              </a:rPr>
              <a:t>[CONSTANT] datatype [NOT NULL] [:= | DEFAULT initial_value] </a:t>
            </a:r>
            <a:endParaRPr dirty="0" lang="en-US" smtClean="0">
              <a:solidFill>
                <a:srgbClr val="0000FF"/>
              </a:solidFill>
              <a:latin typeface="Times New Roman" pitchFamily="18" charset="0"/>
              <a:cs typeface="Times New Roman" pitchFamily="18" charset="0"/>
            </a:endParaRPr>
          </a:p>
          <a:p>
            <a:endParaRPr dirty="0" lang="en-US">
              <a:latin typeface="Times New Roman" pitchFamily="18" charset="0"/>
              <a:cs typeface="Times New Roman" pitchFamily="18" charset="0"/>
            </a:endParaRPr>
          </a:p>
          <a:p>
            <a:r>
              <a:rPr dirty="0" lang="en-US" smtClean="0">
                <a:latin typeface="Times New Roman" pitchFamily="18" charset="0"/>
                <a:cs typeface="Times New Roman" pitchFamily="18" charset="0"/>
              </a:rPr>
              <a:t>Where</a:t>
            </a:r>
            <a:r>
              <a:rPr dirty="0" lang="en-US">
                <a:latin typeface="Times New Roman" pitchFamily="18" charset="0"/>
                <a:cs typeface="Times New Roman" pitchFamily="18" charset="0"/>
              </a:rPr>
              <a:t>, </a:t>
            </a:r>
            <a:r>
              <a:rPr dirty="0" i="1" lang="en-US">
                <a:latin typeface="Times New Roman" pitchFamily="18" charset="0"/>
                <a:cs typeface="Times New Roman" pitchFamily="18" charset="0"/>
              </a:rPr>
              <a:t>variable_name</a:t>
            </a:r>
            <a:r>
              <a:rPr dirty="0" lang="en-US">
                <a:latin typeface="Times New Roman" pitchFamily="18" charset="0"/>
                <a:cs typeface="Times New Roman" pitchFamily="18" charset="0"/>
              </a:rPr>
              <a:t> is a valid identifier in PL/SQL, </a:t>
            </a:r>
            <a:r>
              <a:rPr dirty="0" i="1" lang="en-US">
                <a:latin typeface="Times New Roman" pitchFamily="18" charset="0"/>
                <a:cs typeface="Times New Roman" pitchFamily="18" charset="0"/>
              </a:rPr>
              <a:t>datatype</a:t>
            </a:r>
            <a:r>
              <a:rPr dirty="0" lang="en-US">
                <a:latin typeface="Times New Roman" pitchFamily="18" charset="0"/>
                <a:cs typeface="Times New Roman" pitchFamily="18" charset="0"/>
              </a:rPr>
              <a:t> must be a valid PL/SQL data </a:t>
            </a:r>
            <a:r>
              <a:rPr dirty="0" lang="en-US" smtClean="0">
                <a:latin typeface="Times New Roman" pitchFamily="18" charset="0"/>
                <a:cs typeface="Times New Roman" pitchFamily="18" charset="0"/>
              </a:rPr>
              <a:t>type.</a:t>
            </a:r>
          </a:p>
          <a:p>
            <a:endParaRPr dirty="0" lang="en-US">
              <a:latin typeface="Times New Roman" pitchFamily="18" charset="0"/>
              <a:cs typeface="Times New Roman" pitchFamily="18" charset="0"/>
            </a:endParaRPr>
          </a:p>
          <a:p>
            <a:endParaRPr dirty="0" lang="en-US">
              <a:latin typeface="Times New Roman" pitchFamily="18" charset="0"/>
              <a:cs typeface="Times New Roman" pitchFamily="18" charset="0"/>
            </a:endParaRPr>
          </a:p>
        </p:txBody>
      </p:sp>
    </p:spTree>
  </p:cSld>
  <p:clrMapOvr>
    <a:masterClrMapping/>
  </p:clrMapOvr>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86" name=""/>
        <p:cNvGrpSpPr/>
        <p:nvPr/>
      </p:nvGrpSpPr>
      <p:grpSpPr>
        <a:xfrm>
          <a:off x="0" y="0"/>
          <a:ext cx="0" cy="0"/>
          <a:chOff x="0" y="0"/>
          <a:chExt cx="0" cy="0"/>
        </a:xfrm>
      </p:grpSpPr>
      <p:sp>
        <p:nvSpPr>
          <p:cNvPr id="1048630" name="Content Placeholder 2"/>
          <p:cNvSpPr>
            <a:spLocks noGrp="1"/>
          </p:cNvSpPr>
          <p:nvPr>
            <p:ph idx="1"/>
          </p:nvPr>
        </p:nvSpPr>
        <p:spPr>
          <a:xfrm>
            <a:off x="457200" y="914400"/>
            <a:ext cx="8229600" cy="5211763"/>
          </a:xfrm>
        </p:spPr>
        <p:txBody>
          <a:bodyPr/>
          <a:p>
            <a:r>
              <a:rPr dirty="0" lang="en-US">
                <a:latin typeface="Times New Roman" pitchFamily="18" charset="0"/>
                <a:cs typeface="Times New Roman" pitchFamily="18" charset="0"/>
              </a:rPr>
              <a:t>Some valid variable declarations along with their definition are shown below </a:t>
            </a:r>
            <a:r>
              <a:rPr dirty="0" lang="en-US" smtClean="0">
                <a:latin typeface="Times New Roman" pitchFamily="18" charset="0"/>
                <a:cs typeface="Times New Roman" pitchFamily="18" charset="0"/>
              </a:rPr>
              <a:t>−</a:t>
            </a:r>
          </a:p>
          <a:p>
            <a:endParaRPr dirty="0" lang="en-US">
              <a:latin typeface="Times New Roman" pitchFamily="18" charset="0"/>
              <a:cs typeface="Times New Roman" pitchFamily="18" charset="0"/>
            </a:endParaRPr>
          </a:p>
          <a:p>
            <a:pPr indent="0" marL="0">
              <a:buNone/>
            </a:pPr>
            <a:r>
              <a:rPr dirty="0" lang="en-US">
                <a:latin typeface="Times New Roman" pitchFamily="18" charset="0"/>
                <a:cs typeface="Times New Roman" pitchFamily="18" charset="0"/>
              </a:rPr>
              <a:t>sales number(10, 2); </a:t>
            </a:r>
          </a:p>
          <a:p>
            <a:pPr indent="0" marL="0">
              <a:buNone/>
            </a:pPr>
            <a:r>
              <a:rPr dirty="0" lang="en-US">
                <a:latin typeface="Times New Roman" pitchFamily="18" charset="0"/>
                <a:cs typeface="Times New Roman" pitchFamily="18" charset="0"/>
              </a:rPr>
              <a:t>pi CONSTANT double precision := 3.1415;</a:t>
            </a:r>
          </a:p>
          <a:p>
            <a:pPr indent="0" marL="0">
              <a:buNone/>
            </a:pPr>
            <a:r>
              <a:rPr dirty="0" lang="en-US">
                <a:latin typeface="Times New Roman" pitchFamily="18" charset="0"/>
                <a:cs typeface="Times New Roman" pitchFamily="18" charset="0"/>
              </a:rPr>
              <a:t> name varchar2(25); </a:t>
            </a:r>
          </a:p>
          <a:p>
            <a:pPr indent="0" marL="0">
              <a:buNone/>
            </a:pPr>
            <a:r>
              <a:rPr dirty="0" lang="en-US">
                <a:latin typeface="Times New Roman" pitchFamily="18" charset="0"/>
                <a:cs typeface="Times New Roman" pitchFamily="18" charset="0"/>
              </a:rPr>
              <a:t>address varchar2(100); </a:t>
            </a:r>
          </a:p>
          <a:p>
            <a:endParaRPr dirty="0" lang="en-IN"/>
          </a:p>
        </p:txBody>
      </p:sp>
    </p:spTree>
  </p:cSld>
  <p:clrMapOvr>
    <a:masterClrMapping/>
  </p:clrMapOvr>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87" name=""/>
        <p:cNvGrpSpPr/>
        <p:nvPr/>
      </p:nvGrpSpPr>
      <p:grpSpPr>
        <a:xfrm>
          <a:off x="0" y="0"/>
          <a:ext cx="0" cy="0"/>
          <a:chOff x="0" y="0"/>
          <a:chExt cx="0" cy="0"/>
        </a:xfrm>
      </p:grpSpPr>
      <p:sp>
        <p:nvSpPr>
          <p:cNvPr id="1048631" name="Content Placeholder 2"/>
          <p:cNvSpPr>
            <a:spLocks noGrp="1"/>
          </p:cNvSpPr>
          <p:nvPr>
            <p:ph idx="1"/>
          </p:nvPr>
        </p:nvSpPr>
        <p:spPr>
          <a:xfrm>
            <a:off x="457200" y="228600"/>
            <a:ext cx="8229600" cy="6324600"/>
          </a:xfrm>
        </p:spPr>
        <p:txBody>
          <a:bodyPr>
            <a:normAutofit/>
          </a:bodyPr>
          <a:p>
            <a:r>
              <a:rPr dirty="0" lang="en-US">
                <a:latin typeface="Times New Roman" pitchFamily="18" charset="0"/>
                <a:cs typeface="Times New Roman" pitchFamily="18" charset="0"/>
              </a:rPr>
              <a:t>When you provide a size, scale or precision limit with the data type, it is called a </a:t>
            </a:r>
            <a:r>
              <a:rPr b="1" dirty="0" lang="en-US">
                <a:latin typeface="Times New Roman" pitchFamily="18" charset="0"/>
                <a:cs typeface="Times New Roman" pitchFamily="18" charset="0"/>
              </a:rPr>
              <a:t>constrained declaration</a:t>
            </a:r>
            <a:r>
              <a:rPr dirty="0" lang="en-US" smtClean="0">
                <a:latin typeface="Times New Roman" pitchFamily="18" charset="0"/>
                <a:cs typeface="Times New Roman" pitchFamily="18" charset="0"/>
              </a:rPr>
              <a:t>.</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 </a:t>
            </a:r>
            <a:r>
              <a:rPr dirty="0" lang="en-US">
                <a:latin typeface="Times New Roman" pitchFamily="18" charset="0"/>
                <a:cs typeface="Times New Roman" pitchFamily="18" charset="0"/>
              </a:rPr>
              <a:t>Constrained declarations require less memory than unconstrained declarations</a:t>
            </a:r>
            <a:r>
              <a:rPr dirty="0" lang="en-US" smtClean="0">
                <a:latin typeface="Times New Roman" pitchFamily="18" charset="0"/>
                <a:cs typeface="Times New Roman" pitchFamily="18" charset="0"/>
              </a:rPr>
              <a:t>.</a:t>
            </a:r>
          </a:p>
          <a:p>
            <a:endParaRPr dirty="0" lang="en-US" smtClean="0">
              <a:latin typeface="Times New Roman" pitchFamily="18" charset="0"/>
              <a:cs typeface="Times New Roman" pitchFamily="18" charset="0"/>
            </a:endParaRPr>
          </a:p>
          <a:p>
            <a:r>
              <a:rPr b="1" dirty="0" lang="en-US" smtClean="0">
                <a:solidFill>
                  <a:srgbClr val="FF0000"/>
                </a:solidFill>
                <a:latin typeface="Times New Roman" pitchFamily="18" charset="0"/>
                <a:cs typeface="Times New Roman" pitchFamily="18" charset="0"/>
              </a:rPr>
              <a:t>For </a:t>
            </a:r>
            <a:r>
              <a:rPr b="1" dirty="0" lang="en-US">
                <a:solidFill>
                  <a:srgbClr val="FF0000"/>
                </a:solidFill>
                <a:latin typeface="Times New Roman" pitchFamily="18" charset="0"/>
                <a:cs typeface="Times New Roman" pitchFamily="18" charset="0"/>
              </a:rPr>
              <a:t>example −</a:t>
            </a:r>
          </a:p>
          <a:p>
            <a:pPr indent="0" marL="0">
              <a:buNone/>
            </a:pPr>
            <a:r>
              <a:rPr dirty="0" lang="en-US">
                <a:latin typeface="Times New Roman" pitchFamily="18" charset="0"/>
                <a:cs typeface="Times New Roman" pitchFamily="18" charset="0"/>
              </a:rPr>
              <a:t>sales number(10, 2);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name </a:t>
            </a:r>
            <a:r>
              <a:rPr dirty="0" lang="en-US">
                <a:latin typeface="Times New Roman" pitchFamily="18" charset="0"/>
                <a:cs typeface="Times New Roman" pitchFamily="18" charset="0"/>
              </a:rPr>
              <a:t>varchar2(25);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address </a:t>
            </a:r>
            <a:r>
              <a:rPr dirty="0" lang="en-US">
                <a:latin typeface="Times New Roman" pitchFamily="18" charset="0"/>
                <a:cs typeface="Times New Roman" pitchFamily="18" charset="0"/>
              </a:rPr>
              <a:t>varchar2(100); </a:t>
            </a:r>
          </a:p>
        </p:txBody>
      </p:sp>
    </p:spTree>
  </p:cSld>
  <p:clrMapOvr>
    <a:masterClrMapping/>
  </p:clrMapOvr>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88" name=""/>
        <p:cNvGrpSpPr/>
        <p:nvPr/>
      </p:nvGrpSpPr>
      <p:grpSpPr>
        <a:xfrm>
          <a:off x="0" y="0"/>
          <a:ext cx="0" cy="0"/>
          <a:chOff x="0" y="0"/>
          <a:chExt cx="0" cy="0"/>
        </a:xfrm>
      </p:grpSpPr>
      <p:sp>
        <p:nvSpPr>
          <p:cNvPr id="1048632" name="Title 1"/>
          <p:cNvSpPr>
            <a:spLocks noGrp="1"/>
          </p:cNvSpPr>
          <p:nvPr>
            <p:ph type="title"/>
          </p:nvPr>
        </p:nvSpPr>
        <p:spPr>
          <a:xfrm>
            <a:off x="457200" y="274638"/>
            <a:ext cx="8229600" cy="715962"/>
          </a:xfrm>
        </p:spPr>
        <p:txBody>
          <a:bodyPr>
            <a:noAutofit/>
          </a:bodyPr>
          <a:p>
            <a:r>
              <a:rPr b="1" dirty="0" sz="3600" lang="en-US">
                <a:solidFill>
                  <a:srgbClr val="FF0000"/>
                </a:solidFill>
                <a:latin typeface="Times New Roman" pitchFamily="18" charset="0"/>
                <a:cs typeface="Times New Roman" pitchFamily="18" charset="0"/>
              </a:rPr>
              <a:t>Initializing Variables in PL/SQL</a:t>
            </a:r>
            <a:br>
              <a:rPr b="1" dirty="0" sz="3600" lang="en-US">
                <a:solidFill>
                  <a:srgbClr val="FF0000"/>
                </a:solidFill>
                <a:latin typeface="Times New Roman" pitchFamily="18" charset="0"/>
                <a:cs typeface="Times New Roman" pitchFamily="18" charset="0"/>
              </a:rPr>
            </a:br>
            <a:endParaRPr dirty="0" sz="3600" lang="en-US">
              <a:solidFill>
                <a:srgbClr val="FF0000"/>
              </a:solidFill>
              <a:latin typeface="Times New Roman" pitchFamily="18" charset="0"/>
              <a:cs typeface="Times New Roman" pitchFamily="18" charset="0"/>
            </a:endParaRPr>
          </a:p>
        </p:txBody>
      </p:sp>
      <p:sp>
        <p:nvSpPr>
          <p:cNvPr id="1048633" name="Content Placeholder 2"/>
          <p:cNvSpPr>
            <a:spLocks noGrp="1"/>
          </p:cNvSpPr>
          <p:nvPr>
            <p:ph idx="1"/>
          </p:nvPr>
        </p:nvSpPr>
        <p:spPr>
          <a:xfrm>
            <a:off x="228600" y="914400"/>
            <a:ext cx="8686800" cy="5791200"/>
          </a:xfrm>
        </p:spPr>
        <p:txBody>
          <a:bodyPr>
            <a:normAutofit fontScale="90625" lnSpcReduction="20000"/>
          </a:bodyPr>
          <a:p>
            <a:r>
              <a:rPr dirty="0" lang="en-US" smtClean="0">
                <a:latin typeface="Times New Roman" pitchFamily="18" charset="0"/>
                <a:cs typeface="Times New Roman" pitchFamily="18" charset="0"/>
              </a:rPr>
              <a:t>Whenever </a:t>
            </a:r>
            <a:r>
              <a:rPr dirty="0" lang="en-US">
                <a:latin typeface="Times New Roman" pitchFamily="18" charset="0"/>
                <a:cs typeface="Times New Roman" pitchFamily="18" charset="0"/>
              </a:rPr>
              <a:t>you declare a variable, PL/SQL assigns it a default value of NULL. </a:t>
            </a:r>
            <a:endParaRPr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a:p>
            <a:r>
              <a:rPr dirty="0" lang="en-US" smtClean="0">
                <a:latin typeface="Times New Roman" pitchFamily="18" charset="0"/>
                <a:cs typeface="Times New Roman" pitchFamily="18" charset="0"/>
              </a:rPr>
              <a:t>If </a:t>
            </a:r>
            <a:r>
              <a:rPr dirty="0" lang="en-US">
                <a:latin typeface="Times New Roman" pitchFamily="18" charset="0"/>
                <a:cs typeface="Times New Roman" pitchFamily="18" charset="0"/>
              </a:rPr>
              <a:t>you want to initialize a variable with a value other than the NULL value, you can do so during the declaration, using either of the following </a:t>
            </a:r>
            <a:r>
              <a:rPr dirty="0" lang="en-US" smtClean="0">
                <a:latin typeface="Times New Roman" pitchFamily="18" charset="0"/>
                <a:cs typeface="Times New Roman" pitchFamily="18" charset="0"/>
              </a:rPr>
              <a:t>−</a:t>
            </a:r>
          </a:p>
          <a:p>
            <a:pPr indent="0" marL="0">
              <a:buNone/>
            </a:pPr>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The </a:t>
            </a:r>
            <a:r>
              <a:rPr b="1" dirty="0" lang="en-US">
                <a:latin typeface="Times New Roman" pitchFamily="18" charset="0"/>
                <a:cs typeface="Times New Roman" pitchFamily="18" charset="0"/>
              </a:rPr>
              <a:t>DEFAULT</a:t>
            </a:r>
            <a:r>
              <a:rPr dirty="0" lang="en-US">
                <a:latin typeface="Times New Roman" pitchFamily="18" charset="0"/>
                <a:cs typeface="Times New Roman" pitchFamily="18" charset="0"/>
              </a:rPr>
              <a:t> keyword</a:t>
            </a:r>
          </a:p>
          <a:p>
            <a:r>
              <a:rPr dirty="0" lang="en-US">
                <a:latin typeface="Times New Roman" pitchFamily="18" charset="0"/>
                <a:cs typeface="Times New Roman" pitchFamily="18" charset="0"/>
              </a:rPr>
              <a:t>The </a:t>
            </a:r>
            <a:r>
              <a:rPr b="1" dirty="0" lang="en-US">
                <a:latin typeface="Times New Roman" pitchFamily="18" charset="0"/>
                <a:cs typeface="Times New Roman" pitchFamily="18" charset="0"/>
              </a:rPr>
              <a:t>assignment</a:t>
            </a:r>
            <a:r>
              <a:rPr dirty="0" lang="en-US">
                <a:latin typeface="Times New Roman" pitchFamily="18" charset="0"/>
                <a:cs typeface="Times New Roman" pitchFamily="18" charset="0"/>
              </a:rPr>
              <a:t> </a:t>
            </a:r>
            <a:r>
              <a:rPr dirty="0" lang="en-US" smtClean="0">
                <a:latin typeface="Times New Roman" pitchFamily="18" charset="0"/>
                <a:cs typeface="Times New Roman" pitchFamily="18" charset="0"/>
              </a:rPr>
              <a:t>operator</a:t>
            </a:r>
          </a:p>
          <a:p>
            <a:endParaRPr dirty="0" lang="en-US">
              <a:latin typeface="Times New Roman" pitchFamily="18" charset="0"/>
              <a:cs typeface="Times New Roman" pitchFamily="18" charset="0"/>
            </a:endParaRPr>
          </a:p>
          <a:p>
            <a:r>
              <a:rPr b="1" dirty="0" lang="en-US">
                <a:solidFill>
                  <a:srgbClr val="FF0000"/>
                </a:solidFill>
                <a:latin typeface="Times New Roman" pitchFamily="18" charset="0"/>
                <a:cs typeface="Times New Roman" pitchFamily="18" charset="0"/>
              </a:rPr>
              <a:t>For example −</a:t>
            </a:r>
          </a:p>
          <a:p>
            <a:pPr indent="0" marL="0">
              <a:buNone/>
            </a:pPr>
            <a:r>
              <a:rPr dirty="0" lang="en-US">
                <a:latin typeface="Times New Roman" pitchFamily="18" charset="0"/>
                <a:cs typeface="Times New Roman" pitchFamily="18" charset="0"/>
              </a:rPr>
              <a:t>counter binary_integer := 0;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greetings </a:t>
            </a:r>
            <a:r>
              <a:rPr dirty="0" lang="en-US">
                <a:latin typeface="Times New Roman" pitchFamily="18" charset="0"/>
                <a:cs typeface="Times New Roman" pitchFamily="18" charset="0"/>
              </a:rPr>
              <a:t>varchar2(20) DEFAULT 'Have a Good Day'; </a:t>
            </a:r>
          </a:p>
        </p:txBody>
      </p:sp>
    </p:spTree>
  </p:cSld>
  <p:clrMapOvr>
    <a:masterClrMapping/>
  </p:clrMapOvr>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89" name=""/>
        <p:cNvGrpSpPr/>
        <p:nvPr/>
      </p:nvGrpSpPr>
      <p:grpSpPr>
        <a:xfrm>
          <a:off x="0" y="0"/>
          <a:ext cx="0" cy="0"/>
          <a:chOff x="0" y="0"/>
          <a:chExt cx="0" cy="0"/>
        </a:xfrm>
      </p:grpSpPr>
      <p:sp>
        <p:nvSpPr>
          <p:cNvPr id="1048634" name="Content Placeholder 2"/>
          <p:cNvSpPr>
            <a:spLocks noGrp="1"/>
          </p:cNvSpPr>
          <p:nvPr>
            <p:ph idx="1"/>
          </p:nvPr>
        </p:nvSpPr>
        <p:spPr>
          <a:xfrm>
            <a:off x="457200" y="228600"/>
            <a:ext cx="8229600" cy="6400800"/>
          </a:xfrm>
        </p:spPr>
        <p:txBody>
          <a:bodyPr>
            <a:normAutofit/>
          </a:bodyPr>
          <a:p>
            <a:r>
              <a:rPr dirty="0" lang="en-US">
                <a:latin typeface="Times New Roman" pitchFamily="18" charset="0"/>
                <a:cs typeface="Times New Roman" pitchFamily="18" charset="0"/>
              </a:rPr>
              <a:t>You can also specify that a variable should not have a </a:t>
            </a:r>
            <a:r>
              <a:rPr b="1" dirty="0" lang="en-US">
                <a:latin typeface="Times New Roman" pitchFamily="18" charset="0"/>
                <a:cs typeface="Times New Roman" pitchFamily="18" charset="0"/>
              </a:rPr>
              <a:t>NULL</a:t>
            </a:r>
            <a:r>
              <a:rPr dirty="0" lang="en-US">
                <a:latin typeface="Times New Roman" pitchFamily="18" charset="0"/>
                <a:cs typeface="Times New Roman" pitchFamily="18" charset="0"/>
              </a:rPr>
              <a:t> value using the </a:t>
            </a:r>
            <a:r>
              <a:rPr b="1" dirty="0" lang="en-US">
                <a:latin typeface="Times New Roman" pitchFamily="18" charset="0"/>
                <a:cs typeface="Times New Roman" pitchFamily="18" charset="0"/>
              </a:rPr>
              <a:t>NOT NULL</a:t>
            </a:r>
            <a:r>
              <a:rPr dirty="0" lang="en-US">
                <a:latin typeface="Times New Roman" pitchFamily="18" charset="0"/>
                <a:cs typeface="Times New Roman" pitchFamily="18" charset="0"/>
              </a:rPr>
              <a:t> constraint</a:t>
            </a:r>
            <a:r>
              <a:rPr dirty="0" lang="en-US" smtClean="0">
                <a:latin typeface="Times New Roman" pitchFamily="18" charset="0"/>
                <a:cs typeface="Times New Roman" pitchFamily="18" charset="0"/>
              </a:rPr>
              <a:t>.</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 </a:t>
            </a:r>
            <a:r>
              <a:rPr dirty="0" lang="en-US">
                <a:latin typeface="Times New Roman" pitchFamily="18" charset="0"/>
                <a:cs typeface="Times New Roman" pitchFamily="18" charset="0"/>
              </a:rPr>
              <a:t>If you use the NOT NULL constraint, you must explicitly assign an initial value for that variable</a:t>
            </a:r>
            <a:r>
              <a:rPr dirty="0" lang="en-US" smtClean="0">
                <a:latin typeface="Times New Roman" pitchFamily="18" charset="0"/>
                <a:cs typeface="Times New Roman" pitchFamily="18" charset="0"/>
              </a:rPr>
              <a:t>.</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It is a good programming practice to initialize variables properly otherwise, sometimes programs would produce unexpected results. </a:t>
            </a:r>
            <a:endParaRPr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p:txBody>
      </p:sp>
    </p:spTree>
  </p:cSld>
  <p:clrMapOvr>
    <a:masterClrMapping/>
  </p:clrMapOvr>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90" name=""/>
        <p:cNvGrpSpPr/>
        <p:nvPr/>
      </p:nvGrpSpPr>
      <p:grpSpPr>
        <a:xfrm>
          <a:off x="0" y="0"/>
          <a:ext cx="0" cy="0"/>
          <a:chOff x="0" y="0"/>
          <a:chExt cx="0" cy="0"/>
        </a:xfrm>
      </p:grpSpPr>
      <p:sp>
        <p:nvSpPr>
          <p:cNvPr id="1048635" name="Content Placeholder 2"/>
          <p:cNvSpPr>
            <a:spLocks noGrp="1"/>
          </p:cNvSpPr>
          <p:nvPr>
            <p:ph idx="1"/>
          </p:nvPr>
        </p:nvSpPr>
        <p:spPr>
          <a:xfrm>
            <a:off x="457200" y="381000"/>
            <a:ext cx="8229600" cy="6324600"/>
          </a:xfrm>
        </p:spPr>
        <p:txBody>
          <a:bodyPr>
            <a:normAutofit fontScale="96875" lnSpcReduction="10000"/>
          </a:bodyPr>
          <a:p>
            <a:pPr indent="0" marL="0">
              <a:buNone/>
            </a:pPr>
            <a:r>
              <a:rPr b="1" dirty="0" lang="en-US">
                <a:solidFill>
                  <a:srgbClr val="0000FF"/>
                </a:solidFill>
                <a:latin typeface="Times New Roman" pitchFamily="18" charset="0"/>
                <a:cs typeface="Times New Roman" pitchFamily="18" charset="0"/>
              </a:rPr>
              <a:t>DECLARE </a:t>
            </a:r>
            <a:endParaRPr b="1" dirty="0" lang="en-US" smtClean="0">
              <a:solidFill>
                <a:srgbClr val="0000FF"/>
              </a:solidFill>
              <a:latin typeface="Times New Roman" pitchFamily="18" charset="0"/>
              <a:cs typeface="Times New Roman" pitchFamily="18" charset="0"/>
            </a:endParaRPr>
          </a:p>
          <a:p>
            <a:pPr indent="0" marL="0">
              <a:buNone/>
            </a:pPr>
            <a:r>
              <a:rPr dirty="0" lang="en-US">
                <a:latin typeface="Times New Roman" pitchFamily="18" charset="0"/>
                <a:cs typeface="Times New Roman" pitchFamily="18" charset="0"/>
              </a:rPr>
              <a:t>	</a:t>
            </a:r>
            <a:r>
              <a:rPr dirty="0" lang="en-US" smtClean="0">
                <a:latin typeface="Times New Roman" pitchFamily="18" charset="0"/>
                <a:cs typeface="Times New Roman" pitchFamily="18" charset="0"/>
              </a:rPr>
              <a:t>a </a:t>
            </a:r>
            <a:r>
              <a:rPr dirty="0" lang="en-US">
                <a:latin typeface="Times New Roman" pitchFamily="18" charset="0"/>
                <a:cs typeface="Times New Roman" pitchFamily="18" charset="0"/>
              </a:rPr>
              <a:t>integer := 10;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b </a:t>
            </a:r>
            <a:r>
              <a:rPr dirty="0" lang="en-US">
                <a:latin typeface="Times New Roman" pitchFamily="18" charset="0"/>
                <a:cs typeface="Times New Roman" pitchFamily="18" charset="0"/>
              </a:rPr>
              <a:t>integer := 20;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c </a:t>
            </a:r>
            <a:r>
              <a:rPr dirty="0" lang="en-US">
                <a:latin typeface="Times New Roman" pitchFamily="18" charset="0"/>
                <a:cs typeface="Times New Roman" pitchFamily="18" charset="0"/>
              </a:rPr>
              <a:t>integer;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f </a:t>
            </a:r>
            <a:r>
              <a:rPr dirty="0" lang="en-US">
                <a:latin typeface="Times New Roman" pitchFamily="18" charset="0"/>
                <a:cs typeface="Times New Roman" pitchFamily="18" charset="0"/>
              </a:rPr>
              <a:t>real; </a:t>
            </a:r>
            <a:endParaRPr dirty="0" lang="en-US" smtClean="0">
              <a:latin typeface="Times New Roman" pitchFamily="18" charset="0"/>
              <a:cs typeface="Times New Roman" pitchFamily="18" charset="0"/>
            </a:endParaRPr>
          </a:p>
          <a:p>
            <a:pPr indent="0" marL="0">
              <a:buNone/>
            </a:pPr>
            <a:r>
              <a:rPr b="1" dirty="0" lang="en-US" smtClean="0">
                <a:solidFill>
                  <a:srgbClr val="0000FF"/>
                </a:solidFill>
                <a:latin typeface="Times New Roman" pitchFamily="18" charset="0"/>
                <a:cs typeface="Times New Roman" pitchFamily="18" charset="0"/>
              </a:rPr>
              <a:t>BEGIN</a:t>
            </a:r>
            <a:r>
              <a:rPr dirty="0" lang="en-US" smtClean="0">
                <a:latin typeface="Times New Roman" pitchFamily="18" charset="0"/>
                <a:cs typeface="Times New Roman" pitchFamily="18" charset="0"/>
              </a:rPr>
              <a:t> </a:t>
            </a:r>
          </a:p>
          <a:p>
            <a:pPr indent="0" marL="0">
              <a:buNone/>
            </a:pPr>
            <a:r>
              <a:rPr dirty="0" lang="en-US">
                <a:latin typeface="Times New Roman" pitchFamily="18" charset="0"/>
                <a:cs typeface="Times New Roman" pitchFamily="18" charset="0"/>
              </a:rPr>
              <a:t>	</a:t>
            </a:r>
            <a:r>
              <a:rPr dirty="0" lang="en-US" smtClean="0">
                <a:latin typeface="Times New Roman" pitchFamily="18" charset="0"/>
                <a:cs typeface="Times New Roman" pitchFamily="18" charset="0"/>
              </a:rPr>
              <a:t>c </a:t>
            </a:r>
            <a:r>
              <a:rPr dirty="0" lang="en-US">
                <a:latin typeface="Times New Roman" pitchFamily="18" charset="0"/>
                <a:cs typeface="Times New Roman" pitchFamily="18" charset="0"/>
              </a:rPr>
              <a:t>:= a + b;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dbms_output.put_line</a:t>
            </a:r>
            <a:r>
              <a:rPr dirty="0" lang="en-US">
                <a:latin typeface="Times New Roman" pitchFamily="18" charset="0"/>
                <a:cs typeface="Times New Roman" pitchFamily="18" charset="0"/>
              </a:rPr>
              <a:t>('Value of c: ' || c);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f </a:t>
            </a:r>
            <a:r>
              <a:rPr dirty="0" lang="en-US">
                <a:latin typeface="Times New Roman" pitchFamily="18" charset="0"/>
                <a:cs typeface="Times New Roman" pitchFamily="18" charset="0"/>
              </a:rPr>
              <a:t>:= 70.0/3.0;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dbms_output.put_line</a:t>
            </a:r>
            <a:r>
              <a:rPr dirty="0" lang="en-US">
                <a:latin typeface="Times New Roman" pitchFamily="18" charset="0"/>
                <a:cs typeface="Times New Roman" pitchFamily="18" charset="0"/>
              </a:rPr>
              <a:t>('Value of f: ' || f</a:t>
            </a:r>
            <a:r>
              <a:rPr dirty="0" lang="en-US" smtClean="0">
                <a:latin typeface="Times New Roman" pitchFamily="18" charset="0"/>
                <a:cs typeface="Times New Roman" pitchFamily="18" charset="0"/>
              </a:rPr>
              <a:t>);</a:t>
            </a:r>
          </a:p>
          <a:p>
            <a:pPr indent="0" marL="0">
              <a:buNone/>
            </a:pPr>
            <a:r>
              <a:rPr dirty="0" lang="en-US" smtClean="0">
                <a:latin typeface="Times New Roman" pitchFamily="18" charset="0"/>
                <a:cs typeface="Times New Roman" pitchFamily="18" charset="0"/>
              </a:rPr>
              <a:t> </a:t>
            </a:r>
            <a:r>
              <a:rPr b="1" dirty="0" lang="en-US">
                <a:solidFill>
                  <a:srgbClr val="0000FF"/>
                </a:solidFill>
                <a:latin typeface="Times New Roman" pitchFamily="18" charset="0"/>
                <a:cs typeface="Times New Roman" pitchFamily="18" charset="0"/>
              </a:rPr>
              <a:t>END; </a:t>
            </a:r>
            <a:endParaRPr b="1" dirty="0" lang="en-US" smtClean="0">
              <a:solidFill>
                <a:srgbClr val="0000FF"/>
              </a:solidFill>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a:t>
            </a:r>
            <a:endParaRPr dirty="0" lang="en-US">
              <a:latin typeface="Times New Roman" pitchFamily="18" charset="0"/>
              <a:cs typeface="Times New Roman" pitchFamily="18" charset="0"/>
            </a:endParaRPr>
          </a:p>
        </p:txBody>
      </p:sp>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91" name=""/>
        <p:cNvGrpSpPr/>
        <p:nvPr/>
      </p:nvGrpSpPr>
      <p:grpSpPr>
        <a:xfrm>
          <a:off x="0" y="0"/>
          <a:ext cx="0" cy="0"/>
          <a:chOff x="0" y="0"/>
          <a:chExt cx="0" cy="0"/>
        </a:xfrm>
      </p:grpSpPr>
      <p:sp>
        <p:nvSpPr>
          <p:cNvPr id="1048636" name="Content Placeholder 2"/>
          <p:cNvSpPr>
            <a:spLocks noGrp="1"/>
          </p:cNvSpPr>
          <p:nvPr>
            <p:ph idx="1"/>
          </p:nvPr>
        </p:nvSpPr>
        <p:spPr>
          <a:xfrm>
            <a:off x="457200" y="685800"/>
            <a:ext cx="8229600" cy="5440363"/>
          </a:xfrm>
        </p:spPr>
        <p:txBody>
          <a:bodyPr/>
          <a:p>
            <a:r>
              <a:rPr b="1" dirty="0" lang="en-US" smtClean="0">
                <a:latin typeface="Times New Roman" pitchFamily="18" charset="0"/>
                <a:cs typeface="Times New Roman" pitchFamily="18" charset="0"/>
              </a:rPr>
              <a:t>Output</a:t>
            </a:r>
          </a:p>
          <a:p>
            <a:pPr indent="0" marL="0">
              <a:buNone/>
            </a:pPr>
            <a:endParaRPr dirty="0" lang="en-US">
              <a:latin typeface="Times New Roman" pitchFamily="18" charset="0"/>
              <a:cs typeface="Times New Roman" pitchFamily="18" charset="0"/>
            </a:endParaRPr>
          </a:p>
          <a:p>
            <a:pPr indent="0" marL="0">
              <a:buNone/>
            </a:pPr>
            <a:r>
              <a:rPr dirty="0" lang="en-US">
                <a:latin typeface="Times New Roman" pitchFamily="18" charset="0"/>
                <a:cs typeface="Times New Roman" pitchFamily="18" charset="0"/>
              </a:rPr>
              <a:t>Value of c: </a:t>
            </a:r>
            <a:r>
              <a:rPr dirty="0" lang="en-US" smtClean="0">
                <a:latin typeface="Times New Roman" pitchFamily="18" charset="0"/>
                <a:cs typeface="Times New Roman" pitchFamily="18" charset="0"/>
              </a:rPr>
              <a:t>30</a:t>
            </a:r>
          </a:p>
          <a:p>
            <a:pPr indent="0" marL="0">
              <a:buNone/>
            </a:pPr>
            <a:r>
              <a:rPr dirty="0" lang="en-US" smtClean="0">
                <a:latin typeface="Times New Roman" pitchFamily="18" charset="0"/>
                <a:cs typeface="Times New Roman" pitchFamily="18" charset="0"/>
              </a:rPr>
              <a:t>Value </a:t>
            </a:r>
            <a:r>
              <a:rPr dirty="0" lang="en-US">
                <a:latin typeface="Times New Roman" pitchFamily="18" charset="0"/>
                <a:cs typeface="Times New Roman" pitchFamily="18" charset="0"/>
              </a:rPr>
              <a:t>of f: </a:t>
            </a:r>
            <a:r>
              <a:rPr dirty="0" lang="en-US" smtClean="0">
                <a:latin typeface="Times New Roman" pitchFamily="18" charset="0"/>
                <a:cs typeface="Times New Roman" pitchFamily="18" charset="0"/>
              </a:rPr>
              <a:t>23.433333333333333333 </a:t>
            </a:r>
          </a:p>
          <a:p>
            <a:pPr indent="0" marL="0">
              <a:buNone/>
            </a:pPr>
            <a:endParaRPr dirty="0" lang="en-US">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PL/SQL </a:t>
            </a:r>
            <a:r>
              <a:rPr dirty="0" lang="en-US">
                <a:latin typeface="Times New Roman" pitchFamily="18" charset="0"/>
                <a:cs typeface="Times New Roman" pitchFamily="18" charset="0"/>
              </a:rPr>
              <a:t>procedure successfully completed. </a:t>
            </a:r>
          </a:p>
        </p:txBody>
      </p:sp>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92" name=""/>
        <p:cNvGrpSpPr/>
        <p:nvPr/>
      </p:nvGrpSpPr>
      <p:grpSpPr>
        <a:xfrm>
          <a:off x="0" y="0"/>
          <a:ext cx="0" cy="0"/>
          <a:chOff x="0" y="0"/>
          <a:chExt cx="0" cy="0"/>
        </a:xfrm>
      </p:grpSpPr>
      <p:sp>
        <p:nvSpPr>
          <p:cNvPr id="1048637" name="Title 1"/>
          <p:cNvSpPr>
            <a:spLocks noGrp="1"/>
          </p:cNvSpPr>
          <p:nvPr>
            <p:ph type="title"/>
          </p:nvPr>
        </p:nvSpPr>
        <p:spPr/>
        <p:txBody>
          <a:bodyPr>
            <a:normAutofit fontScale="90000"/>
          </a:bodyPr>
          <a:p>
            <a:r>
              <a:rPr b="1" dirty="0" lang="en-US">
                <a:solidFill>
                  <a:srgbClr val="FF0000"/>
                </a:solidFill>
                <a:latin typeface="Times New Roman" pitchFamily="18" charset="0"/>
                <a:cs typeface="Times New Roman" pitchFamily="18" charset="0"/>
              </a:rPr>
              <a:t>Variable Scope in PL/SQL</a:t>
            </a:r>
            <a:r>
              <a:rPr b="1" dirty="0" lang="en-US"/>
              <a:t/>
            </a:r>
            <a:br>
              <a:rPr b="1" dirty="0" lang="en-US"/>
            </a:br>
            <a:endParaRPr dirty="0" lang="en-US"/>
          </a:p>
        </p:txBody>
      </p:sp>
      <p:sp>
        <p:nvSpPr>
          <p:cNvPr id="1048638" name="Content Placeholder 2"/>
          <p:cNvSpPr>
            <a:spLocks noGrp="1"/>
          </p:cNvSpPr>
          <p:nvPr>
            <p:ph idx="1"/>
          </p:nvPr>
        </p:nvSpPr>
        <p:spPr>
          <a:xfrm>
            <a:off x="228600" y="1066800"/>
            <a:ext cx="8686800" cy="5486400"/>
          </a:xfrm>
        </p:spPr>
        <p:txBody>
          <a:bodyPr>
            <a:normAutofit fontScale="81250" lnSpcReduction="10000"/>
          </a:bodyPr>
          <a:p>
            <a:r>
              <a:rPr dirty="0" lang="en-US" smtClean="0">
                <a:latin typeface="Times New Roman" pitchFamily="18" charset="0"/>
                <a:cs typeface="Times New Roman" pitchFamily="18" charset="0"/>
              </a:rPr>
              <a:t>PL/SQL </a:t>
            </a:r>
            <a:r>
              <a:rPr dirty="0" lang="en-US">
                <a:latin typeface="Times New Roman" pitchFamily="18" charset="0"/>
                <a:cs typeface="Times New Roman" pitchFamily="18" charset="0"/>
              </a:rPr>
              <a:t>allows the nesting of blocks, i.e., each program block may contain another inner block. If a variable is declared within an inner block, it is not accessible to the outer block. </a:t>
            </a:r>
            <a:endParaRPr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a:p>
            <a:r>
              <a:rPr dirty="0" lang="en-US" smtClean="0">
                <a:latin typeface="Times New Roman" pitchFamily="18" charset="0"/>
                <a:cs typeface="Times New Roman" pitchFamily="18" charset="0"/>
              </a:rPr>
              <a:t>However</a:t>
            </a:r>
            <a:r>
              <a:rPr dirty="0" lang="en-US">
                <a:latin typeface="Times New Roman" pitchFamily="18" charset="0"/>
                <a:cs typeface="Times New Roman" pitchFamily="18" charset="0"/>
              </a:rPr>
              <a:t>, if a variable is declared and accessible to an outer block, it is also accessible to all nested inner blocks. </a:t>
            </a:r>
            <a:endParaRPr dirty="0" lang="en-US" smtClean="0">
              <a:latin typeface="Times New Roman" pitchFamily="18" charset="0"/>
              <a:cs typeface="Times New Roman" pitchFamily="18" charset="0"/>
            </a:endParaRPr>
          </a:p>
          <a:p>
            <a:endParaRPr b="1" dirty="0" lang="en-US">
              <a:solidFill>
                <a:srgbClr val="FF0000"/>
              </a:solidFill>
              <a:latin typeface="Times New Roman" pitchFamily="18" charset="0"/>
              <a:cs typeface="Times New Roman" pitchFamily="18" charset="0"/>
            </a:endParaRPr>
          </a:p>
          <a:p>
            <a:r>
              <a:rPr b="1" dirty="0" lang="en-US" smtClean="0">
                <a:solidFill>
                  <a:srgbClr val="FF0000"/>
                </a:solidFill>
                <a:latin typeface="Times New Roman" pitchFamily="18" charset="0"/>
                <a:cs typeface="Times New Roman" pitchFamily="18" charset="0"/>
              </a:rPr>
              <a:t>There </a:t>
            </a:r>
            <a:r>
              <a:rPr b="1" dirty="0" lang="en-US">
                <a:solidFill>
                  <a:srgbClr val="FF0000"/>
                </a:solidFill>
                <a:latin typeface="Times New Roman" pitchFamily="18" charset="0"/>
                <a:cs typeface="Times New Roman" pitchFamily="18" charset="0"/>
              </a:rPr>
              <a:t>are two types of variable scope −</a:t>
            </a:r>
          </a:p>
          <a:p>
            <a:r>
              <a:rPr b="1" dirty="0" lang="en-US">
                <a:latin typeface="Times New Roman" pitchFamily="18" charset="0"/>
                <a:cs typeface="Times New Roman" pitchFamily="18" charset="0"/>
              </a:rPr>
              <a:t>Local variables</a:t>
            </a:r>
            <a:r>
              <a:rPr dirty="0" lang="en-US">
                <a:latin typeface="Times New Roman" pitchFamily="18" charset="0"/>
                <a:cs typeface="Times New Roman" pitchFamily="18" charset="0"/>
              </a:rPr>
              <a:t> − Variables declared in an inner block and not accessible to outer blocks.</a:t>
            </a:r>
          </a:p>
          <a:p>
            <a:r>
              <a:rPr b="1" dirty="0" lang="en-US">
                <a:latin typeface="Times New Roman" pitchFamily="18" charset="0"/>
                <a:cs typeface="Times New Roman" pitchFamily="18" charset="0"/>
              </a:rPr>
              <a:t>Global variables</a:t>
            </a:r>
            <a:r>
              <a:rPr dirty="0" lang="en-US">
                <a:latin typeface="Times New Roman" pitchFamily="18" charset="0"/>
                <a:cs typeface="Times New Roman" pitchFamily="18" charset="0"/>
              </a:rPr>
              <a:t> − Variables declared in the outermost block or a package.</a:t>
            </a:r>
          </a:p>
          <a:p>
            <a:endParaRPr dirty="0" lang="en-US">
              <a:latin typeface="Times New Roman" pitchFamily="18" charset="0"/>
              <a:cs typeface="Times New Roman" pitchFamily="18" charset="0"/>
            </a:endParaRPr>
          </a:p>
        </p:txBody>
      </p:sp>
    </p:spTree>
  </p:cSld>
  <p:clrMapOvr>
    <a:masterClrMapping/>
  </p:clrMapOvr>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93" name=""/>
        <p:cNvGrpSpPr/>
        <p:nvPr/>
      </p:nvGrpSpPr>
      <p:grpSpPr>
        <a:xfrm>
          <a:off x="0" y="0"/>
          <a:ext cx="0" cy="0"/>
          <a:chOff x="0" y="0"/>
          <a:chExt cx="0" cy="0"/>
        </a:xfrm>
      </p:grpSpPr>
      <p:sp>
        <p:nvSpPr>
          <p:cNvPr id="1048639" name="Content Placeholder 2"/>
          <p:cNvSpPr>
            <a:spLocks noGrp="1"/>
          </p:cNvSpPr>
          <p:nvPr>
            <p:ph idx="1"/>
          </p:nvPr>
        </p:nvSpPr>
        <p:spPr>
          <a:xfrm>
            <a:off x="304800" y="228600"/>
            <a:ext cx="8610600" cy="6477000"/>
          </a:xfrm>
        </p:spPr>
        <p:txBody>
          <a:bodyPr>
            <a:normAutofit fontScale="95833" lnSpcReduction="10000"/>
          </a:bodyPr>
          <a:p>
            <a:pPr indent="0" marL="0">
              <a:buNone/>
            </a:pPr>
            <a:r>
              <a:rPr b="1" dirty="0" sz="2400" lang="en-US">
                <a:solidFill>
                  <a:srgbClr val="FF0000"/>
                </a:solidFill>
                <a:latin typeface="Times New Roman" pitchFamily="18" charset="0"/>
                <a:cs typeface="Times New Roman" pitchFamily="18" charset="0"/>
              </a:rPr>
              <a:t>DECLARE</a:t>
            </a:r>
            <a:r>
              <a:rPr dirty="0" sz="2400" lang="en-US">
                <a:solidFill>
                  <a:srgbClr val="FF0000"/>
                </a:solidFill>
                <a:latin typeface="Times New Roman" pitchFamily="18" charset="0"/>
                <a:cs typeface="Times New Roman" pitchFamily="18" charset="0"/>
              </a:rPr>
              <a:t> </a:t>
            </a:r>
            <a:endParaRPr dirty="0" sz="2400" lang="en-US" smtClean="0">
              <a:solidFill>
                <a:srgbClr val="FF0000"/>
              </a:solidFill>
              <a:latin typeface="Times New Roman" pitchFamily="18" charset="0"/>
              <a:cs typeface="Times New Roman" pitchFamily="18" charset="0"/>
            </a:endParaRPr>
          </a:p>
          <a:p>
            <a:pPr indent="0" marL="0">
              <a:buNone/>
            </a:pPr>
            <a:r>
              <a:rPr dirty="0" sz="2400" lang="en-US" smtClean="0">
                <a:latin typeface="Times New Roman" pitchFamily="18" charset="0"/>
                <a:cs typeface="Times New Roman" pitchFamily="18" charset="0"/>
              </a:rPr>
              <a:t>	</a:t>
            </a:r>
            <a:r>
              <a:rPr dirty="0" sz="2400" lang="en-US" smtClean="0">
                <a:solidFill>
                  <a:srgbClr val="0000FF"/>
                </a:solidFill>
                <a:latin typeface="Times New Roman" pitchFamily="18" charset="0"/>
                <a:cs typeface="Times New Roman" pitchFamily="18" charset="0"/>
              </a:rPr>
              <a:t>-- </a:t>
            </a:r>
            <a:r>
              <a:rPr dirty="0" sz="2400" lang="en-US">
                <a:solidFill>
                  <a:srgbClr val="0000FF"/>
                </a:solidFill>
                <a:latin typeface="Times New Roman" pitchFamily="18" charset="0"/>
                <a:cs typeface="Times New Roman" pitchFamily="18" charset="0"/>
              </a:rPr>
              <a:t>Global variables </a:t>
            </a:r>
            <a:endParaRPr dirty="0" sz="2400" lang="en-US" smtClean="0">
              <a:solidFill>
                <a:srgbClr val="0000FF"/>
              </a:solidFill>
              <a:latin typeface="Times New Roman" pitchFamily="18" charset="0"/>
              <a:cs typeface="Times New Roman" pitchFamily="18" charset="0"/>
            </a:endParaRPr>
          </a:p>
          <a:p>
            <a:pPr indent="0" marL="0">
              <a:buNone/>
            </a:pPr>
            <a:r>
              <a:rPr dirty="0" sz="2400" lang="en-US">
                <a:latin typeface="Times New Roman" pitchFamily="18" charset="0"/>
                <a:cs typeface="Times New Roman" pitchFamily="18" charset="0"/>
              </a:rPr>
              <a:t>	</a:t>
            </a:r>
            <a:r>
              <a:rPr dirty="0" sz="2400" lang="en-US" smtClean="0">
                <a:latin typeface="Times New Roman" pitchFamily="18" charset="0"/>
                <a:cs typeface="Times New Roman" pitchFamily="18" charset="0"/>
              </a:rPr>
              <a:t>num1 </a:t>
            </a:r>
            <a:r>
              <a:rPr dirty="0" sz="2400" lang="en-US">
                <a:latin typeface="Times New Roman" pitchFamily="18" charset="0"/>
                <a:cs typeface="Times New Roman" pitchFamily="18" charset="0"/>
              </a:rPr>
              <a:t>number := 95; </a:t>
            </a:r>
            <a:endParaRPr dirty="0" sz="2400" lang="en-US" smtClean="0">
              <a:latin typeface="Times New Roman" pitchFamily="18" charset="0"/>
              <a:cs typeface="Times New Roman" pitchFamily="18" charset="0"/>
            </a:endParaRPr>
          </a:p>
          <a:p>
            <a:pPr indent="0" marL="0">
              <a:buNone/>
            </a:pPr>
            <a:r>
              <a:rPr dirty="0" sz="2400" lang="en-US" smtClean="0">
                <a:latin typeface="Times New Roman" pitchFamily="18" charset="0"/>
                <a:cs typeface="Times New Roman" pitchFamily="18" charset="0"/>
              </a:rPr>
              <a:t>	num2 </a:t>
            </a:r>
            <a:r>
              <a:rPr dirty="0" sz="2400" lang="en-US">
                <a:latin typeface="Times New Roman" pitchFamily="18" charset="0"/>
                <a:cs typeface="Times New Roman" pitchFamily="18" charset="0"/>
              </a:rPr>
              <a:t>number := 85; </a:t>
            </a:r>
            <a:endParaRPr dirty="0" sz="2400" lang="en-US" smtClean="0">
              <a:latin typeface="Times New Roman" pitchFamily="18" charset="0"/>
              <a:cs typeface="Times New Roman" pitchFamily="18" charset="0"/>
            </a:endParaRPr>
          </a:p>
          <a:p>
            <a:pPr indent="0" marL="0">
              <a:buNone/>
            </a:pPr>
            <a:r>
              <a:rPr b="1" dirty="0" sz="2400" lang="en-US" smtClean="0">
                <a:solidFill>
                  <a:srgbClr val="FF0000"/>
                </a:solidFill>
                <a:latin typeface="Times New Roman" pitchFamily="18" charset="0"/>
                <a:cs typeface="Times New Roman" pitchFamily="18" charset="0"/>
              </a:rPr>
              <a:t>BEGIN</a:t>
            </a:r>
          </a:p>
          <a:p>
            <a:pPr indent="0" marL="0">
              <a:buNone/>
            </a:pPr>
            <a:r>
              <a:rPr dirty="0" sz="2400" lang="en-US" smtClean="0">
                <a:latin typeface="Times New Roman" pitchFamily="18" charset="0"/>
                <a:cs typeface="Times New Roman" pitchFamily="18" charset="0"/>
              </a:rPr>
              <a:t>	 </a:t>
            </a:r>
            <a:r>
              <a:rPr dirty="0" sz="2400" lang="en-US">
                <a:latin typeface="Times New Roman" pitchFamily="18" charset="0"/>
                <a:cs typeface="Times New Roman" pitchFamily="18" charset="0"/>
              </a:rPr>
              <a:t>dbms_output.put_line('Outer Variable num1: ' || num1</a:t>
            </a:r>
            <a:r>
              <a:rPr dirty="0" sz="2400" lang="en-US" smtClean="0">
                <a:latin typeface="Times New Roman" pitchFamily="18" charset="0"/>
                <a:cs typeface="Times New Roman" pitchFamily="18" charset="0"/>
              </a:rPr>
              <a:t>);</a:t>
            </a:r>
          </a:p>
          <a:p>
            <a:pPr indent="0" marL="0">
              <a:buNone/>
            </a:pPr>
            <a:r>
              <a:rPr dirty="0" sz="2400" lang="en-US" smtClean="0">
                <a:latin typeface="Times New Roman" pitchFamily="18" charset="0"/>
                <a:cs typeface="Times New Roman" pitchFamily="18" charset="0"/>
              </a:rPr>
              <a:t>	 </a:t>
            </a:r>
            <a:r>
              <a:rPr dirty="0" sz="2400" lang="en-US">
                <a:latin typeface="Times New Roman" pitchFamily="18" charset="0"/>
                <a:cs typeface="Times New Roman" pitchFamily="18" charset="0"/>
              </a:rPr>
              <a:t>dbms_output.put_line('Outer Variable num2: ' || num2</a:t>
            </a:r>
            <a:r>
              <a:rPr dirty="0" sz="2400" lang="en-US" smtClean="0">
                <a:latin typeface="Times New Roman" pitchFamily="18" charset="0"/>
                <a:cs typeface="Times New Roman" pitchFamily="18" charset="0"/>
              </a:rPr>
              <a:t>);</a:t>
            </a:r>
          </a:p>
          <a:p>
            <a:pPr indent="0" marL="0">
              <a:buNone/>
            </a:pPr>
            <a:r>
              <a:rPr b="1" dirty="0" sz="2400" lang="en-US" smtClean="0">
                <a:latin typeface="Times New Roman" pitchFamily="18" charset="0"/>
                <a:cs typeface="Times New Roman" pitchFamily="18" charset="0"/>
              </a:rPr>
              <a:t>	 </a:t>
            </a:r>
            <a:r>
              <a:rPr b="1" dirty="0" sz="2400" lang="en-US" smtClean="0">
                <a:solidFill>
                  <a:srgbClr val="FF0000"/>
                </a:solidFill>
                <a:latin typeface="Times New Roman" pitchFamily="18" charset="0"/>
                <a:cs typeface="Times New Roman" pitchFamily="18" charset="0"/>
              </a:rPr>
              <a:t>DECLARE</a:t>
            </a:r>
          </a:p>
          <a:p>
            <a:pPr indent="0" marL="0">
              <a:buNone/>
            </a:pPr>
            <a:r>
              <a:rPr dirty="0" sz="2400" lang="en-US" smtClean="0">
                <a:latin typeface="Times New Roman" pitchFamily="18" charset="0"/>
                <a:cs typeface="Times New Roman" pitchFamily="18" charset="0"/>
              </a:rPr>
              <a:t>		 </a:t>
            </a:r>
            <a:r>
              <a:rPr dirty="0" sz="2400" lang="en-US">
                <a:solidFill>
                  <a:srgbClr val="0000FF"/>
                </a:solidFill>
                <a:latin typeface="Times New Roman" pitchFamily="18" charset="0"/>
                <a:cs typeface="Times New Roman" pitchFamily="18" charset="0"/>
              </a:rPr>
              <a:t>-- Local </a:t>
            </a:r>
            <a:r>
              <a:rPr dirty="0" sz="2400" lang="en-US" smtClean="0">
                <a:solidFill>
                  <a:srgbClr val="0000FF"/>
                </a:solidFill>
                <a:latin typeface="Times New Roman" pitchFamily="18" charset="0"/>
                <a:cs typeface="Times New Roman" pitchFamily="18" charset="0"/>
              </a:rPr>
              <a:t>variables</a:t>
            </a:r>
          </a:p>
          <a:p>
            <a:pPr indent="0" marL="0">
              <a:buNone/>
            </a:pPr>
            <a:r>
              <a:rPr dirty="0" sz="2400" lang="en-US">
                <a:latin typeface="Times New Roman" pitchFamily="18" charset="0"/>
                <a:cs typeface="Times New Roman" pitchFamily="18" charset="0"/>
              </a:rPr>
              <a:t>	</a:t>
            </a:r>
            <a:r>
              <a:rPr dirty="0" sz="2400" lang="en-US" smtClean="0">
                <a:latin typeface="Times New Roman" pitchFamily="18" charset="0"/>
                <a:cs typeface="Times New Roman" pitchFamily="18" charset="0"/>
              </a:rPr>
              <a:t>	 </a:t>
            </a:r>
            <a:r>
              <a:rPr dirty="0" sz="2400" lang="en-US">
                <a:latin typeface="Times New Roman" pitchFamily="18" charset="0"/>
                <a:cs typeface="Times New Roman" pitchFamily="18" charset="0"/>
              </a:rPr>
              <a:t>num1 number := 195; </a:t>
            </a:r>
            <a:endParaRPr dirty="0" sz="2400" lang="en-US" smtClean="0">
              <a:latin typeface="Times New Roman" pitchFamily="18" charset="0"/>
              <a:cs typeface="Times New Roman" pitchFamily="18" charset="0"/>
            </a:endParaRPr>
          </a:p>
          <a:p>
            <a:pPr indent="0" marL="0">
              <a:buNone/>
            </a:pPr>
            <a:r>
              <a:rPr dirty="0" sz="2400" lang="en-US" smtClean="0">
                <a:latin typeface="Times New Roman" pitchFamily="18" charset="0"/>
                <a:cs typeface="Times New Roman" pitchFamily="18" charset="0"/>
              </a:rPr>
              <a:t>		num2 </a:t>
            </a:r>
            <a:r>
              <a:rPr dirty="0" sz="2400" lang="en-US">
                <a:latin typeface="Times New Roman" pitchFamily="18" charset="0"/>
                <a:cs typeface="Times New Roman" pitchFamily="18" charset="0"/>
              </a:rPr>
              <a:t>number := 185; </a:t>
            </a:r>
            <a:endParaRPr dirty="0" sz="2400" lang="en-US" smtClean="0">
              <a:latin typeface="Times New Roman" pitchFamily="18" charset="0"/>
              <a:cs typeface="Times New Roman" pitchFamily="18" charset="0"/>
            </a:endParaRPr>
          </a:p>
          <a:p>
            <a:pPr indent="0" marL="0">
              <a:buNone/>
            </a:pPr>
            <a:r>
              <a:rPr b="1" dirty="0" sz="2400" lang="en-US" smtClean="0">
                <a:solidFill>
                  <a:srgbClr val="FF0000"/>
                </a:solidFill>
                <a:latin typeface="Times New Roman" pitchFamily="18" charset="0"/>
                <a:cs typeface="Times New Roman" pitchFamily="18" charset="0"/>
              </a:rPr>
              <a:t>		BEGIN </a:t>
            </a:r>
          </a:p>
          <a:p>
            <a:pPr indent="0" marL="0">
              <a:buNone/>
            </a:pPr>
            <a:r>
              <a:rPr dirty="0" sz="2400" lang="en-US" smtClean="0">
                <a:latin typeface="Times New Roman" pitchFamily="18" charset="0"/>
                <a:cs typeface="Times New Roman" pitchFamily="18" charset="0"/>
              </a:rPr>
              <a:t>		</a:t>
            </a:r>
            <a:r>
              <a:rPr dirty="0" sz="2400" lang="en-US" err="1" smtClean="0">
                <a:latin typeface="Times New Roman" pitchFamily="18" charset="0"/>
                <a:cs typeface="Times New Roman" pitchFamily="18" charset="0"/>
              </a:rPr>
              <a:t>dbms_output.put_line</a:t>
            </a:r>
            <a:r>
              <a:rPr dirty="0" sz="2400" lang="en-US">
                <a:latin typeface="Times New Roman" pitchFamily="18" charset="0"/>
                <a:cs typeface="Times New Roman" pitchFamily="18" charset="0"/>
              </a:rPr>
              <a:t>('Inner Variable num1: ' || num1); </a:t>
            </a:r>
            <a:endParaRPr dirty="0" sz="2400" lang="en-US" smtClean="0">
              <a:latin typeface="Times New Roman" pitchFamily="18" charset="0"/>
              <a:cs typeface="Times New Roman" pitchFamily="18" charset="0"/>
            </a:endParaRPr>
          </a:p>
          <a:p>
            <a:pPr indent="0" marL="0">
              <a:buNone/>
            </a:pPr>
            <a:r>
              <a:rPr dirty="0" sz="2400" lang="en-US" smtClean="0">
                <a:latin typeface="Times New Roman" pitchFamily="18" charset="0"/>
                <a:cs typeface="Times New Roman" pitchFamily="18" charset="0"/>
              </a:rPr>
              <a:t>		</a:t>
            </a:r>
            <a:r>
              <a:rPr dirty="0" sz="2400" lang="en-US" err="1" smtClean="0">
                <a:latin typeface="Times New Roman" pitchFamily="18" charset="0"/>
                <a:cs typeface="Times New Roman" pitchFamily="18" charset="0"/>
              </a:rPr>
              <a:t>dbms_output.put_line</a:t>
            </a:r>
            <a:r>
              <a:rPr dirty="0" sz="2400" lang="en-US">
                <a:latin typeface="Times New Roman" pitchFamily="18" charset="0"/>
                <a:cs typeface="Times New Roman" pitchFamily="18" charset="0"/>
              </a:rPr>
              <a:t>('Inner Variable num2: ' || num2); </a:t>
            </a:r>
            <a:endParaRPr dirty="0" sz="2400" lang="en-US" smtClean="0">
              <a:latin typeface="Times New Roman" pitchFamily="18" charset="0"/>
              <a:cs typeface="Times New Roman" pitchFamily="18" charset="0"/>
            </a:endParaRPr>
          </a:p>
          <a:p>
            <a:pPr indent="0" marL="0">
              <a:buNone/>
            </a:pPr>
            <a:r>
              <a:rPr b="1" dirty="0" sz="2400" lang="en-US" smtClean="0">
                <a:solidFill>
                  <a:srgbClr val="FF0000"/>
                </a:solidFill>
                <a:latin typeface="Times New Roman" pitchFamily="18" charset="0"/>
                <a:cs typeface="Times New Roman" pitchFamily="18" charset="0"/>
              </a:rPr>
              <a:t>		END</a:t>
            </a:r>
            <a:r>
              <a:rPr b="1" dirty="0" sz="2400" lang="en-US">
                <a:solidFill>
                  <a:srgbClr val="FF0000"/>
                </a:solidFill>
                <a:latin typeface="Times New Roman" pitchFamily="18" charset="0"/>
                <a:cs typeface="Times New Roman" pitchFamily="18" charset="0"/>
              </a:rPr>
              <a:t>; </a:t>
            </a:r>
            <a:endParaRPr b="1" dirty="0" sz="2400" lang="en-US" smtClean="0">
              <a:solidFill>
                <a:srgbClr val="FF0000"/>
              </a:solidFill>
              <a:latin typeface="Times New Roman" pitchFamily="18" charset="0"/>
              <a:cs typeface="Times New Roman" pitchFamily="18" charset="0"/>
            </a:endParaRPr>
          </a:p>
          <a:p>
            <a:pPr indent="0" marL="0">
              <a:buNone/>
            </a:pPr>
            <a:r>
              <a:rPr b="1" dirty="0" sz="2400" lang="en-US" smtClean="0">
                <a:solidFill>
                  <a:srgbClr val="FF0000"/>
                </a:solidFill>
                <a:latin typeface="Times New Roman" pitchFamily="18" charset="0"/>
                <a:cs typeface="Times New Roman" pitchFamily="18" charset="0"/>
              </a:rPr>
              <a:t>END;</a:t>
            </a:r>
          </a:p>
          <a:p>
            <a:pPr indent="0" marL="0">
              <a:buNone/>
            </a:pPr>
            <a:r>
              <a:rPr b="1" dirty="0" sz="2400" lang="en-US" smtClean="0">
                <a:solidFill>
                  <a:srgbClr val="0000FF"/>
                </a:solidFill>
                <a:latin typeface="Times New Roman" pitchFamily="18" charset="0"/>
                <a:cs typeface="Times New Roman" pitchFamily="18" charset="0"/>
              </a:rPr>
              <a:t> </a:t>
            </a:r>
            <a:r>
              <a:rPr b="1" dirty="0" sz="2400" lang="en-US">
                <a:solidFill>
                  <a:srgbClr val="0000FF"/>
                </a:solidFill>
                <a:latin typeface="Times New Roman" pitchFamily="18" charset="0"/>
                <a:cs typeface="Times New Roman" pitchFamily="18" charset="0"/>
              </a:rPr>
              <a:t>/ </a:t>
            </a:r>
          </a:p>
        </p:txBody>
      </p:sp>
    </p:spTree>
  </p:cSld>
  <p:clrMapOvr>
    <a:masterClrMapping/>
  </p:clrMapOvr>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94" name=""/>
        <p:cNvGrpSpPr/>
        <p:nvPr/>
      </p:nvGrpSpPr>
      <p:grpSpPr>
        <a:xfrm>
          <a:off x="0" y="0"/>
          <a:ext cx="0" cy="0"/>
          <a:chOff x="0" y="0"/>
          <a:chExt cx="0" cy="0"/>
        </a:xfrm>
      </p:grpSpPr>
      <p:sp>
        <p:nvSpPr>
          <p:cNvPr id="1048640" name="Content Placeholder 2"/>
          <p:cNvSpPr>
            <a:spLocks noGrp="1"/>
          </p:cNvSpPr>
          <p:nvPr>
            <p:ph idx="1"/>
          </p:nvPr>
        </p:nvSpPr>
        <p:spPr>
          <a:xfrm>
            <a:off x="457200" y="609600"/>
            <a:ext cx="8229600" cy="5516563"/>
          </a:xfrm>
        </p:spPr>
        <p:txBody>
          <a:bodyPr/>
          <a:p>
            <a:r>
              <a:rPr b="1" dirty="0" lang="en-US" smtClean="0">
                <a:solidFill>
                  <a:srgbClr val="0000FF"/>
                </a:solidFill>
                <a:latin typeface="Times New Roman" pitchFamily="18" charset="0"/>
                <a:cs typeface="Times New Roman" pitchFamily="18" charset="0"/>
              </a:rPr>
              <a:t>Output</a:t>
            </a:r>
            <a:endParaRPr b="1" dirty="0" lang="en-US">
              <a:solidFill>
                <a:srgbClr val="0000FF"/>
              </a:solidFill>
              <a:latin typeface="Times New Roman" pitchFamily="18" charset="0"/>
              <a:cs typeface="Times New Roman" pitchFamily="18" charset="0"/>
            </a:endParaRPr>
          </a:p>
          <a:p>
            <a:pPr indent="0" marL="0">
              <a:buNone/>
            </a:pPr>
            <a:r>
              <a:rPr dirty="0" lang="en-US">
                <a:latin typeface="Times New Roman" pitchFamily="18" charset="0"/>
                <a:cs typeface="Times New Roman" pitchFamily="18" charset="0"/>
              </a:rPr>
              <a:t>Outer Variable num1: 95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Outer </a:t>
            </a:r>
            <a:r>
              <a:rPr dirty="0" lang="en-US">
                <a:latin typeface="Times New Roman" pitchFamily="18" charset="0"/>
                <a:cs typeface="Times New Roman" pitchFamily="18" charset="0"/>
              </a:rPr>
              <a:t>Variable num2: 85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Inner </a:t>
            </a:r>
            <a:r>
              <a:rPr dirty="0" lang="en-US">
                <a:latin typeface="Times New Roman" pitchFamily="18" charset="0"/>
                <a:cs typeface="Times New Roman" pitchFamily="18" charset="0"/>
              </a:rPr>
              <a:t>Variable num1: 195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Inner </a:t>
            </a:r>
            <a:r>
              <a:rPr dirty="0" lang="en-US">
                <a:latin typeface="Times New Roman" pitchFamily="18" charset="0"/>
                <a:cs typeface="Times New Roman" pitchFamily="18" charset="0"/>
              </a:rPr>
              <a:t>Variable num2: 185 </a:t>
            </a:r>
            <a:endParaRPr dirty="0" lang="en-US" smtClean="0">
              <a:latin typeface="Times New Roman" pitchFamily="18" charset="0"/>
              <a:cs typeface="Times New Roman" pitchFamily="18" charset="0"/>
            </a:endParaRPr>
          </a:p>
          <a:p>
            <a:pPr indent="0" marL="0">
              <a:buNone/>
            </a:pPr>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PL/SQL </a:t>
            </a:r>
            <a:r>
              <a:rPr dirty="0" lang="en-US">
                <a:latin typeface="Times New Roman" pitchFamily="18" charset="0"/>
                <a:cs typeface="Times New Roman" pitchFamily="18" charset="0"/>
              </a:rPr>
              <a:t>procedure successfully completed. </a:t>
            </a: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8595" name="Content Placeholder 2"/>
          <p:cNvSpPr>
            <a:spLocks noGrp="1"/>
          </p:cNvSpPr>
          <p:nvPr>
            <p:ph idx="1"/>
          </p:nvPr>
        </p:nvSpPr>
        <p:spPr>
          <a:xfrm>
            <a:off x="152400" y="304800"/>
            <a:ext cx="8839200" cy="6324600"/>
          </a:xfrm>
        </p:spPr>
        <p:txBody>
          <a:bodyPr>
            <a:normAutofit/>
          </a:bodyPr>
          <a:p>
            <a:pPr>
              <a:buFont typeface="Wingdings" pitchFamily="2" charset="2"/>
              <a:buChar char="q"/>
            </a:pPr>
            <a:r>
              <a:rPr b="1" dirty="0" sz="2400" lang="en-US" smtClean="0">
                <a:solidFill>
                  <a:srgbClr val="FF0000"/>
                </a:solidFill>
                <a:latin typeface="Times New Roman" pitchFamily="18" charset="0"/>
                <a:cs typeface="Times New Roman" pitchFamily="18" charset="0"/>
              </a:rPr>
              <a:t>Feaures of PL/SQL </a:t>
            </a:r>
            <a:r>
              <a:rPr b="1" dirty="0" sz="2400" lang="en-US">
                <a:solidFill>
                  <a:srgbClr val="FF0000"/>
                </a:solidFill>
                <a:latin typeface="Times New Roman" pitchFamily="18" charset="0"/>
                <a:cs typeface="Times New Roman" pitchFamily="18" charset="0"/>
              </a:rPr>
              <a:t>−</a:t>
            </a:r>
          </a:p>
          <a:p>
            <a:r>
              <a:rPr dirty="0" sz="2400" lang="en-US">
                <a:latin typeface="Times New Roman" pitchFamily="18" charset="0"/>
                <a:cs typeface="Times New Roman" pitchFamily="18" charset="0"/>
              </a:rPr>
              <a:t>PL/SQL is a completely portable, high-performance transaction-processing language.</a:t>
            </a:r>
          </a:p>
          <a:p>
            <a:r>
              <a:rPr dirty="0" sz="2400" lang="en-US">
                <a:latin typeface="Times New Roman" pitchFamily="18" charset="0"/>
                <a:cs typeface="Times New Roman" pitchFamily="18" charset="0"/>
              </a:rPr>
              <a:t>PL/SQL provides a built-in, interpreted and OS independent programming environment.</a:t>
            </a:r>
          </a:p>
          <a:p>
            <a:r>
              <a:rPr dirty="0" sz="2400" lang="en-US">
                <a:latin typeface="Times New Roman" pitchFamily="18" charset="0"/>
                <a:cs typeface="Times New Roman" pitchFamily="18" charset="0"/>
              </a:rPr>
              <a:t>PL/SQL can also directly be called from the command-line </a:t>
            </a:r>
            <a:r>
              <a:rPr b="1" dirty="0" sz="2400" lang="en-US">
                <a:latin typeface="Times New Roman" pitchFamily="18" charset="0"/>
                <a:cs typeface="Times New Roman" pitchFamily="18" charset="0"/>
              </a:rPr>
              <a:t>SQL*Plus interface</a:t>
            </a:r>
            <a:r>
              <a:rPr dirty="0" sz="2400" lang="en-US">
                <a:latin typeface="Times New Roman" pitchFamily="18" charset="0"/>
                <a:cs typeface="Times New Roman" pitchFamily="18" charset="0"/>
              </a:rPr>
              <a:t>.</a:t>
            </a:r>
          </a:p>
          <a:p>
            <a:r>
              <a:rPr dirty="0" sz="2400" lang="en-US" smtClean="0">
                <a:latin typeface="Times New Roman" pitchFamily="18" charset="0"/>
                <a:cs typeface="Times New Roman" pitchFamily="18" charset="0"/>
              </a:rPr>
              <a:t>PL/SQL's </a:t>
            </a:r>
            <a:r>
              <a:rPr dirty="0" sz="2400" lang="en-US">
                <a:latin typeface="Times New Roman" pitchFamily="18" charset="0"/>
                <a:cs typeface="Times New Roman" pitchFamily="18" charset="0"/>
              </a:rPr>
              <a:t>general syntax is based on that of ADA and Pascal programming language</a:t>
            </a:r>
            <a:r>
              <a:rPr dirty="0" sz="2400" lang="en-US" smtClean="0">
                <a:latin typeface="Times New Roman" pitchFamily="18" charset="0"/>
                <a:cs typeface="Times New Roman" pitchFamily="18" charset="0"/>
              </a:rPr>
              <a:t>.</a:t>
            </a:r>
          </a:p>
          <a:p>
            <a:r>
              <a:rPr dirty="0" sz="2400" lang="en-US">
                <a:latin typeface="Times New Roman" pitchFamily="18" charset="0"/>
                <a:cs typeface="Times New Roman" pitchFamily="18" charset="0"/>
              </a:rPr>
              <a:t>PL/SQL is tightly integrated with SQL.</a:t>
            </a:r>
          </a:p>
          <a:p>
            <a:r>
              <a:rPr dirty="0" sz="2400" lang="en-US">
                <a:latin typeface="Times New Roman" pitchFamily="18" charset="0"/>
                <a:cs typeface="Times New Roman" pitchFamily="18" charset="0"/>
              </a:rPr>
              <a:t>It offers extensive error checking.</a:t>
            </a:r>
          </a:p>
          <a:p>
            <a:r>
              <a:rPr dirty="0" sz="2400" lang="en-US">
                <a:latin typeface="Times New Roman" pitchFamily="18" charset="0"/>
                <a:cs typeface="Times New Roman" pitchFamily="18" charset="0"/>
              </a:rPr>
              <a:t>It offers numerous data types.</a:t>
            </a:r>
          </a:p>
          <a:p>
            <a:endParaRPr dirty="0" sz="2400" lang="en-US">
              <a:latin typeface="Times New Roman" pitchFamily="18" charset="0"/>
              <a:cs typeface="Times New Roman" pitchFamily="18" charset="0"/>
            </a:endParaRPr>
          </a:p>
          <a:p>
            <a:endParaRPr dirty="0" sz="2400" lang="en-US">
              <a:latin typeface="Times New Roman" pitchFamily="18" charset="0"/>
              <a:cs typeface="Times New Roman" pitchFamily="18" charset="0"/>
            </a:endParaRPr>
          </a:p>
        </p:txBody>
      </p:sp>
    </p:spTree>
  </p:cSld>
  <p:clrMapOvr>
    <a:masterClrMapping/>
  </p:clrMapOvr>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95" name=""/>
        <p:cNvGrpSpPr/>
        <p:nvPr/>
      </p:nvGrpSpPr>
      <p:grpSpPr>
        <a:xfrm>
          <a:off x="0" y="0"/>
          <a:ext cx="0" cy="0"/>
          <a:chOff x="0" y="0"/>
          <a:chExt cx="0" cy="0"/>
        </a:xfrm>
      </p:grpSpPr>
      <p:sp>
        <p:nvSpPr>
          <p:cNvPr id="1048641" name="Title 1"/>
          <p:cNvSpPr>
            <a:spLocks noGrp="1"/>
          </p:cNvSpPr>
          <p:nvPr>
            <p:ph type="title"/>
          </p:nvPr>
        </p:nvSpPr>
        <p:spPr/>
        <p:txBody>
          <a:bodyPr>
            <a:normAutofit fontScale="90000"/>
          </a:bodyPr>
          <a:p>
            <a:r>
              <a:rPr b="1" dirty="0" lang="en-US">
                <a:solidFill>
                  <a:srgbClr val="FF0000"/>
                </a:solidFill>
                <a:latin typeface="Times New Roman" pitchFamily="18" charset="0"/>
                <a:cs typeface="Times New Roman" pitchFamily="18" charset="0"/>
              </a:rPr>
              <a:t>PL/SQL Records</a:t>
            </a:r>
            <a:br>
              <a:rPr b="1" dirty="0" lang="en-US">
                <a:solidFill>
                  <a:srgbClr val="FF0000"/>
                </a:solidFill>
                <a:latin typeface="Times New Roman" pitchFamily="18" charset="0"/>
                <a:cs typeface="Times New Roman" pitchFamily="18" charset="0"/>
              </a:rPr>
            </a:br>
            <a:endParaRPr dirty="0" lang="en-US">
              <a:solidFill>
                <a:srgbClr val="FF0000"/>
              </a:solidFill>
              <a:latin typeface="Times New Roman" pitchFamily="18" charset="0"/>
              <a:cs typeface="Times New Roman" pitchFamily="18" charset="0"/>
            </a:endParaRPr>
          </a:p>
        </p:txBody>
      </p:sp>
      <p:sp>
        <p:nvSpPr>
          <p:cNvPr id="1048642" name="Content Placeholder 2"/>
          <p:cNvSpPr>
            <a:spLocks noGrp="1"/>
          </p:cNvSpPr>
          <p:nvPr>
            <p:ph idx="1"/>
          </p:nvPr>
        </p:nvSpPr>
        <p:spPr>
          <a:xfrm>
            <a:off x="228600" y="990600"/>
            <a:ext cx="8610600" cy="5638800"/>
          </a:xfrm>
        </p:spPr>
        <p:txBody>
          <a:bodyPr>
            <a:normAutofit fontScale="96875" lnSpcReduction="10000"/>
          </a:bodyPr>
          <a:p>
            <a:pPr>
              <a:buFont typeface="Wingdings" pitchFamily="2" charset="2"/>
              <a:buChar char="v"/>
            </a:pPr>
            <a:r>
              <a:rPr b="1" dirty="0" lang="en-US">
                <a:latin typeface="Times New Roman" pitchFamily="18" charset="0"/>
                <a:cs typeface="Times New Roman" pitchFamily="18" charset="0"/>
              </a:rPr>
              <a:t>What are records?</a:t>
            </a:r>
          </a:p>
          <a:p>
            <a:r>
              <a:rPr dirty="0" lang="en-US">
                <a:latin typeface="Times New Roman" pitchFamily="18" charset="0"/>
                <a:cs typeface="Times New Roman" pitchFamily="18" charset="0"/>
              </a:rPr>
              <a:t>Records are another type of datatypes which oracle allows to be defined as a placeholder. </a:t>
            </a:r>
            <a:endParaRPr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a:p>
            <a:r>
              <a:rPr dirty="0" lang="en-US" smtClean="0">
                <a:latin typeface="Times New Roman" pitchFamily="18" charset="0"/>
                <a:cs typeface="Times New Roman" pitchFamily="18" charset="0"/>
              </a:rPr>
              <a:t>Records </a:t>
            </a:r>
            <a:r>
              <a:rPr dirty="0" lang="en-US">
                <a:latin typeface="Times New Roman" pitchFamily="18" charset="0"/>
                <a:cs typeface="Times New Roman" pitchFamily="18" charset="0"/>
              </a:rPr>
              <a:t>are composite datatypes, which means it is a combination of different scalar datatypes like char, varchar, number etc.  </a:t>
            </a:r>
            <a:endParaRPr dirty="0" lang="en-US" smtClean="0">
              <a:latin typeface="Times New Roman" pitchFamily="18" charset="0"/>
              <a:cs typeface="Times New Roman" pitchFamily="18" charset="0"/>
            </a:endParaRP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Each </a:t>
            </a:r>
            <a:r>
              <a:rPr dirty="0" lang="en-US">
                <a:latin typeface="Times New Roman" pitchFamily="18" charset="0"/>
                <a:cs typeface="Times New Roman" pitchFamily="18" charset="0"/>
              </a:rPr>
              <a:t>scalar data types in the record holds a value. A record can be visualized as a row of data. It can contain all the contents of a row. </a:t>
            </a:r>
          </a:p>
          <a:p>
            <a:endParaRPr dirty="0" lang="en-US">
              <a:latin typeface="Times New Roman" pitchFamily="18" charset="0"/>
              <a:cs typeface="Times New Roman" pitchFamily="18" charset="0"/>
            </a:endParaRPr>
          </a:p>
        </p:txBody>
      </p:sp>
    </p:spTree>
  </p:cSld>
  <p:clrMapOvr>
    <a:masterClrMapping/>
  </p:clrMapOvr>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96" name=""/>
        <p:cNvGrpSpPr/>
        <p:nvPr/>
      </p:nvGrpSpPr>
      <p:grpSpPr>
        <a:xfrm>
          <a:off x="0" y="0"/>
          <a:ext cx="0" cy="0"/>
          <a:chOff x="0" y="0"/>
          <a:chExt cx="0" cy="0"/>
        </a:xfrm>
      </p:grpSpPr>
      <p:sp>
        <p:nvSpPr>
          <p:cNvPr id="1048643" name="Content Placeholder 2"/>
          <p:cNvSpPr>
            <a:spLocks noGrp="1"/>
          </p:cNvSpPr>
          <p:nvPr>
            <p:ph idx="1"/>
          </p:nvPr>
        </p:nvSpPr>
        <p:spPr>
          <a:xfrm>
            <a:off x="152400" y="304800"/>
            <a:ext cx="8763000" cy="6324600"/>
          </a:xfrm>
        </p:spPr>
        <p:txBody>
          <a:bodyPr>
            <a:normAutofit fontScale="81250" lnSpcReduction="20000"/>
          </a:bodyPr>
          <a:p>
            <a:r>
              <a:rPr dirty="0" lang="en-US">
                <a:latin typeface="Times New Roman" pitchFamily="18" charset="0"/>
                <a:cs typeface="Times New Roman" pitchFamily="18" charset="0"/>
              </a:rPr>
              <a:t>A </a:t>
            </a:r>
            <a:r>
              <a:rPr b="1" dirty="0" lang="en-US">
                <a:latin typeface="Times New Roman" pitchFamily="18" charset="0"/>
                <a:cs typeface="Times New Roman" pitchFamily="18" charset="0"/>
              </a:rPr>
              <a:t>record</a:t>
            </a:r>
            <a:r>
              <a:rPr dirty="0" lang="en-US">
                <a:latin typeface="Times New Roman" pitchFamily="18" charset="0"/>
                <a:cs typeface="Times New Roman" pitchFamily="18" charset="0"/>
              </a:rPr>
              <a:t> is a data structure that can hold data items of different kinds. Records consist of different fields, similar to a row of a database table</a:t>
            </a:r>
            <a:r>
              <a:rPr dirty="0" lang="en-US" smtClean="0">
                <a:latin typeface="Times New Roman" pitchFamily="18" charset="0"/>
                <a:cs typeface="Times New Roman" pitchFamily="18" charset="0"/>
              </a:rPr>
              <a:t>.</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For example, you want to keep track of your books in a library. You might want to track the following attributes about each book, such as </a:t>
            </a:r>
            <a:r>
              <a:rPr b="1" dirty="0" lang="en-US">
                <a:latin typeface="Times New Roman" pitchFamily="18" charset="0"/>
                <a:cs typeface="Times New Roman" pitchFamily="18" charset="0"/>
              </a:rPr>
              <a:t>Title, Author, Subject, Book ID. </a:t>
            </a:r>
            <a:endParaRPr b="1"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a:p>
            <a:r>
              <a:rPr dirty="0" lang="en-US" smtClean="0">
                <a:latin typeface="Times New Roman" pitchFamily="18" charset="0"/>
                <a:cs typeface="Times New Roman" pitchFamily="18" charset="0"/>
              </a:rPr>
              <a:t>A </a:t>
            </a:r>
            <a:r>
              <a:rPr dirty="0" lang="en-US">
                <a:latin typeface="Times New Roman" pitchFamily="18" charset="0"/>
                <a:cs typeface="Times New Roman" pitchFamily="18" charset="0"/>
              </a:rPr>
              <a:t>record containing a field for each of these items allows treating a BOOK as a logical unit and allows you to organize and represent its information in a better way</a:t>
            </a:r>
            <a:r>
              <a:rPr dirty="0" lang="en-US" smtClean="0">
                <a:latin typeface="Times New Roman" pitchFamily="18" charset="0"/>
                <a:cs typeface="Times New Roman" pitchFamily="18" charset="0"/>
              </a:rPr>
              <a:t>.</a:t>
            </a:r>
          </a:p>
          <a:p>
            <a:endParaRPr dirty="0" lang="en-US">
              <a:latin typeface="Times New Roman" pitchFamily="18" charset="0"/>
              <a:cs typeface="Times New Roman" pitchFamily="18" charset="0"/>
            </a:endParaRPr>
          </a:p>
          <a:p>
            <a:r>
              <a:rPr b="1" dirty="0" lang="en-US">
                <a:solidFill>
                  <a:srgbClr val="FF0000"/>
                </a:solidFill>
                <a:latin typeface="Times New Roman" pitchFamily="18" charset="0"/>
                <a:cs typeface="Times New Roman" pitchFamily="18" charset="0"/>
              </a:rPr>
              <a:t>PL/SQL can handle the following types of records −</a:t>
            </a:r>
          </a:p>
          <a:p>
            <a:pPr>
              <a:buFont typeface="Wingdings" pitchFamily="2" charset="2"/>
              <a:buChar char="ü"/>
            </a:pPr>
            <a:r>
              <a:rPr dirty="0" lang="en-US">
                <a:latin typeface="Times New Roman" pitchFamily="18" charset="0"/>
                <a:cs typeface="Times New Roman" pitchFamily="18" charset="0"/>
              </a:rPr>
              <a:t>Table-based</a:t>
            </a:r>
          </a:p>
          <a:p>
            <a:pPr>
              <a:buFont typeface="Wingdings" pitchFamily="2" charset="2"/>
              <a:buChar char="ü"/>
            </a:pPr>
            <a:r>
              <a:rPr dirty="0" lang="en-US">
                <a:latin typeface="Times New Roman" pitchFamily="18" charset="0"/>
                <a:cs typeface="Times New Roman" pitchFamily="18" charset="0"/>
              </a:rPr>
              <a:t>Cursor-based records</a:t>
            </a:r>
          </a:p>
          <a:p>
            <a:pPr>
              <a:buFont typeface="Wingdings" pitchFamily="2" charset="2"/>
              <a:buChar char="ü"/>
            </a:pPr>
            <a:r>
              <a:rPr dirty="0" lang="en-US">
                <a:latin typeface="Times New Roman" pitchFamily="18" charset="0"/>
                <a:cs typeface="Times New Roman" pitchFamily="18" charset="0"/>
              </a:rPr>
              <a:t>User-defined records</a:t>
            </a:r>
          </a:p>
          <a:p>
            <a:endParaRPr dirty="0" lang="en-US">
              <a:latin typeface="Times New Roman" pitchFamily="18" charset="0"/>
              <a:cs typeface="Times New Roman" pitchFamily="18" charset="0"/>
            </a:endParaRPr>
          </a:p>
        </p:txBody>
      </p:sp>
    </p:spTree>
  </p:cSld>
  <p:clrMapOvr>
    <a:masterClrMapping/>
  </p:clrMapOvr>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97" name=""/>
        <p:cNvGrpSpPr/>
        <p:nvPr/>
      </p:nvGrpSpPr>
      <p:grpSpPr>
        <a:xfrm>
          <a:off x="0" y="0"/>
          <a:ext cx="0" cy="0"/>
          <a:chOff x="0" y="0"/>
          <a:chExt cx="0" cy="0"/>
        </a:xfrm>
      </p:grpSpPr>
      <p:sp>
        <p:nvSpPr>
          <p:cNvPr id="1048644" name="Content Placeholder 2"/>
          <p:cNvSpPr>
            <a:spLocks noGrp="1"/>
          </p:cNvSpPr>
          <p:nvPr>
            <p:ph idx="1"/>
          </p:nvPr>
        </p:nvSpPr>
        <p:spPr>
          <a:xfrm>
            <a:off x="457200" y="228600"/>
            <a:ext cx="8229600" cy="5897563"/>
          </a:xfrm>
        </p:spPr>
        <p:txBody>
          <a:bodyPr>
            <a:normAutofit/>
          </a:bodyPr>
          <a:p>
            <a:pPr>
              <a:buFont typeface="Wingdings" pitchFamily="2" charset="2"/>
              <a:buChar char="v"/>
            </a:pPr>
            <a:r>
              <a:rPr b="1" dirty="0" sz="3000" lang="en-US">
                <a:solidFill>
                  <a:srgbClr val="FF0000"/>
                </a:solidFill>
                <a:latin typeface="Times New Roman" pitchFamily="18" charset="0"/>
                <a:cs typeface="Times New Roman" pitchFamily="18" charset="0"/>
              </a:rPr>
              <a:t>Table-Based Records</a:t>
            </a:r>
          </a:p>
          <a:p>
            <a:r>
              <a:rPr dirty="0" sz="2500" lang="en-US">
                <a:latin typeface="Times New Roman" pitchFamily="18" charset="0"/>
                <a:cs typeface="Times New Roman" pitchFamily="18" charset="0"/>
              </a:rPr>
              <a:t>The %ROWTYPE attribute enables a programmer to create </a:t>
            </a:r>
            <a:r>
              <a:rPr b="1" dirty="0" sz="2500" lang="en-US">
                <a:latin typeface="Times New Roman" pitchFamily="18" charset="0"/>
                <a:cs typeface="Times New Roman" pitchFamily="18" charset="0"/>
              </a:rPr>
              <a:t>table-based</a:t>
            </a:r>
            <a:r>
              <a:rPr dirty="0" sz="2500" lang="en-US">
                <a:latin typeface="Times New Roman" pitchFamily="18" charset="0"/>
                <a:cs typeface="Times New Roman" pitchFamily="18" charset="0"/>
              </a:rPr>
              <a:t> and </a:t>
            </a:r>
            <a:r>
              <a:rPr b="1" dirty="0" sz="2500" lang="en-US" smtClean="0">
                <a:latin typeface="Times New Roman" pitchFamily="18" charset="0"/>
                <a:cs typeface="Times New Roman" pitchFamily="18" charset="0"/>
              </a:rPr>
              <a:t>cursorbased</a:t>
            </a:r>
            <a:r>
              <a:rPr dirty="0" sz="2500" lang="en-US" smtClean="0">
                <a:latin typeface="Times New Roman" pitchFamily="18" charset="0"/>
                <a:cs typeface="Times New Roman" pitchFamily="18" charset="0"/>
              </a:rPr>
              <a:t> </a:t>
            </a:r>
            <a:r>
              <a:rPr dirty="0" sz="2500" lang="en-US">
                <a:latin typeface="Times New Roman" pitchFamily="18" charset="0"/>
                <a:cs typeface="Times New Roman" pitchFamily="18" charset="0"/>
              </a:rPr>
              <a:t>records</a:t>
            </a:r>
            <a:r>
              <a:rPr dirty="0" sz="2500" lang="en-US" smtClean="0">
                <a:latin typeface="Times New Roman" pitchFamily="18" charset="0"/>
                <a:cs typeface="Times New Roman" pitchFamily="18" charset="0"/>
              </a:rPr>
              <a:t>.</a:t>
            </a:r>
          </a:p>
          <a:p>
            <a:endParaRPr dirty="0" sz="2500" lang="en-US">
              <a:latin typeface="Times New Roman" pitchFamily="18" charset="0"/>
              <a:cs typeface="Times New Roman" pitchFamily="18" charset="0"/>
            </a:endParaRPr>
          </a:p>
          <a:p>
            <a:r>
              <a:rPr dirty="0" sz="2500" lang="en-US">
                <a:latin typeface="Times New Roman" pitchFamily="18" charset="0"/>
                <a:cs typeface="Times New Roman" pitchFamily="18" charset="0"/>
              </a:rPr>
              <a:t>The following example illustrates the concept of </a:t>
            </a:r>
            <a:r>
              <a:rPr b="1" dirty="0" sz="2500" lang="en-US">
                <a:latin typeface="Times New Roman" pitchFamily="18" charset="0"/>
                <a:cs typeface="Times New Roman" pitchFamily="18" charset="0"/>
              </a:rPr>
              <a:t>table-based</a:t>
            </a:r>
            <a:r>
              <a:rPr dirty="0" sz="2500" lang="en-US">
                <a:latin typeface="Times New Roman" pitchFamily="18" charset="0"/>
                <a:cs typeface="Times New Roman" pitchFamily="18" charset="0"/>
              </a:rPr>
              <a:t> records. </a:t>
            </a:r>
            <a:endParaRPr dirty="0" sz="2500" lang="en-US" smtClean="0">
              <a:latin typeface="Times New Roman" pitchFamily="18" charset="0"/>
              <a:cs typeface="Times New Roman" pitchFamily="18" charset="0"/>
            </a:endParaRPr>
          </a:p>
          <a:p>
            <a:endParaRPr dirty="0" sz="2500" lang="en-US">
              <a:latin typeface="Times New Roman" pitchFamily="18" charset="0"/>
              <a:cs typeface="Times New Roman" pitchFamily="18" charset="0"/>
            </a:endParaRPr>
          </a:p>
          <a:p>
            <a:r>
              <a:rPr dirty="0" sz="2500" lang="en-US" smtClean="0">
                <a:latin typeface="Times New Roman" pitchFamily="18" charset="0"/>
                <a:cs typeface="Times New Roman" pitchFamily="18" charset="0"/>
              </a:rPr>
              <a:t>Consider CUSTOMERS table,</a:t>
            </a:r>
            <a:endParaRPr dirty="0" sz="2500" lang="en-US">
              <a:latin typeface="Times New Roman" pitchFamily="18" charset="0"/>
              <a:cs typeface="Times New Roman" pitchFamily="18" charset="0"/>
            </a:endParaRPr>
          </a:p>
        </p:txBody>
      </p:sp>
    </p:spTree>
  </p:cSld>
  <p:clrMapOvr>
    <a:masterClrMapping/>
  </p:clrMapOvr>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98" name=""/>
        <p:cNvGrpSpPr/>
        <p:nvPr/>
      </p:nvGrpSpPr>
      <p:grpSpPr>
        <a:xfrm>
          <a:off x="0" y="0"/>
          <a:ext cx="0" cy="0"/>
          <a:chOff x="0" y="0"/>
          <a:chExt cx="0" cy="0"/>
        </a:xfrm>
      </p:grpSpPr>
      <p:sp>
        <p:nvSpPr>
          <p:cNvPr id="1048645" name="Content Placeholder 2"/>
          <p:cNvSpPr>
            <a:spLocks noGrp="1"/>
          </p:cNvSpPr>
          <p:nvPr>
            <p:ph idx="1"/>
          </p:nvPr>
        </p:nvSpPr>
        <p:spPr>
          <a:xfrm>
            <a:off x="228600" y="228600"/>
            <a:ext cx="8763000" cy="6477000"/>
          </a:xfrm>
        </p:spPr>
        <p:txBody>
          <a:bodyPr>
            <a:normAutofit fontScale="68750" lnSpcReduction="20000"/>
          </a:bodyPr>
          <a:p>
            <a:pPr indent="0" marL="0">
              <a:buNone/>
            </a:pPr>
            <a:r>
              <a:rPr dirty="0" lang="en-US">
                <a:latin typeface="Times New Roman" pitchFamily="18" charset="0"/>
                <a:cs typeface="Times New Roman" pitchFamily="18" charset="0"/>
              </a:rPr>
              <a:t>DECLARE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customer_rec </a:t>
            </a:r>
            <a:r>
              <a:rPr dirty="0" lang="en-US">
                <a:latin typeface="Times New Roman" pitchFamily="18" charset="0"/>
                <a:cs typeface="Times New Roman" pitchFamily="18" charset="0"/>
              </a:rPr>
              <a:t>customers%rowtype; </a:t>
            </a:r>
            <a:endParaRPr dirty="0" lang="en-US" smtClean="0">
              <a:latin typeface="Times New Roman" pitchFamily="18" charset="0"/>
              <a:cs typeface="Times New Roman" pitchFamily="18" charset="0"/>
            </a:endParaRPr>
          </a:p>
          <a:p>
            <a:pPr indent="0" marL="0">
              <a:buNone/>
            </a:pP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BEGIN </a:t>
            </a:r>
          </a:p>
          <a:p>
            <a:pPr indent="0" marL="0">
              <a:buNone/>
            </a:pPr>
            <a:r>
              <a:rPr dirty="0" lang="en-US">
                <a:latin typeface="Times New Roman" pitchFamily="18" charset="0"/>
                <a:cs typeface="Times New Roman" pitchFamily="18" charset="0"/>
              </a:rPr>
              <a:t>	</a:t>
            </a:r>
            <a:r>
              <a:rPr dirty="0" lang="en-US" smtClean="0">
                <a:latin typeface="Times New Roman" pitchFamily="18" charset="0"/>
                <a:cs typeface="Times New Roman" pitchFamily="18" charset="0"/>
              </a:rPr>
              <a:t>SELECT </a:t>
            </a:r>
            <a:r>
              <a:rPr dirty="0" lang="en-US">
                <a:latin typeface="Times New Roman" pitchFamily="18" charset="0"/>
                <a:cs typeface="Times New Roman" pitchFamily="18" charset="0"/>
              </a:rPr>
              <a:t>* into </a:t>
            </a:r>
            <a:r>
              <a:rPr dirty="0" lang="en-US" smtClean="0">
                <a:latin typeface="Times New Roman" pitchFamily="18" charset="0"/>
                <a:cs typeface="Times New Roman" pitchFamily="18" charset="0"/>
              </a:rPr>
              <a:t>customer_rec</a:t>
            </a:r>
          </a:p>
          <a:p>
            <a:pPr indent="0" marL="0">
              <a:buNone/>
            </a:pPr>
            <a:r>
              <a:rPr dirty="0" lang="en-US">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a:latin typeface="Times New Roman" pitchFamily="18" charset="0"/>
                <a:cs typeface="Times New Roman" pitchFamily="18" charset="0"/>
              </a:rPr>
              <a:t>FROM </a:t>
            </a:r>
            <a:r>
              <a:rPr dirty="0" lang="en-US" smtClean="0">
                <a:latin typeface="Times New Roman" pitchFamily="18" charset="0"/>
                <a:cs typeface="Times New Roman" pitchFamily="18" charset="0"/>
              </a:rPr>
              <a:t>	customers </a:t>
            </a:r>
            <a:r>
              <a:rPr dirty="0" lang="en-US">
                <a:latin typeface="Times New Roman" pitchFamily="18" charset="0"/>
                <a:cs typeface="Times New Roman" pitchFamily="18" charset="0"/>
              </a:rPr>
              <a:t>WHERE id = 5</a:t>
            </a:r>
            <a:r>
              <a:rPr dirty="0" lang="en-US" smtClean="0">
                <a:latin typeface="Times New Roman" pitchFamily="18" charset="0"/>
                <a:cs typeface="Times New Roman" pitchFamily="18" charset="0"/>
              </a:rPr>
              <a:t>;</a:t>
            </a:r>
          </a:p>
          <a:p>
            <a:pPr indent="0" marL="0">
              <a:buNone/>
            </a:pP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dbms_output.put_line</a:t>
            </a:r>
            <a:r>
              <a:rPr dirty="0" lang="en-US">
                <a:latin typeface="Times New Roman" pitchFamily="18" charset="0"/>
                <a:cs typeface="Times New Roman" pitchFamily="18" charset="0"/>
              </a:rPr>
              <a:t>('Customer ID: ' || </a:t>
            </a:r>
            <a:r>
              <a:rPr dirty="0" lang="en-US" smtClean="0">
                <a:latin typeface="Times New Roman" pitchFamily="18" charset="0"/>
                <a:cs typeface="Times New Roman" pitchFamily="18" charset="0"/>
              </a:rPr>
              <a:t>	customer_rec.id</a:t>
            </a:r>
            <a:r>
              <a:rPr dirty="0" lang="en-US">
                <a:latin typeface="Times New Roman" pitchFamily="18" charset="0"/>
                <a:cs typeface="Times New Roman" pitchFamily="18" charset="0"/>
              </a:rPr>
              <a:t>); </a:t>
            </a:r>
            <a:endParaRPr dirty="0" lang="en-US" smtClean="0">
              <a:latin typeface="Times New Roman" pitchFamily="18" charset="0"/>
              <a:cs typeface="Times New Roman" pitchFamily="18" charset="0"/>
            </a:endParaRPr>
          </a:p>
          <a:p>
            <a:pPr indent="0" marL="0">
              <a:buNone/>
            </a:pP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dbms_output.put_line</a:t>
            </a:r>
            <a:r>
              <a:rPr dirty="0" lang="en-US">
                <a:latin typeface="Times New Roman" pitchFamily="18" charset="0"/>
                <a:cs typeface="Times New Roman" pitchFamily="18" charset="0"/>
              </a:rPr>
              <a:t>('Customer Name: ' || </a:t>
            </a:r>
            <a:r>
              <a:rPr dirty="0" lang="en-US" smtClean="0">
                <a:latin typeface="Times New Roman" pitchFamily="18" charset="0"/>
                <a:cs typeface="Times New Roman" pitchFamily="18" charset="0"/>
              </a:rPr>
              <a:t>customer_rec.name</a:t>
            </a:r>
            <a:r>
              <a:rPr dirty="0" lang="en-US">
                <a:latin typeface="Times New Roman" pitchFamily="18" charset="0"/>
                <a:cs typeface="Times New Roman" pitchFamily="18" charset="0"/>
              </a:rPr>
              <a:t>); </a:t>
            </a:r>
            <a:endParaRPr dirty="0" lang="en-US" smtClean="0">
              <a:latin typeface="Times New Roman" pitchFamily="18" charset="0"/>
              <a:cs typeface="Times New Roman" pitchFamily="18" charset="0"/>
            </a:endParaRPr>
          </a:p>
          <a:p>
            <a:pPr indent="0" marL="0">
              <a:buNone/>
            </a:pP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dbms_output.put_line</a:t>
            </a:r>
            <a:r>
              <a:rPr dirty="0" lang="en-US">
                <a:latin typeface="Times New Roman" pitchFamily="18" charset="0"/>
                <a:cs typeface="Times New Roman" pitchFamily="18" charset="0"/>
              </a:rPr>
              <a:t>('Customer Address: ' </a:t>
            </a:r>
            <a:r>
              <a:rPr dirty="0" lang="en-US" smtClean="0">
                <a:latin typeface="Times New Roman" pitchFamily="18" charset="0"/>
                <a:cs typeface="Times New Roman" pitchFamily="18" charset="0"/>
              </a:rPr>
              <a:t>||customer_rec.address</a:t>
            </a:r>
            <a:r>
              <a:rPr dirty="0" lang="en-US">
                <a:latin typeface="Times New Roman" pitchFamily="18" charset="0"/>
                <a:cs typeface="Times New Roman" pitchFamily="18" charset="0"/>
              </a:rPr>
              <a:t>); </a:t>
            </a:r>
            <a:endParaRPr dirty="0" lang="en-US" smtClean="0">
              <a:latin typeface="Times New Roman" pitchFamily="18" charset="0"/>
              <a:cs typeface="Times New Roman" pitchFamily="18" charset="0"/>
            </a:endParaRPr>
          </a:p>
          <a:p>
            <a:pPr indent="0" marL="0">
              <a:buNone/>
            </a:pP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dbms_output.put_line</a:t>
            </a:r>
            <a:r>
              <a:rPr dirty="0" lang="en-US">
                <a:latin typeface="Times New Roman" pitchFamily="18" charset="0"/>
                <a:cs typeface="Times New Roman" pitchFamily="18" charset="0"/>
              </a:rPr>
              <a:t>('Customer Salary: ' </a:t>
            </a:r>
            <a:r>
              <a:rPr dirty="0" lang="en-US" smtClean="0">
                <a:latin typeface="Times New Roman" pitchFamily="18" charset="0"/>
                <a:cs typeface="Times New Roman" pitchFamily="18" charset="0"/>
              </a:rPr>
              <a:t>|| customer_rec.salary</a:t>
            </a:r>
            <a:r>
              <a:rPr dirty="0" lang="en-US">
                <a:latin typeface="Times New Roman" pitchFamily="18" charset="0"/>
                <a:cs typeface="Times New Roman" pitchFamily="18" charset="0"/>
              </a:rPr>
              <a:t>); </a:t>
            </a:r>
            <a:endParaRPr dirty="0" lang="en-US" smtClean="0">
              <a:latin typeface="Times New Roman" pitchFamily="18" charset="0"/>
              <a:cs typeface="Times New Roman" pitchFamily="18" charset="0"/>
            </a:endParaRPr>
          </a:p>
          <a:p>
            <a:pPr indent="0" marL="0">
              <a:buNone/>
            </a:pP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END</a:t>
            </a:r>
            <a:r>
              <a:rPr dirty="0" lang="en-US">
                <a:latin typeface="Times New Roman" pitchFamily="18" charset="0"/>
                <a:cs typeface="Times New Roman" pitchFamily="18" charset="0"/>
              </a:rPr>
              <a:t>;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a:t>
            </a:r>
            <a:endParaRPr dirty="0" lang="en-US">
              <a:latin typeface="Times New Roman" pitchFamily="18" charset="0"/>
              <a:cs typeface="Times New Roman" pitchFamily="18" charset="0"/>
            </a:endParaRPr>
          </a:p>
        </p:txBody>
      </p:sp>
    </p:spTree>
  </p:cSld>
  <p:clrMapOvr>
    <a:masterClrMapping/>
  </p:clrMapOvr>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99" name=""/>
        <p:cNvGrpSpPr/>
        <p:nvPr/>
      </p:nvGrpSpPr>
      <p:grpSpPr>
        <a:xfrm>
          <a:off x="0" y="0"/>
          <a:ext cx="0" cy="0"/>
          <a:chOff x="0" y="0"/>
          <a:chExt cx="0" cy="0"/>
        </a:xfrm>
      </p:grpSpPr>
      <p:sp>
        <p:nvSpPr>
          <p:cNvPr id="1048646" name="Content Placeholder 2"/>
          <p:cNvSpPr>
            <a:spLocks noGrp="1"/>
          </p:cNvSpPr>
          <p:nvPr>
            <p:ph idx="1"/>
          </p:nvPr>
        </p:nvSpPr>
        <p:spPr>
          <a:xfrm>
            <a:off x="228600" y="304800"/>
            <a:ext cx="8686800" cy="6248400"/>
          </a:xfrm>
        </p:spPr>
        <p:txBody>
          <a:bodyPr>
            <a:normAutofit/>
          </a:bodyPr>
          <a:p>
            <a:r>
              <a:rPr dirty="0" sz="2500" lang="en-US">
                <a:latin typeface="Times New Roman" pitchFamily="18" charset="0"/>
                <a:cs typeface="Times New Roman" pitchFamily="18" charset="0"/>
              </a:rPr>
              <a:t>When the above code is executed at the SQL prompt, it produces the following result −</a:t>
            </a:r>
          </a:p>
          <a:p>
            <a:pPr indent="0" marL="0">
              <a:buNone/>
            </a:pPr>
            <a:r>
              <a:rPr dirty="0" sz="2500" lang="en-US">
                <a:latin typeface="Times New Roman" pitchFamily="18" charset="0"/>
                <a:cs typeface="Times New Roman" pitchFamily="18" charset="0"/>
              </a:rPr>
              <a:t>Customer ID: 5 </a:t>
            </a:r>
            <a:endParaRPr dirty="0" sz="2500" lang="en-US" smtClean="0">
              <a:latin typeface="Times New Roman" pitchFamily="18" charset="0"/>
              <a:cs typeface="Times New Roman" pitchFamily="18" charset="0"/>
            </a:endParaRPr>
          </a:p>
          <a:p>
            <a:pPr indent="0" marL="0">
              <a:buNone/>
            </a:pPr>
            <a:r>
              <a:rPr dirty="0" sz="2500" lang="en-US" smtClean="0">
                <a:latin typeface="Times New Roman" pitchFamily="18" charset="0"/>
                <a:cs typeface="Times New Roman" pitchFamily="18" charset="0"/>
              </a:rPr>
              <a:t>Customer </a:t>
            </a:r>
            <a:r>
              <a:rPr dirty="0" sz="2500" lang="en-US">
                <a:latin typeface="Times New Roman" pitchFamily="18" charset="0"/>
                <a:cs typeface="Times New Roman" pitchFamily="18" charset="0"/>
              </a:rPr>
              <a:t>Name: Hardik </a:t>
            </a:r>
            <a:endParaRPr dirty="0" sz="2500" lang="en-US" smtClean="0">
              <a:latin typeface="Times New Roman" pitchFamily="18" charset="0"/>
              <a:cs typeface="Times New Roman" pitchFamily="18" charset="0"/>
            </a:endParaRPr>
          </a:p>
          <a:p>
            <a:pPr indent="0" marL="0">
              <a:buNone/>
            </a:pPr>
            <a:r>
              <a:rPr dirty="0" sz="2500" lang="en-US" smtClean="0">
                <a:latin typeface="Times New Roman" pitchFamily="18" charset="0"/>
                <a:cs typeface="Times New Roman" pitchFamily="18" charset="0"/>
              </a:rPr>
              <a:t>Customer </a:t>
            </a:r>
            <a:r>
              <a:rPr dirty="0" sz="2500" lang="en-US">
                <a:latin typeface="Times New Roman" pitchFamily="18" charset="0"/>
                <a:cs typeface="Times New Roman" pitchFamily="18" charset="0"/>
              </a:rPr>
              <a:t>Address: </a:t>
            </a:r>
            <a:r>
              <a:rPr dirty="0" sz="2500" lang="en-US" smtClean="0">
                <a:latin typeface="Times New Roman" pitchFamily="18" charset="0"/>
                <a:cs typeface="Times New Roman" pitchFamily="18" charset="0"/>
              </a:rPr>
              <a:t>Bhopal</a:t>
            </a:r>
          </a:p>
          <a:p>
            <a:pPr indent="0" marL="0">
              <a:buNone/>
            </a:pPr>
            <a:r>
              <a:rPr dirty="0" sz="2500" lang="en-US" smtClean="0">
                <a:latin typeface="Times New Roman" pitchFamily="18" charset="0"/>
                <a:cs typeface="Times New Roman" pitchFamily="18" charset="0"/>
              </a:rPr>
              <a:t> </a:t>
            </a:r>
            <a:r>
              <a:rPr dirty="0" sz="2500" lang="en-US">
                <a:latin typeface="Times New Roman" pitchFamily="18" charset="0"/>
                <a:cs typeface="Times New Roman" pitchFamily="18" charset="0"/>
              </a:rPr>
              <a:t>Customer Salary: 9000 </a:t>
            </a:r>
            <a:endParaRPr dirty="0" sz="2500" lang="en-US" smtClean="0">
              <a:latin typeface="Times New Roman" pitchFamily="18" charset="0"/>
              <a:cs typeface="Times New Roman" pitchFamily="18" charset="0"/>
            </a:endParaRPr>
          </a:p>
          <a:p>
            <a:pPr indent="0" marL="0">
              <a:buNone/>
            </a:pPr>
            <a:r>
              <a:rPr dirty="0" sz="2500" lang="en-US" smtClean="0">
                <a:latin typeface="Times New Roman" pitchFamily="18" charset="0"/>
                <a:cs typeface="Times New Roman" pitchFamily="18" charset="0"/>
              </a:rPr>
              <a:t>PL/SQL </a:t>
            </a:r>
            <a:r>
              <a:rPr dirty="0" sz="2500" lang="en-US">
                <a:latin typeface="Times New Roman" pitchFamily="18" charset="0"/>
                <a:cs typeface="Times New Roman" pitchFamily="18" charset="0"/>
              </a:rPr>
              <a:t>procedure successfully completed. </a:t>
            </a:r>
          </a:p>
        </p:txBody>
      </p:sp>
    </p:spTree>
  </p:cSld>
  <p:clrMapOvr>
    <a:masterClrMapping/>
  </p:clrMapOvr>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200" name=""/>
        <p:cNvGrpSpPr/>
        <p:nvPr/>
      </p:nvGrpSpPr>
      <p:grpSpPr>
        <a:xfrm>
          <a:off x="0" y="0"/>
          <a:ext cx="0" cy="0"/>
          <a:chOff x="0" y="0"/>
          <a:chExt cx="0" cy="0"/>
        </a:xfrm>
      </p:grpSpPr>
      <p:sp>
        <p:nvSpPr>
          <p:cNvPr id="1048647" name="Content Placeholder 2"/>
          <p:cNvSpPr>
            <a:spLocks noGrp="1"/>
          </p:cNvSpPr>
          <p:nvPr>
            <p:ph idx="1"/>
          </p:nvPr>
        </p:nvSpPr>
        <p:spPr>
          <a:xfrm>
            <a:off x="228600" y="152400"/>
            <a:ext cx="8686800" cy="6477000"/>
          </a:xfrm>
        </p:spPr>
        <p:txBody>
          <a:bodyPr>
            <a:noAutofit/>
          </a:bodyPr>
          <a:p>
            <a:pPr>
              <a:buFont typeface="Wingdings" pitchFamily="2" charset="2"/>
              <a:buChar char="v"/>
            </a:pPr>
            <a:r>
              <a:rPr b="1" dirty="0" sz="2000" lang="en-US">
                <a:solidFill>
                  <a:srgbClr val="FF0000"/>
                </a:solidFill>
                <a:latin typeface="Times New Roman" pitchFamily="18" charset="0"/>
                <a:cs typeface="Times New Roman" pitchFamily="18" charset="0"/>
              </a:rPr>
              <a:t>Cursor-Based Records</a:t>
            </a:r>
          </a:p>
          <a:p>
            <a:r>
              <a:rPr dirty="0" sz="2000" lang="en-US">
                <a:latin typeface="Times New Roman" pitchFamily="18" charset="0"/>
                <a:cs typeface="Times New Roman" pitchFamily="18" charset="0"/>
              </a:rPr>
              <a:t>The following example illustrates the concept of </a:t>
            </a:r>
            <a:r>
              <a:rPr b="1" dirty="0" sz="2000" lang="en-US">
                <a:latin typeface="Times New Roman" pitchFamily="18" charset="0"/>
                <a:cs typeface="Times New Roman" pitchFamily="18" charset="0"/>
              </a:rPr>
              <a:t>cursor-based</a:t>
            </a:r>
            <a:r>
              <a:rPr dirty="0" sz="2000" lang="en-US">
                <a:latin typeface="Times New Roman" pitchFamily="18" charset="0"/>
                <a:cs typeface="Times New Roman" pitchFamily="18" charset="0"/>
              </a:rPr>
              <a:t> records. </a:t>
            </a:r>
            <a:endParaRPr dirty="0" sz="2000" lang="en-US" smtClean="0">
              <a:latin typeface="Times New Roman" pitchFamily="18" charset="0"/>
              <a:cs typeface="Times New Roman" pitchFamily="18" charset="0"/>
            </a:endParaRPr>
          </a:p>
          <a:p>
            <a:endParaRPr dirty="0" sz="2000" lang="en-US">
              <a:latin typeface="Times New Roman" pitchFamily="18" charset="0"/>
              <a:cs typeface="Times New Roman" pitchFamily="18" charset="0"/>
            </a:endParaRPr>
          </a:p>
          <a:p>
            <a:pPr indent="0" marL="0">
              <a:buNone/>
            </a:pPr>
            <a:r>
              <a:rPr dirty="0" sz="2000" lang="en-US">
                <a:latin typeface="Times New Roman" pitchFamily="18" charset="0"/>
                <a:cs typeface="Times New Roman" pitchFamily="18" charset="0"/>
              </a:rPr>
              <a:t>DECLARE </a:t>
            </a:r>
            <a:endParaRPr dirty="0" sz="2000" lang="en-US" smtClean="0">
              <a:latin typeface="Times New Roman" pitchFamily="18" charset="0"/>
              <a:cs typeface="Times New Roman" pitchFamily="18" charset="0"/>
            </a:endParaRPr>
          </a:p>
          <a:p>
            <a:pPr indent="0" marL="0">
              <a:buNone/>
            </a:pPr>
            <a:r>
              <a:rPr dirty="0" sz="2000" lang="en-US">
                <a:latin typeface="Times New Roman" pitchFamily="18" charset="0"/>
                <a:cs typeface="Times New Roman" pitchFamily="18" charset="0"/>
              </a:rPr>
              <a:t> </a:t>
            </a:r>
            <a:r>
              <a:rPr dirty="0" sz="2000" lang="en-US" smtClean="0">
                <a:latin typeface="Times New Roman" pitchFamily="18" charset="0"/>
                <a:cs typeface="Times New Roman" pitchFamily="18" charset="0"/>
              </a:rPr>
              <a:t>     CURSOR </a:t>
            </a:r>
            <a:r>
              <a:rPr dirty="0" sz="2000" lang="en-US">
                <a:latin typeface="Times New Roman" pitchFamily="18" charset="0"/>
                <a:cs typeface="Times New Roman" pitchFamily="18" charset="0"/>
              </a:rPr>
              <a:t>customer_cur </a:t>
            </a:r>
            <a:r>
              <a:rPr dirty="0" sz="2000" lang="en-US" smtClean="0">
                <a:latin typeface="Times New Roman" pitchFamily="18" charset="0"/>
                <a:cs typeface="Times New Roman" pitchFamily="18" charset="0"/>
              </a:rPr>
              <a:t>is</a:t>
            </a:r>
          </a:p>
          <a:p>
            <a:pPr indent="0" marL="0">
              <a:buNone/>
            </a:pPr>
            <a:r>
              <a:rPr dirty="0" sz="2000" lang="en-US" smtClean="0">
                <a:latin typeface="Times New Roman" pitchFamily="18" charset="0"/>
                <a:cs typeface="Times New Roman" pitchFamily="18" charset="0"/>
              </a:rPr>
              <a:t>	SELECT </a:t>
            </a:r>
            <a:r>
              <a:rPr dirty="0" sz="2000" lang="en-US">
                <a:latin typeface="Times New Roman" pitchFamily="18" charset="0"/>
                <a:cs typeface="Times New Roman" pitchFamily="18" charset="0"/>
              </a:rPr>
              <a:t>id, name, address </a:t>
            </a:r>
            <a:endParaRPr dirty="0" sz="2000" lang="en-US" smtClean="0">
              <a:latin typeface="Times New Roman" pitchFamily="18" charset="0"/>
              <a:cs typeface="Times New Roman" pitchFamily="18" charset="0"/>
            </a:endParaRPr>
          </a:p>
          <a:p>
            <a:pPr indent="0" marL="0">
              <a:buNone/>
            </a:pPr>
            <a:r>
              <a:rPr dirty="0" sz="2000" lang="en-US" smtClean="0">
                <a:latin typeface="Times New Roman" pitchFamily="18" charset="0"/>
                <a:cs typeface="Times New Roman" pitchFamily="18" charset="0"/>
              </a:rPr>
              <a:t>	FROM </a:t>
            </a:r>
            <a:r>
              <a:rPr dirty="0" sz="2000" lang="en-US">
                <a:latin typeface="Times New Roman" pitchFamily="18" charset="0"/>
                <a:cs typeface="Times New Roman" pitchFamily="18" charset="0"/>
              </a:rPr>
              <a:t>customers</a:t>
            </a:r>
            <a:r>
              <a:rPr dirty="0" sz="2000" lang="en-US" smtClean="0">
                <a:latin typeface="Times New Roman" pitchFamily="18" charset="0"/>
                <a:cs typeface="Times New Roman" pitchFamily="18" charset="0"/>
              </a:rPr>
              <a:t>;</a:t>
            </a:r>
          </a:p>
          <a:p>
            <a:pPr indent="0" marL="0">
              <a:buNone/>
            </a:pPr>
            <a:r>
              <a:rPr dirty="0" sz="2000" lang="en-US">
                <a:latin typeface="Times New Roman" pitchFamily="18" charset="0"/>
                <a:cs typeface="Times New Roman" pitchFamily="18" charset="0"/>
              </a:rPr>
              <a:t> </a:t>
            </a:r>
            <a:r>
              <a:rPr dirty="0" sz="2000" lang="en-US" smtClean="0">
                <a:latin typeface="Times New Roman" pitchFamily="18" charset="0"/>
                <a:cs typeface="Times New Roman" pitchFamily="18" charset="0"/>
              </a:rPr>
              <a:t>             customer_rec </a:t>
            </a:r>
            <a:r>
              <a:rPr dirty="0" sz="2000" lang="en-US">
                <a:latin typeface="Times New Roman" pitchFamily="18" charset="0"/>
                <a:cs typeface="Times New Roman" pitchFamily="18" charset="0"/>
              </a:rPr>
              <a:t>customer_cur%rowtype; </a:t>
            </a:r>
            <a:endParaRPr dirty="0" sz="2000" lang="en-US" smtClean="0">
              <a:latin typeface="Times New Roman" pitchFamily="18" charset="0"/>
              <a:cs typeface="Times New Roman" pitchFamily="18" charset="0"/>
            </a:endParaRPr>
          </a:p>
          <a:p>
            <a:pPr indent="0" marL="0">
              <a:buNone/>
            </a:pPr>
            <a:r>
              <a:rPr dirty="0" sz="2000" lang="en-US" smtClean="0">
                <a:latin typeface="Times New Roman" pitchFamily="18" charset="0"/>
                <a:cs typeface="Times New Roman" pitchFamily="18" charset="0"/>
              </a:rPr>
              <a:t>BEGIN </a:t>
            </a:r>
          </a:p>
          <a:p>
            <a:pPr indent="0" marL="0">
              <a:buNone/>
            </a:pPr>
            <a:r>
              <a:rPr dirty="0" sz="2000" lang="en-US" smtClean="0">
                <a:latin typeface="Times New Roman" pitchFamily="18" charset="0"/>
                <a:cs typeface="Times New Roman" pitchFamily="18" charset="0"/>
              </a:rPr>
              <a:t>	OPEN </a:t>
            </a:r>
            <a:r>
              <a:rPr dirty="0" sz="2000" lang="en-US">
                <a:latin typeface="Times New Roman" pitchFamily="18" charset="0"/>
                <a:cs typeface="Times New Roman" pitchFamily="18" charset="0"/>
              </a:rPr>
              <a:t>customer_cur; </a:t>
            </a:r>
            <a:endParaRPr dirty="0" sz="2000" lang="en-US" smtClean="0">
              <a:latin typeface="Times New Roman" pitchFamily="18" charset="0"/>
              <a:cs typeface="Times New Roman" pitchFamily="18" charset="0"/>
            </a:endParaRPr>
          </a:p>
          <a:p>
            <a:pPr indent="0" marL="0">
              <a:buNone/>
            </a:pPr>
            <a:r>
              <a:rPr dirty="0" sz="2000" lang="en-US" smtClean="0">
                <a:latin typeface="Times New Roman" pitchFamily="18" charset="0"/>
                <a:cs typeface="Times New Roman" pitchFamily="18" charset="0"/>
              </a:rPr>
              <a:t>	LOOP </a:t>
            </a:r>
          </a:p>
          <a:p>
            <a:pPr indent="0" marL="0">
              <a:buNone/>
            </a:pPr>
            <a:r>
              <a:rPr dirty="0" sz="2000" lang="en-US" smtClean="0">
                <a:latin typeface="Times New Roman" pitchFamily="18" charset="0"/>
                <a:cs typeface="Times New Roman" pitchFamily="18" charset="0"/>
              </a:rPr>
              <a:t>		FETCH </a:t>
            </a:r>
            <a:r>
              <a:rPr dirty="0" sz="2000" lang="en-US">
                <a:latin typeface="Times New Roman" pitchFamily="18" charset="0"/>
                <a:cs typeface="Times New Roman" pitchFamily="18" charset="0"/>
              </a:rPr>
              <a:t>customer_cur into customer_rec</a:t>
            </a:r>
            <a:r>
              <a:rPr dirty="0" sz="2000" lang="en-US" smtClean="0">
                <a:latin typeface="Times New Roman" pitchFamily="18" charset="0"/>
                <a:cs typeface="Times New Roman" pitchFamily="18" charset="0"/>
              </a:rPr>
              <a:t>;</a:t>
            </a:r>
          </a:p>
          <a:p>
            <a:pPr indent="0" marL="0">
              <a:buNone/>
            </a:pPr>
            <a:r>
              <a:rPr dirty="0" sz="2000" lang="en-US" smtClean="0">
                <a:latin typeface="Times New Roman" pitchFamily="18" charset="0"/>
                <a:cs typeface="Times New Roman" pitchFamily="18" charset="0"/>
              </a:rPr>
              <a:t>		 </a:t>
            </a:r>
            <a:r>
              <a:rPr dirty="0" sz="2000" lang="en-US">
                <a:latin typeface="Times New Roman" pitchFamily="18" charset="0"/>
                <a:cs typeface="Times New Roman" pitchFamily="18" charset="0"/>
              </a:rPr>
              <a:t>EXIT WHEN customer_cur%notfound; </a:t>
            </a:r>
            <a:endParaRPr dirty="0" sz="2000" lang="en-US" smtClean="0">
              <a:latin typeface="Times New Roman" pitchFamily="18" charset="0"/>
              <a:cs typeface="Times New Roman" pitchFamily="18" charset="0"/>
            </a:endParaRPr>
          </a:p>
          <a:p>
            <a:pPr indent="0" marL="0">
              <a:buNone/>
            </a:pPr>
            <a:r>
              <a:rPr dirty="0" sz="2000" lang="en-US" smtClean="0">
                <a:latin typeface="Times New Roman" pitchFamily="18" charset="0"/>
                <a:cs typeface="Times New Roman" pitchFamily="18" charset="0"/>
              </a:rPr>
              <a:t>		DBMS_OUTPUT.put_line(customer_rec.id </a:t>
            </a:r>
            <a:r>
              <a:rPr dirty="0" sz="2000" lang="en-US">
                <a:latin typeface="Times New Roman" pitchFamily="18" charset="0"/>
                <a:cs typeface="Times New Roman" pitchFamily="18" charset="0"/>
              </a:rPr>
              <a:t>|| ' ' || </a:t>
            </a:r>
            <a:r>
              <a:rPr dirty="0" sz="2000" lang="en-US" smtClean="0">
                <a:latin typeface="Times New Roman" pitchFamily="18" charset="0"/>
                <a:cs typeface="Times New Roman" pitchFamily="18" charset="0"/>
              </a:rPr>
              <a:t>		customer_rec.name);</a:t>
            </a:r>
          </a:p>
          <a:p>
            <a:pPr indent="0" marL="0">
              <a:buNone/>
            </a:pPr>
            <a:r>
              <a:rPr dirty="0" sz="2000" lang="en-US" smtClean="0">
                <a:latin typeface="Times New Roman" pitchFamily="18" charset="0"/>
                <a:cs typeface="Times New Roman" pitchFamily="18" charset="0"/>
              </a:rPr>
              <a:t> 	END </a:t>
            </a:r>
            <a:r>
              <a:rPr dirty="0" sz="2000" lang="en-US">
                <a:latin typeface="Times New Roman" pitchFamily="18" charset="0"/>
                <a:cs typeface="Times New Roman" pitchFamily="18" charset="0"/>
              </a:rPr>
              <a:t>LOOP; </a:t>
            </a:r>
            <a:endParaRPr dirty="0" sz="2000" lang="en-US" smtClean="0">
              <a:latin typeface="Times New Roman" pitchFamily="18" charset="0"/>
              <a:cs typeface="Times New Roman" pitchFamily="18" charset="0"/>
            </a:endParaRPr>
          </a:p>
          <a:p>
            <a:pPr indent="0" marL="0">
              <a:buNone/>
            </a:pPr>
            <a:r>
              <a:rPr dirty="0" sz="2000" lang="en-US" smtClean="0">
                <a:latin typeface="Times New Roman" pitchFamily="18" charset="0"/>
                <a:cs typeface="Times New Roman" pitchFamily="18" charset="0"/>
              </a:rPr>
              <a:t>END</a:t>
            </a:r>
            <a:r>
              <a:rPr dirty="0" sz="2000" lang="en-US">
                <a:latin typeface="Times New Roman" pitchFamily="18" charset="0"/>
                <a:cs typeface="Times New Roman" pitchFamily="18" charset="0"/>
              </a:rPr>
              <a:t>; /</a:t>
            </a:r>
          </a:p>
        </p:txBody>
      </p:sp>
    </p:spTree>
  </p:cSld>
  <p:clrMapOvr>
    <a:masterClrMapping/>
  </p:clrMapOvr>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201" name=""/>
        <p:cNvGrpSpPr/>
        <p:nvPr/>
      </p:nvGrpSpPr>
      <p:grpSpPr>
        <a:xfrm>
          <a:off x="0" y="0"/>
          <a:ext cx="0" cy="0"/>
          <a:chOff x="0" y="0"/>
          <a:chExt cx="0" cy="0"/>
        </a:xfrm>
      </p:grpSpPr>
      <p:sp>
        <p:nvSpPr>
          <p:cNvPr id="1048648" name="Content Placeholder 2"/>
          <p:cNvSpPr>
            <a:spLocks noGrp="1"/>
          </p:cNvSpPr>
          <p:nvPr>
            <p:ph idx="1"/>
          </p:nvPr>
        </p:nvSpPr>
        <p:spPr>
          <a:xfrm>
            <a:off x="457200" y="381000"/>
            <a:ext cx="8229600" cy="6248400"/>
          </a:xfrm>
        </p:spPr>
        <p:txBody>
          <a:bodyPr>
            <a:normAutofit fontScale="96875" lnSpcReduction="20000"/>
          </a:bodyPr>
          <a:p>
            <a:r>
              <a:rPr b="1" dirty="0" lang="en-US" smtClean="0">
                <a:latin typeface="Times New Roman" pitchFamily="18" charset="0"/>
                <a:cs typeface="Times New Roman" pitchFamily="18" charset="0"/>
              </a:rPr>
              <a:t>Output</a:t>
            </a:r>
          </a:p>
          <a:p>
            <a:endParaRPr b="1" dirty="0" lang="en-US">
              <a:latin typeface="Times New Roman" pitchFamily="18" charset="0"/>
              <a:cs typeface="Times New Roman" pitchFamily="18" charset="0"/>
            </a:endParaRPr>
          </a:p>
          <a:p>
            <a:pPr indent="0" marL="0">
              <a:buNone/>
            </a:pPr>
            <a:r>
              <a:rPr dirty="0" lang="en-US">
                <a:latin typeface="Times New Roman" pitchFamily="18" charset="0"/>
                <a:cs typeface="Times New Roman" pitchFamily="18" charset="0"/>
              </a:rPr>
              <a:t>1 Ramesh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2 </a:t>
            </a:r>
            <a:r>
              <a:rPr dirty="0" lang="en-US">
                <a:latin typeface="Times New Roman" pitchFamily="18" charset="0"/>
                <a:cs typeface="Times New Roman" pitchFamily="18" charset="0"/>
              </a:rPr>
              <a:t>Khilan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3 </a:t>
            </a:r>
            <a:r>
              <a:rPr dirty="0" lang="en-US">
                <a:latin typeface="Times New Roman" pitchFamily="18" charset="0"/>
                <a:cs typeface="Times New Roman" pitchFamily="18" charset="0"/>
              </a:rPr>
              <a:t>kaushik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4 </a:t>
            </a:r>
            <a:r>
              <a:rPr dirty="0" lang="en-US">
                <a:latin typeface="Times New Roman" pitchFamily="18" charset="0"/>
                <a:cs typeface="Times New Roman" pitchFamily="18" charset="0"/>
              </a:rPr>
              <a:t>Chaitali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5 </a:t>
            </a:r>
            <a:r>
              <a:rPr dirty="0" lang="en-US">
                <a:latin typeface="Times New Roman" pitchFamily="18" charset="0"/>
                <a:cs typeface="Times New Roman" pitchFamily="18" charset="0"/>
              </a:rPr>
              <a:t>Hardik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6 Komal</a:t>
            </a:r>
          </a:p>
          <a:p>
            <a:pPr indent="0" marL="0">
              <a:buNone/>
            </a:pPr>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 </a:t>
            </a:r>
            <a:r>
              <a:rPr dirty="0" lang="en-US">
                <a:latin typeface="Times New Roman" pitchFamily="18" charset="0"/>
                <a:cs typeface="Times New Roman" pitchFamily="18" charset="0"/>
              </a:rPr>
              <a:t>PL/SQL procedure successfully completed. </a:t>
            </a:r>
          </a:p>
        </p:txBody>
      </p:sp>
    </p:spTree>
  </p:cSld>
  <p:clrMapOvr>
    <a:masterClrMapping/>
  </p:clrMapOvr>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202" name=""/>
        <p:cNvGrpSpPr/>
        <p:nvPr/>
      </p:nvGrpSpPr>
      <p:grpSpPr>
        <a:xfrm>
          <a:off x="0" y="0"/>
          <a:ext cx="0" cy="0"/>
          <a:chOff x="0" y="0"/>
          <a:chExt cx="0" cy="0"/>
        </a:xfrm>
      </p:grpSpPr>
      <p:sp>
        <p:nvSpPr>
          <p:cNvPr id="1048649" name="Content Placeholder 2"/>
          <p:cNvSpPr>
            <a:spLocks noGrp="1"/>
          </p:cNvSpPr>
          <p:nvPr>
            <p:ph idx="1"/>
          </p:nvPr>
        </p:nvSpPr>
        <p:spPr>
          <a:xfrm>
            <a:off x="76200" y="228600"/>
            <a:ext cx="8991600" cy="6477000"/>
          </a:xfrm>
        </p:spPr>
        <p:txBody>
          <a:bodyPr>
            <a:normAutofit fontScale="95833" lnSpcReduction="20000"/>
          </a:bodyPr>
          <a:p>
            <a:pPr>
              <a:buFont typeface="Wingdings" pitchFamily="2" charset="2"/>
              <a:buChar char="v"/>
            </a:pPr>
            <a:r>
              <a:rPr b="1" dirty="0" sz="2400" lang="en-US">
                <a:solidFill>
                  <a:srgbClr val="FF0000"/>
                </a:solidFill>
                <a:latin typeface="Times New Roman" pitchFamily="18" charset="0"/>
                <a:cs typeface="Times New Roman" pitchFamily="18" charset="0"/>
              </a:rPr>
              <a:t>Assigning SQL Query Results to PL/SQL Variables</a:t>
            </a:r>
          </a:p>
          <a:p>
            <a:r>
              <a:rPr dirty="0" sz="2400" lang="en-US">
                <a:latin typeface="Times New Roman" pitchFamily="18" charset="0"/>
                <a:cs typeface="Times New Roman" pitchFamily="18" charset="0"/>
              </a:rPr>
              <a:t>You can use the </a:t>
            </a:r>
            <a:r>
              <a:rPr b="1" dirty="0" sz="2400" lang="en-US">
                <a:latin typeface="Times New Roman" pitchFamily="18" charset="0"/>
                <a:cs typeface="Times New Roman" pitchFamily="18" charset="0"/>
              </a:rPr>
              <a:t>SELECT INTO</a:t>
            </a:r>
            <a:r>
              <a:rPr dirty="0" sz="2400" lang="en-US">
                <a:latin typeface="Times New Roman" pitchFamily="18" charset="0"/>
                <a:cs typeface="Times New Roman" pitchFamily="18" charset="0"/>
              </a:rPr>
              <a:t> statement of SQL to assign values to PL/SQL variables. For each item in the </a:t>
            </a:r>
            <a:r>
              <a:rPr b="1" dirty="0" sz="2400" lang="en-US">
                <a:latin typeface="Times New Roman" pitchFamily="18" charset="0"/>
                <a:cs typeface="Times New Roman" pitchFamily="18" charset="0"/>
              </a:rPr>
              <a:t>SELECT list</a:t>
            </a:r>
            <a:r>
              <a:rPr dirty="0" sz="2400" lang="en-US">
                <a:latin typeface="Times New Roman" pitchFamily="18" charset="0"/>
                <a:cs typeface="Times New Roman" pitchFamily="18" charset="0"/>
              </a:rPr>
              <a:t>, there must be a corresponding, type-compatible variable in the </a:t>
            </a:r>
            <a:r>
              <a:rPr b="1" dirty="0" sz="2400" lang="en-US">
                <a:latin typeface="Times New Roman" pitchFamily="18" charset="0"/>
                <a:cs typeface="Times New Roman" pitchFamily="18" charset="0"/>
              </a:rPr>
              <a:t>INTO list</a:t>
            </a:r>
            <a:r>
              <a:rPr dirty="0" sz="2400" lang="en-US">
                <a:latin typeface="Times New Roman" pitchFamily="18" charset="0"/>
                <a:cs typeface="Times New Roman" pitchFamily="18" charset="0"/>
              </a:rPr>
              <a:t>. </a:t>
            </a:r>
            <a:endParaRPr dirty="0" sz="2400" lang="en-US" smtClean="0">
              <a:latin typeface="Times New Roman" pitchFamily="18" charset="0"/>
              <a:cs typeface="Times New Roman" pitchFamily="18" charset="0"/>
            </a:endParaRPr>
          </a:p>
          <a:p>
            <a:endParaRPr dirty="0" sz="2400" lang="en-US" smtClean="0">
              <a:latin typeface="Times New Roman" pitchFamily="18" charset="0"/>
              <a:cs typeface="Times New Roman" pitchFamily="18" charset="0"/>
            </a:endParaRPr>
          </a:p>
          <a:p>
            <a:r>
              <a:rPr dirty="0" sz="2400" lang="en-US" smtClean="0">
                <a:latin typeface="Times New Roman" pitchFamily="18" charset="0"/>
                <a:cs typeface="Times New Roman" pitchFamily="18" charset="0"/>
              </a:rPr>
              <a:t>Consider </a:t>
            </a:r>
            <a:r>
              <a:rPr dirty="0" sz="2400" lang="en-US">
                <a:latin typeface="Times New Roman" pitchFamily="18" charset="0"/>
                <a:cs typeface="Times New Roman" pitchFamily="18" charset="0"/>
              </a:rPr>
              <a:t>following </a:t>
            </a:r>
            <a:r>
              <a:rPr dirty="0" sz="2400" lang="en-US" smtClean="0">
                <a:latin typeface="Times New Roman" pitchFamily="18" charset="0"/>
                <a:cs typeface="Times New Roman" pitchFamily="18" charset="0"/>
              </a:rPr>
              <a:t>example, to </a:t>
            </a:r>
            <a:r>
              <a:rPr dirty="0" sz="2400" lang="en-US">
                <a:latin typeface="Times New Roman" pitchFamily="18" charset="0"/>
                <a:cs typeface="Times New Roman" pitchFamily="18" charset="0"/>
              </a:rPr>
              <a:t>create a table named </a:t>
            </a:r>
            <a:r>
              <a:rPr b="1" dirty="0" sz="2400" lang="en-US">
                <a:solidFill>
                  <a:srgbClr val="FF0000"/>
                </a:solidFill>
                <a:latin typeface="Times New Roman" pitchFamily="18" charset="0"/>
                <a:cs typeface="Times New Roman" pitchFamily="18" charset="0"/>
              </a:rPr>
              <a:t>CUSTOMERS</a:t>
            </a:r>
            <a:r>
              <a:rPr dirty="0" sz="2400" lang="en-US">
                <a:latin typeface="Times New Roman" pitchFamily="18" charset="0"/>
                <a:cs typeface="Times New Roman" pitchFamily="18" charset="0"/>
              </a:rPr>
              <a:t> </a:t>
            </a:r>
          </a:p>
          <a:p>
            <a:pPr indent="0" marL="0">
              <a:buNone/>
            </a:pPr>
            <a:r>
              <a:rPr b="1" dirty="0" sz="2400" lang="en-US" smtClean="0">
                <a:solidFill>
                  <a:srgbClr val="0000FF"/>
                </a:solidFill>
                <a:latin typeface="Times New Roman" pitchFamily="18" charset="0"/>
                <a:cs typeface="Times New Roman" pitchFamily="18" charset="0"/>
              </a:rPr>
              <a:t>CREATE </a:t>
            </a:r>
            <a:r>
              <a:rPr b="1" dirty="0" sz="2400" lang="en-US">
                <a:solidFill>
                  <a:srgbClr val="0000FF"/>
                </a:solidFill>
                <a:latin typeface="Times New Roman" pitchFamily="18" charset="0"/>
                <a:cs typeface="Times New Roman" pitchFamily="18" charset="0"/>
              </a:rPr>
              <a:t>TABLE CUSTOMERS</a:t>
            </a:r>
            <a:r>
              <a:rPr dirty="0" sz="2400" lang="en-US" smtClean="0">
                <a:latin typeface="Times New Roman" pitchFamily="18" charset="0"/>
                <a:cs typeface="Times New Roman" pitchFamily="18" charset="0"/>
              </a:rPr>
              <a:t>(</a:t>
            </a:r>
          </a:p>
          <a:p>
            <a:pPr indent="0" marL="0">
              <a:buNone/>
            </a:pPr>
            <a:r>
              <a:rPr dirty="0" sz="2400" lang="en-US" smtClean="0">
                <a:latin typeface="Times New Roman" pitchFamily="18" charset="0"/>
                <a:cs typeface="Times New Roman" pitchFamily="18" charset="0"/>
              </a:rPr>
              <a:t>				 </a:t>
            </a:r>
            <a:r>
              <a:rPr dirty="0" sz="2400" lang="en-US">
                <a:latin typeface="Times New Roman" pitchFamily="18" charset="0"/>
                <a:cs typeface="Times New Roman" pitchFamily="18" charset="0"/>
              </a:rPr>
              <a:t>ID INT NOT NULL</a:t>
            </a:r>
            <a:r>
              <a:rPr dirty="0" sz="2400" lang="en-US" smtClean="0">
                <a:latin typeface="Times New Roman" pitchFamily="18" charset="0"/>
                <a:cs typeface="Times New Roman" pitchFamily="18" charset="0"/>
              </a:rPr>
              <a:t>,</a:t>
            </a:r>
          </a:p>
          <a:p>
            <a:pPr indent="0" marL="0">
              <a:buNone/>
            </a:pPr>
            <a:r>
              <a:rPr dirty="0" sz="2400" lang="en-US" smtClean="0">
                <a:latin typeface="Times New Roman" pitchFamily="18" charset="0"/>
                <a:cs typeface="Times New Roman" pitchFamily="18" charset="0"/>
              </a:rPr>
              <a:t>				 </a:t>
            </a:r>
            <a:r>
              <a:rPr dirty="0" sz="2400" lang="en-US">
                <a:latin typeface="Times New Roman" pitchFamily="18" charset="0"/>
                <a:cs typeface="Times New Roman" pitchFamily="18" charset="0"/>
              </a:rPr>
              <a:t>NAME VARCHAR (20) NOT NULL</a:t>
            </a:r>
            <a:r>
              <a:rPr dirty="0" sz="2400" lang="en-US" smtClean="0">
                <a:latin typeface="Times New Roman" pitchFamily="18" charset="0"/>
                <a:cs typeface="Times New Roman" pitchFamily="18" charset="0"/>
              </a:rPr>
              <a:t>,</a:t>
            </a:r>
          </a:p>
          <a:p>
            <a:pPr indent="0" marL="0">
              <a:buNone/>
            </a:pPr>
            <a:r>
              <a:rPr dirty="0" sz="2400" lang="en-US" smtClean="0">
                <a:latin typeface="Times New Roman" pitchFamily="18" charset="0"/>
                <a:cs typeface="Times New Roman" pitchFamily="18" charset="0"/>
              </a:rPr>
              <a:t>				 </a:t>
            </a:r>
            <a:r>
              <a:rPr dirty="0" sz="2400" lang="en-US">
                <a:latin typeface="Times New Roman" pitchFamily="18" charset="0"/>
                <a:cs typeface="Times New Roman" pitchFamily="18" charset="0"/>
              </a:rPr>
              <a:t>AGE INT NOT NULL, </a:t>
            </a:r>
            <a:endParaRPr dirty="0" sz="2400" lang="en-US" smtClean="0">
              <a:latin typeface="Times New Roman" pitchFamily="18" charset="0"/>
              <a:cs typeface="Times New Roman" pitchFamily="18" charset="0"/>
            </a:endParaRPr>
          </a:p>
          <a:p>
            <a:pPr indent="0" marL="0">
              <a:buNone/>
            </a:pPr>
            <a:r>
              <a:rPr dirty="0" sz="2400" lang="en-US" smtClean="0">
                <a:latin typeface="Times New Roman" pitchFamily="18" charset="0"/>
                <a:cs typeface="Times New Roman" pitchFamily="18" charset="0"/>
              </a:rPr>
              <a:t>				ADDRESS </a:t>
            </a:r>
            <a:r>
              <a:rPr dirty="0" sz="2400" lang="en-US">
                <a:latin typeface="Times New Roman" pitchFamily="18" charset="0"/>
                <a:cs typeface="Times New Roman" pitchFamily="18" charset="0"/>
              </a:rPr>
              <a:t>CHAR (25</a:t>
            </a:r>
            <a:r>
              <a:rPr dirty="0" sz="2400" lang="en-US" smtClean="0">
                <a:latin typeface="Times New Roman" pitchFamily="18" charset="0"/>
                <a:cs typeface="Times New Roman" pitchFamily="18" charset="0"/>
              </a:rPr>
              <a:t>),</a:t>
            </a:r>
          </a:p>
          <a:p>
            <a:pPr indent="0" marL="0">
              <a:buNone/>
            </a:pPr>
            <a:r>
              <a:rPr dirty="0" sz="2400" lang="en-US" smtClean="0">
                <a:latin typeface="Times New Roman" pitchFamily="18" charset="0"/>
                <a:cs typeface="Times New Roman" pitchFamily="18" charset="0"/>
              </a:rPr>
              <a:t>				 </a:t>
            </a:r>
            <a:r>
              <a:rPr dirty="0" sz="2400" lang="en-US">
                <a:latin typeface="Times New Roman" pitchFamily="18" charset="0"/>
                <a:cs typeface="Times New Roman" pitchFamily="18" charset="0"/>
              </a:rPr>
              <a:t>SALARY DECIMAL (18, 2), </a:t>
            </a:r>
            <a:endParaRPr dirty="0" sz="2400" lang="en-US" smtClean="0">
              <a:latin typeface="Times New Roman" pitchFamily="18" charset="0"/>
              <a:cs typeface="Times New Roman" pitchFamily="18" charset="0"/>
            </a:endParaRPr>
          </a:p>
          <a:p>
            <a:pPr indent="0" marL="0">
              <a:buNone/>
            </a:pPr>
            <a:r>
              <a:rPr dirty="0" sz="2400" lang="en-US" smtClean="0">
                <a:latin typeface="Times New Roman" pitchFamily="18" charset="0"/>
                <a:cs typeface="Times New Roman" pitchFamily="18" charset="0"/>
              </a:rPr>
              <a:t>				PRIMARY </a:t>
            </a:r>
            <a:r>
              <a:rPr dirty="0" sz="2400" lang="en-US">
                <a:latin typeface="Times New Roman" pitchFamily="18" charset="0"/>
                <a:cs typeface="Times New Roman" pitchFamily="18" charset="0"/>
              </a:rPr>
              <a:t>KEY (ID) </a:t>
            </a:r>
            <a:r>
              <a:rPr dirty="0" sz="2400" lang="en-US" smtClean="0">
                <a:latin typeface="Times New Roman" pitchFamily="18" charset="0"/>
                <a:cs typeface="Times New Roman" pitchFamily="18" charset="0"/>
              </a:rPr>
              <a:t>);</a:t>
            </a:r>
          </a:p>
          <a:p>
            <a:r>
              <a:rPr dirty="0" sz="2400" lang="en-US" smtClean="0">
                <a:latin typeface="Times New Roman" pitchFamily="18" charset="0"/>
                <a:cs typeface="Times New Roman" pitchFamily="18" charset="0"/>
              </a:rPr>
              <a:t> </a:t>
            </a:r>
            <a:r>
              <a:rPr dirty="0" sz="2400" lang="en-US">
                <a:latin typeface="Times New Roman" pitchFamily="18" charset="0"/>
                <a:cs typeface="Times New Roman" pitchFamily="18" charset="0"/>
              </a:rPr>
              <a:t>Table </a:t>
            </a:r>
            <a:r>
              <a:rPr dirty="0" sz="2400" lang="en-US" smtClean="0">
                <a:latin typeface="Times New Roman" pitchFamily="18" charset="0"/>
                <a:cs typeface="Times New Roman" pitchFamily="18" charset="0"/>
              </a:rPr>
              <a:t>Created.</a:t>
            </a:r>
            <a:endParaRPr dirty="0" sz="2400" lang="en-US">
              <a:latin typeface="Times New Roman" pitchFamily="18" charset="0"/>
              <a:cs typeface="Times New Roman" pitchFamily="18" charset="0"/>
            </a:endParaRPr>
          </a:p>
        </p:txBody>
      </p:sp>
    </p:spTree>
  </p:cSld>
  <p:clrMapOvr>
    <a:masterClrMapping/>
  </p:clrMapOvr>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203" name=""/>
        <p:cNvGrpSpPr/>
        <p:nvPr/>
      </p:nvGrpSpPr>
      <p:grpSpPr>
        <a:xfrm>
          <a:off x="0" y="0"/>
          <a:ext cx="0" cy="0"/>
          <a:chOff x="0" y="0"/>
          <a:chExt cx="0" cy="0"/>
        </a:xfrm>
      </p:grpSpPr>
      <p:sp>
        <p:nvSpPr>
          <p:cNvPr id="1048650" name="Content Placeholder 2"/>
          <p:cNvSpPr>
            <a:spLocks noGrp="1"/>
          </p:cNvSpPr>
          <p:nvPr>
            <p:ph idx="1"/>
          </p:nvPr>
        </p:nvSpPr>
        <p:spPr>
          <a:xfrm>
            <a:off x="304800" y="152400"/>
            <a:ext cx="8610600" cy="6477000"/>
          </a:xfrm>
        </p:spPr>
        <p:txBody>
          <a:bodyPr>
            <a:normAutofit/>
          </a:bodyPr>
          <a:p>
            <a:r>
              <a:rPr b="1" dirty="0" lang="en-US" smtClean="0">
                <a:solidFill>
                  <a:srgbClr val="FF0000"/>
                </a:solidFill>
                <a:latin typeface="Times New Roman" pitchFamily="18" charset="0"/>
                <a:cs typeface="Times New Roman" pitchFamily="18" charset="0"/>
              </a:rPr>
              <a:t>Insert some </a:t>
            </a:r>
            <a:r>
              <a:rPr b="1" dirty="0" lang="en-US">
                <a:solidFill>
                  <a:srgbClr val="FF0000"/>
                </a:solidFill>
                <a:latin typeface="Times New Roman" pitchFamily="18" charset="0"/>
                <a:cs typeface="Times New Roman" pitchFamily="18" charset="0"/>
              </a:rPr>
              <a:t>values in the table −</a:t>
            </a:r>
          </a:p>
          <a:p>
            <a:r>
              <a:rPr dirty="0" sz="2300" lang="en-US">
                <a:latin typeface="Times New Roman" pitchFamily="18" charset="0"/>
                <a:cs typeface="Times New Roman" pitchFamily="18" charset="0"/>
              </a:rPr>
              <a:t>INSERT INTO CUSTOMERS (ID,NAME,AGE,ADDRESS,SALARY) VALUES (1, 'Ramesh', 32, 'Ahmedabad', 2000.00 </a:t>
            </a:r>
            <a:r>
              <a:rPr dirty="0" sz="2300" lang="en-US" smtClean="0">
                <a:latin typeface="Times New Roman" pitchFamily="18" charset="0"/>
                <a:cs typeface="Times New Roman" pitchFamily="18" charset="0"/>
              </a:rPr>
              <a:t>);</a:t>
            </a:r>
          </a:p>
          <a:p>
            <a:r>
              <a:rPr dirty="0" sz="2300" lang="en-US" smtClean="0">
                <a:latin typeface="Times New Roman" pitchFamily="18" charset="0"/>
                <a:cs typeface="Times New Roman" pitchFamily="18" charset="0"/>
              </a:rPr>
              <a:t> </a:t>
            </a:r>
            <a:r>
              <a:rPr dirty="0" sz="2300" lang="en-US">
                <a:latin typeface="Times New Roman" pitchFamily="18" charset="0"/>
                <a:cs typeface="Times New Roman" pitchFamily="18" charset="0"/>
              </a:rPr>
              <a:t>INSERT INTO CUSTOMERS (ID,NAME,AGE,ADDRESS,SALARY) VALUES (2, 'Khilan', 25, 'Delhi', 1500.00 ); </a:t>
            </a:r>
            <a:endParaRPr dirty="0" sz="2300" lang="en-US" smtClean="0">
              <a:latin typeface="Times New Roman" pitchFamily="18" charset="0"/>
              <a:cs typeface="Times New Roman" pitchFamily="18" charset="0"/>
            </a:endParaRPr>
          </a:p>
          <a:p>
            <a:r>
              <a:rPr dirty="0" sz="2300" lang="en-US" smtClean="0">
                <a:latin typeface="Times New Roman" pitchFamily="18" charset="0"/>
                <a:cs typeface="Times New Roman" pitchFamily="18" charset="0"/>
              </a:rPr>
              <a:t>INSERT </a:t>
            </a:r>
            <a:r>
              <a:rPr dirty="0" sz="2300" lang="en-US">
                <a:latin typeface="Times New Roman" pitchFamily="18" charset="0"/>
                <a:cs typeface="Times New Roman" pitchFamily="18" charset="0"/>
              </a:rPr>
              <a:t>INTO CUSTOMERS (ID,NAME,AGE,ADDRESS,SALARY) VALUES (3, 'kaushik', 23, 'Kota', 2000.00 ); </a:t>
            </a:r>
            <a:endParaRPr dirty="0" sz="2300" lang="en-US" smtClean="0">
              <a:latin typeface="Times New Roman" pitchFamily="18" charset="0"/>
              <a:cs typeface="Times New Roman" pitchFamily="18" charset="0"/>
            </a:endParaRPr>
          </a:p>
          <a:p>
            <a:r>
              <a:rPr dirty="0" sz="2300" lang="en-US" smtClean="0">
                <a:latin typeface="Times New Roman" pitchFamily="18" charset="0"/>
                <a:cs typeface="Times New Roman" pitchFamily="18" charset="0"/>
              </a:rPr>
              <a:t>INSERT </a:t>
            </a:r>
            <a:r>
              <a:rPr dirty="0" sz="2300" lang="en-US">
                <a:latin typeface="Times New Roman" pitchFamily="18" charset="0"/>
                <a:cs typeface="Times New Roman" pitchFamily="18" charset="0"/>
              </a:rPr>
              <a:t>INTO CUSTOMERS (ID,NAME,AGE,ADDRESS,SALARY) VALUES (4, 'Chaitali', 25, 'Mumbai', 6500.00 </a:t>
            </a:r>
            <a:r>
              <a:rPr dirty="0" sz="2300" lang="en-US" smtClean="0">
                <a:latin typeface="Times New Roman" pitchFamily="18" charset="0"/>
                <a:cs typeface="Times New Roman" pitchFamily="18" charset="0"/>
              </a:rPr>
              <a:t>);</a:t>
            </a:r>
          </a:p>
          <a:p>
            <a:r>
              <a:rPr dirty="0" sz="2300" lang="en-US" smtClean="0">
                <a:latin typeface="Times New Roman" pitchFamily="18" charset="0"/>
                <a:cs typeface="Times New Roman" pitchFamily="18" charset="0"/>
              </a:rPr>
              <a:t> </a:t>
            </a:r>
            <a:r>
              <a:rPr dirty="0" sz="2300" lang="en-US">
                <a:latin typeface="Times New Roman" pitchFamily="18" charset="0"/>
                <a:cs typeface="Times New Roman" pitchFamily="18" charset="0"/>
              </a:rPr>
              <a:t>INSERT INTO CUSTOMERS (ID,NAME,AGE,ADDRESS,SALARY) VALUES (5, 'Hardik', 27, 'Bhopal', 8500.00 </a:t>
            </a:r>
            <a:r>
              <a:rPr dirty="0" sz="2300" lang="en-US" smtClean="0">
                <a:latin typeface="Times New Roman" pitchFamily="18" charset="0"/>
                <a:cs typeface="Times New Roman" pitchFamily="18" charset="0"/>
              </a:rPr>
              <a:t>);</a:t>
            </a:r>
          </a:p>
          <a:p>
            <a:r>
              <a:rPr dirty="0" sz="2300" lang="en-US" smtClean="0">
                <a:latin typeface="Times New Roman" pitchFamily="18" charset="0"/>
                <a:cs typeface="Times New Roman" pitchFamily="18" charset="0"/>
              </a:rPr>
              <a:t> </a:t>
            </a:r>
            <a:r>
              <a:rPr dirty="0" sz="2300" lang="en-US">
                <a:latin typeface="Times New Roman" pitchFamily="18" charset="0"/>
                <a:cs typeface="Times New Roman" pitchFamily="18" charset="0"/>
              </a:rPr>
              <a:t>INSERT INTO CUSTOMERS (ID,NAME,AGE,ADDRESS,SALARY) VALUES (6, 'Komal', 22, 'MP', 4500.00 ); </a:t>
            </a:r>
          </a:p>
        </p:txBody>
      </p:sp>
    </p:spTree>
  </p:cSld>
  <p:clrMapOvr>
    <a:masterClrMapping/>
  </p:clrMapOvr>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204" name=""/>
        <p:cNvGrpSpPr/>
        <p:nvPr/>
      </p:nvGrpSpPr>
      <p:grpSpPr>
        <a:xfrm>
          <a:off x="0" y="0"/>
          <a:ext cx="0" cy="0"/>
          <a:chOff x="0" y="0"/>
          <a:chExt cx="0" cy="0"/>
        </a:xfrm>
      </p:grpSpPr>
      <p:sp>
        <p:nvSpPr>
          <p:cNvPr id="1048651" name="Content Placeholder 2"/>
          <p:cNvSpPr>
            <a:spLocks noGrp="1"/>
          </p:cNvSpPr>
          <p:nvPr>
            <p:ph idx="1"/>
          </p:nvPr>
        </p:nvSpPr>
        <p:spPr>
          <a:xfrm>
            <a:off x="457200" y="228600"/>
            <a:ext cx="8229600" cy="6400800"/>
          </a:xfrm>
        </p:spPr>
        <p:txBody>
          <a:bodyPr>
            <a:normAutofit fontScale="65625" lnSpcReduction="20000"/>
          </a:bodyPr>
          <a:p>
            <a:r>
              <a:rPr dirty="0" lang="en-US">
                <a:latin typeface="Times New Roman" pitchFamily="18" charset="0"/>
                <a:cs typeface="Times New Roman" pitchFamily="18" charset="0"/>
              </a:rPr>
              <a:t>The following program assigns values from the above table to PL/SQL variables using the </a:t>
            </a:r>
            <a:r>
              <a:rPr b="1" dirty="0" lang="en-US">
                <a:latin typeface="Times New Roman" pitchFamily="18" charset="0"/>
                <a:cs typeface="Times New Roman" pitchFamily="18" charset="0"/>
              </a:rPr>
              <a:t>SELECT INTO clause</a:t>
            </a:r>
            <a:r>
              <a:rPr dirty="0" lang="en-US">
                <a:latin typeface="Times New Roman" pitchFamily="18" charset="0"/>
                <a:cs typeface="Times New Roman" pitchFamily="18" charset="0"/>
              </a:rPr>
              <a:t> of SQL −</a:t>
            </a:r>
          </a:p>
          <a:p>
            <a:pPr indent="0" marL="0">
              <a:buNone/>
            </a:pPr>
            <a:r>
              <a:rPr b="1" dirty="0" lang="en-US">
                <a:solidFill>
                  <a:srgbClr val="0000FF"/>
                </a:solidFill>
                <a:latin typeface="Times New Roman" pitchFamily="18" charset="0"/>
                <a:cs typeface="Times New Roman" pitchFamily="18" charset="0"/>
              </a:rPr>
              <a:t>DECLARE </a:t>
            </a:r>
            <a:endParaRPr b="1" dirty="0" lang="en-US" smtClean="0">
              <a:solidFill>
                <a:srgbClr val="0000FF"/>
              </a:solidFill>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c_id </a:t>
            </a:r>
            <a:r>
              <a:rPr dirty="0" lang="en-US">
                <a:latin typeface="Times New Roman" pitchFamily="18" charset="0"/>
                <a:cs typeface="Times New Roman" pitchFamily="18" charset="0"/>
              </a:rPr>
              <a:t>customers.id%type := 1;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c_name customers.name%type</a:t>
            </a:r>
            <a:r>
              <a:rPr dirty="0" lang="en-US">
                <a:latin typeface="Times New Roman" pitchFamily="18" charset="0"/>
                <a:cs typeface="Times New Roman" pitchFamily="18" charset="0"/>
              </a:rPr>
              <a:t>;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c_addr </a:t>
            </a:r>
            <a:r>
              <a:rPr dirty="0" lang="en-US">
                <a:latin typeface="Times New Roman" pitchFamily="18" charset="0"/>
                <a:cs typeface="Times New Roman" pitchFamily="18" charset="0"/>
              </a:rPr>
              <a:t>customers.address%type;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c_sal </a:t>
            </a:r>
            <a:r>
              <a:rPr dirty="0" lang="en-US">
                <a:latin typeface="Times New Roman" pitchFamily="18" charset="0"/>
                <a:cs typeface="Times New Roman" pitchFamily="18" charset="0"/>
              </a:rPr>
              <a:t>customers.salary%type; </a:t>
            </a:r>
            <a:endParaRPr dirty="0" lang="en-US" smtClean="0">
              <a:latin typeface="Times New Roman" pitchFamily="18" charset="0"/>
              <a:cs typeface="Times New Roman" pitchFamily="18" charset="0"/>
            </a:endParaRPr>
          </a:p>
          <a:p>
            <a:pPr indent="0" marL="0">
              <a:buNone/>
            </a:pPr>
            <a:r>
              <a:rPr b="1" dirty="0" lang="en-US" smtClean="0">
                <a:solidFill>
                  <a:srgbClr val="0000FF"/>
                </a:solidFill>
                <a:latin typeface="Times New Roman" pitchFamily="18" charset="0"/>
                <a:cs typeface="Times New Roman" pitchFamily="18" charset="0"/>
              </a:rPr>
              <a:t>BEGIN </a:t>
            </a:r>
          </a:p>
          <a:p>
            <a:pPr indent="0" marL="0">
              <a:buNone/>
            </a:pPr>
            <a:r>
              <a:rPr dirty="0" lang="en-US">
                <a:latin typeface="Times New Roman" pitchFamily="18" charset="0"/>
                <a:cs typeface="Times New Roman" pitchFamily="18" charset="0"/>
              </a:rPr>
              <a:t> </a:t>
            </a:r>
            <a:r>
              <a:rPr dirty="0" lang="en-US" smtClean="0">
                <a:latin typeface="Times New Roman" pitchFamily="18" charset="0"/>
                <a:cs typeface="Times New Roman" pitchFamily="18" charset="0"/>
              </a:rPr>
              <a:t>            SELECT </a:t>
            </a:r>
            <a:r>
              <a:rPr dirty="0" lang="en-US">
                <a:latin typeface="Times New Roman" pitchFamily="18" charset="0"/>
                <a:cs typeface="Times New Roman" pitchFamily="18" charset="0"/>
              </a:rPr>
              <a:t>name, address, salary INTO c_name, c_addr, c_sal </a:t>
            </a:r>
            <a:r>
              <a:rPr dirty="0" lang="en-US" smtClean="0">
                <a:latin typeface="Times New Roman" pitchFamily="18" charset="0"/>
                <a:cs typeface="Times New Roman" pitchFamily="18" charset="0"/>
              </a:rPr>
              <a:t>           	FROM </a:t>
            </a:r>
            <a:r>
              <a:rPr dirty="0" lang="en-US">
                <a:latin typeface="Times New Roman" pitchFamily="18" charset="0"/>
                <a:cs typeface="Times New Roman" pitchFamily="18" charset="0"/>
              </a:rPr>
              <a:t>customers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WHERE </a:t>
            </a:r>
            <a:r>
              <a:rPr dirty="0" lang="en-US">
                <a:latin typeface="Times New Roman" pitchFamily="18" charset="0"/>
                <a:cs typeface="Times New Roman" pitchFamily="18" charset="0"/>
              </a:rPr>
              <a:t>id = c_id; </a:t>
            </a:r>
            <a:endParaRPr dirty="0" lang="en-US" smtClean="0">
              <a:latin typeface="Times New Roman" pitchFamily="18" charset="0"/>
              <a:cs typeface="Times New Roman" pitchFamily="18" charset="0"/>
            </a:endParaRPr>
          </a:p>
          <a:p>
            <a:pPr indent="0" marL="0">
              <a:buNone/>
            </a:pPr>
            <a:r>
              <a:rPr dirty="0" lang="en-US">
                <a:latin typeface="Times New Roman" pitchFamily="18" charset="0"/>
                <a:cs typeface="Times New Roman" pitchFamily="18" charset="0"/>
              </a:rPr>
              <a:t>	</a:t>
            </a:r>
            <a:r>
              <a:rPr dirty="0" lang="en-US" smtClean="0">
                <a:latin typeface="Times New Roman" pitchFamily="18" charset="0"/>
                <a:cs typeface="Times New Roman" pitchFamily="18" charset="0"/>
              </a:rPr>
              <a:t>dbms_output.put_line </a:t>
            </a:r>
            <a:r>
              <a:rPr dirty="0" lang="en-US">
                <a:latin typeface="Times New Roman" pitchFamily="18" charset="0"/>
                <a:cs typeface="Times New Roman" pitchFamily="18" charset="0"/>
              </a:rPr>
              <a:t>('Customer ' ||c_name || ' from ' || c_addr || ' earns ' || c_sal); </a:t>
            </a:r>
            <a:endParaRPr dirty="0" lang="en-US" smtClean="0">
              <a:latin typeface="Times New Roman" pitchFamily="18" charset="0"/>
              <a:cs typeface="Times New Roman" pitchFamily="18" charset="0"/>
            </a:endParaRPr>
          </a:p>
          <a:p>
            <a:pPr indent="0" marL="0">
              <a:buNone/>
            </a:pPr>
            <a:r>
              <a:rPr b="1" dirty="0" lang="en-US" smtClean="0">
                <a:solidFill>
                  <a:srgbClr val="0000FF"/>
                </a:solidFill>
                <a:latin typeface="Times New Roman" pitchFamily="18" charset="0"/>
                <a:cs typeface="Times New Roman" pitchFamily="18" charset="0"/>
              </a:rPr>
              <a:t>END</a:t>
            </a:r>
            <a:r>
              <a:rPr b="1" dirty="0" lang="en-US">
                <a:solidFill>
                  <a:srgbClr val="0000FF"/>
                </a:solidFill>
                <a:latin typeface="Times New Roman" pitchFamily="18" charset="0"/>
                <a:cs typeface="Times New Roman" pitchFamily="18" charset="0"/>
              </a:rPr>
              <a:t>; </a:t>
            </a:r>
            <a:endParaRPr b="1" dirty="0" lang="en-US" smtClean="0">
              <a:solidFill>
                <a:srgbClr val="0000FF"/>
              </a:solidFill>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a:t>
            </a:r>
          </a:p>
          <a:p>
            <a:r>
              <a:rPr b="1" dirty="0" lang="en-US" smtClean="0">
                <a:solidFill>
                  <a:srgbClr val="FF0000"/>
                </a:solidFill>
                <a:latin typeface="Times New Roman" pitchFamily="18" charset="0"/>
                <a:cs typeface="Times New Roman" pitchFamily="18" charset="0"/>
              </a:rPr>
              <a:t> </a:t>
            </a:r>
            <a:r>
              <a:rPr b="1" dirty="0" lang="en-US">
                <a:solidFill>
                  <a:srgbClr val="FF0000"/>
                </a:solidFill>
                <a:latin typeface="Times New Roman" pitchFamily="18" charset="0"/>
                <a:cs typeface="Times New Roman" pitchFamily="18" charset="0"/>
              </a:rPr>
              <a:t>When the above code is executed, it produces the following result </a:t>
            </a:r>
            <a:r>
              <a:rPr b="1" dirty="0" lang="en-US" smtClean="0">
                <a:solidFill>
                  <a:srgbClr val="FF0000"/>
                </a:solidFill>
                <a:latin typeface="Times New Roman" pitchFamily="18" charset="0"/>
                <a:cs typeface="Times New Roman" pitchFamily="18" charset="0"/>
              </a:rPr>
              <a:t>−</a:t>
            </a:r>
          </a:p>
          <a:p>
            <a:pPr indent="0" marL="0">
              <a:buNone/>
            </a:pPr>
            <a:r>
              <a:rPr dirty="0" lang="en-US" smtClean="0">
                <a:latin typeface="Times New Roman" pitchFamily="18" charset="0"/>
                <a:cs typeface="Times New Roman" pitchFamily="18" charset="0"/>
              </a:rPr>
              <a:t> </a:t>
            </a:r>
          </a:p>
          <a:p>
            <a:pPr indent="0" marL="0">
              <a:buNone/>
            </a:pPr>
            <a:r>
              <a:rPr dirty="0" lang="en-US" smtClean="0">
                <a:latin typeface="Times New Roman" pitchFamily="18" charset="0"/>
                <a:cs typeface="Times New Roman" pitchFamily="18" charset="0"/>
              </a:rPr>
              <a:t>Customer Ramesh from Ahmedabad earns 2000</a:t>
            </a:r>
          </a:p>
          <a:p>
            <a:pPr indent="0" marL="0">
              <a:buNone/>
            </a:pPr>
            <a:endParaRPr dirty="0" lang="en-US">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PL/SQL procedure completed successfully </a:t>
            </a:r>
            <a:endParaRPr dirty="0" lang="en-US">
              <a:latin typeface="Times New Roman" pitchFamily="18" charset="0"/>
              <a:cs typeface="Times New Roman" pitchFamily="18" charset="0"/>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sp>
        <p:nvSpPr>
          <p:cNvPr id="1048596" name="Title 1"/>
          <p:cNvSpPr>
            <a:spLocks noGrp="1"/>
          </p:cNvSpPr>
          <p:nvPr>
            <p:ph type="title"/>
          </p:nvPr>
        </p:nvSpPr>
        <p:spPr/>
        <p:txBody>
          <a:bodyPr>
            <a:normAutofit/>
          </a:bodyPr>
          <a:p>
            <a:endParaRPr dirty="0" lang="en-US">
              <a:solidFill>
                <a:srgbClr val="FF0000"/>
              </a:solidFill>
              <a:latin typeface="Times New Roman" pitchFamily="18" charset="0"/>
              <a:cs typeface="Times New Roman" pitchFamily="18" charset="0"/>
            </a:endParaRPr>
          </a:p>
        </p:txBody>
      </p:sp>
      <p:sp>
        <p:nvSpPr>
          <p:cNvPr id="1048597" name="Content Placeholder 2"/>
          <p:cNvSpPr>
            <a:spLocks noGrp="1"/>
          </p:cNvSpPr>
          <p:nvPr>
            <p:ph idx="1"/>
          </p:nvPr>
        </p:nvSpPr>
        <p:spPr>
          <a:xfrm>
            <a:off x="304800" y="1219200"/>
            <a:ext cx="8686800" cy="5334000"/>
          </a:xfrm>
        </p:spPr>
        <p:txBody>
          <a:bodyPr>
            <a:normAutofit/>
          </a:bodyPr>
          <a:p>
            <a:r>
              <a:rPr dirty="0" lang="en-US" smtClean="0">
                <a:latin typeface="Times New Roman" pitchFamily="18" charset="0"/>
                <a:cs typeface="Times New Roman" pitchFamily="18" charset="0"/>
              </a:rPr>
              <a:t>It </a:t>
            </a:r>
            <a:r>
              <a:rPr dirty="0" lang="en-US">
                <a:latin typeface="Times New Roman" pitchFamily="18" charset="0"/>
                <a:cs typeface="Times New Roman" pitchFamily="18" charset="0"/>
              </a:rPr>
              <a:t>offers a variety of programming structures.</a:t>
            </a:r>
          </a:p>
          <a:p>
            <a:r>
              <a:rPr dirty="0" lang="en-US">
                <a:latin typeface="Times New Roman" pitchFamily="18" charset="0"/>
                <a:cs typeface="Times New Roman" pitchFamily="18" charset="0"/>
              </a:rPr>
              <a:t>It supports structured programming through functions and procedures.</a:t>
            </a:r>
          </a:p>
          <a:p>
            <a:r>
              <a:rPr dirty="0" lang="en-US">
                <a:latin typeface="Times New Roman" pitchFamily="18" charset="0"/>
                <a:cs typeface="Times New Roman" pitchFamily="18" charset="0"/>
              </a:rPr>
              <a:t>It supports object-oriented programming.</a:t>
            </a:r>
          </a:p>
          <a:p>
            <a:r>
              <a:rPr dirty="0" lang="en-US">
                <a:latin typeface="Times New Roman" pitchFamily="18" charset="0"/>
                <a:cs typeface="Times New Roman" pitchFamily="18" charset="0"/>
              </a:rPr>
              <a:t>It supports the development of web applications and server pages.</a:t>
            </a:r>
          </a:p>
          <a:p>
            <a:endParaRPr dirty="0" lang="en-US">
              <a:latin typeface="Times New Roman" pitchFamily="18" charset="0"/>
              <a:cs typeface="Times New Roman" pitchFamily="18" charset="0"/>
            </a:endParaRPr>
          </a:p>
        </p:txBody>
      </p:sp>
    </p:spTree>
  </p:cSld>
  <p:clrMapOvr>
    <a:masterClrMapping/>
  </p:clrMapOvr>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205" name=""/>
        <p:cNvGrpSpPr/>
        <p:nvPr/>
      </p:nvGrpSpPr>
      <p:grpSpPr>
        <a:xfrm>
          <a:off x="0" y="0"/>
          <a:ext cx="0" cy="0"/>
          <a:chOff x="0" y="0"/>
          <a:chExt cx="0" cy="0"/>
        </a:xfrm>
      </p:grpSpPr>
      <p:sp>
        <p:nvSpPr>
          <p:cNvPr id="1048652" name="Rectangle 2"/>
          <p:cNvSpPr>
            <a:spLocks noGrp="1" noChangeArrowheads="1"/>
          </p:cNvSpPr>
          <p:nvPr>
            <p:ph type="ctrTitle"/>
          </p:nvPr>
        </p:nvSpPr>
        <p:spPr>
          <a:xfrm>
            <a:off x="381000" y="2590800"/>
            <a:ext cx="8382000" cy="838200"/>
          </a:xfrm>
        </p:spPr>
        <p:txBody>
          <a:bodyPr>
            <a:normAutofit fontScale="90000"/>
          </a:bodyPr>
          <a:p>
            <a:r>
              <a:rPr b="1" dirty="0" sz="3600" lang="en-US">
                <a:solidFill>
                  <a:srgbClr val="FF0000"/>
                </a:solidFill>
                <a:latin typeface="Times New Roman" pitchFamily="18" charset="0"/>
                <a:cs typeface="Times New Roman" pitchFamily="18" charset="0"/>
              </a:rPr>
              <a:t>CONTROL STRUCTURES: CONDITIONAL CONTROLS</a:t>
            </a:r>
          </a:p>
        </p:txBody>
      </p:sp>
    </p:spTree>
  </p:cSld>
  <p:clrMapOvr>
    <a:masterClrMapping/>
  </p:clrMapOvr>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206" name=""/>
        <p:cNvGrpSpPr/>
        <p:nvPr/>
      </p:nvGrpSpPr>
      <p:grpSpPr>
        <a:xfrm>
          <a:off x="0" y="0"/>
          <a:ext cx="0" cy="0"/>
          <a:chOff x="0" y="0"/>
          <a:chExt cx="0" cy="0"/>
        </a:xfrm>
      </p:grpSpPr>
      <p:sp>
        <p:nvSpPr>
          <p:cNvPr id="1048653" name="Rectangle 2"/>
          <p:cNvSpPr>
            <a:spLocks noGrp="1" noChangeArrowheads="1"/>
          </p:cNvSpPr>
          <p:nvPr>
            <p:ph type="ctrTitle"/>
          </p:nvPr>
        </p:nvSpPr>
        <p:spPr>
          <a:xfrm>
            <a:off x="838200" y="152400"/>
            <a:ext cx="8001000" cy="685800"/>
          </a:xfrm>
        </p:spPr>
        <p:txBody>
          <a:bodyPr/>
          <a:p>
            <a:r>
              <a:rPr b="1" dirty="0" sz="3200" lang="en-US">
                <a:solidFill>
                  <a:srgbClr val="FF0000"/>
                </a:solidFill>
                <a:effectLst/>
                <a:latin typeface="Times New Roman" pitchFamily="18" charset="0"/>
                <a:ea typeface="Arial Unicode MS" pitchFamily="34" charset="-128"/>
                <a:cs typeface="Times New Roman" pitchFamily="18" charset="0"/>
              </a:rPr>
              <a:t>Conditional Control</a:t>
            </a:r>
          </a:p>
        </p:txBody>
      </p:sp>
      <p:sp>
        <p:nvSpPr>
          <p:cNvPr id="1048654" name="Rectangle 3"/>
          <p:cNvSpPr>
            <a:spLocks noGrp="1" noChangeArrowheads="1"/>
          </p:cNvSpPr>
          <p:nvPr>
            <p:ph type="subTitle" idx="1"/>
          </p:nvPr>
        </p:nvSpPr>
        <p:spPr>
          <a:xfrm>
            <a:off x="228600" y="990600"/>
            <a:ext cx="8610600" cy="5486400"/>
          </a:xfrm>
        </p:spPr>
        <p:txBody>
          <a:bodyPr>
            <a:normAutofit fontScale="90000" lnSpcReduction="20000"/>
          </a:bodyPr>
          <a:p>
            <a:pPr algn="l" indent="-571500" marL="742950">
              <a:lnSpc>
                <a:spcPct val="90000"/>
              </a:lnSpc>
              <a:buFontTx/>
              <a:buChar char="•"/>
            </a:pPr>
            <a:r>
              <a:rPr dirty="0" sz="2800" lang="en-US">
                <a:solidFill>
                  <a:schemeClr val="tx1"/>
                </a:solidFill>
                <a:effectLst/>
                <a:latin typeface="Times New Roman" pitchFamily="18" charset="0"/>
                <a:ea typeface="Arial Unicode MS" pitchFamily="34" charset="-128"/>
                <a:cs typeface="Times New Roman" pitchFamily="18" charset="0"/>
              </a:rPr>
              <a:t>Conditional control allows you to control the flow of the execution of the program based on a condition. </a:t>
            </a:r>
          </a:p>
          <a:p>
            <a:pPr algn="l" indent="-571500" marL="742950">
              <a:lnSpc>
                <a:spcPct val="90000"/>
              </a:lnSpc>
              <a:buFontTx/>
              <a:buChar char="•"/>
            </a:pPr>
            <a:r>
              <a:rPr dirty="0" sz="2800" lang="en-US">
                <a:solidFill>
                  <a:schemeClr val="tx1"/>
                </a:solidFill>
                <a:effectLst/>
                <a:latin typeface="Times New Roman" pitchFamily="18" charset="0"/>
                <a:ea typeface="Arial Unicode MS" pitchFamily="34" charset="-128"/>
                <a:cs typeface="Times New Roman" pitchFamily="18" charset="0"/>
              </a:rPr>
              <a:t>In programming terms, it means that the statements in the program are not executed sequentially.</a:t>
            </a:r>
          </a:p>
          <a:p>
            <a:pPr algn="l" indent="-571500" marL="742950">
              <a:lnSpc>
                <a:spcPct val="90000"/>
              </a:lnSpc>
              <a:buFontTx/>
              <a:buChar char="•"/>
            </a:pPr>
            <a:r>
              <a:rPr dirty="0" sz="2800" lang="en-US">
                <a:solidFill>
                  <a:schemeClr val="tx1"/>
                </a:solidFill>
                <a:effectLst/>
                <a:latin typeface="Times New Roman" pitchFamily="18" charset="0"/>
                <a:ea typeface="Arial Unicode MS" pitchFamily="34" charset="-128"/>
                <a:cs typeface="Times New Roman" pitchFamily="18" charset="0"/>
              </a:rPr>
              <a:t>Rather, one group of statements, or another will be executed depending on how the condition is evaluated.</a:t>
            </a:r>
          </a:p>
          <a:p>
            <a:pPr algn="l" indent="-571500" marL="742950">
              <a:lnSpc>
                <a:spcPct val="90000"/>
              </a:lnSpc>
              <a:buFontTx/>
              <a:buChar char="•"/>
            </a:pPr>
            <a:r>
              <a:rPr dirty="0" sz="2800" lang="en-US">
                <a:solidFill>
                  <a:schemeClr val="tx1"/>
                </a:solidFill>
                <a:effectLst/>
                <a:latin typeface="Times New Roman" pitchFamily="18" charset="0"/>
                <a:ea typeface="Arial Unicode MS" pitchFamily="34" charset="-128"/>
                <a:cs typeface="Times New Roman" pitchFamily="18" charset="0"/>
              </a:rPr>
              <a:t>In PL/SQL, there are two types of conditional control:</a:t>
            </a:r>
          </a:p>
          <a:p>
            <a:pPr algn="l" indent="-457200" lvl="1" marL="1454150">
              <a:lnSpc>
                <a:spcPct val="90000"/>
              </a:lnSpc>
              <a:buFontTx/>
              <a:buChar char="–"/>
            </a:pPr>
            <a:endParaRPr dirty="0" sz="1000" lang="en-US">
              <a:solidFill>
                <a:schemeClr val="tx1"/>
              </a:solidFill>
              <a:effectLst/>
              <a:latin typeface="Times New Roman" pitchFamily="18" charset="0"/>
              <a:ea typeface="Arial Unicode MS" pitchFamily="34" charset="-128"/>
              <a:cs typeface="Times New Roman" pitchFamily="18" charset="0"/>
            </a:endParaRPr>
          </a:p>
          <a:p>
            <a:pPr algn="l" indent="-457200" lvl="1" marL="1454150">
              <a:lnSpc>
                <a:spcPct val="90000"/>
              </a:lnSpc>
              <a:buFontTx/>
              <a:buChar char="–"/>
            </a:pPr>
            <a:r>
              <a:rPr dirty="0" lang="en-US">
                <a:solidFill>
                  <a:schemeClr val="tx1"/>
                </a:solidFill>
                <a:effectLst/>
                <a:latin typeface="Times New Roman" pitchFamily="18" charset="0"/>
                <a:ea typeface="Arial Unicode MS" pitchFamily="34" charset="-128"/>
                <a:cs typeface="Times New Roman" pitchFamily="18" charset="0"/>
              </a:rPr>
              <a:t>IF statement and </a:t>
            </a:r>
          </a:p>
          <a:p>
            <a:pPr algn="l" indent="-457200" lvl="1" marL="1454150">
              <a:lnSpc>
                <a:spcPct val="90000"/>
              </a:lnSpc>
              <a:buFontTx/>
              <a:buChar char="–"/>
            </a:pPr>
            <a:r>
              <a:rPr dirty="0" lang="en-US">
                <a:solidFill>
                  <a:schemeClr val="tx1"/>
                </a:solidFill>
                <a:effectLst/>
                <a:latin typeface="Times New Roman" pitchFamily="18" charset="0"/>
                <a:ea typeface="Arial Unicode MS" pitchFamily="34" charset="-128"/>
                <a:cs typeface="Times New Roman" pitchFamily="18" charset="0"/>
              </a:rPr>
              <a:t>ELSIF statement.</a:t>
            </a:r>
          </a:p>
        </p:txBody>
      </p:sp>
    </p:spTree>
  </p:cSld>
  <p:clrMapOvr>
    <a:masterClrMapping/>
  </p:clrMapOvr>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207" name=""/>
        <p:cNvGrpSpPr/>
        <p:nvPr/>
      </p:nvGrpSpPr>
      <p:grpSpPr>
        <a:xfrm>
          <a:off x="0" y="0"/>
          <a:ext cx="0" cy="0"/>
          <a:chOff x="0" y="0"/>
          <a:chExt cx="0" cy="0"/>
        </a:xfrm>
      </p:grpSpPr>
      <p:sp>
        <p:nvSpPr>
          <p:cNvPr id="1048655" name="Rectangle 2"/>
          <p:cNvSpPr>
            <a:spLocks noGrp="1" noChangeArrowheads="1"/>
          </p:cNvSpPr>
          <p:nvPr>
            <p:ph type="ctrTitle"/>
          </p:nvPr>
        </p:nvSpPr>
        <p:spPr>
          <a:xfrm>
            <a:off x="838200" y="152400"/>
            <a:ext cx="8001000" cy="685800"/>
          </a:xfrm>
        </p:spPr>
        <p:txBody>
          <a:bodyPr/>
          <a:p>
            <a:r>
              <a:rPr b="1" dirty="0" sz="3200" lang="en-US" u="sng">
                <a:solidFill>
                  <a:srgbClr val="FF0000"/>
                </a:solidFill>
                <a:effectLst/>
                <a:ea typeface="Arial Unicode MS" pitchFamily="34" charset="-128"/>
              </a:rPr>
              <a:t>IF STATEMENTS</a:t>
            </a:r>
          </a:p>
        </p:txBody>
      </p:sp>
      <p:sp>
        <p:nvSpPr>
          <p:cNvPr id="1048656" name="Rectangle 3"/>
          <p:cNvSpPr>
            <a:spLocks noGrp="1" noChangeArrowheads="1"/>
          </p:cNvSpPr>
          <p:nvPr>
            <p:ph type="subTitle" idx="1"/>
          </p:nvPr>
        </p:nvSpPr>
        <p:spPr>
          <a:xfrm>
            <a:off x="228600" y="990600"/>
            <a:ext cx="8686800" cy="5410200"/>
          </a:xfrm>
        </p:spPr>
        <p:txBody>
          <a:bodyPr>
            <a:normAutofit fontScale="92857" lnSpcReduction="20000"/>
          </a:bodyPr>
          <a:p>
            <a:pPr algn="l" indent="-571500" marL="742950">
              <a:lnSpc>
                <a:spcPct val="90000"/>
              </a:lnSpc>
              <a:buFontTx/>
              <a:buChar char="•"/>
            </a:pPr>
            <a:r>
              <a:rPr dirty="0" sz="2800" lang="en-US">
                <a:solidFill>
                  <a:schemeClr val="tx1"/>
                </a:solidFill>
                <a:effectLst/>
                <a:latin typeface="Times New Roman" pitchFamily="18" charset="0"/>
                <a:ea typeface="Arial Unicode MS" pitchFamily="34" charset="-128"/>
                <a:cs typeface="Times New Roman" pitchFamily="18" charset="0"/>
              </a:rPr>
              <a:t>An IF statement has two forms:</a:t>
            </a:r>
          </a:p>
          <a:p>
            <a:pPr algn="l" indent="-571500" marL="742950">
              <a:lnSpc>
                <a:spcPct val="90000"/>
              </a:lnSpc>
            </a:pPr>
            <a:r>
              <a:rPr dirty="0" sz="2800" lang="en-US">
                <a:solidFill>
                  <a:schemeClr val="tx1"/>
                </a:solidFill>
                <a:effectLst/>
                <a:latin typeface="Times New Roman" pitchFamily="18" charset="0"/>
                <a:ea typeface="Arial Unicode MS" pitchFamily="34" charset="-128"/>
                <a:cs typeface="Times New Roman" pitchFamily="18" charset="0"/>
              </a:rPr>
              <a:t>		IF-THEN and IF-THEN-ELSE. </a:t>
            </a:r>
            <a:endParaRPr dirty="0" sz="2800" lang="en-US" smtClean="0">
              <a:solidFill>
                <a:schemeClr val="tx1"/>
              </a:solidFill>
              <a:effectLst/>
              <a:latin typeface="Times New Roman" pitchFamily="18" charset="0"/>
              <a:ea typeface="Arial Unicode MS" pitchFamily="34" charset="-128"/>
              <a:cs typeface="Times New Roman" pitchFamily="18" charset="0"/>
            </a:endParaRPr>
          </a:p>
          <a:p>
            <a:pPr algn="l" indent="-571500" marL="742950">
              <a:lnSpc>
                <a:spcPct val="90000"/>
              </a:lnSpc>
            </a:pPr>
            <a:endParaRPr dirty="0" sz="2800" lang="en-US">
              <a:solidFill>
                <a:schemeClr val="tx1"/>
              </a:solidFill>
              <a:effectLst/>
              <a:latin typeface="Times New Roman" pitchFamily="18" charset="0"/>
              <a:ea typeface="Arial Unicode MS" pitchFamily="34" charset="-128"/>
              <a:cs typeface="Times New Roman" pitchFamily="18" charset="0"/>
            </a:endParaRPr>
          </a:p>
          <a:p>
            <a:pPr algn="l" indent="-571500" marL="742950">
              <a:lnSpc>
                <a:spcPct val="90000"/>
              </a:lnSpc>
              <a:buFontTx/>
              <a:buChar char="•"/>
            </a:pPr>
            <a:r>
              <a:rPr dirty="0" sz="2800" lang="en-US">
                <a:solidFill>
                  <a:schemeClr val="tx1"/>
                </a:solidFill>
                <a:effectLst/>
                <a:latin typeface="Times New Roman" pitchFamily="18" charset="0"/>
                <a:ea typeface="Arial Unicode MS" pitchFamily="34" charset="-128"/>
                <a:cs typeface="Times New Roman" pitchFamily="18" charset="0"/>
              </a:rPr>
              <a:t>An IF-THEN statement allows you to specify only one group of actions to take</a:t>
            </a:r>
            <a:r>
              <a:rPr dirty="0" sz="2800" lang="en-US" smtClean="0">
                <a:solidFill>
                  <a:schemeClr val="tx1"/>
                </a:solidFill>
                <a:effectLst/>
                <a:latin typeface="Times New Roman" pitchFamily="18" charset="0"/>
                <a:ea typeface="Arial Unicode MS" pitchFamily="34" charset="-128"/>
                <a:cs typeface="Times New Roman" pitchFamily="18" charset="0"/>
              </a:rPr>
              <a:t>.</a:t>
            </a:r>
          </a:p>
          <a:p>
            <a:pPr algn="l" indent="-571500" marL="742950">
              <a:lnSpc>
                <a:spcPct val="90000"/>
              </a:lnSpc>
              <a:buFontTx/>
              <a:buChar char="•"/>
            </a:pPr>
            <a:endParaRPr dirty="0" sz="2800" lang="en-US">
              <a:solidFill>
                <a:schemeClr val="tx1"/>
              </a:solidFill>
              <a:effectLst/>
              <a:latin typeface="Times New Roman" pitchFamily="18" charset="0"/>
              <a:ea typeface="Arial Unicode MS" pitchFamily="34" charset="-128"/>
              <a:cs typeface="Times New Roman" pitchFamily="18" charset="0"/>
            </a:endParaRPr>
          </a:p>
          <a:p>
            <a:pPr algn="l" indent="-571500" marL="742950">
              <a:lnSpc>
                <a:spcPct val="90000"/>
              </a:lnSpc>
              <a:buFontTx/>
              <a:buChar char="•"/>
            </a:pPr>
            <a:r>
              <a:rPr dirty="0" sz="2800" lang="en-US">
                <a:solidFill>
                  <a:schemeClr val="tx1"/>
                </a:solidFill>
                <a:effectLst/>
                <a:latin typeface="Times New Roman" pitchFamily="18" charset="0"/>
                <a:ea typeface="Arial Unicode MS" pitchFamily="34" charset="-128"/>
                <a:cs typeface="Times New Roman" pitchFamily="18" charset="0"/>
              </a:rPr>
              <a:t>In other words, this group of actions is taken only when a condition evaluates to TRUE</a:t>
            </a:r>
            <a:r>
              <a:rPr dirty="0" sz="2800" lang="en-US" smtClean="0">
                <a:solidFill>
                  <a:schemeClr val="tx1"/>
                </a:solidFill>
                <a:effectLst/>
                <a:latin typeface="Times New Roman" pitchFamily="18" charset="0"/>
                <a:ea typeface="Arial Unicode MS" pitchFamily="34" charset="-128"/>
                <a:cs typeface="Times New Roman" pitchFamily="18" charset="0"/>
              </a:rPr>
              <a:t>.</a:t>
            </a:r>
          </a:p>
          <a:p>
            <a:pPr algn="l" indent="-571500" marL="742950">
              <a:lnSpc>
                <a:spcPct val="90000"/>
              </a:lnSpc>
              <a:buFontTx/>
              <a:buChar char="•"/>
            </a:pPr>
            <a:endParaRPr dirty="0" sz="2800" lang="en-US">
              <a:solidFill>
                <a:schemeClr val="tx1"/>
              </a:solidFill>
              <a:effectLst/>
              <a:latin typeface="Times New Roman" pitchFamily="18" charset="0"/>
              <a:ea typeface="Arial Unicode MS" pitchFamily="34" charset="-128"/>
              <a:cs typeface="Times New Roman" pitchFamily="18" charset="0"/>
            </a:endParaRPr>
          </a:p>
          <a:p>
            <a:pPr algn="l" indent="-571500" marL="742950">
              <a:lnSpc>
                <a:spcPct val="90000"/>
              </a:lnSpc>
              <a:buFontTx/>
              <a:buChar char="•"/>
            </a:pPr>
            <a:r>
              <a:rPr dirty="0" sz="2800" lang="en-US" smtClean="0">
                <a:solidFill>
                  <a:schemeClr val="tx1"/>
                </a:solidFill>
                <a:effectLst/>
                <a:latin typeface="Times New Roman" pitchFamily="18" charset="0"/>
                <a:ea typeface="Arial Unicode MS" pitchFamily="34" charset="-128"/>
                <a:cs typeface="Times New Roman" pitchFamily="18" charset="0"/>
              </a:rPr>
              <a:t>And </a:t>
            </a:r>
            <a:r>
              <a:rPr dirty="0" sz="2800" lang="en-US">
                <a:solidFill>
                  <a:schemeClr val="tx1"/>
                </a:solidFill>
                <a:effectLst/>
                <a:latin typeface="Times New Roman" pitchFamily="18" charset="0"/>
                <a:ea typeface="Arial Unicode MS" pitchFamily="34" charset="-128"/>
                <a:cs typeface="Times New Roman" pitchFamily="18" charset="0"/>
              </a:rPr>
              <a:t>IF-THEN-ELSE statement allows you to specify two groups of actions, and the second group of actions is taken when a condition evaluates to FALSE.</a:t>
            </a:r>
          </a:p>
        </p:txBody>
      </p:sp>
    </p:spTree>
  </p:cSld>
  <p:clrMapOvr>
    <a:masterClrMapping/>
  </p:clrMapOvr>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208" name=""/>
        <p:cNvGrpSpPr/>
        <p:nvPr/>
      </p:nvGrpSpPr>
      <p:grpSpPr>
        <a:xfrm>
          <a:off x="0" y="0"/>
          <a:ext cx="0" cy="0"/>
          <a:chOff x="0" y="0"/>
          <a:chExt cx="0" cy="0"/>
        </a:xfrm>
      </p:grpSpPr>
      <p:sp>
        <p:nvSpPr>
          <p:cNvPr id="1048657" name="Rectangle 2"/>
          <p:cNvSpPr>
            <a:spLocks noGrp="1" noChangeArrowheads="1"/>
          </p:cNvSpPr>
          <p:nvPr>
            <p:ph type="ctrTitle"/>
          </p:nvPr>
        </p:nvSpPr>
        <p:spPr>
          <a:xfrm>
            <a:off x="838200" y="152400"/>
            <a:ext cx="8001000" cy="685800"/>
          </a:xfrm>
        </p:spPr>
        <p:txBody>
          <a:bodyPr/>
          <a:p>
            <a:r>
              <a:rPr b="1" dirty="0" sz="3200" lang="en-US">
                <a:solidFill>
                  <a:srgbClr val="FF0000"/>
                </a:solidFill>
                <a:effectLst/>
                <a:latin typeface="Times New Roman" pitchFamily="18" charset="0"/>
                <a:ea typeface="Arial Unicode MS" pitchFamily="34" charset="-128"/>
                <a:cs typeface="Times New Roman" pitchFamily="18" charset="0"/>
              </a:rPr>
              <a:t>IF-THEN STATEMENTS</a:t>
            </a:r>
          </a:p>
        </p:txBody>
      </p:sp>
      <p:sp>
        <p:nvSpPr>
          <p:cNvPr id="1048658" name="Rectangle 3"/>
          <p:cNvSpPr>
            <a:spLocks noGrp="1" noChangeArrowheads="1"/>
          </p:cNvSpPr>
          <p:nvPr>
            <p:ph type="subTitle" idx="1"/>
          </p:nvPr>
        </p:nvSpPr>
        <p:spPr>
          <a:xfrm>
            <a:off x="228600" y="990600"/>
            <a:ext cx="8610600" cy="5638800"/>
          </a:xfrm>
        </p:spPr>
        <p:txBody>
          <a:bodyPr>
            <a:normAutofit fontScale="91667" lnSpcReduction="10000"/>
          </a:bodyPr>
          <a:p>
            <a:pPr algn="l" indent="-571500" marL="742950">
              <a:lnSpc>
                <a:spcPct val="90000"/>
              </a:lnSpc>
              <a:buFontTx/>
              <a:buChar char="•"/>
            </a:pPr>
            <a:r>
              <a:rPr dirty="0" sz="2800" lang="en-US">
                <a:solidFill>
                  <a:schemeClr val="tx1"/>
                </a:solidFill>
                <a:effectLst/>
                <a:latin typeface="Times New Roman" pitchFamily="18" charset="0"/>
                <a:ea typeface="Arial Unicode MS" pitchFamily="34" charset="-128"/>
                <a:cs typeface="Times New Roman" pitchFamily="18" charset="0"/>
              </a:rPr>
              <a:t>An IF-THEN statement is the most basic kind of a conditional control and has the following structure</a:t>
            </a:r>
            <a:r>
              <a:rPr dirty="0" sz="2800" lang="en-US" smtClean="0">
                <a:solidFill>
                  <a:schemeClr val="tx1"/>
                </a:solidFill>
                <a:effectLst/>
                <a:latin typeface="Times New Roman" pitchFamily="18" charset="0"/>
                <a:ea typeface="Arial Unicode MS" pitchFamily="34" charset="-128"/>
                <a:cs typeface="Times New Roman" pitchFamily="18" charset="0"/>
              </a:rPr>
              <a:t>:</a:t>
            </a:r>
          </a:p>
          <a:p>
            <a:pPr algn="l" indent="-571500" marL="742950">
              <a:lnSpc>
                <a:spcPct val="90000"/>
              </a:lnSpc>
              <a:buFontTx/>
              <a:buChar char="•"/>
            </a:pPr>
            <a:endParaRPr dirty="0" sz="2800" lang="en-US">
              <a:solidFill>
                <a:schemeClr val="tx1"/>
              </a:solidFill>
              <a:effectLst/>
              <a:latin typeface="Times New Roman" pitchFamily="18" charset="0"/>
              <a:ea typeface="Arial Unicode MS" pitchFamily="34" charset="-128"/>
              <a:cs typeface="Times New Roman" pitchFamily="18" charset="0"/>
            </a:endParaRPr>
          </a:p>
          <a:p>
            <a:pPr algn="l" indent="-568325" lvl="2" marL="2136775">
              <a:lnSpc>
                <a:spcPct val="90000"/>
              </a:lnSpc>
            </a:pPr>
            <a:r>
              <a:rPr dirty="0" lang="en-US">
                <a:solidFill>
                  <a:srgbClr val="FF0000"/>
                </a:solidFill>
                <a:effectLst/>
                <a:latin typeface="Times New Roman" pitchFamily="18" charset="0"/>
                <a:ea typeface="Arial Unicode MS" pitchFamily="34" charset="-128"/>
                <a:cs typeface="Times New Roman" pitchFamily="18" charset="0"/>
              </a:rPr>
              <a:t>IF </a:t>
            </a:r>
            <a:r>
              <a:rPr dirty="0" i="1" lang="en-US">
                <a:solidFill>
                  <a:srgbClr val="FF0000"/>
                </a:solidFill>
                <a:effectLst/>
                <a:latin typeface="Times New Roman" pitchFamily="18" charset="0"/>
                <a:ea typeface="Arial Unicode MS" pitchFamily="34" charset="-128"/>
                <a:cs typeface="Times New Roman" pitchFamily="18" charset="0"/>
              </a:rPr>
              <a:t>CONDITION</a:t>
            </a:r>
          </a:p>
          <a:p>
            <a:pPr algn="l" indent="-568325" lvl="2" marL="2136775">
              <a:lnSpc>
                <a:spcPct val="90000"/>
              </a:lnSpc>
            </a:pPr>
            <a:r>
              <a:rPr dirty="0" lang="en-US">
                <a:solidFill>
                  <a:srgbClr val="FF0000"/>
                </a:solidFill>
                <a:effectLst/>
                <a:latin typeface="Times New Roman" pitchFamily="18" charset="0"/>
                <a:ea typeface="Arial Unicode MS" pitchFamily="34" charset="-128"/>
                <a:cs typeface="Times New Roman" pitchFamily="18" charset="0"/>
              </a:rPr>
              <a:t>THEN</a:t>
            </a:r>
          </a:p>
          <a:p>
            <a:pPr algn="l" indent="-568325" lvl="2" marL="2136775">
              <a:lnSpc>
                <a:spcPct val="90000"/>
              </a:lnSpc>
            </a:pPr>
            <a:r>
              <a:rPr dirty="0" lang="en-US">
                <a:solidFill>
                  <a:srgbClr val="FF0000"/>
                </a:solidFill>
                <a:effectLst/>
                <a:latin typeface="Times New Roman" pitchFamily="18" charset="0"/>
                <a:ea typeface="Arial Unicode MS" pitchFamily="34" charset="-128"/>
                <a:cs typeface="Times New Roman" pitchFamily="18" charset="0"/>
              </a:rPr>
              <a:t>	STATEMENT 1;</a:t>
            </a:r>
          </a:p>
          <a:p>
            <a:pPr algn="l" indent="-568325" lvl="2" marL="2136775">
              <a:lnSpc>
                <a:spcPct val="90000"/>
              </a:lnSpc>
            </a:pPr>
            <a:r>
              <a:rPr dirty="0" lang="en-US">
                <a:solidFill>
                  <a:srgbClr val="FF0000"/>
                </a:solidFill>
                <a:effectLst/>
                <a:latin typeface="Times New Roman" pitchFamily="18" charset="0"/>
                <a:ea typeface="Arial Unicode MS" pitchFamily="34" charset="-128"/>
                <a:cs typeface="Times New Roman" pitchFamily="18" charset="0"/>
              </a:rPr>
              <a:t>	…</a:t>
            </a:r>
          </a:p>
          <a:p>
            <a:pPr algn="l" indent="-568325" lvl="2" marL="2136775">
              <a:lnSpc>
                <a:spcPct val="90000"/>
              </a:lnSpc>
            </a:pPr>
            <a:r>
              <a:rPr dirty="0" lang="en-US">
                <a:solidFill>
                  <a:srgbClr val="FF0000"/>
                </a:solidFill>
                <a:effectLst/>
                <a:latin typeface="Times New Roman" pitchFamily="18" charset="0"/>
                <a:ea typeface="Arial Unicode MS" pitchFamily="34" charset="-128"/>
                <a:cs typeface="Times New Roman" pitchFamily="18" charset="0"/>
              </a:rPr>
              <a:t>	STATEMENT N;</a:t>
            </a:r>
          </a:p>
          <a:p>
            <a:pPr algn="l" indent="-568325" lvl="2" marL="2136775">
              <a:lnSpc>
                <a:spcPct val="90000"/>
              </a:lnSpc>
            </a:pPr>
            <a:r>
              <a:rPr dirty="0" lang="en-US">
                <a:solidFill>
                  <a:srgbClr val="FF0000"/>
                </a:solidFill>
                <a:effectLst/>
                <a:latin typeface="Times New Roman" pitchFamily="18" charset="0"/>
                <a:ea typeface="Arial Unicode MS" pitchFamily="34" charset="-128"/>
                <a:cs typeface="Times New Roman" pitchFamily="18" charset="0"/>
              </a:rPr>
              <a:t>END IF</a:t>
            </a:r>
            <a:r>
              <a:rPr dirty="0" lang="en-US" smtClean="0">
                <a:solidFill>
                  <a:srgbClr val="FF0000"/>
                </a:solidFill>
                <a:effectLst/>
                <a:latin typeface="Times New Roman" pitchFamily="18" charset="0"/>
                <a:ea typeface="Arial Unicode MS" pitchFamily="34" charset="-128"/>
                <a:cs typeface="Times New Roman" pitchFamily="18" charset="0"/>
              </a:rPr>
              <a:t>;</a:t>
            </a:r>
          </a:p>
          <a:p>
            <a:pPr algn="l" indent="-568325" lvl="2" marL="2136775">
              <a:lnSpc>
                <a:spcPct val="90000"/>
              </a:lnSpc>
            </a:pPr>
            <a:endParaRPr dirty="0" lang="en-US">
              <a:solidFill>
                <a:srgbClr val="FF0000"/>
              </a:solidFill>
              <a:effectLst/>
              <a:latin typeface="Times New Roman" pitchFamily="18" charset="0"/>
              <a:ea typeface="Arial Unicode MS" pitchFamily="34" charset="-128"/>
              <a:cs typeface="Times New Roman" pitchFamily="18" charset="0"/>
            </a:endParaRPr>
          </a:p>
          <a:p>
            <a:pPr algn="l" indent="-571500" marL="742950">
              <a:lnSpc>
                <a:spcPct val="90000"/>
              </a:lnSpc>
              <a:buFontTx/>
              <a:buChar char="•"/>
            </a:pPr>
            <a:r>
              <a:rPr dirty="0" sz="2800" lang="en-US">
                <a:solidFill>
                  <a:schemeClr val="tx1"/>
                </a:solidFill>
                <a:effectLst/>
                <a:latin typeface="Times New Roman" pitchFamily="18" charset="0"/>
                <a:ea typeface="Arial Unicode MS" pitchFamily="34" charset="-128"/>
                <a:cs typeface="Times New Roman" pitchFamily="18" charset="0"/>
              </a:rPr>
              <a:t>The reserved word IF marks the beginning of the IF statement.</a:t>
            </a:r>
          </a:p>
          <a:p>
            <a:pPr algn="l" indent="-571500" marL="742950">
              <a:lnSpc>
                <a:spcPct val="90000"/>
              </a:lnSpc>
              <a:buFontTx/>
              <a:buChar char="•"/>
            </a:pPr>
            <a:r>
              <a:rPr dirty="0" sz="2800" lang="en-US">
                <a:solidFill>
                  <a:schemeClr val="tx1"/>
                </a:solidFill>
                <a:effectLst/>
                <a:latin typeface="Times New Roman" pitchFamily="18" charset="0"/>
                <a:ea typeface="Arial Unicode MS" pitchFamily="34" charset="-128"/>
                <a:cs typeface="Times New Roman" pitchFamily="18" charset="0"/>
              </a:rPr>
              <a:t>Statements 1 through N are a sequence of executable statements that consist of one or more of the standard programming structures. </a:t>
            </a:r>
          </a:p>
        </p:txBody>
      </p:sp>
    </p:spTree>
  </p:cSld>
  <p:clrMapOvr>
    <a:masterClrMapping/>
  </p:clrMapOvr>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209" name=""/>
        <p:cNvGrpSpPr/>
        <p:nvPr/>
      </p:nvGrpSpPr>
      <p:grpSpPr>
        <a:xfrm>
          <a:off x="0" y="0"/>
          <a:ext cx="0" cy="0"/>
          <a:chOff x="0" y="0"/>
          <a:chExt cx="0" cy="0"/>
        </a:xfrm>
      </p:grpSpPr>
      <p:sp>
        <p:nvSpPr>
          <p:cNvPr id="1048659" name="Rectangle 2"/>
          <p:cNvSpPr>
            <a:spLocks noGrp="1" noChangeArrowheads="1"/>
          </p:cNvSpPr>
          <p:nvPr>
            <p:ph type="ctrTitle"/>
          </p:nvPr>
        </p:nvSpPr>
        <p:spPr>
          <a:xfrm>
            <a:off x="838200" y="152400"/>
            <a:ext cx="8001000" cy="685800"/>
          </a:xfrm>
        </p:spPr>
        <p:txBody>
          <a:bodyPr/>
          <a:p>
            <a:r>
              <a:rPr b="1" dirty="0" sz="3200" lang="en-US">
                <a:solidFill>
                  <a:srgbClr val="FF0000"/>
                </a:solidFill>
                <a:effectLst/>
                <a:latin typeface="Times New Roman" pitchFamily="18" charset="0"/>
                <a:ea typeface="Arial Unicode MS" pitchFamily="34" charset="-128"/>
                <a:cs typeface="Times New Roman" pitchFamily="18" charset="0"/>
              </a:rPr>
              <a:t>IF-THEN STATEMENTS</a:t>
            </a:r>
          </a:p>
        </p:txBody>
      </p:sp>
      <p:sp>
        <p:nvSpPr>
          <p:cNvPr id="1048660" name="Rectangle 3"/>
          <p:cNvSpPr>
            <a:spLocks noGrp="1" noChangeArrowheads="1"/>
          </p:cNvSpPr>
          <p:nvPr>
            <p:ph type="subTitle" idx="1"/>
          </p:nvPr>
        </p:nvSpPr>
        <p:spPr>
          <a:xfrm>
            <a:off x="228600" y="990600"/>
            <a:ext cx="8686800" cy="5105400"/>
          </a:xfrm>
        </p:spPr>
        <p:txBody>
          <a:bodyPr/>
          <a:p>
            <a:pPr algn="l" indent="-571500" marL="742950">
              <a:lnSpc>
                <a:spcPct val="90000"/>
              </a:lnSpc>
              <a:buFontTx/>
              <a:buChar char="•"/>
            </a:pPr>
            <a:r>
              <a:rPr dirty="0" sz="2800" lang="en-US">
                <a:solidFill>
                  <a:schemeClr val="tx1"/>
                </a:solidFill>
                <a:effectLst/>
                <a:latin typeface="Times New Roman" pitchFamily="18" charset="0"/>
                <a:ea typeface="Arial Unicode MS" pitchFamily="34" charset="-128"/>
                <a:cs typeface="Times New Roman" pitchFamily="18" charset="0"/>
              </a:rPr>
              <a:t>The word </a:t>
            </a:r>
            <a:r>
              <a:rPr dirty="0" sz="2800" i="1" lang="en-US">
                <a:solidFill>
                  <a:schemeClr val="tx1"/>
                </a:solidFill>
                <a:effectLst/>
                <a:latin typeface="Times New Roman" pitchFamily="18" charset="0"/>
                <a:ea typeface="Arial Unicode MS" pitchFamily="34" charset="-128"/>
                <a:cs typeface="Times New Roman" pitchFamily="18" charset="0"/>
              </a:rPr>
              <a:t>CONDITION </a:t>
            </a:r>
            <a:r>
              <a:rPr dirty="0" sz="2800" lang="en-US">
                <a:solidFill>
                  <a:schemeClr val="tx1"/>
                </a:solidFill>
                <a:effectLst/>
                <a:latin typeface="Times New Roman" pitchFamily="18" charset="0"/>
                <a:ea typeface="Arial Unicode MS" pitchFamily="34" charset="-128"/>
                <a:cs typeface="Times New Roman" pitchFamily="18" charset="0"/>
              </a:rPr>
              <a:t>between keywords IF and THEN determines whether these statements are executed</a:t>
            </a:r>
            <a:r>
              <a:rPr dirty="0" sz="2800" lang="en-US" smtClean="0">
                <a:solidFill>
                  <a:schemeClr val="tx1"/>
                </a:solidFill>
                <a:effectLst/>
                <a:latin typeface="Times New Roman" pitchFamily="18" charset="0"/>
                <a:ea typeface="Arial Unicode MS" pitchFamily="34" charset="-128"/>
                <a:cs typeface="Times New Roman" pitchFamily="18" charset="0"/>
              </a:rPr>
              <a:t>.</a:t>
            </a:r>
          </a:p>
          <a:p>
            <a:pPr algn="l" indent="-571500" marL="742950">
              <a:lnSpc>
                <a:spcPct val="90000"/>
              </a:lnSpc>
              <a:buFontTx/>
              <a:buChar char="•"/>
            </a:pPr>
            <a:endParaRPr dirty="0" sz="2800" lang="en-US">
              <a:solidFill>
                <a:schemeClr val="tx1"/>
              </a:solidFill>
              <a:effectLst/>
              <a:latin typeface="Times New Roman" pitchFamily="18" charset="0"/>
              <a:ea typeface="Arial Unicode MS" pitchFamily="34" charset="-128"/>
              <a:cs typeface="Times New Roman" pitchFamily="18" charset="0"/>
            </a:endParaRPr>
          </a:p>
          <a:p>
            <a:pPr algn="l" indent="-571500" marL="742950">
              <a:lnSpc>
                <a:spcPct val="90000"/>
              </a:lnSpc>
              <a:buFontTx/>
              <a:buChar char="•"/>
            </a:pPr>
            <a:r>
              <a:rPr dirty="0" sz="2800" lang="en-US">
                <a:solidFill>
                  <a:schemeClr val="tx1"/>
                </a:solidFill>
                <a:effectLst/>
                <a:latin typeface="Times New Roman" pitchFamily="18" charset="0"/>
                <a:ea typeface="Arial Unicode MS" pitchFamily="34" charset="-128"/>
                <a:cs typeface="Times New Roman" pitchFamily="18" charset="0"/>
              </a:rPr>
              <a:t>END IF is a reserved phrase that indicates the end of the IF-THEN construc</a:t>
            </a:r>
            <a:r>
              <a:rPr dirty="0" sz="2800" lang="en-US">
                <a:effectLst/>
                <a:latin typeface="Times New Roman" pitchFamily="18" charset="0"/>
                <a:ea typeface="Arial Unicode MS" pitchFamily="34" charset="-128"/>
                <a:cs typeface="Times New Roman" pitchFamily="18" charset="0"/>
              </a:rPr>
              <a:t>t.</a:t>
            </a:r>
          </a:p>
          <a:p>
            <a:pPr algn="l" indent="-571500" marL="742950">
              <a:lnSpc>
                <a:spcPct val="90000"/>
              </a:lnSpc>
              <a:buFontTx/>
              <a:buChar char="•"/>
            </a:pPr>
            <a:endParaRPr dirty="0" sz="2800" lang="en-US">
              <a:effectLst/>
              <a:latin typeface="Times New Roman" pitchFamily="18" charset="0"/>
              <a:ea typeface="Arial Unicode MS" pitchFamily="34" charset="-128"/>
              <a:cs typeface="Times New Roman" pitchFamily="18" charset="0"/>
            </a:endParaRPr>
          </a:p>
        </p:txBody>
      </p:sp>
    </p:spTree>
  </p:cSld>
  <p:clrMapOvr>
    <a:masterClrMapping/>
  </p:clrMapOvr>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210" name=""/>
        <p:cNvGrpSpPr/>
        <p:nvPr/>
      </p:nvGrpSpPr>
      <p:grpSpPr>
        <a:xfrm>
          <a:off x="0" y="0"/>
          <a:ext cx="0" cy="0"/>
          <a:chOff x="0" y="0"/>
          <a:chExt cx="0" cy="0"/>
        </a:xfrm>
      </p:grpSpPr>
      <p:sp>
        <p:nvSpPr>
          <p:cNvPr id="1048661" name="Rectangle 4"/>
          <p:cNvSpPr>
            <a:spLocks noGrp="1" noChangeArrowheads="1"/>
          </p:cNvSpPr>
          <p:nvPr>
            <p:ph type="subTitle" idx="1"/>
          </p:nvPr>
        </p:nvSpPr>
        <p:spPr/>
        <p:txBody>
          <a:bodyPr/>
          <a:p>
            <a:endParaRPr lang="en-US"/>
          </a:p>
        </p:txBody>
      </p:sp>
      <p:pic>
        <p:nvPicPr>
          <p:cNvPr id="2097154" name="Picture 5"/>
          <p:cNvPicPr>
            <a:picLocks noChangeAspect="1" noChangeArrowheads="1"/>
          </p:cNvPicPr>
          <p:nvPr/>
        </p:nvPicPr>
        <p:blipFill>
          <a:blip xmlns:r="http://schemas.openxmlformats.org/officeDocument/2006/relationships" r:embed="rId1"/>
          <a:srcRect/>
          <a:stretch>
            <a:fillRect/>
          </a:stretch>
        </p:blipFill>
        <p:spPr bwMode="auto">
          <a:xfrm>
            <a:off x="838200" y="304800"/>
            <a:ext cx="7696200" cy="5943600"/>
          </a:xfrm>
          <a:prstGeom prst="rect"/>
          <a:noFill/>
          <a:ln>
            <a:noFill/>
          </a:ln>
          <a:effectLst/>
        </p:spPr>
      </p:pic>
    </p:spTree>
  </p:cSld>
  <p:clrMapOvr>
    <a:masterClrMapping/>
  </p:clrMapOvr>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211" name=""/>
        <p:cNvGrpSpPr/>
        <p:nvPr/>
      </p:nvGrpSpPr>
      <p:grpSpPr>
        <a:xfrm>
          <a:off x="0" y="0"/>
          <a:ext cx="0" cy="0"/>
          <a:chOff x="0" y="0"/>
          <a:chExt cx="0" cy="0"/>
        </a:xfrm>
      </p:grpSpPr>
      <p:sp>
        <p:nvSpPr>
          <p:cNvPr id="1048662" name="Rectangle 2"/>
          <p:cNvSpPr>
            <a:spLocks noGrp="1" noChangeArrowheads="1"/>
          </p:cNvSpPr>
          <p:nvPr>
            <p:ph type="ctrTitle"/>
          </p:nvPr>
        </p:nvSpPr>
        <p:spPr>
          <a:xfrm>
            <a:off x="838200" y="228600"/>
            <a:ext cx="8001000" cy="609600"/>
          </a:xfrm>
        </p:spPr>
        <p:txBody>
          <a:bodyPr/>
          <a:p>
            <a:r>
              <a:rPr b="1" dirty="0" sz="3200" lang="en-US" u="sng">
                <a:solidFill>
                  <a:srgbClr val="FF0000"/>
                </a:solidFill>
                <a:effectLst/>
                <a:ea typeface="Arial Unicode MS" pitchFamily="34" charset="-128"/>
              </a:rPr>
              <a:t>IF-THEN STATEMENTS</a:t>
            </a:r>
          </a:p>
        </p:txBody>
      </p:sp>
      <p:sp>
        <p:nvSpPr>
          <p:cNvPr id="1048663" name="Rectangle 3"/>
          <p:cNvSpPr>
            <a:spLocks noGrp="1" noChangeArrowheads="1"/>
          </p:cNvSpPr>
          <p:nvPr>
            <p:ph type="subTitle" idx="1"/>
          </p:nvPr>
        </p:nvSpPr>
        <p:spPr>
          <a:xfrm>
            <a:off x="228600" y="990600"/>
            <a:ext cx="8686800" cy="5105400"/>
          </a:xfrm>
        </p:spPr>
        <p:txBody>
          <a:bodyPr/>
          <a:p>
            <a:pPr algn="l" indent="-571500" marL="742950">
              <a:buFontTx/>
              <a:buChar char="•"/>
            </a:pPr>
            <a:r>
              <a:rPr dirty="0" sz="2800" lang="en-US">
                <a:solidFill>
                  <a:schemeClr val="tx1"/>
                </a:solidFill>
                <a:effectLst/>
                <a:latin typeface="Times New Roman" pitchFamily="18" charset="0"/>
                <a:cs typeface="Times New Roman" pitchFamily="18" charset="0"/>
              </a:rPr>
              <a:t>When an IF-THEN statement is executed, a condition is evaluated to either TRUE or FALSE. </a:t>
            </a:r>
          </a:p>
          <a:p>
            <a:pPr algn="l" indent="-571500" marL="742950">
              <a:buFontTx/>
              <a:buChar char="•"/>
            </a:pPr>
            <a:r>
              <a:rPr dirty="0" sz="2800" lang="en-US">
                <a:solidFill>
                  <a:schemeClr val="tx1"/>
                </a:solidFill>
                <a:effectLst/>
                <a:latin typeface="Times New Roman" pitchFamily="18" charset="0"/>
                <a:cs typeface="Times New Roman" pitchFamily="18" charset="0"/>
              </a:rPr>
              <a:t>If the condition evaluates to TRUE, control is passed to the first executable statement of the IF-THEN construct.</a:t>
            </a:r>
          </a:p>
          <a:p>
            <a:pPr algn="l" indent="-571500" marL="742950">
              <a:buFontTx/>
              <a:buChar char="•"/>
            </a:pPr>
            <a:r>
              <a:rPr dirty="0" sz="2800" lang="en-US">
                <a:solidFill>
                  <a:schemeClr val="tx1"/>
                </a:solidFill>
                <a:effectLst/>
                <a:latin typeface="Times New Roman" pitchFamily="18" charset="0"/>
                <a:cs typeface="Times New Roman" pitchFamily="18" charset="0"/>
              </a:rPr>
              <a:t>If the condition evaluates to FALSE, the control is passed to the first executable statement after the END IF statement.</a:t>
            </a:r>
          </a:p>
          <a:p>
            <a:pPr algn="l" indent="-571500" marL="742950">
              <a:lnSpc>
                <a:spcPct val="90000"/>
              </a:lnSpc>
              <a:buFontTx/>
              <a:buChar char="•"/>
            </a:pPr>
            <a:endParaRPr dirty="0" sz="2400" lang="en-US">
              <a:solidFill>
                <a:schemeClr val="tx1"/>
              </a:solidFill>
              <a:effectLst/>
              <a:latin typeface="Times New Roman" pitchFamily="18" charset="0"/>
              <a:ea typeface="Arial Unicode MS" pitchFamily="34" charset="-128"/>
              <a:cs typeface="Times New Roman" pitchFamily="18" charset="0"/>
            </a:endParaRPr>
          </a:p>
        </p:txBody>
      </p:sp>
    </p:spTree>
  </p:cSld>
  <p:clrMapOvr>
    <a:masterClrMapping/>
  </p:clrMapOvr>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212" name=""/>
        <p:cNvGrpSpPr/>
        <p:nvPr/>
      </p:nvGrpSpPr>
      <p:grpSpPr>
        <a:xfrm>
          <a:off x="0" y="0"/>
          <a:ext cx="0" cy="0"/>
          <a:chOff x="0" y="0"/>
          <a:chExt cx="0" cy="0"/>
        </a:xfrm>
      </p:grpSpPr>
      <p:sp>
        <p:nvSpPr>
          <p:cNvPr id="1048664" name="Rectangle 2"/>
          <p:cNvSpPr>
            <a:spLocks noGrp="1" noChangeArrowheads="1"/>
          </p:cNvSpPr>
          <p:nvPr>
            <p:ph type="ctrTitle"/>
          </p:nvPr>
        </p:nvSpPr>
        <p:spPr>
          <a:xfrm>
            <a:off x="838200" y="0"/>
            <a:ext cx="8001000" cy="609600"/>
          </a:xfrm>
        </p:spPr>
        <p:txBody>
          <a:bodyPr/>
          <a:p>
            <a:pPr algn="l"/>
            <a:r>
              <a:rPr b="1" sz="3200" lang="en-US" u="sng">
                <a:effectLst/>
                <a:ea typeface="Arial Unicode MS" pitchFamily="34" charset="-128"/>
              </a:rPr>
              <a:t>Example</a:t>
            </a:r>
          </a:p>
        </p:txBody>
      </p:sp>
      <p:sp>
        <p:nvSpPr>
          <p:cNvPr id="1048665" name="Rectangle 3"/>
          <p:cNvSpPr>
            <a:spLocks noGrp="1" noChangeArrowheads="1"/>
          </p:cNvSpPr>
          <p:nvPr>
            <p:ph type="subTitle" idx="1"/>
          </p:nvPr>
        </p:nvSpPr>
        <p:spPr>
          <a:xfrm>
            <a:off x="228600" y="533400"/>
            <a:ext cx="8915400" cy="5562600"/>
          </a:xfrm>
        </p:spPr>
        <p:txBody>
          <a:bodyPr>
            <a:normAutofit fontScale="94444" lnSpcReduction="10000"/>
          </a:bodyPr>
          <a:p>
            <a:pPr algn="l" indent="-571500" marL="742950"/>
            <a:r>
              <a:rPr dirty="0" sz="2000" lang="en-US">
                <a:solidFill>
                  <a:schemeClr val="tx1"/>
                </a:solidFill>
                <a:effectLst/>
                <a:latin typeface="Times New Roman" pitchFamily="18" charset="0"/>
                <a:cs typeface="Times New Roman" pitchFamily="18" charset="0"/>
              </a:rPr>
              <a:t>DECLARE</a:t>
            </a:r>
          </a:p>
          <a:p>
            <a:pPr algn="l" indent="-571500" marL="742950"/>
            <a:r>
              <a:rPr dirty="0" sz="2000" lang="en-US">
                <a:solidFill>
                  <a:schemeClr val="tx1"/>
                </a:solidFill>
                <a:effectLst/>
                <a:latin typeface="Times New Roman" pitchFamily="18" charset="0"/>
                <a:cs typeface="Times New Roman" pitchFamily="18" charset="0"/>
              </a:rPr>
              <a:t>	v_num1 NUMBER := 5;</a:t>
            </a:r>
          </a:p>
          <a:p>
            <a:pPr algn="l" indent="-571500" marL="742950"/>
            <a:r>
              <a:rPr dirty="0" sz="2000" lang="en-US">
                <a:solidFill>
                  <a:schemeClr val="tx1"/>
                </a:solidFill>
                <a:effectLst/>
                <a:latin typeface="Times New Roman" pitchFamily="18" charset="0"/>
                <a:cs typeface="Times New Roman" pitchFamily="18" charset="0"/>
              </a:rPr>
              <a:t>	v_num2 NUMBER := 3;</a:t>
            </a:r>
          </a:p>
          <a:p>
            <a:pPr algn="l" indent="-571500" marL="742950"/>
            <a:r>
              <a:rPr dirty="0" sz="2000" lang="en-US">
                <a:solidFill>
                  <a:schemeClr val="tx1"/>
                </a:solidFill>
                <a:effectLst/>
                <a:latin typeface="Times New Roman" pitchFamily="18" charset="0"/>
                <a:cs typeface="Times New Roman" pitchFamily="18" charset="0"/>
              </a:rPr>
              <a:t>	v_temp NUMBER;</a:t>
            </a:r>
          </a:p>
          <a:p>
            <a:pPr algn="l" indent="-571500" marL="742950"/>
            <a:r>
              <a:rPr dirty="0" sz="2000" lang="en-US">
                <a:solidFill>
                  <a:schemeClr val="tx1"/>
                </a:solidFill>
                <a:effectLst/>
                <a:latin typeface="Times New Roman" pitchFamily="18" charset="0"/>
                <a:cs typeface="Times New Roman" pitchFamily="18" charset="0"/>
              </a:rPr>
              <a:t>BEGIN</a:t>
            </a:r>
          </a:p>
          <a:p>
            <a:pPr algn="l" indent="-571500" marL="742950"/>
            <a:r>
              <a:rPr dirty="0" sz="2000" lang="en-US">
                <a:solidFill>
                  <a:schemeClr val="tx1"/>
                </a:solidFill>
                <a:effectLst/>
                <a:latin typeface="Times New Roman" pitchFamily="18" charset="0"/>
                <a:cs typeface="Times New Roman" pitchFamily="18" charset="0"/>
              </a:rPr>
              <a:t>	</a:t>
            </a:r>
            <a:r>
              <a:rPr b="1" dirty="0" sz="2000" lang="en-US">
                <a:solidFill>
                  <a:srgbClr val="FF0000"/>
                </a:solidFill>
                <a:effectLst/>
                <a:latin typeface="Times New Roman" pitchFamily="18" charset="0"/>
                <a:cs typeface="Times New Roman" pitchFamily="18" charset="0"/>
              </a:rPr>
              <a:t>-- if v_num1 is greater than v_num2 rearrange </a:t>
            </a:r>
            <a:r>
              <a:rPr b="1" dirty="0" sz="2000" lang="en-US" smtClean="0">
                <a:solidFill>
                  <a:srgbClr val="FF0000"/>
                </a:solidFill>
                <a:effectLst/>
                <a:latin typeface="Times New Roman" pitchFamily="18" charset="0"/>
                <a:cs typeface="Times New Roman" pitchFamily="18" charset="0"/>
              </a:rPr>
              <a:t>their  values</a:t>
            </a:r>
            <a:endParaRPr b="1" dirty="0" sz="2000" lang="en-US">
              <a:solidFill>
                <a:srgbClr val="FF0000"/>
              </a:solidFill>
              <a:effectLst/>
              <a:latin typeface="Times New Roman" pitchFamily="18" charset="0"/>
              <a:cs typeface="Times New Roman" pitchFamily="18" charset="0"/>
            </a:endParaRPr>
          </a:p>
          <a:p>
            <a:pPr algn="l" indent="-571500" marL="742950"/>
            <a:r>
              <a:rPr dirty="0" sz="2000" lang="en-US">
                <a:solidFill>
                  <a:schemeClr val="tx1"/>
                </a:solidFill>
                <a:effectLst/>
                <a:latin typeface="Times New Roman" pitchFamily="18" charset="0"/>
                <a:cs typeface="Times New Roman" pitchFamily="18" charset="0"/>
              </a:rPr>
              <a:t>	IF v_num1 &gt; v_num2</a:t>
            </a:r>
          </a:p>
          <a:p>
            <a:pPr algn="l" indent="-571500" marL="742950"/>
            <a:r>
              <a:rPr dirty="0" sz="2000" lang="en-US">
                <a:solidFill>
                  <a:schemeClr val="tx1"/>
                </a:solidFill>
                <a:effectLst/>
                <a:latin typeface="Times New Roman" pitchFamily="18" charset="0"/>
                <a:cs typeface="Times New Roman" pitchFamily="18" charset="0"/>
              </a:rPr>
              <a:t>	THEN</a:t>
            </a:r>
          </a:p>
          <a:p>
            <a:pPr algn="l" indent="-571500" marL="742950"/>
            <a:r>
              <a:rPr dirty="0" sz="2000" lang="en-US">
                <a:solidFill>
                  <a:schemeClr val="tx1"/>
                </a:solidFill>
                <a:effectLst/>
                <a:latin typeface="Times New Roman" pitchFamily="18" charset="0"/>
                <a:cs typeface="Times New Roman" pitchFamily="18" charset="0"/>
              </a:rPr>
              <a:t>		v_temp := v_num1;</a:t>
            </a:r>
          </a:p>
          <a:p>
            <a:pPr algn="l" indent="-571500" marL="742950"/>
            <a:r>
              <a:rPr dirty="0" sz="2000" lang="en-US">
                <a:solidFill>
                  <a:schemeClr val="tx1"/>
                </a:solidFill>
                <a:effectLst/>
                <a:latin typeface="Times New Roman" pitchFamily="18" charset="0"/>
                <a:cs typeface="Times New Roman" pitchFamily="18" charset="0"/>
              </a:rPr>
              <a:t>		v_num1 := v_num2;</a:t>
            </a:r>
          </a:p>
          <a:p>
            <a:pPr algn="l" indent="-571500" marL="742950"/>
            <a:r>
              <a:rPr dirty="0" sz="2000" lang="en-US">
                <a:solidFill>
                  <a:schemeClr val="tx1"/>
                </a:solidFill>
                <a:effectLst/>
                <a:latin typeface="Times New Roman" pitchFamily="18" charset="0"/>
                <a:cs typeface="Times New Roman" pitchFamily="18" charset="0"/>
              </a:rPr>
              <a:t>		v_num2 := v_temp;</a:t>
            </a:r>
          </a:p>
          <a:p>
            <a:pPr algn="l" indent="-571500" marL="742950"/>
            <a:r>
              <a:rPr dirty="0" sz="2000" lang="en-US">
                <a:solidFill>
                  <a:schemeClr val="tx1"/>
                </a:solidFill>
                <a:effectLst/>
                <a:latin typeface="Times New Roman" pitchFamily="18" charset="0"/>
                <a:cs typeface="Times New Roman" pitchFamily="18" charset="0"/>
              </a:rPr>
              <a:t>	END IF;</a:t>
            </a:r>
          </a:p>
          <a:p>
            <a:pPr algn="l" indent="-571500" marL="742950"/>
            <a:r>
              <a:rPr dirty="0" sz="2000" lang="en-US">
                <a:solidFill>
                  <a:srgbClr val="FF0000"/>
                </a:solidFill>
                <a:effectLst/>
                <a:latin typeface="Times New Roman" pitchFamily="18" charset="0"/>
                <a:cs typeface="Times New Roman" pitchFamily="18" charset="0"/>
              </a:rPr>
              <a:t>	-- display the values of v_num1 and v_num2</a:t>
            </a:r>
          </a:p>
          <a:p>
            <a:pPr algn="l" indent="-571500" marL="742950"/>
            <a:r>
              <a:rPr dirty="0" sz="2000" lang="en-US">
                <a:solidFill>
                  <a:schemeClr val="tx1"/>
                </a:solidFill>
                <a:effectLst/>
                <a:latin typeface="Times New Roman" pitchFamily="18" charset="0"/>
                <a:cs typeface="Times New Roman" pitchFamily="18" charset="0"/>
              </a:rPr>
              <a:t>	DBMS_OUTPUT.PUT_LINE('v_num1 = '||v_num1);</a:t>
            </a:r>
          </a:p>
          <a:p>
            <a:pPr algn="l" indent="-571500" marL="742950"/>
            <a:r>
              <a:rPr dirty="0" sz="2000" lang="en-US">
                <a:solidFill>
                  <a:schemeClr val="tx1"/>
                </a:solidFill>
                <a:effectLst/>
                <a:latin typeface="Times New Roman" pitchFamily="18" charset="0"/>
                <a:cs typeface="Times New Roman" pitchFamily="18" charset="0"/>
              </a:rPr>
              <a:t>	DBMS_OUTPUT.PUT_LINE('v_num2 = '||v_num2);</a:t>
            </a:r>
          </a:p>
          <a:p>
            <a:pPr algn="l" indent="-571500" marL="742950"/>
            <a:r>
              <a:rPr dirty="0" sz="2000" lang="en-US">
                <a:solidFill>
                  <a:schemeClr val="tx1"/>
                </a:solidFill>
                <a:effectLst/>
                <a:latin typeface="Times New Roman" pitchFamily="18" charset="0"/>
                <a:cs typeface="Times New Roman" pitchFamily="18" charset="0"/>
              </a:rPr>
              <a:t>END;</a:t>
            </a:r>
          </a:p>
          <a:p>
            <a:pPr algn="l" indent="-571500" marL="742950">
              <a:lnSpc>
                <a:spcPct val="90000"/>
              </a:lnSpc>
              <a:buFontTx/>
              <a:buChar char="•"/>
            </a:pPr>
            <a:endParaRPr dirty="0" sz="1800" lang="en-US">
              <a:effectLst/>
              <a:latin typeface="Times New Roman" pitchFamily="18" charset="0"/>
              <a:ea typeface="Arial Unicode MS" pitchFamily="34" charset="-128"/>
              <a:cs typeface="Times New Roman" pitchFamily="18" charset="0"/>
            </a:endParaRPr>
          </a:p>
        </p:txBody>
      </p:sp>
    </p:spTree>
  </p:cSld>
  <p:clrMapOvr>
    <a:masterClrMapping/>
  </p:clrMapOvr>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213" name=""/>
        <p:cNvGrpSpPr/>
        <p:nvPr/>
      </p:nvGrpSpPr>
      <p:grpSpPr>
        <a:xfrm>
          <a:off x="0" y="0"/>
          <a:ext cx="0" cy="0"/>
          <a:chOff x="0" y="0"/>
          <a:chExt cx="0" cy="0"/>
        </a:xfrm>
      </p:grpSpPr>
      <p:sp>
        <p:nvSpPr>
          <p:cNvPr id="1048666" name="Rectangle 2"/>
          <p:cNvSpPr>
            <a:spLocks noGrp="1" noChangeArrowheads="1"/>
          </p:cNvSpPr>
          <p:nvPr>
            <p:ph type="ctrTitle"/>
          </p:nvPr>
        </p:nvSpPr>
        <p:spPr>
          <a:xfrm>
            <a:off x="838200" y="228600"/>
            <a:ext cx="8001000" cy="609600"/>
          </a:xfrm>
        </p:spPr>
        <p:txBody>
          <a:bodyPr/>
          <a:p>
            <a:r>
              <a:rPr b="1" dirty="0" sz="3200" lang="en-US" u="sng">
                <a:solidFill>
                  <a:srgbClr val="FF0000"/>
                </a:solidFill>
                <a:effectLst/>
                <a:ea typeface="Arial Unicode MS" pitchFamily="34" charset="-128"/>
              </a:rPr>
              <a:t>IF-THEN-ELSE STATEMENT</a:t>
            </a:r>
          </a:p>
        </p:txBody>
      </p:sp>
      <p:sp>
        <p:nvSpPr>
          <p:cNvPr id="1048667" name="Rectangle 3"/>
          <p:cNvSpPr>
            <a:spLocks noGrp="1" noChangeArrowheads="1"/>
          </p:cNvSpPr>
          <p:nvPr>
            <p:ph type="subTitle" idx="1"/>
          </p:nvPr>
        </p:nvSpPr>
        <p:spPr>
          <a:xfrm>
            <a:off x="228600" y="838200"/>
            <a:ext cx="8763000" cy="5257800"/>
          </a:xfrm>
        </p:spPr>
        <p:txBody>
          <a:bodyPr>
            <a:normAutofit lnSpcReduction="10000"/>
          </a:bodyPr>
          <a:p>
            <a:pPr algn="l" indent="-571500" marL="742950">
              <a:buFontTx/>
              <a:buChar char="•"/>
            </a:pPr>
            <a:r>
              <a:rPr dirty="0" sz="2800" lang="en-US">
                <a:solidFill>
                  <a:schemeClr val="tx1"/>
                </a:solidFill>
                <a:effectLst/>
                <a:latin typeface="Times New Roman" pitchFamily="18" charset="0"/>
                <a:cs typeface="Times New Roman" pitchFamily="18" charset="0"/>
              </a:rPr>
              <a:t>An IF-THEN statement specifies the sequence of statements to execute only if the condition evaluates to TRUE.</a:t>
            </a:r>
          </a:p>
          <a:p>
            <a:pPr algn="l" indent="-571500" marL="742950">
              <a:buFontTx/>
              <a:buChar char="•"/>
            </a:pPr>
            <a:r>
              <a:rPr dirty="0" sz="2800" lang="en-US">
                <a:solidFill>
                  <a:schemeClr val="tx1"/>
                </a:solidFill>
                <a:effectLst/>
                <a:latin typeface="Times New Roman" pitchFamily="18" charset="0"/>
                <a:cs typeface="Times New Roman" pitchFamily="18" charset="0"/>
              </a:rPr>
              <a:t>When this condition evaluates to FALSE, there is no special action to take except to proceed with execution of the program.</a:t>
            </a:r>
          </a:p>
          <a:p>
            <a:pPr algn="l" indent="-571500" marL="742950">
              <a:buFontTx/>
              <a:buChar char="•"/>
            </a:pPr>
            <a:r>
              <a:rPr dirty="0" sz="2800" lang="en-US">
                <a:solidFill>
                  <a:schemeClr val="tx1"/>
                </a:solidFill>
                <a:effectLst/>
                <a:latin typeface="Times New Roman" pitchFamily="18" charset="0"/>
                <a:cs typeface="Times New Roman" pitchFamily="18" charset="0"/>
              </a:rPr>
              <a:t>An IF-THEN-ELSE statement enables you to specify two groups of statements.</a:t>
            </a:r>
          </a:p>
          <a:p>
            <a:pPr algn="l" indent="-457200" lvl="1" marL="1454150">
              <a:buFontTx/>
              <a:buChar char="–"/>
            </a:pPr>
            <a:r>
              <a:rPr dirty="0" sz="2400" lang="en-US">
                <a:solidFill>
                  <a:schemeClr val="tx1"/>
                </a:solidFill>
                <a:effectLst/>
                <a:latin typeface="Times New Roman" pitchFamily="18" charset="0"/>
                <a:cs typeface="Times New Roman" pitchFamily="18" charset="0"/>
              </a:rPr>
              <a:t>One group of statements is executed when the condition evaluates to TRUE.</a:t>
            </a:r>
          </a:p>
          <a:p>
            <a:pPr algn="l" indent="-457200" lvl="1" marL="1454150">
              <a:buFontTx/>
              <a:buChar char="–"/>
            </a:pPr>
            <a:r>
              <a:rPr dirty="0" sz="2400" lang="en-US">
                <a:solidFill>
                  <a:schemeClr val="tx1"/>
                </a:solidFill>
                <a:effectLst/>
                <a:latin typeface="Times New Roman" pitchFamily="18" charset="0"/>
                <a:cs typeface="Times New Roman" pitchFamily="18" charset="0"/>
              </a:rPr>
              <a:t>Another group of statements is executed when the condition evaluates to FALSE. </a:t>
            </a:r>
            <a:endParaRPr dirty="0" sz="2000" lang="en-US">
              <a:solidFill>
                <a:schemeClr val="tx1"/>
              </a:solidFill>
              <a:effectLst/>
              <a:latin typeface="Times New Roman" pitchFamily="18" charset="0"/>
              <a:ea typeface="Arial Unicode MS" pitchFamily="34" charset="-128"/>
              <a:cs typeface="Times New Roman" pitchFamily="18" charset="0"/>
            </a:endParaRPr>
          </a:p>
        </p:txBody>
      </p:sp>
    </p:spTree>
  </p:cSld>
  <p:clrMapOvr>
    <a:masterClrMapping/>
  </p:clrMapOvr>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214" name=""/>
        <p:cNvGrpSpPr/>
        <p:nvPr/>
      </p:nvGrpSpPr>
      <p:grpSpPr>
        <a:xfrm>
          <a:off x="0" y="0"/>
          <a:ext cx="0" cy="0"/>
          <a:chOff x="0" y="0"/>
          <a:chExt cx="0" cy="0"/>
        </a:xfrm>
      </p:grpSpPr>
      <p:sp>
        <p:nvSpPr>
          <p:cNvPr id="1048668" name="Rectangle 2"/>
          <p:cNvSpPr>
            <a:spLocks noGrp="1" noChangeArrowheads="1"/>
          </p:cNvSpPr>
          <p:nvPr>
            <p:ph type="ctrTitle"/>
          </p:nvPr>
        </p:nvSpPr>
        <p:spPr>
          <a:xfrm>
            <a:off x="838200" y="0"/>
            <a:ext cx="8001000" cy="838200"/>
          </a:xfrm>
        </p:spPr>
        <p:txBody>
          <a:bodyPr/>
          <a:p>
            <a:r>
              <a:rPr b="1" dirty="0" sz="3200" lang="en-US" u="sng">
                <a:solidFill>
                  <a:srgbClr val="FF0000"/>
                </a:solidFill>
                <a:effectLst/>
                <a:ea typeface="Arial Unicode MS" pitchFamily="34" charset="-128"/>
              </a:rPr>
              <a:t>IF-THEN-ELSE STATEMENT</a:t>
            </a:r>
          </a:p>
        </p:txBody>
      </p:sp>
      <p:sp>
        <p:nvSpPr>
          <p:cNvPr id="1048669" name="Rectangle 3"/>
          <p:cNvSpPr>
            <a:spLocks noGrp="1" noChangeArrowheads="1"/>
          </p:cNvSpPr>
          <p:nvPr>
            <p:ph type="subTitle" idx="1"/>
          </p:nvPr>
        </p:nvSpPr>
        <p:spPr>
          <a:xfrm>
            <a:off x="228600" y="685800"/>
            <a:ext cx="8686800" cy="5867400"/>
          </a:xfrm>
        </p:spPr>
        <p:txBody>
          <a:bodyPr>
            <a:normAutofit lnSpcReduction="10000"/>
          </a:bodyPr>
          <a:p>
            <a:pPr algn="l" indent="-568325" lvl="2" marL="2136775"/>
            <a:r>
              <a:rPr dirty="0" lang="en-US">
                <a:solidFill>
                  <a:srgbClr val="FF0000"/>
                </a:solidFill>
                <a:effectLst/>
                <a:latin typeface="Times New Roman" pitchFamily="18" charset="0"/>
                <a:cs typeface="Times New Roman" pitchFamily="18" charset="0"/>
              </a:rPr>
              <a:t>IF </a:t>
            </a:r>
            <a:r>
              <a:rPr dirty="0" i="1" lang="en-US">
                <a:solidFill>
                  <a:srgbClr val="FF0000"/>
                </a:solidFill>
                <a:effectLst/>
                <a:latin typeface="Times New Roman" pitchFamily="18" charset="0"/>
                <a:cs typeface="Times New Roman" pitchFamily="18" charset="0"/>
              </a:rPr>
              <a:t>CONDITION</a:t>
            </a:r>
          </a:p>
          <a:p>
            <a:pPr algn="l" indent="-568325" lvl="2" marL="2136775"/>
            <a:r>
              <a:rPr dirty="0" lang="en-US">
                <a:solidFill>
                  <a:srgbClr val="FF0000"/>
                </a:solidFill>
                <a:effectLst/>
                <a:latin typeface="Times New Roman" pitchFamily="18" charset="0"/>
                <a:cs typeface="Times New Roman" pitchFamily="18" charset="0"/>
              </a:rPr>
              <a:t>THEN</a:t>
            </a:r>
          </a:p>
          <a:p>
            <a:pPr algn="l" indent="-568325" lvl="2" marL="2136775"/>
            <a:r>
              <a:rPr dirty="0" lang="en-US" smtClean="0">
                <a:solidFill>
                  <a:srgbClr val="FF0000"/>
                </a:solidFill>
                <a:effectLst/>
                <a:latin typeface="Times New Roman" pitchFamily="18" charset="0"/>
                <a:cs typeface="Times New Roman" pitchFamily="18" charset="0"/>
              </a:rPr>
              <a:t>	STATEMENT </a:t>
            </a:r>
            <a:r>
              <a:rPr dirty="0" lang="en-US">
                <a:solidFill>
                  <a:srgbClr val="FF0000"/>
                </a:solidFill>
                <a:effectLst/>
                <a:latin typeface="Times New Roman" pitchFamily="18" charset="0"/>
                <a:cs typeface="Times New Roman" pitchFamily="18" charset="0"/>
              </a:rPr>
              <a:t>1;</a:t>
            </a:r>
          </a:p>
          <a:p>
            <a:pPr algn="l" indent="-568325" lvl="2" marL="2136775"/>
            <a:r>
              <a:rPr dirty="0" lang="en-US">
                <a:solidFill>
                  <a:srgbClr val="FF0000"/>
                </a:solidFill>
                <a:effectLst/>
                <a:latin typeface="Times New Roman" pitchFamily="18" charset="0"/>
                <a:cs typeface="Times New Roman" pitchFamily="18" charset="0"/>
              </a:rPr>
              <a:t>ELSE</a:t>
            </a:r>
          </a:p>
          <a:p>
            <a:pPr algn="l" indent="-568325" lvl="2" marL="2136775"/>
            <a:r>
              <a:rPr dirty="0" lang="en-US" smtClean="0">
                <a:solidFill>
                  <a:srgbClr val="FF0000"/>
                </a:solidFill>
                <a:effectLst/>
                <a:latin typeface="Times New Roman" pitchFamily="18" charset="0"/>
                <a:cs typeface="Times New Roman" pitchFamily="18" charset="0"/>
              </a:rPr>
              <a:t>	STATEMENT </a:t>
            </a:r>
            <a:r>
              <a:rPr dirty="0" lang="en-US">
                <a:solidFill>
                  <a:srgbClr val="FF0000"/>
                </a:solidFill>
                <a:effectLst/>
                <a:latin typeface="Times New Roman" pitchFamily="18" charset="0"/>
                <a:cs typeface="Times New Roman" pitchFamily="18" charset="0"/>
              </a:rPr>
              <a:t>2;</a:t>
            </a:r>
          </a:p>
          <a:p>
            <a:pPr algn="l" indent="-568325" lvl="2" marL="2136775"/>
            <a:r>
              <a:rPr dirty="0" lang="en-US">
                <a:solidFill>
                  <a:srgbClr val="FF0000"/>
                </a:solidFill>
                <a:effectLst/>
                <a:latin typeface="Times New Roman" pitchFamily="18" charset="0"/>
                <a:cs typeface="Times New Roman" pitchFamily="18" charset="0"/>
              </a:rPr>
              <a:t>END IF;</a:t>
            </a:r>
          </a:p>
          <a:p>
            <a:pPr algn="l" indent="-568325" lvl="2" marL="2136775"/>
            <a:r>
              <a:rPr dirty="0" lang="en-US" smtClean="0">
                <a:solidFill>
                  <a:srgbClr val="FF0000"/>
                </a:solidFill>
                <a:effectLst/>
                <a:latin typeface="Times New Roman" pitchFamily="18" charset="0"/>
                <a:cs typeface="Times New Roman" pitchFamily="18" charset="0"/>
              </a:rPr>
              <a:t>STATEMENT </a:t>
            </a:r>
            <a:r>
              <a:rPr dirty="0" lang="en-US">
                <a:solidFill>
                  <a:srgbClr val="FF0000"/>
                </a:solidFill>
                <a:effectLst/>
                <a:latin typeface="Times New Roman" pitchFamily="18" charset="0"/>
                <a:cs typeface="Times New Roman" pitchFamily="18" charset="0"/>
              </a:rPr>
              <a:t>3;</a:t>
            </a:r>
          </a:p>
          <a:p>
            <a:pPr algn="l" indent="-571500" marL="742950">
              <a:buFontTx/>
              <a:buChar char="•"/>
            </a:pPr>
            <a:r>
              <a:rPr dirty="0" sz="2800" lang="en-US">
                <a:solidFill>
                  <a:schemeClr val="tx1"/>
                </a:solidFill>
                <a:effectLst/>
                <a:latin typeface="Times New Roman" pitchFamily="18" charset="0"/>
                <a:cs typeface="Times New Roman" pitchFamily="18" charset="0"/>
              </a:rPr>
              <a:t>When </a:t>
            </a:r>
            <a:r>
              <a:rPr dirty="0" sz="2800" i="1" lang="en-US">
                <a:solidFill>
                  <a:schemeClr val="tx1"/>
                </a:solidFill>
                <a:effectLst/>
                <a:latin typeface="Times New Roman" pitchFamily="18" charset="0"/>
                <a:cs typeface="Times New Roman" pitchFamily="18" charset="0"/>
              </a:rPr>
              <a:t>CONDITION </a:t>
            </a:r>
            <a:r>
              <a:rPr dirty="0" sz="2800" lang="en-US">
                <a:solidFill>
                  <a:schemeClr val="tx1"/>
                </a:solidFill>
                <a:effectLst/>
                <a:latin typeface="Times New Roman" pitchFamily="18" charset="0"/>
                <a:cs typeface="Times New Roman" pitchFamily="18" charset="0"/>
              </a:rPr>
              <a:t>evaluates to TRUE, control is passed to STATEMENT 1;</a:t>
            </a:r>
          </a:p>
          <a:p>
            <a:pPr algn="l" indent="-571500" marL="742950">
              <a:buFontTx/>
              <a:buChar char="•"/>
            </a:pPr>
            <a:r>
              <a:rPr dirty="0" sz="2800" lang="en-US">
                <a:solidFill>
                  <a:schemeClr val="tx1"/>
                </a:solidFill>
                <a:effectLst/>
                <a:latin typeface="Times New Roman" pitchFamily="18" charset="0"/>
                <a:cs typeface="Times New Roman" pitchFamily="18" charset="0"/>
              </a:rPr>
              <a:t>When </a:t>
            </a:r>
            <a:r>
              <a:rPr dirty="0" sz="2800" i="1" lang="en-US">
                <a:solidFill>
                  <a:schemeClr val="tx1"/>
                </a:solidFill>
                <a:effectLst/>
                <a:latin typeface="Times New Roman" pitchFamily="18" charset="0"/>
                <a:cs typeface="Times New Roman" pitchFamily="18" charset="0"/>
              </a:rPr>
              <a:t>CONDITION </a:t>
            </a:r>
            <a:r>
              <a:rPr dirty="0" sz="2800" lang="en-US">
                <a:solidFill>
                  <a:schemeClr val="tx1"/>
                </a:solidFill>
                <a:effectLst/>
                <a:latin typeface="Times New Roman" pitchFamily="18" charset="0"/>
                <a:cs typeface="Times New Roman" pitchFamily="18" charset="0"/>
              </a:rPr>
              <a:t>evaluates to FALSE, control is passed to STATEMENT 2. </a:t>
            </a:r>
          </a:p>
          <a:p>
            <a:pPr algn="l" indent="-571500" marL="742950">
              <a:buFontTx/>
              <a:buChar char="•"/>
            </a:pPr>
            <a:r>
              <a:rPr dirty="0" sz="2800" lang="en-US">
                <a:solidFill>
                  <a:schemeClr val="tx1"/>
                </a:solidFill>
                <a:effectLst/>
                <a:latin typeface="Times New Roman" pitchFamily="18" charset="0"/>
                <a:cs typeface="Times New Roman" pitchFamily="18" charset="0"/>
              </a:rPr>
              <a:t>After the IF-THEN-ELSE construct has completed, STATEMENT 3 is executed. </a:t>
            </a:r>
            <a:endParaRPr dirty="0" sz="2000" lang="en-US">
              <a:solidFill>
                <a:schemeClr val="tx1"/>
              </a:solidFill>
              <a:effectLst/>
              <a:latin typeface="Times New Roman" pitchFamily="18" charset="0"/>
              <a:ea typeface="Arial Unicode MS" pitchFamily="34" charset="-128"/>
              <a:cs typeface="Times New Roman" pitchFamily="18"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sp>
        <p:nvSpPr>
          <p:cNvPr id="1048598" name="Title 1"/>
          <p:cNvSpPr>
            <a:spLocks noGrp="1"/>
          </p:cNvSpPr>
          <p:nvPr>
            <p:ph type="title"/>
          </p:nvPr>
        </p:nvSpPr>
        <p:spPr/>
        <p:txBody>
          <a:bodyPr>
            <a:normAutofit fontScale="90000"/>
          </a:bodyPr>
          <a:p>
            <a:r>
              <a:rPr b="1" dirty="0" lang="en-US">
                <a:solidFill>
                  <a:srgbClr val="FF0000"/>
                </a:solidFill>
                <a:latin typeface="Times New Roman" pitchFamily="18" charset="0"/>
                <a:cs typeface="Times New Roman" pitchFamily="18" charset="0"/>
              </a:rPr>
              <a:t>What </a:t>
            </a:r>
            <a:r>
              <a:rPr b="1" dirty="0" lang="en-US" smtClean="0">
                <a:solidFill>
                  <a:srgbClr val="FF0000"/>
                </a:solidFill>
                <a:latin typeface="Times New Roman" pitchFamily="18" charset="0"/>
                <a:cs typeface="Times New Roman" pitchFamily="18" charset="0"/>
              </a:rPr>
              <a:t>is </a:t>
            </a:r>
            <a:r>
              <a:rPr b="1" dirty="0" lang="en-US">
                <a:solidFill>
                  <a:srgbClr val="FF0000"/>
                </a:solidFill>
                <a:latin typeface="Times New Roman" pitchFamily="18" charset="0"/>
                <a:cs typeface="Times New Roman" pitchFamily="18" charset="0"/>
              </a:rPr>
              <a:t>PL/SQL?</a:t>
            </a:r>
            <a:r>
              <a:rPr b="1" dirty="0" lang="en-US"/>
              <a:t/>
            </a:r>
            <a:br>
              <a:rPr b="1" dirty="0" lang="en-US"/>
            </a:br>
            <a:endParaRPr dirty="0" lang="en-US"/>
          </a:p>
        </p:txBody>
      </p:sp>
      <p:sp>
        <p:nvSpPr>
          <p:cNvPr id="1048599" name="Content Placeholder 2"/>
          <p:cNvSpPr>
            <a:spLocks noGrp="1"/>
          </p:cNvSpPr>
          <p:nvPr>
            <p:ph idx="1"/>
          </p:nvPr>
        </p:nvSpPr>
        <p:spPr>
          <a:xfrm>
            <a:off x="152400" y="1066800"/>
            <a:ext cx="8763000" cy="5562600"/>
          </a:xfrm>
        </p:spPr>
        <p:txBody>
          <a:bodyPr>
            <a:normAutofit fontScale="75000" lnSpcReduction="20000"/>
          </a:bodyPr>
          <a:p>
            <a:r>
              <a:rPr b="1" dirty="0" lang="en-US" smtClean="0">
                <a:solidFill>
                  <a:srgbClr val="FF0000"/>
                </a:solidFill>
                <a:latin typeface="Times New Roman" pitchFamily="18" charset="0"/>
                <a:cs typeface="Times New Roman" pitchFamily="18" charset="0"/>
              </a:rPr>
              <a:t>PL/SQL </a:t>
            </a:r>
            <a:r>
              <a:rPr dirty="0" lang="en-US" smtClean="0">
                <a:latin typeface="Times New Roman" pitchFamily="18" charset="0"/>
                <a:cs typeface="Times New Roman" pitchFamily="18" charset="0"/>
              </a:rPr>
              <a:t>basically </a:t>
            </a:r>
            <a:r>
              <a:rPr b="1" dirty="0" lang="en-US">
                <a:latin typeface="Times New Roman" pitchFamily="18" charset="0"/>
                <a:cs typeface="Times New Roman" pitchFamily="18" charset="0"/>
              </a:rPr>
              <a:t>stands</a:t>
            </a:r>
            <a:r>
              <a:rPr dirty="0" lang="en-US">
                <a:latin typeface="Times New Roman" pitchFamily="18" charset="0"/>
                <a:cs typeface="Times New Roman" pitchFamily="18" charset="0"/>
              </a:rPr>
              <a:t> for "Procedural Language extensions to SQL". </a:t>
            </a:r>
            <a:endParaRPr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a:p>
            <a:r>
              <a:rPr dirty="0" lang="en-US" smtClean="0">
                <a:latin typeface="Times New Roman" pitchFamily="18" charset="0"/>
                <a:cs typeface="Times New Roman" pitchFamily="18" charset="0"/>
              </a:rPr>
              <a:t>This </a:t>
            </a:r>
            <a:r>
              <a:rPr dirty="0" lang="en-US">
                <a:latin typeface="Times New Roman" pitchFamily="18" charset="0"/>
                <a:cs typeface="Times New Roman" pitchFamily="18" charset="0"/>
              </a:rPr>
              <a:t>is the extension of Structured Query Language (SQL) that is used in Oracle. </a:t>
            </a:r>
            <a:r>
              <a:rPr dirty="0" lang="en-US" smtClean="0">
                <a:latin typeface="Times New Roman" pitchFamily="18" charset="0"/>
                <a:cs typeface="Times New Roman" pitchFamily="18" charset="0"/>
              </a:rPr>
              <a:t>PL/SQL </a:t>
            </a:r>
            <a:r>
              <a:rPr dirty="0" lang="en-US">
                <a:latin typeface="Times New Roman" pitchFamily="18" charset="0"/>
                <a:cs typeface="Times New Roman" pitchFamily="18" charset="0"/>
              </a:rPr>
              <a:t>allows the programmer to write code in procedural format. </a:t>
            </a:r>
            <a:endParaRPr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It combines the data manipulation power of</a:t>
            </a:r>
            <a:r>
              <a:rPr dirty="0" lang="en-US">
                <a:latin typeface="Times New Roman" pitchFamily="18" charset="0"/>
                <a:cs typeface="Times New Roman" pitchFamily="18" charset="0"/>
                <a:hlinkClick r:id="rId1"/>
              </a:rPr>
              <a:t> SQL </a:t>
            </a:r>
            <a:r>
              <a:rPr dirty="0" lang="en-US">
                <a:latin typeface="Times New Roman" pitchFamily="18" charset="0"/>
                <a:cs typeface="Times New Roman" pitchFamily="18" charset="0"/>
              </a:rPr>
              <a:t>with the processing power of procedural language to create a super powerful</a:t>
            </a:r>
            <a:r>
              <a:rPr dirty="0" lang="en-US">
                <a:latin typeface="Times New Roman" pitchFamily="18" charset="0"/>
                <a:cs typeface="Times New Roman" pitchFamily="18" charset="0"/>
                <a:hlinkClick r:id="rId1"/>
              </a:rPr>
              <a:t> SQL </a:t>
            </a:r>
            <a:r>
              <a:rPr dirty="0" lang="en-US">
                <a:latin typeface="Times New Roman" pitchFamily="18" charset="0"/>
                <a:cs typeface="Times New Roman" pitchFamily="18" charset="0"/>
              </a:rPr>
              <a:t>queries. </a:t>
            </a:r>
            <a:endParaRPr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It allows the programmers to instruct the compiler 'what to do' through</a:t>
            </a:r>
            <a:r>
              <a:rPr dirty="0" lang="en-US">
                <a:latin typeface="Times New Roman" pitchFamily="18" charset="0"/>
                <a:cs typeface="Times New Roman" pitchFamily="18" charset="0"/>
                <a:hlinkClick r:id="rId1"/>
              </a:rPr>
              <a:t> SQL </a:t>
            </a:r>
            <a:r>
              <a:rPr dirty="0" lang="en-US">
                <a:latin typeface="Times New Roman" pitchFamily="18" charset="0"/>
                <a:cs typeface="Times New Roman" pitchFamily="18" charset="0"/>
              </a:rPr>
              <a:t>and 'how to do' through its procedural way. </a:t>
            </a:r>
            <a:endParaRPr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Similar to other database languages, it gives more control to the programmers by the use of loops, conditions and object oriented concepts. </a:t>
            </a:r>
          </a:p>
          <a:p>
            <a:endParaRPr dirty="0" lang="en-US">
              <a:latin typeface="Times New Roman" pitchFamily="18" charset="0"/>
              <a:cs typeface="Times New Roman" pitchFamily="18" charset="0"/>
            </a:endParaRPr>
          </a:p>
        </p:txBody>
      </p:sp>
    </p:spTree>
  </p:cSld>
  <p:clrMapOvr>
    <a:masterClrMapping/>
  </p:clrMapOvr>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215" name=""/>
        <p:cNvGrpSpPr/>
        <p:nvPr/>
      </p:nvGrpSpPr>
      <p:grpSpPr>
        <a:xfrm>
          <a:off x="0" y="0"/>
          <a:ext cx="0" cy="0"/>
          <a:chOff x="0" y="0"/>
          <a:chExt cx="0" cy="0"/>
        </a:xfrm>
      </p:grpSpPr>
      <p:sp>
        <p:nvSpPr>
          <p:cNvPr id="1048670" name="Rectangle 2"/>
          <p:cNvSpPr>
            <a:spLocks noGrp="1" noChangeArrowheads="1"/>
          </p:cNvSpPr>
          <p:nvPr>
            <p:ph type="ctrTitle"/>
          </p:nvPr>
        </p:nvSpPr>
        <p:spPr>
          <a:xfrm>
            <a:off x="838200" y="0"/>
            <a:ext cx="8001000" cy="838200"/>
          </a:xfrm>
        </p:spPr>
        <p:txBody>
          <a:bodyPr/>
          <a:p>
            <a:r>
              <a:rPr b="1" dirty="0" sz="3200" lang="en-US" u="sng">
                <a:solidFill>
                  <a:srgbClr val="FF0000"/>
                </a:solidFill>
                <a:effectLst/>
                <a:ea typeface="Arial Unicode MS" pitchFamily="34" charset="-128"/>
              </a:rPr>
              <a:t>IF-THEN-ELSE STATEMENT</a:t>
            </a:r>
          </a:p>
        </p:txBody>
      </p:sp>
      <p:pic>
        <p:nvPicPr>
          <p:cNvPr id="2097155" name="Picture 3"/>
          <p:cNvPicPr>
            <a:picLocks noChangeAspect="1" noGrp="1" noChangeArrowheads="1"/>
          </p:cNvPicPr>
          <p:nvPr>
            <p:ph type="subTitle" idx="1"/>
          </p:nvPr>
        </p:nvPicPr>
        <p:blipFill>
          <a:blip xmlns:r="http://schemas.openxmlformats.org/officeDocument/2006/relationships" r:embed="rId1"/>
          <a:srcRect/>
          <a:stretch>
            <a:fillRect/>
          </a:stretch>
        </p:blipFill>
        <p:spPr>
          <a:xfrm>
            <a:off x="228600" y="838200"/>
            <a:ext cx="8915400" cy="5410200"/>
          </a:xfrm>
        </p:spPr>
      </p:pic>
    </p:spTree>
  </p:cSld>
  <p:clrMapOvr>
    <a:masterClrMapping/>
  </p:clrMapOvr>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216" name=""/>
        <p:cNvGrpSpPr/>
        <p:nvPr/>
      </p:nvGrpSpPr>
      <p:grpSpPr>
        <a:xfrm>
          <a:off x="0" y="0"/>
          <a:ext cx="0" cy="0"/>
          <a:chOff x="0" y="0"/>
          <a:chExt cx="0" cy="0"/>
        </a:xfrm>
      </p:grpSpPr>
      <p:sp>
        <p:nvSpPr>
          <p:cNvPr id="1048671" name="Rectangle 2"/>
          <p:cNvSpPr>
            <a:spLocks noGrp="1" noChangeArrowheads="1"/>
          </p:cNvSpPr>
          <p:nvPr>
            <p:ph type="ctrTitle"/>
          </p:nvPr>
        </p:nvSpPr>
        <p:spPr>
          <a:xfrm>
            <a:off x="838200" y="0"/>
            <a:ext cx="8001000" cy="838200"/>
          </a:xfrm>
        </p:spPr>
        <p:txBody>
          <a:bodyPr/>
          <a:p>
            <a:pPr algn="l"/>
            <a:r>
              <a:rPr b="1" dirty="0" sz="3200" lang="en-US" u="sng">
                <a:solidFill>
                  <a:srgbClr val="FF0000"/>
                </a:solidFill>
                <a:effectLst/>
                <a:ea typeface="Arial Unicode MS" pitchFamily="34" charset="-128"/>
              </a:rPr>
              <a:t>Example</a:t>
            </a:r>
          </a:p>
        </p:txBody>
      </p:sp>
      <p:sp>
        <p:nvSpPr>
          <p:cNvPr id="1048672" name="Rectangle 3"/>
          <p:cNvSpPr>
            <a:spLocks noGrp="1" noChangeArrowheads="1"/>
          </p:cNvSpPr>
          <p:nvPr>
            <p:ph type="subTitle" idx="1"/>
          </p:nvPr>
        </p:nvSpPr>
        <p:spPr>
          <a:xfrm>
            <a:off x="228600" y="838200"/>
            <a:ext cx="8686800" cy="5257800"/>
          </a:xfrm>
        </p:spPr>
        <p:txBody>
          <a:bodyPr>
            <a:normAutofit fontScale="95833" lnSpcReduction="20000"/>
          </a:bodyPr>
          <a:p>
            <a:pPr algn="l" indent="-457200" lvl="1" marL="1454150"/>
            <a:r>
              <a:rPr dirty="0" sz="2400" lang="pt-BR">
                <a:solidFill>
                  <a:schemeClr val="tx1"/>
                </a:solidFill>
                <a:effectLst/>
                <a:latin typeface="Times New Roman" pitchFamily="18" charset="0"/>
                <a:cs typeface="Times New Roman" pitchFamily="18" charset="0"/>
              </a:rPr>
              <a:t>DECLARE</a:t>
            </a:r>
          </a:p>
          <a:p>
            <a:pPr algn="l" indent="-457200" lvl="1" marL="1454150"/>
            <a:r>
              <a:rPr dirty="0" sz="2400" lang="pt-BR">
                <a:solidFill>
                  <a:schemeClr val="tx1"/>
                </a:solidFill>
                <a:effectLst/>
                <a:latin typeface="Times New Roman" pitchFamily="18" charset="0"/>
                <a:cs typeface="Times New Roman" pitchFamily="18" charset="0"/>
              </a:rPr>
              <a:t>	v_num NUMBER := &amp;sv_user_num;</a:t>
            </a:r>
          </a:p>
          <a:p>
            <a:pPr algn="l" indent="-457200" lvl="1" marL="1454150"/>
            <a:r>
              <a:rPr dirty="0" sz="2400" lang="pt-BR">
                <a:solidFill>
                  <a:schemeClr val="tx1"/>
                </a:solidFill>
                <a:effectLst/>
                <a:latin typeface="Times New Roman" pitchFamily="18" charset="0"/>
                <a:cs typeface="Times New Roman" pitchFamily="18" charset="0"/>
              </a:rPr>
              <a:t>BEGIN</a:t>
            </a:r>
          </a:p>
          <a:p>
            <a:pPr algn="l" indent="-457200" lvl="1" marL="1454150"/>
            <a:r>
              <a:rPr b="1" dirty="0" sz="2400" lang="en-US">
                <a:solidFill>
                  <a:srgbClr val="FF0000"/>
                </a:solidFill>
                <a:effectLst/>
                <a:latin typeface="Times New Roman" pitchFamily="18" charset="0"/>
                <a:cs typeface="Times New Roman" pitchFamily="18" charset="0"/>
              </a:rPr>
              <a:t>-- test if the number provided by the user is even</a:t>
            </a:r>
          </a:p>
          <a:p>
            <a:pPr algn="l" indent="-457200" lvl="1" marL="1454150"/>
            <a:r>
              <a:rPr dirty="0" sz="2400" lang="en-US">
                <a:solidFill>
                  <a:schemeClr val="tx1"/>
                </a:solidFill>
                <a:effectLst/>
                <a:latin typeface="Times New Roman" pitchFamily="18" charset="0"/>
                <a:cs typeface="Times New Roman" pitchFamily="18" charset="0"/>
              </a:rPr>
              <a:t>	IF MOD(v_num,2) = 0</a:t>
            </a:r>
          </a:p>
          <a:p>
            <a:pPr algn="l" indent="-457200" lvl="1" marL="1454150"/>
            <a:r>
              <a:rPr dirty="0" sz="2400" lang="en-US">
                <a:solidFill>
                  <a:schemeClr val="tx1"/>
                </a:solidFill>
                <a:effectLst/>
                <a:latin typeface="Times New Roman" pitchFamily="18" charset="0"/>
                <a:cs typeface="Times New Roman" pitchFamily="18" charset="0"/>
              </a:rPr>
              <a:t>	THEN</a:t>
            </a:r>
          </a:p>
          <a:p>
            <a:pPr algn="l" indent="-457200" lvl="1" marL="1454150"/>
            <a:r>
              <a:rPr dirty="0" sz="2400" lang="en-US">
                <a:solidFill>
                  <a:schemeClr val="tx1"/>
                </a:solidFill>
                <a:effectLst/>
                <a:latin typeface="Times New Roman" pitchFamily="18" charset="0"/>
                <a:cs typeface="Times New Roman" pitchFamily="18" charset="0"/>
              </a:rPr>
              <a:t>		DBMS_OUTPUT.PUT_LINE(v_num||' is </a:t>
            </a:r>
            <a:r>
              <a:rPr dirty="0" sz="2400" lang="en-US" smtClean="0">
                <a:solidFill>
                  <a:schemeClr val="tx1"/>
                </a:solidFill>
                <a:effectLst/>
                <a:latin typeface="Times New Roman" pitchFamily="18" charset="0"/>
                <a:cs typeface="Times New Roman" pitchFamily="18" charset="0"/>
              </a:rPr>
              <a:t>even</a:t>
            </a:r>
            <a:r>
              <a:rPr dirty="0" sz="2400" lang="en-US">
                <a:solidFill>
                  <a:schemeClr val="tx1"/>
                </a:solidFill>
                <a:effectLst/>
                <a:latin typeface="Times New Roman" pitchFamily="18" charset="0"/>
                <a:cs typeface="Times New Roman" pitchFamily="18" charset="0"/>
              </a:rPr>
              <a:t>	number');</a:t>
            </a:r>
          </a:p>
          <a:p>
            <a:pPr algn="l" indent="-457200" lvl="1" marL="1454150"/>
            <a:r>
              <a:rPr dirty="0" sz="2400" lang="en-US">
                <a:solidFill>
                  <a:schemeClr val="tx1"/>
                </a:solidFill>
                <a:effectLst/>
                <a:latin typeface="Times New Roman" pitchFamily="18" charset="0"/>
                <a:cs typeface="Times New Roman" pitchFamily="18" charset="0"/>
              </a:rPr>
              <a:t>	ELSE</a:t>
            </a:r>
          </a:p>
          <a:p>
            <a:pPr algn="l" indent="-457200" lvl="1" marL="1454150"/>
            <a:r>
              <a:rPr dirty="0" sz="2400" lang="en-US">
                <a:solidFill>
                  <a:schemeClr val="tx1"/>
                </a:solidFill>
                <a:effectLst/>
                <a:latin typeface="Times New Roman" pitchFamily="18" charset="0"/>
                <a:cs typeface="Times New Roman" pitchFamily="18" charset="0"/>
              </a:rPr>
              <a:t>		DBMS_OUTPUT.PUT_LINE(v_num||' is odd </a:t>
            </a:r>
            <a:r>
              <a:rPr dirty="0" sz="2400" lang="en-US" smtClean="0">
                <a:solidFill>
                  <a:schemeClr val="tx1"/>
                </a:solidFill>
                <a:effectLst/>
                <a:latin typeface="Times New Roman" pitchFamily="18" charset="0"/>
                <a:cs typeface="Times New Roman" pitchFamily="18" charset="0"/>
              </a:rPr>
              <a:t>number</a:t>
            </a:r>
            <a:r>
              <a:rPr dirty="0" sz="2400" lang="en-US">
                <a:solidFill>
                  <a:schemeClr val="tx1"/>
                </a:solidFill>
                <a:effectLst/>
                <a:latin typeface="Times New Roman" pitchFamily="18" charset="0"/>
                <a:cs typeface="Times New Roman" pitchFamily="18" charset="0"/>
              </a:rPr>
              <a:t>');</a:t>
            </a:r>
          </a:p>
          <a:p>
            <a:pPr algn="l" indent="-457200" lvl="1" marL="1454150"/>
            <a:r>
              <a:rPr dirty="0" sz="2400" lang="en-US">
                <a:solidFill>
                  <a:schemeClr val="tx1"/>
                </a:solidFill>
                <a:effectLst/>
                <a:latin typeface="Times New Roman" pitchFamily="18" charset="0"/>
                <a:cs typeface="Times New Roman" pitchFamily="18" charset="0"/>
              </a:rPr>
              <a:t>	END IF;</a:t>
            </a:r>
          </a:p>
          <a:p>
            <a:pPr algn="l" indent="-457200" lvl="1" marL="1454150"/>
            <a:r>
              <a:rPr dirty="0" sz="2400" lang="en-US">
                <a:solidFill>
                  <a:schemeClr val="tx1"/>
                </a:solidFill>
                <a:effectLst/>
                <a:latin typeface="Times New Roman" pitchFamily="18" charset="0"/>
                <a:cs typeface="Times New Roman" pitchFamily="18" charset="0"/>
              </a:rPr>
              <a:t>	DBMS_OUTPUT.PUT_LINE('Done…');</a:t>
            </a:r>
          </a:p>
          <a:p>
            <a:pPr algn="l" indent="-457200" lvl="1" marL="1454150"/>
            <a:r>
              <a:rPr dirty="0" sz="2400" lang="en-US">
                <a:solidFill>
                  <a:schemeClr val="tx1"/>
                </a:solidFill>
                <a:effectLst/>
                <a:latin typeface="Times New Roman" pitchFamily="18" charset="0"/>
                <a:cs typeface="Times New Roman" pitchFamily="18" charset="0"/>
              </a:rPr>
              <a:t>END;</a:t>
            </a:r>
          </a:p>
        </p:txBody>
      </p:sp>
    </p:spTree>
  </p:cSld>
  <p:clrMapOvr>
    <a:masterClrMapping/>
  </p:clrMapOvr>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217" name=""/>
        <p:cNvGrpSpPr/>
        <p:nvPr/>
      </p:nvGrpSpPr>
      <p:grpSpPr>
        <a:xfrm>
          <a:off x="0" y="0"/>
          <a:ext cx="0" cy="0"/>
          <a:chOff x="0" y="0"/>
          <a:chExt cx="0" cy="0"/>
        </a:xfrm>
      </p:grpSpPr>
      <p:sp>
        <p:nvSpPr>
          <p:cNvPr id="1048673" name="Rectangle 2"/>
          <p:cNvSpPr>
            <a:spLocks noGrp="1" noChangeArrowheads="1"/>
          </p:cNvSpPr>
          <p:nvPr>
            <p:ph type="ctrTitle"/>
          </p:nvPr>
        </p:nvSpPr>
        <p:spPr>
          <a:xfrm>
            <a:off x="838200" y="152400"/>
            <a:ext cx="8001000" cy="685800"/>
          </a:xfrm>
        </p:spPr>
        <p:txBody>
          <a:bodyPr/>
          <a:p>
            <a:r>
              <a:rPr b="1" dirty="0" sz="3200" lang="en-US" u="sng">
                <a:solidFill>
                  <a:srgbClr val="FF0000"/>
                </a:solidFill>
                <a:effectLst/>
              </a:rPr>
              <a:t>NULL CONDITION</a:t>
            </a:r>
          </a:p>
        </p:txBody>
      </p:sp>
      <p:sp>
        <p:nvSpPr>
          <p:cNvPr id="1048674" name="Rectangle 3"/>
          <p:cNvSpPr>
            <a:spLocks noGrp="1" noChangeArrowheads="1"/>
          </p:cNvSpPr>
          <p:nvPr>
            <p:ph type="subTitle" idx="1"/>
          </p:nvPr>
        </p:nvSpPr>
        <p:spPr>
          <a:xfrm>
            <a:off x="228600" y="838200"/>
            <a:ext cx="8686800" cy="5257800"/>
          </a:xfrm>
        </p:spPr>
        <p:txBody>
          <a:bodyPr>
            <a:normAutofit fontScale="96429" lnSpcReduction="20000"/>
          </a:bodyPr>
          <a:p>
            <a:pPr algn="l" indent="-571500" marL="742950">
              <a:buFontTx/>
              <a:buChar char="•"/>
            </a:pPr>
            <a:r>
              <a:rPr dirty="0" sz="2800" lang="en-US">
                <a:solidFill>
                  <a:schemeClr val="tx1"/>
                </a:solidFill>
                <a:effectLst/>
                <a:latin typeface="Times New Roman" pitchFamily="18" charset="0"/>
                <a:cs typeface="Times New Roman" pitchFamily="18" charset="0"/>
              </a:rPr>
              <a:t>In some cases, a condition used in an IF statement can be evaluated to NULL instead of TRUE or FALSE.</a:t>
            </a:r>
          </a:p>
          <a:p>
            <a:pPr algn="l" indent="-571500" marL="742950">
              <a:buFontTx/>
              <a:buChar char="•"/>
            </a:pPr>
            <a:r>
              <a:rPr dirty="0" sz="2800" lang="en-US">
                <a:solidFill>
                  <a:schemeClr val="tx1"/>
                </a:solidFill>
                <a:effectLst/>
                <a:latin typeface="Times New Roman" pitchFamily="18" charset="0"/>
                <a:cs typeface="Times New Roman" pitchFamily="18" charset="0"/>
              </a:rPr>
              <a:t>For the IF-THEN construct, the statements will not be executed if an associated condition evaluates to NULL.</a:t>
            </a:r>
          </a:p>
          <a:p>
            <a:pPr algn="l" indent="-571500" marL="742950">
              <a:buFontTx/>
              <a:buChar char="•"/>
            </a:pPr>
            <a:r>
              <a:rPr dirty="0" sz="2800" lang="en-US">
                <a:solidFill>
                  <a:schemeClr val="tx1"/>
                </a:solidFill>
                <a:effectLst/>
                <a:latin typeface="Times New Roman" pitchFamily="18" charset="0"/>
                <a:cs typeface="Times New Roman" pitchFamily="18" charset="0"/>
              </a:rPr>
              <a:t>Next, control will be passed to the first executable statement after END IF.</a:t>
            </a:r>
          </a:p>
          <a:p>
            <a:pPr algn="l" indent="-571500" marL="742950">
              <a:buFontTx/>
              <a:buChar char="•"/>
            </a:pPr>
            <a:r>
              <a:rPr dirty="0" sz="2800" lang="en-US">
                <a:solidFill>
                  <a:schemeClr val="tx1"/>
                </a:solidFill>
                <a:effectLst/>
                <a:latin typeface="Times New Roman" pitchFamily="18" charset="0"/>
                <a:cs typeface="Times New Roman" pitchFamily="18" charset="0"/>
              </a:rPr>
              <a:t>For the IF-THEN-ELSE construct, the statements specified after the keyword ELSE will be executed if an associated condition evaluates to NULL.</a:t>
            </a:r>
          </a:p>
        </p:txBody>
      </p:sp>
    </p:spTree>
  </p:cSld>
  <p:clrMapOvr>
    <a:masterClrMapping/>
  </p:clrMapOvr>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218" name=""/>
        <p:cNvGrpSpPr/>
        <p:nvPr/>
      </p:nvGrpSpPr>
      <p:grpSpPr>
        <a:xfrm>
          <a:off x="0" y="0"/>
          <a:ext cx="0" cy="0"/>
          <a:chOff x="0" y="0"/>
          <a:chExt cx="0" cy="0"/>
        </a:xfrm>
      </p:grpSpPr>
      <p:sp>
        <p:nvSpPr>
          <p:cNvPr id="1048675" name="Rectangle 2"/>
          <p:cNvSpPr>
            <a:spLocks noGrp="1" noChangeArrowheads="1"/>
          </p:cNvSpPr>
          <p:nvPr>
            <p:ph type="ctrTitle"/>
          </p:nvPr>
        </p:nvSpPr>
        <p:spPr>
          <a:xfrm>
            <a:off x="838200" y="0"/>
            <a:ext cx="8001000" cy="838200"/>
          </a:xfrm>
        </p:spPr>
        <p:txBody>
          <a:bodyPr/>
          <a:p>
            <a:pPr algn="l"/>
            <a:r>
              <a:rPr b="1" dirty="0" sz="3200" lang="en-US" u="sng">
                <a:solidFill>
                  <a:srgbClr val="FF0000"/>
                </a:solidFill>
                <a:effectLst/>
                <a:ea typeface="Arial Unicode MS" pitchFamily="34" charset="-128"/>
              </a:rPr>
              <a:t>Example</a:t>
            </a:r>
          </a:p>
        </p:txBody>
      </p:sp>
      <p:sp>
        <p:nvSpPr>
          <p:cNvPr id="1048676" name="Rectangle 3"/>
          <p:cNvSpPr>
            <a:spLocks noGrp="1" noChangeArrowheads="1"/>
          </p:cNvSpPr>
          <p:nvPr>
            <p:ph type="subTitle" idx="1"/>
          </p:nvPr>
        </p:nvSpPr>
        <p:spPr>
          <a:xfrm>
            <a:off x="228600" y="838200"/>
            <a:ext cx="8915400" cy="5257800"/>
          </a:xfrm>
        </p:spPr>
        <p:txBody>
          <a:bodyPr/>
          <a:p>
            <a:pPr algn="l" indent="-571500" marL="742950"/>
            <a:r>
              <a:rPr dirty="0" sz="2400" lang="en-US">
                <a:solidFill>
                  <a:schemeClr val="tx1"/>
                </a:solidFill>
                <a:effectLst/>
                <a:latin typeface="Times New Roman" pitchFamily="18" charset="0"/>
                <a:cs typeface="Times New Roman" pitchFamily="18" charset="0"/>
              </a:rPr>
              <a:t>DECLARE</a:t>
            </a:r>
          </a:p>
          <a:p>
            <a:pPr algn="l" indent="-571500" marL="742950"/>
            <a:r>
              <a:rPr dirty="0" sz="2400" lang="en-US">
                <a:solidFill>
                  <a:schemeClr val="tx1"/>
                </a:solidFill>
                <a:effectLst/>
                <a:latin typeface="Times New Roman" pitchFamily="18" charset="0"/>
                <a:cs typeface="Times New Roman" pitchFamily="18" charset="0"/>
              </a:rPr>
              <a:t>	v_num1 NUMBER := 0;</a:t>
            </a:r>
          </a:p>
          <a:p>
            <a:pPr algn="l" indent="-571500" marL="742950"/>
            <a:r>
              <a:rPr dirty="0" sz="2400" lang="en-US">
                <a:solidFill>
                  <a:schemeClr val="tx1"/>
                </a:solidFill>
                <a:effectLst/>
                <a:latin typeface="Times New Roman" pitchFamily="18" charset="0"/>
                <a:cs typeface="Times New Roman" pitchFamily="18" charset="0"/>
              </a:rPr>
              <a:t>	v_num2 NUMBER;</a:t>
            </a:r>
          </a:p>
          <a:p>
            <a:pPr algn="l" indent="-571500" marL="742950"/>
            <a:r>
              <a:rPr dirty="0" sz="2400" lang="en-US">
                <a:solidFill>
                  <a:schemeClr val="tx1"/>
                </a:solidFill>
                <a:effectLst/>
                <a:latin typeface="Times New Roman" pitchFamily="18" charset="0"/>
                <a:cs typeface="Times New Roman" pitchFamily="18" charset="0"/>
              </a:rPr>
              <a:t>BEGIN</a:t>
            </a:r>
          </a:p>
          <a:p>
            <a:pPr algn="l" indent="-571500" marL="742950"/>
            <a:r>
              <a:rPr dirty="0" sz="2400" lang="en-US">
                <a:solidFill>
                  <a:schemeClr val="tx1"/>
                </a:solidFill>
                <a:effectLst/>
                <a:latin typeface="Times New Roman" pitchFamily="18" charset="0"/>
                <a:cs typeface="Times New Roman" pitchFamily="18" charset="0"/>
              </a:rPr>
              <a:t>	IF v_num1 = v_num2</a:t>
            </a:r>
          </a:p>
          <a:p>
            <a:pPr algn="l" indent="-571500" marL="742950"/>
            <a:r>
              <a:rPr dirty="0" sz="2400" lang="en-US">
                <a:solidFill>
                  <a:schemeClr val="tx1"/>
                </a:solidFill>
                <a:effectLst/>
                <a:latin typeface="Times New Roman" pitchFamily="18" charset="0"/>
                <a:cs typeface="Times New Roman" pitchFamily="18" charset="0"/>
              </a:rPr>
              <a:t>	THEN</a:t>
            </a:r>
          </a:p>
          <a:p>
            <a:pPr algn="l" indent="-571500" marL="742950"/>
            <a:r>
              <a:rPr dirty="0" sz="2400" lang="en-US">
                <a:solidFill>
                  <a:schemeClr val="tx1"/>
                </a:solidFill>
                <a:effectLst/>
                <a:latin typeface="Times New Roman" pitchFamily="18" charset="0"/>
                <a:cs typeface="Times New Roman" pitchFamily="18" charset="0"/>
              </a:rPr>
              <a:t>		DBMS_OUTPUT.PUT_LINE('v_num1 = v_num2');</a:t>
            </a:r>
          </a:p>
          <a:p>
            <a:pPr algn="l" indent="-571500" marL="742950"/>
            <a:r>
              <a:rPr dirty="0" sz="2400" lang="en-US">
                <a:solidFill>
                  <a:schemeClr val="tx1"/>
                </a:solidFill>
                <a:effectLst/>
                <a:latin typeface="Times New Roman" pitchFamily="18" charset="0"/>
                <a:cs typeface="Times New Roman" pitchFamily="18" charset="0"/>
              </a:rPr>
              <a:t>	ELSE</a:t>
            </a:r>
          </a:p>
          <a:p>
            <a:pPr algn="l" indent="-571500" marL="742950"/>
            <a:r>
              <a:rPr dirty="0" sz="2400" lang="en-US">
                <a:solidFill>
                  <a:schemeClr val="tx1"/>
                </a:solidFill>
                <a:effectLst/>
                <a:latin typeface="Times New Roman" pitchFamily="18" charset="0"/>
                <a:cs typeface="Times New Roman" pitchFamily="18" charset="0"/>
              </a:rPr>
              <a:t>		DBMS_OUTPUT.PUT_LINE('v_num1 != v_num2');</a:t>
            </a:r>
          </a:p>
          <a:p>
            <a:pPr algn="l" indent="-571500" marL="742950"/>
            <a:r>
              <a:rPr dirty="0" sz="2400" lang="en-US">
                <a:solidFill>
                  <a:schemeClr val="tx1"/>
                </a:solidFill>
                <a:effectLst/>
                <a:latin typeface="Times New Roman" pitchFamily="18" charset="0"/>
                <a:cs typeface="Times New Roman" pitchFamily="18" charset="0"/>
              </a:rPr>
              <a:t>	END IF;</a:t>
            </a:r>
          </a:p>
          <a:p>
            <a:pPr algn="l" indent="-571500" marL="742950"/>
            <a:r>
              <a:rPr dirty="0" sz="2400" lang="en-US">
                <a:solidFill>
                  <a:schemeClr val="tx1"/>
                </a:solidFill>
                <a:effectLst/>
                <a:latin typeface="Times New Roman" pitchFamily="18" charset="0"/>
                <a:cs typeface="Times New Roman" pitchFamily="18" charset="0"/>
              </a:rPr>
              <a:t>END;</a:t>
            </a:r>
          </a:p>
          <a:p>
            <a:pPr algn="l" indent="-571500" marL="742950">
              <a:buFontTx/>
              <a:buChar char="•"/>
            </a:pPr>
            <a:endParaRPr dirty="0" sz="1800" lang="en-US">
              <a:solidFill>
                <a:schemeClr val="tx1"/>
              </a:solidFill>
              <a:effectLst/>
              <a:latin typeface="Times New Roman" pitchFamily="18" charset="0"/>
              <a:ea typeface="Arial Unicode MS" pitchFamily="34" charset="-128"/>
              <a:cs typeface="Times New Roman" pitchFamily="18" charset="0"/>
            </a:endParaRPr>
          </a:p>
        </p:txBody>
      </p:sp>
    </p:spTree>
  </p:cSld>
  <p:clrMapOvr>
    <a:masterClrMapping/>
  </p:clrMapOvr>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219" name=""/>
        <p:cNvGrpSpPr/>
        <p:nvPr/>
      </p:nvGrpSpPr>
      <p:grpSpPr>
        <a:xfrm>
          <a:off x="0" y="0"/>
          <a:ext cx="0" cy="0"/>
          <a:chOff x="0" y="0"/>
          <a:chExt cx="0" cy="0"/>
        </a:xfrm>
      </p:grpSpPr>
      <p:sp>
        <p:nvSpPr>
          <p:cNvPr id="1048677" name="Rectangle 3"/>
          <p:cNvSpPr>
            <a:spLocks noGrp="1" noChangeArrowheads="1"/>
          </p:cNvSpPr>
          <p:nvPr>
            <p:ph type="subTitle" idx="1"/>
          </p:nvPr>
        </p:nvSpPr>
        <p:spPr>
          <a:xfrm>
            <a:off x="228600" y="838200"/>
            <a:ext cx="8686800" cy="5257800"/>
          </a:xfrm>
        </p:spPr>
        <p:txBody>
          <a:bodyPr/>
          <a:p>
            <a:pPr algn="l" indent="-571500" marL="742950">
              <a:buFontTx/>
              <a:buChar char="•"/>
            </a:pPr>
            <a:r>
              <a:rPr dirty="0" sz="2800" lang="en-US" smtClean="0">
                <a:solidFill>
                  <a:srgbClr val="FF0000"/>
                </a:solidFill>
                <a:effectLst/>
                <a:latin typeface="Times New Roman" pitchFamily="18" charset="0"/>
                <a:cs typeface="Times New Roman" pitchFamily="18" charset="0"/>
              </a:rPr>
              <a:t>output</a:t>
            </a:r>
            <a:r>
              <a:rPr dirty="0" sz="2800" lang="en-US">
                <a:solidFill>
                  <a:srgbClr val="FF0000"/>
                </a:solidFill>
                <a:effectLst/>
                <a:latin typeface="Times New Roman" pitchFamily="18" charset="0"/>
                <a:cs typeface="Times New Roman" pitchFamily="18" charset="0"/>
              </a:rPr>
              <a:t>:</a:t>
            </a:r>
          </a:p>
          <a:p>
            <a:pPr algn="l" indent="-568325" lvl="2" marL="2136775"/>
            <a:r>
              <a:rPr b="1" dirty="0" lang="en-US">
                <a:solidFill>
                  <a:schemeClr val="tx1"/>
                </a:solidFill>
                <a:effectLst/>
                <a:latin typeface="Times New Roman" pitchFamily="18" charset="0"/>
                <a:cs typeface="Times New Roman" pitchFamily="18" charset="0"/>
              </a:rPr>
              <a:t>v_num1 != v_num2</a:t>
            </a:r>
          </a:p>
          <a:p>
            <a:pPr algn="l" indent="-568325" lvl="2" marL="2136775"/>
            <a:r>
              <a:rPr b="1" dirty="0" lang="en-US">
                <a:solidFill>
                  <a:schemeClr val="tx1"/>
                </a:solidFill>
                <a:effectLst/>
                <a:latin typeface="Times New Roman" pitchFamily="18" charset="0"/>
                <a:cs typeface="Times New Roman" pitchFamily="18" charset="0"/>
              </a:rPr>
              <a:t>PL/SQL procedure successfully completed</a:t>
            </a:r>
            <a:r>
              <a:rPr b="1" dirty="0" lang="en-US" smtClean="0">
                <a:solidFill>
                  <a:schemeClr val="tx1"/>
                </a:solidFill>
                <a:effectLst/>
                <a:latin typeface="Times New Roman" pitchFamily="18" charset="0"/>
                <a:cs typeface="Times New Roman" pitchFamily="18" charset="0"/>
              </a:rPr>
              <a:t>.</a:t>
            </a:r>
          </a:p>
          <a:p>
            <a:pPr algn="l" indent="-568325" lvl="2" marL="2136775"/>
            <a:endParaRPr b="1" dirty="0" lang="en-US">
              <a:solidFill>
                <a:schemeClr val="tx1"/>
              </a:solidFill>
              <a:effectLst/>
              <a:latin typeface="Times New Roman" pitchFamily="18" charset="0"/>
              <a:cs typeface="Times New Roman" pitchFamily="18" charset="0"/>
            </a:endParaRPr>
          </a:p>
          <a:p>
            <a:pPr algn="l" indent="-571500" marL="742950">
              <a:buFontTx/>
              <a:buChar char="•"/>
            </a:pPr>
            <a:r>
              <a:rPr dirty="0" sz="2800" lang="en-US">
                <a:solidFill>
                  <a:schemeClr val="tx1"/>
                </a:solidFill>
                <a:effectLst/>
                <a:latin typeface="Times New Roman" pitchFamily="18" charset="0"/>
                <a:cs typeface="Times New Roman" pitchFamily="18" charset="0"/>
              </a:rPr>
              <a:t>The condition </a:t>
            </a:r>
            <a:r>
              <a:rPr b="1" dirty="0" sz="2800" lang="en-US">
                <a:solidFill>
                  <a:schemeClr val="tx1"/>
                </a:solidFill>
                <a:effectLst/>
                <a:latin typeface="Times New Roman" pitchFamily="18" charset="0"/>
                <a:cs typeface="Times New Roman" pitchFamily="18" charset="0"/>
              </a:rPr>
              <a:t>v_num1 = v_num2 </a:t>
            </a:r>
            <a:r>
              <a:rPr dirty="0" sz="2800" lang="en-US">
                <a:solidFill>
                  <a:schemeClr val="tx1"/>
                </a:solidFill>
                <a:effectLst/>
                <a:latin typeface="Times New Roman" pitchFamily="18" charset="0"/>
                <a:cs typeface="Times New Roman" pitchFamily="18" charset="0"/>
              </a:rPr>
              <a:t>is evaluated to NULL because a value is not assigned to the variable v_num2</a:t>
            </a:r>
            <a:r>
              <a:rPr dirty="0" sz="2800" lang="en-US" smtClean="0">
                <a:solidFill>
                  <a:schemeClr val="tx1"/>
                </a:solidFill>
                <a:effectLst/>
                <a:latin typeface="Times New Roman" pitchFamily="18" charset="0"/>
                <a:cs typeface="Times New Roman" pitchFamily="18" charset="0"/>
              </a:rPr>
              <a:t>.</a:t>
            </a:r>
          </a:p>
          <a:p>
            <a:pPr algn="l" indent="-571500" marL="742950">
              <a:buFontTx/>
              <a:buChar char="•"/>
            </a:pPr>
            <a:endParaRPr dirty="0" sz="2800" lang="en-US">
              <a:solidFill>
                <a:schemeClr val="tx1"/>
              </a:solidFill>
              <a:effectLst/>
              <a:latin typeface="Times New Roman" pitchFamily="18" charset="0"/>
              <a:cs typeface="Times New Roman" pitchFamily="18" charset="0"/>
            </a:endParaRPr>
          </a:p>
          <a:p>
            <a:pPr algn="l" indent="-571500" marL="742950">
              <a:buFontTx/>
              <a:buChar char="•"/>
            </a:pPr>
            <a:r>
              <a:rPr dirty="0" sz="2800" lang="en-US">
                <a:solidFill>
                  <a:schemeClr val="tx1"/>
                </a:solidFill>
                <a:effectLst/>
                <a:latin typeface="Times New Roman" pitchFamily="18" charset="0"/>
                <a:cs typeface="Times New Roman" pitchFamily="18" charset="0"/>
              </a:rPr>
              <a:t>Therefore, variable v_num2 is NULL</a:t>
            </a:r>
            <a:r>
              <a:rPr dirty="0" sz="2800" lang="en-US" smtClean="0">
                <a:solidFill>
                  <a:schemeClr val="tx1"/>
                </a:solidFill>
                <a:effectLst/>
                <a:latin typeface="Times New Roman" pitchFamily="18" charset="0"/>
                <a:cs typeface="Times New Roman" pitchFamily="18" charset="0"/>
              </a:rPr>
              <a:t>.</a:t>
            </a:r>
            <a:endParaRPr dirty="0" sz="2800" lang="en-US">
              <a:solidFill>
                <a:schemeClr val="tx1"/>
              </a:solidFill>
              <a:effectLst/>
              <a:latin typeface="Times New Roman" pitchFamily="18" charset="0"/>
              <a:cs typeface="Times New Roman" pitchFamily="18" charset="0"/>
            </a:endParaRPr>
          </a:p>
        </p:txBody>
      </p:sp>
    </p:spTree>
  </p:cSld>
  <p:clrMapOvr>
    <a:masterClrMapping/>
  </p:clrMapOvr>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220" name=""/>
        <p:cNvGrpSpPr/>
        <p:nvPr/>
      </p:nvGrpSpPr>
      <p:grpSpPr>
        <a:xfrm>
          <a:off x="0" y="0"/>
          <a:ext cx="0" cy="0"/>
          <a:chOff x="0" y="0"/>
          <a:chExt cx="0" cy="0"/>
        </a:xfrm>
      </p:grpSpPr>
      <p:sp>
        <p:nvSpPr>
          <p:cNvPr id="1048678" name="Rectangle 2"/>
          <p:cNvSpPr>
            <a:spLocks noGrp="1" noChangeArrowheads="1"/>
          </p:cNvSpPr>
          <p:nvPr>
            <p:ph type="ctrTitle"/>
          </p:nvPr>
        </p:nvSpPr>
        <p:spPr>
          <a:xfrm>
            <a:off x="838200" y="152400"/>
            <a:ext cx="8001000" cy="685800"/>
          </a:xfrm>
        </p:spPr>
        <p:txBody>
          <a:bodyPr/>
          <a:p>
            <a:r>
              <a:rPr b="1" dirty="0" sz="3600" lang="en-US" u="sng">
                <a:solidFill>
                  <a:srgbClr val="FF0000"/>
                </a:solidFill>
                <a:effectLst/>
                <a:latin typeface="Times New Roman" pitchFamily="18" charset="0"/>
                <a:cs typeface="Times New Roman" pitchFamily="18" charset="0"/>
              </a:rPr>
              <a:t>ELSIF STATEMENTS</a:t>
            </a:r>
          </a:p>
        </p:txBody>
      </p:sp>
      <p:sp>
        <p:nvSpPr>
          <p:cNvPr id="1048679" name="Rectangle 3"/>
          <p:cNvSpPr>
            <a:spLocks noGrp="1" noChangeArrowheads="1"/>
          </p:cNvSpPr>
          <p:nvPr>
            <p:ph type="subTitle" idx="1"/>
          </p:nvPr>
        </p:nvSpPr>
        <p:spPr>
          <a:xfrm>
            <a:off x="228600" y="838200"/>
            <a:ext cx="8763000" cy="5791200"/>
          </a:xfrm>
        </p:spPr>
        <p:txBody>
          <a:bodyPr>
            <a:normAutofit/>
          </a:bodyPr>
          <a:p>
            <a:pPr algn="l" indent="-571500" marL="742950">
              <a:buFontTx/>
              <a:buChar char="•"/>
            </a:pPr>
            <a:r>
              <a:rPr dirty="0" sz="2800" lang="en-US">
                <a:solidFill>
                  <a:schemeClr val="tx1"/>
                </a:solidFill>
                <a:effectLst/>
                <a:latin typeface="Times New Roman" pitchFamily="18" charset="0"/>
                <a:cs typeface="Times New Roman" pitchFamily="18" charset="0"/>
              </a:rPr>
              <a:t>An ELSIF statement has the following structure</a:t>
            </a:r>
            <a:r>
              <a:rPr dirty="0" sz="2800" lang="en-US" smtClean="0">
                <a:solidFill>
                  <a:schemeClr val="tx1"/>
                </a:solidFill>
                <a:effectLst/>
                <a:latin typeface="Times New Roman" pitchFamily="18" charset="0"/>
                <a:cs typeface="Times New Roman" pitchFamily="18" charset="0"/>
              </a:rPr>
              <a:t>:</a:t>
            </a:r>
          </a:p>
          <a:p>
            <a:pPr algn="l" indent="-571500" marL="742950">
              <a:buFontTx/>
              <a:buChar char="•"/>
            </a:pPr>
            <a:endParaRPr dirty="0" sz="2800" lang="en-US">
              <a:solidFill>
                <a:schemeClr val="tx1"/>
              </a:solidFill>
              <a:effectLst/>
              <a:latin typeface="Times New Roman" pitchFamily="18" charset="0"/>
              <a:cs typeface="Times New Roman" pitchFamily="18" charset="0"/>
            </a:endParaRPr>
          </a:p>
          <a:p>
            <a:pPr algn="l" indent="-568325" lvl="2" marL="2136775"/>
            <a:r>
              <a:rPr dirty="0" sz="2000" lang="en-US">
                <a:solidFill>
                  <a:srgbClr val="FF0000"/>
                </a:solidFill>
                <a:effectLst/>
                <a:latin typeface="Times New Roman" pitchFamily="18" charset="0"/>
                <a:cs typeface="Times New Roman" pitchFamily="18" charset="0"/>
              </a:rPr>
              <a:t>IF </a:t>
            </a:r>
            <a:r>
              <a:rPr dirty="0" sz="2000" i="1" lang="en-US">
                <a:solidFill>
                  <a:srgbClr val="FF0000"/>
                </a:solidFill>
                <a:effectLst/>
                <a:latin typeface="Times New Roman" pitchFamily="18" charset="0"/>
                <a:cs typeface="Times New Roman" pitchFamily="18" charset="0"/>
              </a:rPr>
              <a:t>CONDITION </a:t>
            </a:r>
            <a:r>
              <a:rPr dirty="0" sz="2000" lang="en-US">
                <a:solidFill>
                  <a:srgbClr val="FF0000"/>
                </a:solidFill>
                <a:effectLst/>
                <a:latin typeface="Times New Roman" pitchFamily="18" charset="0"/>
                <a:cs typeface="Times New Roman" pitchFamily="18" charset="0"/>
              </a:rPr>
              <a:t>1</a:t>
            </a:r>
          </a:p>
          <a:p>
            <a:pPr algn="l" indent="-568325" lvl="2" marL="2136775"/>
            <a:r>
              <a:rPr dirty="0" sz="2000" lang="en-US">
                <a:solidFill>
                  <a:srgbClr val="FF0000"/>
                </a:solidFill>
                <a:effectLst/>
                <a:latin typeface="Times New Roman" pitchFamily="18" charset="0"/>
                <a:cs typeface="Times New Roman" pitchFamily="18" charset="0"/>
              </a:rPr>
              <a:t>THEN</a:t>
            </a:r>
          </a:p>
          <a:p>
            <a:pPr algn="l" indent="-568325" lvl="2" marL="2136775"/>
            <a:r>
              <a:rPr dirty="0" sz="2000" lang="en-US">
                <a:solidFill>
                  <a:srgbClr val="FF0000"/>
                </a:solidFill>
                <a:effectLst/>
                <a:latin typeface="Times New Roman" pitchFamily="18" charset="0"/>
                <a:cs typeface="Times New Roman" pitchFamily="18" charset="0"/>
              </a:rPr>
              <a:t>	STATEMENT 1;</a:t>
            </a:r>
          </a:p>
          <a:p>
            <a:pPr algn="l" indent="-568325" lvl="2" marL="2136775"/>
            <a:r>
              <a:rPr dirty="0" sz="2000" lang="en-US">
                <a:solidFill>
                  <a:srgbClr val="FF0000"/>
                </a:solidFill>
                <a:effectLst/>
                <a:latin typeface="Times New Roman" pitchFamily="18" charset="0"/>
                <a:cs typeface="Times New Roman" pitchFamily="18" charset="0"/>
              </a:rPr>
              <a:t>ELSIF </a:t>
            </a:r>
            <a:r>
              <a:rPr dirty="0" sz="2000" i="1" lang="en-US">
                <a:solidFill>
                  <a:srgbClr val="FF0000"/>
                </a:solidFill>
                <a:effectLst/>
                <a:latin typeface="Times New Roman" pitchFamily="18" charset="0"/>
                <a:cs typeface="Times New Roman" pitchFamily="18" charset="0"/>
              </a:rPr>
              <a:t>CONDITION 2</a:t>
            </a:r>
          </a:p>
          <a:p>
            <a:pPr algn="l" indent="-568325" lvl="2" marL="2136775"/>
            <a:r>
              <a:rPr dirty="0" sz="2000" lang="en-US">
                <a:solidFill>
                  <a:srgbClr val="FF0000"/>
                </a:solidFill>
                <a:effectLst/>
                <a:latin typeface="Times New Roman" pitchFamily="18" charset="0"/>
                <a:cs typeface="Times New Roman" pitchFamily="18" charset="0"/>
              </a:rPr>
              <a:t>THEN</a:t>
            </a:r>
          </a:p>
          <a:p>
            <a:pPr algn="l" indent="-568325" lvl="2" marL="2136775"/>
            <a:r>
              <a:rPr dirty="0" sz="2000" lang="en-US">
                <a:solidFill>
                  <a:srgbClr val="FF0000"/>
                </a:solidFill>
                <a:effectLst/>
                <a:latin typeface="Times New Roman" pitchFamily="18" charset="0"/>
                <a:cs typeface="Times New Roman" pitchFamily="18" charset="0"/>
              </a:rPr>
              <a:t>	STATEMENT 2;</a:t>
            </a:r>
          </a:p>
          <a:p>
            <a:pPr algn="l" indent="-568325" lvl="2" marL="2136775"/>
            <a:r>
              <a:rPr dirty="0" sz="2000" lang="en-US">
                <a:solidFill>
                  <a:srgbClr val="FF0000"/>
                </a:solidFill>
                <a:effectLst/>
                <a:latin typeface="Times New Roman" pitchFamily="18" charset="0"/>
                <a:cs typeface="Times New Roman" pitchFamily="18" charset="0"/>
              </a:rPr>
              <a:t>ELSIF </a:t>
            </a:r>
            <a:r>
              <a:rPr dirty="0" sz="2000" i="1" lang="en-US">
                <a:solidFill>
                  <a:srgbClr val="FF0000"/>
                </a:solidFill>
                <a:effectLst/>
                <a:latin typeface="Times New Roman" pitchFamily="18" charset="0"/>
                <a:cs typeface="Times New Roman" pitchFamily="18" charset="0"/>
              </a:rPr>
              <a:t>CONDITION 3</a:t>
            </a:r>
          </a:p>
          <a:p>
            <a:pPr algn="l" indent="-568325" lvl="2" marL="2136775"/>
            <a:r>
              <a:rPr dirty="0" sz="2000" lang="en-US">
                <a:solidFill>
                  <a:srgbClr val="FF0000"/>
                </a:solidFill>
                <a:effectLst/>
                <a:latin typeface="Times New Roman" pitchFamily="18" charset="0"/>
                <a:cs typeface="Times New Roman" pitchFamily="18" charset="0"/>
              </a:rPr>
              <a:t>THEN</a:t>
            </a:r>
          </a:p>
          <a:p>
            <a:pPr algn="l" indent="-568325" lvl="2" marL="2136775"/>
            <a:r>
              <a:rPr dirty="0" sz="2000" lang="en-US">
                <a:solidFill>
                  <a:srgbClr val="FF0000"/>
                </a:solidFill>
                <a:effectLst/>
                <a:latin typeface="Times New Roman" pitchFamily="18" charset="0"/>
                <a:cs typeface="Times New Roman" pitchFamily="18" charset="0"/>
              </a:rPr>
              <a:t>	STATEMENT 3;</a:t>
            </a:r>
          </a:p>
          <a:p>
            <a:pPr algn="l" indent="-568325" lvl="2" marL="2136775"/>
            <a:r>
              <a:rPr dirty="0" sz="2000" lang="en-US">
                <a:solidFill>
                  <a:srgbClr val="FF0000"/>
                </a:solidFill>
                <a:effectLst/>
                <a:latin typeface="Times New Roman" pitchFamily="18" charset="0"/>
                <a:cs typeface="Times New Roman" pitchFamily="18" charset="0"/>
              </a:rPr>
              <a:t>	…</a:t>
            </a:r>
          </a:p>
          <a:p>
            <a:pPr algn="l" indent="-568325" lvl="2" marL="2136775"/>
            <a:r>
              <a:rPr dirty="0" sz="2000" lang="en-US">
                <a:solidFill>
                  <a:srgbClr val="FF0000"/>
                </a:solidFill>
                <a:effectLst/>
                <a:latin typeface="Times New Roman" pitchFamily="18" charset="0"/>
                <a:cs typeface="Times New Roman" pitchFamily="18" charset="0"/>
              </a:rPr>
              <a:t>ELSE</a:t>
            </a:r>
          </a:p>
          <a:p>
            <a:pPr algn="l" indent="-568325" lvl="2" marL="2136775"/>
            <a:r>
              <a:rPr dirty="0" sz="2000" lang="en-US">
                <a:solidFill>
                  <a:srgbClr val="FF0000"/>
                </a:solidFill>
                <a:effectLst/>
                <a:latin typeface="Times New Roman" pitchFamily="18" charset="0"/>
                <a:cs typeface="Times New Roman" pitchFamily="18" charset="0"/>
              </a:rPr>
              <a:t>	STATEMENT N;</a:t>
            </a:r>
          </a:p>
          <a:p>
            <a:pPr algn="l" indent="-568325" lvl="2" marL="2136775"/>
            <a:r>
              <a:rPr dirty="0" sz="2000" lang="en-US">
                <a:solidFill>
                  <a:srgbClr val="FF0000"/>
                </a:solidFill>
                <a:effectLst/>
                <a:latin typeface="Times New Roman" pitchFamily="18" charset="0"/>
                <a:cs typeface="Times New Roman" pitchFamily="18" charset="0"/>
              </a:rPr>
              <a:t>END IF;</a:t>
            </a:r>
          </a:p>
          <a:p>
            <a:pPr algn="l" indent="-568325" lvl="2" marL="2136775">
              <a:buFontTx/>
              <a:buChar char="•"/>
            </a:pPr>
            <a:endParaRPr dirty="0" sz="1600" lang="en-US">
              <a:solidFill>
                <a:srgbClr val="FF0000"/>
              </a:solidFill>
              <a:effectLst/>
              <a:latin typeface="Times New Roman" pitchFamily="18" charset="0"/>
              <a:ea typeface="Arial Unicode MS" pitchFamily="34" charset="-128"/>
              <a:cs typeface="Times New Roman" pitchFamily="18" charset="0"/>
            </a:endParaRPr>
          </a:p>
        </p:txBody>
      </p:sp>
    </p:spTree>
  </p:cSld>
  <p:clrMapOvr>
    <a:masterClrMapping/>
  </p:clrMapOvr>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221" name=""/>
        <p:cNvGrpSpPr/>
        <p:nvPr/>
      </p:nvGrpSpPr>
      <p:grpSpPr>
        <a:xfrm>
          <a:off x="0" y="0"/>
          <a:ext cx="0" cy="0"/>
          <a:chOff x="0" y="0"/>
          <a:chExt cx="0" cy="0"/>
        </a:xfrm>
      </p:grpSpPr>
      <p:sp>
        <p:nvSpPr>
          <p:cNvPr id="1048680" name="Rectangle 2"/>
          <p:cNvSpPr>
            <a:spLocks noGrp="1" noChangeArrowheads="1"/>
          </p:cNvSpPr>
          <p:nvPr>
            <p:ph type="ctrTitle"/>
          </p:nvPr>
        </p:nvSpPr>
        <p:spPr>
          <a:xfrm>
            <a:off x="838200" y="152400"/>
            <a:ext cx="8001000" cy="685800"/>
          </a:xfrm>
        </p:spPr>
        <p:txBody>
          <a:bodyPr/>
          <a:p>
            <a:r>
              <a:rPr b="1" dirty="0" sz="3600" lang="en-US" u="sng">
                <a:solidFill>
                  <a:srgbClr val="FF0000"/>
                </a:solidFill>
                <a:effectLst/>
                <a:latin typeface="Times New Roman" pitchFamily="18" charset="0"/>
                <a:cs typeface="Times New Roman" pitchFamily="18" charset="0"/>
              </a:rPr>
              <a:t>ELSIF STATEMENTS</a:t>
            </a:r>
          </a:p>
        </p:txBody>
      </p:sp>
      <p:sp>
        <p:nvSpPr>
          <p:cNvPr id="1048681" name="Rectangle 3"/>
          <p:cNvSpPr>
            <a:spLocks noGrp="1" noChangeArrowheads="1"/>
          </p:cNvSpPr>
          <p:nvPr>
            <p:ph type="subTitle" idx="1"/>
          </p:nvPr>
        </p:nvSpPr>
        <p:spPr>
          <a:xfrm>
            <a:off x="152400" y="838200"/>
            <a:ext cx="8686800" cy="5257800"/>
          </a:xfrm>
        </p:spPr>
        <p:txBody>
          <a:bodyPr/>
          <a:p>
            <a:pPr algn="l" indent="-571500" marL="742950">
              <a:buFontTx/>
              <a:buChar char="•"/>
            </a:pPr>
            <a:endParaRPr dirty="0" sz="2000" lang="en-US">
              <a:solidFill>
                <a:schemeClr val="tx1"/>
              </a:solidFill>
              <a:effectLst/>
              <a:latin typeface="Times New Roman" pitchFamily="18" charset="0"/>
              <a:cs typeface="Times New Roman" pitchFamily="18" charset="0"/>
            </a:endParaRPr>
          </a:p>
          <a:p>
            <a:pPr algn="l" indent="-571500" marL="742950">
              <a:buFontTx/>
              <a:buChar char="•"/>
            </a:pPr>
            <a:r>
              <a:rPr dirty="0" sz="2800" lang="en-US">
                <a:solidFill>
                  <a:schemeClr val="tx1"/>
                </a:solidFill>
                <a:effectLst/>
                <a:latin typeface="Times New Roman" pitchFamily="18" charset="0"/>
                <a:cs typeface="Times New Roman" pitchFamily="18" charset="0"/>
              </a:rPr>
              <a:t>The reserved word IF marks the beginning of an ELSIF construct.</a:t>
            </a:r>
          </a:p>
          <a:p>
            <a:pPr algn="l" indent="-571500" marL="742950">
              <a:buFontTx/>
              <a:buChar char="•"/>
            </a:pPr>
            <a:r>
              <a:rPr dirty="0" sz="2800" lang="en-US">
                <a:solidFill>
                  <a:schemeClr val="tx1"/>
                </a:solidFill>
                <a:effectLst/>
                <a:latin typeface="Times New Roman" pitchFamily="18" charset="0"/>
                <a:cs typeface="Times New Roman" pitchFamily="18" charset="0"/>
              </a:rPr>
              <a:t>The words </a:t>
            </a:r>
            <a:r>
              <a:rPr dirty="0" sz="2800" i="1" lang="en-US">
                <a:solidFill>
                  <a:schemeClr val="tx1"/>
                </a:solidFill>
                <a:effectLst/>
                <a:latin typeface="Times New Roman" pitchFamily="18" charset="0"/>
                <a:cs typeface="Times New Roman" pitchFamily="18" charset="0"/>
              </a:rPr>
              <a:t>CONDITION 1 </a:t>
            </a:r>
            <a:r>
              <a:rPr dirty="0" sz="2800" lang="en-US">
                <a:solidFill>
                  <a:schemeClr val="tx1"/>
                </a:solidFill>
                <a:effectLst/>
                <a:latin typeface="Times New Roman" pitchFamily="18" charset="0"/>
                <a:cs typeface="Times New Roman" pitchFamily="18" charset="0"/>
              </a:rPr>
              <a:t>through </a:t>
            </a:r>
            <a:r>
              <a:rPr dirty="0" sz="2800" i="1" lang="en-US">
                <a:solidFill>
                  <a:schemeClr val="tx1"/>
                </a:solidFill>
                <a:effectLst/>
                <a:latin typeface="Times New Roman" pitchFamily="18" charset="0"/>
                <a:cs typeface="Times New Roman" pitchFamily="18" charset="0"/>
              </a:rPr>
              <a:t>CONDITION N </a:t>
            </a:r>
            <a:r>
              <a:rPr dirty="0" sz="2800" lang="en-US">
                <a:solidFill>
                  <a:schemeClr val="tx1"/>
                </a:solidFill>
                <a:effectLst/>
                <a:latin typeface="Times New Roman" pitchFamily="18" charset="0"/>
                <a:cs typeface="Times New Roman" pitchFamily="18" charset="0"/>
              </a:rPr>
              <a:t>are a sequence of the conditions that evaluate to TRUE or FALSE. </a:t>
            </a:r>
          </a:p>
          <a:p>
            <a:pPr algn="l" indent="-571500" marL="742950">
              <a:buFontTx/>
              <a:buChar char="•"/>
            </a:pPr>
            <a:r>
              <a:rPr dirty="0" sz="2800" lang="en-US">
                <a:solidFill>
                  <a:schemeClr val="tx1"/>
                </a:solidFill>
                <a:effectLst/>
                <a:latin typeface="Times New Roman" pitchFamily="18" charset="0"/>
                <a:cs typeface="Times New Roman" pitchFamily="18" charset="0"/>
              </a:rPr>
              <a:t>These conditions are mutually exclusive. In other words, if </a:t>
            </a:r>
            <a:r>
              <a:rPr dirty="0" sz="2800" i="1" lang="en-US">
                <a:solidFill>
                  <a:schemeClr val="tx1"/>
                </a:solidFill>
                <a:effectLst/>
                <a:latin typeface="Times New Roman" pitchFamily="18" charset="0"/>
                <a:cs typeface="Times New Roman" pitchFamily="18" charset="0"/>
              </a:rPr>
              <a:t>CONDITION 1 </a:t>
            </a:r>
            <a:r>
              <a:rPr dirty="0" sz="2800" lang="en-US">
                <a:solidFill>
                  <a:schemeClr val="tx1"/>
                </a:solidFill>
                <a:effectLst/>
                <a:latin typeface="Times New Roman" pitchFamily="18" charset="0"/>
                <a:cs typeface="Times New Roman" pitchFamily="18" charset="0"/>
              </a:rPr>
              <a:t>evaluates to TRUE, STATEMENT1 is executed, and control is passed to the first executable statement after the reserved phrase END IF. The rest of the ELSIF construct is ignored.</a:t>
            </a:r>
          </a:p>
          <a:p>
            <a:pPr algn="l" indent="-571500" marL="742950">
              <a:buFontTx/>
              <a:buChar char="•"/>
            </a:pPr>
            <a:endParaRPr dirty="0" sz="2400" lang="en-US">
              <a:solidFill>
                <a:schemeClr val="tx1"/>
              </a:solidFill>
              <a:effectLst/>
              <a:latin typeface="Times New Roman" pitchFamily="18" charset="0"/>
              <a:cs typeface="Times New Roman" pitchFamily="18" charset="0"/>
            </a:endParaRPr>
          </a:p>
        </p:txBody>
      </p:sp>
    </p:spTree>
  </p:cSld>
  <p:clrMapOvr>
    <a:masterClrMapping/>
  </p:clrMapOvr>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222" name=""/>
        <p:cNvGrpSpPr/>
        <p:nvPr/>
      </p:nvGrpSpPr>
      <p:grpSpPr>
        <a:xfrm>
          <a:off x="0" y="0"/>
          <a:ext cx="0" cy="0"/>
          <a:chOff x="0" y="0"/>
          <a:chExt cx="0" cy="0"/>
        </a:xfrm>
      </p:grpSpPr>
      <p:sp>
        <p:nvSpPr>
          <p:cNvPr id="1048682" name="Rectangle 2"/>
          <p:cNvSpPr>
            <a:spLocks noGrp="1" noChangeArrowheads="1"/>
          </p:cNvSpPr>
          <p:nvPr>
            <p:ph type="ctrTitle"/>
          </p:nvPr>
        </p:nvSpPr>
        <p:spPr>
          <a:xfrm>
            <a:off x="838200" y="152400"/>
            <a:ext cx="8001000" cy="685800"/>
          </a:xfrm>
        </p:spPr>
        <p:txBody>
          <a:bodyPr>
            <a:normAutofit fontScale="90000"/>
          </a:bodyPr>
          <a:p>
            <a:r>
              <a:rPr b="1" dirty="0" sz="4000" lang="en-US">
                <a:solidFill>
                  <a:srgbClr val="FF0000"/>
                </a:solidFill>
                <a:effectLst/>
                <a:latin typeface="Times New Roman" pitchFamily="18" charset="0"/>
                <a:cs typeface="Times New Roman" pitchFamily="18" charset="0"/>
              </a:rPr>
              <a:t>ELSIF STATEMENTS</a:t>
            </a:r>
          </a:p>
        </p:txBody>
      </p:sp>
      <p:sp>
        <p:nvSpPr>
          <p:cNvPr id="1048683" name="Rectangle 3"/>
          <p:cNvSpPr>
            <a:spLocks noGrp="1" noChangeArrowheads="1"/>
          </p:cNvSpPr>
          <p:nvPr>
            <p:ph type="subTitle" idx="1"/>
          </p:nvPr>
        </p:nvSpPr>
        <p:spPr>
          <a:xfrm>
            <a:off x="228600" y="838200"/>
            <a:ext cx="8229600" cy="5257800"/>
          </a:xfrm>
        </p:spPr>
        <p:txBody>
          <a:bodyPr/>
          <a:p>
            <a:pPr algn="l" indent="-571500" marL="742950">
              <a:lnSpc>
                <a:spcPct val="90000"/>
              </a:lnSpc>
              <a:buFontTx/>
              <a:buChar char="•"/>
            </a:pPr>
            <a:r>
              <a:rPr dirty="0" sz="2800" lang="en-US">
                <a:solidFill>
                  <a:schemeClr val="tx1"/>
                </a:solidFill>
                <a:effectLst/>
                <a:latin typeface="Times New Roman" pitchFamily="18" charset="0"/>
                <a:cs typeface="Times New Roman" pitchFamily="18" charset="0"/>
              </a:rPr>
              <a:t>When </a:t>
            </a:r>
            <a:r>
              <a:rPr dirty="0" sz="2800" i="1" lang="en-US">
                <a:solidFill>
                  <a:schemeClr val="tx1"/>
                </a:solidFill>
                <a:effectLst/>
                <a:latin typeface="Times New Roman" pitchFamily="18" charset="0"/>
                <a:cs typeface="Times New Roman" pitchFamily="18" charset="0"/>
              </a:rPr>
              <a:t>CONDITION 1 </a:t>
            </a:r>
            <a:r>
              <a:rPr dirty="0" sz="2800" lang="en-US">
                <a:solidFill>
                  <a:schemeClr val="tx1"/>
                </a:solidFill>
                <a:effectLst/>
                <a:latin typeface="Times New Roman" pitchFamily="18" charset="0"/>
                <a:cs typeface="Times New Roman" pitchFamily="18" charset="0"/>
              </a:rPr>
              <a:t>evaluates to FALSE, the control is passed to the ELSIF part and </a:t>
            </a:r>
            <a:r>
              <a:rPr dirty="0" sz="2800" i="1" lang="en-US">
                <a:solidFill>
                  <a:schemeClr val="tx1"/>
                </a:solidFill>
                <a:effectLst/>
                <a:latin typeface="Times New Roman" pitchFamily="18" charset="0"/>
                <a:cs typeface="Times New Roman" pitchFamily="18" charset="0"/>
              </a:rPr>
              <a:t>CONDITION 2 </a:t>
            </a:r>
            <a:r>
              <a:rPr dirty="0" sz="2800" lang="en-US">
                <a:solidFill>
                  <a:schemeClr val="tx1"/>
                </a:solidFill>
                <a:effectLst/>
                <a:latin typeface="Times New Roman" pitchFamily="18" charset="0"/>
                <a:cs typeface="Times New Roman" pitchFamily="18" charset="0"/>
              </a:rPr>
              <a:t>is evaluated, and so forth</a:t>
            </a:r>
            <a:r>
              <a:rPr dirty="0" sz="2800" lang="en-US" smtClean="0">
                <a:solidFill>
                  <a:schemeClr val="tx1"/>
                </a:solidFill>
                <a:effectLst/>
                <a:latin typeface="Times New Roman" pitchFamily="18" charset="0"/>
                <a:cs typeface="Times New Roman" pitchFamily="18" charset="0"/>
              </a:rPr>
              <a:t>.</a:t>
            </a:r>
          </a:p>
          <a:p>
            <a:pPr algn="l" indent="-571500" marL="742950">
              <a:lnSpc>
                <a:spcPct val="90000"/>
              </a:lnSpc>
              <a:buFontTx/>
              <a:buChar char="•"/>
            </a:pPr>
            <a:endParaRPr dirty="0" sz="2800" lang="en-US">
              <a:solidFill>
                <a:schemeClr val="tx1"/>
              </a:solidFill>
              <a:effectLst/>
              <a:latin typeface="Times New Roman" pitchFamily="18" charset="0"/>
              <a:cs typeface="Times New Roman" pitchFamily="18" charset="0"/>
            </a:endParaRPr>
          </a:p>
          <a:p>
            <a:pPr algn="l" indent="-571500" marL="742950">
              <a:lnSpc>
                <a:spcPct val="90000"/>
              </a:lnSpc>
              <a:buFontTx/>
              <a:buChar char="•"/>
            </a:pPr>
            <a:r>
              <a:rPr dirty="0" sz="2800" lang="en-US">
                <a:solidFill>
                  <a:schemeClr val="tx1"/>
                </a:solidFill>
                <a:effectLst/>
                <a:latin typeface="Times New Roman" pitchFamily="18" charset="0"/>
                <a:cs typeface="Times New Roman" pitchFamily="18" charset="0"/>
              </a:rPr>
              <a:t>If none of the specified conditions yield TRUE, the control is passed to the ELSE part of the ELSIF construct</a:t>
            </a:r>
            <a:r>
              <a:rPr dirty="0" sz="2800" lang="en-US" smtClean="0">
                <a:solidFill>
                  <a:schemeClr val="tx1"/>
                </a:solidFill>
                <a:effectLst/>
                <a:latin typeface="Times New Roman" pitchFamily="18" charset="0"/>
                <a:cs typeface="Times New Roman" pitchFamily="18" charset="0"/>
              </a:rPr>
              <a:t>.</a:t>
            </a:r>
          </a:p>
          <a:p>
            <a:pPr algn="l" indent="-571500" marL="742950">
              <a:lnSpc>
                <a:spcPct val="90000"/>
              </a:lnSpc>
              <a:buFontTx/>
              <a:buChar char="•"/>
            </a:pPr>
            <a:endParaRPr dirty="0" sz="2800" lang="en-US">
              <a:solidFill>
                <a:schemeClr val="tx1"/>
              </a:solidFill>
              <a:effectLst/>
              <a:latin typeface="Times New Roman" pitchFamily="18" charset="0"/>
              <a:cs typeface="Times New Roman" pitchFamily="18" charset="0"/>
            </a:endParaRPr>
          </a:p>
          <a:p>
            <a:pPr algn="l" indent="-571500" marL="742950">
              <a:lnSpc>
                <a:spcPct val="90000"/>
              </a:lnSpc>
              <a:buFontTx/>
              <a:buChar char="•"/>
            </a:pPr>
            <a:r>
              <a:rPr dirty="0" sz="2800" lang="en-US">
                <a:solidFill>
                  <a:schemeClr val="tx1"/>
                </a:solidFill>
                <a:effectLst/>
                <a:latin typeface="Times New Roman" pitchFamily="18" charset="0"/>
                <a:cs typeface="Times New Roman" pitchFamily="18" charset="0"/>
              </a:rPr>
              <a:t>An ELSIF statement can contain any number of ELSIF clauses.</a:t>
            </a:r>
          </a:p>
          <a:p>
            <a:pPr algn="l" indent="-571500" marL="742950">
              <a:lnSpc>
                <a:spcPct val="90000"/>
              </a:lnSpc>
              <a:buFontTx/>
              <a:buChar char="•"/>
            </a:pPr>
            <a:endParaRPr dirty="0" sz="2000" lang="en-US">
              <a:solidFill>
                <a:schemeClr val="tx1"/>
              </a:solidFill>
              <a:effectLst/>
              <a:latin typeface="Times New Roman" pitchFamily="18" charset="0"/>
              <a:cs typeface="Times New Roman" pitchFamily="18" charset="0"/>
            </a:endParaRPr>
          </a:p>
        </p:txBody>
      </p:sp>
    </p:spTree>
  </p:cSld>
  <p:clrMapOvr>
    <a:masterClrMapping/>
  </p:clrMapOvr>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223" name=""/>
        <p:cNvGrpSpPr/>
        <p:nvPr/>
      </p:nvGrpSpPr>
      <p:grpSpPr>
        <a:xfrm>
          <a:off x="0" y="0"/>
          <a:ext cx="0" cy="0"/>
          <a:chOff x="0" y="0"/>
          <a:chExt cx="0" cy="0"/>
        </a:xfrm>
      </p:grpSpPr>
      <p:sp>
        <p:nvSpPr>
          <p:cNvPr id="1048684" name="Rectangle 2"/>
          <p:cNvSpPr>
            <a:spLocks noGrp="1" noChangeArrowheads="1"/>
          </p:cNvSpPr>
          <p:nvPr>
            <p:ph type="ctrTitle"/>
          </p:nvPr>
        </p:nvSpPr>
        <p:spPr>
          <a:xfrm>
            <a:off x="838200" y="228600"/>
            <a:ext cx="8001000" cy="609600"/>
          </a:xfrm>
        </p:spPr>
        <p:txBody>
          <a:bodyPr>
            <a:normAutofit fontScale="90000"/>
          </a:bodyPr>
          <a:p>
            <a:r>
              <a:rPr b="1" dirty="0" sz="4000" lang="en-US" u="sng">
                <a:solidFill>
                  <a:srgbClr val="FF0000"/>
                </a:solidFill>
                <a:effectLst/>
                <a:latin typeface="Times New Roman" pitchFamily="18" charset="0"/>
                <a:cs typeface="Times New Roman" pitchFamily="18" charset="0"/>
              </a:rPr>
              <a:t>ELSIF STATEMENTS</a:t>
            </a:r>
          </a:p>
        </p:txBody>
      </p:sp>
      <p:pic>
        <p:nvPicPr>
          <p:cNvPr id="2097156" name="Picture 3"/>
          <p:cNvPicPr>
            <a:picLocks noChangeAspect="1" noGrp="1" noChangeArrowheads="1"/>
          </p:cNvPicPr>
          <p:nvPr>
            <p:ph type="subTitle" idx="1"/>
          </p:nvPr>
        </p:nvPicPr>
        <p:blipFill>
          <a:blip xmlns:r="http://schemas.openxmlformats.org/officeDocument/2006/relationships" r:embed="rId1"/>
          <a:srcRect/>
          <a:stretch>
            <a:fillRect/>
          </a:stretch>
        </p:blipFill>
        <p:spPr>
          <a:xfrm>
            <a:off x="152400" y="838200"/>
            <a:ext cx="8763000" cy="5638800"/>
          </a:xfrm>
        </p:spPr>
      </p:pic>
    </p:spTree>
  </p:cSld>
  <p:clrMapOvr>
    <a:masterClrMapping/>
  </p:clrMapOvr>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224" name=""/>
        <p:cNvGrpSpPr/>
        <p:nvPr/>
      </p:nvGrpSpPr>
      <p:grpSpPr>
        <a:xfrm>
          <a:off x="0" y="0"/>
          <a:ext cx="0" cy="0"/>
          <a:chOff x="0" y="0"/>
          <a:chExt cx="0" cy="0"/>
        </a:xfrm>
      </p:grpSpPr>
      <p:sp>
        <p:nvSpPr>
          <p:cNvPr id="1048685" name="Rectangle 2"/>
          <p:cNvSpPr>
            <a:spLocks noGrp="1" noChangeArrowheads="1"/>
          </p:cNvSpPr>
          <p:nvPr>
            <p:ph type="ctrTitle"/>
          </p:nvPr>
        </p:nvSpPr>
        <p:spPr>
          <a:xfrm>
            <a:off x="838200" y="0"/>
            <a:ext cx="8001000" cy="838200"/>
          </a:xfrm>
        </p:spPr>
        <p:txBody>
          <a:bodyPr/>
          <a:p>
            <a:pPr algn="l"/>
            <a:r>
              <a:rPr b="1" dirty="0" sz="3200" lang="en-US" u="sng">
                <a:solidFill>
                  <a:srgbClr val="FF0000"/>
                </a:solidFill>
                <a:effectLst/>
                <a:ea typeface="Arial Unicode MS" pitchFamily="34" charset="-128"/>
              </a:rPr>
              <a:t>Example</a:t>
            </a:r>
          </a:p>
        </p:txBody>
      </p:sp>
      <p:sp>
        <p:nvSpPr>
          <p:cNvPr id="1048686" name="Rectangle 3"/>
          <p:cNvSpPr>
            <a:spLocks noGrp="1" noChangeArrowheads="1"/>
          </p:cNvSpPr>
          <p:nvPr>
            <p:ph type="subTitle" idx="1"/>
          </p:nvPr>
        </p:nvSpPr>
        <p:spPr>
          <a:xfrm>
            <a:off x="152400" y="838200"/>
            <a:ext cx="8686800" cy="5791200"/>
          </a:xfrm>
        </p:spPr>
        <p:txBody>
          <a:bodyPr>
            <a:normAutofit fontScale="92500"/>
          </a:bodyPr>
          <a:p>
            <a:pPr algn="l" indent="-571500" marL="742950"/>
            <a:r>
              <a:rPr b="1" dirty="0" sz="2400" lang="en-US">
                <a:solidFill>
                  <a:schemeClr val="tx1"/>
                </a:solidFill>
                <a:effectLst/>
                <a:latin typeface="Times New Roman" pitchFamily="18" charset="0"/>
                <a:cs typeface="Times New Roman" pitchFamily="18" charset="0"/>
              </a:rPr>
              <a:t>DECLARE</a:t>
            </a:r>
          </a:p>
          <a:p>
            <a:pPr algn="l" indent="-571500" marL="742950"/>
            <a:r>
              <a:rPr dirty="0" sz="2400" lang="en-US">
                <a:solidFill>
                  <a:schemeClr val="tx1"/>
                </a:solidFill>
                <a:effectLst/>
                <a:latin typeface="Times New Roman" pitchFamily="18" charset="0"/>
                <a:cs typeface="Times New Roman" pitchFamily="18" charset="0"/>
              </a:rPr>
              <a:t>	v_num NUMBER := &amp;sv_num;</a:t>
            </a:r>
          </a:p>
          <a:p>
            <a:pPr algn="l" indent="-571500" marL="742950"/>
            <a:r>
              <a:rPr b="1" dirty="0" sz="2400" lang="en-US">
                <a:solidFill>
                  <a:schemeClr val="tx1"/>
                </a:solidFill>
                <a:effectLst/>
                <a:latin typeface="Times New Roman" pitchFamily="18" charset="0"/>
                <a:cs typeface="Times New Roman" pitchFamily="18" charset="0"/>
              </a:rPr>
              <a:t>BEGIN</a:t>
            </a:r>
          </a:p>
          <a:p>
            <a:pPr algn="l" indent="-571500" marL="742950"/>
            <a:r>
              <a:rPr dirty="0" sz="2400" lang="en-US">
                <a:solidFill>
                  <a:schemeClr val="tx1"/>
                </a:solidFill>
                <a:effectLst/>
                <a:latin typeface="Times New Roman" pitchFamily="18" charset="0"/>
                <a:cs typeface="Times New Roman" pitchFamily="18" charset="0"/>
              </a:rPr>
              <a:t>	IF v_num &lt; 0</a:t>
            </a:r>
          </a:p>
          <a:p>
            <a:pPr algn="l" indent="-571500" marL="742950"/>
            <a:r>
              <a:rPr dirty="0" sz="2400" lang="en-US">
                <a:solidFill>
                  <a:schemeClr val="tx1"/>
                </a:solidFill>
                <a:effectLst/>
                <a:latin typeface="Times New Roman" pitchFamily="18" charset="0"/>
                <a:cs typeface="Times New Roman" pitchFamily="18" charset="0"/>
              </a:rPr>
              <a:t>	THEN</a:t>
            </a:r>
          </a:p>
          <a:p>
            <a:pPr algn="l" indent="-571500" marL="742950"/>
            <a:r>
              <a:rPr dirty="0" sz="2400" lang="en-US">
                <a:solidFill>
                  <a:schemeClr val="tx1"/>
                </a:solidFill>
                <a:effectLst/>
                <a:latin typeface="Times New Roman" pitchFamily="18" charset="0"/>
                <a:cs typeface="Times New Roman" pitchFamily="18" charset="0"/>
              </a:rPr>
              <a:t>		DBMS_OUTPUT.PUT_LINE (v_num||‘ is a negative number’);</a:t>
            </a:r>
          </a:p>
          <a:p>
            <a:pPr algn="l" indent="-571500" marL="742950"/>
            <a:r>
              <a:rPr dirty="0" sz="2400" lang="en-US">
                <a:solidFill>
                  <a:schemeClr val="tx1"/>
                </a:solidFill>
                <a:effectLst/>
                <a:latin typeface="Times New Roman" pitchFamily="18" charset="0"/>
                <a:cs typeface="Times New Roman" pitchFamily="18" charset="0"/>
              </a:rPr>
              <a:t>	ELSIF v_num = 0</a:t>
            </a:r>
          </a:p>
          <a:p>
            <a:pPr algn="l" indent="-571500" marL="742950"/>
            <a:r>
              <a:rPr dirty="0" sz="2400" lang="en-US">
                <a:solidFill>
                  <a:schemeClr val="tx1"/>
                </a:solidFill>
                <a:effectLst/>
                <a:latin typeface="Times New Roman" pitchFamily="18" charset="0"/>
                <a:cs typeface="Times New Roman" pitchFamily="18" charset="0"/>
              </a:rPr>
              <a:t>	THEN</a:t>
            </a:r>
          </a:p>
          <a:p>
            <a:pPr algn="l" indent="-571500" marL="742950"/>
            <a:r>
              <a:rPr dirty="0" sz="2400" lang="en-US">
                <a:solidFill>
                  <a:schemeClr val="tx1"/>
                </a:solidFill>
                <a:effectLst/>
                <a:latin typeface="Times New Roman" pitchFamily="18" charset="0"/>
                <a:cs typeface="Times New Roman" pitchFamily="18" charset="0"/>
              </a:rPr>
              <a:t>		DBMS_OUTPUT.PUT_LINE (v_num ||‘ is equal to zero’);</a:t>
            </a:r>
          </a:p>
          <a:p>
            <a:pPr algn="l" indent="-571500" marL="742950"/>
            <a:r>
              <a:rPr dirty="0" sz="2400" lang="en-US">
                <a:solidFill>
                  <a:schemeClr val="tx1"/>
                </a:solidFill>
                <a:effectLst/>
                <a:latin typeface="Times New Roman" pitchFamily="18" charset="0"/>
                <a:cs typeface="Times New Roman" pitchFamily="18" charset="0"/>
              </a:rPr>
              <a:t>	ELSE</a:t>
            </a:r>
          </a:p>
          <a:p>
            <a:pPr algn="l" indent="-571500" marL="742950"/>
            <a:r>
              <a:rPr dirty="0" sz="2400" lang="en-US">
                <a:solidFill>
                  <a:schemeClr val="tx1"/>
                </a:solidFill>
                <a:effectLst/>
                <a:latin typeface="Times New Roman" pitchFamily="18" charset="0"/>
                <a:cs typeface="Times New Roman" pitchFamily="18" charset="0"/>
              </a:rPr>
              <a:t>		DBMS_OUTPUT.PUT_LINE (v_num||‘ is a positive number’);</a:t>
            </a:r>
          </a:p>
          <a:p>
            <a:pPr algn="l" indent="-571500" marL="742950"/>
            <a:r>
              <a:rPr dirty="0" sz="2400" lang="en-US">
                <a:solidFill>
                  <a:schemeClr val="tx1"/>
                </a:solidFill>
                <a:effectLst/>
                <a:latin typeface="Times New Roman" pitchFamily="18" charset="0"/>
                <a:cs typeface="Times New Roman" pitchFamily="18" charset="0"/>
              </a:rPr>
              <a:t>	END IF;</a:t>
            </a:r>
          </a:p>
          <a:p>
            <a:pPr algn="l" indent="-571500" marL="742950"/>
            <a:r>
              <a:rPr b="1" dirty="0" sz="2400" lang="en-US">
                <a:solidFill>
                  <a:schemeClr val="tx1"/>
                </a:solidFill>
                <a:effectLst/>
                <a:latin typeface="Times New Roman" pitchFamily="18" charset="0"/>
                <a:cs typeface="Times New Roman" pitchFamily="18" charset="0"/>
              </a:rPr>
              <a:t>END;</a:t>
            </a:r>
          </a:p>
          <a:p>
            <a:pPr algn="l" indent="-571500" marL="742950">
              <a:buFontTx/>
              <a:buChar char="•"/>
            </a:pPr>
            <a:endParaRPr dirty="0" sz="2000" lang="en-US">
              <a:effectLst/>
              <a:latin typeface="Times New Roman" pitchFamily="18" charset="0"/>
              <a:cs typeface="Times New Roman" pitchFamily="18" charset="0"/>
            </a:endParaRP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2" name=""/>
        <p:cNvGrpSpPr/>
        <p:nvPr/>
      </p:nvGrpSpPr>
      <p:grpSpPr>
        <a:xfrm>
          <a:off x="0" y="0"/>
          <a:ext cx="0" cy="0"/>
          <a:chOff x="0" y="0"/>
          <a:chExt cx="0" cy="0"/>
        </a:xfrm>
      </p:grpSpPr>
      <p:sp>
        <p:nvSpPr>
          <p:cNvPr id="1048600" name="Title 1"/>
          <p:cNvSpPr>
            <a:spLocks noGrp="1"/>
          </p:cNvSpPr>
          <p:nvPr>
            <p:ph type="title"/>
          </p:nvPr>
        </p:nvSpPr>
        <p:spPr/>
        <p:txBody>
          <a:bodyPr>
            <a:normAutofit fontScale="90000"/>
          </a:bodyPr>
          <a:p>
            <a:r>
              <a:rPr b="1" dirty="0" lang="en-US">
                <a:solidFill>
                  <a:srgbClr val="FF0000"/>
                </a:solidFill>
                <a:latin typeface="Times New Roman" pitchFamily="18" charset="0"/>
                <a:cs typeface="Times New Roman" pitchFamily="18" charset="0"/>
              </a:rPr>
              <a:t>Architecture of PL/SQL</a:t>
            </a:r>
            <a:br>
              <a:rPr b="1" dirty="0" lang="en-US">
                <a:solidFill>
                  <a:srgbClr val="FF0000"/>
                </a:solidFill>
                <a:latin typeface="Times New Roman" pitchFamily="18" charset="0"/>
                <a:cs typeface="Times New Roman" pitchFamily="18" charset="0"/>
              </a:rPr>
            </a:br>
            <a:endParaRPr dirty="0" lang="en-US">
              <a:solidFill>
                <a:srgbClr val="FF0000"/>
              </a:solidFill>
              <a:latin typeface="Times New Roman" pitchFamily="18" charset="0"/>
              <a:cs typeface="Times New Roman" pitchFamily="18" charset="0"/>
            </a:endParaRPr>
          </a:p>
        </p:txBody>
      </p:sp>
      <p:sp>
        <p:nvSpPr>
          <p:cNvPr id="1048601" name="Content Placeholder 2"/>
          <p:cNvSpPr>
            <a:spLocks noGrp="1"/>
          </p:cNvSpPr>
          <p:nvPr>
            <p:ph idx="1"/>
          </p:nvPr>
        </p:nvSpPr>
        <p:spPr/>
        <p:txBody>
          <a:bodyPr/>
          <a:p>
            <a:r>
              <a:rPr b="1" dirty="0" lang="en-US" smtClean="0">
                <a:solidFill>
                  <a:srgbClr val="0000FF"/>
                </a:solidFill>
                <a:latin typeface="Times New Roman" pitchFamily="18" charset="0"/>
                <a:cs typeface="Times New Roman" pitchFamily="18" charset="0"/>
              </a:rPr>
              <a:t>The </a:t>
            </a:r>
            <a:r>
              <a:rPr b="1" dirty="0" lang="en-US">
                <a:solidFill>
                  <a:srgbClr val="0000FF"/>
                </a:solidFill>
                <a:latin typeface="Times New Roman" pitchFamily="18" charset="0"/>
                <a:cs typeface="Times New Roman" pitchFamily="18" charset="0"/>
              </a:rPr>
              <a:t>PL/SQL architecture mainly consists of following 3 components: </a:t>
            </a:r>
          </a:p>
          <a:p>
            <a:r>
              <a:rPr dirty="0" lang="en-US">
                <a:latin typeface="Times New Roman" pitchFamily="18" charset="0"/>
                <a:cs typeface="Times New Roman" pitchFamily="18" charset="0"/>
              </a:rPr>
              <a:t>PL/SQL block</a:t>
            </a:r>
          </a:p>
          <a:p>
            <a:r>
              <a:rPr dirty="0" lang="en-US">
                <a:latin typeface="Times New Roman" pitchFamily="18" charset="0"/>
                <a:cs typeface="Times New Roman" pitchFamily="18" charset="0"/>
              </a:rPr>
              <a:t>PL/SQL Engine</a:t>
            </a:r>
          </a:p>
          <a:p>
            <a:r>
              <a:rPr dirty="0" lang="en-US">
                <a:latin typeface="Times New Roman" pitchFamily="18" charset="0"/>
                <a:cs typeface="Times New Roman" pitchFamily="18" charset="0"/>
              </a:rPr>
              <a:t>Database Server</a:t>
            </a:r>
          </a:p>
          <a:p>
            <a:endParaRPr dirty="0" lang="en-US">
              <a:latin typeface="Times New Roman" pitchFamily="18" charset="0"/>
              <a:cs typeface="Times New Roman" pitchFamily="18" charset="0"/>
            </a:endParaRPr>
          </a:p>
        </p:txBody>
      </p:sp>
    </p:spTree>
  </p:cSld>
  <p:clrMapOvr>
    <a:masterClrMapping/>
  </p:clrMapOvr>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225" name=""/>
        <p:cNvGrpSpPr/>
        <p:nvPr/>
      </p:nvGrpSpPr>
      <p:grpSpPr>
        <a:xfrm>
          <a:off x="0" y="0"/>
          <a:ext cx="0" cy="0"/>
          <a:chOff x="0" y="0"/>
          <a:chExt cx="0" cy="0"/>
        </a:xfrm>
      </p:grpSpPr>
      <p:sp>
        <p:nvSpPr>
          <p:cNvPr id="1048687" name="Rectangle 3"/>
          <p:cNvSpPr>
            <a:spLocks noGrp="1" noChangeArrowheads="1"/>
          </p:cNvSpPr>
          <p:nvPr>
            <p:ph type="subTitle" idx="1"/>
          </p:nvPr>
        </p:nvSpPr>
        <p:spPr>
          <a:xfrm>
            <a:off x="228600" y="838200"/>
            <a:ext cx="8534400" cy="5257800"/>
          </a:xfrm>
        </p:spPr>
        <p:txBody>
          <a:bodyPr/>
          <a:p>
            <a:pPr algn="l" indent="-571500" marL="742950">
              <a:buFontTx/>
              <a:buChar char="•"/>
            </a:pPr>
            <a:r>
              <a:rPr dirty="0" sz="2800" lang="en-US">
                <a:solidFill>
                  <a:schemeClr val="tx1"/>
                </a:solidFill>
                <a:effectLst/>
                <a:latin typeface="Times New Roman" pitchFamily="18" charset="0"/>
                <a:cs typeface="Times New Roman" pitchFamily="18" charset="0"/>
              </a:rPr>
              <a:t>Assume the value of v_num equals </a:t>
            </a:r>
            <a:r>
              <a:rPr dirty="0" sz="2800" lang="en-US" smtClean="0">
                <a:solidFill>
                  <a:schemeClr val="tx1"/>
                </a:solidFill>
                <a:effectLst/>
                <a:latin typeface="Times New Roman" pitchFamily="18" charset="0"/>
                <a:cs typeface="Times New Roman" pitchFamily="18" charset="0"/>
              </a:rPr>
              <a:t>5 </a:t>
            </a:r>
            <a:r>
              <a:rPr dirty="0" sz="2800" lang="en-US">
                <a:solidFill>
                  <a:schemeClr val="tx1"/>
                </a:solidFill>
                <a:effectLst/>
                <a:latin typeface="Times New Roman" pitchFamily="18" charset="0"/>
                <a:cs typeface="Times New Roman" pitchFamily="18" charset="0"/>
              </a:rPr>
              <a:t>at runtime</a:t>
            </a:r>
            <a:r>
              <a:rPr dirty="0" sz="2800" lang="en-US" smtClean="0">
                <a:solidFill>
                  <a:schemeClr val="tx1"/>
                </a:solidFill>
                <a:effectLst/>
                <a:latin typeface="Times New Roman" pitchFamily="18" charset="0"/>
                <a:cs typeface="Times New Roman" pitchFamily="18" charset="0"/>
              </a:rPr>
              <a:t>.</a:t>
            </a:r>
          </a:p>
          <a:p>
            <a:pPr algn="l" marL="171450"/>
            <a:endParaRPr dirty="0" sz="2800" lang="en-US">
              <a:solidFill>
                <a:schemeClr val="tx1"/>
              </a:solidFill>
              <a:effectLst/>
              <a:latin typeface="Times New Roman" pitchFamily="18" charset="0"/>
              <a:cs typeface="Times New Roman" pitchFamily="18" charset="0"/>
            </a:endParaRPr>
          </a:p>
          <a:p>
            <a:pPr algn="l" indent="-571500" marL="742950">
              <a:buFontTx/>
              <a:buChar char="•"/>
            </a:pPr>
            <a:r>
              <a:rPr b="1" dirty="0" sz="2800" lang="en-US" smtClean="0">
                <a:solidFill>
                  <a:schemeClr val="tx1"/>
                </a:solidFill>
                <a:latin typeface="Times New Roman" pitchFamily="18" charset="0"/>
                <a:cs typeface="Times New Roman" pitchFamily="18" charset="0"/>
              </a:rPr>
              <a:t>Output</a:t>
            </a:r>
            <a:endParaRPr b="1" dirty="0" sz="2800" lang="en-US">
              <a:solidFill>
                <a:schemeClr val="tx1"/>
              </a:solidFill>
              <a:effectLst/>
              <a:latin typeface="Times New Roman" pitchFamily="18" charset="0"/>
              <a:cs typeface="Times New Roman" pitchFamily="18" charset="0"/>
            </a:endParaRPr>
          </a:p>
          <a:p>
            <a:pPr algn="l" indent="-457200" lvl="1" marL="1454150"/>
            <a:r>
              <a:rPr dirty="0" sz="2400" lang="en-US">
                <a:solidFill>
                  <a:schemeClr val="tx1"/>
                </a:solidFill>
                <a:effectLst/>
                <a:latin typeface="Times New Roman" pitchFamily="18" charset="0"/>
                <a:cs typeface="Times New Roman" pitchFamily="18" charset="0"/>
              </a:rPr>
              <a:t>Enter value for sv_num: 5</a:t>
            </a:r>
          </a:p>
          <a:p>
            <a:pPr algn="l" indent="-457200" lvl="1" marL="1454150"/>
            <a:r>
              <a:rPr dirty="0" sz="2400" lang="en-US">
                <a:solidFill>
                  <a:schemeClr val="tx1"/>
                </a:solidFill>
                <a:effectLst/>
                <a:latin typeface="Times New Roman" pitchFamily="18" charset="0"/>
                <a:cs typeface="Times New Roman" pitchFamily="18" charset="0"/>
              </a:rPr>
              <a:t>old 2: v_num NUMBER := &amp;sv_num;</a:t>
            </a:r>
          </a:p>
          <a:p>
            <a:pPr algn="l" indent="-457200" lvl="1" marL="1454150"/>
            <a:r>
              <a:rPr dirty="0" sz="2400" lang="en-US">
                <a:solidFill>
                  <a:schemeClr val="tx1"/>
                </a:solidFill>
                <a:effectLst/>
                <a:latin typeface="Times New Roman" pitchFamily="18" charset="0"/>
                <a:cs typeface="Times New Roman" pitchFamily="18" charset="0"/>
              </a:rPr>
              <a:t>new 2: v_num NUMBER := 5;</a:t>
            </a:r>
          </a:p>
          <a:p>
            <a:pPr algn="l" indent="-457200" lvl="1" marL="1454150"/>
            <a:r>
              <a:rPr dirty="0" sz="2400" lang="en-US">
                <a:solidFill>
                  <a:schemeClr val="tx1"/>
                </a:solidFill>
                <a:effectLst/>
                <a:latin typeface="Times New Roman" pitchFamily="18" charset="0"/>
                <a:cs typeface="Times New Roman" pitchFamily="18" charset="0"/>
              </a:rPr>
              <a:t>5 is a positive number</a:t>
            </a:r>
          </a:p>
          <a:p>
            <a:pPr algn="l" indent="-457200" lvl="1" marL="1454150"/>
            <a:r>
              <a:rPr dirty="0" sz="2400" lang="en-US">
                <a:solidFill>
                  <a:schemeClr val="tx1"/>
                </a:solidFill>
                <a:effectLst/>
                <a:latin typeface="Times New Roman" pitchFamily="18" charset="0"/>
                <a:cs typeface="Times New Roman" pitchFamily="18" charset="0"/>
              </a:rPr>
              <a:t>PL/SQL procedure successfully completed.</a:t>
            </a:r>
          </a:p>
          <a:p>
            <a:pPr algn="l" indent="-571500" marL="742950">
              <a:buFontTx/>
              <a:buChar char="•"/>
            </a:pPr>
            <a:endParaRPr dirty="0" sz="2400" lang="en-US">
              <a:solidFill>
                <a:schemeClr val="tx1"/>
              </a:solidFill>
              <a:effectLst/>
              <a:latin typeface="Times New Roman" pitchFamily="18" charset="0"/>
              <a:cs typeface="Times New Roman" pitchFamily="18" charset="0"/>
            </a:endParaRPr>
          </a:p>
        </p:txBody>
      </p:sp>
    </p:spTree>
  </p:cSld>
  <p:clrMapOvr>
    <a:masterClrMapping/>
  </p:clrMapOvr>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226" name=""/>
        <p:cNvGrpSpPr/>
        <p:nvPr/>
      </p:nvGrpSpPr>
      <p:grpSpPr>
        <a:xfrm>
          <a:off x="0" y="0"/>
          <a:ext cx="0" cy="0"/>
          <a:chOff x="0" y="0"/>
          <a:chExt cx="0" cy="0"/>
        </a:xfrm>
      </p:grpSpPr>
      <p:sp>
        <p:nvSpPr>
          <p:cNvPr id="1048688" name="Rectangle 2"/>
          <p:cNvSpPr>
            <a:spLocks noGrp="1" noChangeArrowheads="1"/>
          </p:cNvSpPr>
          <p:nvPr>
            <p:ph type="ctrTitle"/>
          </p:nvPr>
        </p:nvSpPr>
        <p:spPr>
          <a:xfrm>
            <a:off x="838200" y="228600"/>
            <a:ext cx="8001000" cy="609600"/>
          </a:xfrm>
        </p:spPr>
        <p:txBody>
          <a:bodyPr>
            <a:normAutofit fontScale="90000"/>
          </a:bodyPr>
          <a:p>
            <a:r>
              <a:rPr b="1" dirty="0" sz="3600" lang="en-US" u="sng">
                <a:solidFill>
                  <a:srgbClr val="FF0000"/>
                </a:solidFill>
                <a:effectLst/>
                <a:latin typeface="Times New Roman" pitchFamily="18" charset="0"/>
                <a:cs typeface="Times New Roman" pitchFamily="18" charset="0"/>
              </a:rPr>
              <a:t>ELSIF STATEMENTS</a:t>
            </a:r>
          </a:p>
        </p:txBody>
      </p:sp>
      <p:sp>
        <p:nvSpPr>
          <p:cNvPr id="1048689" name="Rectangle 3"/>
          <p:cNvSpPr>
            <a:spLocks noGrp="1" noChangeArrowheads="1"/>
          </p:cNvSpPr>
          <p:nvPr>
            <p:ph type="subTitle" idx="1"/>
          </p:nvPr>
        </p:nvSpPr>
        <p:spPr>
          <a:xfrm>
            <a:off x="304800" y="1066800"/>
            <a:ext cx="8458200" cy="5257800"/>
          </a:xfrm>
        </p:spPr>
        <p:txBody>
          <a:bodyPr/>
          <a:p>
            <a:pPr algn="l" indent="-571500" marL="742950">
              <a:buFontTx/>
              <a:buChar char="•"/>
            </a:pPr>
            <a:endParaRPr dirty="0" sz="1800" lang="en-US">
              <a:effectLst/>
            </a:endParaRPr>
          </a:p>
          <a:p>
            <a:pPr algn="l" indent="-571500" marL="742950">
              <a:buFontTx/>
              <a:buChar char="•"/>
            </a:pPr>
            <a:r>
              <a:rPr dirty="0" sz="2800" lang="en-US">
                <a:solidFill>
                  <a:schemeClr val="tx1"/>
                </a:solidFill>
                <a:effectLst/>
                <a:latin typeface="Times New Roman" pitchFamily="18" charset="0"/>
                <a:cs typeface="Times New Roman" pitchFamily="18" charset="0"/>
              </a:rPr>
              <a:t>When using an ELSIF construct, it is not necessary to specify what action should be taken if none of the conditions evaluate to TRUE. </a:t>
            </a:r>
            <a:endParaRPr dirty="0" sz="2800" lang="en-US" smtClean="0">
              <a:solidFill>
                <a:schemeClr val="tx1"/>
              </a:solidFill>
              <a:effectLst/>
              <a:latin typeface="Times New Roman" pitchFamily="18" charset="0"/>
              <a:cs typeface="Times New Roman" pitchFamily="18" charset="0"/>
            </a:endParaRPr>
          </a:p>
          <a:p>
            <a:pPr algn="l" indent="-571500" marL="742950">
              <a:buFontTx/>
              <a:buChar char="•"/>
            </a:pPr>
            <a:endParaRPr dirty="0" sz="2800" lang="en-US">
              <a:solidFill>
                <a:schemeClr val="tx1"/>
              </a:solidFill>
              <a:effectLst/>
              <a:latin typeface="Times New Roman" pitchFamily="18" charset="0"/>
              <a:cs typeface="Times New Roman" pitchFamily="18" charset="0"/>
            </a:endParaRPr>
          </a:p>
          <a:p>
            <a:pPr algn="l" indent="-571500" marL="742950">
              <a:buFontTx/>
              <a:buChar char="•"/>
            </a:pPr>
            <a:r>
              <a:rPr dirty="0" sz="2800" lang="en-US">
                <a:solidFill>
                  <a:schemeClr val="tx1"/>
                </a:solidFill>
                <a:effectLst/>
                <a:latin typeface="Times New Roman" pitchFamily="18" charset="0"/>
                <a:cs typeface="Times New Roman" pitchFamily="18" charset="0"/>
              </a:rPr>
              <a:t>In other words, an ELSE clause is not required in the ELSIF construct</a:t>
            </a:r>
            <a:r>
              <a:rPr dirty="0" sz="2800" lang="en-US" smtClean="0">
                <a:solidFill>
                  <a:schemeClr val="tx1"/>
                </a:solidFill>
                <a:effectLst/>
                <a:latin typeface="Times New Roman" pitchFamily="18" charset="0"/>
                <a:cs typeface="Times New Roman" pitchFamily="18" charset="0"/>
              </a:rPr>
              <a:t>.</a:t>
            </a:r>
          </a:p>
          <a:p>
            <a:pPr algn="l" indent="-571500" marL="742950">
              <a:buFontTx/>
              <a:buChar char="•"/>
            </a:pPr>
            <a:endParaRPr dirty="0" sz="2800" lang="en-US">
              <a:solidFill>
                <a:schemeClr val="tx1"/>
              </a:solidFill>
              <a:effectLst/>
              <a:latin typeface="Times New Roman" pitchFamily="18" charset="0"/>
              <a:cs typeface="Times New Roman" pitchFamily="18" charset="0"/>
            </a:endParaRPr>
          </a:p>
          <a:p>
            <a:pPr algn="l" indent="-571500" marL="742950">
              <a:buFontTx/>
              <a:buChar char="•"/>
            </a:pPr>
            <a:r>
              <a:rPr dirty="0" sz="2800" lang="en-US">
                <a:solidFill>
                  <a:schemeClr val="tx1"/>
                </a:solidFill>
                <a:effectLst/>
                <a:latin typeface="Times New Roman" pitchFamily="18" charset="0"/>
                <a:cs typeface="Times New Roman" pitchFamily="18" charset="0"/>
              </a:rPr>
              <a:t>Consider the following example:</a:t>
            </a:r>
            <a:endParaRPr dirty="0" sz="1800" lang="en-US">
              <a:solidFill>
                <a:schemeClr val="tx1"/>
              </a:solidFill>
              <a:effectLst/>
              <a:latin typeface="Times New Roman" pitchFamily="18" charset="0"/>
              <a:cs typeface="Times New Roman" pitchFamily="18" charset="0"/>
            </a:endParaRPr>
          </a:p>
        </p:txBody>
      </p:sp>
    </p:spTree>
  </p:cSld>
  <p:clrMapOvr>
    <a:masterClrMapping/>
  </p:clrMapOvr>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227" name=""/>
        <p:cNvGrpSpPr/>
        <p:nvPr/>
      </p:nvGrpSpPr>
      <p:grpSpPr>
        <a:xfrm>
          <a:off x="0" y="0"/>
          <a:ext cx="0" cy="0"/>
          <a:chOff x="0" y="0"/>
          <a:chExt cx="0" cy="0"/>
        </a:xfrm>
      </p:grpSpPr>
      <p:sp>
        <p:nvSpPr>
          <p:cNvPr id="1048690" name="Rectangle 2"/>
          <p:cNvSpPr>
            <a:spLocks noGrp="1" noChangeArrowheads="1"/>
          </p:cNvSpPr>
          <p:nvPr>
            <p:ph type="ctrTitle"/>
          </p:nvPr>
        </p:nvSpPr>
        <p:spPr>
          <a:xfrm>
            <a:off x="838200" y="0"/>
            <a:ext cx="8001000" cy="838200"/>
          </a:xfrm>
        </p:spPr>
        <p:txBody>
          <a:bodyPr/>
          <a:p>
            <a:pPr algn="l"/>
            <a:r>
              <a:rPr b="1" dirty="0" sz="3200" lang="en-US" u="sng">
                <a:solidFill>
                  <a:srgbClr val="FF0000"/>
                </a:solidFill>
                <a:effectLst/>
                <a:ea typeface="Arial Unicode MS" pitchFamily="34" charset="-128"/>
              </a:rPr>
              <a:t>Example</a:t>
            </a:r>
          </a:p>
        </p:txBody>
      </p:sp>
      <p:sp>
        <p:nvSpPr>
          <p:cNvPr id="1048691" name="Rectangle 3"/>
          <p:cNvSpPr>
            <a:spLocks noGrp="1" noChangeArrowheads="1"/>
          </p:cNvSpPr>
          <p:nvPr>
            <p:ph type="subTitle" idx="1"/>
          </p:nvPr>
        </p:nvSpPr>
        <p:spPr>
          <a:xfrm>
            <a:off x="304800" y="685800"/>
            <a:ext cx="8534400" cy="5867400"/>
          </a:xfrm>
        </p:spPr>
        <p:txBody>
          <a:bodyPr>
            <a:normAutofit lnSpcReduction="10000"/>
          </a:bodyPr>
          <a:p>
            <a:pPr algn="l" indent="-457200" lvl="1" marL="1454150"/>
            <a:endParaRPr dirty="0" sz="2200" lang="en-US" smtClean="0">
              <a:solidFill>
                <a:schemeClr val="tx1"/>
              </a:solidFill>
              <a:effectLst/>
              <a:latin typeface="Times New Roman" pitchFamily="18" charset="0"/>
              <a:cs typeface="Times New Roman" pitchFamily="18" charset="0"/>
            </a:endParaRPr>
          </a:p>
          <a:p>
            <a:pPr algn="l" indent="-457200" lvl="1" marL="1454150"/>
            <a:r>
              <a:rPr dirty="0" sz="2200" lang="en-US" smtClean="0">
                <a:solidFill>
                  <a:schemeClr val="tx1"/>
                </a:solidFill>
                <a:effectLst/>
                <a:latin typeface="Times New Roman" pitchFamily="18" charset="0"/>
                <a:cs typeface="Times New Roman" pitchFamily="18" charset="0"/>
              </a:rPr>
              <a:t>DECLARE</a:t>
            </a:r>
            <a:endParaRPr dirty="0" sz="2200" lang="en-US">
              <a:solidFill>
                <a:schemeClr val="tx1"/>
              </a:solidFill>
              <a:effectLst/>
              <a:latin typeface="Times New Roman" pitchFamily="18" charset="0"/>
              <a:cs typeface="Times New Roman" pitchFamily="18" charset="0"/>
            </a:endParaRPr>
          </a:p>
          <a:p>
            <a:pPr algn="l" indent="-457200" lvl="1" marL="1454150"/>
            <a:r>
              <a:rPr dirty="0" sz="2200" lang="en-US">
                <a:solidFill>
                  <a:schemeClr val="tx1"/>
                </a:solidFill>
                <a:effectLst/>
                <a:latin typeface="Times New Roman" pitchFamily="18" charset="0"/>
                <a:cs typeface="Times New Roman" pitchFamily="18" charset="0"/>
              </a:rPr>
              <a:t>	v_num NUMBER := &amp;sv_num;</a:t>
            </a:r>
          </a:p>
          <a:p>
            <a:pPr algn="l" indent="-457200" lvl="1" marL="1454150"/>
            <a:r>
              <a:rPr dirty="0" sz="2200" lang="en-US">
                <a:solidFill>
                  <a:schemeClr val="tx1"/>
                </a:solidFill>
                <a:effectLst/>
                <a:latin typeface="Times New Roman" pitchFamily="18" charset="0"/>
                <a:cs typeface="Times New Roman" pitchFamily="18" charset="0"/>
              </a:rPr>
              <a:t>BEGIN</a:t>
            </a:r>
          </a:p>
          <a:p>
            <a:pPr algn="l" indent="-457200" lvl="1" marL="1454150"/>
            <a:r>
              <a:rPr dirty="0" sz="2200" lang="en-US">
                <a:solidFill>
                  <a:schemeClr val="tx1"/>
                </a:solidFill>
                <a:effectLst/>
                <a:latin typeface="Times New Roman" pitchFamily="18" charset="0"/>
                <a:cs typeface="Times New Roman" pitchFamily="18" charset="0"/>
              </a:rPr>
              <a:t>	IF v_num &lt; 0</a:t>
            </a:r>
          </a:p>
          <a:p>
            <a:pPr algn="l" indent="-457200" lvl="1" marL="1454150"/>
            <a:r>
              <a:rPr dirty="0" sz="2200" lang="en-US">
                <a:solidFill>
                  <a:schemeClr val="tx1"/>
                </a:solidFill>
                <a:effectLst/>
                <a:latin typeface="Times New Roman" pitchFamily="18" charset="0"/>
                <a:cs typeface="Times New Roman" pitchFamily="18" charset="0"/>
              </a:rPr>
              <a:t>	THEN</a:t>
            </a:r>
          </a:p>
          <a:p>
            <a:pPr algn="l" indent="-457200" lvl="1" marL="1454150"/>
            <a:r>
              <a:rPr dirty="0" sz="2200" lang="en-US">
                <a:solidFill>
                  <a:schemeClr val="tx1"/>
                </a:solidFill>
                <a:effectLst/>
                <a:latin typeface="Times New Roman" pitchFamily="18" charset="0"/>
                <a:cs typeface="Times New Roman" pitchFamily="18" charset="0"/>
              </a:rPr>
              <a:t>		DBMS_OUTPUT.PUT_LINE (v_num||' is a negative 	number');</a:t>
            </a:r>
          </a:p>
          <a:p>
            <a:pPr algn="l" indent="-457200" lvl="1" marL="1454150"/>
            <a:r>
              <a:rPr dirty="0" sz="2200" lang="en-US">
                <a:solidFill>
                  <a:schemeClr val="tx1"/>
                </a:solidFill>
                <a:effectLst/>
                <a:latin typeface="Times New Roman" pitchFamily="18" charset="0"/>
                <a:cs typeface="Times New Roman" pitchFamily="18" charset="0"/>
              </a:rPr>
              <a:t>	ELSIF v_num &gt; 0</a:t>
            </a:r>
          </a:p>
          <a:p>
            <a:pPr algn="l" indent="-457200" lvl="1" marL="1454150"/>
            <a:r>
              <a:rPr dirty="0" sz="2200" lang="en-US">
                <a:solidFill>
                  <a:schemeClr val="tx1"/>
                </a:solidFill>
                <a:effectLst/>
                <a:latin typeface="Times New Roman" pitchFamily="18" charset="0"/>
                <a:cs typeface="Times New Roman" pitchFamily="18" charset="0"/>
              </a:rPr>
              <a:t>	THEN</a:t>
            </a:r>
          </a:p>
          <a:p>
            <a:pPr algn="l" indent="-457200" lvl="1" marL="1454150"/>
            <a:r>
              <a:rPr dirty="0" sz="2200" lang="en-US">
                <a:solidFill>
                  <a:schemeClr val="tx1"/>
                </a:solidFill>
                <a:effectLst/>
                <a:latin typeface="Times New Roman" pitchFamily="18" charset="0"/>
                <a:cs typeface="Times New Roman" pitchFamily="18" charset="0"/>
              </a:rPr>
              <a:t>		DBMS_OUTPUT.PUT_LINE (v_num||' is a positive 	number');</a:t>
            </a:r>
          </a:p>
          <a:p>
            <a:pPr algn="l" indent="-457200" lvl="1" marL="1454150"/>
            <a:r>
              <a:rPr dirty="0" sz="2200" lang="en-US">
                <a:solidFill>
                  <a:schemeClr val="tx1"/>
                </a:solidFill>
                <a:effectLst/>
                <a:latin typeface="Times New Roman" pitchFamily="18" charset="0"/>
                <a:cs typeface="Times New Roman" pitchFamily="18" charset="0"/>
              </a:rPr>
              <a:t>	END IF;</a:t>
            </a:r>
          </a:p>
          <a:p>
            <a:pPr algn="l" indent="-457200" lvl="1" marL="1454150"/>
            <a:r>
              <a:rPr dirty="0" sz="2200" lang="en-US">
                <a:solidFill>
                  <a:schemeClr val="tx1"/>
                </a:solidFill>
                <a:effectLst/>
                <a:latin typeface="Times New Roman" pitchFamily="18" charset="0"/>
                <a:cs typeface="Times New Roman" pitchFamily="18" charset="0"/>
              </a:rPr>
              <a:t>	DBMS_OUTPUT.PUT_LINE ('Done…');</a:t>
            </a:r>
          </a:p>
          <a:p>
            <a:pPr algn="l" indent="-457200" lvl="1" marL="1454150"/>
            <a:r>
              <a:rPr dirty="0" sz="2200" lang="en-US">
                <a:solidFill>
                  <a:schemeClr val="tx1"/>
                </a:solidFill>
                <a:effectLst/>
                <a:latin typeface="Times New Roman" pitchFamily="18" charset="0"/>
                <a:cs typeface="Times New Roman" pitchFamily="18" charset="0"/>
              </a:rPr>
              <a:t>END;</a:t>
            </a:r>
          </a:p>
          <a:p>
            <a:pPr algn="l" indent="-457200" lvl="1" marL="1454150">
              <a:buFontTx/>
              <a:buChar char="–"/>
            </a:pPr>
            <a:endParaRPr dirty="0" sz="2200" lang="en-US">
              <a:effectLst/>
            </a:endParaRPr>
          </a:p>
        </p:txBody>
      </p:sp>
    </p:spTree>
  </p:cSld>
  <p:clrMapOvr>
    <a:masterClrMapping/>
  </p:clrMapOvr>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228" name=""/>
        <p:cNvGrpSpPr/>
        <p:nvPr/>
      </p:nvGrpSpPr>
      <p:grpSpPr>
        <a:xfrm>
          <a:off x="0" y="0"/>
          <a:ext cx="0" cy="0"/>
          <a:chOff x="0" y="0"/>
          <a:chExt cx="0" cy="0"/>
        </a:xfrm>
      </p:grpSpPr>
      <p:sp>
        <p:nvSpPr>
          <p:cNvPr id="1048692" name="Rectangle 2"/>
          <p:cNvSpPr>
            <a:spLocks noGrp="1" noChangeArrowheads="1"/>
          </p:cNvSpPr>
          <p:nvPr>
            <p:ph type="ctrTitle"/>
          </p:nvPr>
        </p:nvSpPr>
        <p:spPr>
          <a:xfrm>
            <a:off x="838200" y="0"/>
            <a:ext cx="8001000" cy="838200"/>
          </a:xfrm>
        </p:spPr>
        <p:txBody>
          <a:bodyPr/>
          <a:p>
            <a:r>
              <a:rPr b="1" dirty="0" sz="3600" lang="en-US" u="sng">
                <a:solidFill>
                  <a:srgbClr val="FF0000"/>
                </a:solidFill>
                <a:effectLst/>
                <a:latin typeface="Times New Roman" pitchFamily="18" charset="0"/>
                <a:cs typeface="Times New Roman" pitchFamily="18" charset="0"/>
              </a:rPr>
              <a:t>NESTED IF STATEMENTS</a:t>
            </a:r>
          </a:p>
        </p:txBody>
      </p:sp>
      <p:sp>
        <p:nvSpPr>
          <p:cNvPr id="1048693" name="Rectangle 3"/>
          <p:cNvSpPr>
            <a:spLocks noGrp="1" noChangeArrowheads="1"/>
          </p:cNvSpPr>
          <p:nvPr>
            <p:ph type="subTitle" idx="1"/>
          </p:nvPr>
        </p:nvSpPr>
        <p:spPr>
          <a:xfrm>
            <a:off x="228600" y="838200"/>
            <a:ext cx="8610600" cy="5257800"/>
          </a:xfrm>
        </p:spPr>
        <p:txBody>
          <a:bodyPr/>
          <a:p>
            <a:pPr algn="l" indent="-571500" marL="742950">
              <a:buFontTx/>
              <a:buChar char="•"/>
            </a:pPr>
            <a:endParaRPr dirty="0" sz="2000" lang="en-US">
              <a:solidFill>
                <a:schemeClr val="tx1"/>
              </a:solidFill>
              <a:effectLst/>
              <a:latin typeface="Times New Roman" pitchFamily="18" charset="0"/>
              <a:cs typeface="Times New Roman" pitchFamily="18" charset="0"/>
            </a:endParaRPr>
          </a:p>
          <a:p>
            <a:pPr algn="l" indent="-571500" marL="742950">
              <a:buFontTx/>
              <a:buChar char="•"/>
            </a:pPr>
            <a:r>
              <a:rPr dirty="0" sz="2800" lang="en-US">
                <a:solidFill>
                  <a:schemeClr val="tx1"/>
                </a:solidFill>
                <a:effectLst/>
                <a:latin typeface="Times New Roman" pitchFamily="18" charset="0"/>
                <a:cs typeface="Times New Roman" pitchFamily="18" charset="0"/>
              </a:rPr>
              <a:t>You have encountered different types of conditional controls: IF-THEN statement, IF-THEN-ELSE statement, and ELSIF statement. </a:t>
            </a:r>
            <a:endParaRPr dirty="0" sz="2800" lang="en-US" smtClean="0">
              <a:solidFill>
                <a:schemeClr val="tx1"/>
              </a:solidFill>
              <a:effectLst/>
              <a:latin typeface="Times New Roman" pitchFamily="18" charset="0"/>
              <a:cs typeface="Times New Roman" pitchFamily="18" charset="0"/>
            </a:endParaRPr>
          </a:p>
          <a:p>
            <a:pPr algn="l" indent="-571500" marL="742950">
              <a:buFontTx/>
              <a:buChar char="•"/>
            </a:pPr>
            <a:endParaRPr dirty="0" sz="2800" lang="en-US">
              <a:solidFill>
                <a:schemeClr val="tx1"/>
              </a:solidFill>
              <a:effectLst/>
              <a:latin typeface="Times New Roman" pitchFamily="18" charset="0"/>
              <a:cs typeface="Times New Roman" pitchFamily="18" charset="0"/>
            </a:endParaRPr>
          </a:p>
          <a:p>
            <a:pPr algn="l" indent="-571500" marL="742950">
              <a:buFontTx/>
              <a:buChar char="•"/>
            </a:pPr>
            <a:r>
              <a:rPr dirty="0" sz="2800" lang="en-US">
                <a:solidFill>
                  <a:schemeClr val="tx1"/>
                </a:solidFill>
                <a:effectLst/>
                <a:latin typeface="Times New Roman" pitchFamily="18" charset="0"/>
                <a:cs typeface="Times New Roman" pitchFamily="18" charset="0"/>
              </a:rPr>
              <a:t>These types of conditional controls can be nested inside of another—for example, an IF statement can be nested inside an ELSIF and vice versa.</a:t>
            </a:r>
            <a:endParaRPr dirty="0" sz="1800" lang="en-US">
              <a:solidFill>
                <a:schemeClr val="tx1"/>
              </a:solidFill>
              <a:effectLst/>
              <a:latin typeface="Times New Roman" pitchFamily="18" charset="0"/>
              <a:cs typeface="Times New Roman" pitchFamily="18" charset="0"/>
            </a:endParaRPr>
          </a:p>
        </p:txBody>
      </p:sp>
    </p:spTree>
  </p:cSld>
  <p:clrMapOvr>
    <a:masterClrMapping/>
  </p:clrMapOvr>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229" name=""/>
        <p:cNvGrpSpPr/>
        <p:nvPr/>
      </p:nvGrpSpPr>
      <p:grpSpPr>
        <a:xfrm>
          <a:off x="0" y="0"/>
          <a:ext cx="0" cy="0"/>
          <a:chOff x="0" y="0"/>
          <a:chExt cx="0" cy="0"/>
        </a:xfrm>
      </p:grpSpPr>
      <p:sp>
        <p:nvSpPr>
          <p:cNvPr id="1048694" name="Rectangle 2"/>
          <p:cNvSpPr>
            <a:spLocks noGrp="1" noChangeArrowheads="1"/>
          </p:cNvSpPr>
          <p:nvPr>
            <p:ph type="ctrTitle"/>
          </p:nvPr>
        </p:nvSpPr>
        <p:spPr>
          <a:xfrm>
            <a:off x="838200" y="0"/>
            <a:ext cx="8001000" cy="838200"/>
          </a:xfrm>
        </p:spPr>
        <p:txBody>
          <a:bodyPr/>
          <a:p>
            <a:pPr algn="l"/>
            <a:r>
              <a:rPr b="1" sz="3200" lang="en-US" u="sng">
                <a:effectLst/>
                <a:ea typeface="Arial Unicode MS" pitchFamily="34" charset="-128"/>
              </a:rPr>
              <a:t>Example</a:t>
            </a:r>
          </a:p>
        </p:txBody>
      </p:sp>
      <p:sp>
        <p:nvSpPr>
          <p:cNvPr id="1048695" name="Rectangle 3"/>
          <p:cNvSpPr>
            <a:spLocks noGrp="1" noChangeArrowheads="1"/>
          </p:cNvSpPr>
          <p:nvPr>
            <p:ph type="subTitle" idx="1"/>
          </p:nvPr>
        </p:nvSpPr>
        <p:spPr>
          <a:xfrm>
            <a:off x="228600" y="838200"/>
            <a:ext cx="8915400" cy="5257800"/>
          </a:xfrm>
        </p:spPr>
        <p:txBody>
          <a:bodyPr>
            <a:normAutofit lnSpcReduction="10000"/>
          </a:bodyPr>
          <a:p>
            <a:pPr algn="l" indent="-571500" marL="742950"/>
            <a:r>
              <a:rPr dirty="0" sz="2400" lang="en-US">
                <a:solidFill>
                  <a:schemeClr val="tx1"/>
                </a:solidFill>
                <a:effectLst/>
                <a:latin typeface="Times New Roman" pitchFamily="18" charset="0"/>
                <a:cs typeface="Times New Roman" pitchFamily="18" charset="0"/>
              </a:rPr>
              <a:t>DECLARE</a:t>
            </a:r>
          </a:p>
          <a:p>
            <a:pPr algn="l" indent="-571500" marL="742950"/>
            <a:r>
              <a:rPr dirty="0" sz="2400" lang="en-US">
                <a:solidFill>
                  <a:schemeClr val="tx1"/>
                </a:solidFill>
                <a:effectLst/>
                <a:latin typeface="Times New Roman" pitchFamily="18" charset="0"/>
                <a:cs typeface="Times New Roman" pitchFamily="18" charset="0"/>
              </a:rPr>
              <a:t>	v_num1 NUMBER := &amp;sv_num1;</a:t>
            </a:r>
          </a:p>
          <a:p>
            <a:pPr algn="l" indent="-571500" marL="742950"/>
            <a:r>
              <a:rPr dirty="0" sz="2400" lang="en-US">
                <a:solidFill>
                  <a:schemeClr val="tx1"/>
                </a:solidFill>
                <a:effectLst/>
                <a:latin typeface="Times New Roman" pitchFamily="18" charset="0"/>
                <a:cs typeface="Times New Roman" pitchFamily="18" charset="0"/>
              </a:rPr>
              <a:t>	v_num2 NUMBER := &amp;sv_num2;</a:t>
            </a:r>
          </a:p>
          <a:p>
            <a:pPr algn="l" indent="-571500" marL="742950"/>
            <a:r>
              <a:rPr dirty="0" sz="2400" lang="en-US">
                <a:solidFill>
                  <a:schemeClr val="tx1"/>
                </a:solidFill>
                <a:effectLst/>
                <a:latin typeface="Times New Roman" pitchFamily="18" charset="0"/>
                <a:cs typeface="Times New Roman" pitchFamily="18" charset="0"/>
              </a:rPr>
              <a:t>	v_total NUMBER;</a:t>
            </a:r>
          </a:p>
          <a:p>
            <a:pPr algn="l" indent="-571500" marL="742950"/>
            <a:r>
              <a:rPr dirty="0" sz="2400" lang="en-US">
                <a:solidFill>
                  <a:schemeClr val="tx1"/>
                </a:solidFill>
                <a:effectLst/>
                <a:latin typeface="Times New Roman" pitchFamily="18" charset="0"/>
                <a:cs typeface="Times New Roman" pitchFamily="18" charset="0"/>
              </a:rPr>
              <a:t>BEGIN</a:t>
            </a:r>
          </a:p>
          <a:p>
            <a:pPr algn="l" indent="-571500" marL="742950"/>
            <a:r>
              <a:rPr dirty="0" sz="2400" lang="en-US">
                <a:solidFill>
                  <a:schemeClr val="tx1"/>
                </a:solidFill>
                <a:effectLst/>
                <a:latin typeface="Times New Roman" pitchFamily="18" charset="0"/>
                <a:cs typeface="Times New Roman" pitchFamily="18" charset="0"/>
              </a:rPr>
              <a:t>	IF v_num1 &gt; v_num2</a:t>
            </a:r>
          </a:p>
          <a:p>
            <a:pPr algn="l" indent="-571500" marL="742950"/>
            <a:r>
              <a:rPr dirty="0" sz="2400" lang="en-US">
                <a:solidFill>
                  <a:schemeClr val="tx1"/>
                </a:solidFill>
                <a:effectLst/>
                <a:latin typeface="Times New Roman" pitchFamily="18" charset="0"/>
                <a:cs typeface="Times New Roman" pitchFamily="18" charset="0"/>
              </a:rPr>
              <a:t>	THEN</a:t>
            </a:r>
          </a:p>
          <a:p>
            <a:pPr algn="l" indent="-571500" marL="742950"/>
            <a:r>
              <a:rPr dirty="0" sz="2400" lang="en-US">
                <a:solidFill>
                  <a:schemeClr val="tx1"/>
                </a:solidFill>
                <a:effectLst/>
                <a:latin typeface="Times New Roman" pitchFamily="18" charset="0"/>
                <a:cs typeface="Times New Roman" pitchFamily="18" charset="0"/>
              </a:rPr>
              <a:t>		DBMS_OUTPUT.PUT_LINE('IF part of the outer IF');</a:t>
            </a:r>
          </a:p>
          <a:p>
            <a:pPr algn="l" indent="-571500" marL="742950"/>
            <a:r>
              <a:rPr dirty="0" sz="2400" lang="en-US">
                <a:solidFill>
                  <a:schemeClr val="tx1"/>
                </a:solidFill>
                <a:effectLst/>
                <a:latin typeface="Times New Roman" pitchFamily="18" charset="0"/>
                <a:cs typeface="Times New Roman" pitchFamily="18" charset="0"/>
              </a:rPr>
              <a:t>		v_total := v_num1 - v_num2;</a:t>
            </a:r>
          </a:p>
          <a:p>
            <a:pPr algn="l" indent="-571500" marL="742950"/>
            <a:r>
              <a:rPr dirty="0" sz="2400" lang="en-US">
                <a:solidFill>
                  <a:schemeClr val="tx1"/>
                </a:solidFill>
                <a:effectLst/>
                <a:latin typeface="Times New Roman" pitchFamily="18" charset="0"/>
                <a:cs typeface="Times New Roman" pitchFamily="18" charset="0"/>
              </a:rPr>
              <a:t>	ELSE</a:t>
            </a:r>
          </a:p>
          <a:p>
            <a:pPr algn="l" indent="-571500" marL="742950"/>
            <a:r>
              <a:rPr dirty="0" sz="2400" lang="en-US">
                <a:solidFill>
                  <a:schemeClr val="tx1"/>
                </a:solidFill>
                <a:effectLst/>
                <a:latin typeface="Times New Roman" pitchFamily="18" charset="0"/>
                <a:cs typeface="Times New Roman" pitchFamily="18" charset="0"/>
              </a:rPr>
              <a:t>		DBMS_OUTPUT.PUT_LINE('ELSE part of the outer IF');</a:t>
            </a:r>
          </a:p>
          <a:p>
            <a:pPr algn="l" indent="-571500" marL="742950"/>
            <a:r>
              <a:rPr dirty="0" sz="2400" lang="en-US">
                <a:solidFill>
                  <a:schemeClr val="tx1"/>
                </a:solidFill>
                <a:effectLst/>
                <a:latin typeface="Times New Roman" pitchFamily="18" charset="0"/>
                <a:cs typeface="Times New Roman" pitchFamily="18" charset="0"/>
              </a:rPr>
              <a:t>		v_total := v_num1 + v_num2;</a:t>
            </a:r>
          </a:p>
        </p:txBody>
      </p:sp>
    </p:spTree>
  </p:cSld>
  <p:clrMapOvr>
    <a:masterClrMapping/>
  </p:clrMapOvr>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230" name=""/>
        <p:cNvGrpSpPr/>
        <p:nvPr/>
      </p:nvGrpSpPr>
      <p:grpSpPr>
        <a:xfrm>
          <a:off x="0" y="0"/>
          <a:ext cx="0" cy="0"/>
          <a:chOff x="0" y="0"/>
          <a:chExt cx="0" cy="0"/>
        </a:xfrm>
      </p:grpSpPr>
      <p:sp>
        <p:nvSpPr>
          <p:cNvPr id="1048696" name="Rectangle 2"/>
          <p:cNvSpPr>
            <a:spLocks noGrp="1" noChangeArrowheads="1"/>
          </p:cNvSpPr>
          <p:nvPr>
            <p:ph type="ctrTitle"/>
          </p:nvPr>
        </p:nvSpPr>
        <p:spPr>
          <a:xfrm>
            <a:off x="838200" y="0"/>
            <a:ext cx="8001000" cy="838200"/>
          </a:xfrm>
        </p:spPr>
        <p:txBody>
          <a:bodyPr/>
          <a:p>
            <a:pPr algn="l"/>
            <a:r>
              <a:rPr b="1" dirty="0" sz="3200" lang="en-US" u="sng">
                <a:solidFill>
                  <a:srgbClr val="FF0000"/>
                </a:solidFill>
                <a:effectLst/>
                <a:ea typeface="Arial Unicode MS" pitchFamily="34" charset="-128"/>
              </a:rPr>
              <a:t>Example contd.</a:t>
            </a:r>
          </a:p>
        </p:txBody>
      </p:sp>
      <p:sp>
        <p:nvSpPr>
          <p:cNvPr id="1048697" name="Rectangle 3"/>
          <p:cNvSpPr>
            <a:spLocks noGrp="1" noChangeArrowheads="1"/>
          </p:cNvSpPr>
          <p:nvPr>
            <p:ph type="subTitle" idx="1"/>
          </p:nvPr>
        </p:nvSpPr>
        <p:spPr>
          <a:xfrm>
            <a:off x="228600" y="838200"/>
            <a:ext cx="8915400" cy="5257800"/>
          </a:xfrm>
        </p:spPr>
        <p:txBody>
          <a:bodyPr/>
          <a:p>
            <a:pPr algn="l" indent="-571500" marL="742950"/>
            <a:r>
              <a:rPr dirty="0" sz="2400" lang="en-US">
                <a:effectLst/>
              </a:rPr>
              <a:t>		</a:t>
            </a:r>
            <a:r>
              <a:rPr dirty="0" sz="2400" lang="en-US">
                <a:solidFill>
                  <a:schemeClr val="tx1"/>
                </a:solidFill>
                <a:effectLst/>
                <a:latin typeface="Times New Roman" pitchFamily="18" charset="0"/>
                <a:cs typeface="Times New Roman" pitchFamily="18" charset="0"/>
              </a:rPr>
              <a:t>IF v_total &lt; 0</a:t>
            </a:r>
          </a:p>
          <a:p>
            <a:pPr algn="l" indent="-571500" marL="742950"/>
            <a:r>
              <a:rPr dirty="0" sz="2400" lang="en-US">
                <a:solidFill>
                  <a:schemeClr val="tx1"/>
                </a:solidFill>
                <a:effectLst/>
                <a:latin typeface="Times New Roman" pitchFamily="18" charset="0"/>
                <a:cs typeface="Times New Roman" pitchFamily="18" charset="0"/>
              </a:rPr>
              <a:t>		THEN</a:t>
            </a:r>
          </a:p>
          <a:p>
            <a:pPr algn="l" indent="-571500" marL="742950"/>
            <a:r>
              <a:rPr dirty="0" sz="2400" lang="en-US">
                <a:solidFill>
                  <a:schemeClr val="tx1"/>
                </a:solidFill>
                <a:effectLst/>
                <a:latin typeface="Times New Roman" pitchFamily="18" charset="0"/>
                <a:cs typeface="Times New Roman" pitchFamily="18" charset="0"/>
              </a:rPr>
              <a:t>			DBMS_OUTPUT.PUT_LINE('Inner IF');</a:t>
            </a:r>
          </a:p>
          <a:p>
            <a:pPr algn="l" indent="-571500" marL="742950"/>
            <a:r>
              <a:rPr dirty="0" sz="2400" lang="en-US">
                <a:solidFill>
                  <a:schemeClr val="tx1"/>
                </a:solidFill>
                <a:effectLst/>
                <a:latin typeface="Times New Roman" pitchFamily="18" charset="0"/>
                <a:cs typeface="Times New Roman" pitchFamily="18" charset="0"/>
              </a:rPr>
              <a:t>			v_total := v_total * (-1);</a:t>
            </a:r>
          </a:p>
          <a:p>
            <a:pPr algn="l" indent="-571500" marL="742950"/>
            <a:r>
              <a:rPr dirty="0" sz="2400" lang="en-US">
                <a:solidFill>
                  <a:schemeClr val="tx1"/>
                </a:solidFill>
                <a:effectLst/>
                <a:latin typeface="Times New Roman" pitchFamily="18" charset="0"/>
                <a:cs typeface="Times New Roman" pitchFamily="18" charset="0"/>
              </a:rPr>
              <a:t>		END IF;</a:t>
            </a:r>
          </a:p>
          <a:p>
            <a:pPr algn="l" indent="-571500" marL="742950"/>
            <a:r>
              <a:rPr dirty="0" sz="2400" lang="en-US">
                <a:solidFill>
                  <a:schemeClr val="tx1"/>
                </a:solidFill>
                <a:effectLst/>
                <a:latin typeface="Times New Roman" pitchFamily="18" charset="0"/>
                <a:cs typeface="Times New Roman" pitchFamily="18" charset="0"/>
              </a:rPr>
              <a:t>	END IF;</a:t>
            </a:r>
          </a:p>
          <a:p>
            <a:pPr algn="l" indent="-571500" marL="742950"/>
            <a:r>
              <a:rPr dirty="0" sz="2400" lang="en-US">
                <a:solidFill>
                  <a:schemeClr val="tx1"/>
                </a:solidFill>
                <a:effectLst/>
                <a:latin typeface="Times New Roman" pitchFamily="18" charset="0"/>
                <a:cs typeface="Times New Roman" pitchFamily="18" charset="0"/>
              </a:rPr>
              <a:t>	DBMS_OUTPUT.PUT_LINE('v_total = '||v_total);</a:t>
            </a:r>
          </a:p>
          <a:p>
            <a:pPr algn="l" indent="-571500" marL="742950"/>
            <a:r>
              <a:rPr dirty="0" sz="2400" lang="en-US">
                <a:solidFill>
                  <a:schemeClr val="tx1"/>
                </a:solidFill>
                <a:effectLst/>
                <a:latin typeface="Times New Roman" pitchFamily="18" charset="0"/>
                <a:cs typeface="Times New Roman" pitchFamily="18" charset="0"/>
              </a:rPr>
              <a:t>END;</a:t>
            </a:r>
          </a:p>
          <a:p>
            <a:pPr algn="l" indent="-571500" marL="742950">
              <a:buFontTx/>
              <a:buChar char="•"/>
            </a:pPr>
            <a:endParaRPr dirty="0" sz="1600" lang="en-US">
              <a:solidFill>
                <a:schemeClr val="tx1"/>
              </a:solidFill>
              <a:effectLst/>
              <a:latin typeface="Times New Roman" pitchFamily="18" charset="0"/>
              <a:cs typeface="Times New Roman" pitchFamily="18" charset="0"/>
            </a:endParaRPr>
          </a:p>
        </p:txBody>
      </p:sp>
    </p:spTree>
  </p:cSld>
  <p:clrMapOvr>
    <a:masterClrMapping/>
  </p:clrMapOvr>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231" name=""/>
        <p:cNvGrpSpPr/>
        <p:nvPr/>
      </p:nvGrpSpPr>
      <p:grpSpPr>
        <a:xfrm>
          <a:off x="0" y="0"/>
          <a:ext cx="0" cy="0"/>
          <a:chOff x="0" y="0"/>
          <a:chExt cx="0" cy="0"/>
        </a:xfrm>
      </p:grpSpPr>
      <p:sp>
        <p:nvSpPr>
          <p:cNvPr id="1048698" name="Rectangle 2"/>
          <p:cNvSpPr>
            <a:spLocks noGrp="1" noChangeArrowheads="1"/>
          </p:cNvSpPr>
          <p:nvPr>
            <p:ph type="ctrTitle"/>
          </p:nvPr>
        </p:nvSpPr>
        <p:spPr>
          <a:xfrm>
            <a:off x="838200" y="0"/>
            <a:ext cx="8001000" cy="838200"/>
          </a:xfrm>
        </p:spPr>
        <p:txBody>
          <a:bodyPr/>
          <a:p>
            <a:pPr algn="l"/>
            <a:r>
              <a:rPr b="1" dirty="0" sz="3200" lang="en-US" u="sng">
                <a:solidFill>
                  <a:srgbClr val="FF0000"/>
                </a:solidFill>
                <a:effectLst/>
                <a:ea typeface="Arial Unicode MS" pitchFamily="34" charset="-128"/>
              </a:rPr>
              <a:t>Example explained</a:t>
            </a:r>
          </a:p>
        </p:txBody>
      </p:sp>
      <p:sp>
        <p:nvSpPr>
          <p:cNvPr id="1048699" name="Rectangle 3"/>
          <p:cNvSpPr>
            <a:spLocks noGrp="1" noChangeArrowheads="1"/>
          </p:cNvSpPr>
          <p:nvPr>
            <p:ph type="subTitle" idx="1"/>
          </p:nvPr>
        </p:nvSpPr>
        <p:spPr>
          <a:xfrm>
            <a:off x="228600" y="838200"/>
            <a:ext cx="8763000" cy="5257800"/>
          </a:xfrm>
        </p:spPr>
        <p:txBody>
          <a:bodyPr>
            <a:normAutofit fontScale="92500"/>
          </a:bodyPr>
          <a:p>
            <a:pPr algn="l" indent="-571500" marL="742950">
              <a:buFontTx/>
              <a:buChar char="•"/>
            </a:pPr>
            <a:r>
              <a:rPr dirty="0" sz="2800" lang="en-US">
                <a:solidFill>
                  <a:schemeClr val="tx1"/>
                </a:solidFill>
                <a:effectLst/>
                <a:latin typeface="Times New Roman" pitchFamily="18" charset="0"/>
                <a:cs typeface="Times New Roman" pitchFamily="18" charset="0"/>
              </a:rPr>
              <a:t>The IF-THEN-ELSE statement is called an </a:t>
            </a:r>
            <a:r>
              <a:rPr dirty="0" sz="2800" i="1" lang="en-US">
                <a:solidFill>
                  <a:schemeClr val="tx1"/>
                </a:solidFill>
                <a:effectLst/>
                <a:latin typeface="Times New Roman" pitchFamily="18" charset="0"/>
                <a:cs typeface="Times New Roman" pitchFamily="18" charset="0"/>
              </a:rPr>
              <a:t>outer IF statement </a:t>
            </a:r>
            <a:r>
              <a:rPr dirty="0" sz="2800" lang="en-US">
                <a:solidFill>
                  <a:schemeClr val="tx1"/>
                </a:solidFill>
                <a:effectLst/>
                <a:latin typeface="Times New Roman" pitchFamily="18" charset="0"/>
                <a:cs typeface="Times New Roman" pitchFamily="18" charset="0"/>
              </a:rPr>
              <a:t>because it encompasses the IF-THEN statement. </a:t>
            </a:r>
          </a:p>
          <a:p>
            <a:pPr algn="l" indent="-571500" marL="742950">
              <a:buFontTx/>
              <a:buChar char="•"/>
            </a:pPr>
            <a:r>
              <a:rPr dirty="0" sz="2800" lang="en-US">
                <a:solidFill>
                  <a:schemeClr val="tx1"/>
                </a:solidFill>
                <a:effectLst/>
                <a:latin typeface="Times New Roman" pitchFamily="18" charset="0"/>
                <a:cs typeface="Times New Roman" pitchFamily="18" charset="0"/>
              </a:rPr>
              <a:t>The IF-THEN statement is called an </a:t>
            </a:r>
            <a:r>
              <a:rPr dirty="0" sz="2800" i="1" lang="en-US">
                <a:solidFill>
                  <a:schemeClr val="tx1"/>
                </a:solidFill>
                <a:effectLst/>
                <a:latin typeface="Times New Roman" pitchFamily="18" charset="0"/>
                <a:cs typeface="Times New Roman" pitchFamily="18" charset="0"/>
              </a:rPr>
              <a:t>inner IF statement </a:t>
            </a:r>
            <a:r>
              <a:rPr dirty="0" sz="2800" lang="en-US">
                <a:solidFill>
                  <a:schemeClr val="tx1"/>
                </a:solidFill>
                <a:effectLst/>
                <a:latin typeface="Times New Roman" pitchFamily="18" charset="0"/>
                <a:cs typeface="Times New Roman" pitchFamily="18" charset="0"/>
              </a:rPr>
              <a:t>because it is enclosed by the body of the IF-THEN-ELSE statement.</a:t>
            </a:r>
          </a:p>
          <a:p>
            <a:pPr algn="l" indent="-571500" marL="742950">
              <a:buFontTx/>
              <a:buChar char="•"/>
            </a:pPr>
            <a:r>
              <a:rPr dirty="0" sz="2800" lang="en-US">
                <a:solidFill>
                  <a:schemeClr val="tx1"/>
                </a:solidFill>
                <a:effectLst/>
                <a:latin typeface="Times New Roman" pitchFamily="18" charset="0"/>
                <a:cs typeface="Times New Roman" pitchFamily="18" charset="0"/>
              </a:rPr>
              <a:t>Assume that the value for v_num1 and v_num2 are –4 and 3 respectively.</a:t>
            </a:r>
          </a:p>
          <a:p>
            <a:pPr algn="l" indent="-571500" marL="742950">
              <a:buFontTx/>
              <a:buChar char="•"/>
            </a:pPr>
            <a:r>
              <a:rPr dirty="0" sz="2800" lang="en-US">
                <a:solidFill>
                  <a:schemeClr val="tx1"/>
                </a:solidFill>
                <a:effectLst/>
                <a:latin typeface="Times New Roman" pitchFamily="18" charset="0"/>
                <a:cs typeface="Times New Roman" pitchFamily="18" charset="0"/>
              </a:rPr>
              <a:t>First, the condition </a:t>
            </a:r>
            <a:r>
              <a:rPr b="1" dirty="0" sz="2800" lang="en-US">
                <a:solidFill>
                  <a:schemeClr val="tx1"/>
                </a:solidFill>
                <a:effectLst/>
                <a:latin typeface="Times New Roman" pitchFamily="18" charset="0"/>
                <a:cs typeface="Times New Roman" pitchFamily="18" charset="0"/>
              </a:rPr>
              <a:t>v_num1 &gt; v_num2 </a:t>
            </a:r>
            <a:r>
              <a:rPr dirty="0" sz="2800" lang="en-US">
                <a:solidFill>
                  <a:schemeClr val="tx1"/>
                </a:solidFill>
                <a:effectLst/>
                <a:latin typeface="Times New Roman" pitchFamily="18" charset="0"/>
                <a:cs typeface="Times New Roman" pitchFamily="18" charset="0"/>
              </a:rPr>
              <a:t>of the outer IF statement is evaluated. Since –4 is not greater than 3, the ELSE part of the outer IF statement is executed. </a:t>
            </a:r>
          </a:p>
          <a:p>
            <a:pPr algn="l" indent="-571500" marL="742950">
              <a:buFontTx/>
              <a:buChar char="•"/>
            </a:pPr>
            <a:r>
              <a:rPr dirty="0" sz="2800" lang="en-US">
                <a:solidFill>
                  <a:schemeClr val="tx1"/>
                </a:solidFill>
                <a:effectLst/>
                <a:latin typeface="Times New Roman" pitchFamily="18" charset="0"/>
                <a:cs typeface="Times New Roman" pitchFamily="18" charset="0"/>
              </a:rPr>
              <a:t>As a result, the message </a:t>
            </a:r>
            <a:r>
              <a:rPr b="1" dirty="0" sz="2800" lang="en-US">
                <a:solidFill>
                  <a:schemeClr val="tx1"/>
                </a:solidFill>
                <a:effectLst/>
                <a:latin typeface="Times New Roman" pitchFamily="18" charset="0"/>
                <a:cs typeface="Times New Roman" pitchFamily="18" charset="0"/>
              </a:rPr>
              <a:t>ELSE part of the outer </a:t>
            </a:r>
            <a:r>
              <a:rPr b="1" dirty="0" sz="2800" lang="en-US" smtClean="0">
                <a:solidFill>
                  <a:schemeClr val="tx1"/>
                </a:solidFill>
                <a:effectLst/>
                <a:latin typeface="Times New Roman" pitchFamily="18" charset="0"/>
                <a:cs typeface="Times New Roman" pitchFamily="18" charset="0"/>
              </a:rPr>
              <a:t>IF </a:t>
            </a:r>
            <a:r>
              <a:rPr dirty="0" sz="2800" lang="en-US">
                <a:solidFill>
                  <a:schemeClr val="tx1"/>
                </a:solidFill>
                <a:latin typeface="Times New Roman" pitchFamily="18" charset="0"/>
                <a:cs typeface="Times New Roman" pitchFamily="18" charset="0"/>
              </a:rPr>
              <a:t>is displayed, and the value of </a:t>
            </a:r>
            <a:r>
              <a:rPr dirty="0" sz="2800" lang="en-US" err="1">
                <a:solidFill>
                  <a:schemeClr val="tx1"/>
                </a:solidFill>
                <a:latin typeface="Times New Roman" pitchFamily="18" charset="0"/>
                <a:cs typeface="Times New Roman" pitchFamily="18" charset="0"/>
              </a:rPr>
              <a:t>v_total</a:t>
            </a:r>
            <a:r>
              <a:rPr dirty="0" sz="2800" lang="en-US">
                <a:solidFill>
                  <a:schemeClr val="tx1"/>
                </a:solidFill>
                <a:latin typeface="Times New Roman" pitchFamily="18" charset="0"/>
                <a:cs typeface="Times New Roman" pitchFamily="18" charset="0"/>
              </a:rPr>
              <a:t> is calculated.</a:t>
            </a:r>
          </a:p>
          <a:p>
            <a:pPr algn="l" indent="-571500" marL="742950">
              <a:buFontTx/>
              <a:buChar char="•"/>
            </a:pPr>
            <a:endParaRPr dirty="0" sz="2800" lang="en-US">
              <a:solidFill>
                <a:schemeClr val="tx1"/>
              </a:solidFill>
              <a:effectLst/>
              <a:latin typeface="Times New Roman" pitchFamily="18" charset="0"/>
              <a:cs typeface="Times New Roman" pitchFamily="18" charset="0"/>
            </a:endParaRPr>
          </a:p>
          <a:p>
            <a:pPr algn="l" indent="-571500" marL="742950">
              <a:buFontTx/>
              <a:buChar char="•"/>
            </a:pPr>
            <a:endParaRPr dirty="0" sz="2400" lang="en-US">
              <a:solidFill>
                <a:schemeClr val="tx1"/>
              </a:solidFill>
              <a:effectLst/>
              <a:latin typeface="Times New Roman" pitchFamily="18" charset="0"/>
              <a:cs typeface="Times New Roman" pitchFamily="18" charset="0"/>
            </a:endParaRPr>
          </a:p>
          <a:p>
            <a:pPr algn="l" indent="-571500" marL="742950">
              <a:buFontTx/>
              <a:buChar char="•"/>
            </a:pPr>
            <a:endParaRPr dirty="0" sz="1800" lang="en-US">
              <a:solidFill>
                <a:schemeClr val="tx1"/>
              </a:solidFill>
              <a:effectLst/>
              <a:latin typeface="Times New Roman" pitchFamily="18" charset="0"/>
              <a:cs typeface="Times New Roman" pitchFamily="18" charset="0"/>
            </a:endParaRPr>
          </a:p>
        </p:txBody>
      </p:sp>
    </p:spTree>
  </p:cSld>
  <p:clrMapOvr>
    <a:masterClrMapping/>
  </p:clrMapOvr>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232" name=""/>
        <p:cNvGrpSpPr/>
        <p:nvPr/>
      </p:nvGrpSpPr>
      <p:grpSpPr>
        <a:xfrm>
          <a:off x="0" y="0"/>
          <a:ext cx="0" cy="0"/>
          <a:chOff x="0" y="0"/>
          <a:chExt cx="0" cy="0"/>
        </a:xfrm>
      </p:grpSpPr>
      <p:sp>
        <p:nvSpPr>
          <p:cNvPr id="1048700" name="Rectangle 2"/>
          <p:cNvSpPr>
            <a:spLocks noGrp="1" noChangeArrowheads="1"/>
          </p:cNvSpPr>
          <p:nvPr>
            <p:ph type="ctrTitle"/>
          </p:nvPr>
        </p:nvSpPr>
        <p:spPr>
          <a:xfrm>
            <a:off x="838200" y="0"/>
            <a:ext cx="8001000" cy="838200"/>
          </a:xfrm>
        </p:spPr>
        <p:txBody>
          <a:bodyPr/>
          <a:p>
            <a:pPr algn="l"/>
            <a:r>
              <a:rPr b="1" dirty="0" sz="3200" lang="en-US" u="sng">
                <a:solidFill>
                  <a:srgbClr val="FF0000"/>
                </a:solidFill>
                <a:effectLst/>
                <a:ea typeface="Arial Unicode MS" pitchFamily="34" charset="-128"/>
              </a:rPr>
              <a:t>Example explained</a:t>
            </a:r>
          </a:p>
        </p:txBody>
      </p:sp>
      <p:sp>
        <p:nvSpPr>
          <p:cNvPr id="1048701" name="Rectangle 3"/>
          <p:cNvSpPr>
            <a:spLocks noGrp="1" noChangeArrowheads="1"/>
          </p:cNvSpPr>
          <p:nvPr>
            <p:ph type="subTitle" idx="1"/>
          </p:nvPr>
        </p:nvSpPr>
        <p:spPr>
          <a:xfrm>
            <a:off x="228600" y="838200"/>
            <a:ext cx="8915400" cy="5257800"/>
          </a:xfrm>
        </p:spPr>
        <p:txBody>
          <a:bodyPr/>
          <a:p>
            <a:pPr algn="l" indent="-571500" marL="742950"/>
            <a:r>
              <a:rPr dirty="0" sz="2800" lang="en-US">
                <a:effectLst/>
              </a:rPr>
              <a:t>	</a:t>
            </a:r>
            <a:r>
              <a:rPr dirty="0" sz="2800" lang="en-US" smtClean="0">
                <a:solidFill>
                  <a:schemeClr val="tx1"/>
                </a:solidFill>
                <a:effectLst/>
                <a:latin typeface="Times New Roman" pitchFamily="18" charset="0"/>
                <a:cs typeface="Times New Roman" pitchFamily="18" charset="0"/>
              </a:rPr>
              <a:t>Next</a:t>
            </a:r>
            <a:r>
              <a:rPr dirty="0" sz="2800" lang="en-US">
                <a:solidFill>
                  <a:schemeClr val="tx1"/>
                </a:solidFill>
                <a:effectLst/>
                <a:latin typeface="Times New Roman" pitchFamily="18" charset="0"/>
                <a:cs typeface="Times New Roman" pitchFamily="18" charset="0"/>
              </a:rPr>
              <a:t>, the condition </a:t>
            </a:r>
            <a:r>
              <a:rPr b="1" dirty="0" sz="2800" lang="en-US">
                <a:solidFill>
                  <a:schemeClr val="tx1"/>
                </a:solidFill>
                <a:effectLst/>
                <a:latin typeface="Times New Roman" pitchFamily="18" charset="0"/>
                <a:cs typeface="Times New Roman" pitchFamily="18" charset="0"/>
              </a:rPr>
              <a:t>v_total &lt; 0 </a:t>
            </a:r>
            <a:r>
              <a:rPr dirty="0" sz="2800" lang="en-US">
                <a:solidFill>
                  <a:schemeClr val="tx1"/>
                </a:solidFill>
                <a:effectLst/>
                <a:latin typeface="Times New Roman" pitchFamily="18" charset="0"/>
                <a:cs typeface="Times New Roman" pitchFamily="18" charset="0"/>
              </a:rPr>
              <a:t>of the inner IF statement is evaluated.</a:t>
            </a:r>
          </a:p>
          <a:p>
            <a:pPr algn="l" indent="-571500" marL="742950">
              <a:buFontTx/>
              <a:buChar char="•"/>
            </a:pPr>
            <a:r>
              <a:rPr dirty="0" sz="2800" lang="en-US">
                <a:solidFill>
                  <a:schemeClr val="tx1"/>
                </a:solidFill>
                <a:effectLst/>
                <a:latin typeface="Times New Roman" pitchFamily="18" charset="0"/>
                <a:cs typeface="Times New Roman" pitchFamily="18" charset="0"/>
              </a:rPr>
              <a:t>Since that value of v_total is equal –l, the condition yields TRUE, and message </a:t>
            </a:r>
            <a:r>
              <a:rPr b="1" dirty="0" sz="2800" lang="en-US">
                <a:solidFill>
                  <a:schemeClr val="tx1"/>
                </a:solidFill>
                <a:effectLst/>
                <a:latin typeface="Times New Roman" pitchFamily="18" charset="0"/>
                <a:cs typeface="Times New Roman" pitchFamily="18" charset="0"/>
              </a:rPr>
              <a:t>Inner IF </a:t>
            </a:r>
            <a:r>
              <a:rPr dirty="0" sz="2800" lang="en-US">
                <a:solidFill>
                  <a:schemeClr val="tx1"/>
                </a:solidFill>
                <a:effectLst/>
                <a:latin typeface="Times New Roman" pitchFamily="18" charset="0"/>
                <a:cs typeface="Times New Roman" pitchFamily="18" charset="0"/>
              </a:rPr>
              <a:t>is displayed.</a:t>
            </a:r>
          </a:p>
          <a:p>
            <a:pPr algn="l" indent="-571500" marL="742950">
              <a:buFontTx/>
              <a:buChar char="•"/>
            </a:pPr>
            <a:r>
              <a:rPr dirty="0" sz="2800" lang="en-US">
                <a:solidFill>
                  <a:schemeClr val="tx1"/>
                </a:solidFill>
                <a:effectLst/>
                <a:latin typeface="Times New Roman" pitchFamily="18" charset="0"/>
                <a:cs typeface="Times New Roman" pitchFamily="18" charset="0"/>
              </a:rPr>
              <a:t>Next, the value of v_total is calculated again. </a:t>
            </a:r>
          </a:p>
          <a:p>
            <a:pPr algn="l" indent="-571500" marL="742950">
              <a:buFontTx/>
              <a:buChar char="•"/>
            </a:pPr>
            <a:r>
              <a:rPr dirty="0" sz="2800" lang="en-US">
                <a:solidFill>
                  <a:schemeClr val="tx1"/>
                </a:solidFill>
                <a:effectLst/>
                <a:latin typeface="Times New Roman" pitchFamily="18" charset="0"/>
                <a:cs typeface="Times New Roman" pitchFamily="18" charset="0"/>
              </a:rPr>
              <a:t>This logic is demonstrated by the output produced by the example:</a:t>
            </a:r>
          </a:p>
          <a:p>
            <a:pPr algn="l" indent="-571500" marL="742950">
              <a:buFontTx/>
              <a:buChar char="•"/>
            </a:pPr>
            <a:endParaRPr dirty="0" sz="1600" lang="en-US">
              <a:solidFill>
                <a:schemeClr val="tx1"/>
              </a:solidFill>
              <a:effectLst/>
              <a:latin typeface="Times New Roman" pitchFamily="18" charset="0"/>
              <a:cs typeface="Times New Roman" pitchFamily="18" charset="0"/>
            </a:endParaRPr>
          </a:p>
        </p:txBody>
      </p:sp>
    </p:spTree>
  </p:cSld>
  <p:clrMapOvr>
    <a:masterClrMapping/>
  </p:clrMapOvr>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233" name=""/>
        <p:cNvGrpSpPr/>
        <p:nvPr/>
      </p:nvGrpSpPr>
      <p:grpSpPr>
        <a:xfrm>
          <a:off x="0" y="0"/>
          <a:ext cx="0" cy="0"/>
          <a:chOff x="0" y="0"/>
          <a:chExt cx="0" cy="0"/>
        </a:xfrm>
      </p:grpSpPr>
      <p:sp>
        <p:nvSpPr>
          <p:cNvPr id="1048702" name="Rectangle 2"/>
          <p:cNvSpPr>
            <a:spLocks noGrp="1" noChangeArrowheads="1"/>
          </p:cNvSpPr>
          <p:nvPr>
            <p:ph type="ctrTitle"/>
          </p:nvPr>
        </p:nvSpPr>
        <p:spPr>
          <a:xfrm>
            <a:off x="838200" y="0"/>
            <a:ext cx="8001000" cy="838200"/>
          </a:xfrm>
        </p:spPr>
        <p:txBody>
          <a:bodyPr/>
          <a:p>
            <a:pPr algn="l"/>
            <a:r>
              <a:rPr b="1" sz="3200" lang="en-US" u="sng">
                <a:effectLst/>
                <a:ea typeface="Arial Unicode MS" pitchFamily="34" charset="-128"/>
              </a:rPr>
              <a:t>Output</a:t>
            </a:r>
          </a:p>
        </p:txBody>
      </p:sp>
      <p:sp>
        <p:nvSpPr>
          <p:cNvPr id="1048703" name="Rectangle 3"/>
          <p:cNvSpPr>
            <a:spLocks noGrp="1" noChangeArrowheads="1"/>
          </p:cNvSpPr>
          <p:nvPr>
            <p:ph type="subTitle" idx="1"/>
          </p:nvPr>
        </p:nvSpPr>
        <p:spPr>
          <a:xfrm>
            <a:off x="228600" y="838200"/>
            <a:ext cx="8915400" cy="5257800"/>
          </a:xfrm>
        </p:spPr>
        <p:txBody>
          <a:bodyPr/>
          <a:p>
            <a:pPr algn="l" indent="-568325" lvl="2" marL="2136775"/>
            <a:r>
              <a:rPr b="1" dirty="0" lang="en-US">
                <a:solidFill>
                  <a:schemeClr val="tx1"/>
                </a:solidFill>
                <a:effectLst/>
                <a:latin typeface="Times New Roman" pitchFamily="18" charset="0"/>
                <a:cs typeface="Times New Roman" pitchFamily="18" charset="0"/>
              </a:rPr>
              <a:t>Enter value for sv_num1: -4</a:t>
            </a:r>
          </a:p>
          <a:p>
            <a:pPr algn="l" indent="-568325" lvl="2" marL="2136775"/>
            <a:r>
              <a:rPr b="1" dirty="0" lang="en-US">
                <a:solidFill>
                  <a:schemeClr val="tx1"/>
                </a:solidFill>
                <a:effectLst/>
                <a:latin typeface="Times New Roman" pitchFamily="18" charset="0"/>
                <a:cs typeface="Times New Roman" pitchFamily="18" charset="0"/>
              </a:rPr>
              <a:t>old 2: v_num1 NUMBER := &amp;sv_num1;</a:t>
            </a:r>
          </a:p>
          <a:p>
            <a:pPr algn="l" indent="-568325" lvl="2" marL="2136775"/>
            <a:r>
              <a:rPr b="1" dirty="0" lang="en-US">
                <a:solidFill>
                  <a:schemeClr val="tx1"/>
                </a:solidFill>
                <a:effectLst/>
                <a:latin typeface="Times New Roman" pitchFamily="18" charset="0"/>
                <a:cs typeface="Times New Roman" pitchFamily="18" charset="0"/>
              </a:rPr>
              <a:t>new 2: v_num1 NUMBER := -4;</a:t>
            </a:r>
          </a:p>
          <a:p>
            <a:pPr algn="l" indent="-568325" lvl="2" marL="2136775"/>
            <a:r>
              <a:rPr b="1" dirty="0" lang="en-US">
                <a:solidFill>
                  <a:schemeClr val="tx1"/>
                </a:solidFill>
                <a:effectLst/>
                <a:latin typeface="Times New Roman" pitchFamily="18" charset="0"/>
                <a:cs typeface="Times New Roman" pitchFamily="18" charset="0"/>
              </a:rPr>
              <a:t>Enter value for sv_num2: 3</a:t>
            </a:r>
          </a:p>
          <a:p>
            <a:pPr algn="l" indent="-568325" lvl="2" marL="2136775"/>
            <a:r>
              <a:rPr b="1" dirty="0" lang="en-US">
                <a:solidFill>
                  <a:schemeClr val="tx1"/>
                </a:solidFill>
                <a:effectLst/>
                <a:latin typeface="Times New Roman" pitchFamily="18" charset="0"/>
                <a:cs typeface="Times New Roman" pitchFamily="18" charset="0"/>
              </a:rPr>
              <a:t>old 3: v_num2 NUMBER := &amp;sv_num2;</a:t>
            </a:r>
          </a:p>
          <a:p>
            <a:pPr algn="l" indent="-568325" lvl="2" marL="2136775"/>
            <a:r>
              <a:rPr b="1" dirty="0" lang="en-US">
                <a:solidFill>
                  <a:schemeClr val="tx1"/>
                </a:solidFill>
                <a:effectLst/>
                <a:latin typeface="Times New Roman" pitchFamily="18" charset="0"/>
                <a:cs typeface="Times New Roman" pitchFamily="18" charset="0"/>
              </a:rPr>
              <a:t>new 3: v_num2 NUMBER := 3;</a:t>
            </a:r>
          </a:p>
          <a:p>
            <a:pPr algn="l" indent="-568325" lvl="2" marL="2136775"/>
            <a:r>
              <a:rPr b="1" dirty="0" lang="en-US">
                <a:solidFill>
                  <a:schemeClr val="tx1"/>
                </a:solidFill>
                <a:effectLst/>
                <a:latin typeface="Times New Roman" pitchFamily="18" charset="0"/>
                <a:cs typeface="Times New Roman" pitchFamily="18" charset="0"/>
              </a:rPr>
              <a:t>ELSE part of the outer IF</a:t>
            </a:r>
          </a:p>
          <a:p>
            <a:pPr algn="l" indent="-568325" lvl="2" marL="2136775"/>
            <a:r>
              <a:rPr b="1" dirty="0" lang="en-US">
                <a:solidFill>
                  <a:schemeClr val="tx1"/>
                </a:solidFill>
                <a:effectLst/>
                <a:latin typeface="Times New Roman" pitchFamily="18" charset="0"/>
                <a:cs typeface="Times New Roman" pitchFamily="18" charset="0"/>
              </a:rPr>
              <a:t>Inner IF</a:t>
            </a:r>
          </a:p>
          <a:p>
            <a:pPr algn="l" indent="-568325" lvl="2" marL="2136775"/>
            <a:r>
              <a:rPr b="1" dirty="0" lang="en-US">
                <a:solidFill>
                  <a:schemeClr val="tx1"/>
                </a:solidFill>
                <a:effectLst/>
                <a:latin typeface="Times New Roman" pitchFamily="18" charset="0"/>
                <a:cs typeface="Times New Roman" pitchFamily="18" charset="0"/>
              </a:rPr>
              <a:t>v_total = 1</a:t>
            </a:r>
          </a:p>
          <a:p>
            <a:pPr algn="l" indent="-568325" lvl="2" marL="2136775"/>
            <a:r>
              <a:rPr b="1" dirty="0" lang="en-US">
                <a:solidFill>
                  <a:schemeClr val="tx1"/>
                </a:solidFill>
                <a:effectLst/>
                <a:latin typeface="Times New Roman" pitchFamily="18" charset="0"/>
                <a:cs typeface="Times New Roman" pitchFamily="18" charset="0"/>
              </a:rPr>
              <a:t>PL/SQL procedure successfully completed.</a:t>
            </a:r>
            <a:endParaRPr dirty="0" lang="en-US">
              <a:solidFill>
                <a:schemeClr val="tx1"/>
              </a:solidFill>
              <a:effectLst/>
              <a:latin typeface="Times New Roman" pitchFamily="18" charset="0"/>
              <a:cs typeface="Times New Roman" pitchFamily="18" charset="0"/>
            </a:endParaRPr>
          </a:p>
          <a:p>
            <a:pPr algn="l" indent="-568325" lvl="2" marL="2136775">
              <a:buFontTx/>
              <a:buChar char="•"/>
            </a:pPr>
            <a:endParaRPr dirty="0" sz="1400" lang="en-US">
              <a:solidFill>
                <a:schemeClr val="tx1"/>
              </a:solidFill>
              <a:effectLst/>
              <a:latin typeface="Times New Roman" pitchFamily="18" charset="0"/>
              <a:cs typeface="Times New Roman" pitchFamily="18" charset="0"/>
            </a:endParaRPr>
          </a:p>
        </p:txBody>
      </p:sp>
    </p:spTree>
  </p:cSld>
  <p:clrMapOvr>
    <a:masterClrMapping/>
  </p:clrMapOvr>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234" name=""/>
        <p:cNvGrpSpPr/>
        <p:nvPr/>
      </p:nvGrpSpPr>
      <p:grpSpPr>
        <a:xfrm>
          <a:off x="0" y="0"/>
          <a:ext cx="0" cy="0"/>
          <a:chOff x="0" y="0"/>
          <a:chExt cx="0" cy="0"/>
        </a:xfrm>
      </p:grpSpPr>
      <p:sp>
        <p:nvSpPr>
          <p:cNvPr id="1048704" name="Rectangle 2"/>
          <p:cNvSpPr>
            <a:spLocks noGrp="1" noChangeArrowheads="1"/>
          </p:cNvSpPr>
          <p:nvPr>
            <p:ph type="ctrTitle"/>
          </p:nvPr>
        </p:nvSpPr>
        <p:spPr>
          <a:xfrm>
            <a:off x="838200" y="0"/>
            <a:ext cx="8001000" cy="838200"/>
          </a:xfrm>
        </p:spPr>
        <p:txBody>
          <a:bodyPr/>
          <a:p>
            <a:r>
              <a:rPr b="1" dirty="0" sz="3600" lang="en-US">
                <a:solidFill>
                  <a:srgbClr val="FF0000"/>
                </a:solidFill>
                <a:effectLst/>
                <a:latin typeface="Times New Roman" pitchFamily="18" charset="0"/>
                <a:cs typeface="Times New Roman" pitchFamily="18" charset="0"/>
              </a:rPr>
              <a:t>LOGICAL OPERATORS</a:t>
            </a:r>
          </a:p>
        </p:txBody>
      </p:sp>
      <p:sp>
        <p:nvSpPr>
          <p:cNvPr id="1048705" name="Rectangle 3"/>
          <p:cNvSpPr>
            <a:spLocks noGrp="1" noChangeArrowheads="1"/>
          </p:cNvSpPr>
          <p:nvPr>
            <p:ph type="subTitle" idx="1"/>
          </p:nvPr>
        </p:nvSpPr>
        <p:spPr>
          <a:xfrm>
            <a:off x="228600" y="838200"/>
            <a:ext cx="8458200" cy="5257800"/>
          </a:xfrm>
        </p:spPr>
        <p:txBody>
          <a:bodyPr/>
          <a:p>
            <a:pPr algn="l" indent="-571500" marL="742950">
              <a:buFontTx/>
              <a:buChar char="•"/>
            </a:pPr>
            <a:r>
              <a:rPr dirty="0" sz="2800" lang="en-US" smtClean="0">
                <a:solidFill>
                  <a:schemeClr val="tx1"/>
                </a:solidFill>
                <a:effectLst/>
                <a:latin typeface="Times New Roman" pitchFamily="18" charset="0"/>
                <a:cs typeface="Times New Roman" pitchFamily="18" charset="0"/>
              </a:rPr>
              <a:t>Logical </a:t>
            </a:r>
            <a:r>
              <a:rPr dirty="0" sz="2800" lang="en-US">
                <a:solidFill>
                  <a:schemeClr val="tx1"/>
                </a:solidFill>
                <a:effectLst/>
                <a:latin typeface="Times New Roman" pitchFamily="18" charset="0"/>
                <a:cs typeface="Times New Roman" pitchFamily="18" charset="0"/>
              </a:rPr>
              <a:t>operators can be used to evaluate a condition as well. </a:t>
            </a:r>
            <a:endParaRPr dirty="0" sz="2800" lang="en-US" smtClean="0">
              <a:solidFill>
                <a:schemeClr val="tx1"/>
              </a:solidFill>
              <a:effectLst/>
              <a:latin typeface="Times New Roman" pitchFamily="18" charset="0"/>
              <a:cs typeface="Times New Roman" pitchFamily="18" charset="0"/>
            </a:endParaRPr>
          </a:p>
          <a:p>
            <a:pPr algn="l" indent="-571500" marL="742950">
              <a:buFontTx/>
              <a:buChar char="•"/>
            </a:pPr>
            <a:endParaRPr dirty="0" sz="2800" lang="en-US">
              <a:solidFill>
                <a:schemeClr val="tx1"/>
              </a:solidFill>
              <a:effectLst/>
              <a:latin typeface="Times New Roman" pitchFamily="18" charset="0"/>
              <a:cs typeface="Times New Roman" pitchFamily="18" charset="0"/>
            </a:endParaRPr>
          </a:p>
          <a:p>
            <a:pPr algn="l" indent="-571500" marL="742950">
              <a:buFontTx/>
              <a:buChar char="•"/>
            </a:pPr>
            <a:r>
              <a:rPr dirty="0" sz="2800" lang="en-US">
                <a:solidFill>
                  <a:schemeClr val="tx1"/>
                </a:solidFill>
                <a:effectLst/>
                <a:latin typeface="Times New Roman" pitchFamily="18" charset="0"/>
                <a:cs typeface="Times New Roman" pitchFamily="18" charset="0"/>
              </a:rPr>
              <a:t>In addition, they allow a programmer to combine multiple conditions into a single condition if there is such a need.</a:t>
            </a:r>
          </a:p>
          <a:p>
            <a:pPr algn="l" indent="-571500" marL="742950">
              <a:buFontTx/>
              <a:buChar char="•"/>
            </a:pPr>
            <a:endParaRPr dirty="0" sz="1600" lang="en-US">
              <a:solidFill>
                <a:schemeClr val="tx1"/>
              </a:solidFill>
              <a:effectLst/>
              <a:latin typeface="Times New Roman" pitchFamily="18" charset="0"/>
              <a:cs typeface="Times New Roman" pitchFamily="18" charset="0"/>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pic>
        <p:nvPicPr>
          <p:cNvPr id="2097152" name="Picture 2" descr="C:\Users\student\Desktop\plsql-online-trainingsql-online-training-iteknowledge-14-638.jpg"/>
          <p:cNvPicPr>
            <a:picLocks noChangeAspect="1" noGrp="1" noChangeArrowheads="1"/>
          </p:cNvPicPr>
          <p:nvPr>
            <p:ph idx="1"/>
          </p:nvPr>
        </p:nvPicPr>
        <p:blipFill>
          <a:blip xmlns:r="http://schemas.openxmlformats.org/officeDocument/2006/relationships" r:embed="rId1"/>
          <a:srcRect/>
          <a:stretch>
            <a:fillRect/>
          </a:stretch>
        </p:blipFill>
        <p:spPr bwMode="auto">
          <a:xfrm>
            <a:off x="762000" y="381000"/>
            <a:ext cx="7467600" cy="6324600"/>
          </a:xfrm>
          <a:prstGeom prst="rect"/>
          <a:noFill/>
        </p:spPr>
      </p:pic>
    </p:spTree>
  </p:cSld>
  <p:clrMapOvr>
    <a:masterClrMapping/>
  </p:clrMapOvr>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235" name=""/>
        <p:cNvGrpSpPr/>
        <p:nvPr/>
      </p:nvGrpSpPr>
      <p:grpSpPr>
        <a:xfrm>
          <a:off x="0" y="0"/>
          <a:ext cx="0" cy="0"/>
          <a:chOff x="0" y="0"/>
          <a:chExt cx="0" cy="0"/>
        </a:xfrm>
      </p:grpSpPr>
      <p:sp>
        <p:nvSpPr>
          <p:cNvPr id="1048706" name="Rectangle 2"/>
          <p:cNvSpPr>
            <a:spLocks noGrp="1" noChangeArrowheads="1"/>
          </p:cNvSpPr>
          <p:nvPr>
            <p:ph type="ctrTitle"/>
          </p:nvPr>
        </p:nvSpPr>
        <p:spPr>
          <a:xfrm>
            <a:off x="838200" y="0"/>
            <a:ext cx="8001000" cy="838200"/>
          </a:xfrm>
        </p:spPr>
        <p:txBody>
          <a:bodyPr/>
          <a:p>
            <a:pPr algn="l"/>
            <a:r>
              <a:rPr b="1" dirty="0" sz="3200" lang="en-US" u="sng">
                <a:solidFill>
                  <a:srgbClr val="FF0000"/>
                </a:solidFill>
                <a:effectLst/>
                <a:ea typeface="Arial Unicode MS" pitchFamily="34" charset="-128"/>
              </a:rPr>
              <a:t>Example</a:t>
            </a:r>
          </a:p>
        </p:txBody>
      </p:sp>
      <p:sp>
        <p:nvSpPr>
          <p:cNvPr id="1048707" name="Rectangle 3"/>
          <p:cNvSpPr>
            <a:spLocks noGrp="1" noChangeArrowheads="1"/>
          </p:cNvSpPr>
          <p:nvPr>
            <p:ph type="subTitle" idx="1"/>
          </p:nvPr>
        </p:nvSpPr>
        <p:spPr>
          <a:xfrm>
            <a:off x="228600" y="838200"/>
            <a:ext cx="8915400" cy="5257800"/>
          </a:xfrm>
        </p:spPr>
        <p:txBody>
          <a:bodyPr/>
          <a:p>
            <a:pPr algn="l" indent="-571500" marL="742950"/>
            <a:r>
              <a:rPr dirty="0" sz="2400" lang="en-US">
                <a:solidFill>
                  <a:schemeClr val="tx1"/>
                </a:solidFill>
                <a:effectLst/>
                <a:latin typeface="Times New Roman" pitchFamily="18" charset="0"/>
                <a:cs typeface="Times New Roman" pitchFamily="18" charset="0"/>
              </a:rPr>
              <a:t>DECLARE</a:t>
            </a:r>
          </a:p>
          <a:p>
            <a:pPr algn="l" indent="-571500" marL="742950"/>
            <a:r>
              <a:rPr dirty="0" sz="2400" lang="en-US">
                <a:solidFill>
                  <a:schemeClr val="tx1"/>
                </a:solidFill>
                <a:effectLst/>
                <a:latin typeface="Times New Roman" pitchFamily="18" charset="0"/>
                <a:cs typeface="Times New Roman" pitchFamily="18" charset="0"/>
              </a:rPr>
              <a:t>	v_letter CHAR(1) := '&amp;sv_letter';</a:t>
            </a:r>
          </a:p>
          <a:p>
            <a:pPr algn="l" indent="-571500" marL="742950"/>
            <a:r>
              <a:rPr dirty="0" sz="2400" lang="en-US">
                <a:solidFill>
                  <a:schemeClr val="tx1"/>
                </a:solidFill>
                <a:effectLst/>
                <a:latin typeface="Times New Roman" pitchFamily="18" charset="0"/>
                <a:cs typeface="Times New Roman" pitchFamily="18" charset="0"/>
              </a:rPr>
              <a:t>BEGIN</a:t>
            </a:r>
          </a:p>
          <a:p>
            <a:pPr algn="l" indent="-571500" marL="742950"/>
            <a:r>
              <a:rPr dirty="0" sz="2400" lang="en-US">
                <a:solidFill>
                  <a:schemeClr val="tx1"/>
                </a:solidFill>
                <a:effectLst/>
                <a:latin typeface="Times New Roman" pitchFamily="18" charset="0"/>
                <a:cs typeface="Times New Roman" pitchFamily="18" charset="0"/>
              </a:rPr>
              <a:t>	IF (v_letter &gt;= 'A' AND v_letter &lt;= 'Z')</a:t>
            </a:r>
          </a:p>
          <a:p>
            <a:pPr algn="l" indent="-571500" marL="742950"/>
            <a:r>
              <a:rPr dirty="0" sz="2400" lang="en-US">
                <a:solidFill>
                  <a:schemeClr val="tx1"/>
                </a:solidFill>
                <a:effectLst/>
                <a:latin typeface="Times New Roman" pitchFamily="18" charset="0"/>
                <a:cs typeface="Times New Roman" pitchFamily="18" charset="0"/>
              </a:rPr>
              <a:t>		OR (v_letter &gt;= 'a' AND v_letter &lt;= 'z')</a:t>
            </a:r>
          </a:p>
          <a:p>
            <a:pPr algn="l" indent="-571500" marL="742950"/>
            <a:r>
              <a:rPr dirty="0" sz="2400" lang="en-US">
                <a:solidFill>
                  <a:schemeClr val="tx1"/>
                </a:solidFill>
                <a:effectLst/>
                <a:latin typeface="Times New Roman" pitchFamily="18" charset="0"/>
                <a:cs typeface="Times New Roman" pitchFamily="18" charset="0"/>
              </a:rPr>
              <a:t>	THEN</a:t>
            </a:r>
          </a:p>
          <a:p>
            <a:pPr algn="l" indent="-571500" marL="742950"/>
            <a:r>
              <a:rPr dirty="0" sz="2400" lang="en-US">
                <a:solidFill>
                  <a:schemeClr val="tx1"/>
                </a:solidFill>
                <a:effectLst/>
                <a:latin typeface="Times New Roman" pitchFamily="18" charset="0"/>
                <a:cs typeface="Times New Roman" pitchFamily="18" charset="0"/>
              </a:rPr>
              <a:t>		DBMS_OUTPUT.PUT_LINE('This is a letter');</a:t>
            </a:r>
          </a:p>
          <a:p>
            <a:pPr algn="l" indent="-571500" marL="742950"/>
            <a:r>
              <a:rPr dirty="0" sz="2400" lang="en-US">
                <a:solidFill>
                  <a:schemeClr val="tx1"/>
                </a:solidFill>
                <a:effectLst/>
                <a:latin typeface="Times New Roman" pitchFamily="18" charset="0"/>
                <a:cs typeface="Times New Roman" pitchFamily="18" charset="0"/>
              </a:rPr>
              <a:t>	ELSE</a:t>
            </a:r>
          </a:p>
          <a:p>
            <a:pPr algn="l" indent="-571500" marL="742950"/>
            <a:r>
              <a:rPr dirty="0" sz="2400" lang="en-US">
                <a:solidFill>
                  <a:schemeClr val="tx1"/>
                </a:solidFill>
                <a:effectLst/>
                <a:latin typeface="Times New Roman" pitchFamily="18" charset="0"/>
                <a:cs typeface="Times New Roman" pitchFamily="18" charset="0"/>
              </a:rPr>
              <a:t>		DBMS_OUTPUT.PUT_LINE('This is not a letter');</a:t>
            </a:r>
          </a:p>
          <a:p>
            <a:pPr algn="l" indent="-571500" marL="742950"/>
            <a:r>
              <a:rPr dirty="0" sz="2400" lang="en-US">
                <a:solidFill>
                  <a:schemeClr val="tx1"/>
                </a:solidFill>
                <a:effectLst/>
                <a:latin typeface="Times New Roman" pitchFamily="18" charset="0"/>
                <a:cs typeface="Times New Roman" pitchFamily="18" charset="0"/>
              </a:rPr>
              <a:t>		IF v_letter BETWEEN '0' and '9'</a:t>
            </a:r>
          </a:p>
          <a:p>
            <a:pPr algn="l" indent="-571500" marL="742950"/>
            <a:r>
              <a:rPr dirty="0" sz="2400" lang="en-US">
                <a:solidFill>
                  <a:schemeClr val="tx1"/>
                </a:solidFill>
                <a:effectLst/>
                <a:latin typeface="Times New Roman" pitchFamily="18" charset="0"/>
                <a:cs typeface="Times New Roman" pitchFamily="18" charset="0"/>
              </a:rPr>
              <a:t>		THEN</a:t>
            </a:r>
          </a:p>
          <a:p>
            <a:pPr algn="l" indent="-571500" marL="742950">
              <a:buFontTx/>
              <a:buChar char="•"/>
            </a:pPr>
            <a:endParaRPr dirty="0" sz="1400" lang="en-US">
              <a:solidFill>
                <a:schemeClr val="tx1"/>
              </a:solidFill>
              <a:effectLst/>
              <a:latin typeface="Times New Roman" pitchFamily="18" charset="0"/>
              <a:cs typeface="Times New Roman" pitchFamily="18" charset="0"/>
            </a:endParaRPr>
          </a:p>
        </p:txBody>
      </p:sp>
    </p:spTree>
  </p:cSld>
  <p:clrMapOvr>
    <a:masterClrMapping/>
  </p:clrMapOvr>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236" name=""/>
        <p:cNvGrpSpPr/>
        <p:nvPr/>
      </p:nvGrpSpPr>
      <p:grpSpPr>
        <a:xfrm>
          <a:off x="0" y="0"/>
          <a:ext cx="0" cy="0"/>
          <a:chOff x="0" y="0"/>
          <a:chExt cx="0" cy="0"/>
        </a:xfrm>
      </p:grpSpPr>
      <p:sp>
        <p:nvSpPr>
          <p:cNvPr id="1048708" name="Rectangle 2"/>
          <p:cNvSpPr>
            <a:spLocks noGrp="1" noChangeArrowheads="1"/>
          </p:cNvSpPr>
          <p:nvPr>
            <p:ph type="ctrTitle"/>
          </p:nvPr>
        </p:nvSpPr>
        <p:spPr>
          <a:xfrm>
            <a:off x="838200" y="0"/>
            <a:ext cx="8001000" cy="838200"/>
          </a:xfrm>
        </p:spPr>
        <p:txBody>
          <a:bodyPr/>
          <a:p>
            <a:pPr algn="l"/>
            <a:r>
              <a:rPr b="1" dirty="0" sz="3200" lang="en-US" u="sng">
                <a:solidFill>
                  <a:srgbClr val="FF0000"/>
                </a:solidFill>
                <a:effectLst/>
                <a:ea typeface="Arial Unicode MS" pitchFamily="34" charset="-128"/>
              </a:rPr>
              <a:t>Example contd.</a:t>
            </a:r>
          </a:p>
        </p:txBody>
      </p:sp>
      <p:sp>
        <p:nvSpPr>
          <p:cNvPr id="1048709" name="Rectangle 3"/>
          <p:cNvSpPr>
            <a:spLocks noGrp="1" noChangeArrowheads="1"/>
          </p:cNvSpPr>
          <p:nvPr>
            <p:ph type="subTitle" idx="1"/>
          </p:nvPr>
        </p:nvSpPr>
        <p:spPr>
          <a:xfrm>
            <a:off x="228600" y="838200"/>
            <a:ext cx="8458200" cy="5257800"/>
          </a:xfrm>
        </p:spPr>
        <p:txBody>
          <a:bodyPr/>
          <a:p>
            <a:pPr algn="l" indent="-571500" marL="742950"/>
            <a:r>
              <a:rPr dirty="0" sz="2400" lang="en-US">
                <a:effectLst/>
              </a:rPr>
              <a:t>			</a:t>
            </a:r>
          </a:p>
          <a:p>
            <a:pPr algn="l" indent="-571500" marL="742950"/>
            <a:r>
              <a:rPr dirty="0" sz="2400" lang="en-US">
                <a:effectLst/>
              </a:rPr>
              <a:t>			</a:t>
            </a:r>
            <a:r>
              <a:rPr dirty="0" sz="2400" lang="en-US">
                <a:solidFill>
                  <a:schemeClr val="tx1"/>
                </a:solidFill>
                <a:effectLst/>
                <a:latin typeface="Times New Roman" pitchFamily="18" charset="0"/>
                <a:cs typeface="Times New Roman" pitchFamily="18" charset="0"/>
              </a:rPr>
              <a:t>DBMS_OUTPUT.PUT_LINE('This is a number');</a:t>
            </a:r>
          </a:p>
          <a:p>
            <a:pPr algn="l" indent="-571500" marL="742950"/>
            <a:r>
              <a:rPr dirty="0" sz="2400" lang="en-US">
                <a:solidFill>
                  <a:schemeClr val="tx1"/>
                </a:solidFill>
                <a:effectLst/>
                <a:latin typeface="Times New Roman" pitchFamily="18" charset="0"/>
                <a:cs typeface="Times New Roman" pitchFamily="18" charset="0"/>
              </a:rPr>
              <a:t>		ELSE</a:t>
            </a:r>
          </a:p>
          <a:p>
            <a:pPr algn="l" indent="-571500" marL="742950"/>
            <a:r>
              <a:rPr dirty="0" sz="2400" lang="en-US">
                <a:solidFill>
                  <a:schemeClr val="tx1"/>
                </a:solidFill>
                <a:effectLst/>
                <a:latin typeface="Times New Roman" pitchFamily="18" charset="0"/>
                <a:cs typeface="Times New Roman" pitchFamily="18" charset="0"/>
              </a:rPr>
              <a:t>			DBMS_OUTPUT.PUT_LINE('This is not a number');</a:t>
            </a:r>
          </a:p>
          <a:p>
            <a:pPr algn="l" indent="-571500" marL="742950"/>
            <a:r>
              <a:rPr dirty="0" sz="2400" lang="en-US">
                <a:solidFill>
                  <a:schemeClr val="tx1"/>
                </a:solidFill>
                <a:effectLst/>
                <a:latin typeface="Times New Roman" pitchFamily="18" charset="0"/>
                <a:cs typeface="Times New Roman" pitchFamily="18" charset="0"/>
              </a:rPr>
              <a:t>		END IF;</a:t>
            </a:r>
          </a:p>
          <a:p>
            <a:pPr algn="l" indent="-571500" marL="742950"/>
            <a:r>
              <a:rPr dirty="0" sz="2400" lang="en-US">
                <a:solidFill>
                  <a:schemeClr val="tx1"/>
                </a:solidFill>
                <a:effectLst/>
                <a:latin typeface="Times New Roman" pitchFamily="18" charset="0"/>
                <a:cs typeface="Times New Roman" pitchFamily="18" charset="0"/>
              </a:rPr>
              <a:t>	END IF;</a:t>
            </a:r>
          </a:p>
          <a:p>
            <a:pPr algn="l" indent="-571500" marL="742950"/>
            <a:r>
              <a:rPr dirty="0" sz="2400" lang="en-US">
                <a:solidFill>
                  <a:schemeClr val="tx1"/>
                </a:solidFill>
                <a:effectLst/>
                <a:latin typeface="Times New Roman" pitchFamily="18" charset="0"/>
                <a:cs typeface="Times New Roman" pitchFamily="18" charset="0"/>
              </a:rPr>
              <a:t>END;</a:t>
            </a:r>
          </a:p>
          <a:p>
            <a:pPr algn="l" indent="-571500" marL="742950">
              <a:buFontTx/>
              <a:buChar char="•"/>
            </a:pPr>
            <a:endParaRPr dirty="0" sz="1400" lang="en-US">
              <a:effectLst/>
              <a:latin typeface="Times New Roman" pitchFamily="18" charset="0"/>
              <a:cs typeface="Times New Roman" pitchFamily="18" charset="0"/>
            </a:endParaRPr>
          </a:p>
        </p:txBody>
      </p:sp>
    </p:spTree>
  </p:cSld>
  <p:clrMapOvr>
    <a:masterClrMapping/>
  </p:clrMapOvr>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237" name=""/>
        <p:cNvGrpSpPr/>
        <p:nvPr/>
      </p:nvGrpSpPr>
      <p:grpSpPr>
        <a:xfrm>
          <a:off x="0" y="0"/>
          <a:ext cx="0" cy="0"/>
          <a:chOff x="0" y="0"/>
          <a:chExt cx="0" cy="0"/>
        </a:xfrm>
      </p:grpSpPr>
      <p:sp>
        <p:nvSpPr>
          <p:cNvPr id="1048710" name="Rectangle 2"/>
          <p:cNvSpPr>
            <a:spLocks noGrp="1" noChangeArrowheads="1"/>
          </p:cNvSpPr>
          <p:nvPr>
            <p:ph type="ctrTitle"/>
          </p:nvPr>
        </p:nvSpPr>
        <p:spPr>
          <a:xfrm>
            <a:off x="838200" y="0"/>
            <a:ext cx="8001000" cy="838200"/>
          </a:xfrm>
        </p:spPr>
        <p:txBody>
          <a:bodyPr/>
          <a:p>
            <a:pPr algn="l"/>
            <a:r>
              <a:rPr b="1" dirty="0" sz="3200" lang="en-US" u="sng">
                <a:solidFill>
                  <a:srgbClr val="FF0000"/>
                </a:solidFill>
                <a:effectLst/>
                <a:ea typeface="Arial Unicode MS" pitchFamily="34" charset="-128"/>
              </a:rPr>
              <a:t>Example explained</a:t>
            </a:r>
          </a:p>
        </p:txBody>
      </p:sp>
      <p:sp>
        <p:nvSpPr>
          <p:cNvPr id="1048711" name="Rectangle 3"/>
          <p:cNvSpPr>
            <a:spLocks noGrp="1" noChangeArrowheads="1"/>
          </p:cNvSpPr>
          <p:nvPr>
            <p:ph type="subTitle" idx="1"/>
          </p:nvPr>
        </p:nvSpPr>
        <p:spPr>
          <a:xfrm>
            <a:off x="228600" y="838200"/>
            <a:ext cx="8610600" cy="5257800"/>
          </a:xfrm>
        </p:spPr>
        <p:txBody>
          <a:bodyPr/>
          <a:p>
            <a:pPr algn="l" indent="-571500" marL="742950">
              <a:buFontTx/>
              <a:buChar char="•"/>
            </a:pPr>
            <a:r>
              <a:rPr dirty="0" sz="2800" lang="en-US">
                <a:solidFill>
                  <a:schemeClr val="tx1"/>
                </a:solidFill>
                <a:effectLst/>
                <a:latin typeface="Times New Roman" pitchFamily="18" charset="0"/>
                <a:cs typeface="Times New Roman" pitchFamily="18" charset="0"/>
              </a:rPr>
              <a:t>In the example above, the condition</a:t>
            </a:r>
          </a:p>
          <a:p>
            <a:pPr algn="l" indent="-457200" lvl="1" marL="1454150"/>
            <a:r>
              <a:rPr b="1" dirty="0" sz="2400" lang="en-US">
                <a:solidFill>
                  <a:schemeClr val="tx1"/>
                </a:solidFill>
                <a:effectLst/>
                <a:latin typeface="Times New Roman" pitchFamily="18" charset="0"/>
                <a:cs typeface="Times New Roman" pitchFamily="18" charset="0"/>
              </a:rPr>
              <a:t>(v_letter &gt;= 'A' AND v_letter &lt;= 'Z')</a:t>
            </a:r>
          </a:p>
          <a:p>
            <a:pPr algn="l" indent="-457200" lvl="1" marL="1454150"/>
            <a:r>
              <a:rPr b="1" dirty="0" sz="2400" lang="en-US">
                <a:solidFill>
                  <a:schemeClr val="tx1"/>
                </a:solidFill>
                <a:effectLst/>
                <a:latin typeface="Times New Roman" pitchFamily="18" charset="0"/>
                <a:cs typeface="Times New Roman" pitchFamily="18" charset="0"/>
              </a:rPr>
              <a:t>OR (v_letter &gt;= 'a' AND v_letter &lt;= 'z')</a:t>
            </a:r>
          </a:p>
          <a:p>
            <a:pPr algn="l" indent="-571500" marL="742950"/>
            <a:r>
              <a:rPr dirty="0" sz="2800" lang="en-US">
                <a:solidFill>
                  <a:schemeClr val="tx1"/>
                </a:solidFill>
                <a:effectLst/>
                <a:latin typeface="Times New Roman" pitchFamily="18" charset="0"/>
                <a:cs typeface="Times New Roman" pitchFamily="18" charset="0"/>
              </a:rPr>
              <a:t>	uses logical operators AND and OR. </a:t>
            </a:r>
            <a:endParaRPr dirty="0" sz="2800" lang="en-US" smtClean="0">
              <a:solidFill>
                <a:schemeClr val="tx1"/>
              </a:solidFill>
              <a:effectLst/>
              <a:latin typeface="Times New Roman" pitchFamily="18" charset="0"/>
              <a:cs typeface="Times New Roman" pitchFamily="18" charset="0"/>
            </a:endParaRPr>
          </a:p>
          <a:p>
            <a:pPr algn="l" indent="-571500" marL="742950"/>
            <a:endParaRPr dirty="0" sz="2800" lang="en-US">
              <a:solidFill>
                <a:schemeClr val="tx1"/>
              </a:solidFill>
              <a:effectLst/>
              <a:latin typeface="Times New Roman" pitchFamily="18" charset="0"/>
              <a:cs typeface="Times New Roman" pitchFamily="18" charset="0"/>
            </a:endParaRPr>
          </a:p>
          <a:p>
            <a:pPr algn="l" indent="-571500" marL="742950">
              <a:buFontTx/>
              <a:buChar char="•"/>
            </a:pPr>
            <a:r>
              <a:rPr dirty="0" sz="2800" lang="en-US">
                <a:solidFill>
                  <a:schemeClr val="tx1"/>
                </a:solidFill>
                <a:effectLst/>
                <a:latin typeface="Times New Roman" pitchFamily="18" charset="0"/>
                <a:cs typeface="Times New Roman" pitchFamily="18" charset="0"/>
              </a:rPr>
              <a:t>There are two conditions </a:t>
            </a:r>
          </a:p>
          <a:p>
            <a:pPr algn="l" indent="-457200" lvl="1" marL="1454150"/>
            <a:r>
              <a:rPr b="1" dirty="0" sz="2400" lang="en-US">
                <a:solidFill>
                  <a:schemeClr val="tx1"/>
                </a:solidFill>
                <a:effectLst/>
                <a:latin typeface="Times New Roman" pitchFamily="18" charset="0"/>
                <a:cs typeface="Times New Roman" pitchFamily="18" charset="0"/>
              </a:rPr>
              <a:t>(v_letter &gt;= 'A' AND v_letter &lt;= 'Z')</a:t>
            </a:r>
          </a:p>
          <a:p>
            <a:pPr algn="l" indent="-457200" lvl="1" marL="1454150"/>
            <a:r>
              <a:rPr dirty="0" sz="2400" lang="en-US">
                <a:solidFill>
                  <a:schemeClr val="tx1"/>
                </a:solidFill>
                <a:effectLst/>
                <a:latin typeface="Times New Roman" pitchFamily="18" charset="0"/>
                <a:cs typeface="Times New Roman" pitchFamily="18" charset="0"/>
              </a:rPr>
              <a:t>and</a:t>
            </a:r>
          </a:p>
          <a:p>
            <a:pPr algn="l" indent="-457200" lvl="1" marL="1454150"/>
            <a:r>
              <a:rPr b="1" dirty="0" sz="2400" lang="en-US">
                <a:solidFill>
                  <a:schemeClr val="tx1"/>
                </a:solidFill>
                <a:effectLst/>
                <a:latin typeface="Times New Roman" pitchFamily="18" charset="0"/>
                <a:cs typeface="Times New Roman" pitchFamily="18" charset="0"/>
              </a:rPr>
              <a:t>(v_letter &gt;= 'a' AND v_letter &lt;= 'z')</a:t>
            </a:r>
          </a:p>
          <a:p>
            <a:pPr algn="l" indent="-571500" marL="742950"/>
            <a:r>
              <a:rPr dirty="0" sz="2800" lang="en-US">
                <a:solidFill>
                  <a:schemeClr val="tx1"/>
                </a:solidFill>
                <a:effectLst/>
                <a:latin typeface="Times New Roman" pitchFamily="18" charset="0"/>
                <a:cs typeface="Times New Roman" pitchFamily="18" charset="0"/>
              </a:rPr>
              <a:t>	combined into one with the help of the OR operator</a:t>
            </a:r>
            <a:r>
              <a:rPr dirty="0" sz="2800" lang="en-US">
                <a:effectLst/>
                <a:latin typeface="Times New Roman" pitchFamily="18" charset="0"/>
                <a:cs typeface="Times New Roman" pitchFamily="18" charset="0"/>
              </a:rPr>
              <a:t>. </a:t>
            </a:r>
          </a:p>
        </p:txBody>
      </p:sp>
    </p:spTree>
  </p:cSld>
  <p:clrMapOvr>
    <a:masterClrMapping/>
  </p:clrMapOvr>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238" name=""/>
        <p:cNvGrpSpPr/>
        <p:nvPr/>
      </p:nvGrpSpPr>
      <p:grpSpPr>
        <a:xfrm>
          <a:off x="0" y="0"/>
          <a:ext cx="0" cy="0"/>
          <a:chOff x="0" y="0"/>
          <a:chExt cx="0" cy="0"/>
        </a:xfrm>
      </p:grpSpPr>
      <p:sp>
        <p:nvSpPr>
          <p:cNvPr id="1048712" name="Rectangle 2"/>
          <p:cNvSpPr>
            <a:spLocks noGrp="1" noChangeArrowheads="1"/>
          </p:cNvSpPr>
          <p:nvPr>
            <p:ph type="ctrTitle"/>
          </p:nvPr>
        </p:nvSpPr>
        <p:spPr>
          <a:xfrm>
            <a:off x="838200" y="0"/>
            <a:ext cx="8001000" cy="838200"/>
          </a:xfrm>
        </p:spPr>
        <p:txBody>
          <a:bodyPr/>
          <a:p>
            <a:pPr algn="l"/>
            <a:r>
              <a:rPr b="1" dirty="0" sz="3200" lang="en-US" u="sng">
                <a:solidFill>
                  <a:srgbClr val="FF0000"/>
                </a:solidFill>
                <a:effectLst/>
                <a:ea typeface="Arial Unicode MS" pitchFamily="34" charset="-128"/>
              </a:rPr>
              <a:t>Example explained</a:t>
            </a:r>
          </a:p>
        </p:txBody>
      </p:sp>
      <p:sp>
        <p:nvSpPr>
          <p:cNvPr id="1048713" name="Rectangle 3"/>
          <p:cNvSpPr>
            <a:spLocks noGrp="1" noChangeArrowheads="1"/>
          </p:cNvSpPr>
          <p:nvPr>
            <p:ph type="subTitle" idx="1"/>
          </p:nvPr>
        </p:nvSpPr>
        <p:spPr>
          <a:xfrm>
            <a:off x="228600" y="838200"/>
            <a:ext cx="8610600" cy="5257800"/>
          </a:xfrm>
        </p:spPr>
        <p:txBody>
          <a:bodyPr/>
          <a:p>
            <a:pPr algn="l" indent="-571500" marL="742950">
              <a:buFontTx/>
              <a:buChar char="•"/>
            </a:pPr>
            <a:r>
              <a:rPr dirty="0" sz="2800" lang="en-US">
                <a:solidFill>
                  <a:schemeClr val="tx1"/>
                </a:solidFill>
                <a:effectLst/>
                <a:latin typeface="Times New Roman" pitchFamily="18" charset="0"/>
                <a:cs typeface="Times New Roman" pitchFamily="18" charset="0"/>
              </a:rPr>
              <a:t>It is also important for you to realize the purpose of the parentheses. </a:t>
            </a:r>
          </a:p>
          <a:p>
            <a:pPr algn="l" indent="-571500" marL="742950">
              <a:buFontTx/>
              <a:buChar char="•"/>
            </a:pPr>
            <a:r>
              <a:rPr dirty="0" sz="2800" lang="en-US">
                <a:solidFill>
                  <a:schemeClr val="tx1"/>
                </a:solidFill>
                <a:effectLst/>
                <a:latin typeface="Times New Roman" pitchFamily="18" charset="0"/>
                <a:cs typeface="Times New Roman" pitchFamily="18" charset="0"/>
              </a:rPr>
              <a:t>In this example, they are used to improve the readability only because the operator AND takes precedence over the operator OR.</a:t>
            </a:r>
          </a:p>
          <a:p>
            <a:pPr algn="l" indent="-571500" marL="742950">
              <a:buFontTx/>
              <a:buChar char="•"/>
            </a:pPr>
            <a:r>
              <a:rPr dirty="0" sz="2800" lang="en-US">
                <a:solidFill>
                  <a:schemeClr val="tx1"/>
                </a:solidFill>
                <a:effectLst/>
                <a:latin typeface="Times New Roman" pitchFamily="18" charset="0"/>
                <a:cs typeface="Times New Roman" pitchFamily="18" charset="0"/>
              </a:rPr>
              <a:t>When the symbol “?” is entered at runtime, this example produces the following output</a:t>
            </a:r>
          </a:p>
          <a:p>
            <a:pPr algn="l" indent="-571500" marL="742950">
              <a:buFontTx/>
              <a:buChar char="•"/>
            </a:pPr>
            <a:endParaRPr dirty="0" sz="1600" lang="en-US">
              <a:solidFill>
                <a:schemeClr val="tx1"/>
              </a:solidFill>
              <a:effectLst/>
              <a:latin typeface="Times New Roman" pitchFamily="18" charset="0"/>
              <a:cs typeface="Times New Roman" pitchFamily="18" charset="0"/>
            </a:endParaRPr>
          </a:p>
        </p:txBody>
      </p:sp>
    </p:spTree>
  </p:cSld>
  <p:clrMapOvr>
    <a:masterClrMapping/>
  </p:clrMapOvr>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239" name=""/>
        <p:cNvGrpSpPr/>
        <p:nvPr/>
      </p:nvGrpSpPr>
      <p:grpSpPr>
        <a:xfrm>
          <a:off x="0" y="0"/>
          <a:ext cx="0" cy="0"/>
          <a:chOff x="0" y="0"/>
          <a:chExt cx="0" cy="0"/>
        </a:xfrm>
      </p:grpSpPr>
      <p:sp>
        <p:nvSpPr>
          <p:cNvPr id="1048714" name="Rectangle 2"/>
          <p:cNvSpPr>
            <a:spLocks noGrp="1" noChangeArrowheads="1"/>
          </p:cNvSpPr>
          <p:nvPr>
            <p:ph type="ctrTitle"/>
          </p:nvPr>
        </p:nvSpPr>
        <p:spPr>
          <a:xfrm>
            <a:off x="838200" y="0"/>
            <a:ext cx="8001000" cy="838200"/>
          </a:xfrm>
        </p:spPr>
        <p:txBody>
          <a:bodyPr/>
          <a:p>
            <a:pPr algn="l"/>
            <a:r>
              <a:rPr b="1" dirty="0" sz="3200" lang="en-US" u="sng">
                <a:solidFill>
                  <a:srgbClr val="FF0000"/>
                </a:solidFill>
                <a:effectLst/>
                <a:ea typeface="Arial Unicode MS" pitchFamily="34" charset="-128"/>
              </a:rPr>
              <a:t>Output</a:t>
            </a:r>
          </a:p>
        </p:txBody>
      </p:sp>
      <p:sp>
        <p:nvSpPr>
          <p:cNvPr id="1048715" name="Rectangle 3"/>
          <p:cNvSpPr>
            <a:spLocks noGrp="1" noChangeArrowheads="1"/>
          </p:cNvSpPr>
          <p:nvPr>
            <p:ph type="subTitle" idx="1"/>
          </p:nvPr>
        </p:nvSpPr>
        <p:spPr>
          <a:xfrm>
            <a:off x="228600" y="838200"/>
            <a:ext cx="8229600" cy="5257800"/>
          </a:xfrm>
        </p:spPr>
        <p:txBody>
          <a:bodyPr/>
          <a:p>
            <a:pPr algn="l" indent="-568325" lvl="2" marL="2136775"/>
            <a:r>
              <a:rPr dirty="0" lang="en-US">
                <a:solidFill>
                  <a:schemeClr val="tx1"/>
                </a:solidFill>
                <a:effectLst/>
                <a:latin typeface="Times New Roman" pitchFamily="18" charset="0"/>
                <a:cs typeface="Times New Roman" pitchFamily="18" charset="0"/>
              </a:rPr>
              <a:t>Enter value for sv_letter: ?</a:t>
            </a:r>
          </a:p>
          <a:p>
            <a:pPr algn="l" indent="-568325" lvl="2" marL="2136775"/>
            <a:r>
              <a:rPr dirty="0" lang="en-US">
                <a:solidFill>
                  <a:schemeClr val="tx1"/>
                </a:solidFill>
                <a:effectLst/>
                <a:latin typeface="Times New Roman" pitchFamily="18" charset="0"/>
                <a:cs typeface="Times New Roman" pitchFamily="18" charset="0"/>
              </a:rPr>
              <a:t>old 2: v_letter CHAR(1) := '&amp;sv_letter';</a:t>
            </a:r>
          </a:p>
          <a:p>
            <a:pPr algn="l" indent="-568325" lvl="2" marL="2136775"/>
            <a:r>
              <a:rPr dirty="0" lang="en-US">
                <a:solidFill>
                  <a:schemeClr val="tx1"/>
                </a:solidFill>
                <a:effectLst/>
                <a:latin typeface="Times New Roman" pitchFamily="18" charset="0"/>
                <a:cs typeface="Times New Roman" pitchFamily="18" charset="0"/>
              </a:rPr>
              <a:t>new 2: v_letter CHAR(1) := '?';</a:t>
            </a:r>
          </a:p>
          <a:p>
            <a:pPr algn="l" indent="-568325" lvl="2" marL="2136775"/>
            <a:r>
              <a:rPr dirty="0" lang="en-US">
                <a:solidFill>
                  <a:schemeClr val="tx1"/>
                </a:solidFill>
                <a:effectLst/>
                <a:latin typeface="Times New Roman" pitchFamily="18" charset="0"/>
                <a:cs typeface="Times New Roman" pitchFamily="18" charset="0"/>
              </a:rPr>
              <a:t>This is not a letter</a:t>
            </a:r>
          </a:p>
          <a:p>
            <a:pPr algn="l" indent="-568325" lvl="2" marL="2136775"/>
            <a:r>
              <a:rPr dirty="0" lang="en-US">
                <a:solidFill>
                  <a:schemeClr val="tx1"/>
                </a:solidFill>
                <a:effectLst/>
                <a:latin typeface="Times New Roman" pitchFamily="18" charset="0"/>
                <a:cs typeface="Times New Roman" pitchFamily="18" charset="0"/>
              </a:rPr>
              <a:t>This is not a number</a:t>
            </a:r>
          </a:p>
          <a:p>
            <a:pPr algn="l" indent="-568325" lvl="2" marL="2136775"/>
            <a:r>
              <a:rPr dirty="0" lang="en-US">
                <a:solidFill>
                  <a:schemeClr val="tx1"/>
                </a:solidFill>
                <a:effectLst/>
                <a:latin typeface="Times New Roman" pitchFamily="18" charset="0"/>
                <a:cs typeface="Times New Roman" pitchFamily="18" charset="0"/>
              </a:rPr>
              <a:t>PL/SQL procedure successfully completed.</a:t>
            </a:r>
          </a:p>
          <a:p>
            <a:pPr algn="l" indent="-568325" lvl="2" marL="2136775">
              <a:buFontTx/>
              <a:buChar char="•"/>
            </a:pPr>
            <a:endParaRPr dirty="0" sz="1400" lang="en-US">
              <a:solidFill>
                <a:schemeClr val="tx1"/>
              </a:solidFill>
              <a:effectLst/>
              <a:latin typeface="Times New Roman" pitchFamily="18" charset="0"/>
              <a:cs typeface="Times New Roman" pitchFamily="18" charset="0"/>
            </a:endParaRPr>
          </a:p>
        </p:txBody>
      </p:sp>
    </p:spTree>
  </p:cSld>
  <p:clrMapOvr>
    <a:masterClrMapping/>
  </p:clrMapOvr>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240" name=""/>
        <p:cNvGrpSpPr/>
        <p:nvPr/>
      </p:nvGrpSpPr>
      <p:grpSpPr>
        <a:xfrm>
          <a:off x="0" y="0"/>
          <a:ext cx="0" cy="0"/>
          <a:chOff x="0" y="0"/>
          <a:chExt cx="0" cy="0"/>
        </a:xfrm>
      </p:grpSpPr>
      <p:sp>
        <p:nvSpPr>
          <p:cNvPr id="1048716" name="Title 1"/>
          <p:cNvSpPr>
            <a:spLocks noGrp="1"/>
          </p:cNvSpPr>
          <p:nvPr>
            <p:ph type="title"/>
          </p:nvPr>
        </p:nvSpPr>
        <p:spPr>
          <a:xfrm>
            <a:off x="457200" y="274638"/>
            <a:ext cx="8229600" cy="715962"/>
          </a:xfrm>
        </p:spPr>
        <p:txBody>
          <a:bodyPr>
            <a:noAutofit/>
          </a:bodyPr>
          <a:p>
            <a:r>
              <a:rPr b="1" dirty="0" sz="3400" lang="en-US" smtClean="0">
                <a:solidFill>
                  <a:srgbClr val="FF0000"/>
                </a:solidFill>
                <a:latin typeface="Times New Roman" pitchFamily="18" charset="0"/>
                <a:cs typeface="Times New Roman" pitchFamily="18" charset="0"/>
              </a:rPr>
              <a:t/>
            </a:r>
            <a:br>
              <a:rPr b="1" dirty="0" sz="3400" lang="en-US" smtClean="0">
                <a:solidFill>
                  <a:srgbClr val="FF0000"/>
                </a:solidFill>
                <a:latin typeface="Times New Roman" pitchFamily="18" charset="0"/>
                <a:cs typeface="Times New Roman" pitchFamily="18" charset="0"/>
              </a:rPr>
            </a:br>
            <a:r>
              <a:rPr b="1" dirty="0" sz="3400" lang="en-US" smtClean="0">
                <a:solidFill>
                  <a:srgbClr val="FF0000"/>
                </a:solidFill>
                <a:latin typeface="Times New Roman" pitchFamily="18" charset="0"/>
                <a:cs typeface="Times New Roman" pitchFamily="18" charset="0"/>
              </a:rPr>
              <a:t>PL/SQL </a:t>
            </a:r>
            <a:r>
              <a:rPr b="1" dirty="0" sz="3400" lang="en-US">
                <a:solidFill>
                  <a:srgbClr val="FF0000"/>
                </a:solidFill>
                <a:latin typeface="Times New Roman" pitchFamily="18" charset="0"/>
                <a:cs typeface="Times New Roman" pitchFamily="18" charset="0"/>
              </a:rPr>
              <a:t>- Basic Loop Statement</a:t>
            </a:r>
            <a:br>
              <a:rPr b="1" dirty="0" sz="3400" lang="en-US">
                <a:solidFill>
                  <a:srgbClr val="FF0000"/>
                </a:solidFill>
                <a:latin typeface="Times New Roman" pitchFamily="18" charset="0"/>
                <a:cs typeface="Times New Roman" pitchFamily="18" charset="0"/>
              </a:rPr>
            </a:br>
            <a:endParaRPr dirty="0" sz="3400" lang="en-US">
              <a:solidFill>
                <a:srgbClr val="FF0000"/>
              </a:solidFill>
              <a:latin typeface="Times New Roman" pitchFamily="18" charset="0"/>
              <a:cs typeface="Times New Roman" pitchFamily="18" charset="0"/>
            </a:endParaRPr>
          </a:p>
        </p:txBody>
      </p:sp>
      <p:sp>
        <p:nvSpPr>
          <p:cNvPr id="1048717" name="Content Placeholder 2"/>
          <p:cNvSpPr>
            <a:spLocks noGrp="1"/>
          </p:cNvSpPr>
          <p:nvPr>
            <p:ph idx="1"/>
          </p:nvPr>
        </p:nvSpPr>
        <p:spPr>
          <a:xfrm>
            <a:off x="381000" y="1143000"/>
            <a:ext cx="8382000" cy="5486400"/>
          </a:xfrm>
        </p:spPr>
        <p:txBody>
          <a:bodyPr>
            <a:normAutofit fontScale="70000" lnSpcReduction="20000"/>
          </a:bodyPr>
          <a:p>
            <a:r>
              <a:rPr dirty="0" lang="en-US">
                <a:latin typeface="Times New Roman" pitchFamily="18" charset="0"/>
                <a:cs typeface="Times New Roman" pitchFamily="18" charset="0"/>
              </a:rPr>
              <a:t>Basic loop structure encloses sequence of statements in between the </a:t>
            </a:r>
            <a:r>
              <a:rPr b="1" dirty="0" lang="en-US">
                <a:latin typeface="Times New Roman" pitchFamily="18" charset="0"/>
                <a:cs typeface="Times New Roman" pitchFamily="18" charset="0"/>
              </a:rPr>
              <a:t>LOOP</a:t>
            </a:r>
            <a:r>
              <a:rPr dirty="0" lang="en-US">
                <a:latin typeface="Times New Roman" pitchFamily="18" charset="0"/>
                <a:cs typeface="Times New Roman" pitchFamily="18" charset="0"/>
              </a:rPr>
              <a:t> and </a:t>
            </a:r>
            <a:r>
              <a:rPr b="1" dirty="0" lang="en-US">
                <a:latin typeface="Times New Roman" pitchFamily="18" charset="0"/>
                <a:cs typeface="Times New Roman" pitchFamily="18" charset="0"/>
              </a:rPr>
              <a:t>END LOOP</a:t>
            </a:r>
            <a:r>
              <a:rPr dirty="0" lang="en-US">
                <a:latin typeface="Times New Roman" pitchFamily="18" charset="0"/>
                <a:cs typeface="Times New Roman" pitchFamily="18" charset="0"/>
              </a:rPr>
              <a:t> statements. With each iteration, the sequence of statements is executed and then control resumes at the top of the loop</a:t>
            </a:r>
            <a:r>
              <a:rPr dirty="0" lang="en-US" smtClean="0">
                <a:latin typeface="Times New Roman" pitchFamily="18" charset="0"/>
                <a:cs typeface="Times New Roman" pitchFamily="18" charset="0"/>
              </a:rPr>
              <a:t>.</a:t>
            </a:r>
          </a:p>
          <a:p>
            <a:endParaRPr dirty="0" lang="en-US">
              <a:latin typeface="Times New Roman" pitchFamily="18" charset="0"/>
              <a:cs typeface="Times New Roman" pitchFamily="18" charset="0"/>
            </a:endParaRPr>
          </a:p>
          <a:p>
            <a:r>
              <a:rPr b="1" dirty="0" lang="en-US">
                <a:solidFill>
                  <a:srgbClr val="FF0000"/>
                </a:solidFill>
                <a:latin typeface="Times New Roman" pitchFamily="18" charset="0"/>
                <a:cs typeface="Times New Roman" pitchFamily="18" charset="0"/>
              </a:rPr>
              <a:t>Syntax</a:t>
            </a:r>
          </a:p>
          <a:p>
            <a:r>
              <a:rPr dirty="0" lang="en-US">
                <a:latin typeface="Times New Roman" pitchFamily="18" charset="0"/>
                <a:cs typeface="Times New Roman" pitchFamily="18" charset="0"/>
              </a:rPr>
              <a:t>The syntax of a basic loop in PL/SQL programming language is −</a:t>
            </a:r>
          </a:p>
          <a:p>
            <a:pPr indent="0" marL="0">
              <a:buNone/>
            </a:pPr>
            <a:r>
              <a:rPr dirty="0" lang="en-US" smtClean="0">
                <a:latin typeface="Times New Roman" pitchFamily="18" charset="0"/>
                <a:cs typeface="Times New Roman" pitchFamily="18" charset="0"/>
              </a:rPr>
              <a:t>	</a:t>
            </a:r>
            <a:r>
              <a:rPr dirty="0" lang="en-US" smtClean="0">
                <a:solidFill>
                  <a:srgbClr val="FF0000"/>
                </a:solidFill>
                <a:latin typeface="Times New Roman" pitchFamily="18" charset="0"/>
                <a:cs typeface="Times New Roman" pitchFamily="18" charset="0"/>
              </a:rPr>
              <a:t>LOOP </a:t>
            </a:r>
          </a:p>
          <a:p>
            <a:pPr indent="0" marL="0">
              <a:buNone/>
            </a:pPr>
            <a:r>
              <a:rPr dirty="0" lang="en-US" smtClean="0">
                <a:solidFill>
                  <a:srgbClr val="FF0000"/>
                </a:solidFill>
                <a:latin typeface="Times New Roman" pitchFamily="18" charset="0"/>
                <a:cs typeface="Times New Roman" pitchFamily="18" charset="0"/>
              </a:rPr>
              <a:t>		</a:t>
            </a:r>
            <a:r>
              <a:rPr b="1" dirty="0" lang="en-US" smtClean="0">
                <a:solidFill>
                  <a:schemeClr val="tx1">
                    <a:lumMod val="75000"/>
                    <a:lumOff val="25000"/>
                  </a:schemeClr>
                </a:solidFill>
                <a:latin typeface="Times New Roman" pitchFamily="18" charset="0"/>
                <a:cs typeface="Times New Roman" pitchFamily="18" charset="0"/>
              </a:rPr>
              <a:t>Sequence </a:t>
            </a:r>
            <a:r>
              <a:rPr b="1" dirty="0" lang="en-US">
                <a:solidFill>
                  <a:schemeClr val="tx1">
                    <a:lumMod val="75000"/>
                    <a:lumOff val="25000"/>
                  </a:schemeClr>
                </a:solidFill>
                <a:latin typeface="Times New Roman" pitchFamily="18" charset="0"/>
                <a:cs typeface="Times New Roman" pitchFamily="18" charset="0"/>
              </a:rPr>
              <a:t>of statements; </a:t>
            </a:r>
            <a:endParaRPr b="1" dirty="0" lang="en-US" smtClean="0">
              <a:solidFill>
                <a:schemeClr val="tx1">
                  <a:lumMod val="75000"/>
                  <a:lumOff val="25000"/>
                </a:schemeClr>
              </a:solidFill>
              <a:latin typeface="Times New Roman" pitchFamily="18" charset="0"/>
              <a:cs typeface="Times New Roman" pitchFamily="18" charset="0"/>
            </a:endParaRPr>
          </a:p>
          <a:p>
            <a:pPr indent="0" marL="0">
              <a:buNone/>
            </a:pPr>
            <a:r>
              <a:rPr dirty="0" lang="en-US" smtClean="0">
                <a:solidFill>
                  <a:srgbClr val="FF0000"/>
                </a:solidFill>
                <a:latin typeface="Times New Roman" pitchFamily="18" charset="0"/>
                <a:cs typeface="Times New Roman" pitchFamily="18" charset="0"/>
              </a:rPr>
              <a:t>	END </a:t>
            </a:r>
            <a:r>
              <a:rPr dirty="0" lang="en-US">
                <a:solidFill>
                  <a:srgbClr val="FF0000"/>
                </a:solidFill>
                <a:latin typeface="Times New Roman" pitchFamily="18" charset="0"/>
                <a:cs typeface="Times New Roman" pitchFamily="18" charset="0"/>
              </a:rPr>
              <a:t>LOOP; </a:t>
            </a:r>
            <a:endParaRPr dirty="0" lang="en-US" smtClean="0">
              <a:solidFill>
                <a:srgbClr val="FF0000"/>
              </a:solidFill>
              <a:latin typeface="Times New Roman" pitchFamily="18" charset="0"/>
              <a:cs typeface="Times New Roman" pitchFamily="18" charset="0"/>
            </a:endParaRPr>
          </a:p>
          <a:p>
            <a:pPr indent="0" marL="0">
              <a:buNone/>
            </a:pPr>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Here</a:t>
            </a:r>
            <a:r>
              <a:rPr dirty="0" lang="en-US">
                <a:latin typeface="Times New Roman" pitchFamily="18" charset="0"/>
                <a:cs typeface="Times New Roman" pitchFamily="18" charset="0"/>
              </a:rPr>
              <a:t>, the sequence of statement(s) may be a single statement or a block of statements. </a:t>
            </a:r>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An </a:t>
            </a:r>
            <a:r>
              <a:rPr b="1" dirty="0" lang="en-US">
                <a:latin typeface="Times New Roman" pitchFamily="18" charset="0"/>
                <a:cs typeface="Times New Roman" pitchFamily="18" charset="0"/>
              </a:rPr>
              <a:t>EXIT statement</a:t>
            </a:r>
            <a:r>
              <a:rPr dirty="0" lang="en-US">
                <a:latin typeface="Times New Roman" pitchFamily="18" charset="0"/>
                <a:cs typeface="Times New Roman" pitchFamily="18" charset="0"/>
              </a:rPr>
              <a:t> or an </a:t>
            </a:r>
            <a:r>
              <a:rPr b="1" dirty="0" lang="en-US">
                <a:latin typeface="Times New Roman" pitchFamily="18" charset="0"/>
                <a:cs typeface="Times New Roman" pitchFamily="18" charset="0"/>
              </a:rPr>
              <a:t>EXIT WHEN statement</a:t>
            </a:r>
            <a:r>
              <a:rPr dirty="0" lang="en-US">
                <a:latin typeface="Times New Roman" pitchFamily="18" charset="0"/>
                <a:cs typeface="Times New Roman" pitchFamily="18" charset="0"/>
              </a:rPr>
              <a:t> is required to break the loop.</a:t>
            </a:r>
          </a:p>
          <a:p>
            <a:endParaRPr dirty="0" lang="en-US">
              <a:latin typeface="Times New Roman" pitchFamily="18" charset="0"/>
              <a:cs typeface="Times New Roman" pitchFamily="18" charset="0"/>
            </a:endParaRPr>
          </a:p>
        </p:txBody>
      </p:sp>
    </p:spTree>
  </p:cSld>
  <p:clrMapOvr>
    <a:masterClrMapping/>
  </p:clrMapOvr>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241" name=""/>
        <p:cNvGrpSpPr/>
        <p:nvPr/>
      </p:nvGrpSpPr>
      <p:grpSpPr>
        <a:xfrm>
          <a:off x="0" y="0"/>
          <a:ext cx="0" cy="0"/>
          <a:chOff x="0" y="0"/>
          <a:chExt cx="0" cy="0"/>
        </a:xfrm>
      </p:grpSpPr>
      <p:sp>
        <p:nvSpPr>
          <p:cNvPr id="1048718" name="Content Placeholder 2"/>
          <p:cNvSpPr>
            <a:spLocks noGrp="1"/>
          </p:cNvSpPr>
          <p:nvPr>
            <p:ph idx="1"/>
          </p:nvPr>
        </p:nvSpPr>
        <p:spPr>
          <a:xfrm>
            <a:off x="228600" y="228600"/>
            <a:ext cx="8686800" cy="6477000"/>
          </a:xfrm>
        </p:spPr>
        <p:txBody>
          <a:bodyPr>
            <a:normAutofit fontScale="70000" lnSpcReduction="20000"/>
          </a:bodyPr>
          <a:p>
            <a:r>
              <a:rPr b="1" dirty="0" lang="en-US">
                <a:solidFill>
                  <a:srgbClr val="FF0000"/>
                </a:solidFill>
                <a:latin typeface="Times New Roman" pitchFamily="18" charset="0"/>
                <a:cs typeface="Times New Roman" pitchFamily="18" charset="0"/>
              </a:rPr>
              <a:t>Example</a:t>
            </a:r>
          </a:p>
          <a:p>
            <a:pPr indent="0" marL="0">
              <a:buNone/>
            </a:pPr>
            <a:r>
              <a:rPr dirty="0" lang="en-US">
                <a:latin typeface="Times New Roman" pitchFamily="18" charset="0"/>
                <a:cs typeface="Times New Roman" pitchFamily="18" charset="0"/>
              </a:rPr>
              <a:t>DECLARE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x </a:t>
            </a:r>
            <a:r>
              <a:rPr dirty="0" lang="en-US">
                <a:latin typeface="Times New Roman" pitchFamily="18" charset="0"/>
                <a:cs typeface="Times New Roman" pitchFamily="18" charset="0"/>
              </a:rPr>
              <a:t>number := 10;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BEGIN </a:t>
            </a:r>
          </a:p>
          <a:p>
            <a:pPr indent="0" marL="0">
              <a:buNone/>
            </a:pPr>
            <a:r>
              <a:rPr dirty="0" lang="en-US">
                <a:latin typeface="Times New Roman" pitchFamily="18" charset="0"/>
                <a:cs typeface="Times New Roman" pitchFamily="18" charset="0"/>
              </a:rPr>
              <a:t> </a:t>
            </a:r>
            <a:r>
              <a:rPr dirty="0" lang="en-US" smtClean="0">
                <a:latin typeface="Times New Roman" pitchFamily="18" charset="0"/>
                <a:cs typeface="Times New Roman" pitchFamily="18" charset="0"/>
              </a:rPr>
              <a:t>    LOOP </a:t>
            </a:r>
          </a:p>
          <a:p>
            <a:pPr indent="0" marL="0">
              <a:buNone/>
            </a:pPr>
            <a:r>
              <a:rPr dirty="0" lang="en-US" smtClean="0">
                <a:latin typeface="Times New Roman" pitchFamily="18" charset="0"/>
                <a:cs typeface="Times New Roman" pitchFamily="18" charset="0"/>
              </a:rPr>
              <a:t>	dbms_output.put_line(x</a:t>
            </a:r>
            <a:r>
              <a:rPr dirty="0" lang="en-US">
                <a:latin typeface="Times New Roman" pitchFamily="18" charset="0"/>
                <a:cs typeface="Times New Roman" pitchFamily="18" charset="0"/>
              </a:rPr>
              <a:t>);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x </a:t>
            </a:r>
            <a:r>
              <a:rPr dirty="0" lang="en-US">
                <a:latin typeface="Times New Roman" pitchFamily="18" charset="0"/>
                <a:cs typeface="Times New Roman" pitchFamily="18" charset="0"/>
              </a:rPr>
              <a:t>:= x + 10;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IF </a:t>
            </a:r>
            <a:r>
              <a:rPr dirty="0" lang="en-US">
                <a:latin typeface="Times New Roman" pitchFamily="18" charset="0"/>
                <a:cs typeface="Times New Roman" pitchFamily="18" charset="0"/>
              </a:rPr>
              <a:t>x &gt; 50 THEN </a:t>
            </a:r>
            <a:endParaRPr dirty="0" lang="en-US" smtClean="0">
              <a:latin typeface="Times New Roman" pitchFamily="18" charset="0"/>
              <a:cs typeface="Times New Roman" pitchFamily="18" charset="0"/>
            </a:endParaRPr>
          </a:p>
          <a:p>
            <a:pPr indent="0" marL="0">
              <a:buNone/>
            </a:pPr>
            <a:r>
              <a:rPr dirty="0" lang="en-US">
                <a:latin typeface="Times New Roman" pitchFamily="18" charset="0"/>
                <a:cs typeface="Times New Roman" pitchFamily="18" charset="0"/>
              </a:rPr>
              <a:t>	</a:t>
            </a:r>
            <a:r>
              <a:rPr dirty="0" lang="en-US" smtClean="0">
                <a:latin typeface="Times New Roman" pitchFamily="18" charset="0"/>
                <a:cs typeface="Times New Roman" pitchFamily="18" charset="0"/>
              </a:rPr>
              <a:t>exit</a:t>
            </a:r>
            <a:r>
              <a:rPr dirty="0" lang="en-US">
                <a:latin typeface="Times New Roman" pitchFamily="18" charset="0"/>
                <a:cs typeface="Times New Roman" pitchFamily="18" charset="0"/>
              </a:rPr>
              <a:t>;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END </a:t>
            </a:r>
            <a:r>
              <a:rPr dirty="0" lang="en-US">
                <a:latin typeface="Times New Roman" pitchFamily="18" charset="0"/>
                <a:cs typeface="Times New Roman" pitchFamily="18" charset="0"/>
              </a:rPr>
              <a:t>IF;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END </a:t>
            </a:r>
            <a:r>
              <a:rPr dirty="0" lang="en-US">
                <a:latin typeface="Times New Roman" pitchFamily="18" charset="0"/>
                <a:cs typeface="Times New Roman" pitchFamily="18" charset="0"/>
              </a:rPr>
              <a:t>LOOP</a:t>
            </a:r>
            <a:r>
              <a:rPr dirty="0" lang="en-US" smtClean="0">
                <a:latin typeface="Times New Roman" pitchFamily="18" charset="0"/>
                <a:cs typeface="Times New Roman" pitchFamily="18" charset="0"/>
              </a:rPr>
              <a:t>;</a:t>
            </a:r>
          </a:p>
          <a:p>
            <a:pPr indent="0" marL="0">
              <a:buNone/>
            </a:pPr>
            <a:r>
              <a:rPr dirty="0" lang="en-US" smtClean="0">
                <a:solidFill>
                  <a:srgbClr val="FF0000"/>
                </a:solidFill>
                <a:latin typeface="Times New Roman" pitchFamily="18" charset="0"/>
                <a:cs typeface="Times New Roman" pitchFamily="18" charset="0"/>
              </a:rPr>
              <a:t> </a:t>
            </a:r>
            <a:r>
              <a:rPr dirty="0" lang="en-US">
                <a:solidFill>
                  <a:srgbClr val="FF0000"/>
                </a:solidFill>
                <a:latin typeface="Times New Roman" pitchFamily="18" charset="0"/>
                <a:cs typeface="Times New Roman" pitchFamily="18" charset="0"/>
              </a:rPr>
              <a:t>-- after exit, control resumes here </a:t>
            </a:r>
            <a:endParaRPr dirty="0" lang="en-US" smtClean="0">
              <a:solidFill>
                <a:srgbClr val="FF0000"/>
              </a:solidFill>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dbms_output.put_line</a:t>
            </a:r>
            <a:r>
              <a:rPr dirty="0" lang="en-US">
                <a:latin typeface="Times New Roman" pitchFamily="18" charset="0"/>
                <a:cs typeface="Times New Roman" pitchFamily="18" charset="0"/>
              </a:rPr>
              <a:t>('After Exit x is: ' || x</a:t>
            </a:r>
            <a:r>
              <a:rPr dirty="0" lang="en-US" smtClean="0">
                <a:latin typeface="Times New Roman" pitchFamily="18" charset="0"/>
                <a:cs typeface="Times New Roman" pitchFamily="18" charset="0"/>
              </a:rPr>
              <a:t>);</a:t>
            </a:r>
          </a:p>
          <a:p>
            <a:pPr indent="0" marL="0">
              <a:buNone/>
            </a:pPr>
            <a:r>
              <a:rPr dirty="0" lang="en-US" smtClean="0">
                <a:latin typeface="Times New Roman" pitchFamily="18" charset="0"/>
                <a:cs typeface="Times New Roman" pitchFamily="18" charset="0"/>
              </a:rPr>
              <a:t> </a:t>
            </a:r>
            <a:r>
              <a:rPr dirty="0" lang="en-US">
                <a:latin typeface="Times New Roman" pitchFamily="18" charset="0"/>
                <a:cs typeface="Times New Roman" pitchFamily="18" charset="0"/>
              </a:rPr>
              <a:t>END</a:t>
            </a:r>
            <a:r>
              <a:rPr dirty="0" lang="en-US" smtClean="0">
                <a:latin typeface="Times New Roman" pitchFamily="18" charset="0"/>
                <a:cs typeface="Times New Roman" pitchFamily="18" charset="0"/>
              </a:rPr>
              <a:t>;</a:t>
            </a:r>
          </a:p>
          <a:p>
            <a:pPr indent="0" marL="0">
              <a:buNone/>
            </a:pPr>
            <a:r>
              <a:rPr dirty="0" lang="en-US" smtClean="0">
                <a:latin typeface="Times New Roman" pitchFamily="18" charset="0"/>
                <a:cs typeface="Times New Roman" pitchFamily="18" charset="0"/>
              </a:rPr>
              <a:t> </a:t>
            </a:r>
            <a:r>
              <a:rPr dirty="0" lang="en-US">
                <a:latin typeface="Times New Roman" pitchFamily="18" charset="0"/>
                <a:cs typeface="Times New Roman" pitchFamily="18" charset="0"/>
              </a:rPr>
              <a:t>/ </a:t>
            </a:r>
            <a:endParaRPr dirty="0" lang="en-US" smtClean="0">
              <a:latin typeface="Times New Roman" pitchFamily="18" charset="0"/>
              <a:cs typeface="Times New Roman" pitchFamily="18" charset="0"/>
            </a:endParaRPr>
          </a:p>
          <a:p>
            <a:r>
              <a:rPr b="1" dirty="0" lang="en-US" smtClean="0">
                <a:latin typeface="Times New Roman" pitchFamily="18" charset="0"/>
                <a:cs typeface="Times New Roman" pitchFamily="18" charset="0"/>
              </a:rPr>
              <a:t>Output</a:t>
            </a:r>
            <a:endParaRPr b="1" dirty="0" lang="en-US">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10 </a:t>
            </a:r>
            <a:r>
              <a:rPr dirty="0" lang="en-US">
                <a:latin typeface="Times New Roman" pitchFamily="18" charset="0"/>
                <a:cs typeface="Times New Roman" pitchFamily="18" charset="0"/>
              </a:rPr>
              <a:t>20 30 40 50 </a:t>
            </a:r>
            <a:endParaRPr dirty="0" lang="en-US" smtClean="0">
              <a:latin typeface="Times New Roman" pitchFamily="18" charset="0"/>
              <a:cs typeface="Times New Roman" pitchFamily="18" charset="0"/>
            </a:endParaRPr>
          </a:p>
          <a:p>
            <a:pPr indent="0" marL="0">
              <a:buNone/>
            </a:pPr>
            <a:r>
              <a:rPr dirty="0" lang="en-US">
                <a:latin typeface="Times New Roman" pitchFamily="18" charset="0"/>
                <a:cs typeface="Times New Roman" pitchFamily="18" charset="0"/>
              </a:rPr>
              <a:t> </a:t>
            </a:r>
            <a:r>
              <a:rPr dirty="0" lang="en-US" smtClean="0">
                <a:latin typeface="Times New Roman" pitchFamily="18" charset="0"/>
                <a:cs typeface="Times New Roman" pitchFamily="18" charset="0"/>
              </a:rPr>
              <a:t>                 After </a:t>
            </a:r>
            <a:r>
              <a:rPr dirty="0" lang="en-US">
                <a:latin typeface="Times New Roman" pitchFamily="18" charset="0"/>
                <a:cs typeface="Times New Roman" pitchFamily="18" charset="0"/>
              </a:rPr>
              <a:t>Exit x is: 60 </a:t>
            </a:r>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PL/SQL </a:t>
            </a:r>
            <a:r>
              <a:rPr dirty="0" lang="en-US">
                <a:latin typeface="Times New Roman" pitchFamily="18" charset="0"/>
                <a:cs typeface="Times New Roman" pitchFamily="18" charset="0"/>
              </a:rPr>
              <a:t>procedure successfully completed. </a:t>
            </a:r>
          </a:p>
        </p:txBody>
      </p:sp>
    </p:spTree>
  </p:cSld>
  <p:clrMapOvr>
    <a:masterClrMapping/>
  </p:clrMapOvr>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242" name=""/>
        <p:cNvGrpSpPr/>
        <p:nvPr/>
      </p:nvGrpSpPr>
      <p:grpSpPr>
        <a:xfrm>
          <a:off x="0" y="0"/>
          <a:ext cx="0" cy="0"/>
          <a:chOff x="0" y="0"/>
          <a:chExt cx="0" cy="0"/>
        </a:xfrm>
      </p:grpSpPr>
      <p:sp>
        <p:nvSpPr>
          <p:cNvPr id="1048719" name="Content Placeholder 2"/>
          <p:cNvSpPr>
            <a:spLocks noGrp="1"/>
          </p:cNvSpPr>
          <p:nvPr>
            <p:ph idx="1"/>
          </p:nvPr>
        </p:nvSpPr>
        <p:spPr>
          <a:xfrm>
            <a:off x="228600" y="228600"/>
            <a:ext cx="8610600" cy="6477000"/>
          </a:xfrm>
        </p:spPr>
        <p:txBody>
          <a:bodyPr>
            <a:normAutofit fontScale="62500" lnSpcReduction="20000"/>
          </a:bodyPr>
          <a:p>
            <a:r>
              <a:rPr dirty="0" lang="en-US">
                <a:solidFill>
                  <a:srgbClr val="FF0000"/>
                </a:solidFill>
                <a:latin typeface="Times New Roman" pitchFamily="18" charset="0"/>
                <a:cs typeface="Times New Roman" pitchFamily="18" charset="0"/>
              </a:rPr>
              <a:t>You can use the </a:t>
            </a:r>
            <a:r>
              <a:rPr b="1" dirty="0" lang="en-US">
                <a:solidFill>
                  <a:srgbClr val="FF0000"/>
                </a:solidFill>
                <a:latin typeface="Times New Roman" pitchFamily="18" charset="0"/>
                <a:cs typeface="Times New Roman" pitchFamily="18" charset="0"/>
              </a:rPr>
              <a:t>EXIT WHEN</a:t>
            </a:r>
            <a:r>
              <a:rPr dirty="0" lang="en-US">
                <a:solidFill>
                  <a:srgbClr val="FF0000"/>
                </a:solidFill>
                <a:latin typeface="Times New Roman" pitchFamily="18" charset="0"/>
                <a:cs typeface="Times New Roman" pitchFamily="18" charset="0"/>
              </a:rPr>
              <a:t> statement instead of the </a:t>
            </a:r>
            <a:r>
              <a:rPr b="1" dirty="0" lang="en-US">
                <a:solidFill>
                  <a:srgbClr val="FF0000"/>
                </a:solidFill>
                <a:latin typeface="Times New Roman" pitchFamily="18" charset="0"/>
                <a:cs typeface="Times New Roman" pitchFamily="18" charset="0"/>
              </a:rPr>
              <a:t>EXIT</a:t>
            </a:r>
            <a:r>
              <a:rPr dirty="0" lang="en-US">
                <a:solidFill>
                  <a:srgbClr val="FF0000"/>
                </a:solidFill>
                <a:latin typeface="Times New Roman" pitchFamily="18" charset="0"/>
                <a:cs typeface="Times New Roman" pitchFamily="18" charset="0"/>
              </a:rPr>
              <a:t> statement −</a:t>
            </a:r>
          </a:p>
          <a:p>
            <a:pPr indent="0" marL="0">
              <a:buNone/>
            </a:pPr>
            <a:r>
              <a:rPr dirty="0" lang="en-US" smtClean="0">
                <a:latin typeface="Times New Roman" pitchFamily="18" charset="0"/>
                <a:cs typeface="Times New Roman" pitchFamily="18" charset="0"/>
              </a:rPr>
              <a:t>DECLARE</a:t>
            </a:r>
          </a:p>
          <a:p>
            <a:pPr indent="0" marL="0">
              <a:buNone/>
            </a:pPr>
            <a:r>
              <a:rPr dirty="0" lang="en-US" smtClean="0">
                <a:latin typeface="Times New Roman" pitchFamily="18" charset="0"/>
                <a:cs typeface="Times New Roman" pitchFamily="18" charset="0"/>
              </a:rPr>
              <a:t> 	x </a:t>
            </a:r>
            <a:r>
              <a:rPr dirty="0" lang="en-US">
                <a:latin typeface="Times New Roman" pitchFamily="18" charset="0"/>
                <a:cs typeface="Times New Roman" pitchFamily="18" charset="0"/>
              </a:rPr>
              <a:t>number := 10;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BEGIN </a:t>
            </a:r>
          </a:p>
          <a:p>
            <a:pPr indent="0" marL="0">
              <a:buNone/>
            </a:pPr>
            <a:r>
              <a:rPr dirty="0" lang="en-US" smtClean="0">
                <a:latin typeface="Times New Roman" pitchFamily="18" charset="0"/>
                <a:cs typeface="Times New Roman" pitchFamily="18" charset="0"/>
              </a:rPr>
              <a:t>	LOOP </a:t>
            </a:r>
          </a:p>
          <a:p>
            <a:pPr indent="0" marL="0">
              <a:buNone/>
            </a:pPr>
            <a:r>
              <a:rPr dirty="0" lang="en-US" smtClean="0">
                <a:latin typeface="Times New Roman" pitchFamily="18" charset="0"/>
                <a:cs typeface="Times New Roman" pitchFamily="18" charset="0"/>
              </a:rPr>
              <a:t>		dbms_output.put_line(x</a:t>
            </a:r>
            <a:r>
              <a:rPr dirty="0" lang="en-US">
                <a:latin typeface="Times New Roman" pitchFamily="18" charset="0"/>
                <a:cs typeface="Times New Roman" pitchFamily="18" charset="0"/>
              </a:rPr>
              <a:t>);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x </a:t>
            </a:r>
            <a:r>
              <a:rPr dirty="0" lang="en-US">
                <a:latin typeface="Times New Roman" pitchFamily="18" charset="0"/>
                <a:cs typeface="Times New Roman" pitchFamily="18" charset="0"/>
              </a:rPr>
              <a:t>:= x + 10;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exit WHEN </a:t>
            </a:r>
            <a:r>
              <a:rPr dirty="0" lang="en-US">
                <a:latin typeface="Times New Roman" pitchFamily="18" charset="0"/>
                <a:cs typeface="Times New Roman" pitchFamily="18" charset="0"/>
              </a:rPr>
              <a:t>x &gt; 50</a:t>
            </a:r>
            <a:r>
              <a:rPr dirty="0" lang="en-US" smtClean="0">
                <a:latin typeface="Times New Roman" pitchFamily="18" charset="0"/>
                <a:cs typeface="Times New Roman" pitchFamily="18" charset="0"/>
              </a:rPr>
              <a:t>;</a:t>
            </a:r>
          </a:p>
          <a:p>
            <a:pPr indent="0" marL="0">
              <a:buNone/>
            </a:pPr>
            <a:r>
              <a:rPr dirty="0" lang="en-US" smtClean="0">
                <a:latin typeface="Times New Roman" pitchFamily="18" charset="0"/>
                <a:cs typeface="Times New Roman" pitchFamily="18" charset="0"/>
              </a:rPr>
              <a:t>	 </a:t>
            </a:r>
            <a:r>
              <a:rPr dirty="0" lang="en-US">
                <a:latin typeface="Times New Roman" pitchFamily="18" charset="0"/>
                <a:cs typeface="Times New Roman" pitchFamily="18" charset="0"/>
              </a:rPr>
              <a:t>END </a:t>
            </a:r>
            <a:r>
              <a:rPr dirty="0" lang="en-US" smtClean="0">
                <a:latin typeface="Times New Roman" pitchFamily="18" charset="0"/>
                <a:cs typeface="Times New Roman" pitchFamily="18" charset="0"/>
              </a:rPr>
              <a:t>LOOP</a:t>
            </a:r>
            <a:r>
              <a:rPr dirty="0" lang="en-US">
                <a:latin typeface="Times New Roman" pitchFamily="18" charset="0"/>
                <a:cs typeface="Times New Roman" pitchFamily="18" charset="0"/>
              </a:rPr>
              <a:t>; </a:t>
            </a:r>
            <a:endParaRPr dirty="0" lang="en-US" smtClean="0">
              <a:latin typeface="Times New Roman" pitchFamily="18" charset="0"/>
              <a:cs typeface="Times New Roman" pitchFamily="18" charset="0"/>
            </a:endParaRPr>
          </a:p>
          <a:p>
            <a:pPr indent="0" marL="0">
              <a:buNone/>
            </a:pPr>
            <a:r>
              <a:rPr dirty="0" lang="en-US" smtClean="0">
                <a:solidFill>
                  <a:srgbClr val="FF0000"/>
                </a:solidFill>
                <a:latin typeface="Times New Roman" pitchFamily="18" charset="0"/>
                <a:cs typeface="Times New Roman" pitchFamily="18" charset="0"/>
              </a:rPr>
              <a:t>-- </a:t>
            </a:r>
            <a:r>
              <a:rPr dirty="0" lang="en-US">
                <a:solidFill>
                  <a:srgbClr val="FF0000"/>
                </a:solidFill>
                <a:latin typeface="Times New Roman" pitchFamily="18" charset="0"/>
                <a:cs typeface="Times New Roman" pitchFamily="18" charset="0"/>
              </a:rPr>
              <a:t>after exit, control resumes here </a:t>
            </a:r>
            <a:endParaRPr dirty="0" lang="en-US" smtClean="0">
              <a:solidFill>
                <a:srgbClr val="FF0000"/>
              </a:solidFill>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dbms_output.put_line</a:t>
            </a:r>
            <a:r>
              <a:rPr dirty="0" lang="en-US">
                <a:latin typeface="Times New Roman" pitchFamily="18" charset="0"/>
                <a:cs typeface="Times New Roman" pitchFamily="18" charset="0"/>
              </a:rPr>
              <a:t>('After Exit x is: ' || x);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END;</a:t>
            </a:r>
          </a:p>
          <a:p>
            <a:pPr indent="0" marL="0">
              <a:buNone/>
            </a:pPr>
            <a:r>
              <a:rPr dirty="0" lang="en-US" smtClean="0">
                <a:latin typeface="Times New Roman" pitchFamily="18" charset="0"/>
                <a:cs typeface="Times New Roman" pitchFamily="18" charset="0"/>
              </a:rPr>
              <a:t> / </a:t>
            </a:r>
          </a:p>
          <a:p>
            <a:r>
              <a:rPr b="1" dirty="0" lang="en-US" smtClean="0">
                <a:solidFill>
                  <a:srgbClr val="FF0000"/>
                </a:solidFill>
                <a:latin typeface="Times New Roman" pitchFamily="18" charset="0"/>
                <a:cs typeface="Times New Roman" pitchFamily="18" charset="0"/>
              </a:rPr>
              <a:t>Output</a:t>
            </a:r>
            <a:endParaRPr b="1" dirty="0" lang="en-US">
              <a:solidFill>
                <a:srgbClr val="FF0000"/>
              </a:solidFill>
              <a:latin typeface="Times New Roman" pitchFamily="18" charset="0"/>
              <a:cs typeface="Times New Roman" pitchFamily="18" charset="0"/>
            </a:endParaRPr>
          </a:p>
          <a:p>
            <a:pPr indent="0" marL="0">
              <a:buNone/>
            </a:pPr>
            <a:r>
              <a:rPr dirty="0" lang="en-US">
                <a:latin typeface="Times New Roman" pitchFamily="18" charset="0"/>
                <a:cs typeface="Times New Roman" pitchFamily="18" charset="0"/>
              </a:rPr>
              <a:t>10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20 </a:t>
            </a:r>
          </a:p>
          <a:p>
            <a:pPr indent="0" marL="0">
              <a:buNone/>
            </a:pPr>
            <a:r>
              <a:rPr dirty="0" lang="en-US" smtClean="0">
                <a:latin typeface="Times New Roman" pitchFamily="18" charset="0"/>
                <a:cs typeface="Times New Roman" pitchFamily="18" charset="0"/>
              </a:rPr>
              <a:t>30 </a:t>
            </a:r>
          </a:p>
          <a:p>
            <a:pPr indent="0" marL="0">
              <a:buNone/>
            </a:pPr>
            <a:r>
              <a:rPr dirty="0" lang="en-US" smtClean="0">
                <a:latin typeface="Times New Roman" pitchFamily="18" charset="0"/>
                <a:cs typeface="Times New Roman" pitchFamily="18" charset="0"/>
              </a:rPr>
              <a:t>40 </a:t>
            </a:r>
          </a:p>
          <a:p>
            <a:pPr indent="0" marL="0">
              <a:buNone/>
            </a:pPr>
            <a:r>
              <a:rPr dirty="0" lang="en-US" smtClean="0">
                <a:latin typeface="Times New Roman" pitchFamily="18" charset="0"/>
                <a:cs typeface="Times New Roman" pitchFamily="18" charset="0"/>
              </a:rPr>
              <a:t>50 </a:t>
            </a:r>
          </a:p>
          <a:p>
            <a:pPr indent="0" marL="0">
              <a:buNone/>
            </a:pPr>
            <a:r>
              <a:rPr dirty="0" lang="en-US" smtClean="0">
                <a:latin typeface="Times New Roman" pitchFamily="18" charset="0"/>
                <a:cs typeface="Times New Roman" pitchFamily="18" charset="0"/>
              </a:rPr>
              <a:t>After </a:t>
            </a:r>
            <a:r>
              <a:rPr dirty="0" lang="en-US">
                <a:latin typeface="Times New Roman" pitchFamily="18" charset="0"/>
                <a:cs typeface="Times New Roman" pitchFamily="18" charset="0"/>
              </a:rPr>
              <a:t>Exit x is: 60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PL/SQL </a:t>
            </a:r>
            <a:r>
              <a:rPr dirty="0" lang="en-US">
                <a:latin typeface="Times New Roman" pitchFamily="18" charset="0"/>
                <a:cs typeface="Times New Roman" pitchFamily="18" charset="0"/>
              </a:rPr>
              <a:t>procedure successfully completed. </a:t>
            </a:r>
          </a:p>
        </p:txBody>
      </p:sp>
    </p:spTree>
  </p:cSld>
  <p:clrMapOvr>
    <a:masterClrMapping/>
  </p:clrMapOvr>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243" name=""/>
        <p:cNvGrpSpPr/>
        <p:nvPr/>
      </p:nvGrpSpPr>
      <p:grpSpPr>
        <a:xfrm>
          <a:off x="0" y="0"/>
          <a:ext cx="0" cy="0"/>
          <a:chOff x="0" y="0"/>
          <a:chExt cx="0" cy="0"/>
        </a:xfrm>
      </p:grpSpPr>
      <p:sp>
        <p:nvSpPr>
          <p:cNvPr id="1048720" name="Content Placeholder 2"/>
          <p:cNvSpPr>
            <a:spLocks noGrp="1"/>
          </p:cNvSpPr>
          <p:nvPr>
            <p:ph idx="1"/>
          </p:nvPr>
        </p:nvSpPr>
        <p:spPr>
          <a:xfrm>
            <a:off x="304800" y="609600"/>
            <a:ext cx="8229600" cy="4525963"/>
          </a:xfrm>
        </p:spPr>
        <p:txBody>
          <a:bodyPr/>
          <a:p>
            <a:pPr>
              <a:buFont typeface="Wingdings" panose="05000000000000000000" pitchFamily="2" charset="2"/>
              <a:buChar char="§"/>
            </a:pPr>
            <a:r>
              <a:rPr dirty="0" lang="en-US">
                <a:solidFill>
                  <a:srgbClr val="FF0000"/>
                </a:solidFill>
                <a:latin typeface="Times New Roman" pitchFamily="18" charset="0"/>
                <a:cs typeface="Times New Roman" pitchFamily="18" charset="0"/>
              </a:rPr>
              <a:t>Loops concept provides the following advantage in coding </a:t>
            </a:r>
          </a:p>
          <a:p>
            <a:r>
              <a:rPr dirty="0" lang="en-US">
                <a:latin typeface="Times New Roman" pitchFamily="18" charset="0"/>
                <a:cs typeface="Times New Roman" pitchFamily="18" charset="0"/>
              </a:rPr>
              <a:t>Reusability of code</a:t>
            </a:r>
          </a:p>
          <a:p>
            <a:r>
              <a:rPr dirty="0" lang="en-US" smtClean="0">
                <a:latin typeface="Times New Roman" pitchFamily="18" charset="0"/>
                <a:cs typeface="Times New Roman" pitchFamily="18" charset="0"/>
              </a:rPr>
              <a:t>Reduced </a:t>
            </a:r>
            <a:r>
              <a:rPr dirty="0" lang="en-US">
                <a:latin typeface="Times New Roman" pitchFamily="18" charset="0"/>
                <a:cs typeface="Times New Roman" pitchFamily="18" charset="0"/>
              </a:rPr>
              <a:t>code size</a:t>
            </a:r>
          </a:p>
          <a:p>
            <a:r>
              <a:rPr dirty="0" lang="en-US">
                <a:latin typeface="Times New Roman" pitchFamily="18" charset="0"/>
                <a:cs typeface="Times New Roman" pitchFamily="18" charset="0"/>
              </a:rPr>
              <a:t>Easy flow of control</a:t>
            </a:r>
          </a:p>
          <a:p>
            <a:r>
              <a:rPr dirty="0" lang="en-US">
                <a:latin typeface="Times New Roman" pitchFamily="18" charset="0"/>
                <a:cs typeface="Times New Roman" pitchFamily="18" charset="0"/>
              </a:rPr>
              <a:t>Reduced Complexity </a:t>
            </a:r>
          </a:p>
          <a:p>
            <a:endParaRPr dirty="0" lang="en-US"/>
          </a:p>
        </p:txBody>
      </p:sp>
    </p:spTree>
  </p:cSld>
  <p:clrMapOvr>
    <a:masterClrMapping/>
  </p:clrMapOvr>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244" name=""/>
        <p:cNvGrpSpPr/>
        <p:nvPr/>
      </p:nvGrpSpPr>
      <p:grpSpPr>
        <a:xfrm>
          <a:off x="0" y="0"/>
          <a:ext cx="0" cy="0"/>
          <a:chOff x="0" y="0"/>
          <a:chExt cx="0" cy="0"/>
        </a:xfrm>
      </p:grpSpPr>
      <p:sp>
        <p:nvSpPr>
          <p:cNvPr id="1048721" name="Content Placeholder 2"/>
          <p:cNvSpPr>
            <a:spLocks noGrp="1"/>
          </p:cNvSpPr>
          <p:nvPr>
            <p:ph idx="1"/>
          </p:nvPr>
        </p:nvSpPr>
        <p:spPr>
          <a:xfrm>
            <a:off x="228600" y="304800"/>
            <a:ext cx="8686800" cy="6324600"/>
          </a:xfrm>
        </p:spPr>
        <p:txBody>
          <a:bodyPr>
            <a:normAutofit/>
          </a:bodyPr>
          <a:p>
            <a:pPr>
              <a:buFont typeface="Wingdings" panose="05000000000000000000" pitchFamily="2" charset="2"/>
              <a:buChar char="Ø"/>
            </a:pPr>
            <a:r>
              <a:rPr b="1" dirty="0" sz="2400" lang="en-US">
                <a:solidFill>
                  <a:srgbClr val="FF0000"/>
                </a:solidFill>
                <a:latin typeface="Times New Roman" pitchFamily="18" charset="0"/>
                <a:cs typeface="Times New Roman" pitchFamily="18" charset="0"/>
              </a:rPr>
              <a:t>Loop Control Statements</a:t>
            </a:r>
          </a:p>
          <a:p>
            <a:pPr indent="0" marL="0">
              <a:buNone/>
            </a:pPr>
            <a:r>
              <a:rPr dirty="0" sz="2400" lang="en-US" smtClean="0">
                <a:latin typeface="Times New Roman" pitchFamily="18" charset="0"/>
                <a:cs typeface="Times New Roman" pitchFamily="18" charset="0"/>
              </a:rPr>
              <a:t>Loop </a:t>
            </a:r>
            <a:r>
              <a:rPr dirty="0" sz="2400" lang="en-US">
                <a:latin typeface="Times New Roman" pitchFamily="18" charset="0"/>
                <a:cs typeface="Times New Roman" pitchFamily="18" charset="0"/>
              </a:rPr>
              <a:t>control statements are those that actually controls the flow of execution inside the loop. Below is the detailed description about the loop control statements. </a:t>
            </a:r>
            <a:endParaRPr dirty="0" sz="2400" lang="en-US" smtClean="0">
              <a:latin typeface="Times New Roman" pitchFamily="18" charset="0"/>
              <a:cs typeface="Times New Roman" pitchFamily="18" charset="0"/>
            </a:endParaRPr>
          </a:p>
          <a:p>
            <a:pPr indent="0" marL="0">
              <a:buNone/>
            </a:pPr>
            <a:endParaRPr dirty="0" sz="2400" lang="en-US">
              <a:latin typeface="Times New Roman" pitchFamily="18" charset="0"/>
              <a:cs typeface="Times New Roman" pitchFamily="18" charset="0"/>
            </a:endParaRPr>
          </a:p>
          <a:p>
            <a:pPr>
              <a:buFont typeface="Wingdings" pitchFamily="2" charset="2"/>
              <a:buChar char="v"/>
            </a:pPr>
            <a:r>
              <a:rPr b="1" dirty="0" sz="2400" lang="en-US">
                <a:solidFill>
                  <a:srgbClr val="FF0000"/>
                </a:solidFill>
                <a:latin typeface="Times New Roman" pitchFamily="18" charset="0"/>
                <a:cs typeface="Times New Roman" pitchFamily="18" charset="0"/>
              </a:rPr>
              <a:t>CONTINUE</a:t>
            </a:r>
          </a:p>
          <a:p>
            <a:r>
              <a:rPr dirty="0" sz="2400" lang="en-US">
                <a:latin typeface="Times New Roman" pitchFamily="18" charset="0"/>
                <a:cs typeface="Times New Roman" pitchFamily="18" charset="0"/>
              </a:rPr>
              <a:t>This keyword sends an instruction to the PL/SQL engine that whenever PL/SQL engine encounters this keyword inside the loop, then it will skip the remaining code in the execution block of the code, and next iteration will start immediately. This will be mainly used if the code inside the loop wants to be skipped for certain iteration values. </a:t>
            </a:r>
          </a:p>
          <a:p>
            <a:endParaRPr dirty="0" sz="2400" lang="en-US">
              <a:latin typeface="Times New Roman" pitchFamily="18" charset="0"/>
              <a:cs typeface="Times New Roman" pitchFamily="18" charset="0"/>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8602" name="Title 1"/>
          <p:cNvSpPr>
            <a:spLocks noGrp="1"/>
          </p:cNvSpPr>
          <p:nvPr>
            <p:ph type="title"/>
          </p:nvPr>
        </p:nvSpPr>
        <p:spPr>
          <a:xfrm>
            <a:off x="457200" y="274638"/>
            <a:ext cx="8229600" cy="563562"/>
          </a:xfrm>
        </p:spPr>
        <p:txBody>
          <a:bodyPr>
            <a:normAutofit fontScale="90000"/>
          </a:bodyPr>
          <a:p>
            <a:r>
              <a:rPr b="1" dirty="0" lang="en-US">
                <a:solidFill>
                  <a:srgbClr val="FF0000"/>
                </a:solidFill>
                <a:latin typeface="Times New Roman" pitchFamily="18" charset="0"/>
                <a:cs typeface="Times New Roman" pitchFamily="18" charset="0"/>
              </a:rPr>
              <a:t>PL/SQL </a:t>
            </a:r>
            <a:r>
              <a:rPr b="1" dirty="0" lang="en-US" smtClean="0">
                <a:solidFill>
                  <a:srgbClr val="FF0000"/>
                </a:solidFill>
                <a:latin typeface="Times New Roman" pitchFamily="18" charset="0"/>
                <a:cs typeface="Times New Roman" pitchFamily="18" charset="0"/>
              </a:rPr>
              <a:t>block</a:t>
            </a:r>
            <a:r>
              <a:rPr b="1" dirty="0" lang="en-US"/>
              <a:t/>
            </a:r>
            <a:br>
              <a:rPr b="1" dirty="0" lang="en-US"/>
            </a:br>
            <a:endParaRPr dirty="0" lang="en-US"/>
          </a:p>
        </p:txBody>
      </p:sp>
      <p:sp>
        <p:nvSpPr>
          <p:cNvPr id="1048603" name="Content Placeholder 2"/>
          <p:cNvSpPr>
            <a:spLocks noGrp="1"/>
          </p:cNvSpPr>
          <p:nvPr>
            <p:ph idx="1"/>
          </p:nvPr>
        </p:nvSpPr>
        <p:spPr>
          <a:xfrm>
            <a:off x="152400" y="762000"/>
            <a:ext cx="8839200" cy="5943600"/>
          </a:xfrm>
        </p:spPr>
        <p:txBody>
          <a:bodyPr>
            <a:noAutofit/>
          </a:bodyPr>
          <a:p>
            <a:r>
              <a:rPr dirty="0" sz="1900" lang="en-US" smtClean="0">
                <a:latin typeface="Times New Roman" panose="02020603050405020304" pitchFamily="18" charset="0"/>
                <a:cs typeface="Times New Roman" panose="02020603050405020304" pitchFamily="18" charset="0"/>
              </a:rPr>
              <a:t>This </a:t>
            </a:r>
            <a:r>
              <a:rPr dirty="0" sz="1900" lang="en-US">
                <a:latin typeface="Times New Roman" panose="02020603050405020304" pitchFamily="18" charset="0"/>
                <a:cs typeface="Times New Roman" panose="02020603050405020304" pitchFamily="18" charset="0"/>
              </a:rPr>
              <a:t>is the component which has the actual PL/SQL code.</a:t>
            </a:r>
          </a:p>
          <a:p>
            <a:r>
              <a:rPr dirty="0" sz="1900" lang="en-US">
                <a:latin typeface="Times New Roman" panose="02020603050405020304" pitchFamily="18" charset="0"/>
                <a:cs typeface="Times New Roman" panose="02020603050405020304" pitchFamily="18" charset="0"/>
              </a:rPr>
              <a:t>This consists of different sections to divide the code logically (declarative section for declaring purpose, execution section for processing statements, exception handling section for handling errors)</a:t>
            </a:r>
          </a:p>
          <a:p>
            <a:r>
              <a:rPr dirty="0" sz="1900" lang="en-US">
                <a:latin typeface="Times New Roman" panose="02020603050405020304" pitchFamily="18" charset="0"/>
                <a:cs typeface="Times New Roman" panose="02020603050405020304" pitchFamily="18" charset="0"/>
              </a:rPr>
              <a:t>It also contains the</a:t>
            </a:r>
            <a:r>
              <a:rPr dirty="0" sz="1900" lang="en-US">
                <a:latin typeface="Times New Roman" panose="02020603050405020304" pitchFamily="18" charset="0"/>
                <a:cs typeface="Times New Roman" panose="02020603050405020304" pitchFamily="18" charset="0"/>
                <a:hlinkClick r:id="rId1"/>
              </a:rPr>
              <a:t> SQL </a:t>
            </a:r>
            <a:r>
              <a:rPr dirty="0" sz="1900" lang="en-US">
                <a:latin typeface="Times New Roman" panose="02020603050405020304" pitchFamily="18" charset="0"/>
                <a:cs typeface="Times New Roman" panose="02020603050405020304" pitchFamily="18" charset="0"/>
              </a:rPr>
              <a:t>instruction that used to interact with the database server. </a:t>
            </a:r>
          </a:p>
          <a:p>
            <a:r>
              <a:rPr dirty="0" sz="1900" lang="en-US">
                <a:latin typeface="Times New Roman" panose="02020603050405020304" pitchFamily="18" charset="0"/>
                <a:cs typeface="Times New Roman" panose="02020603050405020304" pitchFamily="18" charset="0"/>
              </a:rPr>
              <a:t>All the PL/SQL units are treated as PL/SQL blocks, and this is the starting stage of the architecture which serves as the primary input.</a:t>
            </a:r>
          </a:p>
          <a:p>
            <a:r>
              <a:rPr dirty="0" sz="1900" lang="en-US">
                <a:solidFill>
                  <a:srgbClr val="FF0000"/>
                </a:solidFill>
                <a:latin typeface="Times New Roman" panose="02020603050405020304" pitchFamily="18" charset="0"/>
                <a:cs typeface="Times New Roman" panose="02020603050405020304" pitchFamily="18" charset="0"/>
              </a:rPr>
              <a:t>Following are the different type of PL/SQL units.</a:t>
            </a:r>
          </a:p>
          <a:p>
            <a:pPr lvl="1"/>
            <a:r>
              <a:rPr dirty="0" sz="1900" lang="en-US">
                <a:solidFill>
                  <a:srgbClr val="FF0000"/>
                </a:solidFill>
                <a:latin typeface="Times New Roman" panose="02020603050405020304" pitchFamily="18" charset="0"/>
                <a:cs typeface="Times New Roman" panose="02020603050405020304" pitchFamily="18" charset="0"/>
              </a:rPr>
              <a:t>Anonymous Block</a:t>
            </a:r>
          </a:p>
          <a:p>
            <a:pPr lvl="1"/>
            <a:r>
              <a:rPr dirty="0" sz="1900" lang="en-US">
                <a:solidFill>
                  <a:srgbClr val="FF0000"/>
                </a:solidFill>
                <a:latin typeface="Times New Roman" panose="02020603050405020304" pitchFamily="18" charset="0"/>
                <a:cs typeface="Times New Roman" panose="02020603050405020304" pitchFamily="18" charset="0"/>
              </a:rPr>
              <a:t>Function</a:t>
            </a:r>
          </a:p>
          <a:p>
            <a:pPr lvl="1"/>
            <a:r>
              <a:rPr dirty="0" sz="1900" lang="en-US">
                <a:solidFill>
                  <a:srgbClr val="FF0000"/>
                </a:solidFill>
                <a:latin typeface="Times New Roman" panose="02020603050405020304" pitchFamily="18" charset="0"/>
                <a:cs typeface="Times New Roman" panose="02020603050405020304" pitchFamily="18" charset="0"/>
              </a:rPr>
              <a:t>Library</a:t>
            </a:r>
          </a:p>
          <a:p>
            <a:pPr lvl="1"/>
            <a:r>
              <a:rPr dirty="0" sz="1900" lang="en-US">
                <a:solidFill>
                  <a:srgbClr val="FF0000"/>
                </a:solidFill>
                <a:latin typeface="Times New Roman" panose="02020603050405020304" pitchFamily="18" charset="0"/>
                <a:cs typeface="Times New Roman" panose="02020603050405020304" pitchFamily="18" charset="0"/>
              </a:rPr>
              <a:t>Procedure</a:t>
            </a:r>
          </a:p>
          <a:p>
            <a:pPr lvl="1"/>
            <a:r>
              <a:rPr dirty="0" sz="1900" lang="en-US">
                <a:solidFill>
                  <a:srgbClr val="FF0000"/>
                </a:solidFill>
                <a:latin typeface="Times New Roman" panose="02020603050405020304" pitchFamily="18" charset="0"/>
                <a:cs typeface="Times New Roman" panose="02020603050405020304" pitchFamily="18" charset="0"/>
              </a:rPr>
              <a:t>Package Body</a:t>
            </a:r>
          </a:p>
          <a:p>
            <a:pPr lvl="1"/>
            <a:r>
              <a:rPr dirty="0" sz="1900" lang="en-US">
                <a:solidFill>
                  <a:srgbClr val="FF0000"/>
                </a:solidFill>
                <a:latin typeface="Times New Roman" panose="02020603050405020304" pitchFamily="18" charset="0"/>
                <a:cs typeface="Times New Roman" panose="02020603050405020304" pitchFamily="18" charset="0"/>
              </a:rPr>
              <a:t>Package Specification</a:t>
            </a:r>
          </a:p>
          <a:p>
            <a:pPr lvl="1"/>
            <a:r>
              <a:rPr dirty="0" sz="1900" lang="en-US">
                <a:solidFill>
                  <a:srgbClr val="FF0000"/>
                </a:solidFill>
                <a:latin typeface="Times New Roman" panose="02020603050405020304" pitchFamily="18" charset="0"/>
                <a:cs typeface="Times New Roman" panose="02020603050405020304" pitchFamily="18" charset="0"/>
              </a:rPr>
              <a:t>Trigger</a:t>
            </a:r>
          </a:p>
          <a:p>
            <a:pPr lvl="1"/>
            <a:r>
              <a:rPr dirty="0" sz="1900" lang="en-US">
                <a:solidFill>
                  <a:srgbClr val="FF0000"/>
                </a:solidFill>
                <a:latin typeface="Times New Roman" panose="02020603050405020304" pitchFamily="18" charset="0"/>
                <a:cs typeface="Times New Roman" panose="02020603050405020304" pitchFamily="18" charset="0"/>
              </a:rPr>
              <a:t>Type</a:t>
            </a:r>
          </a:p>
          <a:p>
            <a:pPr lvl="1"/>
            <a:r>
              <a:rPr dirty="0" sz="1900" lang="en-US">
                <a:solidFill>
                  <a:srgbClr val="FF0000"/>
                </a:solidFill>
                <a:latin typeface="Times New Roman" panose="02020603050405020304" pitchFamily="18" charset="0"/>
                <a:cs typeface="Times New Roman" panose="02020603050405020304" pitchFamily="18" charset="0"/>
              </a:rPr>
              <a:t>Type </a:t>
            </a:r>
            <a:r>
              <a:rPr dirty="0" sz="1900" lang="en-US" smtClean="0">
                <a:solidFill>
                  <a:srgbClr val="FF0000"/>
                </a:solidFill>
                <a:latin typeface="Times New Roman" panose="02020603050405020304" pitchFamily="18" charset="0"/>
                <a:cs typeface="Times New Roman" panose="02020603050405020304" pitchFamily="18" charset="0"/>
              </a:rPr>
              <a:t>Body</a:t>
            </a:r>
            <a:endParaRPr dirty="0" sz="1900" lang="en-US">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245" name=""/>
        <p:cNvGrpSpPr/>
        <p:nvPr/>
      </p:nvGrpSpPr>
      <p:grpSpPr>
        <a:xfrm>
          <a:off x="0" y="0"/>
          <a:ext cx="0" cy="0"/>
          <a:chOff x="0" y="0"/>
          <a:chExt cx="0" cy="0"/>
        </a:xfrm>
      </p:grpSpPr>
      <p:sp>
        <p:nvSpPr>
          <p:cNvPr id="1048722" name="Content Placeholder 2"/>
          <p:cNvSpPr>
            <a:spLocks noGrp="1"/>
          </p:cNvSpPr>
          <p:nvPr>
            <p:ph idx="1"/>
          </p:nvPr>
        </p:nvSpPr>
        <p:spPr>
          <a:xfrm>
            <a:off x="381000" y="533400"/>
            <a:ext cx="8229600" cy="6019800"/>
          </a:xfrm>
        </p:spPr>
        <p:txBody>
          <a:bodyPr>
            <a:normAutofit fontScale="85000" lnSpcReduction="10000"/>
          </a:bodyPr>
          <a:p>
            <a:pPr indent="0" marL="0">
              <a:buNone/>
            </a:pPr>
            <a:r>
              <a:rPr b="1" dirty="0" lang="en-US">
                <a:solidFill>
                  <a:srgbClr val="FF0000"/>
                </a:solidFill>
                <a:latin typeface="Times New Roman" pitchFamily="18" charset="0"/>
                <a:cs typeface="Times New Roman" pitchFamily="18" charset="0"/>
              </a:rPr>
              <a:t>EXIT / EXIT WHEN</a:t>
            </a:r>
          </a:p>
          <a:p>
            <a:r>
              <a:rPr dirty="0" lang="en-US">
                <a:latin typeface="Times New Roman" pitchFamily="18" charset="0"/>
                <a:cs typeface="Times New Roman" pitchFamily="18" charset="0"/>
              </a:rPr>
              <a:t>This keyword sends an instruction to the PL/SQL engine that whenever PL/SQL engine encounters this keyword, then it will immediately exit from the current loop</a:t>
            </a:r>
            <a:r>
              <a:rPr dirty="0" lang="en-US" smtClean="0">
                <a:latin typeface="Times New Roman" pitchFamily="18" charset="0"/>
                <a:cs typeface="Times New Roman" pitchFamily="18" charset="0"/>
              </a:rPr>
              <a:t>.</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 </a:t>
            </a:r>
            <a:r>
              <a:rPr dirty="0" lang="en-US">
                <a:latin typeface="Times New Roman" pitchFamily="18" charset="0"/>
                <a:cs typeface="Times New Roman" pitchFamily="18" charset="0"/>
              </a:rPr>
              <a:t>If the PL/SQL engine encounters the EXIT in nested loops, then it will come out of the loop in which it has been defined, i.e. in a nested loops, giving EXIT in the inner loop will only exit the control from inner loop but not from the outer loop. 'EXIT WHEN' is followed by an expression which gives Boolean result</a:t>
            </a:r>
            <a:r>
              <a:rPr dirty="0" lang="en-US" smtClean="0">
                <a:latin typeface="Times New Roman" pitchFamily="18" charset="0"/>
                <a:cs typeface="Times New Roman" pitchFamily="18" charset="0"/>
              </a:rPr>
              <a:t>.</a:t>
            </a:r>
          </a:p>
          <a:p>
            <a:endParaRPr dirty="0" lang="en-US">
              <a:latin typeface="Times New Roman" pitchFamily="18" charset="0"/>
              <a:cs typeface="Times New Roman" pitchFamily="18" charset="0"/>
            </a:endParaRPr>
          </a:p>
          <a:p>
            <a:r>
              <a:rPr dirty="0" lang="en-US" smtClean="0">
                <a:latin typeface="Times New Roman" pitchFamily="18" charset="0"/>
                <a:cs typeface="Times New Roman" pitchFamily="18" charset="0"/>
              </a:rPr>
              <a:t> </a:t>
            </a:r>
            <a:r>
              <a:rPr dirty="0" lang="en-US">
                <a:latin typeface="Times New Roman" pitchFamily="18" charset="0"/>
                <a:cs typeface="Times New Roman" pitchFamily="18" charset="0"/>
              </a:rPr>
              <a:t>If the result is TRUE, then the control will EXIT. </a:t>
            </a:r>
          </a:p>
          <a:p>
            <a:endParaRPr dirty="0" lang="en-US">
              <a:latin typeface="Times New Roman" pitchFamily="18" charset="0"/>
              <a:cs typeface="Times New Roman" pitchFamily="18" charset="0"/>
            </a:endParaRPr>
          </a:p>
        </p:txBody>
      </p:sp>
    </p:spTree>
  </p:cSld>
  <p:clrMapOvr>
    <a:masterClrMapping/>
  </p:clrMapOvr>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246" name=""/>
        <p:cNvGrpSpPr/>
        <p:nvPr/>
      </p:nvGrpSpPr>
      <p:grpSpPr>
        <a:xfrm>
          <a:off x="0" y="0"/>
          <a:ext cx="0" cy="0"/>
          <a:chOff x="0" y="0"/>
          <a:chExt cx="0" cy="0"/>
        </a:xfrm>
      </p:grpSpPr>
      <p:sp>
        <p:nvSpPr>
          <p:cNvPr id="1048723" name="Content Placeholder 2"/>
          <p:cNvSpPr>
            <a:spLocks noGrp="1"/>
          </p:cNvSpPr>
          <p:nvPr>
            <p:ph idx="1"/>
          </p:nvPr>
        </p:nvSpPr>
        <p:spPr>
          <a:xfrm>
            <a:off x="228600" y="381000"/>
            <a:ext cx="8686800" cy="6248400"/>
          </a:xfrm>
        </p:spPr>
        <p:txBody>
          <a:bodyPr>
            <a:normAutofit fontScale="92500" lnSpcReduction="20000"/>
          </a:bodyPr>
          <a:p>
            <a:pPr indent="0" marL="0">
              <a:buNone/>
            </a:pPr>
            <a:r>
              <a:rPr b="1" dirty="0" lang="en-US" smtClean="0">
                <a:solidFill>
                  <a:srgbClr val="FF0000"/>
                </a:solidFill>
                <a:latin typeface="Times New Roman" pitchFamily="18" charset="0"/>
                <a:cs typeface="Times New Roman" pitchFamily="18" charset="0"/>
              </a:rPr>
              <a:t>GOTO</a:t>
            </a:r>
            <a:endParaRPr b="1" dirty="0" lang="en-US">
              <a:solidFill>
                <a:srgbClr val="FF0000"/>
              </a:solidFill>
              <a:latin typeface="Times New Roman" pitchFamily="18" charset="0"/>
              <a:cs typeface="Times New Roman" pitchFamily="18" charset="0"/>
            </a:endParaRPr>
          </a:p>
          <a:p>
            <a:r>
              <a:rPr dirty="0" lang="en-US">
                <a:latin typeface="Times New Roman" pitchFamily="18" charset="0"/>
                <a:cs typeface="Times New Roman" pitchFamily="18" charset="0"/>
              </a:rPr>
              <a:t>This statement will transfer the control to the labeled statement ("GOTO &lt;label&gt; ;"). </a:t>
            </a:r>
            <a:endParaRPr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Transfer of control can be done only within the subprograms</a:t>
            </a:r>
            <a:r>
              <a:rPr dirty="0" lang="en-US" smtClean="0">
                <a:latin typeface="Times New Roman" pitchFamily="18" charset="0"/>
                <a:cs typeface="Times New Roman" pitchFamily="18" charset="0"/>
              </a:rPr>
              <a:t>.</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Transfer of control cannot be done from exception handling part to the execution </a:t>
            </a:r>
            <a:r>
              <a:rPr dirty="0" lang="en-US" smtClean="0">
                <a:latin typeface="Times New Roman" pitchFamily="18" charset="0"/>
                <a:cs typeface="Times New Roman" pitchFamily="18" charset="0"/>
              </a:rPr>
              <a:t>part</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Usage of this statement is not recommended unless there are no other alternatives, as the code-control traceability will be very difficult in the program due to the transfer of control from one part to another part.</a:t>
            </a:r>
          </a:p>
          <a:p>
            <a:endParaRPr dirty="0" lang="en-US">
              <a:latin typeface="Times New Roman" pitchFamily="18" charset="0"/>
              <a:cs typeface="Times New Roman" pitchFamily="18" charset="0"/>
            </a:endParaRPr>
          </a:p>
        </p:txBody>
      </p:sp>
    </p:spTree>
  </p:cSld>
  <p:clrMapOvr>
    <a:masterClrMapping/>
  </p:clrMapOvr>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247" name=""/>
        <p:cNvGrpSpPr/>
        <p:nvPr/>
      </p:nvGrpSpPr>
      <p:grpSpPr>
        <a:xfrm>
          <a:off x="0" y="0"/>
          <a:ext cx="0" cy="0"/>
          <a:chOff x="0" y="0"/>
          <a:chExt cx="0" cy="0"/>
        </a:xfrm>
      </p:grpSpPr>
      <p:sp>
        <p:nvSpPr>
          <p:cNvPr id="1048724" name="Title 1"/>
          <p:cNvSpPr>
            <a:spLocks noGrp="1"/>
          </p:cNvSpPr>
          <p:nvPr>
            <p:ph type="title"/>
          </p:nvPr>
        </p:nvSpPr>
        <p:spPr/>
        <p:txBody>
          <a:bodyPr>
            <a:normAutofit fontScale="90000"/>
          </a:bodyPr>
          <a:p>
            <a:r>
              <a:rPr b="1" dirty="0" lang="en-US">
                <a:solidFill>
                  <a:srgbClr val="FF0000"/>
                </a:solidFill>
              </a:rPr>
              <a:t>Basic Loop Statement</a:t>
            </a:r>
            <a:r>
              <a:rPr b="1" dirty="0" lang="en-US"/>
              <a:t/>
            </a:r>
            <a:br>
              <a:rPr b="1" dirty="0" lang="en-US"/>
            </a:br>
            <a:endParaRPr dirty="0" lang="en-US"/>
          </a:p>
        </p:txBody>
      </p:sp>
      <p:pic>
        <p:nvPicPr>
          <p:cNvPr id="2097157" name="Picture 2" descr="C:\Users\Administrator\Desktop\basic loop.png"/>
          <p:cNvPicPr>
            <a:picLocks noChangeAspect="1" noGrp="1" noChangeArrowheads="1"/>
          </p:cNvPicPr>
          <p:nvPr>
            <p:ph idx="1"/>
          </p:nvPr>
        </p:nvPicPr>
        <p:blipFill>
          <a:blip xmlns:r="http://schemas.openxmlformats.org/officeDocument/2006/relationships" r:embed="rId1"/>
          <a:srcRect/>
          <a:stretch>
            <a:fillRect/>
          </a:stretch>
        </p:blipFill>
        <p:spPr bwMode="auto">
          <a:xfrm>
            <a:off x="914400" y="1885156"/>
            <a:ext cx="7620000" cy="3525044"/>
          </a:xfrm>
          <a:prstGeom prst="rect"/>
          <a:noFill/>
        </p:spPr>
      </p:pic>
    </p:spTree>
  </p:cSld>
  <p:clrMapOvr>
    <a:masterClrMapping/>
  </p:clrMapOvr>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248" name=""/>
        <p:cNvGrpSpPr/>
        <p:nvPr/>
      </p:nvGrpSpPr>
      <p:grpSpPr>
        <a:xfrm>
          <a:off x="0" y="0"/>
          <a:ext cx="0" cy="0"/>
          <a:chOff x="0" y="0"/>
          <a:chExt cx="0" cy="0"/>
        </a:xfrm>
      </p:grpSpPr>
      <p:pic>
        <p:nvPicPr>
          <p:cNvPr id="2097158" name="Picture 2" descr="C:\Users\Administrator\Desktop\basic.png"/>
          <p:cNvPicPr>
            <a:picLocks noChangeAspect="1" noGrp="1" noChangeArrowheads="1"/>
          </p:cNvPicPr>
          <p:nvPr>
            <p:ph idx="1"/>
          </p:nvPr>
        </p:nvPicPr>
        <p:blipFill>
          <a:blip xmlns:r="http://schemas.openxmlformats.org/officeDocument/2006/relationships" r:embed="rId1"/>
          <a:srcRect/>
          <a:stretch>
            <a:fillRect/>
          </a:stretch>
        </p:blipFill>
        <p:spPr bwMode="auto">
          <a:xfrm>
            <a:off x="685800" y="381000"/>
            <a:ext cx="8153400" cy="6324599"/>
          </a:xfrm>
          <a:prstGeom prst="rect"/>
          <a:noFill/>
        </p:spPr>
      </p:pic>
    </p:spTree>
  </p:cSld>
  <p:clrMapOvr>
    <a:masterClrMapping/>
  </p:clrMapOvr>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249" name=""/>
        <p:cNvGrpSpPr/>
        <p:nvPr/>
      </p:nvGrpSpPr>
      <p:grpSpPr>
        <a:xfrm>
          <a:off x="0" y="0"/>
          <a:ext cx="0" cy="0"/>
          <a:chOff x="0" y="0"/>
          <a:chExt cx="0" cy="0"/>
        </a:xfrm>
      </p:grpSpPr>
      <p:sp>
        <p:nvSpPr>
          <p:cNvPr id="1048725" name="Title 1"/>
          <p:cNvSpPr>
            <a:spLocks noGrp="1"/>
          </p:cNvSpPr>
          <p:nvPr>
            <p:ph type="title"/>
          </p:nvPr>
        </p:nvSpPr>
        <p:spPr>
          <a:xfrm>
            <a:off x="457200" y="274638"/>
            <a:ext cx="8229600" cy="792162"/>
          </a:xfrm>
        </p:spPr>
        <p:txBody>
          <a:bodyPr>
            <a:normAutofit fontScale="90000"/>
          </a:bodyPr>
          <a:p>
            <a:r>
              <a:rPr b="1" dirty="0" sz="3400" lang="en-US">
                <a:solidFill>
                  <a:srgbClr val="FF0000"/>
                </a:solidFill>
                <a:latin typeface="Times New Roman" pitchFamily="18" charset="0"/>
                <a:cs typeface="Times New Roman" pitchFamily="18" charset="0"/>
              </a:rPr>
              <a:t>PL/SQL - FOR LOOP Statement</a:t>
            </a:r>
            <a:br>
              <a:rPr b="1" dirty="0" sz="3400" lang="en-US">
                <a:solidFill>
                  <a:srgbClr val="FF0000"/>
                </a:solidFill>
                <a:latin typeface="Times New Roman" pitchFamily="18" charset="0"/>
                <a:cs typeface="Times New Roman" pitchFamily="18" charset="0"/>
              </a:rPr>
            </a:br>
            <a:endParaRPr dirty="0" sz="3400" lang="en-US">
              <a:solidFill>
                <a:srgbClr val="FF0000"/>
              </a:solidFill>
              <a:latin typeface="Times New Roman" pitchFamily="18" charset="0"/>
              <a:cs typeface="Times New Roman" pitchFamily="18" charset="0"/>
            </a:endParaRPr>
          </a:p>
        </p:txBody>
      </p:sp>
      <p:sp>
        <p:nvSpPr>
          <p:cNvPr id="1048726" name="Content Placeholder 2"/>
          <p:cNvSpPr>
            <a:spLocks noGrp="1"/>
          </p:cNvSpPr>
          <p:nvPr>
            <p:ph idx="1"/>
          </p:nvPr>
        </p:nvSpPr>
        <p:spPr>
          <a:xfrm>
            <a:off x="457200" y="990600"/>
            <a:ext cx="8229600" cy="5562600"/>
          </a:xfrm>
        </p:spPr>
        <p:txBody>
          <a:bodyPr>
            <a:normAutofit/>
          </a:bodyPr>
          <a:p>
            <a:r>
              <a:rPr dirty="0" sz="2500" lang="en-US">
                <a:latin typeface="Times New Roman" pitchFamily="18" charset="0"/>
                <a:cs typeface="Times New Roman" pitchFamily="18" charset="0"/>
              </a:rPr>
              <a:t>A </a:t>
            </a:r>
            <a:r>
              <a:rPr b="1" dirty="0" sz="2500" lang="en-US">
                <a:latin typeface="Times New Roman" pitchFamily="18" charset="0"/>
                <a:cs typeface="Times New Roman" pitchFamily="18" charset="0"/>
              </a:rPr>
              <a:t>FOR LOOP</a:t>
            </a:r>
            <a:r>
              <a:rPr dirty="0" sz="2500" lang="en-US">
                <a:latin typeface="Times New Roman" pitchFamily="18" charset="0"/>
                <a:cs typeface="Times New Roman" pitchFamily="18" charset="0"/>
              </a:rPr>
              <a:t> is a repetition control structure that allows you to efficiently write a loop that needs to execute a specific number of times.</a:t>
            </a:r>
          </a:p>
          <a:p>
            <a:r>
              <a:rPr b="1" dirty="0" sz="2500" lang="en-US">
                <a:solidFill>
                  <a:srgbClr val="FF0000"/>
                </a:solidFill>
                <a:latin typeface="Times New Roman" pitchFamily="18" charset="0"/>
                <a:cs typeface="Times New Roman" pitchFamily="18" charset="0"/>
              </a:rPr>
              <a:t>Syntax</a:t>
            </a:r>
          </a:p>
          <a:p>
            <a:pPr indent="0" marL="0">
              <a:buNone/>
            </a:pPr>
            <a:r>
              <a:rPr dirty="0" sz="2500" lang="en-US">
                <a:latin typeface="Times New Roman" pitchFamily="18" charset="0"/>
                <a:cs typeface="Times New Roman" pitchFamily="18" charset="0"/>
              </a:rPr>
              <a:t>FOR counter IN initial_value .. </a:t>
            </a:r>
            <a:r>
              <a:rPr dirty="0" sz="2500" lang="en-US" smtClean="0">
                <a:latin typeface="Times New Roman" pitchFamily="18" charset="0"/>
                <a:cs typeface="Times New Roman" pitchFamily="18" charset="0"/>
              </a:rPr>
              <a:t>final_value</a:t>
            </a:r>
          </a:p>
          <a:p>
            <a:pPr indent="0" marL="0">
              <a:buNone/>
            </a:pPr>
            <a:r>
              <a:rPr dirty="0" sz="2500" lang="en-US" smtClean="0">
                <a:latin typeface="Times New Roman" pitchFamily="18" charset="0"/>
                <a:cs typeface="Times New Roman" pitchFamily="18" charset="0"/>
              </a:rPr>
              <a:t> </a:t>
            </a:r>
            <a:r>
              <a:rPr dirty="0" sz="2500" lang="en-US">
                <a:latin typeface="Times New Roman" pitchFamily="18" charset="0"/>
                <a:cs typeface="Times New Roman" pitchFamily="18" charset="0"/>
              </a:rPr>
              <a:t>LOOP </a:t>
            </a:r>
            <a:endParaRPr dirty="0" sz="2500" lang="en-US" smtClean="0">
              <a:latin typeface="Times New Roman" pitchFamily="18" charset="0"/>
              <a:cs typeface="Times New Roman" pitchFamily="18" charset="0"/>
            </a:endParaRPr>
          </a:p>
          <a:p>
            <a:pPr indent="0" marL="0">
              <a:buNone/>
            </a:pPr>
            <a:r>
              <a:rPr dirty="0" sz="2500" lang="en-US" smtClean="0">
                <a:latin typeface="Times New Roman" pitchFamily="18" charset="0"/>
                <a:cs typeface="Times New Roman" pitchFamily="18" charset="0"/>
              </a:rPr>
              <a:t>sequence_of_statements</a:t>
            </a:r>
            <a:r>
              <a:rPr dirty="0" sz="2500" lang="en-US">
                <a:latin typeface="Times New Roman" pitchFamily="18" charset="0"/>
                <a:cs typeface="Times New Roman" pitchFamily="18" charset="0"/>
              </a:rPr>
              <a:t>; </a:t>
            </a:r>
            <a:endParaRPr dirty="0" sz="2500" lang="en-US" smtClean="0">
              <a:latin typeface="Times New Roman" pitchFamily="18" charset="0"/>
              <a:cs typeface="Times New Roman" pitchFamily="18" charset="0"/>
            </a:endParaRPr>
          </a:p>
          <a:p>
            <a:pPr indent="0" marL="0">
              <a:buNone/>
            </a:pPr>
            <a:r>
              <a:rPr dirty="0" sz="2500" lang="en-US" smtClean="0">
                <a:latin typeface="Times New Roman" pitchFamily="18" charset="0"/>
                <a:cs typeface="Times New Roman" pitchFamily="18" charset="0"/>
              </a:rPr>
              <a:t>END </a:t>
            </a:r>
            <a:r>
              <a:rPr dirty="0" sz="2500" lang="en-US">
                <a:latin typeface="Times New Roman" pitchFamily="18" charset="0"/>
                <a:cs typeface="Times New Roman" pitchFamily="18" charset="0"/>
              </a:rPr>
              <a:t>LOOP; </a:t>
            </a:r>
          </a:p>
        </p:txBody>
      </p:sp>
    </p:spTree>
  </p:cSld>
  <p:clrMapOvr>
    <a:masterClrMapping/>
  </p:clrMapOvr>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250" name=""/>
        <p:cNvGrpSpPr/>
        <p:nvPr/>
      </p:nvGrpSpPr>
      <p:grpSpPr>
        <a:xfrm>
          <a:off x="0" y="0"/>
          <a:ext cx="0" cy="0"/>
          <a:chOff x="0" y="0"/>
          <a:chExt cx="0" cy="0"/>
        </a:xfrm>
      </p:grpSpPr>
      <p:sp>
        <p:nvSpPr>
          <p:cNvPr id="1048727" name="Content Placeholder 2"/>
          <p:cNvSpPr>
            <a:spLocks noGrp="1"/>
          </p:cNvSpPr>
          <p:nvPr>
            <p:ph idx="1"/>
          </p:nvPr>
        </p:nvSpPr>
        <p:spPr>
          <a:xfrm>
            <a:off x="457200" y="228600"/>
            <a:ext cx="8229600" cy="5897563"/>
          </a:xfrm>
        </p:spPr>
        <p:txBody>
          <a:bodyPr>
            <a:normAutofit fontScale="70000" lnSpcReduction="20000"/>
          </a:bodyPr>
          <a:p>
            <a:r>
              <a:rPr b="1" dirty="0" lang="en-US">
                <a:solidFill>
                  <a:srgbClr val="FF0000"/>
                </a:solidFill>
                <a:latin typeface="Times New Roman" pitchFamily="18" charset="0"/>
                <a:cs typeface="Times New Roman" pitchFamily="18" charset="0"/>
              </a:rPr>
              <a:t>Following is the flow of control in a For Loop −</a:t>
            </a:r>
          </a:p>
          <a:p>
            <a:r>
              <a:rPr dirty="0" lang="en-US">
                <a:latin typeface="Times New Roman" pitchFamily="18" charset="0"/>
                <a:cs typeface="Times New Roman" pitchFamily="18" charset="0"/>
              </a:rPr>
              <a:t>The initial step is executed first, and only once. This step allows you to declare and initialize any loop control variables</a:t>
            </a:r>
            <a:r>
              <a:rPr dirty="0" lang="en-US" smtClean="0">
                <a:latin typeface="Times New Roman" pitchFamily="18" charset="0"/>
                <a:cs typeface="Times New Roman" pitchFamily="18" charset="0"/>
              </a:rPr>
              <a:t>.</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Next, the condition, i.e., </a:t>
            </a:r>
            <a:r>
              <a:rPr dirty="0" i="1" lang="en-US">
                <a:latin typeface="Times New Roman" pitchFamily="18" charset="0"/>
                <a:cs typeface="Times New Roman" pitchFamily="18" charset="0"/>
              </a:rPr>
              <a:t>initial_value .. final_value</a:t>
            </a:r>
            <a:r>
              <a:rPr dirty="0" lang="en-US">
                <a:latin typeface="Times New Roman" pitchFamily="18" charset="0"/>
                <a:cs typeface="Times New Roman" pitchFamily="18" charset="0"/>
              </a:rPr>
              <a:t> is evaluated. If it is TRUE, the body of the loop is executed. If it is FALSE, the body of the loop does not execute and the flow of control jumps to the next statement just after the for loop</a:t>
            </a:r>
            <a:r>
              <a:rPr dirty="0" lang="en-US" smtClean="0">
                <a:latin typeface="Times New Roman" pitchFamily="18" charset="0"/>
                <a:cs typeface="Times New Roman" pitchFamily="18" charset="0"/>
              </a:rPr>
              <a:t>.</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After the body of the for loop executes, the value of the counter variable is increased or decreased</a:t>
            </a:r>
            <a:r>
              <a:rPr dirty="0" lang="en-US" smtClean="0">
                <a:latin typeface="Times New Roman" pitchFamily="18" charset="0"/>
                <a:cs typeface="Times New Roman" pitchFamily="18" charset="0"/>
              </a:rPr>
              <a:t>.</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The condition is now evaluated again. If it is TRUE, the loop executes and the process repeats itself (body of loop, then increment step, and then again condition). After the condition becomes FALSE, the FOR-LOOP terminates.</a:t>
            </a:r>
          </a:p>
          <a:p>
            <a:endParaRPr dirty="0" lang="en-US">
              <a:latin typeface="Times New Roman" pitchFamily="18" charset="0"/>
              <a:cs typeface="Times New Roman" pitchFamily="18" charset="0"/>
            </a:endParaRPr>
          </a:p>
        </p:txBody>
      </p:sp>
    </p:spTree>
  </p:cSld>
  <p:clrMapOvr>
    <a:masterClrMapping/>
  </p:clrMapOvr>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251" name=""/>
        <p:cNvGrpSpPr/>
        <p:nvPr/>
      </p:nvGrpSpPr>
      <p:grpSpPr>
        <a:xfrm>
          <a:off x="0" y="0"/>
          <a:ext cx="0" cy="0"/>
          <a:chOff x="0" y="0"/>
          <a:chExt cx="0" cy="0"/>
        </a:xfrm>
      </p:grpSpPr>
      <p:sp>
        <p:nvSpPr>
          <p:cNvPr id="1048728" name="Content Placeholder 2"/>
          <p:cNvSpPr>
            <a:spLocks noGrp="1"/>
          </p:cNvSpPr>
          <p:nvPr>
            <p:ph idx="1"/>
          </p:nvPr>
        </p:nvSpPr>
        <p:spPr>
          <a:xfrm>
            <a:off x="228600" y="152400"/>
            <a:ext cx="8686800" cy="6477000"/>
          </a:xfrm>
        </p:spPr>
        <p:txBody>
          <a:bodyPr>
            <a:normAutofit/>
          </a:bodyPr>
          <a:p>
            <a:r>
              <a:rPr b="1" dirty="0" sz="2400" lang="en-US">
                <a:solidFill>
                  <a:srgbClr val="FF0000"/>
                </a:solidFill>
                <a:latin typeface="Times New Roman" pitchFamily="18" charset="0"/>
                <a:cs typeface="Times New Roman" pitchFamily="18" charset="0"/>
              </a:rPr>
              <a:t>Following are some special characteristics of PL/SQL for loop </a:t>
            </a:r>
          </a:p>
          <a:p>
            <a:r>
              <a:rPr dirty="0" sz="2400" lang="en-US">
                <a:latin typeface="Times New Roman" pitchFamily="18" charset="0"/>
                <a:cs typeface="Times New Roman" pitchFamily="18" charset="0"/>
              </a:rPr>
              <a:t>The </a:t>
            </a:r>
            <a:r>
              <a:rPr dirty="0" sz="2400" i="1" lang="en-US">
                <a:latin typeface="Times New Roman" pitchFamily="18" charset="0"/>
                <a:cs typeface="Times New Roman" pitchFamily="18" charset="0"/>
              </a:rPr>
              <a:t>initial_value</a:t>
            </a:r>
            <a:r>
              <a:rPr dirty="0" sz="2400" lang="en-US">
                <a:latin typeface="Times New Roman" pitchFamily="18" charset="0"/>
                <a:cs typeface="Times New Roman" pitchFamily="18" charset="0"/>
              </a:rPr>
              <a:t> and </a:t>
            </a:r>
            <a:r>
              <a:rPr dirty="0" sz="2400" i="1" lang="en-US">
                <a:latin typeface="Times New Roman" pitchFamily="18" charset="0"/>
                <a:cs typeface="Times New Roman" pitchFamily="18" charset="0"/>
              </a:rPr>
              <a:t>final_value</a:t>
            </a:r>
            <a:r>
              <a:rPr dirty="0" sz="2400" lang="en-US">
                <a:latin typeface="Times New Roman" pitchFamily="18" charset="0"/>
                <a:cs typeface="Times New Roman" pitchFamily="18" charset="0"/>
              </a:rPr>
              <a:t> of the loop variable or counter can be literals, variables, or expressions but must evaluate to numbers. Otherwise, PL/SQL raises the predefined exception VALUE_ERROR</a:t>
            </a:r>
            <a:r>
              <a:rPr dirty="0" sz="2400" lang="en-US" smtClean="0">
                <a:latin typeface="Times New Roman" pitchFamily="18" charset="0"/>
                <a:cs typeface="Times New Roman" pitchFamily="18" charset="0"/>
              </a:rPr>
              <a:t>.</a:t>
            </a:r>
          </a:p>
          <a:p>
            <a:endParaRPr dirty="0" sz="2400" lang="en-US">
              <a:latin typeface="Times New Roman" pitchFamily="18" charset="0"/>
              <a:cs typeface="Times New Roman" pitchFamily="18" charset="0"/>
            </a:endParaRPr>
          </a:p>
          <a:p>
            <a:r>
              <a:rPr dirty="0" sz="2400" lang="en-US">
                <a:latin typeface="Times New Roman" pitchFamily="18" charset="0"/>
                <a:cs typeface="Times New Roman" pitchFamily="18" charset="0"/>
              </a:rPr>
              <a:t>The </a:t>
            </a:r>
            <a:r>
              <a:rPr dirty="0" sz="2400" i="1" lang="en-US">
                <a:latin typeface="Times New Roman" pitchFamily="18" charset="0"/>
                <a:cs typeface="Times New Roman" pitchFamily="18" charset="0"/>
              </a:rPr>
              <a:t>initial_value</a:t>
            </a:r>
            <a:r>
              <a:rPr dirty="0" sz="2400" lang="en-US">
                <a:latin typeface="Times New Roman" pitchFamily="18" charset="0"/>
                <a:cs typeface="Times New Roman" pitchFamily="18" charset="0"/>
              </a:rPr>
              <a:t> need not be 1; however, the </a:t>
            </a:r>
            <a:r>
              <a:rPr b="1" dirty="0" sz="2400" lang="en-US">
                <a:latin typeface="Times New Roman" pitchFamily="18" charset="0"/>
                <a:cs typeface="Times New Roman" pitchFamily="18" charset="0"/>
              </a:rPr>
              <a:t>loop counter increment (or decrement) must be 1</a:t>
            </a:r>
            <a:r>
              <a:rPr dirty="0" sz="2400" lang="en-US" smtClean="0">
                <a:latin typeface="Times New Roman" pitchFamily="18" charset="0"/>
                <a:cs typeface="Times New Roman" pitchFamily="18" charset="0"/>
              </a:rPr>
              <a:t>.</a:t>
            </a:r>
          </a:p>
          <a:p>
            <a:endParaRPr dirty="0" sz="2400" lang="en-US">
              <a:latin typeface="Times New Roman" pitchFamily="18" charset="0"/>
              <a:cs typeface="Times New Roman" pitchFamily="18" charset="0"/>
            </a:endParaRPr>
          </a:p>
          <a:p>
            <a:r>
              <a:rPr dirty="0" sz="2400" lang="en-US">
                <a:latin typeface="Times New Roman" pitchFamily="18" charset="0"/>
                <a:cs typeface="Times New Roman" pitchFamily="18" charset="0"/>
              </a:rPr>
              <a:t>PL/SQL allows the determination of the loop range dynamically at run time.</a:t>
            </a:r>
          </a:p>
          <a:p>
            <a:endParaRPr dirty="0" sz="2400" lang="en-US">
              <a:latin typeface="Times New Roman" pitchFamily="18" charset="0"/>
              <a:cs typeface="Times New Roman" pitchFamily="18" charset="0"/>
            </a:endParaRPr>
          </a:p>
        </p:txBody>
      </p:sp>
    </p:spTree>
  </p:cSld>
  <p:clrMapOvr>
    <a:masterClrMapping/>
  </p:clrMapOvr>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252" name=""/>
        <p:cNvGrpSpPr/>
        <p:nvPr/>
      </p:nvGrpSpPr>
      <p:grpSpPr>
        <a:xfrm>
          <a:off x="0" y="0"/>
          <a:ext cx="0" cy="0"/>
          <a:chOff x="0" y="0"/>
          <a:chExt cx="0" cy="0"/>
        </a:xfrm>
      </p:grpSpPr>
      <p:sp>
        <p:nvSpPr>
          <p:cNvPr id="1048729" name="Content Placeholder 2"/>
          <p:cNvSpPr>
            <a:spLocks noGrp="1"/>
          </p:cNvSpPr>
          <p:nvPr>
            <p:ph idx="1"/>
          </p:nvPr>
        </p:nvSpPr>
        <p:spPr>
          <a:xfrm>
            <a:off x="457200" y="304800"/>
            <a:ext cx="8229600" cy="6324600"/>
          </a:xfrm>
        </p:spPr>
        <p:txBody>
          <a:bodyPr>
            <a:normAutofit/>
          </a:bodyPr>
          <a:p>
            <a:r>
              <a:rPr b="1" dirty="0" sz="2500" lang="en-US">
                <a:latin typeface="Times New Roman" pitchFamily="18" charset="0"/>
                <a:cs typeface="Times New Roman" pitchFamily="18" charset="0"/>
              </a:rPr>
              <a:t>Example</a:t>
            </a:r>
          </a:p>
          <a:p>
            <a:pPr indent="0" marL="0">
              <a:buNone/>
            </a:pPr>
            <a:r>
              <a:rPr dirty="0" sz="2500" lang="en-US">
                <a:latin typeface="Times New Roman" pitchFamily="18" charset="0"/>
                <a:cs typeface="Times New Roman" pitchFamily="18" charset="0"/>
              </a:rPr>
              <a:t>DECLARE </a:t>
            </a:r>
            <a:endParaRPr dirty="0" sz="2500" lang="en-US" smtClean="0">
              <a:latin typeface="Times New Roman" pitchFamily="18" charset="0"/>
              <a:cs typeface="Times New Roman" pitchFamily="18" charset="0"/>
            </a:endParaRPr>
          </a:p>
          <a:p>
            <a:pPr indent="0" marL="0">
              <a:buNone/>
            </a:pPr>
            <a:r>
              <a:rPr dirty="0" sz="2500" lang="en-US">
                <a:latin typeface="Times New Roman" pitchFamily="18" charset="0"/>
                <a:cs typeface="Times New Roman" pitchFamily="18" charset="0"/>
              </a:rPr>
              <a:t> </a:t>
            </a:r>
            <a:r>
              <a:rPr dirty="0" sz="2500" lang="en-US" smtClean="0">
                <a:latin typeface="Times New Roman" pitchFamily="18" charset="0"/>
                <a:cs typeface="Times New Roman" pitchFamily="18" charset="0"/>
              </a:rPr>
              <a:t>      a </a:t>
            </a:r>
            <a:r>
              <a:rPr dirty="0" sz="2500" lang="en-US">
                <a:latin typeface="Times New Roman" pitchFamily="18" charset="0"/>
                <a:cs typeface="Times New Roman" pitchFamily="18" charset="0"/>
              </a:rPr>
              <a:t>number(2</a:t>
            </a:r>
            <a:r>
              <a:rPr dirty="0" sz="2500" lang="en-US" smtClean="0">
                <a:latin typeface="Times New Roman" pitchFamily="18" charset="0"/>
                <a:cs typeface="Times New Roman" pitchFamily="18" charset="0"/>
              </a:rPr>
              <a:t>);</a:t>
            </a:r>
          </a:p>
          <a:p>
            <a:pPr indent="0" marL="0">
              <a:buNone/>
            </a:pPr>
            <a:r>
              <a:rPr dirty="0" sz="2500" lang="en-US" smtClean="0">
                <a:latin typeface="Times New Roman" pitchFamily="18" charset="0"/>
                <a:cs typeface="Times New Roman" pitchFamily="18" charset="0"/>
              </a:rPr>
              <a:t> </a:t>
            </a:r>
            <a:r>
              <a:rPr dirty="0" sz="2500" lang="en-US">
                <a:latin typeface="Times New Roman" pitchFamily="18" charset="0"/>
                <a:cs typeface="Times New Roman" pitchFamily="18" charset="0"/>
              </a:rPr>
              <a:t>BEGIN </a:t>
            </a:r>
            <a:endParaRPr dirty="0" sz="2500" lang="en-US" smtClean="0">
              <a:latin typeface="Times New Roman" pitchFamily="18" charset="0"/>
              <a:cs typeface="Times New Roman" pitchFamily="18" charset="0"/>
            </a:endParaRPr>
          </a:p>
          <a:p>
            <a:pPr indent="0" marL="0">
              <a:buNone/>
            </a:pPr>
            <a:r>
              <a:rPr dirty="0" sz="2500" lang="en-US">
                <a:latin typeface="Times New Roman" pitchFamily="18" charset="0"/>
                <a:cs typeface="Times New Roman" pitchFamily="18" charset="0"/>
              </a:rPr>
              <a:t> </a:t>
            </a:r>
            <a:r>
              <a:rPr dirty="0" sz="2500" lang="en-US" smtClean="0">
                <a:latin typeface="Times New Roman" pitchFamily="18" charset="0"/>
                <a:cs typeface="Times New Roman" pitchFamily="18" charset="0"/>
              </a:rPr>
              <a:t>FOR </a:t>
            </a:r>
            <a:r>
              <a:rPr dirty="0" sz="2500" lang="en-US">
                <a:latin typeface="Times New Roman" pitchFamily="18" charset="0"/>
                <a:cs typeface="Times New Roman" pitchFamily="18" charset="0"/>
              </a:rPr>
              <a:t>a in 10 .. </a:t>
            </a:r>
            <a:r>
              <a:rPr dirty="0" sz="2500" lang="en-US" smtClean="0">
                <a:latin typeface="Times New Roman" pitchFamily="18" charset="0"/>
                <a:cs typeface="Times New Roman" pitchFamily="18" charset="0"/>
              </a:rPr>
              <a:t>20</a:t>
            </a:r>
          </a:p>
          <a:p>
            <a:pPr indent="0" marL="0">
              <a:buNone/>
            </a:pPr>
            <a:r>
              <a:rPr dirty="0" sz="2500" lang="en-US" smtClean="0">
                <a:latin typeface="Times New Roman" pitchFamily="18" charset="0"/>
                <a:cs typeface="Times New Roman" pitchFamily="18" charset="0"/>
              </a:rPr>
              <a:t> </a:t>
            </a:r>
            <a:r>
              <a:rPr dirty="0" sz="2500" lang="en-US">
                <a:latin typeface="Times New Roman" pitchFamily="18" charset="0"/>
                <a:cs typeface="Times New Roman" pitchFamily="18" charset="0"/>
              </a:rPr>
              <a:t>LOOP </a:t>
            </a:r>
            <a:endParaRPr dirty="0" sz="2500" lang="en-US" smtClean="0">
              <a:latin typeface="Times New Roman" pitchFamily="18" charset="0"/>
              <a:cs typeface="Times New Roman" pitchFamily="18" charset="0"/>
            </a:endParaRPr>
          </a:p>
          <a:p>
            <a:pPr indent="0" marL="0">
              <a:buNone/>
            </a:pPr>
            <a:r>
              <a:rPr dirty="0" sz="2500" lang="en-US" err="1" smtClean="0">
                <a:latin typeface="Times New Roman" pitchFamily="18" charset="0"/>
                <a:cs typeface="Times New Roman" pitchFamily="18" charset="0"/>
              </a:rPr>
              <a:t>dbms_output.put_line</a:t>
            </a:r>
            <a:r>
              <a:rPr dirty="0" sz="2500" lang="en-US">
                <a:latin typeface="Times New Roman" pitchFamily="18" charset="0"/>
                <a:cs typeface="Times New Roman" pitchFamily="18" charset="0"/>
              </a:rPr>
              <a:t>('value of a: ' || a); </a:t>
            </a:r>
            <a:endParaRPr dirty="0" sz="2500" lang="en-US" smtClean="0">
              <a:latin typeface="Times New Roman" pitchFamily="18" charset="0"/>
              <a:cs typeface="Times New Roman" pitchFamily="18" charset="0"/>
            </a:endParaRPr>
          </a:p>
          <a:p>
            <a:pPr indent="0" marL="0">
              <a:buNone/>
            </a:pPr>
            <a:r>
              <a:rPr dirty="0" sz="2500" lang="en-US" smtClean="0">
                <a:latin typeface="Times New Roman" pitchFamily="18" charset="0"/>
                <a:cs typeface="Times New Roman" pitchFamily="18" charset="0"/>
              </a:rPr>
              <a:t>END </a:t>
            </a:r>
            <a:r>
              <a:rPr dirty="0" sz="2500" lang="en-US">
                <a:latin typeface="Times New Roman" pitchFamily="18" charset="0"/>
                <a:cs typeface="Times New Roman" pitchFamily="18" charset="0"/>
              </a:rPr>
              <a:t>LOOP; </a:t>
            </a:r>
            <a:endParaRPr dirty="0" sz="2500" lang="en-US" smtClean="0">
              <a:latin typeface="Times New Roman" pitchFamily="18" charset="0"/>
              <a:cs typeface="Times New Roman" pitchFamily="18" charset="0"/>
            </a:endParaRPr>
          </a:p>
          <a:p>
            <a:pPr indent="0" marL="0">
              <a:buNone/>
            </a:pPr>
            <a:r>
              <a:rPr dirty="0" sz="2500" lang="en-US" smtClean="0">
                <a:latin typeface="Times New Roman" pitchFamily="18" charset="0"/>
                <a:cs typeface="Times New Roman" pitchFamily="18" charset="0"/>
              </a:rPr>
              <a:t>END;</a:t>
            </a:r>
          </a:p>
          <a:p>
            <a:pPr indent="0" marL="0">
              <a:buNone/>
            </a:pPr>
            <a:r>
              <a:rPr dirty="0" sz="2500" lang="en-US" smtClean="0">
                <a:latin typeface="Times New Roman" pitchFamily="18" charset="0"/>
                <a:cs typeface="Times New Roman" pitchFamily="18" charset="0"/>
              </a:rPr>
              <a:t> </a:t>
            </a:r>
            <a:r>
              <a:rPr dirty="0" sz="2500" lang="en-US">
                <a:latin typeface="Times New Roman" pitchFamily="18" charset="0"/>
                <a:cs typeface="Times New Roman" pitchFamily="18" charset="0"/>
              </a:rPr>
              <a:t>/ </a:t>
            </a:r>
            <a:endParaRPr dirty="0" sz="2500" lang="en-US" smtClean="0">
              <a:latin typeface="Times New Roman" pitchFamily="18" charset="0"/>
              <a:cs typeface="Times New Roman" pitchFamily="18" charset="0"/>
            </a:endParaRPr>
          </a:p>
          <a:p>
            <a:r>
              <a:rPr dirty="0" sz="2500" lang="en-US" smtClean="0">
                <a:latin typeface="Times New Roman" pitchFamily="18" charset="0"/>
                <a:cs typeface="Times New Roman" pitchFamily="18" charset="0"/>
              </a:rPr>
              <a:t>When </a:t>
            </a:r>
            <a:r>
              <a:rPr dirty="0" sz="2500" lang="en-US">
                <a:latin typeface="Times New Roman" pitchFamily="18" charset="0"/>
                <a:cs typeface="Times New Roman" pitchFamily="18" charset="0"/>
              </a:rPr>
              <a:t>the above code is executed at the SQL prompt, it produces the following result −</a:t>
            </a:r>
          </a:p>
          <a:p>
            <a:endParaRPr dirty="0" sz="2500" lang="en-US">
              <a:latin typeface="Times New Roman" pitchFamily="18" charset="0"/>
              <a:cs typeface="Times New Roman" pitchFamily="18" charset="0"/>
            </a:endParaRPr>
          </a:p>
        </p:txBody>
      </p:sp>
    </p:spTree>
  </p:cSld>
  <p:clrMapOvr>
    <a:masterClrMapping/>
  </p:clrMapOvr>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253" name=""/>
        <p:cNvGrpSpPr/>
        <p:nvPr/>
      </p:nvGrpSpPr>
      <p:grpSpPr>
        <a:xfrm>
          <a:off x="0" y="0"/>
          <a:ext cx="0" cy="0"/>
          <a:chOff x="0" y="0"/>
          <a:chExt cx="0" cy="0"/>
        </a:xfrm>
      </p:grpSpPr>
      <p:sp>
        <p:nvSpPr>
          <p:cNvPr id="1048730" name="Content Placeholder 2"/>
          <p:cNvSpPr>
            <a:spLocks noGrp="1"/>
          </p:cNvSpPr>
          <p:nvPr>
            <p:ph idx="1"/>
          </p:nvPr>
        </p:nvSpPr>
        <p:spPr>
          <a:xfrm>
            <a:off x="304800" y="533400"/>
            <a:ext cx="8229600" cy="4525963"/>
          </a:xfrm>
        </p:spPr>
        <p:txBody>
          <a:bodyPr>
            <a:normAutofit fontScale="70000" lnSpcReduction="20000"/>
          </a:bodyPr>
          <a:p>
            <a:pPr indent="0" marL="0">
              <a:buNone/>
            </a:pPr>
            <a:r>
              <a:rPr dirty="0" lang="en-US">
                <a:latin typeface="Times New Roman" pitchFamily="18" charset="0"/>
                <a:cs typeface="Times New Roman" pitchFamily="18" charset="0"/>
              </a:rPr>
              <a:t>value of a: 10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value </a:t>
            </a:r>
            <a:r>
              <a:rPr dirty="0" lang="en-US">
                <a:latin typeface="Times New Roman" pitchFamily="18" charset="0"/>
                <a:cs typeface="Times New Roman" pitchFamily="18" charset="0"/>
              </a:rPr>
              <a:t>of a: 11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value </a:t>
            </a:r>
            <a:r>
              <a:rPr dirty="0" lang="en-US">
                <a:latin typeface="Times New Roman" pitchFamily="18" charset="0"/>
                <a:cs typeface="Times New Roman" pitchFamily="18" charset="0"/>
              </a:rPr>
              <a:t>of a: 12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value </a:t>
            </a:r>
            <a:r>
              <a:rPr dirty="0" lang="en-US">
                <a:latin typeface="Times New Roman" pitchFamily="18" charset="0"/>
                <a:cs typeface="Times New Roman" pitchFamily="18" charset="0"/>
              </a:rPr>
              <a:t>of a: </a:t>
            </a:r>
            <a:r>
              <a:rPr dirty="0" lang="en-US" smtClean="0">
                <a:latin typeface="Times New Roman" pitchFamily="18" charset="0"/>
                <a:cs typeface="Times New Roman" pitchFamily="18" charset="0"/>
              </a:rPr>
              <a:t>13</a:t>
            </a:r>
          </a:p>
          <a:p>
            <a:pPr indent="0" marL="0">
              <a:buNone/>
            </a:pPr>
            <a:r>
              <a:rPr dirty="0" lang="en-US" smtClean="0">
                <a:latin typeface="Times New Roman" pitchFamily="18" charset="0"/>
                <a:cs typeface="Times New Roman" pitchFamily="18" charset="0"/>
              </a:rPr>
              <a:t> </a:t>
            </a:r>
            <a:r>
              <a:rPr dirty="0" lang="en-US">
                <a:latin typeface="Times New Roman" pitchFamily="18" charset="0"/>
                <a:cs typeface="Times New Roman" pitchFamily="18" charset="0"/>
              </a:rPr>
              <a:t>value of a: 14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value </a:t>
            </a:r>
            <a:r>
              <a:rPr dirty="0" lang="en-US">
                <a:latin typeface="Times New Roman" pitchFamily="18" charset="0"/>
                <a:cs typeface="Times New Roman" pitchFamily="18" charset="0"/>
              </a:rPr>
              <a:t>of a: 15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value </a:t>
            </a:r>
            <a:r>
              <a:rPr dirty="0" lang="en-US">
                <a:latin typeface="Times New Roman" pitchFamily="18" charset="0"/>
                <a:cs typeface="Times New Roman" pitchFamily="18" charset="0"/>
              </a:rPr>
              <a:t>of a: 16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value </a:t>
            </a:r>
            <a:r>
              <a:rPr dirty="0" lang="en-US">
                <a:latin typeface="Times New Roman" pitchFamily="18" charset="0"/>
                <a:cs typeface="Times New Roman" pitchFamily="18" charset="0"/>
              </a:rPr>
              <a:t>of a: </a:t>
            </a:r>
            <a:r>
              <a:rPr dirty="0" lang="en-US" smtClean="0">
                <a:latin typeface="Times New Roman" pitchFamily="18" charset="0"/>
                <a:cs typeface="Times New Roman" pitchFamily="18" charset="0"/>
              </a:rPr>
              <a:t>17</a:t>
            </a:r>
          </a:p>
          <a:p>
            <a:pPr indent="0" marL="0">
              <a:buNone/>
            </a:pPr>
            <a:r>
              <a:rPr dirty="0" lang="en-US" smtClean="0">
                <a:latin typeface="Times New Roman" pitchFamily="18" charset="0"/>
                <a:cs typeface="Times New Roman" pitchFamily="18" charset="0"/>
              </a:rPr>
              <a:t> </a:t>
            </a:r>
            <a:r>
              <a:rPr dirty="0" lang="en-US">
                <a:latin typeface="Times New Roman" pitchFamily="18" charset="0"/>
                <a:cs typeface="Times New Roman" pitchFamily="18" charset="0"/>
              </a:rPr>
              <a:t>value of a: 18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value </a:t>
            </a:r>
            <a:r>
              <a:rPr dirty="0" lang="en-US">
                <a:latin typeface="Times New Roman" pitchFamily="18" charset="0"/>
                <a:cs typeface="Times New Roman" pitchFamily="18" charset="0"/>
              </a:rPr>
              <a:t>of a: 19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value </a:t>
            </a:r>
            <a:r>
              <a:rPr dirty="0" lang="en-US">
                <a:latin typeface="Times New Roman" pitchFamily="18" charset="0"/>
                <a:cs typeface="Times New Roman" pitchFamily="18" charset="0"/>
              </a:rPr>
              <a:t>of a: 20 </a:t>
            </a:r>
            <a:endParaRPr dirty="0" lang="en-US" smtClean="0">
              <a:latin typeface="Times New Roman" pitchFamily="18" charset="0"/>
              <a:cs typeface="Times New Roman" pitchFamily="18" charset="0"/>
            </a:endParaRPr>
          </a:p>
          <a:p>
            <a:pPr indent="0" marL="0">
              <a:buNone/>
            </a:pP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PL/SQL </a:t>
            </a:r>
            <a:r>
              <a:rPr dirty="0" lang="en-US">
                <a:latin typeface="Times New Roman" pitchFamily="18" charset="0"/>
                <a:cs typeface="Times New Roman" pitchFamily="18" charset="0"/>
              </a:rPr>
              <a:t>procedure successfully completed. </a:t>
            </a:r>
          </a:p>
        </p:txBody>
      </p:sp>
    </p:spTree>
  </p:cSld>
  <p:clrMapOvr>
    <a:masterClrMapping/>
  </p:clrMapOvr>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254" name=""/>
        <p:cNvGrpSpPr/>
        <p:nvPr/>
      </p:nvGrpSpPr>
      <p:grpSpPr>
        <a:xfrm>
          <a:off x="0" y="0"/>
          <a:ext cx="0" cy="0"/>
          <a:chOff x="0" y="0"/>
          <a:chExt cx="0" cy="0"/>
        </a:xfrm>
      </p:grpSpPr>
      <p:sp>
        <p:nvSpPr>
          <p:cNvPr id="1048731" name="Title 1"/>
          <p:cNvSpPr>
            <a:spLocks noGrp="1"/>
          </p:cNvSpPr>
          <p:nvPr>
            <p:ph type="title"/>
          </p:nvPr>
        </p:nvSpPr>
        <p:spPr>
          <a:xfrm>
            <a:off x="457200" y="274638"/>
            <a:ext cx="8229600" cy="715962"/>
          </a:xfrm>
        </p:spPr>
        <p:txBody>
          <a:bodyPr>
            <a:noAutofit/>
          </a:bodyPr>
          <a:p>
            <a:r>
              <a:rPr b="1" dirty="0" sz="3600" lang="en-US">
                <a:solidFill>
                  <a:srgbClr val="FF0000"/>
                </a:solidFill>
                <a:latin typeface="Times New Roman" pitchFamily="18" charset="0"/>
                <a:cs typeface="Times New Roman" pitchFamily="18" charset="0"/>
              </a:rPr>
              <a:t>Reverse FOR LOOP Statement</a:t>
            </a:r>
            <a:br>
              <a:rPr b="1" dirty="0" sz="3600" lang="en-US">
                <a:solidFill>
                  <a:srgbClr val="FF0000"/>
                </a:solidFill>
                <a:latin typeface="Times New Roman" pitchFamily="18" charset="0"/>
                <a:cs typeface="Times New Roman" pitchFamily="18" charset="0"/>
              </a:rPr>
            </a:br>
            <a:endParaRPr dirty="0" sz="3600" lang="en-US">
              <a:solidFill>
                <a:srgbClr val="FF0000"/>
              </a:solidFill>
              <a:latin typeface="Times New Roman" pitchFamily="18" charset="0"/>
              <a:cs typeface="Times New Roman" pitchFamily="18" charset="0"/>
            </a:endParaRPr>
          </a:p>
        </p:txBody>
      </p:sp>
      <p:sp>
        <p:nvSpPr>
          <p:cNvPr id="1048732" name="Content Placeholder 2"/>
          <p:cNvSpPr>
            <a:spLocks noGrp="1"/>
          </p:cNvSpPr>
          <p:nvPr>
            <p:ph idx="1"/>
          </p:nvPr>
        </p:nvSpPr>
        <p:spPr>
          <a:xfrm>
            <a:off x="228600" y="762000"/>
            <a:ext cx="8686800" cy="5867400"/>
          </a:xfrm>
        </p:spPr>
        <p:txBody>
          <a:bodyPr>
            <a:normAutofit fontScale="70000" lnSpcReduction="20000"/>
          </a:bodyPr>
          <a:p>
            <a:r>
              <a:rPr dirty="0" lang="en-US" smtClean="0">
                <a:latin typeface="Times New Roman" pitchFamily="18" charset="0"/>
                <a:cs typeface="Times New Roman" pitchFamily="18" charset="0"/>
              </a:rPr>
              <a:t>By </a:t>
            </a:r>
            <a:r>
              <a:rPr dirty="0" lang="en-US">
                <a:latin typeface="Times New Roman" pitchFamily="18" charset="0"/>
                <a:cs typeface="Times New Roman" pitchFamily="18" charset="0"/>
              </a:rPr>
              <a:t>default, iteration proceeds from the initial value to the final value, generally upward from the lower bound to the higher bound. You can reverse this order by using the </a:t>
            </a:r>
            <a:r>
              <a:rPr b="1" dirty="0" lang="en-US">
                <a:latin typeface="Times New Roman" pitchFamily="18" charset="0"/>
                <a:cs typeface="Times New Roman" pitchFamily="18" charset="0"/>
              </a:rPr>
              <a:t>REVERSE</a:t>
            </a:r>
            <a:r>
              <a:rPr dirty="0" lang="en-US">
                <a:latin typeface="Times New Roman" pitchFamily="18" charset="0"/>
                <a:cs typeface="Times New Roman" pitchFamily="18" charset="0"/>
              </a:rPr>
              <a:t> keyword. </a:t>
            </a:r>
            <a:endParaRPr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a:p>
            <a:r>
              <a:rPr dirty="0" lang="en-US" smtClean="0">
                <a:latin typeface="Times New Roman" pitchFamily="18" charset="0"/>
                <a:cs typeface="Times New Roman" pitchFamily="18" charset="0"/>
              </a:rPr>
              <a:t>In </a:t>
            </a:r>
            <a:r>
              <a:rPr dirty="0" lang="en-US">
                <a:latin typeface="Times New Roman" pitchFamily="18" charset="0"/>
                <a:cs typeface="Times New Roman" pitchFamily="18" charset="0"/>
              </a:rPr>
              <a:t>such case, iteration proceeds the other way. After each iteration, the loop counter is decremented</a:t>
            </a:r>
            <a:r>
              <a:rPr dirty="0" lang="en-US" smtClean="0">
                <a:latin typeface="Times New Roman" pitchFamily="18" charset="0"/>
                <a:cs typeface="Times New Roman" pitchFamily="18" charset="0"/>
              </a:rPr>
              <a:t>.</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However, you must write the range bounds in ascending (not descending) order. </a:t>
            </a:r>
            <a:endParaRPr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DECLARE </a:t>
            </a:r>
            <a:r>
              <a:rPr dirty="0" lang="en-US">
                <a:latin typeface="Times New Roman" pitchFamily="18" charset="0"/>
                <a:cs typeface="Times New Roman" pitchFamily="18" charset="0"/>
              </a:rPr>
              <a:t>a number(2) ;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BEGIN </a:t>
            </a:r>
          </a:p>
          <a:p>
            <a:pPr indent="0" marL="0">
              <a:buNone/>
            </a:pPr>
            <a:r>
              <a:rPr dirty="0" lang="en-US" smtClean="0">
                <a:latin typeface="Times New Roman" pitchFamily="18" charset="0"/>
                <a:cs typeface="Times New Roman" pitchFamily="18" charset="0"/>
              </a:rPr>
              <a:t>FOR </a:t>
            </a:r>
            <a:r>
              <a:rPr dirty="0" lang="en-US">
                <a:latin typeface="Times New Roman" pitchFamily="18" charset="0"/>
                <a:cs typeface="Times New Roman" pitchFamily="18" charset="0"/>
              </a:rPr>
              <a:t>a IN REVERSE 10 .. </a:t>
            </a:r>
            <a:r>
              <a:rPr dirty="0" lang="en-US" smtClean="0">
                <a:latin typeface="Times New Roman" pitchFamily="18" charset="0"/>
                <a:cs typeface="Times New Roman" pitchFamily="18" charset="0"/>
              </a:rPr>
              <a:t>20</a:t>
            </a:r>
          </a:p>
          <a:p>
            <a:pPr indent="0" marL="0">
              <a:buNone/>
            </a:pPr>
            <a:r>
              <a:rPr dirty="0" lang="en-US" smtClean="0">
                <a:latin typeface="Times New Roman" pitchFamily="18" charset="0"/>
                <a:cs typeface="Times New Roman" pitchFamily="18" charset="0"/>
              </a:rPr>
              <a:t> LOOP</a:t>
            </a:r>
          </a:p>
          <a:p>
            <a:pPr indent="0" marL="0">
              <a:buNone/>
            </a:pPr>
            <a:r>
              <a:rPr dirty="0" lang="en-US" smtClean="0">
                <a:latin typeface="Times New Roman" pitchFamily="18" charset="0"/>
                <a:cs typeface="Times New Roman" pitchFamily="18" charset="0"/>
              </a:rPr>
              <a:t> </a:t>
            </a:r>
            <a:r>
              <a:rPr dirty="0" lang="en-US">
                <a:latin typeface="Times New Roman" pitchFamily="18" charset="0"/>
                <a:cs typeface="Times New Roman" pitchFamily="18" charset="0"/>
              </a:rPr>
              <a:t>dbms_output.put_line('value of a: ' || a);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END </a:t>
            </a:r>
            <a:r>
              <a:rPr dirty="0" lang="en-US">
                <a:latin typeface="Times New Roman" pitchFamily="18" charset="0"/>
                <a:cs typeface="Times New Roman" pitchFamily="18" charset="0"/>
              </a:rPr>
              <a:t>LOOP;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END</a:t>
            </a:r>
            <a:r>
              <a:rPr dirty="0" lang="en-US">
                <a:latin typeface="Times New Roman" pitchFamily="18" charset="0"/>
                <a:cs typeface="Times New Roman" pitchFamily="18" charset="0"/>
              </a:rPr>
              <a:t>;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a:t>
            </a:r>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Administrator</dc:creator>
  <cp:lastModifiedBy>MPK</cp:lastModifiedBy>
  <dcterms:created xsi:type="dcterms:W3CDTF">2006-08-15T13:00:00Z</dcterms:created>
  <dcterms:modified xsi:type="dcterms:W3CDTF">2019-09-22T13:27:48Z</dcterms:modified>
</cp:coreProperties>
</file>