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1D8BD707-D9CF-40AE-B4C6-C98DA3205C09}" type="datetimeFigureOut">
              <a:rPr lang="en-US" smtClean="0"/>
              <a:t>8/9/2019</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Date Placeholder 3"/>
          <p:cNvSpPr>
            <a:spLocks noGrp="1"/>
          </p:cNvSpPr>
          <p:nvPr>
            <p:ph type="dt" sz="half" idx="10"/>
          </p:nvPr>
        </p:nvSpPr>
        <p:spPr/>
        <p:txBody>
          <a:bodyPr/>
          <a:p>
            <a:fld id="{1D8BD707-D9CF-40AE-B4C6-C98DA3205C09}" type="datetimeFigureOut">
              <a:rPr lang="en-US" smtClean="0"/>
              <a:t>8/9/2019</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4" name=""/>
        <p:cNvGrpSpPr/>
        <p:nvPr/>
      </p:nvGrpSpPr>
      <p:grpSpPr>
        <a:xfrm>
          <a:off x="0" y="0"/>
          <a:ext cx="0" cy="0"/>
          <a:chOff x="0" y="0"/>
          <a:chExt cx="0" cy="0"/>
        </a:xfrm>
      </p:grpSpPr>
      <p:sp>
        <p:nvSpPr>
          <p:cNvPr id="1048629"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30"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Date Placeholder 3"/>
          <p:cNvSpPr>
            <a:spLocks noGrp="1"/>
          </p:cNvSpPr>
          <p:nvPr>
            <p:ph type="dt" sz="half" idx="10"/>
          </p:nvPr>
        </p:nvSpPr>
        <p:spPr/>
        <p:txBody>
          <a:bodyPr/>
          <a:p>
            <a:fld id="{1D8BD707-D9CF-40AE-B4C6-C98DA3205C09}" type="datetimeFigureOut">
              <a:rPr lang="en-US" smtClean="0"/>
              <a:t>8/9/2019</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US"/>
          </a:p>
        </p:txBody>
      </p:sp>
      <p:sp>
        <p:nvSpPr>
          <p:cNvPr id="104858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9" name="Date Placeholder 3"/>
          <p:cNvSpPr>
            <a:spLocks noGrp="1"/>
          </p:cNvSpPr>
          <p:nvPr>
            <p:ph type="dt" sz="half" idx="10"/>
          </p:nvPr>
        </p:nvSpPr>
        <p:spPr/>
        <p:txBody>
          <a:bodyPr/>
          <a:p>
            <a:fld id="{1D8BD707-D9CF-40AE-B4C6-C98DA3205C09}" type="datetimeFigureOut">
              <a:rPr lang="en-US" smtClean="0"/>
              <a:t>8/9/2019</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7" name=""/>
        <p:cNvGrpSpPr/>
        <p:nvPr/>
      </p:nvGrpSpPr>
      <p:grpSpPr>
        <a:xfrm>
          <a:off x="0" y="0"/>
          <a:ext cx="0" cy="0"/>
          <a:chOff x="0" y="0"/>
          <a:chExt cx="0" cy="0"/>
        </a:xfrm>
      </p:grpSpPr>
      <p:sp>
        <p:nvSpPr>
          <p:cNvPr id="104864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7" name="Date Placeholder 3"/>
          <p:cNvSpPr>
            <a:spLocks noGrp="1"/>
          </p:cNvSpPr>
          <p:nvPr>
            <p:ph type="dt" sz="half" idx="10"/>
          </p:nvPr>
        </p:nvSpPr>
        <p:spPr/>
        <p:txBody>
          <a:bodyPr/>
          <a:p>
            <a:fld id="{1D8BD707-D9CF-40AE-B4C6-C98DA3205C09}" type="datetimeFigureOut">
              <a:rPr lang="en-US" smtClean="0"/>
              <a:t>8/9/2019</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50" name="Title 1"/>
          <p:cNvSpPr>
            <a:spLocks noGrp="1"/>
          </p:cNvSpPr>
          <p:nvPr>
            <p:ph type="title"/>
          </p:nvPr>
        </p:nvSpPr>
        <p:spPr/>
        <p:txBody>
          <a:bodyPr/>
          <a:p>
            <a:r>
              <a:rPr lang="en-US" smtClean="0"/>
              <a:t>Click to edit Master title style</a:t>
            </a:r>
            <a:endParaRPr lang="en-US"/>
          </a:p>
        </p:txBody>
      </p:sp>
      <p:sp>
        <p:nvSpPr>
          <p:cNvPr id="104865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Date Placeholder 4"/>
          <p:cNvSpPr>
            <a:spLocks noGrp="1"/>
          </p:cNvSpPr>
          <p:nvPr>
            <p:ph type="dt" sz="half" idx="10"/>
          </p:nvPr>
        </p:nvSpPr>
        <p:spPr/>
        <p:txBody>
          <a:bodyPr/>
          <a:p>
            <a:fld id="{1D8BD707-D9CF-40AE-B4C6-C98DA3205C09}" type="datetimeFigureOut">
              <a:rPr lang="en-US" smtClean="0"/>
              <a:t>8/9/2019</a:t>
            </a:fld>
            <a:endParaRPr lang="en-US"/>
          </a:p>
        </p:txBody>
      </p:sp>
      <p:sp>
        <p:nvSpPr>
          <p:cNvPr id="1048654" name="Footer Placeholder 5"/>
          <p:cNvSpPr>
            <a:spLocks noGrp="1"/>
          </p:cNvSpPr>
          <p:nvPr>
            <p:ph type="ftr" sz="quarter" idx="11"/>
          </p:nvPr>
        </p:nvSpPr>
        <p:spPr/>
        <p:txBody>
          <a:bodyPr/>
          <a:p>
            <a:endParaRPr lang="en-US"/>
          </a:p>
        </p:txBody>
      </p:sp>
      <p:sp>
        <p:nvSpPr>
          <p:cNvPr id="104865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9" name=""/>
        <p:cNvGrpSpPr/>
        <p:nvPr/>
      </p:nvGrpSpPr>
      <p:grpSpPr>
        <a:xfrm>
          <a:off x="0" y="0"/>
          <a:ext cx="0" cy="0"/>
          <a:chOff x="0" y="0"/>
          <a:chExt cx="0" cy="0"/>
        </a:xfrm>
      </p:grpSpPr>
      <p:sp>
        <p:nvSpPr>
          <p:cNvPr id="1048656" name="Title 1"/>
          <p:cNvSpPr>
            <a:spLocks noGrp="1"/>
          </p:cNvSpPr>
          <p:nvPr>
            <p:ph type="title"/>
          </p:nvPr>
        </p:nvSpPr>
        <p:spPr/>
        <p:txBody>
          <a:bodyPr/>
          <a:p>
            <a:r>
              <a:rPr lang="en-US" smtClean="0"/>
              <a:t>Click to edit Master title style</a:t>
            </a:r>
            <a:endParaRPr lang="en-US"/>
          </a:p>
        </p:txBody>
      </p:sp>
      <p:sp>
        <p:nvSpPr>
          <p:cNvPr id="104865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1" name="Date Placeholder 6"/>
          <p:cNvSpPr>
            <a:spLocks noGrp="1"/>
          </p:cNvSpPr>
          <p:nvPr>
            <p:ph type="dt" sz="half" idx="10"/>
          </p:nvPr>
        </p:nvSpPr>
        <p:spPr/>
        <p:txBody>
          <a:bodyPr/>
          <a:p>
            <a:fld id="{1D8BD707-D9CF-40AE-B4C6-C98DA3205C09}" type="datetimeFigureOut">
              <a:rPr lang="en-US" smtClean="0"/>
              <a:t>8/9/2019</a:t>
            </a:fld>
            <a:endParaRPr lang="en-US"/>
          </a:p>
        </p:txBody>
      </p:sp>
      <p:sp>
        <p:nvSpPr>
          <p:cNvPr id="1048662" name="Footer Placeholder 7"/>
          <p:cNvSpPr>
            <a:spLocks noGrp="1"/>
          </p:cNvSpPr>
          <p:nvPr>
            <p:ph type="ftr" sz="quarter" idx="11"/>
          </p:nvPr>
        </p:nvSpPr>
        <p:spPr/>
        <p:txBody>
          <a:bodyPr/>
          <a:p>
            <a:endParaRPr lang="en-US"/>
          </a:p>
        </p:txBody>
      </p:sp>
      <p:sp>
        <p:nvSpPr>
          <p:cNvPr id="104866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25" name="Title 1"/>
          <p:cNvSpPr>
            <a:spLocks noGrp="1"/>
          </p:cNvSpPr>
          <p:nvPr>
            <p:ph type="title"/>
          </p:nvPr>
        </p:nvSpPr>
        <p:spPr/>
        <p:txBody>
          <a:bodyPr/>
          <a:p>
            <a:r>
              <a:rPr lang="en-US" smtClean="0"/>
              <a:t>Click to edit Master title style</a:t>
            </a:r>
            <a:endParaRPr lang="en-US"/>
          </a:p>
        </p:txBody>
      </p:sp>
      <p:sp>
        <p:nvSpPr>
          <p:cNvPr id="1048626" name="Date Placeholder 2"/>
          <p:cNvSpPr>
            <a:spLocks noGrp="1"/>
          </p:cNvSpPr>
          <p:nvPr>
            <p:ph type="dt" sz="half" idx="10"/>
          </p:nvPr>
        </p:nvSpPr>
        <p:spPr/>
        <p:txBody>
          <a:bodyPr/>
          <a:p>
            <a:fld id="{1D8BD707-D9CF-40AE-B4C6-C98DA3205C09}" type="datetimeFigureOut">
              <a:rPr lang="en-US" smtClean="0"/>
              <a:t>8/9/2019</a:t>
            </a:fld>
            <a:endParaRPr lang="en-US"/>
          </a:p>
        </p:txBody>
      </p:sp>
      <p:sp>
        <p:nvSpPr>
          <p:cNvPr id="1048627" name="Footer Placeholder 3"/>
          <p:cNvSpPr>
            <a:spLocks noGrp="1"/>
          </p:cNvSpPr>
          <p:nvPr>
            <p:ph type="ftr" sz="quarter" idx="11"/>
          </p:nvPr>
        </p:nvSpPr>
        <p:spPr/>
        <p:txBody>
          <a:bodyPr/>
          <a:p>
            <a:endParaRPr lang="en-US"/>
          </a:p>
        </p:txBody>
      </p:sp>
      <p:sp>
        <p:nvSpPr>
          <p:cNvPr id="1048628"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0" name=""/>
        <p:cNvGrpSpPr/>
        <p:nvPr/>
      </p:nvGrpSpPr>
      <p:grpSpPr>
        <a:xfrm>
          <a:off x="0" y="0"/>
          <a:ext cx="0" cy="0"/>
          <a:chOff x="0" y="0"/>
          <a:chExt cx="0" cy="0"/>
        </a:xfrm>
      </p:grpSpPr>
      <p:sp>
        <p:nvSpPr>
          <p:cNvPr id="1048664" name="Date Placeholder 1"/>
          <p:cNvSpPr>
            <a:spLocks noGrp="1"/>
          </p:cNvSpPr>
          <p:nvPr>
            <p:ph type="dt" sz="half" idx="10"/>
          </p:nvPr>
        </p:nvSpPr>
        <p:spPr/>
        <p:txBody>
          <a:bodyPr/>
          <a:p>
            <a:fld id="{1D8BD707-D9CF-40AE-B4C6-C98DA3205C09}" type="datetimeFigureOut">
              <a:rPr lang="en-US" smtClean="0"/>
              <a:t>8/9/2019</a:t>
            </a:fld>
            <a:endParaRPr lang="en-US"/>
          </a:p>
        </p:txBody>
      </p:sp>
      <p:sp>
        <p:nvSpPr>
          <p:cNvPr id="1048665" name="Footer Placeholder 2"/>
          <p:cNvSpPr>
            <a:spLocks noGrp="1"/>
          </p:cNvSpPr>
          <p:nvPr>
            <p:ph type="ftr" sz="quarter" idx="11"/>
          </p:nvPr>
        </p:nvSpPr>
        <p:spPr/>
        <p:txBody>
          <a:bodyPr/>
          <a:p>
            <a:endParaRPr lang="en-US"/>
          </a:p>
        </p:txBody>
      </p:sp>
      <p:sp>
        <p:nvSpPr>
          <p:cNvPr id="1048666"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sp>
        <p:nvSpPr>
          <p:cNvPr id="104866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6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0" name="Date Placeholder 4"/>
          <p:cNvSpPr>
            <a:spLocks noGrp="1"/>
          </p:cNvSpPr>
          <p:nvPr>
            <p:ph type="dt" sz="half" idx="10"/>
          </p:nvPr>
        </p:nvSpPr>
        <p:spPr/>
        <p:txBody>
          <a:bodyPr/>
          <a:p>
            <a:fld id="{1D8BD707-D9CF-40AE-B4C6-C98DA3205C09}" type="datetimeFigureOut">
              <a:rPr lang="en-US" smtClean="0"/>
              <a:t>8/9/2019</a:t>
            </a:fld>
            <a:endParaRPr lang="en-US"/>
          </a:p>
        </p:txBody>
      </p:sp>
      <p:sp>
        <p:nvSpPr>
          <p:cNvPr id="1048671" name="Footer Placeholder 5"/>
          <p:cNvSpPr>
            <a:spLocks noGrp="1"/>
          </p:cNvSpPr>
          <p:nvPr>
            <p:ph type="ftr" sz="quarter" idx="11"/>
          </p:nvPr>
        </p:nvSpPr>
        <p:spPr/>
        <p:txBody>
          <a:bodyPr/>
          <a:p>
            <a:endParaRPr lang="en-US"/>
          </a:p>
        </p:txBody>
      </p:sp>
      <p:sp>
        <p:nvSpPr>
          <p:cNvPr id="104867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5" name=""/>
        <p:cNvGrpSpPr/>
        <p:nvPr/>
      </p:nvGrpSpPr>
      <p:grpSpPr>
        <a:xfrm>
          <a:off x="0" y="0"/>
          <a:ext cx="0" cy="0"/>
          <a:chOff x="0" y="0"/>
          <a:chExt cx="0" cy="0"/>
        </a:xfrm>
      </p:grpSpPr>
      <p:sp>
        <p:nvSpPr>
          <p:cNvPr id="104863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7" name="Date Placeholder 4"/>
          <p:cNvSpPr>
            <a:spLocks noGrp="1"/>
          </p:cNvSpPr>
          <p:nvPr>
            <p:ph type="dt" sz="half" idx="10"/>
          </p:nvPr>
        </p:nvSpPr>
        <p:spPr/>
        <p:txBody>
          <a:bodyPr/>
          <a:p>
            <a:fld id="{1D8BD707-D9CF-40AE-B4C6-C98DA3205C09}" type="datetimeFigureOut">
              <a:rPr lang="en-US" smtClean="0"/>
              <a:t>8/9/2019</a:t>
            </a:fld>
            <a:endParaRPr lang="en-US"/>
          </a:p>
        </p:txBody>
      </p:sp>
      <p:sp>
        <p:nvSpPr>
          <p:cNvPr id="1048638" name="Footer Placeholder 5"/>
          <p:cNvSpPr>
            <a:spLocks noGrp="1"/>
          </p:cNvSpPr>
          <p:nvPr>
            <p:ph type="ftr" sz="quarter" idx="11"/>
          </p:nvPr>
        </p:nvSpPr>
        <p:spPr/>
        <p:txBody>
          <a:bodyPr/>
          <a:p>
            <a:endParaRPr lang="en-US"/>
          </a:p>
        </p:txBody>
      </p:sp>
      <p:sp>
        <p:nvSpPr>
          <p:cNvPr id="104863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8/9/2019</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en.wikipedia.org/wiki/Valid_time" TargetMode="External"/><Relationship Id="rId2" Type="http://schemas.openxmlformats.org/officeDocument/2006/relationships/hyperlink" Target="https://en.wikipedia.org/wiki/Transaction_time" TargetMode="External"/><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www.timeconsult.com/TemporalData/TemporalDB.html%23NonTempTable"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hyperlink" Target="http://www.timeconsult.com/Software/Software.html" TargetMode="Externa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457200" y="2130425"/>
            <a:ext cx="8382000" cy="1470025"/>
          </a:xfrm>
        </p:spPr>
        <p:txBody>
          <a:bodyPr>
            <a:noAutofit/>
          </a:bodyPr>
          <a:p>
            <a:r>
              <a:rPr b="1" dirty="0" sz="5000" lang="en-US" smtClean="0">
                <a:solidFill>
                  <a:srgbClr val="FF0000"/>
                </a:solidFill>
                <a:latin typeface="Times New Roman" pitchFamily="18" charset="0"/>
                <a:cs typeface="Times New Roman" pitchFamily="18" charset="0"/>
              </a:rPr>
              <a:t>Overall DBMS-Architecture</a:t>
            </a:r>
            <a:endParaRPr b="1" dirty="0" sz="5000" lang="en-US">
              <a:solidFill>
                <a:srgbClr val="FF0000"/>
              </a:solidFill>
              <a:latin typeface="Times New Roman" pitchFamily="18" charset="0"/>
              <a:cs typeface="Times New Roman" pitchFamily="18"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Title 1"/>
          <p:cNvSpPr>
            <a:spLocks noGrp="1"/>
          </p:cNvSpPr>
          <p:nvPr>
            <p:ph type="title"/>
          </p:nvPr>
        </p:nvSpPr>
        <p:spPr>
          <a:xfrm>
            <a:off x="457200" y="274638"/>
            <a:ext cx="8229600" cy="715962"/>
          </a:xfrm>
        </p:spPr>
        <p:txBody>
          <a:bodyPr>
            <a:normAutofit/>
          </a:bodyPr>
          <a:p>
            <a:r>
              <a:rPr b="1" dirty="0" sz="4000" lang="en-US" smtClean="0">
                <a:solidFill>
                  <a:srgbClr val="FF0000"/>
                </a:solidFill>
                <a:latin typeface="Times New Roman" pitchFamily="18" charset="0"/>
                <a:cs typeface="Times New Roman" pitchFamily="18" charset="0"/>
              </a:rPr>
              <a:t>Modelling Temporal Data</a:t>
            </a:r>
            <a:endParaRPr b="1" dirty="0" sz="4000" lang="en-US">
              <a:solidFill>
                <a:srgbClr val="FF0000"/>
              </a:solidFill>
              <a:latin typeface="Times New Roman" pitchFamily="18" charset="0"/>
              <a:cs typeface="Times New Roman" pitchFamily="18" charset="0"/>
            </a:endParaRPr>
          </a:p>
        </p:txBody>
      </p:sp>
      <p:sp>
        <p:nvSpPr>
          <p:cNvPr id="1048601" name="Content Placeholder 2"/>
          <p:cNvSpPr>
            <a:spLocks noGrp="1"/>
          </p:cNvSpPr>
          <p:nvPr>
            <p:ph idx="1"/>
          </p:nvPr>
        </p:nvSpPr>
        <p:spPr>
          <a:xfrm>
            <a:off x="152400" y="1295400"/>
            <a:ext cx="8763000" cy="5410200"/>
          </a:xfrm>
        </p:spPr>
        <p:txBody>
          <a:bodyPr>
            <a:normAutofit fontScale="96000" lnSpcReduction="10000"/>
          </a:bodyPr>
          <a:p>
            <a:r>
              <a:rPr dirty="0" sz="2500" lang="en-US">
                <a:latin typeface="Times New Roman" pitchFamily="18" charset="0"/>
                <a:cs typeface="Times New Roman" pitchFamily="18" charset="0"/>
              </a:rPr>
              <a:t>Temporal database stores data relating to time instances. It offers temporal data types and stores information relating to past, present and future time</a:t>
            </a:r>
            <a:r>
              <a:rPr dirty="0" sz="2500" lang="en-US" smtClean="0">
                <a:latin typeface="Times New Roman" pitchFamily="18" charset="0"/>
                <a:cs typeface="Times New Roman" pitchFamily="18" charset="0"/>
              </a:rPr>
              <a:t>.</a:t>
            </a:r>
          </a:p>
          <a:p>
            <a:r>
              <a:rPr dirty="0" sz="2800" lang="pt-BR">
                <a:latin typeface="Times New Roman" pitchFamily="18" charset="0"/>
                <a:cs typeface="Times New Roman" pitchFamily="18" charset="0"/>
              </a:rPr>
              <a:t>Temporal databases provide a uniform </a:t>
            </a:r>
            <a:r>
              <a:rPr dirty="0" sz="2800" lang="en-US">
                <a:latin typeface="Times New Roman" pitchFamily="18" charset="0"/>
                <a:cs typeface="Times New Roman" pitchFamily="18" charset="0"/>
              </a:rPr>
              <a:t>and systematic way of dealing with historical </a:t>
            </a:r>
            <a:r>
              <a:rPr dirty="0" sz="2800" lang="en-US" smtClean="0">
                <a:latin typeface="Times New Roman" pitchFamily="18" charset="0"/>
                <a:cs typeface="Times New Roman" pitchFamily="18" charset="0"/>
              </a:rPr>
              <a:t>data.</a:t>
            </a:r>
            <a:endParaRPr dirty="0" sz="2800" lang="en-US">
              <a:latin typeface="Times New Roman" pitchFamily="18" charset="0"/>
              <a:cs typeface="Times New Roman" pitchFamily="18" charset="0"/>
            </a:endParaRPr>
          </a:p>
          <a:p>
            <a:r>
              <a:rPr dirty="0" sz="2500" lang="en-US" smtClean="0">
                <a:latin typeface="Times New Roman" pitchFamily="18" charset="0"/>
                <a:cs typeface="Times New Roman" pitchFamily="18" charset="0"/>
              </a:rPr>
              <a:t>More </a:t>
            </a:r>
            <a:r>
              <a:rPr dirty="0" sz="2500" lang="en-US">
                <a:latin typeface="Times New Roman" pitchFamily="18" charset="0"/>
                <a:cs typeface="Times New Roman" pitchFamily="18" charset="0"/>
              </a:rPr>
              <a:t>specifically the temporal aspects usually include </a:t>
            </a:r>
            <a:r>
              <a:rPr dirty="0" sz="2500" lang="en-US">
                <a:latin typeface="Times New Roman" pitchFamily="18" charset="0"/>
                <a:cs typeface="Times New Roman" pitchFamily="18" charset="0"/>
                <a:hlinkClick r:id="rId1" tooltip="Valid time"/>
              </a:rPr>
              <a:t>valid time</a:t>
            </a:r>
            <a:r>
              <a:rPr dirty="0" sz="2500" lang="en-US">
                <a:latin typeface="Times New Roman" pitchFamily="18" charset="0"/>
                <a:cs typeface="Times New Roman" pitchFamily="18" charset="0"/>
              </a:rPr>
              <a:t> and </a:t>
            </a:r>
            <a:r>
              <a:rPr dirty="0" sz="2500" lang="en-US">
                <a:latin typeface="Times New Roman" pitchFamily="18" charset="0"/>
                <a:cs typeface="Times New Roman" pitchFamily="18" charset="0"/>
                <a:hlinkClick r:id="rId2" tooltip="Transaction time"/>
              </a:rPr>
              <a:t>transaction time</a:t>
            </a:r>
            <a:r>
              <a:rPr dirty="0" sz="2500" lang="en-US">
                <a:latin typeface="Times New Roman" pitchFamily="18" charset="0"/>
                <a:cs typeface="Times New Roman" pitchFamily="18" charset="0"/>
              </a:rPr>
              <a:t>. These attributes can be combined to form bitemporal data.</a:t>
            </a:r>
          </a:p>
          <a:p>
            <a:pPr>
              <a:buFont typeface="Wingdings" pitchFamily="2" charset="2"/>
              <a:buChar char="ü"/>
            </a:pPr>
            <a:r>
              <a:rPr b="1" dirty="0" sz="2500" lang="en-US">
                <a:latin typeface="Times New Roman" pitchFamily="18" charset="0"/>
                <a:cs typeface="Times New Roman" pitchFamily="18" charset="0"/>
              </a:rPr>
              <a:t>Valid time</a:t>
            </a:r>
            <a:r>
              <a:rPr dirty="0" sz="2500" lang="en-US">
                <a:latin typeface="Times New Roman" pitchFamily="18" charset="0"/>
                <a:cs typeface="Times New Roman" pitchFamily="18" charset="0"/>
              </a:rPr>
              <a:t> is the time period during which a fact is true in the real world</a:t>
            </a:r>
            <a:r>
              <a:rPr dirty="0" sz="2500" lang="en-US" smtClean="0">
                <a:latin typeface="Times New Roman" pitchFamily="18" charset="0"/>
                <a:cs typeface="Times New Roman" pitchFamily="18" charset="0"/>
              </a:rPr>
              <a:t>.(Historical database)</a:t>
            </a:r>
            <a:endParaRPr dirty="0" sz="2500" lang="en-US">
              <a:latin typeface="Times New Roman" pitchFamily="18" charset="0"/>
              <a:cs typeface="Times New Roman" pitchFamily="18" charset="0"/>
            </a:endParaRPr>
          </a:p>
          <a:p>
            <a:pPr>
              <a:buFont typeface="Wingdings" pitchFamily="2" charset="2"/>
              <a:buChar char="ü"/>
            </a:pPr>
            <a:r>
              <a:rPr b="1" dirty="0" sz="2500" lang="en-US">
                <a:latin typeface="Times New Roman" pitchFamily="18" charset="0"/>
                <a:cs typeface="Times New Roman" pitchFamily="18" charset="0"/>
              </a:rPr>
              <a:t>Transaction time</a:t>
            </a:r>
            <a:r>
              <a:rPr dirty="0" sz="2500" lang="en-US">
                <a:latin typeface="Times New Roman" pitchFamily="18" charset="0"/>
                <a:cs typeface="Times New Roman" pitchFamily="18" charset="0"/>
              </a:rPr>
              <a:t> is the time period during which a fact stored in the database was known</a:t>
            </a:r>
            <a:r>
              <a:rPr dirty="0" sz="2500" lang="en-US" smtClean="0">
                <a:latin typeface="Times New Roman" pitchFamily="18" charset="0"/>
                <a:cs typeface="Times New Roman" pitchFamily="18" charset="0"/>
              </a:rPr>
              <a:t>.(Rollback database)</a:t>
            </a:r>
            <a:endParaRPr dirty="0" sz="2500" lang="en-US">
              <a:latin typeface="Times New Roman" pitchFamily="18" charset="0"/>
              <a:cs typeface="Times New Roman" pitchFamily="18" charset="0"/>
            </a:endParaRPr>
          </a:p>
          <a:p>
            <a:pPr>
              <a:buFont typeface="Wingdings" pitchFamily="2" charset="2"/>
              <a:buChar char="ü"/>
            </a:pPr>
            <a:r>
              <a:rPr b="1" dirty="0" sz="2500" lang="en-US">
                <a:latin typeface="Times New Roman" pitchFamily="18" charset="0"/>
                <a:cs typeface="Times New Roman" pitchFamily="18" charset="0"/>
              </a:rPr>
              <a:t>Bitemporal data</a:t>
            </a:r>
            <a:r>
              <a:rPr dirty="0" sz="2500" lang="en-US">
                <a:latin typeface="Times New Roman" pitchFamily="18" charset="0"/>
                <a:cs typeface="Times New Roman" pitchFamily="18" charset="0"/>
              </a:rPr>
              <a:t> combines both Valid and Transaction Time.</a:t>
            </a:r>
          </a:p>
          <a:p>
            <a:endParaRPr dirty="0" sz="250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Content Placeholder 2"/>
          <p:cNvSpPr>
            <a:spLocks noGrp="1"/>
          </p:cNvSpPr>
          <p:nvPr>
            <p:ph idx="1"/>
          </p:nvPr>
        </p:nvSpPr>
        <p:spPr>
          <a:xfrm>
            <a:off x="457200" y="228600"/>
            <a:ext cx="8229600" cy="6400800"/>
          </a:xfrm>
        </p:spPr>
        <p:txBody>
          <a:bodyPr>
            <a:normAutofit/>
          </a:bodyPr>
          <a:p>
            <a:r>
              <a:rPr b="1" dirty="0" sz="3000" lang="en-US" smtClean="0">
                <a:solidFill>
                  <a:srgbClr val="FF0000"/>
                </a:solidFill>
                <a:latin typeface="Times New Roman" pitchFamily="18" charset="0"/>
                <a:cs typeface="Times New Roman" pitchFamily="18" charset="0"/>
              </a:rPr>
              <a:t>Example:-</a:t>
            </a:r>
            <a:r>
              <a:rPr dirty="0" sz="3000" lang="en-US">
                <a:latin typeface="Times New Roman" pitchFamily="18" charset="0"/>
                <a:cs typeface="Times New Roman" pitchFamily="18" charset="0"/>
              </a:rPr>
              <a:t>Imagine that we come up with a temporal database storing data about the 18th century. The valid time of these facts is somewhere between 1700 and 1799, where as the transaction time starts when we insert the facts into the database, for example, January 21, 1998</a:t>
            </a:r>
            <a:r>
              <a:rPr dirty="0" sz="3000" lang="en-US" smtClean="0">
                <a:latin typeface="Times New Roman" pitchFamily="18" charset="0"/>
                <a:cs typeface="Times New Roman" pitchFamily="18" charset="0"/>
              </a:rPr>
              <a:t>.</a:t>
            </a:r>
          </a:p>
          <a:p>
            <a:endParaRPr dirty="0" sz="3000" lang="en-US" smtClean="0">
              <a:latin typeface="Times New Roman" pitchFamily="18" charset="0"/>
              <a:cs typeface="Times New Roman" pitchFamily="18" charset="0"/>
            </a:endParaRPr>
          </a:p>
          <a:p>
            <a:r>
              <a:rPr dirty="0" sz="3000" lang="en-US" smtClean="0">
                <a:latin typeface="Times New Roman" pitchFamily="18" charset="0"/>
                <a:cs typeface="Times New Roman" pitchFamily="18" charset="0"/>
              </a:rPr>
              <a:t>Consider </a:t>
            </a:r>
            <a:r>
              <a:rPr dirty="0" sz="3000" lang="en-US">
                <a:latin typeface="Times New Roman" pitchFamily="18" charset="0"/>
                <a:cs typeface="Times New Roman" pitchFamily="18" charset="0"/>
              </a:rPr>
              <a:t>data about </a:t>
            </a:r>
            <a:r>
              <a:rPr dirty="0" sz="3000" lang="en-US" smtClean="0">
                <a:latin typeface="Times New Roman" pitchFamily="18" charset="0"/>
                <a:cs typeface="Times New Roman" pitchFamily="18" charset="0"/>
              </a:rPr>
              <a:t> </a:t>
            </a:r>
            <a:r>
              <a:rPr dirty="0" sz="3000" lang="en-US">
                <a:latin typeface="Times New Roman" pitchFamily="18" charset="0"/>
                <a:cs typeface="Times New Roman" pitchFamily="18" charset="0"/>
              </a:rPr>
              <a:t>employees with respect to the real </a:t>
            </a:r>
            <a:r>
              <a:rPr dirty="0" sz="3000" lang="en-US" smtClean="0">
                <a:latin typeface="Times New Roman" pitchFamily="18" charset="0"/>
                <a:cs typeface="Times New Roman" pitchFamily="18" charset="0"/>
              </a:rPr>
              <a:t>world is stored in table. </a:t>
            </a:r>
          </a:p>
          <a:p>
            <a:endParaRPr dirty="0" sz="3000" lang="en-US">
              <a:latin typeface="Times New Roman" pitchFamily="18" charset="0"/>
              <a:cs typeface="Times New Roman" pitchFamily="18" charset="0"/>
            </a:endParaRPr>
          </a:p>
          <a:p>
            <a:r>
              <a:rPr dirty="0" sz="3000" lang="en-US" smtClean="0">
                <a:latin typeface="Times New Roman" pitchFamily="18" charset="0"/>
                <a:cs typeface="Times New Roman" pitchFamily="18" charset="0"/>
              </a:rPr>
              <a:t>Then</a:t>
            </a:r>
            <a:r>
              <a:rPr dirty="0" sz="3000" lang="en-US">
                <a:latin typeface="Times New Roman" pitchFamily="18" charset="0"/>
                <a:cs typeface="Times New Roman" pitchFamily="18" charset="0"/>
              </a:rPr>
              <a:t>, the following table could result:</a:t>
            </a:r>
            <a:endParaRPr b="1" dirty="0" sz="3000" lang="en-US">
              <a:solidFill>
                <a:srgbClr val="FF0000"/>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3" name="Title 1"/>
          <p:cNvSpPr>
            <a:spLocks noGrp="1"/>
          </p:cNvSpPr>
          <p:nvPr>
            <p:ph type="title"/>
          </p:nvPr>
        </p:nvSpPr>
        <p:spPr/>
        <p:txBody>
          <a:bodyPr/>
          <a:p>
            <a:endParaRPr lang="en-US"/>
          </a:p>
        </p:txBody>
      </p:sp>
      <p:graphicFrame>
        <p:nvGraphicFramePr>
          <p:cNvPr id="4194304" name="Content Placeholder 5"/>
          <p:cNvGraphicFramePr>
            <a:graphicFrameLocks noGrp="1"/>
          </p:cNvGraphicFramePr>
          <p:nvPr>
            <p:ph idx="1"/>
          </p:nvPr>
        </p:nvGraphicFramePr>
        <p:xfrm>
          <a:off x="457200" y="1600200"/>
          <a:ext cx="8229600" cy="2682240"/>
        </p:xfrm>
        <a:graphic>
          <a:graphicData uri="http://schemas.openxmlformats.org/drawingml/2006/table">
            <a:tbl>
              <a:tblPr firstRow="1" bandRow="1">
                <a:tableStyleId>{5C22544A-7EE6-4342-B048-85BDC9FD1C3A}</a:tableStyleId>
              </a:tblPr>
              <a:tblGrid>
                <a:gridCol w="838200"/>
                <a:gridCol w="990600"/>
                <a:gridCol w="1524000"/>
                <a:gridCol w="990600"/>
                <a:gridCol w="1981200"/>
                <a:gridCol w="1905000"/>
              </a:tblGrid>
              <a:tr h="370840">
                <a:tc>
                  <a:txBody>
                    <a:bodyPr/>
                    <a:p>
                      <a:r>
                        <a:rPr b="1" dirty="0" sz="2000" lang="en-US">
                          <a:latin typeface="Times New Roman" pitchFamily="18" charset="0"/>
                          <a:cs typeface="Times New Roman" pitchFamily="18" charset="0"/>
                        </a:rPr>
                        <a:t>EmpID </a:t>
                      </a:r>
                      <a:r>
                        <a:rPr dirty="0" sz="2000" lang="en-US">
                          <a:latin typeface="Times New Roman" pitchFamily="18" charset="0"/>
                          <a:cs typeface="Times New Roman" pitchFamily="18" charset="0"/>
                        </a:rPr>
                        <a:t> </a:t>
                      </a:r>
                    </a:p>
                  </a:txBody>
                  <a:tcPr anchor="ctr"/>
                </a:tc>
                <a:tc>
                  <a:txBody>
                    <a:bodyPr/>
                    <a:p>
                      <a:r>
                        <a:rPr b="1" dirty="0" sz="2000" lang="en-US">
                          <a:latin typeface="Times New Roman" pitchFamily="18" charset="0"/>
                          <a:cs typeface="Times New Roman" pitchFamily="18" charset="0"/>
                        </a:rPr>
                        <a:t>Name </a:t>
                      </a:r>
                      <a:r>
                        <a:rPr dirty="0" sz="2000" lang="en-US">
                          <a:latin typeface="Times New Roman" pitchFamily="18" charset="0"/>
                          <a:cs typeface="Times New Roman" pitchFamily="18" charset="0"/>
                        </a:rPr>
                        <a:t> </a:t>
                      </a:r>
                    </a:p>
                  </a:txBody>
                  <a:tcPr anchor="ctr"/>
                </a:tc>
                <a:tc>
                  <a:txBody>
                    <a:bodyPr/>
                    <a:p>
                      <a:r>
                        <a:rPr b="1" sz="2000" lang="en-US">
                          <a:latin typeface="Times New Roman" pitchFamily="18" charset="0"/>
                          <a:cs typeface="Times New Roman" pitchFamily="18" charset="0"/>
                        </a:rPr>
                        <a:t>Department </a:t>
                      </a:r>
                      <a:r>
                        <a:rPr sz="2000" lang="en-US">
                          <a:latin typeface="Times New Roman" pitchFamily="18" charset="0"/>
                          <a:cs typeface="Times New Roman" pitchFamily="18" charset="0"/>
                        </a:rPr>
                        <a:t> </a:t>
                      </a:r>
                    </a:p>
                  </a:txBody>
                  <a:tcPr anchor="ctr"/>
                </a:tc>
                <a:tc>
                  <a:txBody>
                    <a:bodyPr/>
                    <a:p>
                      <a:r>
                        <a:rPr b="1" sz="2000" lang="en-US">
                          <a:latin typeface="Times New Roman" pitchFamily="18" charset="0"/>
                          <a:cs typeface="Times New Roman" pitchFamily="18" charset="0"/>
                        </a:rPr>
                        <a:t>Salary </a:t>
                      </a:r>
                      <a:r>
                        <a:rPr sz="2000" lang="en-US">
                          <a:latin typeface="Times New Roman" pitchFamily="18" charset="0"/>
                          <a:cs typeface="Times New Roman" pitchFamily="18" charset="0"/>
                        </a:rPr>
                        <a:t> </a:t>
                      </a:r>
                    </a:p>
                  </a:txBody>
                  <a:tcPr anchor="ctr"/>
                </a:tc>
                <a:tc>
                  <a:txBody>
                    <a:bodyPr/>
                    <a:p>
                      <a:r>
                        <a:rPr b="1" sz="2000" lang="en-US">
                          <a:latin typeface="Times New Roman" pitchFamily="18" charset="0"/>
                          <a:cs typeface="Times New Roman" pitchFamily="18" charset="0"/>
                        </a:rPr>
                        <a:t>ValidTimeStart</a:t>
                      </a:r>
                      <a:r>
                        <a:rPr sz="2000" lang="en-US">
                          <a:latin typeface="Times New Roman" pitchFamily="18" charset="0"/>
                          <a:cs typeface="Times New Roman" pitchFamily="18" charset="0"/>
                        </a:rPr>
                        <a:t> </a:t>
                      </a:r>
                    </a:p>
                  </a:txBody>
                  <a:tcPr anchor="ctr"/>
                </a:tc>
                <a:tc>
                  <a:txBody>
                    <a:bodyPr/>
                    <a:p>
                      <a:r>
                        <a:rPr b="1" sz="2000" lang="en-US">
                          <a:latin typeface="Times New Roman" pitchFamily="18" charset="0"/>
                          <a:cs typeface="Times New Roman" pitchFamily="18" charset="0"/>
                        </a:rPr>
                        <a:t>ValidTimeEnd</a:t>
                      </a:r>
                      <a:r>
                        <a:rPr sz="2000" lang="en-US">
                          <a:latin typeface="Times New Roman" pitchFamily="18" charset="0"/>
                          <a:cs typeface="Times New Roman" pitchFamily="18" charset="0"/>
                        </a:rPr>
                        <a:t> </a:t>
                      </a:r>
                    </a:p>
                  </a:txBody>
                  <a:tcPr anchor="ctr"/>
                </a:tc>
              </a:tr>
              <a:tr h="370840">
                <a:tc>
                  <a:txBody>
                    <a:bodyPr/>
                    <a:p>
                      <a:r>
                        <a:rPr sz="2000" lang="en-US">
                          <a:latin typeface="Times New Roman" pitchFamily="18" charset="0"/>
                          <a:cs typeface="Times New Roman" pitchFamily="18" charset="0"/>
                        </a:rPr>
                        <a:t>10 </a:t>
                      </a:r>
                    </a:p>
                  </a:txBody>
                  <a:tcPr anchor="ctr"/>
                </a:tc>
                <a:tc>
                  <a:txBody>
                    <a:bodyPr/>
                    <a:p>
                      <a:r>
                        <a:rPr sz="2000" lang="en-US">
                          <a:latin typeface="Times New Roman" pitchFamily="18" charset="0"/>
                          <a:cs typeface="Times New Roman" pitchFamily="18" charset="0"/>
                        </a:rPr>
                        <a:t>John </a:t>
                      </a:r>
                    </a:p>
                  </a:txBody>
                  <a:tcPr anchor="ctr"/>
                </a:tc>
                <a:tc>
                  <a:txBody>
                    <a:bodyPr/>
                    <a:p>
                      <a:r>
                        <a:rPr sz="2000" lang="en-US">
                          <a:latin typeface="Times New Roman" pitchFamily="18" charset="0"/>
                          <a:cs typeface="Times New Roman" pitchFamily="18" charset="0"/>
                        </a:rPr>
                        <a:t>Research </a:t>
                      </a:r>
                    </a:p>
                  </a:txBody>
                  <a:tcPr anchor="ctr"/>
                </a:tc>
                <a:tc>
                  <a:txBody>
                    <a:bodyPr/>
                    <a:p>
                      <a:r>
                        <a:rPr sz="2000" lang="en-US">
                          <a:latin typeface="Times New Roman" pitchFamily="18" charset="0"/>
                          <a:cs typeface="Times New Roman" pitchFamily="18" charset="0"/>
                        </a:rPr>
                        <a:t>11000 </a:t>
                      </a:r>
                    </a:p>
                  </a:txBody>
                  <a:tcPr anchor="ctr"/>
                </a:tc>
                <a:tc>
                  <a:txBody>
                    <a:bodyPr/>
                    <a:p>
                      <a:r>
                        <a:rPr sz="2000" lang="en-US">
                          <a:latin typeface="Times New Roman" pitchFamily="18" charset="0"/>
                          <a:cs typeface="Times New Roman" pitchFamily="18" charset="0"/>
                        </a:rPr>
                        <a:t>1985 </a:t>
                      </a:r>
                    </a:p>
                  </a:txBody>
                  <a:tcPr anchor="ctr"/>
                </a:tc>
                <a:tc>
                  <a:txBody>
                    <a:bodyPr/>
                    <a:p>
                      <a:r>
                        <a:rPr sz="2000" lang="en-US">
                          <a:latin typeface="Times New Roman" pitchFamily="18" charset="0"/>
                          <a:cs typeface="Times New Roman" pitchFamily="18" charset="0"/>
                        </a:rPr>
                        <a:t>1990 </a:t>
                      </a:r>
                    </a:p>
                  </a:txBody>
                  <a:tcPr anchor="ctr"/>
                </a:tc>
              </a:tr>
              <a:tr h="370840">
                <a:tc>
                  <a:txBody>
                    <a:bodyPr/>
                    <a:p>
                      <a:r>
                        <a:rPr sz="2000" lang="en-US">
                          <a:latin typeface="Times New Roman" pitchFamily="18" charset="0"/>
                          <a:cs typeface="Times New Roman" pitchFamily="18" charset="0"/>
                        </a:rPr>
                        <a:t>10 </a:t>
                      </a:r>
                    </a:p>
                  </a:txBody>
                  <a:tcPr anchor="ctr"/>
                </a:tc>
                <a:tc>
                  <a:txBody>
                    <a:bodyPr/>
                    <a:p>
                      <a:r>
                        <a:rPr sz="2000" lang="en-US">
                          <a:latin typeface="Times New Roman" pitchFamily="18" charset="0"/>
                          <a:cs typeface="Times New Roman" pitchFamily="18" charset="0"/>
                        </a:rPr>
                        <a:t>John </a:t>
                      </a:r>
                    </a:p>
                  </a:txBody>
                  <a:tcPr anchor="ctr"/>
                </a:tc>
                <a:tc>
                  <a:txBody>
                    <a:bodyPr/>
                    <a:p>
                      <a:r>
                        <a:rPr sz="2000" lang="en-US">
                          <a:latin typeface="Times New Roman" pitchFamily="18" charset="0"/>
                          <a:cs typeface="Times New Roman" pitchFamily="18" charset="0"/>
                        </a:rPr>
                        <a:t>Sales </a:t>
                      </a:r>
                    </a:p>
                  </a:txBody>
                  <a:tcPr anchor="ctr"/>
                </a:tc>
                <a:tc>
                  <a:txBody>
                    <a:bodyPr/>
                    <a:p>
                      <a:r>
                        <a:rPr sz="2000" lang="en-US">
                          <a:latin typeface="Times New Roman" pitchFamily="18" charset="0"/>
                          <a:cs typeface="Times New Roman" pitchFamily="18" charset="0"/>
                        </a:rPr>
                        <a:t>11000 </a:t>
                      </a:r>
                    </a:p>
                  </a:txBody>
                  <a:tcPr anchor="ctr"/>
                </a:tc>
                <a:tc>
                  <a:txBody>
                    <a:bodyPr/>
                    <a:p>
                      <a:r>
                        <a:rPr sz="2000" lang="en-US">
                          <a:latin typeface="Times New Roman" pitchFamily="18" charset="0"/>
                          <a:cs typeface="Times New Roman" pitchFamily="18" charset="0"/>
                        </a:rPr>
                        <a:t>1990 </a:t>
                      </a:r>
                    </a:p>
                  </a:txBody>
                  <a:tcPr anchor="ctr"/>
                </a:tc>
                <a:tc>
                  <a:txBody>
                    <a:bodyPr/>
                    <a:p>
                      <a:r>
                        <a:rPr sz="2000" lang="en-US">
                          <a:latin typeface="Times New Roman" pitchFamily="18" charset="0"/>
                          <a:cs typeface="Times New Roman" pitchFamily="18" charset="0"/>
                        </a:rPr>
                        <a:t>1993 </a:t>
                      </a:r>
                    </a:p>
                  </a:txBody>
                  <a:tcPr anchor="ctr"/>
                </a:tc>
              </a:tr>
              <a:tr h="370840">
                <a:tc>
                  <a:txBody>
                    <a:bodyPr/>
                    <a:p>
                      <a:r>
                        <a:rPr sz="2000" lang="en-US">
                          <a:latin typeface="Times New Roman" pitchFamily="18" charset="0"/>
                          <a:cs typeface="Times New Roman" pitchFamily="18" charset="0"/>
                        </a:rPr>
                        <a:t>10 </a:t>
                      </a:r>
                    </a:p>
                  </a:txBody>
                  <a:tcPr anchor="ctr"/>
                </a:tc>
                <a:tc>
                  <a:txBody>
                    <a:bodyPr/>
                    <a:p>
                      <a:r>
                        <a:rPr sz="2000" lang="en-US">
                          <a:latin typeface="Times New Roman" pitchFamily="18" charset="0"/>
                          <a:cs typeface="Times New Roman" pitchFamily="18" charset="0"/>
                        </a:rPr>
                        <a:t>John </a:t>
                      </a:r>
                    </a:p>
                  </a:txBody>
                  <a:tcPr anchor="ctr"/>
                </a:tc>
                <a:tc>
                  <a:txBody>
                    <a:bodyPr/>
                    <a:p>
                      <a:r>
                        <a:rPr sz="2000" lang="en-US">
                          <a:latin typeface="Times New Roman" pitchFamily="18" charset="0"/>
                          <a:cs typeface="Times New Roman" pitchFamily="18" charset="0"/>
                        </a:rPr>
                        <a:t>Sales </a:t>
                      </a:r>
                    </a:p>
                  </a:txBody>
                  <a:tcPr anchor="ctr"/>
                </a:tc>
                <a:tc>
                  <a:txBody>
                    <a:bodyPr/>
                    <a:p>
                      <a:r>
                        <a:rPr sz="2000" lang="en-US">
                          <a:latin typeface="Times New Roman" pitchFamily="18" charset="0"/>
                          <a:cs typeface="Times New Roman" pitchFamily="18" charset="0"/>
                        </a:rPr>
                        <a:t>12000 </a:t>
                      </a:r>
                    </a:p>
                  </a:txBody>
                  <a:tcPr anchor="ctr"/>
                </a:tc>
                <a:tc>
                  <a:txBody>
                    <a:bodyPr/>
                    <a:p>
                      <a:r>
                        <a:rPr sz="2000" lang="en-US">
                          <a:latin typeface="Times New Roman" pitchFamily="18" charset="0"/>
                          <a:cs typeface="Times New Roman" pitchFamily="18" charset="0"/>
                        </a:rPr>
                        <a:t>1993 </a:t>
                      </a:r>
                    </a:p>
                  </a:txBody>
                  <a:tcPr anchor="ctr"/>
                </a:tc>
                <a:tc>
                  <a:txBody>
                    <a:bodyPr/>
                    <a:p>
                      <a:r>
                        <a:rPr sz="2000" lang="en-US">
                          <a:latin typeface="Times New Roman" pitchFamily="18" charset="0"/>
                          <a:cs typeface="Times New Roman" pitchFamily="18" charset="0"/>
                        </a:rPr>
                        <a:t>INF </a:t>
                      </a:r>
                    </a:p>
                  </a:txBody>
                  <a:tcPr anchor="ctr"/>
                </a:tc>
              </a:tr>
              <a:tr h="370840">
                <a:tc>
                  <a:txBody>
                    <a:bodyPr/>
                    <a:p>
                      <a:r>
                        <a:rPr sz="2000" lang="en-US">
                          <a:latin typeface="Times New Roman" pitchFamily="18" charset="0"/>
                          <a:cs typeface="Times New Roman" pitchFamily="18" charset="0"/>
                        </a:rPr>
                        <a:t>11 </a:t>
                      </a:r>
                    </a:p>
                  </a:txBody>
                  <a:tcPr anchor="ctr"/>
                </a:tc>
                <a:tc>
                  <a:txBody>
                    <a:bodyPr/>
                    <a:p>
                      <a:r>
                        <a:rPr sz="2000" lang="en-US">
                          <a:latin typeface="Times New Roman" pitchFamily="18" charset="0"/>
                          <a:cs typeface="Times New Roman" pitchFamily="18" charset="0"/>
                        </a:rPr>
                        <a:t>Paul </a:t>
                      </a:r>
                    </a:p>
                  </a:txBody>
                  <a:tcPr anchor="ctr"/>
                </a:tc>
                <a:tc>
                  <a:txBody>
                    <a:bodyPr/>
                    <a:p>
                      <a:r>
                        <a:rPr sz="2000" lang="en-US">
                          <a:latin typeface="Times New Roman" pitchFamily="18" charset="0"/>
                          <a:cs typeface="Times New Roman" pitchFamily="18" charset="0"/>
                        </a:rPr>
                        <a:t>Research </a:t>
                      </a:r>
                    </a:p>
                  </a:txBody>
                  <a:tcPr anchor="ctr"/>
                </a:tc>
                <a:tc>
                  <a:txBody>
                    <a:bodyPr/>
                    <a:p>
                      <a:r>
                        <a:rPr sz="2000" lang="en-US">
                          <a:latin typeface="Times New Roman" pitchFamily="18" charset="0"/>
                          <a:cs typeface="Times New Roman" pitchFamily="18" charset="0"/>
                        </a:rPr>
                        <a:t>10000 </a:t>
                      </a:r>
                    </a:p>
                  </a:txBody>
                  <a:tcPr anchor="ctr"/>
                </a:tc>
                <a:tc>
                  <a:txBody>
                    <a:bodyPr/>
                    <a:p>
                      <a:r>
                        <a:rPr sz="2000" lang="en-US">
                          <a:latin typeface="Times New Roman" pitchFamily="18" charset="0"/>
                          <a:cs typeface="Times New Roman" pitchFamily="18" charset="0"/>
                        </a:rPr>
                        <a:t>1988 </a:t>
                      </a:r>
                    </a:p>
                  </a:txBody>
                  <a:tcPr anchor="ctr"/>
                </a:tc>
                <a:tc>
                  <a:txBody>
                    <a:bodyPr/>
                    <a:p>
                      <a:r>
                        <a:rPr sz="2000" lang="en-US">
                          <a:latin typeface="Times New Roman" pitchFamily="18" charset="0"/>
                          <a:cs typeface="Times New Roman" pitchFamily="18" charset="0"/>
                        </a:rPr>
                        <a:t>1995 </a:t>
                      </a:r>
                    </a:p>
                  </a:txBody>
                  <a:tcPr anchor="ctr"/>
                </a:tc>
              </a:tr>
              <a:tr h="370840">
                <a:tc>
                  <a:txBody>
                    <a:bodyPr/>
                    <a:p>
                      <a:r>
                        <a:rPr sz="2000" lang="en-US">
                          <a:latin typeface="Times New Roman" pitchFamily="18" charset="0"/>
                          <a:cs typeface="Times New Roman" pitchFamily="18" charset="0"/>
                        </a:rPr>
                        <a:t>12 </a:t>
                      </a:r>
                    </a:p>
                  </a:txBody>
                  <a:tcPr anchor="ctr"/>
                </a:tc>
                <a:tc>
                  <a:txBody>
                    <a:bodyPr/>
                    <a:p>
                      <a:r>
                        <a:rPr sz="2000" lang="en-US">
                          <a:latin typeface="Times New Roman" pitchFamily="18" charset="0"/>
                          <a:cs typeface="Times New Roman" pitchFamily="18" charset="0"/>
                        </a:rPr>
                        <a:t>George </a:t>
                      </a:r>
                    </a:p>
                  </a:txBody>
                  <a:tcPr anchor="ctr"/>
                </a:tc>
                <a:tc>
                  <a:txBody>
                    <a:bodyPr/>
                    <a:p>
                      <a:r>
                        <a:rPr sz="2000" lang="en-US">
                          <a:latin typeface="Times New Roman" pitchFamily="18" charset="0"/>
                          <a:cs typeface="Times New Roman" pitchFamily="18" charset="0"/>
                        </a:rPr>
                        <a:t>Research </a:t>
                      </a:r>
                    </a:p>
                  </a:txBody>
                  <a:tcPr anchor="ctr"/>
                </a:tc>
                <a:tc>
                  <a:txBody>
                    <a:bodyPr/>
                    <a:p>
                      <a:r>
                        <a:rPr sz="2000" lang="en-US">
                          <a:latin typeface="Times New Roman" pitchFamily="18" charset="0"/>
                          <a:cs typeface="Times New Roman" pitchFamily="18" charset="0"/>
                        </a:rPr>
                        <a:t>10500 </a:t>
                      </a:r>
                    </a:p>
                  </a:txBody>
                  <a:tcPr anchor="ctr"/>
                </a:tc>
                <a:tc>
                  <a:txBody>
                    <a:bodyPr/>
                    <a:p>
                      <a:r>
                        <a:rPr sz="2000" lang="en-US">
                          <a:latin typeface="Times New Roman" pitchFamily="18" charset="0"/>
                          <a:cs typeface="Times New Roman" pitchFamily="18" charset="0"/>
                        </a:rPr>
                        <a:t>1991 </a:t>
                      </a:r>
                    </a:p>
                  </a:txBody>
                  <a:tcPr anchor="ctr"/>
                </a:tc>
                <a:tc>
                  <a:txBody>
                    <a:bodyPr/>
                    <a:p>
                      <a:r>
                        <a:rPr dirty="0" sz="2000" lang="en-US">
                          <a:latin typeface="Times New Roman" pitchFamily="18" charset="0"/>
                          <a:cs typeface="Times New Roman" pitchFamily="18" charset="0"/>
                        </a:rPr>
                        <a:t>INF </a:t>
                      </a:r>
                    </a:p>
                  </a:txBody>
                  <a:tcPr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4" name="Content Placeholder 2"/>
          <p:cNvSpPr>
            <a:spLocks noGrp="1"/>
          </p:cNvSpPr>
          <p:nvPr>
            <p:ph idx="1"/>
          </p:nvPr>
        </p:nvSpPr>
        <p:spPr>
          <a:xfrm>
            <a:off x="228600" y="381000"/>
            <a:ext cx="8763000" cy="6248400"/>
          </a:xfrm>
        </p:spPr>
        <p:txBody>
          <a:bodyPr>
            <a:normAutofit fontScale="75000" lnSpcReduction="20000"/>
          </a:bodyPr>
          <a:p>
            <a:r>
              <a:rPr dirty="0" lang="en-US">
                <a:latin typeface="Times New Roman" pitchFamily="18" charset="0"/>
                <a:cs typeface="Times New Roman" pitchFamily="18" charset="0"/>
              </a:rPr>
              <a:t>The above valid-time table stores the history of the employees with respect to the real world. The attributes </a:t>
            </a:r>
            <a:r>
              <a:rPr b="1" dirty="0" lang="en-US">
                <a:latin typeface="Times New Roman" pitchFamily="18" charset="0"/>
                <a:cs typeface="Times New Roman" pitchFamily="18" charset="0"/>
              </a:rPr>
              <a:t>ValidTimeStart</a:t>
            </a:r>
            <a:r>
              <a:rPr dirty="0" lang="en-US">
                <a:latin typeface="Times New Roman" pitchFamily="18" charset="0"/>
                <a:cs typeface="Times New Roman" pitchFamily="18" charset="0"/>
              </a:rPr>
              <a:t> and </a:t>
            </a:r>
            <a:r>
              <a:rPr b="1" dirty="0" lang="en-US">
                <a:latin typeface="Times New Roman" pitchFamily="18" charset="0"/>
                <a:cs typeface="Times New Roman" pitchFamily="18" charset="0"/>
              </a:rPr>
              <a:t>ValidTimeEnd </a:t>
            </a:r>
            <a:r>
              <a:rPr dirty="0" lang="en-US">
                <a:latin typeface="Times New Roman" pitchFamily="18" charset="0"/>
                <a:cs typeface="Times New Roman" pitchFamily="18" charset="0"/>
              </a:rPr>
              <a:t>actually represent a time interval which is closed at its lower and open at its upper bound.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Thus</a:t>
            </a:r>
            <a:r>
              <a:rPr dirty="0" lang="en-US">
                <a:latin typeface="Times New Roman" pitchFamily="18" charset="0"/>
                <a:cs typeface="Times New Roman" pitchFamily="18" charset="0"/>
              </a:rPr>
              <a:t>, we see that during the time period [1985 - 1990), employee John was </a:t>
            </a:r>
            <a:r>
              <a:rPr dirty="0" lang="en-US" smtClean="0">
                <a:latin typeface="Times New Roman" pitchFamily="18" charset="0"/>
                <a:cs typeface="Times New Roman" pitchFamily="18" charset="0"/>
              </a:rPr>
              <a:t>working </a:t>
            </a:r>
            <a:r>
              <a:rPr dirty="0" lang="en-US">
                <a:latin typeface="Times New Roman" pitchFamily="18" charset="0"/>
                <a:cs typeface="Times New Roman" pitchFamily="18" charset="0"/>
              </a:rPr>
              <a:t>in the research department, having a salary of 11000.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Then </a:t>
            </a:r>
            <a:r>
              <a:rPr dirty="0" lang="en-US">
                <a:latin typeface="Times New Roman" pitchFamily="18" charset="0"/>
                <a:cs typeface="Times New Roman" pitchFamily="18" charset="0"/>
              </a:rPr>
              <a:t>he changed to the sales department, still earning 11000. In 1993, he got a salary raise to 12000.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 </a:t>
            </a:r>
            <a:r>
              <a:rPr dirty="0" lang="en-US">
                <a:latin typeface="Times New Roman" pitchFamily="18" charset="0"/>
                <a:cs typeface="Times New Roman" pitchFamily="18" charset="0"/>
              </a:rPr>
              <a:t>upper bound INF denotes that the tuple is valid until further </a:t>
            </a:r>
            <a:r>
              <a:rPr dirty="0" lang="en-US" smtClean="0">
                <a:latin typeface="Times New Roman" pitchFamily="18" charset="0"/>
                <a:cs typeface="Times New Roman" pitchFamily="18" charset="0"/>
              </a:rPr>
              <a:t>notice. It </a:t>
            </a:r>
            <a:r>
              <a:rPr dirty="0" lang="en-US">
                <a:latin typeface="Times New Roman" pitchFamily="18" charset="0"/>
                <a:cs typeface="Times New Roman" pitchFamily="18" charset="0"/>
              </a:rPr>
              <a:t>is now possible to store information about past states. </a:t>
            </a:r>
            <a:endParaRPr dirty="0" lang="en-US" smtClean="0">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We </a:t>
            </a:r>
            <a:r>
              <a:rPr dirty="0" lang="en-US">
                <a:latin typeface="Times New Roman" pitchFamily="18" charset="0"/>
                <a:cs typeface="Times New Roman" pitchFamily="18" charset="0"/>
              </a:rPr>
              <a:t>see that Paul was employed from 1988 until 1995. In the corresponding </a:t>
            </a:r>
            <a:r>
              <a:rPr dirty="0" lang="en-US">
                <a:latin typeface="Times New Roman" pitchFamily="18" charset="0"/>
                <a:cs typeface="Times New Roman" pitchFamily="18" charset="0"/>
                <a:hlinkClick r:id="rId1"/>
              </a:rPr>
              <a:t>non-temporal table</a:t>
            </a:r>
            <a:r>
              <a:rPr dirty="0" lang="en-US">
                <a:latin typeface="Times New Roman" pitchFamily="18" charset="0"/>
                <a:cs typeface="Times New Roman" pitchFamily="18" charset="0"/>
              </a:rPr>
              <a:t>, this information was (physically) deleted when Paul left the company.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5" name="Title 1"/>
          <p:cNvSpPr>
            <a:spLocks noGrp="1"/>
          </p:cNvSpPr>
          <p:nvPr>
            <p:ph type="title"/>
          </p:nvPr>
        </p:nvSpPr>
        <p:spPr>
          <a:xfrm>
            <a:off x="457200" y="274638"/>
            <a:ext cx="8229600" cy="868362"/>
          </a:xfrm>
        </p:spPr>
        <p:txBody>
          <a:bodyPr>
            <a:normAutofit fontScale="90000"/>
          </a:bodyPr>
          <a:p>
            <a:r>
              <a:rPr b="1" dirty="0" sz="3000" lang="en-US">
                <a:solidFill>
                  <a:srgbClr val="FF0000"/>
                </a:solidFill>
                <a:latin typeface="Times New Roman" pitchFamily="18" charset="0"/>
                <a:cs typeface="Times New Roman" pitchFamily="18" charset="0"/>
              </a:rPr>
              <a:t>Different Forms of Temporal Databases</a:t>
            </a:r>
            <a:br>
              <a:rPr b="1" dirty="0" sz="3000" lang="en-US">
                <a:solidFill>
                  <a:srgbClr val="FF0000"/>
                </a:solidFill>
                <a:latin typeface="Times New Roman" pitchFamily="18" charset="0"/>
                <a:cs typeface="Times New Roman" pitchFamily="18" charset="0"/>
              </a:rPr>
            </a:br>
            <a:endParaRPr dirty="0" sz="3000" lang="en-US">
              <a:solidFill>
                <a:srgbClr val="FF0000"/>
              </a:solidFill>
              <a:latin typeface="Times New Roman" pitchFamily="18" charset="0"/>
              <a:cs typeface="Times New Roman" pitchFamily="18" charset="0"/>
            </a:endParaRPr>
          </a:p>
        </p:txBody>
      </p:sp>
      <p:sp>
        <p:nvSpPr>
          <p:cNvPr id="1048606" name="Content Placeholder 2"/>
          <p:cNvSpPr>
            <a:spLocks noGrp="1"/>
          </p:cNvSpPr>
          <p:nvPr>
            <p:ph idx="1"/>
          </p:nvPr>
        </p:nvSpPr>
        <p:spPr>
          <a:xfrm>
            <a:off x="228600" y="1066800"/>
            <a:ext cx="8610600" cy="5486400"/>
          </a:xfrm>
        </p:spPr>
        <p:txBody>
          <a:bodyPr>
            <a:noAutofit/>
          </a:bodyPr>
          <a:p>
            <a:r>
              <a:rPr dirty="0" sz="2300" lang="en-US" smtClean="0">
                <a:latin typeface="Times New Roman" pitchFamily="18" charset="0"/>
                <a:cs typeface="Times New Roman" pitchFamily="18" charset="0"/>
              </a:rPr>
              <a:t>The </a:t>
            </a:r>
            <a:r>
              <a:rPr dirty="0" sz="2300" lang="en-US">
                <a:latin typeface="Times New Roman" pitchFamily="18" charset="0"/>
                <a:cs typeface="Times New Roman" pitchFamily="18" charset="0"/>
              </a:rPr>
              <a:t>two different notions of time - </a:t>
            </a:r>
            <a:r>
              <a:rPr dirty="0" sz="2300" lang="en-US">
                <a:solidFill>
                  <a:srgbClr val="FF0000"/>
                </a:solidFill>
                <a:latin typeface="Times New Roman" pitchFamily="18" charset="0"/>
                <a:cs typeface="Times New Roman" pitchFamily="18" charset="0"/>
              </a:rPr>
              <a:t>valid time and transaction time </a:t>
            </a:r>
            <a:r>
              <a:rPr dirty="0" sz="2300" lang="en-US">
                <a:latin typeface="Times New Roman" pitchFamily="18" charset="0"/>
                <a:cs typeface="Times New Roman" pitchFamily="18" charset="0"/>
              </a:rPr>
              <a:t>- allow the distinction of different forms of temporal databases. </a:t>
            </a:r>
            <a:endParaRPr dirty="0" sz="2300" lang="en-US" smtClean="0">
              <a:latin typeface="Times New Roman" pitchFamily="18" charset="0"/>
              <a:cs typeface="Times New Roman" pitchFamily="18" charset="0"/>
            </a:endParaRPr>
          </a:p>
          <a:p>
            <a:r>
              <a:rPr dirty="0" sz="2300" lang="en-US" smtClean="0">
                <a:latin typeface="Times New Roman" pitchFamily="18" charset="0"/>
                <a:cs typeface="Times New Roman" pitchFamily="18" charset="0"/>
              </a:rPr>
              <a:t>A </a:t>
            </a:r>
            <a:r>
              <a:rPr b="1" dirty="0" sz="2300" lang="en-US">
                <a:latin typeface="Times New Roman" pitchFamily="18" charset="0"/>
                <a:cs typeface="Times New Roman" pitchFamily="18" charset="0"/>
              </a:rPr>
              <a:t>historical database</a:t>
            </a:r>
            <a:r>
              <a:rPr dirty="0" sz="2300" lang="en-US">
                <a:latin typeface="Times New Roman" pitchFamily="18" charset="0"/>
                <a:cs typeface="Times New Roman" pitchFamily="18" charset="0"/>
              </a:rPr>
              <a:t> stores data with respect to valid time, a </a:t>
            </a:r>
            <a:r>
              <a:rPr b="1" dirty="0" sz="2300" lang="en-US">
                <a:latin typeface="Times New Roman" pitchFamily="18" charset="0"/>
                <a:cs typeface="Times New Roman" pitchFamily="18" charset="0"/>
              </a:rPr>
              <a:t>rollback database</a:t>
            </a:r>
            <a:r>
              <a:rPr dirty="0" sz="2300" lang="en-US">
                <a:latin typeface="Times New Roman" pitchFamily="18" charset="0"/>
                <a:cs typeface="Times New Roman" pitchFamily="18" charset="0"/>
              </a:rPr>
              <a:t> stores data with respect to transaction time. </a:t>
            </a:r>
            <a:endParaRPr dirty="0" sz="2300" lang="en-US" smtClean="0">
              <a:latin typeface="Times New Roman" pitchFamily="18" charset="0"/>
              <a:cs typeface="Times New Roman" pitchFamily="18" charset="0"/>
            </a:endParaRPr>
          </a:p>
          <a:p>
            <a:r>
              <a:rPr dirty="0" sz="2300" lang="en-US" smtClean="0">
                <a:latin typeface="Times New Roman" pitchFamily="18" charset="0"/>
                <a:cs typeface="Times New Roman" pitchFamily="18" charset="0"/>
              </a:rPr>
              <a:t>A </a:t>
            </a:r>
            <a:r>
              <a:rPr b="1" dirty="0" sz="2300" lang="en-US">
                <a:latin typeface="Times New Roman" pitchFamily="18" charset="0"/>
                <a:cs typeface="Times New Roman" pitchFamily="18" charset="0"/>
              </a:rPr>
              <a:t>bitemporal database</a:t>
            </a:r>
            <a:r>
              <a:rPr dirty="0" sz="2300" lang="en-US">
                <a:latin typeface="Times New Roman" pitchFamily="18" charset="0"/>
                <a:cs typeface="Times New Roman" pitchFamily="18" charset="0"/>
              </a:rPr>
              <a:t> stores data with respect to both valid time and transaction time.</a:t>
            </a:r>
            <a:br>
              <a:rPr dirty="0" sz="2300" lang="en-US">
                <a:latin typeface="Times New Roman" pitchFamily="18" charset="0"/>
                <a:cs typeface="Times New Roman" pitchFamily="18" charset="0"/>
              </a:rPr>
            </a:br>
            <a:r>
              <a:rPr dirty="0" sz="2300" lang="en-US">
                <a:latin typeface="Times New Roman" pitchFamily="18" charset="0"/>
                <a:cs typeface="Times New Roman" pitchFamily="18" charset="0"/>
              </a:rPr>
              <a:t/>
            </a:r>
            <a:br>
              <a:rPr dirty="0" sz="2300" lang="en-US">
                <a:latin typeface="Times New Roman" pitchFamily="18" charset="0"/>
                <a:cs typeface="Times New Roman" pitchFamily="18" charset="0"/>
              </a:rPr>
            </a:br>
            <a:endParaRPr dirty="0" sz="2300" lang="en-US" smtClean="0">
              <a:latin typeface="Times New Roman" pitchFamily="18" charset="0"/>
              <a:cs typeface="Times New Roman" pitchFamily="18" charset="0"/>
            </a:endParaRPr>
          </a:p>
          <a:p>
            <a:r>
              <a:rPr dirty="0" sz="2300" lang="en-US" smtClean="0">
                <a:latin typeface="Times New Roman" pitchFamily="18" charset="0"/>
                <a:cs typeface="Times New Roman" pitchFamily="18" charset="0"/>
              </a:rPr>
              <a:t>Commercial </a:t>
            </a:r>
            <a:r>
              <a:rPr dirty="0" sz="2300" lang="en-US">
                <a:latin typeface="Times New Roman" pitchFamily="18" charset="0"/>
                <a:cs typeface="Times New Roman" pitchFamily="18" charset="0"/>
              </a:rPr>
              <a:t>DBMS are said to store only a single state of the real world, usually the most recent state. Such databases usually are called </a:t>
            </a:r>
            <a:r>
              <a:rPr b="1" dirty="0" sz="2300" lang="en-US">
                <a:latin typeface="Times New Roman" pitchFamily="18" charset="0"/>
                <a:cs typeface="Times New Roman" pitchFamily="18" charset="0"/>
              </a:rPr>
              <a:t>snapshot databases</a:t>
            </a:r>
            <a:r>
              <a:rPr dirty="0" sz="2300" lang="en-US">
                <a:latin typeface="Times New Roman" pitchFamily="18" charset="0"/>
                <a:cs typeface="Times New Roman" pitchFamily="18" charset="0"/>
              </a:rPr>
              <a:t>. </a:t>
            </a:r>
            <a:endParaRPr dirty="0" sz="2300" lang="en-US" smtClean="0">
              <a:latin typeface="Times New Roman" pitchFamily="18" charset="0"/>
              <a:cs typeface="Times New Roman" pitchFamily="18" charset="0"/>
            </a:endParaRPr>
          </a:p>
          <a:p>
            <a:endParaRPr dirty="0" sz="2300" lang="en-US" smtClean="0">
              <a:latin typeface="Times New Roman" pitchFamily="18" charset="0"/>
              <a:cs typeface="Times New Roman" pitchFamily="18" charset="0"/>
            </a:endParaRPr>
          </a:p>
          <a:p>
            <a:r>
              <a:rPr dirty="0" sz="2300" lang="en-US" smtClean="0">
                <a:latin typeface="Times New Roman" pitchFamily="18" charset="0"/>
                <a:cs typeface="Times New Roman" pitchFamily="18" charset="0"/>
              </a:rPr>
              <a:t>A </a:t>
            </a:r>
            <a:r>
              <a:rPr dirty="0" sz="2300" lang="en-US">
                <a:latin typeface="Times New Roman" pitchFamily="18" charset="0"/>
                <a:cs typeface="Times New Roman" pitchFamily="18" charset="0"/>
              </a:rPr>
              <a:t>snapshot database in the context of valid time and transaction time is depicted in the following picture:</a:t>
            </a:r>
            <a:br>
              <a:rPr dirty="0" sz="2300" lang="en-US">
                <a:latin typeface="Times New Roman" pitchFamily="18" charset="0"/>
                <a:cs typeface="Times New Roman" pitchFamily="18" charset="0"/>
              </a:rPr>
            </a:br>
            <a:endParaRPr dirty="0" sz="2300" lang="en-US">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3" name="Picture 2" descr="C:\Users\Administrator\Desktop\snapshot.gif"/>
          <p:cNvPicPr>
            <a:picLocks noChangeAspect="1" noGrp="1" noChangeArrowheads="1"/>
          </p:cNvPicPr>
          <p:nvPr>
            <p:ph idx="1"/>
          </p:nvPr>
        </p:nvPicPr>
        <p:blipFill>
          <a:blip xmlns:r="http://schemas.openxmlformats.org/officeDocument/2006/relationships" r:embed="rId1"/>
          <a:srcRect/>
          <a:stretch>
            <a:fillRect/>
          </a:stretch>
        </p:blipFill>
        <p:spPr bwMode="auto">
          <a:xfrm>
            <a:off x="838200" y="304800"/>
            <a:ext cx="7315200" cy="6172200"/>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7" name="Content Placeholder 2"/>
          <p:cNvSpPr>
            <a:spLocks noGrp="1"/>
          </p:cNvSpPr>
          <p:nvPr>
            <p:ph idx="1"/>
          </p:nvPr>
        </p:nvSpPr>
        <p:spPr>
          <a:xfrm>
            <a:off x="228600" y="228600"/>
            <a:ext cx="8610600" cy="6400800"/>
          </a:xfrm>
        </p:spPr>
        <p:txBody>
          <a:bodyPr>
            <a:normAutofit/>
          </a:bodyPr>
          <a:p>
            <a:r>
              <a:rPr dirty="0" sz="2500" lang="en-US">
                <a:latin typeface="Times New Roman" pitchFamily="18" charset="0"/>
                <a:cs typeface="Times New Roman" pitchFamily="18" charset="0"/>
              </a:rPr>
              <a:t>On the other hand, a </a:t>
            </a:r>
            <a:r>
              <a:rPr b="1" dirty="0" sz="2500" lang="en-US">
                <a:latin typeface="Times New Roman" pitchFamily="18" charset="0"/>
                <a:cs typeface="Times New Roman" pitchFamily="18" charset="0"/>
              </a:rPr>
              <a:t>bitemporal DBMS</a:t>
            </a:r>
            <a:r>
              <a:rPr dirty="0" sz="2500" lang="en-US">
                <a:latin typeface="Times New Roman" pitchFamily="18" charset="0"/>
                <a:cs typeface="Times New Roman" pitchFamily="18" charset="0"/>
              </a:rPr>
              <a:t> such as </a:t>
            </a:r>
            <a:r>
              <a:rPr dirty="0" sz="2500" lang="en-US">
                <a:latin typeface="Times New Roman" pitchFamily="18" charset="0"/>
                <a:cs typeface="Times New Roman" pitchFamily="18" charset="0"/>
                <a:hlinkClick r:id="rId1"/>
              </a:rPr>
              <a:t>TimeDB</a:t>
            </a:r>
            <a:r>
              <a:rPr dirty="0" sz="2500" lang="en-US">
                <a:latin typeface="Times New Roman" pitchFamily="18" charset="0"/>
                <a:cs typeface="Times New Roman" pitchFamily="18" charset="0"/>
              </a:rPr>
              <a:t> stores the history of data with respect to both valid time and transaction time</a:t>
            </a:r>
            <a:r>
              <a:rPr dirty="0" sz="2500" lang="en-US" smtClean="0">
                <a:latin typeface="Times New Roman" pitchFamily="18" charset="0"/>
                <a:cs typeface="Times New Roman" pitchFamily="18" charset="0"/>
              </a:rPr>
              <a:t>.</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The </a:t>
            </a:r>
            <a:r>
              <a:rPr dirty="0" sz="2500" lang="en-US">
                <a:latin typeface="Times New Roman" pitchFamily="18" charset="0"/>
                <a:cs typeface="Times New Roman" pitchFamily="18" charset="0"/>
              </a:rPr>
              <a:t>history of when data was stored in the database (transaction time) is limited to past and present database states, since it is managed by the system directly which does not know anything about future </a:t>
            </a:r>
            <a:r>
              <a:rPr dirty="0" sz="2500" lang="en-US" smtClean="0">
                <a:latin typeface="Times New Roman" pitchFamily="18" charset="0"/>
                <a:cs typeface="Times New Roman" pitchFamily="18" charset="0"/>
              </a:rPr>
              <a:t>states.</a:t>
            </a:r>
          </a:p>
          <a:p>
            <a:endParaRPr dirty="0" sz="2500" lang="en-US">
              <a:latin typeface="Times New Roman" pitchFamily="18" charset="0"/>
              <a:cs typeface="Times New Roman" pitchFamily="18" charset="0"/>
            </a:endParaRPr>
          </a:p>
          <a:p>
            <a:r>
              <a:rPr dirty="0" sz="2500" lang="en-US" smtClean="0">
                <a:latin typeface="Times New Roman" pitchFamily="18" charset="0"/>
                <a:cs typeface="Times New Roman" pitchFamily="18" charset="0"/>
              </a:rPr>
              <a:t>A </a:t>
            </a:r>
            <a:r>
              <a:rPr dirty="0" sz="2500" lang="en-US">
                <a:latin typeface="Times New Roman" pitchFamily="18" charset="0"/>
                <a:cs typeface="Times New Roman" pitchFamily="18" charset="0"/>
              </a:rPr>
              <a:t>table in the </a:t>
            </a:r>
            <a:r>
              <a:rPr dirty="0" sz="2500" lang="en-US">
                <a:latin typeface="Times New Roman" pitchFamily="18" charset="0"/>
                <a:cs typeface="Times New Roman" pitchFamily="18" charset="0"/>
                <a:hlinkClick r:id="rId1"/>
              </a:rPr>
              <a:t>bitemporal relational DBMS TimeDB</a:t>
            </a:r>
            <a:r>
              <a:rPr dirty="0" sz="2500" lang="en-US">
                <a:latin typeface="Times New Roman" pitchFamily="18" charset="0"/>
                <a:cs typeface="Times New Roman" pitchFamily="18" charset="0"/>
              </a:rPr>
              <a:t> may either be a </a:t>
            </a:r>
            <a:r>
              <a:rPr dirty="0" sz="2500" lang="en-US">
                <a:solidFill>
                  <a:srgbClr val="FF0000"/>
                </a:solidFill>
                <a:latin typeface="Times New Roman" pitchFamily="18" charset="0"/>
                <a:cs typeface="Times New Roman" pitchFamily="18" charset="0"/>
              </a:rPr>
              <a:t>snapshot table </a:t>
            </a:r>
            <a:r>
              <a:rPr dirty="0" sz="2500" lang="en-US">
                <a:latin typeface="Times New Roman" pitchFamily="18" charset="0"/>
                <a:cs typeface="Times New Roman" pitchFamily="18" charset="0"/>
              </a:rPr>
              <a:t>(storing only current data), a </a:t>
            </a:r>
            <a:r>
              <a:rPr dirty="0" sz="2500" lang="en-US">
                <a:solidFill>
                  <a:srgbClr val="FF0000"/>
                </a:solidFill>
                <a:latin typeface="Times New Roman" pitchFamily="18" charset="0"/>
                <a:cs typeface="Times New Roman" pitchFamily="18" charset="0"/>
              </a:rPr>
              <a:t>valid-time table </a:t>
            </a:r>
            <a:r>
              <a:rPr dirty="0" sz="2500" lang="en-US">
                <a:latin typeface="Times New Roman" pitchFamily="18" charset="0"/>
                <a:cs typeface="Times New Roman" pitchFamily="18" charset="0"/>
              </a:rPr>
              <a:t>(storing when the data is valid wrt. the real world), a </a:t>
            </a:r>
            <a:r>
              <a:rPr dirty="0" sz="2500" lang="en-US">
                <a:solidFill>
                  <a:srgbClr val="FF0000"/>
                </a:solidFill>
                <a:latin typeface="Times New Roman" pitchFamily="18" charset="0"/>
                <a:cs typeface="Times New Roman" pitchFamily="18" charset="0"/>
              </a:rPr>
              <a:t>transaction-time table </a:t>
            </a:r>
            <a:r>
              <a:rPr dirty="0" sz="2500" lang="en-US">
                <a:latin typeface="Times New Roman" pitchFamily="18" charset="0"/>
                <a:cs typeface="Times New Roman" pitchFamily="18" charset="0"/>
              </a:rPr>
              <a:t>(storing when the data was recorded in the database) or a </a:t>
            </a:r>
            <a:r>
              <a:rPr dirty="0" sz="2500" lang="en-US">
                <a:solidFill>
                  <a:srgbClr val="FF0000"/>
                </a:solidFill>
                <a:latin typeface="Times New Roman" pitchFamily="18" charset="0"/>
                <a:cs typeface="Times New Roman" pitchFamily="18" charset="0"/>
              </a:rPr>
              <a:t>bitemporal table </a:t>
            </a:r>
            <a:r>
              <a:rPr dirty="0" sz="2500" lang="en-US">
                <a:latin typeface="Times New Roman" pitchFamily="18" charset="0"/>
                <a:cs typeface="Times New Roman" pitchFamily="18" charset="0"/>
              </a:rPr>
              <a:t>(storing both valid time and transaction time).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8" name="Content Placeholder 2"/>
          <p:cNvSpPr>
            <a:spLocks noGrp="1"/>
          </p:cNvSpPr>
          <p:nvPr>
            <p:ph idx="1"/>
          </p:nvPr>
        </p:nvSpPr>
        <p:spPr>
          <a:xfrm>
            <a:off x="457200" y="304800"/>
            <a:ext cx="8229600" cy="6248400"/>
          </a:xfrm>
        </p:spPr>
        <p:txBody>
          <a:bodyPr>
            <a:normAutofit fontScale="81250" lnSpcReduction="10000"/>
          </a:bodyPr>
          <a:p>
            <a:r>
              <a:rPr dirty="0" lang="en-US">
                <a:latin typeface="Times New Roman" pitchFamily="18" charset="0"/>
                <a:cs typeface="Times New Roman" pitchFamily="18" charset="0"/>
              </a:rPr>
              <a:t>An extended version of SQL allows to specify which kind of table is needed when the table is created.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smtClean="0">
                <a:latin typeface="Times New Roman" pitchFamily="18" charset="0"/>
                <a:cs typeface="Times New Roman" pitchFamily="18" charset="0"/>
              </a:rPr>
              <a:t>Existing </a:t>
            </a:r>
            <a:r>
              <a:rPr dirty="0" lang="en-US">
                <a:latin typeface="Times New Roman" pitchFamily="18" charset="0"/>
                <a:cs typeface="Times New Roman" pitchFamily="18" charset="0"/>
              </a:rPr>
              <a:t>tables may also be altered (schema versioning). Additionally, it supports </a:t>
            </a:r>
            <a:r>
              <a:rPr b="1" dirty="0" lang="en-US">
                <a:latin typeface="Times New Roman" pitchFamily="18" charset="0"/>
                <a:cs typeface="Times New Roman" pitchFamily="18" charset="0"/>
              </a:rPr>
              <a:t>temporal queries</a:t>
            </a:r>
            <a:r>
              <a:rPr dirty="0" lang="en-US">
                <a:latin typeface="Times New Roman" pitchFamily="18" charset="0"/>
                <a:cs typeface="Times New Roman" pitchFamily="18" charset="0"/>
              </a:rPr>
              <a:t>, </a:t>
            </a:r>
            <a:r>
              <a:rPr b="1" dirty="0" lang="en-US">
                <a:latin typeface="Times New Roman" pitchFamily="18" charset="0"/>
                <a:cs typeface="Times New Roman" pitchFamily="18" charset="0"/>
              </a:rPr>
              <a:t>temporal modification statements</a:t>
            </a:r>
            <a:r>
              <a:rPr dirty="0" lang="en-US">
                <a:latin typeface="Times New Roman" pitchFamily="18" charset="0"/>
                <a:cs typeface="Times New Roman" pitchFamily="18" charset="0"/>
              </a:rPr>
              <a:t> and </a:t>
            </a:r>
            <a:r>
              <a:rPr b="1" dirty="0" lang="en-US">
                <a:latin typeface="Times New Roman" pitchFamily="18" charset="0"/>
                <a:cs typeface="Times New Roman" pitchFamily="18" charset="0"/>
              </a:rPr>
              <a:t>temporal constraints</a:t>
            </a:r>
            <a:r>
              <a:rPr dirty="0" lang="en-US" smtClean="0">
                <a:latin typeface="Times New Roman" pitchFamily="18" charset="0"/>
                <a:cs typeface="Times New Roman" pitchFamily="18" charset="0"/>
              </a:rPr>
              <a:t>.</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 </a:t>
            </a:r>
            <a:r>
              <a:rPr dirty="0" lang="en-US">
                <a:latin typeface="Times New Roman" pitchFamily="18" charset="0"/>
                <a:cs typeface="Times New Roman" pitchFamily="18" charset="0"/>
              </a:rPr>
              <a:t>states stored in a bitemporal database are </a:t>
            </a:r>
            <a:r>
              <a:rPr dirty="0" lang="en-US" smtClean="0">
                <a:latin typeface="Times New Roman" pitchFamily="18" charset="0"/>
                <a:cs typeface="Times New Roman" pitchFamily="18" charset="0"/>
              </a:rPr>
              <a:t>shown in fig.</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Of </a:t>
            </a:r>
            <a:r>
              <a:rPr dirty="0" lang="en-US">
                <a:latin typeface="Times New Roman" pitchFamily="18" charset="0"/>
                <a:cs typeface="Times New Roman" pitchFamily="18" charset="0"/>
              </a:rPr>
              <a:t>course, a temporal DBMS such as TimeDB does not store each database state separately as depicted in the </a:t>
            </a:r>
            <a:r>
              <a:rPr dirty="0" lang="en-US" smtClean="0">
                <a:latin typeface="Times New Roman" pitchFamily="18" charset="0"/>
                <a:cs typeface="Times New Roman" pitchFamily="18" charset="0"/>
              </a:rPr>
              <a:t>figure, it </a:t>
            </a:r>
            <a:r>
              <a:rPr dirty="0" lang="en-US">
                <a:latin typeface="Times New Roman" pitchFamily="18" charset="0"/>
                <a:cs typeface="Times New Roman" pitchFamily="18" charset="0"/>
              </a:rPr>
              <a:t>stores valid time and/or transaction time for each </a:t>
            </a:r>
            <a:r>
              <a:rPr dirty="0" lang="en-US" smtClean="0">
                <a:latin typeface="Times New Roman" pitchFamily="18" charset="0"/>
                <a:cs typeface="Times New Roman" pitchFamily="18" charset="0"/>
              </a:rPr>
              <a:t>tuple.</a:t>
            </a:r>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54" name="Picture 3" descr="C:\Users\Administrator\Desktop\bitemporal.gif"/>
          <p:cNvPicPr>
            <a:picLocks noChangeAspect="1" noGrp="1" noChangeArrowheads="1"/>
          </p:cNvPicPr>
          <p:nvPr>
            <p:ph idx="1"/>
          </p:nvPr>
        </p:nvPicPr>
        <p:blipFill>
          <a:blip xmlns:r="http://schemas.openxmlformats.org/officeDocument/2006/relationships" r:embed="rId1"/>
          <a:srcRect/>
          <a:stretch>
            <a:fillRect/>
          </a:stretch>
        </p:blipFill>
        <p:spPr bwMode="auto">
          <a:xfrm>
            <a:off x="685800" y="533400"/>
            <a:ext cx="7772400" cy="5791200"/>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9" name="Rectangle 2"/>
          <p:cNvSpPr>
            <a:spLocks noGrp="1" noChangeArrowheads="1"/>
          </p:cNvSpPr>
          <p:nvPr>
            <p:ph type="ctrTitle"/>
          </p:nvPr>
        </p:nvSpPr>
        <p:spPr/>
        <p:txBody>
          <a:bodyPr>
            <a:normAutofit/>
          </a:bodyPr>
          <a:p>
            <a:r>
              <a:rPr b="1" dirty="0" sz="4000" lang="en-CA">
                <a:solidFill>
                  <a:srgbClr val="FF0000"/>
                </a:solidFill>
                <a:latin typeface="Times New Roman" pitchFamily="18" charset="0"/>
                <a:cs typeface="Times New Roman" pitchFamily="18" charset="0"/>
              </a:rPr>
              <a:t>Canonical </a:t>
            </a:r>
            <a:r>
              <a:rPr b="1" dirty="0" sz="4000" lang="en-CA" smtClean="0">
                <a:solidFill>
                  <a:srgbClr val="FF0000"/>
                </a:solidFill>
                <a:latin typeface="Times New Roman" pitchFamily="18" charset="0"/>
                <a:cs typeface="Times New Roman" pitchFamily="18" charset="0"/>
              </a:rPr>
              <a:t>Cover</a:t>
            </a:r>
            <a:endParaRPr b="1" dirty="0" sz="4000" lang="en-US">
              <a:solidFill>
                <a:srgbClr val="FF0000"/>
              </a:solidFill>
              <a:latin typeface="Times New Roman" pitchFamily="18" charset="0"/>
              <a:cs typeface="Times New Roman" pitchFamily="18" charset="0"/>
            </a:endParaRPr>
          </a:p>
        </p:txBody>
      </p:sp>
      <p:sp>
        <p:nvSpPr>
          <p:cNvPr id="1048610" name="Subtitle 1"/>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2" name="Picture 2" descr="C:\Users\Administrator\Desktop\system-structure.png"/>
          <p:cNvPicPr>
            <a:picLocks noChangeAspect="1" noChangeArrowheads="1"/>
          </p:cNvPicPr>
          <p:nvPr/>
        </p:nvPicPr>
        <p:blipFill>
          <a:blip xmlns:r="http://schemas.openxmlformats.org/officeDocument/2006/relationships" r:embed="rId1"/>
          <a:srcRect/>
          <a:stretch>
            <a:fillRect/>
          </a:stretch>
        </p:blipFill>
        <p:spPr bwMode="auto">
          <a:xfrm>
            <a:off x="533400" y="152400"/>
            <a:ext cx="6858000" cy="6553200"/>
          </a:xfrm>
          <a:prstGeom prst="rect"/>
          <a:noFill/>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1" name="Slide Number Placeholder 5"/>
          <p:cNvSpPr>
            <a:spLocks noGrp="1"/>
          </p:cNvSpPr>
          <p:nvPr>
            <p:ph type="sldNum" sz="quarter" idx="12"/>
          </p:nvPr>
        </p:nvSpPr>
        <p:spPr/>
        <p:txBody>
          <a:bodyPr/>
          <a:p>
            <a:fld id="{F84A3D84-89DA-4F13-AEF0-5CB6F2DCEE73}" type="slidenum">
              <a:rPr lang="en-US"/>
              <a:t>20</a:t>
            </a:fld>
            <a:endParaRPr lang="en-US"/>
          </a:p>
        </p:txBody>
      </p:sp>
      <p:sp>
        <p:nvSpPr>
          <p:cNvPr id="1048612" name="Rectangle 2"/>
          <p:cNvSpPr>
            <a:spLocks noGrp="1" noChangeArrowheads="1"/>
          </p:cNvSpPr>
          <p:nvPr>
            <p:ph type="title"/>
          </p:nvPr>
        </p:nvSpPr>
        <p:spPr/>
        <p:txBody>
          <a:bodyPr>
            <a:normAutofit/>
          </a:bodyPr>
          <a:p>
            <a:r>
              <a:rPr b="1" dirty="0" sz="4500" lang="en-CA">
                <a:solidFill>
                  <a:srgbClr val="FF0000"/>
                </a:solidFill>
                <a:latin typeface="Times New Roman" pitchFamily="18" charset="0"/>
                <a:cs typeface="Times New Roman" pitchFamily="18" charset="0"/>
              </a:rPr>
              <a:t>Canonical Cover - 1</a:t>
            </a:r>
            <a:endParaRPr b="1" dirty="0" sz="4500" lang="en-US">
              <a:solidFill>
                <a:srgbClr val="FF0000"/>
              </a:solidFill>
              <a:latin typeface="Times New Roman" pitchFamily="18" charset="0"/>
              <a:cs typeface="Times New Roman" pitchFamily="18" charset="0"/>
            </a:endParaRPr>
          </a:p>
        </p:txBody>
      </p:sp>
      <p:sp>
        <p:nvSpPr>
          <p:cNvPr id="1048613" name="Rectangle 3"/>
          <p:cNvSpPr>
            <a:spLocks noGrp="1" noChangeArrowheads="1"/>
          </p:cNvSpPr>
          <p:nvPr>
            <p:ph type="body" idx="1"/>
          </p:nvPr>
        </p:nvSpPr>
        <p:spPr/>
        <p:txBody>
          <a:bodyPr/>
          <a:p>
            <a:pPr>
              <a:lnSpc>
                <a:spcPct val="90000"/>
              </a:lnSpc>
            </a:pPr>
            <a:r>
              <a:rPr lang="en-US"/>
              <a:t>Given a relation R with a set of FDs F</a:t>
            </a:r>
          </a:p>
          <a:p>
            <a:pPr>
              <a:lnSpc>
                <a:spcPct val="90000"/>
              </a:lnSpc>
            </a:pPr>
            <a:r>
              <a:rPr b="1" lang="en-US">
                <a:solidFill>
                  <a:srgbClr val="008000"/>
                </a:solidFill>
              </a:rPr>
              <a:t>4 steps to find a canonical cover for F:</a:t>
            </a:r>
          </a:p>
          <a:p>
            <a:pPr>
              <a:lnSpc>
                <a:spcPct val="90000"/>
              </a:lnSpc>
              <a:buFont typeface="Wingdings" pitchFamily="2" charset="2"/>
              <a:buNone/>
            </a:pPr>
            <a:endParaRPr b="1" lang="en-US">
              <a:solidFill>
                <a:srgbClr val="008000"/>
              </a:solidFill>
            </a:endParaRPr>
          </a:p>
          <a:p>
            <a:pPr>
              <a:lnSpc>
                <a:spcPct val="90000"/>
              </a:lnSpc>
            </a:pPr>
            <a:r>
              <a:rPr b="1" lang="en-US" u="sng">
                <a:solidFill>
                  <a:schemeClr val="hlink"/>
                </a:solidFill>
              </a:rPr>
              <a:t>Step 1:</a:t>
            </a:r>
            <a:r>
              <a:rPr b="1" lang="en-US"/>
              <a:t> </a:t>
            </a:r>
            <a:r>
              <a:rPr b="1" lang="en-US">
                <a:solidFill>
                  <a:schemeClr val="folHlink"/>
                </a:solidFill>
              </a:rPr>
              <a:t>Decompose all FDs in standard form</a:t>
            </a:r>
          </a:p>
          <a:p>
            <a:pPr>
              <a:lnSpc>
                <a:spcPct val="90000"/>
              </a:lnSpc>
            </a:pPr>
            <a:r>
              <a:rPr lang="en-US"/>
              <a:t>Replace each FD </a:t>
            </a:r>
            <a:r>
              <a:rPr b="1" lang="en-US"/>
              <a:t>X → A1A2…Ak </a:t>
            </a:r>
            <a:r>
              <a:rPr lang="en-US"/>
              <a:t>in</a:t>
            </a:r>
            <a:r>
              <a:rPr b="1" lang="en-US"/>
              <a:t> F </a:t>
            </a:r>
            <a:r>
              <a:rPr lang="en-US"/>
              <a:t>with </a:t>
            </a:r>
            <a:r>
              <a:rPr b="1" lang="en-US"/>
              <a:t>X→A1,  X→A2, …,  X→Ak</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4" name="Slide Number Placeholder 5"/>
          <p:cNvSpPr>
            <a:spLocks noGrp="1"/>
          </p:cNvSpPr>
          <p:nvPr>
            <p:ph type="sldNum" sz="quarter" idx="12"/>
          </p:nvPr>
        </p:nvSpPr>
        <p:spPr/>
        <p:txBody>
          <a:bodyPr/>
          <a:p>
            <a:fld id="{BD3DA3EB-B322-42AE-9716-39A2649B0E9F}" type="slidenum">
              <a:rPr lang="en-US"/>
              <a:t>21</a:t>
            </a:fld>
            <a:endParaRPr lang="en-US"/>
          </a:p>
        </p:txBody>
      </p:sp>
      <p:sp>
        <p:nvSpPr>
          <p:cNvPr id="1048615" name="Rectangle 3"/>
          <p:cNvSpPr>
            <a:spLocks noGrp="1" noChangeArrowheads="1"/>
          </p:cNvSpPr>
          <p:nvPr>
            <p:ph type="body" idx="1"/>
          </p:nvPr>
        </p:nvSpPr>
        <p:spPr/>
        <p:txBody>
          <a:bodyPr/>
          <a:p>
            <a:r>
              <a:rPr b="1" lang="en-US" u="sng">
                <a:solidFill>
                  <a:schemeClr val="hlink"/>
                </a:solidFill>
              </a:rPr>
              <a:t>Step 2:</a:t>
            </a:r>
            <a:r>
              <a:rPr b="1" lang="en-US"/>
              <a:t> </a:t>
            </a:r>
            <a:r>
              <a:rPr b="1" lang="en-US">
                <a:solidFill>
                  <a:schemeClr val="folHlink"/>
                </a:solidFill>
              </a:rPr>
              <a:t>Eliminate unnecessary attributes from LHS</a:t>
            </a:r>
            <a:r>
              <a:rPr lang="en-US">
                <a:solidFill>
                  <a:schemeClr val="folHlink"/>
                </a:solidFill>
              </a:rPr>
              <a:t> </a:t>
            </a:r>
            <a:endParaRPr b="1" lang="en-US">
              <a:solidFill>
                <a:schemeClr val="folHlink"/>
              </a:solidFill>
            </a:endParaRPr>
          </a:p>
          <a:p>
            <a:r>
              <a:rPr lang="en-US"/>
              <a:t>For every FD </a:t>
            </a:r>
            <a:r>
              <a:rPr b="1" lang="en-US"/>
              <a:t>X</a:t>
            </a:r>
            <a:r>
              <a:rPr b="1" lang="en-CA"/>
              <a:t> </a:t>
            </a:r>
            <a:r>
              <a:rPr b="1" lang="en-US">
                <a:sym typeface="Symbol" pitchFamily="18" charset="2"/>
              </a:rPr>
              <a:t></a:t>
            </a:r>
            <a:r>
              <a:rPr b="1" lang="en-CA"/>
              <a:t> </a:t>
            </a:r>
            <a:r>
              <a:rPr b="1" lang="en-US"/>
              <a:t>A</a:t>
            </a:r>
            <a:r>
              <a:rPr lang="en-US"/>
              <a:t> in F, </a:t>
            </a:r>
            <a:r>
              <a:rPr b="1" lang="en-US"/>
              <a:t>check if the closure of a subset of X determines A</a:t>
            </a:r>
            <a:r>
              <a:rPr lang="en-US"/>
              <a:t>. If so, remove redundant attribute(s) from X</a:t>
            </a:r>
          </a:p>
        </p:txBody>
      </p:sp>
      <p:sp>
        <p:nvSpPr>
          <p:cNvPr id="1048616" name="Rectangle 2"/>
          <p:cNvSpPr>
            <a:spLocks noGrp="1" noChangeArrowheads="1"/>
          </p:cNvSpPr>
          <p:nvPr>
            <p:ph type="title"/>
          </p:nvPr>
        </p:nvSpPr>
        <p:spPr/>
        <p:txBody>
          <a:bodyPr>
            <a:normAutofit/>
          </a:bodyPr>
          <a:p>
            <a:r>
              <a:rPr b="1" dirty="0" sz="4500" lang="en-CA">
                <a:solidFill>
                  <a:srgbClr val="FF0000"/>
                </a:solidFill>
                <a:latin typeface="Times New Roman" pitchFamily="18" charset="0"/>
                <a:cs typeface="Times New Roman" pitchFamily="18" charset="0"/>
              </a:rPr>
              <a:t>Canonical Cover - </a:t>
            </a:r>
            <a:r>
              <a:rPr b="1" dirty="0" sz="4500" lang="en-CA" smtClean="0">
                <a:solidFill>
                  <a:srgbClr val="FF0000"/>
                </a:solidFill>
                <a:latin typeface="Times New Roman" pitchFamily="18" charset="0"/>
                <a:cs typeface="Times New Roman" pitchFamily="18" charset="0"/>
              </a:rPr>
              <a:t>2</a:t>
            </a:r>
            <a:endParaRPr b="1" dirty="0" sz="4500" lang="en-US">
              <a:solidFill>
                <a:srgbClr val="FF0000"/>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7" name="Slide Number Placeholder 5"/>
          <p:cNvSpPr>
            <a:spLocks noGrp="1"/>
          </p:cNvSpPr>
          <p:nvPr>
            <p:ph type="sldNum" sz="quarter" idx="12"/>
          </p:nvPr>
        </p:nvSpPr>
        <p:spPr/>
        <p:txBody>
          <a:bodyPr/>
          <a:p>
            <a:fld id="{388915DB-E4AB-4473-8673-3E5CA03D2F93}" type="slidenum">
              <a:rPr lang="en-US"/>
              <a:t>22</a:t>
            </a:fld>
            <a:endParaRPr lang="en-US"/>
          </a:p>
        </p:txBody>
      </p:sp>
      <p:sp>
        <p:nvSpPr>
          <p:cNvPr id="1048618" name="Rectangle 2"/>
          <p:cNvSpPr>
            <a:spLocks noGrp="1" noChangeArrowheads="1"/>
          </p:cNvSpPr>
          <p:nvPr>
            <p:ph type="title"/>
          </p:nvPr>
        </p:nvSpPr>
        <p:spPr/>
        <p:txBody>
          <a:bodyPr>
            <a:normAutofit/>
          </a:bodyPr>
          <a:p>
            <a:r>
              <a:rPr b="1" dirty="0" sz="4500" lang="en-CA">
                <a:solidFill>
                  <a:srgbClr val="FF0000"/>
                </a:solidFill>
                <a:latin typeface="Times New Roman" pitchFamily="18" charset="0"/>
                <a:cs typeface="Times New Roman" pitchFamily="18" charset="0"/>
              </a:rPr>
              <a:t>Canonical Cover - </a:t>
            </a:r>
            <a:r>
              <a:rPr b="1" dirty="0" sz="4500" lang="en-CA" smtClean="0">
                <a:solidFill>
                  <a:srgbClr val="FF0000"/>
                </a:solidFill>
                <a:latin typeface="Times New Roman" pitchFamily="18" charset="0"/>
                <a:cs typeface="Times New Roman" pitchFamily="18" charset="0"/>
              </a:rPr>
              <a:t>3</a:t>
            </a:r>
            <a:endParaRPr b="1" dirty="0" sz="4500" lang="en-US">
              <a:solidFill>
                <a:srgbClr val="FF0000"/>
              </a:solidFill>
              <a:latin typeface="Times New Roman" pitchFamily="18" charset="0"/>
              <a:cs typeface="Times New Roman" pitchFamily="18" charset="0"/>
            </a:endParaRPr>
          </a:p>
        </p:txBody>
      </p:sp>
      <p:sp>
        <p:nvSpPr>
          <p:cNvPr id="1048619" name="Rectangle 3"/>
          <p:cNvSpPr>
            <a:spLocks noGrp="1" noChangeArrowheads="1"/>
          </p:cNvSpPr>
          <p:nvPr>
            <p:ph type="body" idx="1"/>
          </p:nvPr>
        </p:nvSpPr>
        <p:spPr/>
        <p:txBody>
          <a:bodyPr/>
          <a:p>
            <a:r>
              <a:rPr b="1" dirty="0" lang="en-US" u="sng">
                <a:solidFill>
                  <a:schemeClr val="hlink"/>
                </a:solidFill>
              </a:rPr>
              <a:t>Step 3:</a:t>
            </a:r>
            <a:r>
              <a:rPr b="1" dirty="0" lang="en-US"/>
              <a:t> </a:t>
            </a:r>
            <a:r>
              <a:rPr b="1" dirty="0" lang="en-US" smtClean="0">
                <a:solidFill>
                  <a:schemeClr val="folHlink"/>
                </a:solidFill>
              </a:rPr>
              <a:t>Remove redundant FD(s)</a:t>
            </a:r>
          </a:p>
          <a:p>
            <a:r>
              <a:rPr dirty="0" lang="en-US" smtClean="0"/>
              <a:t>For every FD </a:t>
            </a:r>
            <a:r>
              <a:rPr b="1" dirty="0" lang="en-US" smtClean="0"/>
              <a:t>X</a:t>
            </a:r>
            <a:r>
              <a:rPr b="1" dirty="0" lang="en-CA" smtClean="0"/>
              <a:t> </a:t>
            </a:r>
            <a:r>
              <a:rPr b="1" dirty="0" lang="en-US" smtClean="0">
                <a:sym typeface="Symbol" pitchFamily="18" charset="2"/>
              </a:rPr>
              <a:t></a:t>
            </a:r>
            <a:r>
              <a:rPr b="1" dirty="0" lang="en-CA" smtClean="0"/>
              <a:t> </a:t>
            </a:r>
            <a:r>
              <a:rPr b="1" dirty="0" lang="en-US" smtClean="0"/>
              <a:t>A </a:t>
            </a:r>
            <a:r>
              <a:rPr dirty="0" lang="en-US" smtClean="0"/>
              <a:t>in </a:t>
            </a:r>
            <a:r>
              <a:rPr b="1" dirty="0" lang="en-US" smtClean="0"/>
              <a:t>G</a:t>
            </a:r>
            <a:r>
              <a:rPr dirty="0" lang="en-US" smtClean="0"/>
              <a:t> </a:t>
            </a:r>
          </a:p>
          <a:p>
            <a:pPr lvl="1"/>
            <a:r>
              <a:rPr dirty="0" lang="en-US" smtClean="0"/>
              <a:t>Remove </a:t>
            </a:r>
            <a:r>
              <a:rPr b="1" dirty="0" lang="en-US" smtClean="0"/>
              <a:t>X</a:t>
            </a:r>
            <a:r>
              <a:rPr b="1" dirty="0" lang="en-CA" smtClean="0"/>
              <a:t> </a:t>
            </a:r>
            <a:r>
              <a:rPr b="1" dirty="0" lang="en-US" smtClean="0">
                <a:sym typeface="Symbol" pitchFamily="18" charset="2"/>
              </a:rPr>
              <a:t></a:t>
            </a:r>
            <a:r>
              <a:rPr b="1" dirty="0" lang="en-CA" smtClean="0"/>
              <a:t> </a:t>
            </a:r>
            <a:r>
              <a:rPr b="1" dirty="0" lang="en-US" smtClean="0"/>
              <a:t>A </a:t>
            </a:r>
            <a:r>
              <a:rPr dirty="0" lang="en-US" smtClean="0"/>
              <a:t>from </a:t>
            </a:r>
            <a:r>
              <a:rPr b="1" dirty="0" lang="en-US" smtClean="0"/>
              <a:t>G</a:t>
            </a:r>
            <a:r>
              <a:rPr dirty="0" lang="en-US" smtClean="0"/>
              <a:t>, and call the result </a:t>
            </a:r>
            <a:r>
              <a:rPr b="1" dirty="0" lang="en-US" smtClean="0"/>
              <a:t>G’</a:t>
            </a:r>
            <a:endParaRPr dirty="0" lang="en-US" smtClean="0"/>
          </a:p>
          <a:p>
            <a:pPr lvl="1"/>
            <a:r>
              <a:rPr dirty="0" lang="en-US" smtClean="0"/>
              <a:t>Compute </a:t>
            </a:r>
            <a:r>
              <a:rPr b="1" dirty="0" lang="en-US"/>
              <a:t>X+</a:t>
            </a:r>
            <a:r>
              <a:rPr b="1" dirty="0" lang="en-CA"/>
              <a:t> </a:t>
            </a:r>
            <a:r>
              <a:rPr dirty="0" lang="en-US"/>
              <a:t>under </a:t>
            </a:r>
            <a:r>
              <a:rPr b="1" dirty="0" lang="en-US"/>
              <a:t>G’</a:t>
            </a:r>
            <a:endParaRPr dirty="0" lang="en-US"/>
          </a:p>
          <a:p>
            <a:pPr lvl="1"/>
            <a:r>
              <a:rPr dirty="0" lang="en-US"/>
              <a:t>If </a:t>
            </a:r>
            <a:r>
              <a:rPr b="1" dirty="0" lang="en-US"/>
              <a:t>A </a:t>
            </a:r>
            <a:r>
              <a:rPr b="1" dirty="0" lang="en-US">
                <a:sym typeface="Symbol" pitchFamily="18" charset="2"/>
              </a:rPr>
              <a:t></a:t>
            </a:r>
            <a:r>
              <a:rPr dirty="0" lang="en-US"/>
              <a:t> </a:t>
            </a:r>
            <a:r>
              <a:rPr b="1" dirty="0" lang="en-US"/>
              <a:t>X+,</a:t>
            </a:r>
            <a:r>
              <a:rPr dirty="0" lang="en-US"/>
              <a:t> then </a:t>
            </a:r>
            <a:r>
              <a:rPr b="1" dirty="0" lang="en-US"/>
              <a:t>X</a:t>
            </a:r>
            <a:r>
              <a:rPr b="1" dirty="0" lang="en-CA"/>
              <a:t> </a:t>
            </a:r>
            <a:r>
              <a:rPr b="1" dirty="0" lang="en-US">
                <a:sym typeface="Symbol" pitchFamily="18" charset="2"/>
              </a:rPr>
              <a:t></a:t>
            </a:r>
            <a:r>
              <a:rPr b="1" dirty="0" lang="en-CA"/>
              <a:t> </a:t>
            </a:r>
            <a:r>
              <a:rPr b="1" dirty="0" lang="en-US"/>
              <a:t>A </a:t>
            </a:r>
            <a:r>
              <a:rPr dirty="0" lang="en-US"/>
              <a:t>is redundant. Hence, we remove the FD </a:t>
            </a:r>
            <a:r>
              <a:rPr b="1" dirty="0" lang="en-US"/>
              <a:t>X</a:t>
            </a:r>
            <a:r>
              <a:rPr b="1" dirty="0" lang="en-CA"/>
              <a:t> </a:t>
            </a:r>
            <a:r>
              <a:rPr b="1" dirty="0" lang="en-US">
                <a:sym typeface="Symbol" pitchFamily="18" charset="2"/>
              </a:rPr>
              <a:t></a:t>
            </a:r>
            <a:r>
              <a:rPr b="1" dirty="0" lang="en-CA"/>
              <a:t> </a:t>
            </a:r>
            <a:r>
              <a:rPr b="1" dirty="0" lang="en-US"/>
              <a:t>A </a:t>
            </a:r>
            <a:r>
              <a:rPr dirty="0" lang="en-US"/>
              <a:t>from </a:t>
            </a:r>
            <a:r>
              <a:rPr b="1" dirty="0" lang="en-US"/>
              <a:t>G (</a:t>
            </a:r>
            <a:r>
              <a:rPr dirty="0" lang="en-US"/>
              <a:t>That is, we rename </a:t>
            </a:r>
            <a:r>
              <a:rPr b="1" dirty="0" lang="en-US"/>
              <a:t>G’ </a:t>
            </a:r>
            <a:r>
              <a:rPr dirty="0" lang="en-US"/>
              <a:t>to</a:t>
            </a:r>
            <a:r>
              <a:rPr b="1" dirty="0" lang="en-US"/>
              <a:t> 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0" name="Slide Number Placeholder 5"/>
          <p:cNvSpPr>
            <a:spLocks noGrp="1"/>
          </p:cNvSpPr>
          <p:nvPr>
            <p:ph type="sldNum" sz="quarter" idx="12"/>
          </p:nvPr>
        </p:nvSpPr>
        <p:spPr/>
        <p:txBody>
          <a:bodyPr/>
          <a:p>
            <a:fld id="{8831ADE1-3EBB-4D5B-BCAB-E5CEC14C6BC2}" type="slidenum">
              <a:rPr lang="en-US"/>
              <a:t>23</a:t>
            </a:fld>
            <a:endParaRPr lang="en-US"/>
          </a:p>
        </p:txBody>
      </p:sp>
      <p:sp>
        <p:nvSpPr>
          <p:cNvPr id="1048621" name="Rectangle 2"/>
          <p:cNvSpPr>
            <a:spLocks noGrp="1" noChangeArrowheads="1"/>
          </p:cNvSpPr>
          <p:nvPr>
            <p:ph type="title"/>
          </p:nvPr>
        </p:nvSpPr>
        <p:spPr/>
        <p:txBody>
          <a:bodyPr>
            <a:normAutofit/>
          </a:bodyPr>
          <a:p>
            <a:r>
              <a:rPr b="1" dirty="0" sz="4500" lang="en-CA">
                <a:solidFill>
                  <a:srgbClr val="FF0000"/>
                </a:solidFill>
                <a:latin typeface="Times New Roman" pitchFamily="18" charset="0"/>
                <a:cs typeface="Times New Roman" pitchFamily="18" charset="0"/>
              </a:rPr>
              <a:t>Canonical Cover - 4</a:t>
            </a:r>
            <a:endParaRPr b="1" dirty="0" sz="4500" lang="en-US">
              <a:solidFill>
                <a:srgbClr val="FF0000"/>
              </a:solidFill>
              <a:latin typeface="Times New Roman" pitchFamily="18" charset="0"/>
              <a:cs typeface="Times New Roman" pitchFamily="18" charset="0"/>
            </a:endParaRPr>
          </a:p>
        </p:txBody>
      </p:sp>
      <p:sp>
        <p:nvSpPr>
          <p:cNvPr id="1048622" name="Rectangle 3"/>
          <p:cNvSpPr>
            <a:spLocks noGrp="1" noChangeArrowheads="1"/>
          </p:cNvSpPr>
          <p:nvPr>
            <p:ph type="body" idx="1"/>
          </p:nvPr>
        </p:nvSpPr>
        <p:spPr/>
        <p:txBody>
          <a:bodyPr/>
          <a:p>
            <a:r>
              <a:rPr b="1" lang="en-US" u="sng">
                <a:solidFill>
                  <a:schemeClr val="hlink"/>
                </a:solidFill>
              </a:rPr>
              <a:t>Step 4:</a:t>
            </a:r>
            <a:r>
              <a:rPr b="1" lang="en-US"/>
              <a:t> </a:t>
            </a:r>
            <a:r>
              <a:rPr b="1" lang="en-US">
                <a:solidFill>
                  <a:schemeClr val="folHlink"/>
                </a:solidFill>
              </a:rPr>
              <a:t>Make LHS of FDs unique</a:t>
            </a:r>
          </a:p>
          <a:p>
            <a:r>
              <a:rPr lang="en-US"/>
              <a:t>Replace </a:t>
            </a:r>
            <a:r>
              <a:rPr b="1" lang="en-US"/>
              <a:t>X→A1,  X→A2, …,  X→Ak</a:t>
            </a:r>
            <a:r>
              <a:rPr lang="en-US"/>
              <a:t> with </a:t>
            </a:r>
            <a:r>
              <a:rPr b="1" lang="en-US"/>
              <a:t>X → A1A2…Ak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3" name="Title 1"/>
          <p:cNvSpPr>
            <a:spLocks noGrp="1"/>
          </p:cNvSpPr>
          <p:nvPr>
            <p:ph type="title"/>
          </p:nvPr>
        </p:nvSpPr>
        <p:spPr/>
        <p:txBody>
          <a:bodyPr/>
          <a:p>
            <a:endParaRPr lang="en-US"/>
          </a:p>
        </p:txBody>
      </p:sp>
      <p:sp>
        <p:nvSpPr>
          <p:cNvPr id="1048624" name="Content Placeholder 2"/>
          <p:cNvSpPr>
            <a:spLocks noGrp="1"/>
          </p:cNvSpPr>
          <p:nvPr>
            <p:ph idx="1"/>
          </p:nvPr>
        </p:nvSpPr>
        <p:spPr/>
        <p:txBody>
          <a:bodyPr>
            <a:normAutofit/>
          </a:bodyPr>
          <a:p>
            <a:pPr algn="ctr" indent="0" marL="0">
              <a:buNone/>
            </a:pPr>
            <a:endParaRPr b="1" sz="6000" lang="en-US" smtClean="0">
              <a:solidFill>
                <a:srgbClr val="FF0000"/>
              </a:solidFill>
              <a:latin typeface="Times New Roman" pitchFamily="18" charset="0"/>
              <a:cs typeface="Times New Roman" pitchFamily="18" charset="0"/>
            </a:endParaRPr>
          </a:p>
          <a:p>
            <a:pPr algn="ctr" indent="0" marL="0">
              <a:buNone/>
            </a:pPr>
            <a:r>
              <a:rPr b="1" sz="6000" lang="en-US" smtClean="0">
                <a:solidFill>
                  <a:srgbClr val="FF0000"/>
                </a:solidFill>
                <a:latin typeface="Times New Roman" pitchFamily="18" charset="0"/>
                <a:cs typeface="Times New Roman" pitchFamily="18" charset="0"/>
              </a:rPr>
              <a:t>END</a:t>
            </a:r>
            <a:endParaRPr b="1" dirty="0" sz="6000" lang="en-US">
              <a:solidFill>
                <a:srgbClr val="FF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2" name="Content Placeholder 2"/>
          <p:cNvSpPr>
            <a:spLocks noGrp="1"/>
          </p:cNvSpPr>
          <p:nvPr>
            <p:ph idx="1"/>
          </p:nvPr>
        </p:nvSpPr>
        <p:spPr>
          <a:xfrm>
            <a:off x="228600" y="228600"/>
            <a:ext cx="8686800" cy="6400800"/>
          </a:xfrm>
        </p:spPr>
        <p:txBody>
          <a:bodyPr>
            <a:noAutofit/>
          </a:bodyPr>
          <a:p>
            <a:r>
              <a:rPr b="1" dirty="0" sz="2200" lang="en-GB">
                <a:latin typeface="Times New Roman" pitchFamily="18" charset="0"/>
                <a:cs typeface="Times New Roman" pitchFamily="18" charset="0"/>
              </a:rPr>
              <a:t>Database Users:</a:t>
            </a:r>
            <a:endParaRPr dirty="0" sz="2200" lang="en-GB">
              <a:latin typeface="Times New Roman" pitchFamily="18" charset="0"/>
              <a:cs typeface="Times New Roman" pitchFamily="18" charset="0"/>
            </a:endParaRPr>
          </a:p>
          <a:p>
            <a:r>
              <a:rPr dirty="0" sz="2200" lang="en-GB">
                <a:latin typeface="Times New Roman" pitchFamily="18" charset="0"/>
                <a:cs typeface="Times New Roman" pitchFamily="18" charset="0"/>
              </a:rPr>
              <a:t>Users are differentiated by the way they expect to interact with the system:</a:t>
            </a:r>
          </a:p>
          <a:p>
            <a:r>
              <a:rPr b="1" dirty="0" sz="2200" lang="en-GB">
                <a:latin typeface="Times New Roman" pitchFamily="18" charset="0"/>
                <a:cs typeface="Times New Roman" pitchFamily="18" charset="0"/>
              </a:rPr>
              <a:t>Application programmers:</a:t>
            </a:r>
            <a:endParaRPr dirty="0" sz="2200" lang="en-GB">
              <a:latin typeface="Times New Roman" pitchFamily="18" charset="0"/>
              <a:cs typeface="Times New Roman" pitchFamily="18" charset="0"/>
            </a:endParaRPr>
          </a:p>
          <a:p>
            <a:pPr lvl="1"/>
            <a:r>
              <a:rPr dirty="0" sz="2200" lang="en-GB">
                <a:latin typeface="Times New Roman" pitchFamily="18" charset="0"/>
                <a:cs typeface="Times New Roman" pitchFamily="18" charset="0"/>
              </a:rPr>
              <a:t>Application programmers are computer professionals who write application programs. Application programmers can choose from many tools to develop user interfaces.</a:t>
            </a:r>
          </a:p>
          <a:p>
            <a:pPr lvl="1"/>
            <a:r>
              <a:rPr dirty="0" sz="2200" lang="en-GB">
                <a:latin typeface="Times New Roman" pitchFamily="18" charset="0"/>
                <a:cs typeface="Times New Roman" pitchFamily="18" charset="0"/>
              </a:rPr>
              <a:t>Rapid application development (RAD) tools are tools that enable an application programmer to construct forms and reports without writing a program.</a:t>
            </a:r>
          </a:p>
          <a:p>
            <a:r>
              <a:rPr b="1" dirty="0" sz="2200" lang="en-GB">
                <a:latin typeface="Times New Roman" pitchFamily="18" charset="0"/>
                <a:cs typeface="Times New Roman" pitchFamily="18" charset="0"/>
              </a:rPr>
              <a:t>Sophisticated users:</a:t>
            </a:r>
            <a:endParaRPr dirty="0" sz="2200" lang="en-GB">
              <a:latin typeface="Times New Roman" pitchFamily="18" charset="0"/>
              <a:cs typeface="Times New Roman" pitchFamily="18" charset="0"/>
            </a:endParaRPr>
          </a:p>
          <a:p>
            <a:pPr lvl="1"/>
            <a:r>
              <a:rPr dirty="0" sz="2200" lang="en-GB">
                <a:latin typeface="Times New Roman" pitchFamily="18" charset="0"/>
                <a:cs typeface="Times New Roman" pitchFamily="18" charset="0"/>
              </a:rPr>
              <a:t>Sophisticated users interact with the system without writing programs. Instead, they form their requests in a database query language.</a:t>
            </a:r>
          </a:p>
          <a:p>
            <a:pPr lvl="1"/>
            <a:r>
              <a:rPr dirty="0" sz="2200" lang="en-GB">
                <a:latin typeface="Times New Roman" pitchFamily="18" charset="0"/>
                <a:cs typeface="Times New Roman" pitchFamily="18" charset="0"/>
              </a:rPr>
              <a:t>They submit each such query to a query processor, whose function is to break down DML statements into instructions that the storage manager understands</a:t>
            </a:r>
            <a:r>
              <a:rPr dirty="0" sz="2200" lang="en-GB" smtClean="0">
                <a:latin typeface="Times New Roman" pitchFamily="18" charset="0"/>
                <a:cs typeface="Times New Roman" pitchFamily="18" charset="0"/>
              </a:rPr>
              <a:t>.</a:t>
            </a:r>
            <a:endParaRPr dirty="0" sz="2200" lang="en-GB">
              <a:latin typeface="Times New Roman" pitchFamily="18" charset="0"/>
              <a:cs typeface="Times New Roman"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3" name="Content Placeholder 2"/>
          <p:cNvSpPr>
            <a:spLocks noGrp="1"/>
          </p:cNvSpPr>
          <p:nvPr>
            <p:ph idx="1"/>
          </p:nvPr>
        </p:nvSpPr>
        <p:spPr>
          <a:xfrm>
            <a:off x="304800" y="304800"/>
            <a:ext cx="8534400" cy="6324600"/>
          </a:xfrm>
        </p:spPr>
        <p:txBody>
          <a:bodyPr>
            <a:noAutofit/>
          </a:bodyPr>
          <a:p>
            <a:r>
              <a:rPr b="1" dirty="0" sz="2200" lang="en-GB">
                <a:latin typeface="Times New Roman" pitchFamily="18" charset="0"/>
                <a:cs typeface="Times New Roman" pitchFamily="18" charset="0"/>
              </a:rPr>
              <a:t>Specialized users :</a:t>
            </a:r>
            <a:endParaRPr dirty="0" sz="2200" lang="en-GB">
              <a:latin typeface="Times New Roman" pitchFamily="18" charset="0"/>
              <a:cs typeface="Times New Roman" pitchFamily="18" charset="0"/>
            </a:endParaRPr>
          </a:p>
          <a:p>
            <a:pPr lvl="1"/>
            <a:r>
              <a:rPr dirty="0" sz="2200" lang="en-GB">
                <a:latin typeface="Times New Roman" pitchFamily="18" charset="0"/>
                <a:cs typeface="Times New Roman" pitchFamily="18" charset="0"/>
              </a:rPr>
              <a:t>Specialized users are sophisticated users who write specialized database applications that do not fit into the traditional data-processing framework.</a:t>
            </a:r>
          </a:p>
          <a:p>
            <a:pPr lvl="1"/>
            <a:r>
              <a:rPr dirty="0" sz="2200" lang="en-GB">
                <a:latin typeface="Times New Roman" pitchFamily="18" charset="0"/>
                <a:cs typeface="Times New Roman" pitchFamily="18" charset="0"/>
              </a:rPr>
              <a:t>Among these applications are computer-aided design systems, knowledge base and expert systems, systems that store data with complex data types (for example, graphics data and audio data</a:t>
            </a:r>
            <a:r>
              <a:rPr dirty="0" sz="2200" lang="en-GB" smtClean="0">
                <a:latin typeface="Times New Roman" pitchFamily="18" charset="0"/>
                <a:cs typeface="Times New Roman" pitchFamily="18" charset="0"/>
              </a:rPr>
              <a:t>)</a:t>
            </a:r>
          </a:p>
          <a:p>
            <a:pPr lvl="1">
              <a:buFont typeface="Arial" pitchFamily="34" charset="0"/>
              <a:buChar char="•"/>
            </a:pPr>
            <a:r>
              <a:rPr dirty="0" sz="2200" lang="en-GB" smtClean="0">
                <a:latin typeface="Times New Roman" pitchFamily="18" charset="0"/>
                <a:cs typeface="Times New Roman" pitchFamily="18" charset="0"/>
              </a:rPr>
              <a:t> </a:t>
            </a:r>
            <a:r>
              <a:rPr b="1" dirty="0" sz="2200" lang="en-GB" smtClean="0">
                <a:latin typeface="Times New Roman" pitchFamily="18" charset="0"/>
                <a:cs typeface="Times New Roman" pitchFamily="18" charset="0"/>
              </a:rPr>
              <a:t>Naïve </a:t>
            </a:r>
            <a:r>
              <a:rPr b="1" dirty="0" sz="2200" lang="en-GB">
                <a:latin typeface="Times New Roman" pitchFamily="18" charset="0"/>
                <a:cs typeface="Times New Roman" pitchFamily="18" charset="0"/>
              </a:rPr>
              <a:t>users :</a:t>
            </a:r>
            <a:endParaRPr dirty="0" sz="2200" lang="en-GB">
              <a:latin typeface="Times New Roman" pitchFamily="18" charset="0"/>
              <a:cs typeface="Times New Roman" pitchFamily="18" charset="0"/>
            </a:endParaRPr>
          </a:p>
          <a:p>
            <a:pPr lvl="1"/>
            <a:r>
              <a:rPr dirty="0" sz="2200" lang="en-GB">
                <a:latin typeface="Times New Roman" pitchFamily="18" charset="0"/>
                <a:cs typeface="Times New Roman" pitchFamily="18" charset="0"/>
              </a:rPr>
              <a:t>Naive users are unsophisticated users who interact with the system by invoking one of the application programs that have been written previously.</a:t>
            </a:r>
          </a:p>
          <a:p>
            <a:pPr lvl="1"/>
            <a:r>
              <a:rPr dirty="0" sz="2200" lang="en-GB">
                <a:latin typeface="Times New Roman" pitchFamily="18" charset="0"/>
                <a:cs typeface="Times New Roman" pitchFamily="18" charset="0"/>
              </a:rPr>
              <a:t>For example, a bank teller who needs to transfer $50 from account A to account B invokes a program called transfer. This program asks the teller for the amount of money to be transferred, the account from which the money is to be transferred, and the account to which the money is to be transferred.</a:t>
            </a:r>
          </a:p>
          <a:p>
            <a:endParaRPr dirty="0" sz="2200" lang="en-US">
              <a:latin typeface="Times New Roman" pitchFamily="18" charset="0"/>
              <a:cs typeface="Times New Roman" pitchFamily="18" charset="0"/>
            </a:endParaRPr>
          </a:p>
          <a:p>
            <a:endParaRPr dirty="0" sz="220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4" name="Content Placeholder 2"/>
          <p:cNvSpPr>
            <a:spLocks noGrp="1"/>
          </p:cNvSpPr>
          <p:nvPr>
            <p:ph idx="1"/>
          </p:nvPr>
        </p:nvSpPr>
        <p:spPr>
          <a:xfrm>
            <a:off x="304800" y="304800"/>
            <a:ext cx="8610600" cy="6324600"/>
          </a:xfrm>
        </p:spPr>
        <p:txBody>
          <a:bodyPr>
            <a:normAutofit fontScale="78571" lnSpcReduction="20000"/>
          </a:bodyPr>
          <a:p>
            <a:r>
              <a:rPr b="1" dirty="0" lang="en-GB">
                <a:latin typeface="Times New Roman" pitchFamily="18" charset="0"/>
                <a:cs typeface="Times New Roman" pitchFamily="18" charset="0"/>
              </a:rPr>
              <a:t>Database Administrator:</a:t>
            </a:r>
            <a:endParaRPr dirty="0" lang="en-GB">
              <a:latin typeface="Times New Roman" pitchFamily="18" charset="0"/>
              <a:cs typeface="Times New Roman" pitchFamily="18" charset="0"/>
            </a:endParaRPr>
          </a:p>
          <a:p>
            <a:r>
              <a:rPr dirty="0" lang="en-GB">
                <a:latin typeface="Times New Roman" pitchFamily="18" charset="0"/>
                <a:cs typeface="Times New Roman" pitchFamily="18" charset="0"/>
              </a:rPr>
              <a:t>Coordinates all the activities of the database system. The database administrator has a good understanding of the enterprise’s information resources and needs</a:t>
            </a:r>
            <a:r>
              <a:rPr dirty="0" lang="en-GB" smtClean="0">
                <a:latin typeface="Times New Roman" pitchFamily="18" charset="0"/>
                <a:cs typeface="Times New Roman" pitchFamily="18" charset="0"/>
              </a:rPr>
              <a:t>.</a:t>
            </a:r>
          </a:p>
          <a:p>
            <a:endParaRPr dirty="0" lang="en-GB">
              <a:latin typeface="Times New Roman" pitchFamily="18" charset="0"/>
              <a:cs typeface="Times New Roman" pitchFamily="18" charset="0"/>
            </a:endParaRPr>
          </a:p>
          <a:p>
            <a:r>
              <a:rPr dirty="0" lang="en-GB">
                <a:latin typeface="Times New Roman" pitchFamily="18" charset="0"/>
                <a:cs typeface="Times New Roman" pitchFamily="18" charset="0"/>
              </a:rPr>
              <a:t>Database administrator's duties include:</a:t>
            </a:r>
          </a:p>
          <a:p>
            <a:pPr lvl="1"/>
            <a:r>
              <a:rPr b="1" dirty="0" lang="en-GB">
                <a:latin typeface="Times New Roman" pitchFamily="18" charset="0"/>
                <a:cs typeface="Times New Roman" pitchFamily="18" charset="0"/>
              </a:rPr>
              <a:t>Schema definition:</a:t>
            </a:r>
            <a:r>
              <a:rPr dirty="0" lang="en-GB">
                <a:latin typeface="Times New Roman" pitchFamily="18" charset="0"/>
                <a:cs typeface="Times New Roman" pitchFamily="18" charset="0"/>
              </a:rPr>
              <a:t> The DBA creates the original database schema by executing a set of data definition statements in the DDL.</a:t>
            </a:r>
          </a:p>
          <a:p>
            <a:pPr lvl="1"/>
            <a:r>
              <a:rPr b="1" dirty="0" lang="en-GB">
                <a:latin typeface="Times New Roman" pitchFamily="18" charset="0"/>
                <a:cs typeface="Times New Roman" pitchFamily="18" charset="0"/>
              </a:rPr>
              <a:t>Storage structure and access method definition.</a:t>
            </a:r>
            <a:endParaRPr dirty="0" lang="en-GB">
              <a:latin typeface="Times New Roman" pitchFamily="18" charset="0"/>
              <a:cs typeface="Times New Roman" pitchFamily="18" charset="0"/>
            </a:endParaRPr>
          </a:p>
          <a:p>
            <a:pPr lvl="1"/>
            <a:r>
              <a:rPr b="1" dirty="0" lang="en-GB">
                <a:latin typeface="Times New Roman" pitchFamily="18" charset="0"/>
                <a:cs typeface="Times New Roman" pitchFamily="18" charset="0"/>
              </a:rPr>
              <a:t>Schema and physical organization modification:</a:t>
            </a:r>
            <a:r>
              <a:rPr dirty="0" lang="en-GB">
                <a:latin typeface="Times New Roman" pitchFamily="18" charset="0"/>
                <a:cs typeface="Times New Roman" pitchFamily="18" charset="0"/>
              </a:rPr>
              <a:t> The DBA carries out changes to the schema and physical organization to reflect the changing needs of the organization, or to alter the physical organization to improve performance.</a:t>
            </a:r>
          </a:p>
          <a:p>
            <a:pPr lvl="1"/>
            <a:r>
              <a:rPr b="1" dirty="0" lang="en-GB">
                <a:latin typeface="Times New Roman" pitchFamily="18" charset="0"/>
                <a:cs typeface="Times New Roman" pitchFamily="18" charset="0"/>
              </a:rPr>
              <a:t>Granting user authority to access the database:</a:t>
            </a:r>
            <a:r>
              <a:rPr dirty="0" lang="en-GB">
                <a:latin typeface="Times New Roman" pitchFamily="18" charset="0"/>
                <a:cs typeface="Times New Roman" pitchFamily="18" charset="0"/>
              </a:rPr>
              <a:t> By granting different types of authorization, the database administrator can regulate which parts of the database various users can access.</a:t>
            </a:r>
          </a:p>
          <a:p>
            <a:pPr lvl="1"/>
            <a:r>
              <a:rPr b="1" dirty="0" lang="en-GB">
                <a:latin typeface="Times New Roman" pitchFamily="18" charset="0"/>
                <a:cs typeface="Times New Roman" pitchFamily="18" charset="0"/>
              </a:rPr>
              <a:t>Specifying integrity constraints.</a:t>
            </a:r>
            <a:endParaRPr dirty="0" lang="en-GB">
              <a:latin typeface="Times New Roman" pitchFamily="18" charset="0"/>
              <a:cs typeface="Times New Roman" pitchFamily="18" charset="0"/>
            </a:endParaRPr>
          </a:p>
          <a:p>
            <a:pPr lvl="1"/>
            <a:r>
              <a:rPr b="1" dirty="0" lang="en-GB">
                <a:latin typeface="Times New Roman" pitchFamily="18" charset="0"/>
                <a:cs typeface="Times New Roman" pitchFamily="18" charset="0"/>
              </a:rPr>
              <a:t>Monitoring performance and responding to changes in requirements.</a:t>
            </a:r>
            <a:endParaRPr dirty="0" lang="en-GB">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5" name="Content Placeholder 2"/>
          <p:cNvSpPr>
            <a:spLocks noGrp="1"/>
          </p:cNvSpPr>
          <p:nvPr>
            <p:ph idx="1"/>
          </p:nvPr>
        </p:nvSpPr>
        <p:spPr>
          <a:xfrm>
            <a:off x="152400" y="228600"/>
            <a:ext cx="8763000" cy="6400800"/>
          </a:xfrm>
        </p:spPr>
        <p:txBody>
          <a:bodyPr>
            <a:noAutofit/>
          </a:bodyPr>
          <a:p>
            <a:pPr>
              <a:buFont typeface="Wingdings" pitchFamily="2" charset="2"/>
              <a:buChar char="v"/>
            </a:pPr>
            <a:r>
              <a:rPr b="1" dirty="0" sz="2200" lang="en-GB">
                <a:latin typeface="Times New Roman" pitchFamily="18" charset="0"/>
                <a:cs typeface="Times New Roman" pitchFamily="18" charset="0"/>
              </a:rPr>
              <a:t>Query Processor:</a:t>
            </a:r>
            <a:endParaRPr dirty="0" sz="2200" lang="en-GB">
              <a:latin typeface="Times New Roman" pitchFamily="18" charset="0"/>
              <a:cs typeface="Times New Roman" pitchFamily="18" charset="0"/>
            </a:endParaRPr>
          </a:p>
          <a:p>
            <a:r>
              <a:rPr dirty="0" sz="2200" lang="en-GB">
                <a:latin typeface="Times New Roman" pitchFamily="18" charset="0"/>
                <a:cs typeface="Times New Roman" pitchFamily="18" charset="0"/>
              </a:rPr>
              <a:t>The query processor will accept query from user and solves it by accessing the database.</a:t>
            </a:r>
          </a:p>
          <a:p>
            <a:pPr>
              <a:buFont typeface="Wingdings" pitchFamily="2" charset="2"/>
              <a:buChar char="Ø"/>
            </a:pPr>
            <a:r>
              <a:rPr b="1" dirty="0" sz="2200" lang="en-GB">
                <a:latin typeface="Times New Roman" pitchFamily="18" charset="0"/>
                <a:cs typeface="Times New Roman" pitchFamily="18" charset="0"/>
              </a:rPr>
              <a:t>Parts of Query processor:</a:t>
            </a:r>
            <a:endParaRPr dirty="0" sz="2200" lang="en-GB">
              <a:latin typeface="Times New Roman" pitchFamily="18" charset="0"/>
              <a:cs typeface="Times New Roman" pitchFamily="18" charset="0"/>
            </a:endParaRPr>
          </a:p>
          <a:p>
            <a:r>
              <a:rPr b="1" dirty="0" sz="2200" lang="en-GB">
                <a:latin typeface="Times New Roman" pitchFamily="18" charset="0"/>
                <a:cs typeface="Times New Roman" pitchFamily="18" charset="0"/>
              </a:rPr>
              <a:t>DDL interpreter</a:t>
            </a:r>
            <a:endParaRPr dirty="0" sz="2200" lang="en-GB">
              <a:latin typeface="Times New Roman" pitchFamily="18" charset="0"/>
              <a:cs typeface="Times New Roman" pitchFamily="18" charset="0"/>
            </a:endParaRPr>
          </a:p>
          <a:p>
            <a:r>
              <a:rPr dirty="0" sz="2200" lang="en-GB">
                <a:latin typeface="Times New Roman" pitchFamily="18" charset="0"/>
                <a:cs typeface="Times New Roman" pitchFamily="18" charset="0"/>
              </a:rPr>
              <a:t>This will interprets DDL statements and fetch the definitions in the data dictionary.</a:t>
            </a:r>
          </a:p>
          <a:p>
            <a:r>
              <a:rPr b="1" dirty="0" sz="2200" lang="en-GB">
                <a:latin typeface="Times New Roman" pitchFamily="18" charset="0"/>
                <a:cs typeface="Times New Roman" pitchFamily="18" charset="0"/>
              </a:rPr>
              <a:t>DML compiler</a:t>
            </a:r>
            <a:endParaRPr dirty="0" sz="2200" lang="en-GB">
              <a:latin typeface="Times New Roman" pitchFamily="18" charset="0"/>
              <a:cs typeface="Times New Roman" pitchFamily="18" charset="0"/>
            </a:endParaRPr>
          </a:p>
          <a:p>
            <a:r>
              <a:rPr dirty="0" sz="2200" lang="en-GB">
                <a:latin typeface="Times New Roman" pitchFamily="18" charset="0"/>
                <a:cs typeface="Times New Roman" pitchFamily="18" charset="0"/>
              </a:rPr>
              <a:t>a. This will translates DML statements in a query language into low level instructions that the query evaluation engine understands.</a:t>
            </a:r>
          </a:p>
          <a:p>
            <a:r>
              <a:rPr dirty="0" sz="2200" lang="en-GB">
                <a:latin typeface="Times New Roman" pitchFamily="18" charset="0"/>
                <a:cs typeface="Times New Roman" pitchFamily="18" charset="0"/>
              </a:rPr>
              <a:t>b. A query can usually be translated into any of a number of alternative evaluation plans for same query </a:t>
            </a:r>
            <a:r>
              <a:rPr dirty="0" sz="2200" lang="en-GB" smtClean="0">
                <a:latin typeface="Times New Roman" pitchFamily="18" charset="0"/>
                <a:cs typeface="Times New Roman" pitchFamily="18" charset="0"/>
              </a:rPr>
              <a:t>result. </a:t>
            </a:r>
            <a:r>
              <a:rPr dirty="0" sz="2200" lang="en-GB">
                <a:latin typeface="Times New Roman" pitchFamily="18" charset="0"/>
                <a:cs typeface="Times New Roman" pitchFamily="18" charset="0"/>
              </a:rPr>
              <a:t>DML compiler will select best plan for query optimization.</a:t>
            </a:r>
          </a:p>
          <a:p>
            <a:r>
              <a:rPr b="1" dirty="0" sz="2200" lang="en-GB">
                <a:latin typeface="Times New Roman" pitchFamily="18" charset="0"/>
                <a:cs typeface="Times New Roman" pitchFamily="18" charset="0"/>
              </a:rPr>
              <a:t>Query evaluation engine</a:t>
            </a:r>
            <a:endParaRPr dirty="0" sz="2200" lang="en-GB">
              <a:latin typeface="Times New Roman" pitchFamily="18" charset="0"/>
              <a:cs typeface="Times New Roman" pitchFamily="18" charset="0"/>
            </a:endParaRPr>
          </a:p>
          <a:p>
            <a:r>
              <a:rPr dirty="0" sz="2200" lang="en-GB">
                <a:latin typeface="Times New Roman" pitchFamily="18" charset="0"/>
                <a:cs typeface="Times New Roman" pitchFamily="18" charset="0"/>
              </a:rPr>
              <a:t>This engine will execute low-level instructions generated by the DML compiler on DBMS.</a:t>
            </a:r>
          </a:p>
          <a:p>
            <a:endParaRPr dirty="0" sz="2200" lang="en-US">
              <a:latin typeface="Times New Roman" pitchFamily="18" charset="0"/>
              <a:cs typeface="Times New Roman"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6" name="Content Placeholder 2"/>
          <p:cNvSpPr>
            <a:spLocks noGrp="1"/>
          </p:cNvSpPr>
          <p:nvPr>
            <p:ph idx="1"/>
          </p:nvPr>
        </p:nvSpPr>
        <p:spPr>
          <a:xfrm>
            <a:off x="228600" y="304800"/>
            <a:ext cx="8686800" cy="6324600"/>
          </a:xfrm>
        </p:spPr>
        <p:txBody>
          <a:bodyPr>
            <a:normAutofit fontScale="71429" lnSpcReduction="20000"/>
          </a:bodyPr>
          <a:p>
            <a:r>
              <a:rPr b="1" dirty="0" lang="en-GB">
                <a:latin typeface="Times New Roman" pitchFamily="18" charset="0"/>
                <a:cs typeface="Times New Roman" pitchFamily="18" charset="0"/>
              </a:rPr>
              <a:t>Storage Manager/Storage Management:</a:t>
            </a:r>
            <a:endParaRPr dirty="0" lang="en-GB">
              <a:latin typeface="Times New Roman" pitchFamily="18" charset="0"/>
              <a:cs typeface="Times New Roman" pitchFamily="18" charset="0"/>
            </a:endParaRPr>
          </a:p>
          <a:p>
            <a:r>
              <a:rPr dirty="0" lang="en-GB">
                <a:latin typeface="Times New Roman" pitchFamily="18" charset="0"/>
                <a:cs typeface="Times New Roman" pitchFamily="18" charset="0"/>
              </a:rPr>
              <a:t>A storage manager is a program module which acts like interface between the data stored in a database and the application programs and queries submitted to the system.</a:t>
            </a:r>
          </a:p>
          <a:p>
            <a:r>
              <a:rPr dirty="0" lang="en-GB">
                <a:latin typeface="Times New Roman" pitchFamily="18" charset="0"/>
                <a:cs typeface="Times New Roman" pitchFamily="18" charset="0"/>
              </a:rPr>
              <a:t>Thus, the storage manager is responsible for storing, retrieving and updating data in the database.</a:t>
            </a:r>
          </a:p>
          <a:p>
            <a:r>
              <a:rPr b="1" dirty="0" lang="en-GB">
                <a:latin typeface="Times New Roman" pitchFamily="18" charset="0"/>
                <a:cs typeface="Times New Roman" pitchFamily="18" charset="0"/>
              </a:rPr>
              <a:t>The storage manager components include:</a:t>
            </a:r>
            <a:endParaRPr dirty="0" lang="en-GB">
              <a:latin typeface="Times New Roman" pitchFamily="18" charset="0"/>
              <a:cs typeface="Times New Roman" pitchFamily="18" charset="0"/>
            </a:endParaRPr>
          </a:p>
          <a:p>
            <a:pPr lvl="1"/>
            <a:r>
              <a:rPr b="1" dirty="0" lang="en-GB">
                <a:latin typeface="Times New Roman" pitchFamily="18" charset="0"/>
                <a:cs typeface="Times New Roman" pitchFamily="18" charset="0"/>
              </a:rPr>
              <a:t>Authorization and integrity manager:</a:t>
            </a:r>
            <a:r>
              <a:rPr dirty="0" lang="en-GB">
                <a:latin typeface="Times New Roman" pitchFamily="18" charset="0"/>
                <a:cs typeface="Times New Roman" pitchFamily="18" charset="0"/>
              </a:rPr>
              <a:t> Checks for integrity constraints and authority of users to access data.</a:t>
            </a:r>
          </a:p>
          <a:p>
            <a:pPr lvl="1"/>
            <a:r>
              <a:rPr b="1" dirty="0" lang="en-GB">
                <a:latin typeface="Times New Roman" pitchFamily="18" charset="0"/>
                <a:cs typeface="Times New Roman" pitchFamily="18" charset="0"/>
              </a:rPr>
              <a:t>Transaction manager:</a:t>
            </a:r>
            <a:r>
              <a:rPr dirty="0" lang="en-GB">
                <a:latin typeface="Times New Roman" pitchFamily="18" charset="0"/>
                <a:cs typeface="Times New Roman" pitchFamily="18" charset="0"/>
              </a:rPr>
              <a:t> Ensures that the database remains in a consistent state although there are system failures.</a:t>
            </a:r>
          </a:p>
          <a:p>
            <a:pPr lvl="1"/>
            <a:r>
              <a:rPr b="1" dirty="0" lang="en-GB">
                <a:latin typeface="Times New Roman" pitchFamily="18" charset="0"/>
                <a:cs typeface="Times New Roman" pitchFamily="18" charset="0"/>
              </a:rPr>
              <a:t>File manager:</a:t>
            </a:r>
            <a:r>
              <a:rPr dirty="0" lang="en-GB">
                <a:latin typeface="Times New Roman" pitchFamily="18" charset="0"/>
                <a:cs typeface="Times New Roman" pitchFamily="18" charset="0"/>
              </a:rPr>
              <a:t> Manages the allocation of space on disk storage and the data structures used to represent information stored on disk.</a:t>
            </a:r>
          </a:p>
          <a:p>
            <a:pPr lvl="1"/>
            <a:r>
              <a:rPr b="1" dirty="0" lang="en-GB">
                <a:latin typeface="Times New Roman" pitchFamily="18" charset="0"/>
                <a:cs typeface="Times New Roman" pitchFamily="18" charset="0"/>
              </a:rPr>
              <a:t>Buffer manager:</a:t>
            </a:r>
            <a:r>
              <a:rPr dirty="0" lang="en-GB">
                <a:latin typeface="Times New Roman" pitchFamily="18" charset="0"/>
                <a:cs typeface="Times New Roman" pitchFamily="18" charset="0"/>
              </a:rPr>
              <a:t> It is responsible for retrieving data from disk storage into main memory. It enables the database to handle data sizes that are much larger than the size of main memory.</a:t>
            </a:r>
          </a:p>
          <a:p>
            <a:pPr lvl="1"/>
            <a:r>
              <a:rPr b="1" dirty="0" lang="en-GB">
                <a:latin typeface="Times New Roman" pitchFamily="18" charset="0"/>
                <a:cs typeface="Times New Roman" pitchFamily="18" charset="0"/>
              </a:rPr>
              <a:t>Data structures implemented by storage manager.</a:t>
            </a:r>
            <a:endParaRPr dirty="0" lang="en-GB">
              <a:latin typeface="Times New Roman" pitchFamily="18" charset="0"/>
              <a:cs typeface="Times New Roman" pitchFamily="18" charset="0"/>
            </a:endParaRPr>
          </a:p>
          <a:p>
            <a:pPr lvl="1"/>
            <a:r>
              <a:rPr b="1" dirty="0" lang="en-GB">
                <a:latin typeface="Times New Roman" pitchFamily="18" charset="0"/>
                <a:cs typeface="Times New Roman" pitchFamily="18" charset="0"/>
              </a:rPr>
              <a:t>Data files:</a:t>
            </a:r>
            <a:r>
              <a:rPr dirty="0" lang="en-GB">
                <a:latin typeface="Times New Roman" pitchFamily="18" charset="0"/>
                <a:cs typeface="Times New Roman" pitchFamily="18" charset="0"/>
              </a:rPr>
              <a:t> Stored in the database itself.</a:t>
            </a:r>
          </a:p>
          <a:p>
            <a:pPr lvl="1"/>
            <a:r>
              <a:rPr b="1" dirty="0" lang="en-GB">
                <a:latin typeface="Times New Roman" pitchFamily="18" charset="0"/>
                <a:cs typeface="Times New Roman" pitchFamily="18" charset="0"/>
              </a:rPr>
              <a:t>Data dictionary:</a:t>
            </a:r>
            <a:r>
              <a:rPr dirty="0" lang="en-GB">
                <a:latin typeface="Times New Roman" pitchFamily="18" charset="0"/>
                <a:cs typeface="Times New Roman" pitchFamily="18" charset="0"/>
              </a:rPr>
              <a:t> Stores metadata about the structure of the database.</a:t>
            </a:r>
          </a:p>
          <a:p>
            <a:pPr lvl="1"/>
            <a:r>
              <a:rPr b="1" dirty="0" lang="en-GB">
                <a:latin typeface="Times New Roman" pitchFamily="18" charset="0"/>
                <a:cs typeface="Times New Roman" pitchFamily="18" charset="0"/>
              </a:rPr>
              <a:t>Indices:</a:t>
            </a:r>
            <a:r>
              <a:rPr dirty="0" lang="en-GB">
                <a:latin typeface="Times New Roman" pitchFamily="18" charset="0"/>
                <a:cs typeface="Times New Roman" pitchFamily="18" charset="0"/>
              </a:rPr>
              <a:t> Provide fast access to data items.</a:t>
            </a:r>
          </a:p>
          <a:p>
            <a:endParaRPr dirty="0" lang="en-US">
              <a:latin typeface="Times New Roman" pitchFamily="18" charset="0"/>
              <a:cs typeface="Times New Roman"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7" name="Title 1"/>
          <p:cNvSpPr>
            <a:spLocks noGrp="1"/>
          </p:cNvSpPr>
          <p:nvPr>
            <p:ph type="title"/>
          </p:nvPr>
        </p:nvSpPr>
        <p:spPr/>
        <p:txBody>
          <a:bodyPr/>
          <a:p>
            <a:endParaRPr lang="en-US"/>
          </a:p>
        </p:txBody>
      </p:sp>
      <p:sp>
        <p:nvSpPr>
          <p:cNvPr id="1048598" name="Content Placeholder 2"/>
          <p:cNvSpPr>
            <a:spLocks noGrp="1"/>
          </p:cNvSpPr>
          <p:nvPr>
            <p:ph idx="1"/>
          </p:nvPr>
        </p:nvSpPr>
        <p:spPr/>
        <p:txBody>
          <a:bodyPr/>
          <a:p>
            <a:endParaRPr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9" name="Content Placeholder 2"/>
          <p:cNvSpPr>
            <a:spLocks noGrp="1"/>
          </p:cNvSpPr>
          <p:nvPr>
            <p:ph idx="1"/>
          </p:nvPr>
        </p:nvSpPr>
        <p:spPr>
          <a:xfrm>
            <a:off x="228600" y="304800"/>
            <a:ext cx="8686800" cy="6324600"/>
          </a:xfrm>
        </p:spPr>
        <p:txBody>
          <a:bodyPr>
            <a:normAutofit/>
          </a:bodyPr>
          <a:p>
            <a:pPr>
              <a:buFont typeface="Wingdings" pitchFamily="2" charset="2"/>
              <a:buChar char="v"/>
            </a:pPr>
            <a:r>
              <a:rPr b="1" dirty="0" sz="2400" lang="en-US">
                <a:solidFill>
                  <a:srgbClr val="FF0000"/>
                </a:solidFill>
                <a:latin typeface="Times New Roman" pitchFamily="18" charset="0"/>
                <a:cs typeface="Times New Roman" pitchFamily="18" charset="0"/>
              </a:rPr>
              <a:t>Prime and Non Prime Attributes in DBMS with Example </a:t>
            </a:r>
          </a:p>
          <a:p>
            <a:pPr>
              <a:buFont typeface="Wingdings" pitchFamily="2" charset="2"/>
              <a:buChar char="q"/>
            </a:pPr>
            <a:r>
              <a:rPr b="1" dirty="0" sz="2400" lang="en-US">
                <a:solidFill>
                  <a:srgbClr val="0066FF"/>
                </a:solidFill>
                <a:latin typeface="Times New Roman" pitchFamily="18" charset="0"/>
                <a:cs typeface="Times New Roman" pitchFamily="18" charset="0"/>
              </a:rPr>
              <a:t>Prime Attributes – </a:t>
            </a:r>
            <a:endParaRPr b="1" dirty="0" sz="2400" lang="en-US" smtClean="0">
              <a:solidFill>
                <a:srgbClr val="0066FF"/>
              </a:solidFill>
              <a:latin typeface="Times New Roman" pitchFamily="18" charset="0"/>
              <a:cs typeface="Times New Roman" pitchFamily="18" charset="0"/>
            </a:endParaRPr>
          </a:p>
          <a:p>
            <a:pPr indent="0" marL="0">
              <a:buNone/>
            </a:pPr>
            <a:r>
              <a:rPr dirty="0" sz="2400" lang="en-US" smtClean="0">
                <a:latin typeface="Times New Roman" pitchFamily="18" charset="0"/>
                <a:cs typeface="Times New Roman" pitchFamily="18" charset="0"/>
              </a:rPr>
              <a:t>Attribute </a:t>
            </a:r>
            <a:r>
              <a:rPr dirty="0" sz="2400" lang="en-US">
                <a:latin typeface="Times New Roman" pitchFamily="18" charset="0"/>
                <a:cs typeface="Times New Roman" pitchFamily="18" charset="0"/>
              </a:rPr>
              <a:t>set that belongs to any candidate key are called Prime Attributes.</a:t>
            </a:r>
            <a:br>
              <a:rPr dirty="0" sz="2400" lang="en-US">
                <a:latin typeface="Times New Roman" pitchFamily="18" charset="0"/>
                <a:cs typeface="Times New Roman" pitchFamily="18" charset="0"/>
              </a:rPr>
            </a:br>
            <a:r>
              <a:rPr dirty="0" sz="2400" lang="en-US">
                <a:latin typeface="Times New Roman" pitchFamily="18" charset="0"/>
                <a:cs typeface="Times New Roman" pitchFamily="18" charset="0"/>
              </a:rPr>
              <a:t>(union of all the candidate key attribute)</a:t>
            </a:r>
            <a:br>
              <a:rPr dirty="0" sz="2400" lang="en-US">
                <a:latin typeface="Times New Roman" pitchFamily="18" charset="0"/>
                <a:cs typeface="Times New Roman" pitchFamily="18" charset="0"/>
              </a:rPr>
            </a:br>
            <a:r>
              <a:rPr dirty="0" sz="2400" lang="en-US">
                <a:latin typeface="Times New Roman" pitchFamily="18" charset="0"/>
                <a:cs typeface="Times New Roman" pitchFamily="18" charset="0"/>
              </a:rPr>
              <a:t>{CK1 ∪ CK2 ∪ CK3 ∪ ……}</a:t>
            </a:r>
            <a:br>
              <a:rPr dirty="0" sz="2400" lang="en-US">
                <a:latin typeface="Times New Roman" pitchFamily="18" charset="0"/>
                <a:cs typeface="Times New Roman" pitchFamily="18" charset="0"/>
              </a:rPr>
            </a:br>
            <a:r>
              <a:rPr dirty="0" sz="2400" lang="en-US">
                <a:latin typeface="Times New Roman" pitchFamily="18" charset="0"/>
                <a:cs typeface="Times New Roman" pitchFamily="18" charset="0"/>
              </a:rPr>
              <a:t>If Prime attribute determined by other attribute set, then more than one candidate key is possible. </a:t>
            </a:r>
            <a:endParaRPr dirty="0" sz="2400" lang="en-US" smtClean="0">
              <a:latin typeface="Times New Roman" pitchFamily="18" charset="0"/>
              <a:cs typeface="Times New Roman" pitchFamily="18" charset="0"/>
            </a:endParaRPr>
          </a:p>
          <a:p>
            <a:pPr indent="0" marL="0">
              <a:buNone/>
            </a:pPr>
            <a:endParaRPr dirty="0" sz="2400" lang="en-US" smtClean="0">
              <a:latin typeface="Times New Roman" pitchFamily="18" charset="0"/>
              <a:cs typeface="Times New Roman" pitchFamily="18" charset="0"/>
            </a:endParaRPr>
          </a:p>
          <a:p>
            <a:pPr indent="0" marL="0">
              <a:buNone/>
            </a:pPr>
            <a:r>
              <a:rPr b="1" dirty="0" sz="2400" lang="en-US" smtClean="0">
                <a:solidFill>
                  <a:srgbClr val="FF0000"/>
                </a:solidFill>
                <a:latin typeface="Times New Roman" pitchFamily="18" charset="0"/>
                <a:cs typeface="Times New Roman" pitchFamily="18" charset="0"/>
              </a:rPr>
              <a:t>For </a:t>
            </a:r>
            <a:r>
              <a:rPr b="1" dirty="0" sz="2400" lang="en-US">
                <a:solidFill>
                  <a:srgbClr val="FF0000"/>
                </a:solidFill>
                <a:latin typeface="Times New Roman" pitchFamily="18" charset="0"/>
                <a:cs typeface="Times New Roman" pitchFamily="18" charset="0"/>
              </a:rPr>
              <a:t>example,</a:t>
            </a:r>
            <a:r>
              <a:rPr dirty="0" sz="2400" lang="en-US">
                <a:latin typeface="Times New Roman" pitchFamily="18" charset="0"/>
                <a:cs typeface="Times New Roman" pitchFamily="18" charset="0"/>
              </a:rPr>
              <a:t/>
            </a:r>
            <a:br>
              <a:rPr dirty="0" sz="2400" lang="en-US">
                <a:latin typeface="Times New Roman" pitchFamily="18" charset="0"/>
                <a:cs typeface="Times New Roman" pitchFamily="18" charset="0"/>
              </a:rPr>
            </a:br>
            <a:r>
              <a:rPr dirty="0" sz="2400" lang="en-US">
                <a:latin typeface="Times New Roman" pitchFamily="18" charset="0"/>
                <a:cs typeface="Times New Roman" pitchFamily="18" charset="0"/>
              </a:rPr>
              <a:t>If A is Candidate Key, and X→A, then, X is also Candidate Key </a:t>
            </a:r>
            <a:endParaRPr dirty="0" sz="2400" lang="en-US" smtClean="0">
              <a:latin typeface="Times New Roman" pitchFamily="18" charset="0"/>
              <a:cs typeface="Times New Roman" pitchFamily="18" charset="0"/>
            </a:endParaRPr>
          </a:p>
          <a:p>
            <a:pPr indent="0" marL="0">
              <a:buNone/>
            </a:pPr>
            <a:endParaRPr dirty="0" sz="2400" lang="en-US">
              <a:latin typeface="Times New Roman" pitchFamily="18" charset="0"/>
              <a:cs typeface="Times New Roman" pitchFamily="18" charset="0"/>
            </a:endParaRPr>
          </a:p>
          <a:p>
            <a:pPr>
              <a:buFont typeface="Wingdings" pitchFamily="2" charset="2"/>
              <a:buChar char="q"/>
            </a:pPr>
            <a:r>
              <a:rPr b="1" dirty="0" sz="2400" lang="en-US">
                <a:solidFill>
                  <a:srgbClr val="0066FF"/>
                </a:solidFill>
                <a:latin typeface="Times New Roman" pitchFamily="18" charset="0"/>
                <a:cs typeface="Times New Roman" pitchFamily="18" charset="0"/>
              </a:rPr>
              <a:t>Non Prime Attribute – </a:t>
            </a:r>
            <a:r>
              <a:rPr dirty="0" sz="2400" lang="en-US">
                <a:latin typeface="Times New Roman" pitchFamily="18" charset="0"/>
                <a:cs typeface="Times New Roman" pitchFamily="18" charset="0"/>
              </a:rPr>
              <a:t>Attribute set does not belongs to any candidate key are called Non Prime Attributes.</a:t>
            </a:r>
          </a:p>
          <a:p>
            <a:endParaRPr dirty="0" sz="2400" lang="en-US">
              <a:latin typeface="Times New Roman" pitchFamily="18" charset="0"/>
              <a:cs typeface="Times New Roman"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Overall DBMS-Architecture</dc:title>
  <dc:creator>Administrator</dc:creator>
  <cp:lastModifiedBy>Windows User</cp:lastModifiedBy>
  <dcterms:created xsi:type="dcterms:W3CDTF">2006-08-15T13:00:00Z</dcterms:created>
  <dcterms:modified xsi:type="dcterms:W3CDTF">2019-09-22T13:30:37Z</dcterms:modified>
</cp:coreProperties>
</file>