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3" r:id="rId1"/>
  </p:sldMasterIdLst>
  <p:notesMasterIdLst>
    <p:notesMasterId r:id="rId2"/>
  </p:notesMasterIdLst>
  <p:sldIdLst>
    <p:sldId id="377" r:id="rId3"/>
    <p:sldId id="378" r:id="rId4"/>
    <p:sldId id="379" r:id="rId5"/>
    <p:sldId id="380" r:id="rId6"/>
    <p:sldId id="381" r:id="rId7"/>
    <p:sldId id="382" r:id="rId8"/>
    <p:sldId id="383" r:id="rId9"/>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39" name=""/>
        <p:cNvGrpSpPr/>
        <p:nvPr/>
      </p:nvGrpSpPr>
      <p:grpSpPr>
        <a:xfrm>
          <a:off x="0" y="0"/>
          <a:ext cx="0" cy="0"/>
          <a:chOff x="0" y="0"/>
          <a:chExt cx="0" cy="0"/>
        </a:xfrm>
      </p:grpSpPr>
      <p:sp>
        <p:nvSpPr>
          <p:cNvPr id="104864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0"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1D8BD707-D9CF-40AE-B4C6-C98DA3205C09}" type="datetimeFigureOut">
              <a:rPr lang="en-US" smtClean="0"/>
              <a:t>23/10/2019</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2" name=""/>
        <p:cNvGrpSpPr/>
        <p:nvPr/>
      </p:nvGrpSpPr>
      <p:grpSpPr>
        <a:xfrm>
          <a:off x="0" y="0"/>
          <a:ext cx="0" cy="0"/>
          <a:chOff x="0" y="0"/>
          <a:chExt cx="0" cy="0"/>
        </a:xfrm>
      </p:grpSpPr>
      <p:sp>
        <p:nvSpPr>
          <p:cNvPr id="1048614" name="Title 1"/>
          <p:cNvSpPr>
            <a:spLocks noGrp="1"/>
          </p:cNvSpPr>
          <p:nvPr>
            <p:ph type="title"/>
          </p:nvPr>
        </p:nvSpPr>
        <p:spPr/>
        <p:txBody>
          <a:bodyPr/>
          <a:p>
            <a:r>
              <a:rPr lang="en-US" smtClean="0"/>
              <a:t>Click to edit Master title style</a:t>
            </a:r>
            <a:endParaRPr lang="en-US"/>
          </a:p>
        </p:txBody>
      </p:sp>
      <p:sp>
        <p:nvSpPr>
          <p:cNvPr id="1048615"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6" name="Date Placeholder 3"/>
          <p:cNvSpPr>
            <a:spLocks noGrp="1"/>
          </p:cNvSpPr>
          <p:nvPr>
            <p:ph type="dt" sz="half" idx="10"/>
          </p:nvPr>
        </p:nvSpPr>
        <p:spPr/>
        <p:txBody>
          <a:bodyPr/>
          <a:p>
            <a:fld id="{1D8BD707-D9CF-40AE-B4C6-C98DA3205C09}" type="datetimeFigureOut">
              <a:rPr lang="en-US" smtClean="0"/>
              <a:t>23/10/2019</a:t>
            </a:fld>
            <a:endParaRPr lang="en-US"/>
          </a:p>
        </p:txBody>
      </p:sp>
      <p:sp>
        <p:nvSpPr>
          <p:cNvPr id="1048617" name="Footer Placeholder 4"/>
          <p:cNvSpPr>
            <a:spLocks noGrp="1"/>
          </p:cNvSpPr>
          <p:nvPr>
            <p:ph type="ftr" sz="quarter" idx="11"/>
          </p:nvPr>
        </p:nvSpPr>
        <p:spPr/>
        <p:txBody>
          <a:bodyPr/>
          <a:p>
            <a:endParaRPr lang="en-US"/>
          </a:p>
        </p:txBody>
      </p:sp>
      <p:sp>
        <p:nvSpPr>
          <p:cNvPr id="104861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0" name=""/>
        <p:cNvGrpSpPr/>
        <p:nvPr/>
      </p:nvGrpSpPr>
      <p:grpSpPr>
        <a:xfrm>
          <a:off x="0" y="0"/>
          <a:ext cx="0" cy="0"/>
          <a:chOff x="0" y="0"/>
          <a:chExt cx="0" cy="0"/>
        </a:xfrm>
      </p:grpSpPr>
      <p:sp>
        <p:nvSpPr>
          <p:cNvPr id="1048603"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04"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05" name="Date Placeholder 3"/>
          <p:cNvSpPr>
            <a:spLocks noGrp="1"/>
          </p:cNvSpPr>
          <p:nvPr>
            <p:ph type="dt" sz="half" idx="10"/>
          </p:nvPr>
        </p:nvSpPr>
        <p:spPr/>
        <p:txBody>
          <a:bodyPr/>
          <a:p>
            <a:fld id="{1D8BD707-D9CF-40AE-B4C6-C98DA3205C09}" type="datetimeFigureOut">
              <a:rPr lang="en-US" smtClean="0"/>
              <a:t>23/10/2019</a:t>
            </a:fld>
            <a:endParaRPr lang="en-US"/>
          </a:p>
        </p:txBody>
      </p:sp>
      <p:sp>
        <p:nvSpPr>
          <p:cNvPr id="1048606" name="Footer Placeholder 4"/>
          <p:cNvSpPr>
            <a:spLocks noGrp="1"/>
          </p:cNvSpPr>
          <p:nvPr>
            <p:ph type="ftr" sz="quarter" idx="11"/>
          </p:nvPr>
        </p:nvSpPr>
        <p:spPr/>
        <p:txBody>
          <a:bodyPr/>
          <a:p>
            <a:endParaRPr lang="en-US"/>
          </a:p>
        </p:txBody>
      </p:sp>
      <p:sp>
        <p:nvSpPr>
          <p:cNvPr id="104860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2"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US"/>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0" name="Date Placeholder 3"/>
          <p:cNvSpPr>
            <a:spLocks noGrp="1"/>
          </p:cNvSpPr>
          <p:nvPr>
            <p:ph type="dt" sz="half" idx="10"/>
          </p:nvPr>
        </p:nvSpPr>
        <p:spPr/>
        <p:txBody>
          <a:bodyPr/>
          <a:p>
            <a:fld id="{1D8BD707-D9CF-40AE-B4C6-C98DA3205C09}" type="datetimeFigureOut">
              <a:rPr lang="en-US" smtClean="0"/>
              <a:t>23/10/2019</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3" name=""/>
        <p:cNvGrpSpPr/>
        <p:nvPr/>
      </p:nvGrpSpPr>
      <p:grpSpPr>
        <a:xfrm>
          <a:off x="0" y="0"/>
          <a:ext cx="0" cy="0"/>
          <a:chOff x="0" y="0"/>
          <a:chExt cx="0" cy="0"/>
        </a:xfrm>
      </p:grpSpPr>
      <p:sp>
        <p:nvSpPr>
          <p:cNvPr id="104861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20"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21" name="Date Placeholder 3"/>
          <p:cNvSpPr>
            <a:spLocks noGrp="1"/>
          </p:cNvSpPr>
          <p:nvPr>
            <p:ph type="dt" sz="half" idx="10"/>
          </p:nvPr>
        </p:nvSpPr>
        <p:spPr/>
        <p:txBody>
          <a:bodyPr/>
          <a:p>
            <a:fld id="{1D8BD707-D9CF-40AE-B4C6-C98DA3205C09}" type="datetimeFigureOut">
              <a:rPr lang="en-US" smtClean="0"/>
              <a:t>23/10/2019</a:t>
            </a:fld>
            <a:endParaRPr lang="en-US"/>
          </a:p>
        </p:txBody>
      </p:sp>
      <p:sp>
        <p:nvSpPr>
          <p:cNvPr id="1048622" name="Footer Placeholder 4"/>
          <p:cNvSpPr>
            <a:spLocks noGrp="1"/>
          </p:cNvSpPr>
          <p:nvPr>
            <p:ph type="ftr" sz="quarter" idx="11"/>
          </p:nvPr>
        </p:nvSpPr>
        <p:spPr/>
        <p:txBody>
          <a:bodyPr/>
          <a:p>
            <a:endParaRPr lang="en-US"/>
          </a:p>
        </p:txBody>
      </p:sp>
      <p:sp>
        <p:nvSpPr>
          <p:cNvPr id="104862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4" name=""/>
        <p:cNvGrpSpPr/>
        <p:nvPr/>
      </p:nvGrpSpPr>
      <p:grpSpPr>
        <a:xfrm>
          <a:off x="0" y="0"/>
          <a:ext cx="0" cy="0"/>
          <a:chOff x="0" y="0"/>
          <a:chExt cx="0" cy="0"/>
        </a:xfrm>
      </p:grpSpPr>
      <p:sp>
        <p:nvSpPr>
          <p:cNvPr id="1048624" name="Title 1"/>
          <p:cNvSpPr>
            <a:spLocks noGrp="1"/>
          </p:cNvSpPr>
          <p:nvPr>
            <p:ph type="title"/>
          </p:nvPr>
        </p:nvSpPr>
        <p:spPr/>
        <p:txBody>
          <a:bodyPr/>
          <a:p>
            <a:r>
              <a:rPr lang="en-US" smtClean="0"/>
              <a:t>Click to edit Master title style</a:t>
            </a:r>
            <a:endParaRPr lang="en-US"/>
          </a:p>
        </p:txBody>
      </p:sp>
      <p:sp>
        <p:nvSpPr>
          <p:cNvPr id="104862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7" name="Date Placeholder 4"/>
          <p:cNvSpPr>
            <a:spLocks noGrp="1"/>
          </p:cNvSpPr>
          <p:nvPr>
            <p:ph type="dt" sz="half" idx="10"/>
          </p:nvPr>
        </p:nvSpPr>
        <p:spPr/>
        <p:txBody>
          <a:bodyPr/>
          <a:p>
            <a:fld id="{1D8BD707-D9CF-40AE-B4C6-C98DA3205C09}" type="datetimeFigureOut">
              <a:rPr lang="en-US" smtClean="0"/>
              <a:t>23/10/2019</a:t>
            </a:fld>
            <a:endParaRPr lang="en-US"/>
          </a:p>
        </p:txBody>
      </p:sp>
      <p:sp>
        <p:nvSpPr>
          <p:cNvPr id="1048628" name="Footer Placeholder 5"/>
          <p:cNvSpPr>
            <a:spLocks noGrp="1"/>
          </p:cNvSpPr>
          <p:nvPr>
            <p:ph type="ftr" sz="quarter" idx="11"/>
          </p:nvPr>
        </p:nvSpPr>
        <p:spPr/>
        <p:txBody>
          <a:bodyPr/>
          <a:p>
            <a:endParaRPr lang="en-US"/>
          </a:p>
        </p:txBody>
      </p:sp>
      <p:sp>
        <p:nvSpPr>
          <p:cNvPr id="104862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5" name=""/>
        <p:cNvGrpSpPr/>
        <p:nvPr/>
      </p:nvGrpSpPr>
      <p:grpSpPr>
        <a:xfrm>
          <a:off x="0" y="0"/>
          <a:ext cx="0" cy="0"/>
          <a:chOff x="0" y="0"/>
          <a:chExt cx="0" cy="0"/>
        </a:xfrm>
      </p:grpSpPr>
      <p:sp>
        <p:nvSpPr>
          <p:cNvPr id="1048630" name="Title 1"/>
          <p:cNvSpPr>
            <a:spLocks noGrp="1"/>
          </p:cNvSpPr>
          <p:nvPr>
            <p:ph type="title"/>
          </p:nvPr>
        </p:nvSpPr>
        <p:spPr/>
        <p:txBody>
          <a:bodyPr/>
          <a:p>
            <a:r>
              <a:rPr lang="en-US" smtClean="0"/>
              <a:t>Click to edit Master title style</a:t>
            </a:r>
            <a:endParaRPr lang="en-US"/>
          </a:p>
        </p:txBody>
      </p:sp>
      <p:sp>
        <p:nvSpPr>
          <p:cNvPr id="1048631"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3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3"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3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5" name="Date Placeholder 6"/>
          <p:cNvSpPr>
            <a:spLocks noGrp="1"/>
          </p:cNvSpPr>
          <p:nvPr>
            <p:ph type="dt" sz="half" idx="10"/>
          </p:nvPr>
        </p:nvSpPr>
        <p:spPr/>
        <p:txBody>
          <a:bodyPr/>
          <a:p>
            <a:fld id="{1D8BD707-D9CF-40AE-B4C6-C98DA3205C09}" type="datetimeFigureOut">
              <a:rPr lang="en-US" smtClean="0"/>
              <a:t>23/10/2019</a:t>
            </a:fld>
            <a:endParaRPr lang="en-US"/>
          </a:p>
        </p:txBody>
      </p:sp>
      <p:sp>
        <p:nvSpPr>
          <p:cNvPr id="1048636" name="Footer Placeholder 7"/>
          <p:cNvSpPr>
            <a:spLocks noGrp="1"/>
          </p:cNvSpPr>
          <p:nvPr>
            <p:ph type="ftr" sz="quarter" idx="11"/>
          </p:nvPr>
        </p:nvSpPr>
        <p:spPr/>
        <p:txBody>
          <a:bodyPr/>
          <a:p>
            <a:endParaRPr lang="en-US"/>
          </a:p>
        </p:txBody>
      </p:sp>
      <p:sp>
        <p:nvSpPr>
          <p:cNvPr id="1048637"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9" name=""/>
        <p:cNvGrpSpPr/>
        <p:nvPr/>
      </p:nvGrpSpPr>
      <p:grpSpPr>
        <a:xfrm>
          <a:off x="0" y="0"/>
          <a:ext cx="0" cy="0"/>
          <a:chOff x="0" y="0"/>
          <a:chExt cx="0" cy="0"/>
        </a:xfrm>
      </p:grpSpPr>
      <p:sp>
        <p:nvSpPr>
          <p:cNvPr id="1048599" name="Title 1"/>
          <p:cNvSpPr>
            <a:spLocks noGrp="1"/>
          </p:cNvSpPr>
          <p:nvPr>
            <p:ph type="title"/>
          </p:nvPr>
        </p:nvSpPr>
        <p:spPr/>
        <p:txBody>
          <a:bodyPr/>
          <a:p>
            <a:r>
              <a:rPr lang="en-US" smtClean="0"/>
              <a:t>Click to edit Master title style</a:t>
            </a:r>
            <a:endParaRPr lang="en-US"/>
          </a:p>
        </p:txBody>
      </p:sp>
      <p:sp>
        <p:nvSpPr>
          <p:cNvPr id="1048600" name="Date Placeholder 2"/>
          <p:cNvSpPr>
            <a:spLocks noGrp="1"/>
          </p:cNvSpPr>
          <p:nvPr>
            <p:ph type="dt" sz="half" idx="10"/>
          </p:nvPr>
        </p:nvSpPr>
        <p:spPr/>
        <p:txBody>
          <a:bodyPr/>
          <a:p>
            <a:fld id="{1D8BD707-D9CF-40AE-B4C6-C98DA3205C09}" type="datetimeFigureOut">
              <a:rPr lang="en-US" smtClean="0"/>
              <a:t>23/10/2019</a:t>
            </a:fld>
            <a:endParaRPr lang="en-US"/>
          </a:p>
        </p:txBody>
      </p:sp>
      <p:sp>
        <p:nvSpPr>
          <p:cNvPr id="1048601" name="Footer Placeholder 3"/>
          <p:cNvSpPr>
            <a:spLocks noGrp="1"/>
          </p:cNvSpPr>
          <p:nvPr>
            <p:ph type="ftr" sz="quarter" idx="11"/>
          </p:nvPr>
        </p:nvSpPr>
        <p:spPr/>
        <p:txBody>
          <a:bodyPr/>
          <a:p>
            <a:endParaRPr lang="en-US"/>
          </a:p>
        </p:txBody>
      </p:sp>
      <p:sp>
        <p:nvSpPr>
          <p:cNvPr id="1048602"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6" name=""/>
        <p:cNvGrpSpPr/>
        <p:nvPr/>
      </p:nvGrpSpPr>
      <p:grpSpPr>
        <a:xfrm>
          <a:off x="0" y="0"/>
          <a:ext cx="0" cy="0"/>
          <a:chOff x="0" y="0"/>
          <a:chExt cx="0" cy="0"/>
        </a:xfrm>
      </p:grpSpPr>
      <p:sp>
        <p:nvSpPr>
          <p:cNvPr id="1048638" name="Date Placeholder 1"/>
          <p:cNvSpPr>
            <a:spLocks noGrp="1"/>
          </p:cNvSpPr>
          <p:nvPr>
            <p:ph type="dt" sz="half" idx="10"/>
          </p:nvPr>
        </p:nvSpPr>
        <p:spPr/>
        <p:txBody>
          <a:bodyPr/>
          <a:p>
            <a:fld id="{1D8BD707-D9CF-40AE-B4C6-C98DA3205C09}" type="datetimeFigureOut">
              <a:rPr lang="en-US" smtClean="0"/>
              <a:t>23/10/2019</a:t>
            </a:fld>
            <a:endParaRPr lang="en-US"/>
          </a:p>
        </p:txBody>
      </p:sp>
      <p:sp>
        <p:nvSpPr>
          <p:cNvPr id="1048639" name="Footer Placeholder 2"/>
          <p:cNvSpPr>
            <a:spLocks noGrp="1"/>
          </p:cNvSpPr>
          <p:nvPr>
            <p:ph type="ftr" sz="quarter" idx="11"/>
          </p:nvPr>
        </p:nvSpPr>
        <p:spPr/>
        <p:txBody>
          <a:bodyPr/>
          <a:p>
            <a:endParaRPr lang="en-US"/>
          </a:p>
        </p:txBody>
      </p:sp>
      <p:sp>
        <p:nvSpPr>
          <p:cNvPr id="1048640"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7" name=""/>
        <p:cNvGrpSpPr/>
        <p:nvPr/>
      </p:nvGrpSpPr>
      <p:grpSpPr>
        <a:xfrm>
          <a:off x="0" y="0"/>
          <a:ext cx="0" cy="0"/>
          <a:chOff x="0" y="0"/>
          <a:chExt cx="0" cy="0"/>
        </a:xfrm>
      </p:grpSpPr>
      <p:sp>
        <p:nvSpPr>
          <p:cNvPr id="1048641"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42"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3"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44" name="Date Placeholder 4"/>
          <p:cNvSpPr>
            <a:spLocks noGrp="1"/>
          </p:cNvSpPr>
          <p:nvPr>
            <p:ph type="dt" sz="half" idx="10"/>
          </p:nvPr>
        </p:nvSpPr>
        <p:spPr/>
        <p:txBody>
          <a:bodyPr/>
          <a:p>
            <a:fld id="{1D8BD707-D9CF-40AE-B4C6-C98DA3205C09}" type="datetimeFigureOut">
              <a:rPr lang="en-US" smtClean="0"/>
              <a:t>23/10/2019</a:t>
            </a:fld>
            <a:endParaRPr lang="en-US"/>
          </a:p>
        </p:txBody>
      </p:sp>
      <p:sp>
        <p:nvSpPr>
          <p:cNvPr id="1048645" name="Footer Placeholder 5"/>
          <p:cNvSpPr>
            <a:spLocks noGrp="1"/>
          </p:cNvSpPr>
          <p:nvPr>
            <p:ph type="ftr" sz="quarter" idx="11"/>
          </p:nvPr>
        </p:nvSpPr>
        <p:spPr/>
        <p:txBody>
          <a:bodyPr/>
          <a:p>
            <a:endParaRPr lang="en-US"/>
          </a:p>
        </p:txBody>
      </p:sp>
      <p:sp>
        <p:nvSpPr>
          <p:cNvPr id="1048646"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1" name=""/>
        <p:cNvGrpSpPr/>
        <p:nvPr/>
      </p:nvGrpSpPr>
      <p:grpSpPr>
        <a:xfrm>
          <a:off x="0" y="0"/>
          <a:ext cx="0" cy="0"/>
          <a:chOff x="0" y="0"/>
          <a:chExt cx="0" cy="0"/>
        </a:xfrm>
      </p:grpSpPr>
      <p:sp>
        <p:nvSpPr>
          <p:cNvPr id="1048608"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09"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1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11" name="Date Placeholder 4"/>
          <p:cNvSpPr>
            <a:spLocks noGrp="1"/>
          </p:cNvSpPr>
          <p:nvPr>
            <p:ph type="dt" sz="half" idx="10"/>
          </p:nvPr>
        </p:nvSpPr>
        <p:spPr/>
        <p:txBody>
          <a:bodyPr/>
          <a:p>
            <a:fld id="{1D8BD707-D9CF-40AE-B4C6-C98DA3205C09}" type="datetimeFigureOut">
              <a:rPr lang="en-US" smtClean="0"/>
              <a:t>23/10/2019</a:t>
            </a:fld>
            <a:endParaRPr lang="en-US"/>
          </a:p>
        </p:txBody>
      </p:sp>
      <p:sp>
        <p:nvSpPr>
          <p:cNvPr id="1048612" name="Footer Placeholder 5"/>
          <p:cNvSpPr>
            <a:spLocks noGrp="1"/>
          </p:cNvSpPr>
          <p:nvPr>
            <p:ph type="ftr" sz="quarter" idx="11"/>
          </p:nvPr>
        </p:nvSpPr>
        <p:spPr/>
        <p:txBody>
          <a:bodyPr/>
          <a:p>
            <a:endParaRPr lang="en-US"/>
          </a:p>
        </p:txBody>
      </p:sp>
      <p:sp>
        <p:nvSpPr>
          <p:cNvPr id="1048613"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8"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23/10/2019</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86" name="Title 1"/>
          <p:cNvSpPr>
            <a:spLocks noGrp="1"/>
          </p:cNvSpPr>
          <p:nvPr>
            <p:ph type="ctrTitle"/>
          </p:nvPr>
        </p:nvSpPr>
        <p:spPr>
          <a:xfrm>
            <a:off x="609600" y="304801"/>
            <a:ext cx="7772400" cy="609600"/>
          </a:xfrm>
        </p:spPr>
        <p:txBody>
          <a:bodyPr>
            <a:normAutofit fontScale="90000"/>
          </a:bodyPr>
          <a:p>
            <a:r>
              <a:rPr b="1" dirty="0" sz="5000" lang="en-US" smtClean="0">
                <a:solidFill>
                  <a:srgbClr val="FF0000"/>
                </a:solidFill>
                <a:latin typeface="Times New Roman" pitchFamily="18" charset="0"/>
                <a:cs typeface="Times New Roman" pitchFamily="18" charset="0"/>
              </a:rPr>
              <a:t>CODD’s Rules</a:t>
            </a:r>
            <a:endParaRPr b="1" dirty="0" sz="5000" lang="en-US">
              <a:solidFill>
                <a:srgbClr val="FF0000"/>
              </a:solidFill>
              <a:latin typeface="Times New Roman" pitchFamily="18" charset="0"/>
              <a:cs typeface="Times New Roman" pitchFamily="18" charset="0"/>
            </a:endParaRPr>
          </a:p>
        </p:txBody>
      </p:sp>
      <p:sp>
        <p:nvSpPr>
          <p:cNvPr id="1048587" name="Subtitle 2"/>
          <p:cNvSpPr>
            <a:spLocks noGrp="1"/>
          </p:cNvSpPr>
          <p:nvPr>
            <p:ph type="subTitle" idx="1"/>
          </p:nvPr>
        </p:nvSpPr>
        <p:spPr>
          <a:xfrm>
            <a:off x="533400" y="1143000"/>
            <a:ext cx="8229600" cy="4495800"/>
          </a:xfrm>
        </p:spPr>
        <p:txBody>
          <a:bodyPr>
            <a:normAutofit fontScale="96875" lnSpcReduction="20000"/>
          </a:bodyPr>
          <a:p>
            <a:pPr algn="l"/>
            <a:r>
              <a:rPr dirty="0" lang="en-US" err="1" smtClean="0">
                <a:solidFill>
                  <a:schemeClr val="tx1"/>
                </a:solidFill>
                <a:latin typeface="Times New Roman" pitchFamily="18" charset="0"/>
                <a:cs typeface="Times New Roman" pitchFamily="18" charset="0"/>
              </a:rPr>
              <a:t>Codd</a:t>
            </a:r>
            <a:r>
              <a:rPr dirty="0" lang="en-US" smtClean="0">
                <a:solidFill>
                  <a:schemeClr val="tx1"/>
                </a:solidFill>
                <a:latin typeface="Times New Roman" pitchFamily="18" charset="0"/>
                <a:cs typeface="Times New Roman" pitchFamily="18" charset="0"/>
              </a:rPr>
              <a:t>, after his extensive research on the Relational Model of database systems, came up with twelve rules of his own, which according to him, a database must obey in order to be regarded as a true relational database.</a:t>
            </a:r>
          </a:p>
          <a:p>
            <a:pPr algn="l"/>
            <a:r>
              <a:rPr dirty="0" lang="en-US" smtClean="0">
                <a:solidFill>
                  <a:schemeClr val="tx1"/>
                </a:solidFill>
                <a:latin typeface="Times New Roman" pitchFamily="18" charset="0"/>
                <a:cs typeface="Times New Roman" pitchFamily="18" charset="0"/>
              </a:rPr>
              <a:t>                    These rules can be applied on any database system that manages stored data using only its relational capabilities. This is a foundation rule, which acts as a base for all the other rules.</a:t>
            </a:r>
          </a:p>
          <a:p>
            <a:pPr algn="l"/>
            <a:endParaRPr dirty="0" lang="en-US">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3" name="Content Placeholder 2"/>
          <p:cNvSpPr>
            <a:spLocks noGrp="1"/>
          </p:cNvSpPr>
          <p:nvPr>
            <p:ph idx="1"/>
          </p:nvPr>
        </p:nvSpPr>
        <p:spPr>
          <a:xfrm>
            <a:off x="457200" y="228600"/>
            <a:ext cx="8229600" cy="6324600"/>
          </a:xfrm>
        </p:spPr>
        <p:txBody>
          <a:bodyPr>
            <a:normAutofit fontScale="96875" lnSpcReduction="10000"/>
          </a:bodyPr>
          <a:p>
            <a:r>
              <a:rPr b="1" dirty="0" lang="en-US" smtClean="0">
                <a:solidFill>
                  <a:srgbClr val="FF0000"/>
                </a:solidFill>
                <a:latin typeface="Times New Roman" pitchFamily="18" charset="0"/>
                <a:cs typeface="Times New Roman" pitchFamily="18" charset="0"/>
              </a:rPr>
              <a:t>Rule 1: Information Rule</a:t>
            </a:r>
          </a:p>
          <a:p>
            <a:pPr>
              <a:buNone/>
            </a:pPr>
            <a:r>
              <a:rPr dirty="0" lang="en-US" smtClean="0">
                <a:latin typeface="Times New Roman" pitchFamily="18" charset="0"/>
                <a:cs typeface="Times New Roman" pitchFamily="18" charset="0"/>
              </a:rPr>
              <a:t>    The data stored in a database, may it be user data or metadata, must be a value of some table cell. Everything in a database must be stored in a table format.</a:t>
            </a:r>
          </a:p>
          <a:p>
            <a:pPr>
              <a:buNone/>
            </a:pPr>
            <a:endParaRPr dirty="0" lang="en-US" smtClean="0">
              <a:solidFill>
                <a:srgbClr val="FF0000"/>
              </a:solidFill>
              <a:latin typeface="Times New Roman" pitchFamily="18" charset="0"/>
              <a:cs typeface="Times New Roman" pitchFamily="18" charset="0"/>
            </a:endParaRPr>
          </a:p>
          <a:p>
            <a:r>
              <a:rPr b="1" dirty="0" lang="en-US" smtClean="0">
                <a:solidFill>
                  <a:srgbClr val="FF0000"/>
                </a:solidFill>
                <a:latin typeface="Times New Roman" pitchFamily="18" charset="0"/>
                <a:cs typeface="Times New Roman" pitchFamily="18" charset="0"/>
              </a:rPr>
              <a:t>Rule 2: Guaranteed Access Rule</a:t>
            </a:r>
          </a:p>
          <a:p>
            <a:pPr>
              <a:buNone/>
            </a:pPr>
            <a:r>
              <a:rPr dirty="0" lang="en-US" smtClean="0">
                <a:latin typeface="Times New Roman" pitchFamily="18" charset="0"/>
                <a:cs typeface="Times New Roman" pitchFamily="18" charset="0"/>
              </a:rPr>
              <a:t>    Every single data element (value) is guaranteed to be accessible logically with a combination of table-name, primary-key (row value), and attribute-name (column value). No other means, such as pointers, can be used to access data.</a:t>
            </a:r>
          </a:p>
          <a:p>
            <a:endParaRPr dirty="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4" name="Content Placeholder 2"/>
          <p:cNvSpPr>
            <a:spLocks noGrp="1"/>
          </p:cNvSpPr>
          <p:nvPr>
            <p:ph idx="1"/>
          </p:nvPr>
        </p:nvSpPr>
        <p:spPr>
          <a:xfrm>
            <a:off x="457200" y="228600"/>
            <a:ext cx="8229600" cy="6248400"/>
          </a:xfrm>
        </p:spPr>
        <p:txBody>
          <a:bodyPr>
            <a:normAutofit fontScale="87500" lnSpcReduction="10000"/>
          </a:bodyPr>
          <a:p>
            <a:r>
              <a:rPr b="1" dirty="0" lang="en-US" smtClean="0">
                <a:solidFill>
                  <a:srgbClr val="FF0000"/>
                </a:solidFill>
                <a:latin typeface="Times New Roman" pitchFamily="18" charset="0"/>
                <a:cs typeface="Times New Roman" pitchFamily="18" charset="0"/>
              </a:rPr>
              <a:t>Rule 3: Systematic Treatment of NULL Values</a:t>
            </a:r>
          </a:p>
          <a:p>
            <a:pPr>
              <a:buNone/>
            </a:pPr>
            <a:r>
              <a:rPr dirty="0" lang="en-US" smtClean="0">
                <a:latin typeface="Times New Roman" pitchFamily="18" charset="0"/>
                <a:cs typeface="Times New Roman" pitchFamily="18" charset="0"/>
              </a:rPr>
              <a:t>   The NULL values in a database must be given a systematic and uniform treatment. This is a very important rule because a NULL can be interpreted as one of the following − data is missing, data is not known, or data is not applicable.</a:t>
            </a:r>
          </a:p>
          <a:p>
            <a:pPr>
              <a:buNone/>
            </a:pPr>
            <a:endParaRPr dirty="0" lang="en-US" smtClean="0">
              <a:latin typeface="Times New Roman" pitchFamily="18" charset="0"/>
              <a:cs typeface="Times New Roman" pitchFamily="18" charset="0"/>
            </a:endParaRPr>
          </a:p>
          <a:p>
            <a:r>
              <a:rPr b="1" dirty="0" lang="en-US" smtClean="0">
                <a:solidFill>
                  <a:srgbClr val="FF0000"/>
                </a:solidFill>
                <a:latin typeface="Times New Roman" pitchFamily="18" charset="0"/>
                <a:cs typeface="Times New Roman" pitchFamily="18" charset="0"/>
              </a:rPr>
              <a:t>Rule 4: Active Online Catalog</a:t>
            </a:r>
          </a:p>
          <a:p>
            <a:pPr>
              <a:buNone/>
            </a:pPr>
            <a:r>
              <a:rPr dirty="0" lang="en-US" smtClean="0">
                <a:latin typeface="Times New Roman" pitchFamily="18" charset="0"/>
                <a:cs typeface="Times New Roman" pitchFamily="18" charset="0"/>
              </a:rPr>
              <a:t>   The structure description of the entire database must be stored in an online catalog, known as </a:t>
            </a:r>
            <a:r>
              <a:rPr b="1" dirty="0" lang="en-US" smtClean="0">
                <a:latin typeface="Times New Roman" pitchFamily="18" charset="0"/>
                <a:cs typeface="Times New Roman" pitchFamily="18" charset="0"/>
              </a:rPr>
              <a:t>data dictionary</a:t>
            </a:r>
            <a:r>
              <a:rPr dirty="0" lang="en-US" smtClean="0">
                <a:latin typeface="Times New Roman" pitchFamily="18" charset="0"/>
                <a:cs typeface="Times New Roman" pitchFamily="18" charset="0"/>
              </a:rPr>
              <a:t>, which can be accessed by authorized users. Users can use the same query language to access the catalog which they use to access the database itself.</a:t>
            </a:r>
          </a:p>
          <a:p>
            <a:endParaRPr dirty="0" lang="en-US">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5" name="Content Placeholder 2"/>
          <p:cNvSpPr>
            <a:spLocks noGrp="1"/>
          </p:cNvSpPr>
          <p:nvPr>
            <p:ph idx="1"/>
          </p:nvPr>
        </p:nvSpPr>
        <p:spPr>
          <a:xfrm>
            <a:off x="304800" y="228600"/>
            <a:ext cx="8382000" cy="6324600"/>
          </a:xfrm>
        </p:spPr>
        <p:txBody>
          <a:bodyPr>
            <a:normAutofit fontScale="90625" lnSpcReduction="10000"/>
          </a:bodyPr>
          <a:p>
            <a:r>
              <a:rPr b="1" dirty="0" lang="en-US" smtClean="0">
                <a:solidFill>
                  <a:srgbClr val="FF0000"/>
                </a:solidFill>
                <a:latin typeface="Times New Roman" pitchFamily="18" charset="0"/>
                <a:cs typeface="Times New Roman" pitchFamily="18" charset="0"/>
              </a:rPr>
              <a:t>Rule 5: Comprehensive Data Sub-Language Rule</a:t>
            </a:r>
          </a:p>
          <a:p>
            <a:pPr>
              <a:buNone/>
            </a:pPr>
            <a:r>
              <a:rPr dirty="0" lang="en-US" smtClean="0">
                <a:latin typeface="Times New Roman" pitchFamily="18" charset="0"/>
                <a:cs typeface="Times New Roman" pitchFamily="18" charset="0"/>
              </a:rPr>
              <a:t>    A database can only be accessed using a language having linear syntax that supports data definition, data manipulation, and transaction management operations. This language can be used directly or by means of some application. If the database allows access to data without any help of this language, then it is considered as a violation.</a:t>
            </a:r>
          </a:p>
          <a:p>
            <a:endParaRPr dirty="0" lang="en-US" smtClean="0">
              <a:latin typeface="Times New Roman" pitchFamily="18" charset="0"/>
              <a:cs typeface="Times New Roman" pitchFamily="18" charset="0"/>
            </a:endParaRPr>
          </a:p>
          <a:p>
            <a:r>
              <a:rPr b="1" dirty="0" lang="en-US" smtClean="0">
                <a:solidFill>
                  <a:srgbClr val="FF0000"/>
                </a:solidFill>
                <a:latin typeface="Times New Roman" pitchFamily="18" charset="0"/>
                <a:cs typeface="Times New Roman" pitchFamily="18" charset="0"/>
              </a:rPr>
              <a:t>Rule 6: View Updating Rule</a:t>
            </a:r>
          </a:p>
          <a:p>
            <a:pPr>
              <a:buNone/>
            </a:pPr>
            <a:r>
              <a:rPr dirty="0" lang="en-US" smtClean="0">
                <a:latin typeface="Times New Roman" pitchFamily="18" charset="0"/>
                <a:cs typeface="Times New Roman" pitchFamily="18" charset="0"/>
              </a:rPr>
              <a:t>    All the views of a database, which can theoretically be updated, must also be updatable by the system.</a:t>
            </a:r>
          </a:p>
          <a:p>
            <a:endParaRPr dirty="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6" name="Content Placeholder 2"/>
          <p:cNvSpPr>
            <a:spLocks noGrp="1"/>
          </p:cNvSpPr>
          <p:nvPr>
            <p:ph idx="1"/>
          </p:nvPr>
        </p:nvSpPr>
        <p:spPr>
          <a:xfrm>
            <a:off x="457200" y="381000"/>
            <a:ext cx="8229600" cy="6172200"/>
          </a:xfrm>
        </p:spPr>
        <p:txBody>
          <a:bodyPr>
            <a:normAutofit fontScale="96875" lnSpcReduction="20000"/>
          </a:bodyPr>
          <a:p>
            <a:r>
              <a:rPr b="1" dirty="0" lang="en-US" smtClean="0">
                <a:solidFill>
                  <a:srgbClr val="FF0000"/>
                </a:solidFill>
                <a:latin typeface="Times New Roman" pitchFamily="18" charset="0"/>
                <a:cs typeface="Times New Roman" pitchFamily="18" charset="0"/>
              </a:rPr>
              <a:t>Rule 7: High-Level Insert, Update, and Delete Rule</a:t>
            </a:r>
          </a:p>
          <a:p>
            <a:pPr>
              <a:buNone/>
            </a:pPr>
            <a:r>
              <a:rPr dirty="0" lang="en-US" smtClean="0">
                <a:latin typeface="Times New Roman" pitchFamily="18" charset="0"/>
                <a:cs typeface="Times New Roman" pitchFamily="18" charset="0"/>
              </a:rPr>
              <a:t>A database must support high-level insertion, </a:t>
            </a:r>
            <a:r>
              <a:rPr dirty="0" lang="en-US" err="1" smtClean="0">
                <a:latin typeface="Times New Roman" pitchFamily="18" charset="0"/>
                <a:cs typeface="Times New Roman" pitchFamily="18" charset="0"/>
              </a:rPr>
              <a:t>updation</a:t>
            </a:r>
            <a:r>
              <a:rPr dirty="0" lang="en-US" smtClean="0">
                <a:latin typeface="Times New Roman" pitchFamily="18" charset="0"/>
                <a:cs typeface="Times New Roman" pitchFamily="18" charset="0"/>
              </a:rPr>
              <a:t>, and deletion. This must not be limited to a single row, that is, it must also support union, intersection and minus operations to return sets of data records.</a:t>
            </a:r>
          </a:p>
          <a:p>
            <a:pPr>
              <a:buNone/>
            </a:pPr>
            <a:endParaRPr dirty="0" lang="en-US" smtClean="0">
              <a:latin typeface="Times New Roman" pitchFamily="18" charset="0"/>
              <a:cs typeface="Times New Roman" pitchFamily="18" charset="0"/>
            </a:endParaRPr>
          </a:p>
          <a:p>
            <a:r>
              <a:rPr b="1" dirty="0" lang="en-US" smtClean="0">
                <a:solidFill>
                  <a:srgbClr val="FF0000"/>
                </a:solidFill>
                <a:latin typeface="Times New Roman" pitchFamily="18" charset="0"/>
                <a:cs typeface="Times New Roman" pitchFamily="18" charset="0"/>
              </a:rPr>
              <a:t>Rule 8: Physical Data Independence</a:t>
            </a:r>
          </a:p>
          <a:p>
            <a:pPr>
              <a:buNone/>
            </a:pPr>
            <a:r>
              <a:rPr dirty="0" lang="en-US" smtClean="0">
                <a:latin typeface="Times New Roman" pitchFamily="18" charset="0"/>
                <a:cs typeface="Times New Roman" pitchFamily="18" charset="0"/>
              </a:rPr>
              <a:t>The data stored in a database must be independent of the applications that access the database. Any change in the physical structure of a database must not have any impact on how the data is being accessed by external applications.</a:t>
            </a:r>
          </a:p>
          <a:p>
            <a:endParaRPr dirty="0" lang="en-US">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Content Placeholder 2"/>
          <p:cNvSpPr>
            <a:spLocks noGrp="1"/>
          </p:cNvSpPr>
          <p:nvPr>
            <p:ph idx="1"/>
          </p:nvPr>
        </p:nvSpPr>
        <p:spPr>
          <a:xfrm>
            <a:off x="228600" y="381000"/>
            <a:ext cx="8686800" cy="6248400"/>
          </a:xfrm>
        </p:spPr>
        <p:txBody>
          <a:bodyPr>
            <a:normAutofit fontScale="81250" lnSpcReduction="10000"/>
          </a:bodyPr>
          <a:p>
            <a:r>
              <a:rPr b="1" dirty="0" lang="en-US" smtClean="0">
                <a:solidFill>
                  <a:srgbClr val="FF0000"/>
                </a:solidFill>
                <a:latin typeface="Times New Roman" pitchFamily="18" charset="0"/>
                <a:cs typeface="Times New Roman" pitchFamily="18" charset="0"/>
              </a:rPr>
              <a:t>Rule 9: Logical Data Independence</a:t>
            </a:r>
          </a:p>
          <a:p>
            <a:pPr>
              <a:buNone/>
            </a:pPr>
            <a:r>
              <a:rPr dirty="0" lang="en-US" smtClean="0">
                <a:latin typeface="Times New Roman" pitchFamily="18" charset="0"/>
                <a:cs typeface="Times New Roman" pitchFamily="18" charset="0"/>
              </a:rPr>
              <a:t>The logical data in a database must be independent of its user’s view (application). Any change in logical data must not affect the applications using it. For example, if two tables are merged or one is split into two different tables, there should be no impact or change on the user application. This is one of the most difficult rule to apply.</a:t>
            </a:r>
          </a:p>
          <a:p>
            <a:endParaRPr dirty="0" lang="en-US" smtClean="0">
              <a:latin typeface="Times New Roman" pitchFamily="18" charset="0"/>
              <a:cs typeface="Times New Roman" pitchFamily="18" charset="0"/>
            </a:endParaRPr>
          </a:p>
          <a:p>
            <a:r>
              <a:rPr b="1" dirty="0" lang="en-US" smtClean="0">
                <a:solidFill>
                  <a:srgbClr val="FF0000"/>
                </a:solidFill>
                <a:latin typeface="Times New Roman" pitchFamily="18" charset="0"/>
                <a:cs typeface="Times New Roman" pitchFamily="18" charset="0"/>
              </a:rPr>
              <a:t>Rule 10: Integrity Independence</a:t>
            </a:r>
          </a:p>
          <a:p>
            <a:pPr>
              <a:buNone/>
            </a:pPr>
            <a:r>
              <a:rPr dirty="0" lang="en-US" smtClean="0">
                <a:latin typeface="Times New Roman" pitchFamily="18" charset="0"/>
                <a:cs typeface="Times New Roman" pitchFamily="18" charset="0"/>
              </a:rPr>
              <a:t>A database must be independent of the application that uses it. All its integrity constraints can be independently modified without the need of any change in the application. This rule makes a database independent of the front-end application and its interface.</a:t>
            </a:r>
          </a:p>
          <a:p>
            <a:endParaRPr dirty="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8" name="Content Placeholder 2"/>
          <p:cNvSpPr>
            <a:spLocks noGrp="1"/>
          </p:cNvSpPr>
          <p:nvPr>
            <p:ph idx="1"/>
          </p:nvPr>
        </p:nvSpPr>
        <p:spPr>
          <a:xfrm>
            <a:off x="457200" y="304800"/>
            <a:ext cx="8229600" cy="6248400"/>
          </a:xfrm>
        </p:spPr>
        <p:txBody>
          <a:bodyPr>
            <a:normAutofit fontScale="93750" lnSpcReduction="10000"/>
          </a:bodyPr>
          <a:p>
            <a:r>
              <a:rPr b="1" dirty="0" lang="en-US" smtClean="0">
                <a:solidFill>
                  <a:srgbClr val="FF0000"/>
                </a:solidFill>
                <a:latin typeface="Times New Roman" pitchFamily="18" charset="0"/>
                <a:cs typeface="Times New Roman" pitchFamily="18" charset="0"/>
              </a:rPr>
              <a:t>Rule 11: Distribution Independence</a:t>
            </a:r>
          </a:p>
          <a:p>
            <a:pPr>
              <a:buNone/>
            </a:pPr>
            <a:r>
              <a:rPr dirty="0" lang="en-US" smtClean="0">
                <a:latin typeface="Times New Roman" pitchFamily="18" charset="0"/>
                <a:cs typeface="Times New Roman" pitchFamily="18" charset="0"/>
              </a:rPr>
              <a:t>The end-user must not be able to see that the data is distributed over various locations. Users should always get the impression that the data is located at one site only. This rule has been regarded as the foundation of distributed database systems.</a:t>
            </a:r>
          </a:p>
          <a:p>
            <a:endParaRPr dirty="0" lang="en-US" smtClean="0">
              <a:latin typeface="Times New Roman" pitchFamily="18" charset="0"/>
              <a:cs typeface="Times New Roman" pitchFamily="18" charset="0"/>
            </a:endParaRPr>
          </a:p>
          <a:p>
            <a:r>
              <a:rPr b="1" dirty="0" lang="en-US" smtClean="0">
                <a:solidFill>
                  <a:srgbClr val="FF0000"/>
                </a:solidFill>
                <a:latin typeface="Times New Roman" pitchFamily="18" charset="0"/>
                <a:cs typeface="Times New Roman" pitchFamily="18" charset="0"/>
              </a:rPr>
              <a:t>Rule 12: Non-Subversion Rule</a:t>
            </a:r>
          </a:p>
          <a:p>
            <a:pPr>
              <a:buNone/>
            </a:pPr>
            <a:r>
              <a:rPr dirty="0" lang="en-US" smtClean="0">
                <a:latin typeface="Times New Roman" pitchFamily="18" charset="0"/>
                <a:cs typeface="Times New Roman" pitchFamily="18" charset="0"/>
              </a:rPr>
              <a:t>If a system has an interface that provides access to low-level records, then the interface must not be able to subvert the system and bypass security and integrity constraints.</a:t>
            </a:r>
          </a:p>
          <a:p>
            <a:endParaRPr dirty="0" lang="en-US">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CODD’s Rules</dc:title>
  <dc:creator>MPK</dc:creator>
  <cp:lastModifiedBy>MPK</cp:lastModifiedBy>
  <dcterms:created xsi:type="dcterms:W3CDTF">2006-08-15T13:00:00Z</dcterms:created>
  <dcterms:modified xsi:type="dcterms:W3CDTF">2019-11-12T14:07:47Z</dcterms:modified>
</cp:coreProperties>
</file>