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1" r:id="rId1"/>
  </p:sldMasterIdLst>
  <p:notesMasterIdLst>
    <p:notesMasterId r:id="rId2"/>
  </p:notes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22112ED-0298-4B16-8638-36BD948A58FD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5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5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A989358-D31E-4194-905F-45738DB28F3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870BED3C-9566-4104-B9A5-22B2170FD804}" type="slidenum">
              <a:rPr altLang="en-US" lang="ko-KR"/>
              <a:t>1</a:t>
            </a:fld>
            <a:endParaRPr altLang="ko-KR" lang="en-US"/>
          </a:p>
        </p:txBody>
      </p:sp>
      <p:sp>
        <p:nvSpPr>
          <p:cNvPr id="104858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p>
            <a:endParaRPr altLang="en-US" 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90FCDA4-1DD6-48C1-B28C-3C5D12893DF9}" type="slidenum">
              <a:rPr sz="1200" lang="en-US">
                <a:latin typeface="Times New Roman" pitchFamily="18" charset="0"/>
              </a:rPr>
              <a:t>34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70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6F037E4-7E02-4EB6-B13B-ED7EBE00F332}" type="slidenum">
              <a:rPr sz="1200" lang="en-US">
                <a:latin typeface="Times New Roman" pitchFamily="18" charset="0"/>
              </a:rPr>
              <a:t>35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70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pPr defTabSz="863029"/>
            <a:fld id="{6ED872AB-7E50-44CE-927C-3B066150F6A0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863029"/>
              <a:t>13</a:t>
            </a:fld>
            <a:endParaRPr dirty="0"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4862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8004471-D50E-4F97-8A74-A4A7D03A7E30}" type="slidenum">
              <a:rPr sz="1200" lang="en-US">
                <a:latin typeface="Times New Roman" pitchFamily="18" charset="0"/>
              </a:rPr>
              <a:t>27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7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103249C-B84B-4AF2-B94B-BF000C9D5C34}" type="slidenum">
              <a:rPr sz="1200" lang="en-US">
                <a:latin typeface="Times New Roman" pitchFamily="18" charset="0"/>
              </a:rPr>
              <a:t>28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7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18744D-6E95-4358-A6C4-0F34BE354F1D}" type="slidenum">
              <a:rPr sz="1200" lang="en-US">
                <a:latin typeface="Times New Roman" pitchFamily="18" charset="0"/>
              </a:rPr>
              <a:t>29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7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4A55DC2-26DB-4C11-B03A-FD1CE571F529}" type="slidenum">
              <a:rPr sz="1200" lang="en-US">
                <a:latin typeface="Times New Roman" pitchFamily="18" charset="0"/>
              </a:rPr>
              <a:t>30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8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AEDA27-DA08-4693-A1DA-43C5E294AF00}" type="slidenum">
              <a:rPr sz="1200" lang="en-US">
                <a:latin typeface="Times New Roman" pitchFamily="18" charset="0"/>
              </a:rPr>
              <a:t>31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8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782798B-1F68-4733-ACAD-772F11445B5D}" type="slidenum">
              <a:rPr sz="1200" lang="en-US">
                <a:latin typeface="Times New Roman" pitchFamily="18" charset="0"/>
              </a:rPr>
              <a:t>32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9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defTabSz="863029" indent="-280406" marL="72905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defTabSz="863029" indent="-224325" marL="112162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defTabSz="863029" indent="-224325" marL="1570276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defTabSz="863029" indent="-224325" marL="2018927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defTabSz="863029" eaLnBrk="0" fontAlgn="base" hangingPunct="0" indent="-224325" marL="246757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defTabSz="863029" eaLnBrk="0" fontAlgn="base" hangingPunct="0" indent="-224325" marL="2916227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defTabSz="863029" eaLnBrk="0" fontAlgn="base" hangingPunct="0" indent="-224325" marL="336487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defTabSz="863029" eaLnBrk="0" fontAlgn="base" hangingPunct="0" indent="-224325" marL="3813528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E6439B-5636-4C3C-981E-B8D243BF95A8}" type="slidenum">
              <a:rPr sz="1200" lang="en-US">
                <a:latin typeface="Times New Roman" pitchFamily="18" charset="0"/>
              </a:rPr>
              <a:t>33</a:t>
            </a:fld>
            <a:endParaRPr sz="1200" lang="en-US">
              <a:latin typeface="Times New Roman" pitchFamily="18" charset="0"/>
            </a:endParaRPr>
          </a:p>
        </p:txBody>
      </p:sp>
      <p:sp>
        <p:nvSpPr>
          <p:cNvPr id="104869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07/11/2019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ko-KR" b="1" dirty="0" sz="450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altLang="ko-KR" b="1" dirty="0" sz="4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767763" cy="647700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time.</a:t>
            </a:r>
          </a:p>
          <a:p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20000"/>
              </a:lnSpc>
            </a:pPr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dirty="0" sz="240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(b)  redo(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since &lt;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 </a:t>
            </a:r>
            <a:r>
              <a:rPr altLang="ko-KR" b="1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(c)  </a:t>
            </a:r>
            <a:r>
              <a:rPr altLang="ko-KR" b="1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followed by redo(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		 &lt;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 &lt;</a:t>
            </a:r>
            <a:r>
              <a:rPr altLang="ko-KR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sz="24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commit&gt; are 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present.</a:t>
            </a:r>
            <a:endParaRPr altLang="ko-KR" dirty="0" sz="24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2097152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1190" t="22223" r="2380" b="22221"/>
          <a:stretch>
            <a:fillRect/>
          </a:stretch>
        </p:blipFill>
        <p:spPr bwMode="auto">
          <a:xfrm>
            <a:off x="1573213" y="1589088"/>
            <a:ext cx="5926137" cy="2560637"/>
          </a:xfrm>
          <a:prstGeom prst="rect"/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r>
              <a:rPr altLang="ko-KR" b="1" dirty="0" sz="40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</a:p>
        </p:txBody>
      </p:sp>
      <p:sp>
        <p:nvSpPr>
          <p:cNvPr id="10486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67857" lnSpcReduction="20000"/>
          </a:bodyPr>
          <a:p>
            <a:r>
              <a:rPr dirty="0"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log follows an actual database modification. That is, the database is modified immediately after every operation.</a:t>
            </a:r>
          </a:p>
          <a:p>
            <a:endParaRPr altLang="ko-KR" dirty="0" lang="en-US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allows database updates of an uncommitted transaction to be made as the writes are issued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since undoing may be needed, update logs must have both old value and new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value.</a:t>
            </a:r>
          </a:p>
          <a:p>
            <a:pPr lvl="1"/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 log record must be written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database item is written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that the log record is output directly to stable storage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Can be extended to postpone log record output, so long as prior to execution of an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for a data block B, all log records corresponding to items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must be flushed to stable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</a:p>
          <a:p>
            <a:pPr lvl="1">
              <a:buNone/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of updated blocks can take place at any time before or  after transaction commit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Order in which blocks are output can be different from the order in which they are written.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78571" lnSpcReduction="10000"/>
          </a:bodyPr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restores the value of all data items updated by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their old values, going backwards from the last log record for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endParaRPr altLang="ko-KR" dirty="0" i="1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the new values, going forward from the first log record for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i.</a:t>
            </a:r>
          </a:p>
          <a:p>
            <a:pPr lvl="1">
              <a:lnSpc>
                <a:spcPct val="90000"/>
              </a:lnSpc>
            </a:pPr>
            <a:endParaRPr altLang="ko-KR" dirty="0" i="1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Both operations must be </a:t>
            </a:r>
            <a:r>
              <a:rPr altLang="ko-KR" b="1" dirty="0" lang="en-US" smtClean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idempotent.</a:t>
            </a:r>
            <a:endParaRPr altLang="ko-KR" b="1" dirty="0" lang="en-US">
              <a:solidFill>
                <a:schemeClr val="tx2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That is, even if the operation is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executed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multiple times the effect is the same as if it is executed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altLang="ko-KR" dirty="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recovering after failure: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undone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the record </a:t>
            </a:r>
            <a:b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but does not contain the record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both the record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the record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 operations are performed first, then redo operations.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p>
            <a:r>
              <a:rPr dirty="0" sz="3000"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Immediate Database Modification Example</a:t>
            </a:r>
          </a:p>
        </p:txBody>
      </p:sp>
      <p:sp>
        <p:nvSpPr>
          <p:cNvPr id="10486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5000" lnSpcReduction="20000"/>
          </a:bodyPr>
          <a:p>
            <a:pPr>
              <a:buFont typeface="Monotype Sorts" pitchFamily="2" charset="2"/>
              <a:buNone/>
            </a:pPr>
            <a:r>
              <a:rPr b="1" lang="en-US" smtClean="0">
                <a:ea typeface="ＭＳ Ｐゴシック" pitchFamily="34" charset="-128"/>
              </a:rPr>
              <a:t>Log                                  Write                              Output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lang="en-US" smtClean="0">
                <a:ea typeface="ＭＳ Ｐゴシック" pitchFamily="34" charset="-128"/>
              </a:rPr>
              <a:t>0</a:t>
            </a:r>
            <a:r>
              <a:rPr i="1" lang="en-US" smtClean="0">
                <a:ea typeface="ＭＳ Ｐゴシック" pitchFamily="34" charset="-128"/>
              </a:rPr>
              <a:t> </a:t>
            </a:r>
            <a:r>
              <a:rPr b="1" lang="en-US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i="1" lang="en-US" smtClean="0">
                <a:ea typeface="ＭＳ Ｐゴシック" pitchFamily="34" charset="-128"/>
              </a:rPr>
              <a:t>0</a:t>
            </a:r>
            <a:r>
              <a:rPr i="1" lang="en-US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i="1" lang="en-US" smtClean="0">
                <a:ea typeface="ＭＳ Ｐゴシック" pitchFamily="34" charset="-128"/>
              </a:rPr>
              <a:t>&lt;T</a:t>
            </a:r>
            <a:r>
              <a:rPr baseline="-25000" lang="en-US" smtClean="0">
                <a:ea typeface="ＭＳ Ｐゴシック" pitchFamily="34" charset="-128"/>
              </a:rPr>
              <a:t>o</a:t>
            </a:r>
            <a:r>
              <a:rPr i="1" lang="en-US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B, 2000, 2050&gt;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i="1" lang="en-US" smtClean="0">
                <a:ea typeface="ＭＳ Ｐゴシック" pitchFamily="34" charset="-128"/>
              </a:rPr>
              <a:t>A</a:t>
            </a:r>
            <a:r>
              <a:rPr lang="en-US" smtClean="0">
                <a:ea typeface="ＭＳ Ｐゴシック" pitchFamily="34" charset="-128"/>
              </a:rPr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i="1" lang="en-US" smtClean="0">
                <a:ea typeface="ＭＳ Ｐゴシック" pitchFamily="34" charset="-128"/>
              </a:rPr>
              <a:t>B</a:t>
            </a:r>
            <a:r>
              <a:rPr lang="en-US" smtClean="0">
                <a:ea typeface="ＭＳ Ｐゴシック" pitchFamily="34" charset="-128"/>
              </a:rPr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lang="en-US" smtClean="0">
                <a:ea typeface="ＭＳ Ｐゴシック" pitchFamily="34" charset="-128"/>
              </a:rPr>
              <a:t>0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b="1" lang="en-US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lang="en-US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b="1" lang="en-US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lang="en-US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i="1" lang="en-US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i="1" lang="en-US" smtClean="0">
                <a:ea typeface="ＭＳ Ｐゴシック" pitchFamily="34" charset="-128"/>
              </a:rPr>
              <a:t>B</a:t>
            </a:r>
            <a:r>
              <a:rPr baseline="-25000" i="1" lang="en-US" smtClean="0">
                <a:ea typeface="ＭＳ Ｐゴシック" pitchFamily="34" charset="-128"/>
              </a:rPr>
              <a:t>B 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i="1" lang="en-US" smtClean="0">
                <a:ea typeface="ＭＳ Ｐゴシック" pitchFamily="34" charset="-128"/>
              </a:rPr>
              <a:t>B</a:t>
            </a:r>
            <a:r>
              <a:rPr baseline="-25000" i="1" lang="en-US" smtClean="0">
                <a:ea typeface="ＭＳ Ｐゴシック" pitchFamily="34" charset="-128"/>
              </a:rPr>
              <a:t>C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i="1" lang="en-US" smtClean="0">
                <a:ea typeface="ＭＳ Ｐゴシック" pitchFamily="34" charset="-128"/>
              </a:rPr>
              <a:t>T</a:t>
            </a:r>
            <a:r>
              <a:rPr baseline="-25000" lang="en-US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b="1" lang="en-US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i="1" lang="en-US" smtClean="0">
                <a:ea typeface="ＭＳ Ｐゴシック" pitchFamily="34" charset="-128"/>
              </a:rPr>
              <a:t>B</a:t>
            </a:r>
            <a:r>
              <a:rPr baseline="-25000" i="1" lang="en-US" smtClean="0">
                <a:ea typeface="ＭＳ Ｐゴシック" pitchFamily="34" charset="-128"/>
              </a:rPr>
              <a:t>A</a:t>
            </a:r>
            <a:br>
              <a:rPr baseline="-25000" i="1"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Note: </a:t>
            </a:r>
            <a:r>
              <a:rPr i="1" lang="en-US" smtClean="0">
                <a:ea typeface="ＭＳ Ｐゴシック" pitchFamily="34" charset="-128"/>
              </a:rPr>
              <a:t>B</a:t>
            </a:r>
            <a:r>
              <a:rPr baseline="-25000" i="1" lang="en-US" smtClean="0">
                <a:ea typeface="ＭＳ Ｐゴシック" pitchFamily="34" charset="-128"/>
              </a:rPr>
              <a:t>X</a:t>
            </a:r>
            <a:r>
              <a:rPr i="1" lang="en-US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denotes block containing </a:t>
            </a:r>
            <a:r>
              <a:rPr i="1" lang="en-US" smtClean="0">
                <a:ea typeface="ＭＳ Ｐゴシック" pitchFamily="34" charset="-128"/>
              </a:rPr>
              <a:t>X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4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8619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20" name="AutoShape 6"/>
          <p:cNvSpPr>
            <a:spLocks noChangeArrowheads="1"/>
          </p:cNvSpPr>
          <p:nvPr/>
        </p:nvSpPr>
        <p:spPr bwMode="auto">
          <a:xfrm>
            <a:off x="6324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p>
            <a:pPr algn="ctr"/>
            <a:r>
              <a:rPr lang="en-US"/>
              <a:t>B</a:t>
            </a:r>
            <a:r>
              <a:rPr baseline="-25000" lang="en-US"/>
              <a:t>C</a:t>
            </a:r>
            <a:r>
              <a:rPr lang="en-US"/>
              <a:t> output before T</a:t>
            </a:r>
            <a:r>
              <a:rPr baseline="-25000" lang="en-US"/>
              <a:t>1 </a:t>
            </a:r>
            <a:r>
              <a:rPr lang="en-US"/>
              <a:t>commits</a:t>
            </a:r>
          </a:p>
        </p:txBody>
      </p:sp>
      <p:sp>
        <p:nvSpPr>
          <p:cNvPr id="1048621" name="AutoShape 7"/>
          <p:cNvSpPr>
            <a:spLocks noChangeArrowheads="1"/>
          </p:cNvSpPr>
          <p:nvPr/>
        </p:nvSpPr>
        <p:spPr bwMode="auto">
          <a:xfrm>
            <a:off x="6264275" y="5273675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p>
            <a:pPr algn="ctr"/>
            <a:r>
              <a:rPr lang="en-US"/>
              <a:t>B</a:t>
            </a:r>
            <a:r>
              <a:rPr baseline="-25000" lang="en-US"/>
              <a:t>A</a:t>
            </a:r>
            <a:r>
              <a:rPr lang="en-US"/>
              <a:t> output after T</a:t>
            </a:r>
            <a:r>
              <a:rPr baseline="-25000" lang="en-US"/>
              <a:t>0 </a:t>
            </a:r>
            <a:r>
              <a:rPr lang="en-US"/>
              <a:t>commits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2401"/>
            <a:ext cx="8210550" cy="533400"/>
          </a:xfrm>
        </p:spPr>
        <p:txBody>
          <a:bodyPr>
            <a:normAutofit/>
          </a:bodyPr>
          <a:p>
            <a:r>
              <a:rPr altLang="ko-KR" b="1" dirty="0" sz="24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DB Modification Recovery Example</a:t>
            </a:r>
          </a:p>
        </p:txBody>
      </p:sp>
      <p:sp>
        <p:nvSpPr>
          <p:cNvPr id="1048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638800"/>
          </a:xfrm>
        </p:spPr>
        <p:txBody>
          <a:bodyPr>
            <a:noAutofit/>
          </a:bodyPr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altLang="en-US" dirty="0" sz="2200" 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altLang="ko-KR" dirty="0" sz="220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in each case above are: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(a)  undo (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B is restored to 2000 and A to 1000.</a:t>
            </a:r>
          </a:p>
          <a:p>
            <a:pPr>
              <a:buFont typeface="Monotype Sorts" pitchFamily="2" charset="2"/>
              <a:buNone/>
            </a:pP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(b)  undo (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C is restored to 700, and then 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are  </a:t>
            </a:r>
          </a:p>
          <a:p>
            <a:pPr>
              <a:buFont typeface="Monotype Sorts" pitchFamily="2" charset="2"/>
              <a:buNone/>
            </a:pP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set to 950 and 2050 respectively.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(c)  redo (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A and B are set to 950 and 2050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respectively. Then </a:t>
            </a:r>
            <a:r>
              <a:rPr altLang="ko-KR" dirty="0" sz="22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sz="220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set to 600</a:t>
            </a:r>
          </a:p>
        </p:txBody>
      </p:sp>
      <p:pic>
        <p:nvPicPr>
          <p:cNvPr id="2097153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893" t="28572" r="1785" b="28571"/>
          <a:stretch>
            <a:fillRect/>
          </a:stretch>
        </p:blipFill>
        <p:spPr bwMode="auto">
          <a:xfrm>
            <a:off x="1295400" y="1757363"/>
            <a:ext cx="6265863" cy="2070100"/>
          </a:xfrm>
          <a:prstGeom prst="rect"/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r>
              <a:rPr altLang="ko-KR" b="1" dirty="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</a:t>
            </a:r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78571" lnSpcReduction="20000"/>
          </a:bodyPr>
          <a:p>
            <a:pPr indent="-381000" marL="381000"/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is a mechanism where all the previous logs are removed from the system and stored permanently in a storage disk.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declares a point before which the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was in consistent state, and all the transactions were committed.</a:t>
            </a:r>
          </a:p>
          <a:p>
            <a:pPr indent="-381000" marL="381000"/>
            <a:endParaRPr altLang="ko-KR" dirty="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81000" marL="381000"/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Problems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recovery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procedure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searching the entire log is time-consuming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might unnecessarily redo transactions which have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already output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their updates to the database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indent="-342900" lvl="1" marL="800100">
              <a:buNone/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81000" marL="381000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Streamline recovery procedure by periodically performing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checkpointing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log records currently residing in main memory onto stable storage.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modified buffer blocks to the disk.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a log record &lt;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onto stable storage.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89286" lnSpcReduction="10000"/>
          </a:bodyPr>
          <a:p>
            <a:pPr indent="-381000" marL="381000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we need to consider only the most recent transaction T</a:t>
            </a:r>
            <a:r>
              <a:rPr altLang="ko-KR" baseline="-25000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that started before the checkpoint, and transactions that started after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backwards from end of log to find the most recent &lt;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Continue scanning backwards till a record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found. 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only consider the part of log following above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 record. Earlier part of log can be ignored during recovery, and can be erased whenever desired.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all transactions (starting from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or later) with no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execute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</a:t>
            </a:r>
            <a:r>
              <a:rPr altLang="ko-KR" b="1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(Done only in case of immediate modification.)</a:t>
            </a: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Scanning forward in the log, for all transactions starting 	from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 later with a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execute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altLang="ko-KR" b="1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p>
            <a:r>
              <a:rPr altLang="ko-KR" b="1" dirty="0" sz="36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Checkpoints</a:t>
            </a:r>
          </a:p>
        </p:txBody>
      </p:sp>
      <p:sp>
        <p:nvSpPr>
          <p:cNvPr id="10486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3650"/>
            <a:ext cx="8382000" cy="5289550"/>
          </a:xfrm>
        </p:spPr>
        <p:txBody>
          <a:bodyPr>
            <a:normAutofit fontScale="84375" lnSpcReduction="20000"/>
          </a:bodyPr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en-US" dirty="0" lang="ko-KR">
              <a:ea typeface="굴림" pitchFamily="50" charset="-127"/>
            </a:endParaRPr>
          </a:p>
          <a:p>
            <a:endParaRPr altLang="ko-KR" dirty="0" i="1" lang="en-US" smtClean="0">
              <a:ea typeface="굴림" pitchFamily="50" charset="-127"/>
            </a:endParaRPr>
          </a:p>
          <a:p>
            <a:r>
              <a:rPr altLang="ko-KR" dirty="0" i="1" lang="en-US" smtClean="0">
                <a:ea typeface="굴림" pitchFamily="50" charset="-127"/>
              </a:rPr>
              <a:t>T</a:t>
            </a:r>
            <a:r>
              <a:rPr altLang="ko-KR" baseline="-25000" dirty="0" lang="en-US" smtClean="0">
                <a:ea typeface="굴림" pitchFamily="50" charset="-127"/>
              </a:rPr>
              <a:t>1</a:t>
            </a:r>
            <a:r>
              <a:rPr altLang="ko-KR" dirty="0" lang="en-US" smtClean="0">
                <a:ea typeface="굴림" pitchFamily="50" charset="-127"/>
              </a:rPr>
              <a:t> </a:t>
            </a:r>
            <a:r>
              <a:rPr altLang="ko-KR" dirty="0" lang="en-US">
                <a:ea typeface="굴림" pitchFamily="50" charset="-127"/>
              </a:rPr>
              <a:t>can be ignored (updates already output to disk due to checkpoint)</a:t>
            </a:r>
          </a:p>
          <a:p>
            <a:r>
              <a:rPr altLang="ko-KR" dirty="0" i="1" lang="en-US">
                <a:ea typeface="굴림" pitchFamily="50" charset="-127"/>
              </a:rPr>
              <a:t>T</a:t>
            </a:r>
            <a:r>
              <a:rPr altLang="ko-KR" baseline="-25000" dirty="0" lang="en-US">
                <a:ea typeface="굴림" pitchFamily="50" charset="-127"/>
              </a:rPr>
              <a:t>2</a:t>
            </a:r>
            <a:r>
              <a:rPr altLang="ko-KR" dirty="0" lang="en-US">
                <a:ea typeface="굴림" pitchFamily="50" charset="-127"/>
              </a:rPr>
              <a:t> and </a:t>
            </a:r>
            <a:r>
              <a:rPr altLang="ko-KR" dirty="0" i="1" lang="en-US">
                <a:ea typeface="굴림" pitchFamily="50" charset="-127"/>
              </a:rPr>
              <a:t>T</a:t>
            </a:r>
            <a:r>
              <a:rPr altLang="ko-KR" baseline="-25000" dirty="0" lang="en-US">
                <a:ea typeface="굴림" pitchFamily="50" charset="-127"/>
              </a:rPr>
              <a:t>3</a:t>
            </a:r>
            <a:r>
              <a:rPr altLang="ko-KR" dirty="0" lang="en-US">
                <a:ea typeface="굴림" pitchFamily="50" charset="-127"/>
              </a:rPr>
              <a:t> redone.</a:t>
            </a:r>
          </a:p>
          <a:p>
            <a:r>
              <a:rPr altLang="ko-KR" dirty="0" i="1" lang="en-US">
                <a:ea typeface="굴림" pitchFamily="50" charset="-127"/>
              </a:rPr>
              <a:t>T</a:t>
            </a:r>
            <a:r>
              <a:rPr altLang="ko-KR" baseline="-25000" dirty="0" lang="en-US">
                <a:ea typeface="굴림" pitchFamily="50" charset="-127"/>
              </a:rPr>
              <a:t>4</a:t>
            </a:r>
            <a:r>
              <a:rPr altLang="ko-KR" dirty="0" lang="en-US">
                <a:ea typeface="굴림" pitchFamily="50" charset="-127"/>
              </a:rPr>
              <a:t> undone</a:t>
            </a:r>
          </a:p>
        </p:txBody>
      </p:sp>
      <p:sp>
        <p:nvSpPr>
          <p:cNvPr id="1048632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3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4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5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i="1" lang="en-US">
                <a:ea typeface="굴림" pitchFamily="50" charset="-127"/>
              </a:rPr>
              <a:t>c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36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lang="en-US">
                <a:ea typeface="굴림" pitchFamily="50" charset="-127"/>
              </a:rPr>
              <a:t>f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37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8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9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0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1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2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3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4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5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6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7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8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9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lang="en-US">
                <a:ea typeface="굴림" pitchFamily="50" charset="-127"/>
              </a:rPr>
              <a:t>1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50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lang="en-US">
                <a:ea typeface="굴림" pitchFamily="50" charset="-127"/>
              </a:rPr>
              <a:t>2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51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lang="en-US">
                <a:ea typeface="굴림" pitchFamily="50" charset="-127"/>
              </a:rPr>
              <a:t>3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52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i="1" lang="en-US">
                <a:ea typeface="굴림" pitchFamily="50" charset="-127"/>
              </a:rPr>
              <a:t>T</a:t>
            </a:r>
            <a:r>
              <a:rPr altLang="ko-KR" baseline="-25000" sz="2000" lang="en-US">
                <a:ea typeface="굴림" pitchFamily="50" charset="-127"/>
              </a:rPr>
              <a:t>4</a:t>
            </a:r>
            <a:endParaRPr altLang="ko-KR" sz="2000" i="1" lang="en-US">
              <a:ea typeface="굴림" pitchFamily="50" charset="-127"/>
            </a:endParaRPr>
          </a:p>
        </p:txBody>
      </p:sp>
      <p:sp>
        <p:nvSpPr>
          <p:cNvPr id="1048653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lang="en-US">
                <a:ea typeface="굴림" pitchFamily="50" charset="-127"/>
              </a:rPr>
              <a:t>checkpoint</a:t>
            </a:r>
          </a:p>
        </p:txBody>
      </p:sp>
      <p:sp>
        <p:nvSpPr>
          <p:cNvPr id="1048654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2000" lang="en-US">
                <a:ea typeface="굴림" pitchFamily="50" charset="-127"/>
              </a:rPr>
              <a:t>system failure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ubtitle 4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/>
          </a:bodyPr>
          <a:p>
            <a:pPr algn="l">
              <a:buFont typeface="Arial" pitchFamily="34" charset="0"/>
              <a:buChar char="•"/>
            </a:pP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recovery system reads the logs backwards from the end to the last checkpoint.</a:t>
            </a:r>
          </a:p>
          <a:p>
            <a:pPr algn="l">
              <a:buFont typeface="Arial" pitchFamily="34" charset="0"/>
              <a:buChar char="•"/>
            </a:pP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maintains two lists, an </a:t>
            </a:r>
            <a:r>
              <a:rPr b="1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 and a redo-list.</a:t>
            </a:r>
          </a:p>
          <a:p>
            <a:pPr algn="l">
              <a:buFont typeface="Arial" pitchFamily="34" charset="0"/>
              <a:buChar char="•"/>
            </a:pP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baseline="-25000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and &lt;T</a:t>
            </a:r>
            <a:r>
              <a:rPr baseline="-25000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 or just &lt;T</a:t>
            </a:r>
            <a:r>
              <a:rPr baseline="-25000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Commit&gt;, it puts the transaction in the </a:t>
            </a:r>
            <a:r>
              <a:rPr b="1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redo-list.</a:t>
            </a:r>
          </a:p>
          <a:p>
            <a:pPr algn="l">
              <a:buFont typeface="Arial" pitchFamily="34" charset="0"/>
              <a:buChar char="•"/>
            </a:pP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baseline="-25000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but no commit or abort log found, it puts the transaction in </a:t>
            </a:r>
            <a:r>
              <a:rPr b="1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undo-list.</a:t>
            </a:r>
          </a:p>
          <a:p>
            <a:pPr algn="l"/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All the transactions in the undo-list are then undone and their logs are removed. All the transactions in the redo-list and their previous logs are removed and then redone before saving their logs.</a:t>
            </a:r>
          </a:p>
          <a:p>
            <a:pPr algn="l"/>
            <a:endParaRPr dirty="0" sz="24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Autofit/>
          </a:bodyPr>
          <a:p>
            <a:pPr indent="-381000" marL="381000">
              <a:lnSpc>
                <a:spcPct val="90000"/>
              </a:lnSpc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 are performed as before, except that the checkpoint log record is now of the form </a:t>
            </a:r>
            <a:b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&lt;</a:t>
            </a:r>
            <a:r>
              <a:rPr altLang="ko-KR" b="1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b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where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list of transactions active at the time of the checkpoint</a:t>
            </a:r>
          </a:p>
          <a:p>
            <a:pPr indent="-342900" lvl="1" marL="800100">
              <a:lnSpc>
                <a:spcPct val="90000"/>
              </a:lnSpc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no updates are in progress while the checkpoint is carried out.</a:t>
            </a:r>
          </a:p>
          <a:p>
            <a:pPr indent="-342900" lvl="1" marL="800100">
              <a:lnSpc>
                <a:spcPct val="90000"/>
              </a:lnSpc>
              <a:buNone/>
            </a:pPr>
            <a:endParaRPr altLang="ko-KR" dirty="0" sz="240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81000" marL="381000">
              <a:lnSpc>
                <a:spcPct val="90000"/>
              </a:lnSpc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system recovers from a crash, it first does the following:</a:t>
            </a:r>
          </a:p>
          <a:p>
            <a:pPr indent="-342900" lvl="1" marL="8001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Initialize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undo-list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empty</a:t>
            </a:r>
          </a:p>
          <a:p>
            <a:pPr indent="-342900" lvl="1" marL="8001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the log backwards from the end, stopping when the first &lt;</a:t>
            </a:r>
            <a:r>
              <a:rPr altLang="ko-KR" b="1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is found.  </a:t>
            </a:r>
            <a:b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each record found during the backward scan:</a:t>
            </a:r>
          </a:p>
          <a:p>
            <a:pPr indent="-342900" lvl="2" marL="1200150"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baseline="-25000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add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redo-list</a:t>
            </a:r>
            <a:endParaRPr altLang="ko-KR" dirty="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42900" lvl="2" marL="1200150"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then if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altLang="ko-KR" dirty="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42900" lvl="1" marL="8001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every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if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sz="24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altLang="ko-KR" dirty="0" sz="24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altLang="ko-KR" dirty="0" sz="240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p>
            <a:r>
              <a:rPr altLang="ko-KR" b="1" dirty="0" sz="4500" lang="en-US">
                <a:solidFill>
                  <a:srgbClr val="FF0000"/>
                </a:solidFill>
                <a:ea typeface="굴림" pitchFamily="50" charset="-127"/>
              </a:rPr>
              <a:t>Storage Structure</a:t>
            </a:r>
          </a:p>
        </p:txBody>
      </p:sp>
      <p:sp>
        <p:nvSpPr>
          <p:cNvPr id="104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p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Volatile storage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does not survive system crashes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main memory, cache memory</a:t>
            </a:r>
          </a:p>
          <a:p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Nonvolatile storage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survives system crashes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disk, tape, flash memory, </a:t>
            </a:r>
            <a:b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     non-volatile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RAM 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 storage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form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of storage that survives all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p>
            <a:r>
              <a:rPr altLang="ko-KR" b="1" dirty="0" sz="340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Recovery</a:t>
            </a:r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410200"/>
          </a:xfrm>
        </p:spPr>
        <p:txBody>
          <a:bodyPr>
            <a:normAutofit fontScale="95455" lnSpcReduction="20000"/>
          </a:bodyPr>
          <a:p>
            <a:pPr>
              <a:lnSpc>
                <a:spcPct val="90000"/>
              </a:lnSpc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Go over the steps of the recovery algorithm on the following log: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--stop backward for undo</a:t>
            </a:r>
            <a:endParaRPr altLang="en-US" dirty="0" sz="2200" lang="ko-KR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                 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&lt;checkpoint {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}&gt; -- start forward for redo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sz="220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sz="220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ubtitle 3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Summary-Checkpoint</a:t>
            </a:r>
          </a:p>
          <a:p>
            <a:pPr algn="l">
              <a:buFont typeface="Arial" pitchFamily="34" charset="0"/>
              <a:buChar char="•"/>
            </a:pP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Keeping and maintaining logs in real time and in real environment may fill out all the memory space available in the system.</a:t>
            </a:r>
          </a:p>
          <a:p>
            <a:pPr algn="l">
              <a:buFont typeface="Arial" pitchFamily="34" charset="0"/>
              <a:buChar char="•"/>
            </a:pP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time passes, the log file may grow too big to be handled at all. </a:t>
            </a:r>
          </a:p>
          <a:p>
            <a:pPr algn="l">
              <a:buFont typeface="Arial" pitchFamily="34" charset="0"/>
              <a:buChar char="•"/>
            </a:pPr>
            <a:r>
              <a:rPr dirty="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mechanism where all the previous logs are removed from the system and stored permanently in a storage disk. </a:t>
            </a:r>
          </a:p>
          <a:p>
            <a:pPr algn="l">
              <a:buFont typeface="Arial" pitchFamily="34" charset="0"/>
              <a:buChar char="•"/>
            </a:pPr>
            <a:r>
              <a:rPr dirty="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declares a point before which the DBMS was in consistent state, and all the transactions were committed.</a:t>
            </a:r>
          </a:p>
          <a:p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p>
            <a:r>
              <a:rPr altLang="ko-KR" b="1" dirty="0" sz="36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43963" cy="5599112"/>
          </a:xfrm>
        </p:spPr>
        <p:txBody>
          <a:bodyPr>
            <a:normAutofit fontScale="78571" lnSpcReduction="20000"/>
          </a:bodyPr>
          <a:p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an alternative to log-based recovery; this scheme is useful if  transactions execute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Idea: maintain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two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page tables during the lifetime of a transaction –the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current page table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the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Store the shadow page table in nonvolatile storage, such that state of the database prior to transaction execution may be recovered. 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 is never modified during execution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start with, both the page tables are identical. Only current page table is used for data item accesses during execution of the transaction.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Whenever any page is about to be written for the first time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copy of this page is made onto an unused page. [to be a new current page]</a:t>
            </a:r>
            <a:endParaRPr altLang="en-US" dirty="0" 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current page table is then made to point to the copy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update is performed on the copy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p>
            <a:r>
              <a:rPr altLang="ko-KR" dirty="0" sz="34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Sample Page Table</a:t>
            </a:r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23627" t="1099" r="23627" b="2930"/>
          <a:stretch>
            <a:fillRect/>
          </a:stretch>
        </p:blipFill>
        <p:spPr bwMode="auto">
          <a:xfrm>
            <a:off x="2819400" y="1295400"/>
            <a:ext cx="3624262" cy="4948237"/>
          </a:xfrm>
          <a:prstGeom prst="rect"/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p>
            <a:r>
              <a:rPr altLang="ko-KR" b="1" dirty="0" lang="en-US">
                <a:solidFill>
                  <a:srgbClr val="FF0000"/>
                </a:solidFill>
                <a:ea typeface="굴림" pitchFamily="50" charset="-127"/>
              </a:rPr>
              <a:t>Example of Shadow Paging</a:t>
            </a:r>
          </a:p>
        </p:txBody>
      </p:sp>
      <p:sp>
        <p:nvSpPr>
          <p:cNvPr id="1048664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5616575" cy="3667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dirty="0" sz="1800" lang="en-US">
                <a:ea typeface="굴림" pitchFamily="50" charset="-127"/>
              </a:rPr>
              <a:t>Shadow and current page tables after write to page 4 </a:t>
            </a:r>
          </a:p>
        </p:txBody>
      </p:sp>
      <p:pic>
        <p:nvPicPr>
          <p:cNvPr id="209715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9027" t="1543" r="9723" b="618"/>
          <a:stretch>
            <a:fillRect/>
          </a:stretch>
        </p:blipFill>
        <p:spPr bwMode="auto">
          <a:xfrm>
            <a:off x="1617663" y="1231900"/>
            <a:ext cx="5638800" cy="5091113"/>
          </a:xfrm>
          <a:prstGeom prst="rect"/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10600" cy="6248400"/>
          </a:xfrm>
        </p:spPr>
        <p:txBody>
          <a:bodyPr>
            <a:normAutofit fontScale="82143" lnSpcReduction="10000"/>
          </a:bodyPr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commit a transaction :</a:t>
            </a:r>
          </a:p>
          <a:p>
            <a:pPr>
              <a:buFont typeface="Monotype Sorts" pitchFamily="2" charset="2"/>
              <a:buNone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1.  Flush all modified pages in main memory to disk</a:t>
            </a:r>
          </a:p>
          <a:p>
            <a:pPr>
              <a:buFont typeface="Monotype Sorts" pitchFamily="2" charset="2"/>
              <a:buNone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2.  Output current page table to disk</a:t>
            </a:r>
          </a:p>
          <a:p>
            <a:pPr>
              <a:buFont typeface="Monotype Sorts" pitchFamily="2" charset="2"/>
              <a:buNone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3.  Make the current page table the new shadow page table, as follows: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keep a pointer to the shadow page table at a fixed (known) location on disk.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make the current page table the new shadow page table, simply update the pointer to point to current page table on disk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 pointer to shadow page table has been written, transaction is committed.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recovery is needed after a crash — new transactions can start right away, using the shadow page table.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Pages not pointed to from current/shadow page table should be freed (garbage collected).</a:t>
            </a:r>
          </a:p>
          <a:p>
            <a:endParaRPr altLang="en-US" dirty="0" 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66163" cy="6248400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Advantages of shadow-paging over log-based schemes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overhead of writing log records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is trivial</a:t>
            </a: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Disadvantages :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Copying the entire page table is very expensive</a:t>
            </a:r>
          </a:p>
          <a:p>
            <a:pPr lvl="1"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overhead is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high. </a:t>
            </a:r>
          </a:p>
          <a:p>
            <a:pPr lvl="2"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to flush every updated page, and page table</a:t>
            </a:r>
          </a:p>
          <a:p>
            <a:pPr lvl="1">
              <a:lnSpc>
                <a:spcPct val="90000"/>
              </a:lnSpc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gets fragmented (related pages get separated on disk)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every transaction completion, the database pages containing old versions of modified data need to be garbage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collected.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ＭＳ Ｐゴシック" pitchFamily="34" charset="-128"/>
              </a:rPr>
              <a:t>Deadlocks</a:t>
            </a:r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79500"/>
            <a:ext cx="8610600" cy="5473700"/>
          </a:xfrm>
        </p:spPr>
        <p:txBody>
          <a:bodyPr>
            <a:normAutofit fontScale="71429" lnSpcReduction="20000"/>
          </a:bodyPr>
          <a:p>
            <a:pPr>
              <a:lnSpc>
                <a:spcPct val="90000"/>
              </a:lnSpc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Neither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nor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can make progress — executing  </a:t>
            </a:r>
            <a:r>
              <a:rPr b="1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lock-S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(B)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while executing  </a:t>
            </a:r>
            <a:r>
              <a:rPr b="1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lock-X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(A)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Such a situation is called a </a:t>
            </a:r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 handle a deadlock one of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must be rolled back </a:t>
            </a:r>
            <a:b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its locks released.</a:t>
            </a:r>
          </a:p>
        </p:txBody>
      </p:sp>
      <p:pic>
        <p:nvPicPr>
          <p:cNvPr id="2097156" name="Picture 14" descr="1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10600" cy="6400799"/>
          </a:xfrm>
        </p:spPr>
        <p:txBody>
          <a:bodyPr>
            <a:normAutofit fontScale="96429" lnSpcReduction="1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Two-phase locking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does not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ensure freedom from deadlocks.</a:t>
            </a: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 addition to deadlocks</a:t>
            </a:r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there is a possibility of </a:t>
            </a:r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starvation.</a:t>
            </a:r>
          </a:p>
          <a:p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occurs if the concurrency control manager is badly designed. For example: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same transaction is repeatedly rolled back due to deadlocks.</a:t>
            </a: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Concurrency control manager can be designed to prevent starvation.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324600"/>
          </a:xfrm>
        </p:spPr>
        <p:txBody>
          <a:bodyPr>
            <a:normAutofit fontScale="84375" lnSpcReduction="2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potential for deadlock exists in most locking protocols. 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a deadlock occurs there is a possibility of cascading roll-backs. 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Cascading roll-back is possible under two-phase locking. To avoid this, follow a modified protocol called </a:t>
            </a:r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strict two-phase locking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Rigorous two-phase locking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even stricter. Here,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locks are held till commit/abort. In this protocol transactions can be serialized in the order in which they commit.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r>
              <a:rPr altLang="ko-KR" b="1" dirty="0" sz="40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Stable-Storage Implementation</a:t>
            </a:r>
          </a:p>
        </p:txBody>
      </p:sp>
      <p:sp>
        <p:nvSpPr>
          <p:cNvPr id="10485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5562600"/>
          </a:xfrm>
        </p:spPr>
        <p:txBody>
          <a:bodyPr>
            <a:normAutofit fontScale="70833" lnSpcReduction="20000"/>
          </a:bodyPr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Maintain multiple copies of each block on separate disks</a:t>
            </a:r>
          </a:p>
          <a:p>
            <a:pPr indent="-304800" lvl="1" marL="762000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copies can be at remote sites to protect against disasters such as fire or flooding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indent="-304800" lvl="1" marL="762000">
              <a:lnSpc>
                <a:spcPct val="90000"/>
              </a:lnSpc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during data transfer can still result in inconsistent copies: Block transfer can result in</a:t>
            </a:r>
          </a:p>
          <a:p>
            <a:pPr indent="-304800" lvl="1" marL="762000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Successful completion</a:t>
            </a:r>
          </a:p>
          <a:p>
            <a:pPr indent="-304800" lvl="1" marL="762000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 failure: destination block has incorrect information</a:t>
            </a:r>
          </a:p>
          <a:p>
            <a:pPr indent="-304800" lvl="1" marL="762000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Total failure: destination block was never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updated.</a:t>
            </a:r>
          </a:p>
          <a:p>
            <a:pPr indent="-304800" lvl="1" marL="762000">
              <a:lnSpc>
                <a:spcPct val="90000"/>
              </a:lnSpc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Protecting storage media from failure during data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transfer:-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04800" lvl="1" marL="762000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 output operation as follows (assuming two copies of each block):</a:t>
            </a:r>
          </a:p>
          <a:p>
            <a:pPr indent="-304800" lvl="2" marL="116205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the information onto the first physical block.</a:t>
            </a:r>
          </a:p>
          <a:p>
            <a:pPr indent="-304800" lvl="2" marL="116205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first write successfully completes, write the same information onto the second physical block.</a:t>
            </a:r>
          </a:p>
          <a:p>
            <a:pPr indent="-304800" lvl="2" marL="116205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output is completed only after the second write successfully completes.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82143" lnSpcReduction="2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Deadlocks can be described as a </a:t>
            </a:r>
            <a:r>
              <a:rPr b="1" dirty="0" i="1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graph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which consists of a pair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= (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), </a:t>
            </a:r>
          </a:p>
          <a:p>
            <a:pPr lvl="1"/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vertices (all the transactions in the system)</a:t>
            </a:r>
          </a:p>
          <a:p>
            <a:pPr lvl="1"/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edges; each element is an ordered pair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</a:p>
          <a:p>
            <a:pPr lvl="1"/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If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baseline="-25000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in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there is a directed edge from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implying that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waiting for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a data item.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requests a data item currently being held by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 edge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inserted in the wait-for graph. This edge is removed only when </a:t>
            </a:r>
            <a:r>
              <a:rPr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no longer holding a data item needed by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baseline="-25000"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system is in a </a:t>
            </a:r>
            <a:r>
              <a:rPr b="1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state if and only if the </a:t>
            </a:r>
            <a:r>
              <a:rPr b="1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 graph has a </a:t>
            </a:r>
            <a:r>
              <a:rPr b="1" dirty="0" lang="en-US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cycle</a:t>
            </a:r>
            <a:r>
              <a:rPr dirty="0" lang="en-US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Must invoke a deadlock-detection algorithm periodically to look for cycles.</a:t>
            </a: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0813"/>
            <a:ext cx="8077200" cy="609600"/>
          </a:xfrm>
        </p:spPr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ＭＳ Ｐゴシック" pitchFamily="34" charset="-128"/>
              </a:rPr>
              <a:t>Deadlock Detection (Cont.)</a:t>
            </a:r>
          </a:p>
        </p:txBody>
      </p:sp>
      <p:sp>
        <p:nvSpPr>
          <p:cNvPr id="1048686" name="Text Box 3"/>
          <p:cNvSpPr txBox="1">
            <a:spLocks noChangeArrowheads="1"/>
          </p:cNvSpPr>
          <p:nvPr/>
        </p:nvSpPr>
        <p:spPr bwMode="auto">
          <a:xfrm>
            <a:off x="909638" y="4210050"/>
            <a:ext cx="3521075" cy="396875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indent="-285750" marL="7429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indent="-228600" marL="11430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indent="-228600" marL="16002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indent="-228600" marL="20574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sz="2000" lang="en-US"/>
              <a:t>Wait-for graph without a cycle</a:t>
            </a:r>
          </a:p>
        </p:txBody>
      </p:sp>
      <p:sp>
        <p:nvSpPr>
          <p:cNvPr id="1048687" name="Text Box 4"/>
          <p:cNvSpPr txBox="1">
            <a:spLocks noChangeArrowheads="1"/>
          </p:cNvSpPr>
          <p:nvPr/>
        </p:nvSpPr>
        <p:spPr bwMode="auto">
          <a:xfrm>
            <a:off x="5284788" y="4246563"/>
            <a:ext cx="3168650" cy="396875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indent="-285750" marL="7429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indent="-228600" marL="11430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indent="-228600" marL="16002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indent="-228600" marL="20574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sz="2000" lang="en-US"/>
              <a:t>Wait-for graph with a cycle</a:t>
            </a:r>
          </a:p>
        </p:txBody>
      </p:sp>
      <p:pic>
        <p:nvPicPr>
          <p:cNvPr id="2097157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1263" y="1574800"/>
            <a:ext cx="2882900" cy="2127250"/>
          </a:xfrm>
          <a:prstGeom prst="rect"/>
          <a:noFill/>
          <a:ln>
            <a:noFill/>
          </a:ln>
        </p:spPr>
      </p:pic>
      <p:pic>
        <p:nvPicPr>
          <p:cNvPr id="2097158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599113" y="1747838"/>
            <a:ext cx="2562225" cy="18716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Recovery</a:t>
            </a:r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93788"/>
            <a:ext cx="8763000" cy="5535612"/>
          </a:xfrm>
        </p:spPr>
        <p:txBody>
          <a:bodyPr>
            <a:normAutofit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deadlock is  detected :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Rollback -- determine how far to roll back transaction</a:t>
            </a:r>
          </a:p>
          <a:p>
            <a:pPr lvl="2"/>
            <a:r>
              <a:rPr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Total rollback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Abort the transaction and then restart it.</a:t>
            </a:r>
          </a:p>
          <a:p>
            <a:pPr lvl="2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More effective to roll back transaction only as far as necessary to break deadlock.</a:t>
            </a:r>
          </a:p>
          <a:p>
            <a:pPr lvl="1"/>
            <a:r>
              <a:rPr b="1"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happens if same transaction is always chosen as victim. Include the number of rollbacks in the cost factor to avoid starvation.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10486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93788"/>
            <a:ext cx="8610600" cy="5459412"/>
          </a:xfrm>
        </p:spPr>
        <p:txBody>
          <a:bodyPr>
            <a:normAutofit fontScale="96429" lnSpcReduction="1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System is deadlocked if there is a set of transactions such that every transaction in the set is waiting for another transaction in the set.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b="1" dirty="0" i="1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prevention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protocols ensure that the system will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never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enter into a deadlock state. Some prevention strategies :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Require that each transaction locks all its data items before it begins execution (</a:t>
            </a:r>
            <a:r>
              <a:rPr dirty="0" lang="en-US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predeclaration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).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Impose partial ordering of all data items and require that a transaction can lock data items only in the order specified by the partial order.</a:t>
            </a:r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ＭＳ Ｐゴシック" pitchFamily="34" charset="-128"/>
              </a:rPr>
              <a:t>More Deadlock Prevention Strategies</a:t>
            </a:r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857" lnSpcReduction="2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Following schemes use transaction timestamps for the sake of deadlock prevention alone.</a:t>
            </a:r>
          </a:p>
          <a:p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non-preemptive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may wait for younger one to release data item. (older means smaller timestamp).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Younger transactions never wait for older ones; they are rolled back instead.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die several times before acquiring needed data item</a:t>
            </a:r>
          </a:p>
          <a:p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wound-wait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preemptive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wounds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may be fewer rollbacks than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scheme.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04800"/>
            <a:ext cx="8839200" cy="6324600"/>
          </a:xfrm>
        </p:spPr>
        <p:txBody>
          <a:bodyPr>
            <a:normAutofit fontScale="96429" lnSpcReduction="10000"/>
          </a:bodyPr>
          <a:p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Both in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in </a:t>
            </a:r>
            <a:r>
              <a:rPr dirty="0" i="1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wound-wait</a:t>
            </a:r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schemes, a rolled back transactions is restarted with its original timestamp. Older transactions thus have precedence over newer ones, and starvation is hence avoided.</a:t>
            </a:r>
          </a:p>
          <a:p>
            <a:endParaRPr dirty="0"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b="1" dirty="0" lang="en-US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Timeout-Based Schemes: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waits for a lock only for a specified amount of time. If the lock has not been granted within that time, the transaction is rolled back and restarted,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Thus, deadlocks are not possible</a:t>
            </a:r>
          </a:p>
          <a:p>
            <a:pPr lvl="1"/>
            <a:r>
              <a:rPr dirty="0"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simple to implement; but starvation is possible. Also difficult to determine good value of the timeout interval.</a:t>
            </a:r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p>
            <a:r>
              <a:rPr b="1" dirty="0" sz="72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b="1" dirty="0" sz="7200"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p>
            <a:r>
              <a:rPr altLang="ko-KR" b="1" dirty="0" sz="30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Classification</a:t>
            </a:r>
          </a:p>
        </p:txBody>
      </p:sp>
      <p:sp>
        <p:nvSpPr>
          <p:cNvPr id="10485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857" lnSpcReduction="20000"/>
          </a:bodyPr>
          <a:p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failure</a:t>
            </a:r>
            <a:r>
              <a:rPr altLang="ko-KR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Logical errors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transaction cannot complete due to some internal error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condition.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errors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the database system must terminate an active transaction due to an error condition (e.g., deadlock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altLang="ko-KR" b="1" dirty="0" lang="en-US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b="1" dirty="0" lang="en-US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</a:t>
            </a:r>
            <a:r>
              <a:rPr altLang="ko-KR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power failure or other hardware or software failure causes the system to crash.</a:t>
            </a:r>
          </a:p>
          <a:p>
            <a:pPr lvl="1"/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Fail-stop assumption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non-volatile storage contents are assumed to not be corrupted by system crash</a:t>
            </a:r>
          </a:p>
          <a:p>
            <a:endParaRPr altLang="ko-KR" b="1" dirty="0" lang="en-US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b="1" dirty="0" lang="en-US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Disk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</a:t>
            </a:r>
            <a:r>
              <a:rPr altLang="ko-KR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head crash or similar disk failure destroys all or part of disk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p>
            <a:r>
              <a:rPr altLang="ko-KR" b="1" dirty="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</a:t>
            </a:r>
          </a:p>
        </p:txBody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6429" lnSpcReduction="20000"/>
          </a:bodyPr>
          <a:p>
            <a:pPr indent="-381000" marL="381000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 are techniques to ensure database consistency and transaction atomicity and durability despite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</a:p>
          <a:p>
            <a:pPr indent="-381000" marL="381000"/>
            <a:endParaRPr altLang="ko-KR" dirty="0" lang="en-US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81000" marL="381000"/>
            <a:r>
              <a:rPr altLang="ko-KR" b="1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algorithms have two </a:t>
            </a:r>
            <a:r>
              <a:rPr altLang="ko-KR" b="1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parts:-</a:t>
            </a:r>
            <a:endParaRPr altLang="ko-KR" b="1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during normal transaction processing to ensure enough information exists to recover from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indent="-342900" lvl="1" marL="800100">
              <a:buFont typeface="Monotype Sorts" pitchFamily="2" charset="2"/>
              <a:buAutoNum type="arabicPeriod"/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after a failure to recover the database contents to a state that ensures atomicity, consistency and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durability.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p>
            <a:r>
              <a:rPr altLang="ko-KR" b="1" dirty="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Log-Based Recovery</a:t>
            </a:r>
          </a:p>
        </p:txBody>
      </p:sp>
      <p:sp>
        <p:nvSpPr>
          <p:cNvPr id="10486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39200" cy="5522912"/>
          </a:xfrm>
        </p:spPr>
        <p:txBody>
          <a:bodyPr>
            <a:normAutofit fontScale="84000" lnSpcReduction="20000"/>
          </a:bodyPr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log is a sequence of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records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maintains a record of update activities on the database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transaction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starts, it registers itself by writing a </a:t>
            </a:r>
            <a:b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altLang="ko-KR" dirty="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</a:t>
            </a:r>
            <a:r>
              <a:rPr altLang="ko-KR" dirty="0" i="1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 </a:t>
            </a:r>
            <a:r>
              <a:rPr altLang="ko-KR" b="1" dirty="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</a:t>
            </a:r>
          </a:p>
          <a:p>
            <a:pPr>
              <a:lnSpc>
                <a:spcPct val="90000"/>
              </a:lnSpc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), a log record </a:t>
            </a:r>
            <a:r>
              <a:rPr altLang="ko-KR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 V</a:t>
            </a:r>
            <a:r>
              <a:rPr altLang="ko-KR" baseline="-25000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V</a:t>
            </a:r>
            <a:r>
              <a:rPr altLang="ko-KR" baseline="-25000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b="1" dirty="0" sz="25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written, where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value of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before the write, and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value to be written to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 notes that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has performed a write on data item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X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had value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the write, and will have value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the write.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ubtitle 3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altLang="ko-KR" dirty="0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altLang="ko-KR" dirty="0" i="1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finishes its last statement, the log record </a:t>
            </a:r>
            <a:r>
              <a:rPr altLang="ko-KR" dirty="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altLang="ko-KR" dirty="0" i="1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i="1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altLang="ko-KR" dirty="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</a:t>
            </a:r>
            <a:r>
              <a:rPr altLang="ko-KR" dirty="0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written. </a:t>
            </a:r>
          </a:p>
          <a:p>
            <a:pPr algn="l">
              <a:lnSpc>
                <a:spcPct val="90000"/>
              </a:lnSpc>
            </a:pPr>
            <a:endParaRPr altLang="ko-KR" dirty="0" lang="en-US" smtClean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altLang="ko-KR" dirty="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Two approaches using logs:-</a:t>
            </a:r>
          </a:p>
          <a:p>
            <a:pPr algn="l" lvl="1">
              <a:lnSpc>
                <a:spcPct val="90000"/>
              </a:lnSpc>
            </a:pPr>
            <a:r>
              <a:rPr altLang="ko-KR" dirty="0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1)Deferred database modification</a:t>
            </a:r>
          </a:p>
          <a:p>
            <a:pPr algn="l" lvl="1">
              <a:lnSpc>
                <a:spcPct val="90000"/>
              </a:lnSpc>
            </a:pPr>
            <a:r>
              <a:rPr altLang="ko-KR" dirty="0" lang="en-US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2)Immediate database modification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p>
            <a:r>
              <a:rPr altLang="ko-KR" b="1" dirty="0" sz="3600" lang="en-US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(1)Deferred </a:t>
            </a:r>
            <a:r>
              <a:rPr altLang="ko-KR" b="1" dirty="0" sz="3600" lang="en-US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Database Modification</a:t>
            </a:r>
          </a:p>
        </p:txBody>
      </p:sp>
      <p:sp>
        <p:nvSpPr>
          <p:cNvPr id="104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6488"/>
            <a:ext cx="8686799" cy="5599112"/>
          </a:xfrm>
        </p:spPr>
        <p:txBody>
          <a:bodyPr>
            <a:normAutofit fontScale="70000" lnSpcReduction="20000"/>
          </a:bodyPr>
          <a:p>
            <a:r>
              <a:rPr dirty="0"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logs are written on to the stable storage and the database is updated when a transaction commits.</a:t>
            </a:r>
          </a:p>
          <a:p>
            <a:endParaRPr altLang="ko-KR" dirty="0" lang="en-US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altLang="ko-KR" b="1" dirty="0" lang="en-US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deferred database modification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records all modifications to the log, but defers all the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altLang="ko-KR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after partial commit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transactions execute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</a:p>
          <a:p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starts by writing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altLang="ko-KR" b="1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record to log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results in a log record 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sz="200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V&gt;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being written, where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new value for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Note: old value is not needed for this scheme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write is not performed on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 this time, but is deferred.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partially commits, &lt;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written to the log 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400800"/>
          </a:xfrm>
        </p:spPr>
        <p:txBody>
          <a:bodyPr>
            <a:normAutofit fontScale="78571" lnSpcReduction="20000"/>
          </a:bodyPr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after a crash, a transaction needs to be </a:t>
            </a:r>
            <a:r>
              <a:rPr altLang="ko-KR" b="1" dirty="0" lang="en-US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and only if both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and&lt;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are there in the log.</a:t>
            </a: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Redoing a transaction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the transaction to the new values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Crashes can occur while 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transaction is executing the original updates, or </a:t>
            </a:r>
          </a:p>
          <a:p>
            <a:pPr lvl="1"/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while recovery action is being </a:t>
            </a:r>
            <a:r>
              <a:rPr altLang="ko-KR" dirty="0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taken.</a:t>
            </a:r>
          </a:p>
          <a:p>
            <a:pPr lvl="1"/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transactions 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and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before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</a:t>
            </a:r>
          </a:p>
          <a:p>
            <a:pPr>
              <a:buFont typeface="Monotype Sorts" pitchFamily="2" charset="2"/>
              <a:buNone/>
            </a:pP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	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altLang="ko-KR" baseline="-25000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A: - A - 50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	      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i="1" lang="en-US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:-C- 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100</a:t>
            </a:r>
            <a:endParaRPr altLang="ko-KR" dirty="0" lang="en-US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        </a:t>
            </a: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read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B:-  B + 50</a:t>
            </a:r>
          </a:p>
          <a:p>
            <a:pPr>
              <a:buFont typeface="Monotype Sorts" pitchFamily="2" charset="2"/>
              <a:buNone/>
            </a:pPr>
            <a:r>
              <a:rPr altLang="ko-KR" b="1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altLang="ko-KR" dirty="0" i="1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altLang="ko-KR" dirty="0" lang="en-US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Recovery System</dc:title>
  <dc:creator>comp</dc:creator>
  <cp:lastModifiedBy>MPK</cp:lastModifiedBy>
  <dcterms:created xsi:type="dcterms:W3CDTF">2006-08-15T13:00:00Z</dcterms:created>
  <dcterms:modified xsi:type="dcterms:W3CDTF">2019-11-12T14:07:20Z</dcterms:modified>
</cp:coreProperties>
</file>