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type="screen4x3" cy="6858000" cx="9144000"/>
  <p:notesSz cx="7010400" cy="92964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600" i="0" u="none">
        <a:solidFill>
          <a:schemeClr val="dk1"/>
        </a:solidFill>
        <a:latin typeface="Helvetica" pitchFamily="34" charset="0"/>
        <a:ea typeface="ＭＳ Ｐゴシック" pitchFamily="34" charset="-128"/>
        <a:sym typeface="Helvetica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600" i="0" u="none">
        <a:solidFill>
          <a:schemeClr val="dk1"/>
        </a:solidFill>
        <a:latin typeface="Helvetica" pitchFamily="34" charset="0"/>
        <a:ea typeface="ＭＳ Ｐゴシック" pitchFamily="34" charset="-128"/>
        <a:sym typeface="Helvetica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600" i="0" u="none">
        <a:solidFill>
          <a:schemeClr val="dk1"/>
        </a:solidFill>
        <a:latin typeface="Helvetica" pitchFamily="34" charset="0"/>
        <a:ea typeface="ＭＳ Ｐゴシック" pitchFamily="34" charset="-128"/>
        <a:sym typeface="Helvetica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600" i="0" u="none">
        <a:solidFill>
          <a:schemeClr val="dk1"/>
        </a:solidFill>
        <a:latin typeface="Helvetica" pitchFamily="34" charset="0"/>
        <a:ea typeface="ＭＳ Ｐゴシック" pitchFamily="34" charset="-128"/>
        <a:sym typeface="Helvetica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600" i="0" u="none">
        <a:solidFill>
          <a:schemeClr val="dk1"/>
        </a:solidFill>
        <a:latin typeface="Helvetica" pitchFamily="34" charset="0"/>
        <a:ea typeface="ＭＳ Ｐゴシック" pitchFamily="34" charset="-128"/>
        <a:sym typeface="Helvetica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0" snapToObjects="0">
      <p:cViewPr varScale="1">
        <p:scale>
          <a:sx n="68" d="100"/>
          <a:sy n="68" d="100"/>
        </p:scale>
        <p:origin x="-1446" y="-96"/>
      </p:cViewPr>
      <p:guideLst>
        <p:guide orient="horz" pos="697"/>
        <p:guide orient="vert" pos="576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tableStyles" Target="tableStyle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4" name=""/>
          <p:cNvSpPr/>
          <p:nvPr>
            <p:ph type="hdr" sz="quarter" idx="0"/>
          </p:nvPr>
        </p:nvSpPr>
        <p:spPr>
          <a:xfrm rot="0">
            <a:off x="0" y="0"/>
            <a:ext cx="3036887" cy="463550"/>
          </a:xfrm>
          <a:prstGeom prst="rect"/>
          <a:noFill/>
          <a:ln>
            <a:noFill/>
          </a:ln>
        </p:spPr>
        <p:txBody>
          <a:bodyPr anchor="t" bIns="46584" lIns="93167" rIns="93167" tIns="46584" vert="horz"/>
          <a:p>
            <a:pPr lvl="0"/>
            <a:endParaRPr altLang="en-US" sz="1300" lang="en-US"/>
          </a:p>
        </p:txBody>
      </p:sp>
      <p:sp>
        <p:nvSpPr>
          <p:cNvPr id="1048795" name=""/>
          <p:cNvSpPr/>
          <p:nvPr>
            <p:ph type="dt" sz="quarter" idx="1"/>
          </p:nvPr>
        </p:nvSpPr>
        <p:spPr>
          <a:xfrm rot="0">
            <a:off x="3973512" y="0"/>
            <a:ext cx="3036887" cy="463550"/>
          </a:xfrm>
          <a:prstGeom prst="rect"/>
          <a:noFill/>
          <a:ln>
            <a:noFill/>
          </a:ln>
        </p:spPr>
        <p:txBody>
          <a:bodyPr anchor="t" bIns="46584" lIns="93167" rIns="93167" tIns="46584" vert="horz"/>
          <a:p>
            <a:pPr algn="r" lvl="0"/>
            <a:endParaRPr altLang="en-US" sz="1300" lang="en-US"/>
          </a:p>
        </p:txBody>
      </p:sp>
      <p:sp>
        <p:nvSpPr>
          <p:cNvPr id="1048796" name=""/>
          <p:cNvSpPr/>
          <p:nvPr>
            <p:ph type="ftr" sz="quarter" idx="2"/>
          </p:nvPr>
        </p:nvSpPr>
        <p:spPr>
          <a:xfrm rot="0">
            <a:off x="0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/>
          <a:p>
            <a:pPr lvl="0"/>
            <a:endParaRPr altLang="en-US" sz="1300" lang="en-US"/>
          </a:p>
        </p:txBody>
      </p:sp>
      <p:sp>
        <p:nvSpPr>
          <p:cNvPr id="1048797" name=""/>
          <p:cNvSpPr/>
          <p:nvPr>
            <p:ph type="sldNum" sz="quarter" idx="3"/>
          </p:nvPr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/>
          <a:p>
            <a:pPr algn="r" lvl="0"/>
            <a:fld id="{566ABCEB-ACFC-4714-9973-3DA970169C29}" type="slidenum">
              <a:rPr altLang="en-US" sz="1300" lang="en-US"/>
              <a:pPr algn="r" lvl="0"/>
            </a:fld>
            <a:endParaRPr altLang="en-US" sz="13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8" name=""/>
          <p:cNvSpPr/>
          <p:nvPr>
            <p:ph type="hdr" sz="quarter" idx="0"/>
          </p:nvPr>
        </p:nvSpPr>
        <p:spPr>
          <a:xfrm rot="0">
            <a:off x="0" y="0"/>
            <a:ext cx="3036887" cy="463550"/>
          </a:xfrm>
          <a:prstGeom prst="rect"/>
          <a:noFill/>
          <a:ln>
            <a:noFill/>
          </a:ln>
        </p:spPr>
        <p:txBody>
          <a:bodyPr anchor="ctr" bIns="46584" lIns="93167" rIns="93167" tIns="46584" vert="horz" wrap="none"/>
          <a:p>
            <a:pPr lvl="0"/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89" name=""/>
          <p:cNvSpPr/>
          <p:nvPr>
            <p:ph type="dt" sz="full" idx="1"/>
          </p:nvPr>
        </p:nvSpPr>
        <p:spPr>
          <a:xfrm rot="0">
            <a:off x="3973512" y="0"/>
            <a:ext cx="3036887" cy="463550"/>
          </a:xfrm>
          <a:prstGeom prst="rect"/>
          <a:noFill/>
          <a:ln>
            <a:noFill/>
          </a:ln>
        </p:spPr>
        <p:txBody>
          <a:bodyPr anchor="ctr" bIns="46584" lIns="93167" rIns="93167" tIns="46584" vert="horz" wrap="none"/>
          <a:p>
            <a:pPr algn="r" lvl="0"/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90" name=""/>
          <p:cNvSpPr/>
          <p:nvPr>
            <p:ph type="sldImg" sz="full" idx="2"/>
          </p:nvPr>
        </p:nvSpPr>
        <p:spPr>
          <a:xfrm rot="0">
            <a:off x="1181100" y="698500"/>
            <a:ext cx="4648200" cy="348615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89" lIns="91577" rIns="91577" tIns="45789" vert="horz" wrap="none"/>
          <a:p/>
        </p:txBody>
      </p:sp>
      <p:sp>
        <p:nvSpPr>
          <p:cNvPr id="1048791" name=""/>
          <p:cNvSpPr/>
          <p:nvPr>
            <p:ph type="body" sz="quarter" idx="3"/>
          </p:nvPr>
        </p:nvSpPr>
        <p:spPr>
          <a:xfrm rot="0">
            <a:off x="933450" y="4416425"/>
            <a:ext cx="5143500" cy="4181475"/>
          </a:xfrm>
          <a:prstGeom prst="rect"/>
          <a:noFill/>
          <a:ln>
            <a:noFill/>
          </a:ln>
        </p:spPr>
        <p:txBody>
          <a:bodyPr anchor="ctr" bIns="46584" lIns="93167" rIns="93167" tIns="46584" vert="horz" wrap="none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92" name=""/>
          <p:cNvSpPr/>
          <p:nvPr>
            <p:ph type="ftr" sz="quarter" idx="4"/>
          </p:nvPr>
        </p:nvSpPr>
        <p:spPr>
          <a:xfrm rot="0">
            <a:off x="0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lvl="0"/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93" name=""/>
          <p:cNvSpPr/>
          <p:nvPr>
            <p:ph type="sldNum" sz="quarter" idx="5"/>
          </p:nvPr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ＭＳ Ｐゴシック" pitchFamily="34" charset="-128"/>
        <a:sym typeface="Helvetica" pitchFamily="34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ＭＳ Ｐゴシック" pitchFamily="34" charset="-128"/>
        <a:sym typeface="Helvetica" pitchFamily="34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ＭＳ Ｐゴシック" pitchFamily="34" charset="-128"/>
        <a:sym typeface="Helvetica" pitchFamily="34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ＭＳ Ｐゴシック" pitchFamily="34" charset="-128"/>
        <a:sym typeface="Helvetica" pitchFamily="34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ＭＳ Ｐゴシック" pitchFamily="34" charset="-128"/>
        <a:sym typeface="Helvetica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3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3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3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3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585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586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32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33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37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38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42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43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47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48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53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54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58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59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63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64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7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68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69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73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74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7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78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79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592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593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4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85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86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90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91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4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95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96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9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00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01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4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05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06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10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11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15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16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20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21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4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25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26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0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31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32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597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598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5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36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37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9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40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41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4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45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46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9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50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51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4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55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56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9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60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61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4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765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766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02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03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07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08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12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13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18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19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23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24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"/>
          <p:cNvSpPr txBox="1"/>
          <p:nvPr/>
        </p:nvSpPr>
        <p:spPr>
          <a:xfrm rot="0">
            <a:off x="3973512" y="8832850"/>
            <a:ext cx="3036887" cy="463550"/>
          </a:xfrm>
          <a:prstGeom prst="rect"/>
          <a:noFill/>
          <a:ln>
            <a:noFill/>
          </a:ln>
        </p:spPr>
        <p:txBody>
          <a:bodyPr anchor="b" bIns="46584" lIns="93167" rIns="93167" tIns="46584" vert="horz" wrap="none"/>
          <a:p>
            <a:pPr algn="r" lvl="0"/>
            <a:fld id="{566ABCEB-ACFC-4714-9973-3DA970169C29}" type="slidenum">
              <a:rPr altLang="en-US" sz="1300" lang="en-US">
                <a:latin typeface="Times New Roman" pitchFamily="18" charset="0"/>
              </a:rPr>
              <a:pPr algn="r" lvl="0"/>
            </a:fld>
            <a:endParaRPr altLang="en-US" sz="1300" lang="en-US">
              <a:latin typeface="Times New Roman" pitchFamily="18" charset="0"/>
            </a:endParaRPr>
          </a:p>
        </p:txBody>
      </p:sp>
      <p:sp>
        <p:nvSpPr>
          <p:cNvPr id="1048627" name=""/>
          <p:cNvSpPr/>
          <p:nvPr>
            <p:ph type="sldImg" sz="full" idx="0"/>
          </p:nvPr>
        </p:nvSpPr>
        <p:spPr>
          <a:xfrm rot="0">
            <a:off x="1181100" y="698500"/>
            <a:ext cx="4648200" cy="3486150"/>
          </a:xfrm>
          <a:prstGeom prst="rect"/>
        </p:spPr>
        <p:txBody>
          <a:bodyPr anchor="ctr" bIns="45789" lIns="91577" rIns="91577" tIns="45789" vert="horz" wrap="none"/>
          <a:p/>
        </p:txBody>
      </p:sp>
      <p:sp>
        <p:nvSpPr>
          <p:cNvPr id="1048628" name=""/>
          <p:cNvSpPr/>
          <p:nvPr>
            <p:ph type="body" sz="full" idx="1"/>
          </p:nvPr>
        </p:nvSpPr>
        <p:spPr>
          <a:xfrm rot="0">
            <a:off x="933450" y="4416425"/>
            <a:ext cx="5143500" cy="4181475"/>
          </a:xfrm>
          <a:prstGeom prst="rect"/>
          <a:noFill/>
        </p:spPr>
        <p:txBody>
          <a:bodyPr anchor="ctr" bIns="46584" lIns="93167" rIns="93167" tIns="46584" vert="horz" wrap="none"/>
          <a:p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bIns="45720" lIns="91440" rIns="91440" rtlCol="0" tIns="45720" vert="horz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fld id="{566ABCEB-ACFC-4714-9973-3DA970169C29}" type="datetime1">
              <a:rPr altLang="en-US" sz="1200" lang="en-US">
                <a:solidFill>
                  <a:srgbClr val="898989"/>
                </a:solidFill>
              </a:rPr>
              <a:pPr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ctr" lvl="0"/>
            <a:endParaRPr altLang="en-US" sz="1200" lang="en-US">
              <a:solidFill>
                <a:srgbClr val="898989"/>
              </a:solidFill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898989"/>
                </a:solidFill>
              </a:rPr>
              <a:pPr algn="r" lvl="0"/>
            </a:fld>
            <a:endParaRPr altLang="en-US" sz="1200" lang="en-US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hyperlink" Target="https://www.db-book.com/db6/slide-dir/PPT-dir/ch14.ppt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>
            <p:ph type="ctrTitle" sz="full" idx="0"/>
          </p:nvPr>
        </p:nvSpPr>
        <p:spPr>
          <a:xfrm rot="0"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lang="en-US"/>
              <a:t>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"/>
          <p:cNvSpPr/>
          <p:nvPr>
            <p:ph type="title" sz="full" idx="0"/>
          </p:nvPr>
        </p:nvSpPr>
        <p:spPr>
          <a:xfrm rot="0">
            <a:off x="457200" y="274637"/>
            <a:ext cx="8229600" cy="527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Concurrent Executions</a:t>
            </a:r>
          </a:p>
        </p:txBody>
      </p:sp>
      <p:sp>
        <p:nvSpPr>
          <p:cNvPr id="1048630" name=""/>
          <p:cNvSpPr/>
          <p:nvPr>
            <p:ph sz="full" idx="1"/>
          </p:nvPr>
        </p:nvSpPr>
        <p:spPr>
          <a:xfrm rot="0">
            <a:off x="914400" y="1001712"/>
            <a:ext cx="6910387" cy="5099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500" lang="zh-CN">
                <a:ea typeface="ＭＳ Ｐゴシック" pitchFamily="34" charset="-128"/>
              </a:rPr>
              <a:t>Multiple transactions are allowed to run concurrently in the system.  Advantages are:</a:t>
            </a:r>
          </a:p>
          <a:p>
            <a:pPr lvl="1">
              <a:lnSpc>
                <a:spcPct val="80000"/>
              </a:lnSpc>
            </a:pPr>
            <a:r>
              <a:rPr altLang="en-US" b="1" sz="2200" lang="zh-CN">
                <a:ea typeface="ＭＳ Ｐゴシック" pitchFamily="34" charset="-128"/>
              </a:rPr>
              <a:t>Increased processor and disk utilization</a:t>
            </a:r>
            <a:r>
              <a:rPr altLang="en-US" sz="2200" lang="zh-CN">
                <a:ea typeface="ＭＳ Ｐゴシック" pitchFamily="34" charset="-128"/>
              </a:rPr>
              <a:t>, leading to better transaction </a:t>
            </a:r>
            <a:r>
              <a:rPr altLang="en-US" sz="2200" i="1" lang="zh-CN">
                <a:ea typeface="ＭＳ Ｐゴシック" pitchFamily="34" charset="-128"/>
              </a:rPr>
              <a:t>throughput</a:t>
            </a:r>
          </a:p>
          <a:p>
            <a:pPr lvl="2">
              <a:lnSpc>
                <a:spcPct val="80000"/>
              </a:lnSpc>
            </a:pPr>
            <a:r>
              <a:rPr altLang="en-US" sz="1900" lang="zh-CN">
                <a:ea typeface="ＭＳ Ｐゴシック" pitchFamily="34" charset="-128"/>
              </a:rPr>
              <a:t>E.g. one transaction can be using the CPU while another is reading from or writing to the disk</a:t>
            </a:r>
          </a:p>
          <a:p>
            <a:pPr lvl="1">
              <a:lnSpc>
                <a:spcPct val="80000"/>
              </a:lnSpc>
            </a:pPr>
            <a:r>
              <a:rPr altLang="en-US" b="1" sz="2200" lang="zh-CN">
                <a:ea typeface="ＭＳ Ｐゴシック" pitchFamily="34" charset="-128"/>
              </a:rPr>
              <a:t>Reduced average response time</a:t>
            </a:r>
            <a:r>
              <a:rPr altLang="en-US" sz="2200" lang="zh-CN">
                <a:ea typeface="ＭＳ Ｐゴシック" pitchFamily="34" charset="-128"/>
              </a:rPr>
              <a:t> for transactions: short transactions need not wait behind long ones.</a:t>
            </a:r>
          </a:p>
          <a:p>
            <a:pPr lvl="0">
              <a:lnSpc>
                <a:spcPct val="80000"/>
              </a:lnSpc>
            </a:pPr>
            <a:r>
              <a:rPr altLang="en-US" b="1" sz="2500" lang="zh-CN">
                <a:solidFill>
                  <a:srgbClr val="000099"/>
                </a:solidFill>
                <a:ea typeface="ＭＳ Ｐゴシック" pitchFamily="34" charset="-128"/>
              </a:rPr>
              <a:t>Concurrency control schemes</a:t>
            </a:r>
            <a:r>
              <a:rPr altLang="en-US" sz="2500" i="1" lang="zh-CN">
                <a:ea typeface="ＭＳ Ｐゴシック" pitchFamily="34" charset="-128"/>
              </a:rPr>
              <a:t> </a:t>
            </a:r>
            <a:r>
              <a:rPr altLang="en-US" sz="2500" lang="zh-CN">
                <a:ea typeface="ＭＳ Ｐゴシック" pitchFamily="34" charset="-128"/>
              </a:rPr>
              <a:t>– mechanisms  to achieve isolation</a:t>
            </a:r>
          </a:p>
          <a:p>
            <a:pPr lvl="1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That is, to control the interaction among the concurrent transactions in order to prevent them from destroying the consistency of the database</a:t>
            </a:r>
          </a:p>
          <a:p>
            <a:pPr lvl="2">
              <a:lnSpc>
                <a:spcPct val="80000"/>
              </a:lnSpc>
            </a:pPr>
            <a:r>
              <a:rPr altLang="en-US" sz="1900" lang="zh-CN">
                <a:ea typeface="ＭＳ Ｐゴシック" pitchFamily="34" charset="-128"/>
              </a:rPr>
              <a:t>Will study in Chapter 15, after studying notion of correctness of concurrent executions.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Schedules</a:t>
            </a:r>
          </a:p>
        </p:txBody>
      </p:sp>
      <p:sp>
        <p:nvSpPr>
          <p:cNvPr id="1048635" name=""/>
          <p:cNvSpPr/>
          <p:nvPr>
            <p:ph sz="full" idx="1"/>
          </p:nvPr>
        </p:nvSpPr>
        <p:spPr>
          <a:xfrm rot="0">
            <a:off x="588962" y="1106487"/>
            <a:ext cx="7275512" cy="49815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b="1" sz="2500" lang="zh-CN">
                <a:solidFill>
                  <a:srgbClr val="000099"/>
                </a:solidFill>
                <a:ea typeface="ＭＳ Ｐゴシック" pitchFamily="34" charset="-128"/>
              </a:rPr>
              <a:t>Schedule</a:t>
            </a:r>
            <a:r>
              <a:rPr altLang="en-US" b="1" sz="2500" lang="zh-CN">
                <a:solidFill>
                  <a:schemeClr val="lt2"/>
                </a:solidFill>
                <a:ea typeface="ＭＳ Ｐゴシック" pitchFamily="34" charset="-128"/>
              </a:rPr>
              <a:t> </a:t>
            </a:r>
            <a:r>
              <a:rPr altLang="en-US" sz="2500" lang="zh-CN">
                <a:ea typeface="ＭＳ Ｐゴシック" pitchFamily="34" charset="-128"/>
              </a:rPr>
              <a:t>– a sequences of instructions that specify the chronological order in which instructions of concurrent transactions are executed</a:t>
            </a:r>
          </a:p>
          <a:p>
            <a:pPr lvl="1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A schedule for a set of transactions must consist of all instructions of those transactions</a:t>
            </a:r>
          </a:p>
          <a:p>
            <a:pPr lvl="1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Must preserve the order in which the instructions appear in each individual transaction.</a:t>
            </a:r>
          </a:p>
          <a:p>
            <a:pPr lvl="0">
              <a:lnSpc>
                <a:spcPct val="80000"/>
              </a:lnSpc>
            </a:pPr>
            <a:r>
              <a:rPr altLang="en-US" sz="2500" lang="zh-CN">
                <a:ea typeface="ＭＳ Ｐゴシック" pitchFamily="34" charset="-128"/>
              </a:rPr>
              <a:t>A transaction that successfully completes its execution will have a </a:t>
            </a:r>
            <a:r>
              <a:rPr altLang="en-US" b="1" sz="2500" lang="zh-CN">
                <a:ea typeface="ＭＳ Ｐゴシック" pitchFamily="34" charset="-128"/>
              </a:rPr>
              <a:t>commit</a:t>
            </a:r>
            <a:r>
              <a:rPr altLang="en-US" sz="2500" lang="zh-CN">
                <a:ea typeface="ＭＳ Ｐゴシック" pitchFamily="34" charset="-128"/>
              </a:rPr>
              <a:t> instructions as the last statement </a:t>
            </a:r>
          </a:p>
          <a:p>
            <a:pPr lvl="1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By default transaction assumed to execute commit instruction as its last step</a:t>
            </a:r>
          </a:p>
          <a:p>
            <a:pPr lvl="0">
              <a:lnSpc>
                <a:spcPct val="80000"/>
              </a:lnSpc>
            </a:pPr>
            <a:r>
              <a:rPr altLang="en-US" sz="2500" lang="zh-CN">
                <a:ea typeface="ＭＳ Ｐゴシック" pitchFamily="34" charset="-128"/>
              </a:rPr>
              <a:t>A transaction that fails to successfully complete its execution will have an </a:t>
            </a:r>
            <a:r>
              <a:rPr altLang="en-US" b="1" sz="2500" lang="zh-CN">
                <a:ea typeface="ＭＳ Ｐゴシック" pitchFamily="34" charset="-128"/>
              </a:rPr>
              <a:t>abort</a:t>
            </a:r>
            <a:r>
              <a:rPr altLang="en-US" sz="2500" lang="zh-CN">
                <a:ea typeface="ＭＳ Ｐゴシック" pitchFamily="34" charset="-128"/>
              </a:rPr>
              <a:t>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Schedule 1</a:t>
            </a:r>
          </a:p>
        </p:txBody>
      </p:sp>
      <p:sp>
        <p:nvSpPr>
          <p:cNvPr id="1048640" name=""/>
          <p:cNvSpPr/>
          <p:nvPr>
            <p:ph sz="full" idx="1"/>
          </p:nvPr>
        </p:nvSpPr>
        <p:spPr>
          <a:xfrm rot="0">
            <a:off x="814387" y="1093787"/>
            <a:ext cx="7945437" cy="11842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tabLst>
                <a:tab algn="l" pos="1947862"/>
                <a:tab algn="l" pos="2684462"/>
                <a:tab algn="l" pos="3594100"/>
                <a:tab algn="l" pos="4286250"/>
              </a:tabLst>
            </a:pPr>
            <a:r>
              <a:rPr altLang="en-US" sz="1600" lang="zh-CN">
                <a:ea typeface="ＭＳ Ｐゴシック" pitchFamily="34" charset="-128"/>
              </a:rPr>
              <a:t>Let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1</a:t>
            </a:r>
            <a:r>
              <a:rPr altLang="en-US" sz="1600" lang="zh-CN">
                <a:ea typeface="ＭＳ Ｐゴシック" pitchFamily="34" charset="-128"/>
              </a:rPr>
              <a:t> transfer $50 from </a:t>
            </a:r>
            <a:r>
              <a:rPr altLang="en-US" sz="1600" i="1" lang="zh-CN">
                <a:ea typeface="ＭＳ Ｐゴシック" pitchFamily="34" charset="-128"/>
              </a:rPr>
              <a:t>A </a:t>
            </a:r>
            <a:r>
              <a:rPr altLang="en-US" sz="1600" lang="zh-CN">
                <a:ea typeface="ＭＳ Ｐゴシック" pitchFamily="34" charset="-128"/>
              </a:rPr>
              <a:t>to </a:t>
            </a:r>
            <a:r>
              <a:rPr altLang="en-US" sz="1600" i="1" lang="zh-CN">
                <a:ea typeface="ＭＳ Ｐゴシック" pitchFamily="34" charset="-128"/>
              </a:rPr>
              <a:t>B</a:t>
            </a:r>
            <a:r>
              <a:rPr altLang="en-US" sz="1600" lang="zh-CN">
                <a:ea typeface="ＭＳ Ｐゴシック" pitchFamily="34" charset="-128"/>
              </a:rPr>
              <a:t>, and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2</a:t>
            </a:r>
            <a:r>
              <a:rPr altLang="en-US" sz="1600" lang="zh-CN">
                <a:ea typeface="ＭＳ Ｐゴシック" pitchFamily="34" charset="-128"/>
              </a:rPr>
              <a:t> transfer 10% of the balance from </a:t>
            </a:r>
            <a:r>
              <a:rPr altLang="en-US" sz="1600" i="1" lang="zh-CN">
                <a:ea typeface="ＭＳ Ｐゴシック" pitchFamily="34" charset="-128"/>
              </a:rPr>
              <a:t>A </a:t>
            </a:r>
            <a:r>
              <a:rPr altLang="en-US" sz="1600" lang="zh-CN">
                <a:ea typeface="ＭＳ Ｐゴシック" pitchFamily="34" charset="-128"/>
              </a:rPr>
              <a:t>to </a:t>
            </a:r>
            <a:r>
              <a:rPr altLang="en-US" sz="1600" i="1" lang="zh-CN">
                <a:ea typeface="ＭＳ Ｐゴシック" pitchFamily="34" charset="-128"/>
              </a:rPr>
              <a:t>B.</a:t>
            </a:r>
            <a:r>
              <a:rPr altLang="en-US" sz="1600" lang="zh-CN">
                <a:ea typeface="ＭＳ Ｐゴシック" pitchFamily="34" charset="-128"/>
              </a:rPr>
              <a:t>  </a:t>
            </a:r>
          </a:p>
          <a:p>
            <a:pPr lvl="0">
              <a:tabLst>
                <a:tab algn="l" pos="1947862"/>
                <a:tab algn="l" pos="2684462"/>
                <a:tab algn="l" pos="3594100"/>
                <a:tab algn="l" pos="4286250"/>
              </a:tabLst>
            </a:pPr>
            <a:r>
              <a:rPr altLang="en-US" sz="1600" lang="zh-CN">
                <a:ea typeface="ＭＳ Ｐゴシック" pitchFamily="34" charset="-128"/>
              </a:rPr>
              <a:t>An example of a  </a:t>
            </a:r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serial </a:t>
            </a:r>
            <a:r>
              <a:rPr altLang="en-US" sz="1600" lang="zh-CN">
                <a:ea typeface="ＭＳ Ｐゴシック" pitchFamily="34" charset="-128"/>
              </a:rPr>
              <a:t>schedule in which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1</a:t>
            </a:r>
            <a:r>
              <a:rPr altLang="en-US" sz="1600" lang="zh-CN">
                <a:ea typeface="ＭＳ Ｐゴシック" pitchFamily="34" charset="-128"/>
              </a:rPr>
              <a:t> is followed by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2</a:t>
            </a:r>
            <a:r>
              <a:rPr altLang="en-US" sz="1600" lang="zh-CN">
                <a:ea typeface="ＭＳ Ｐゴシック" pitchFamily="34" charset="-128"/>
              </a:rPr>
              <a:t> :</a:t>
            </a:r>
          </a:p>
          <a:p>
            <a:pPr lvl="0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		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27362" y="2063750"/>
            <a:ext cx="2932112" cy="367188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lang="en-US"/>
              <a:t>Schedule </a:t>
            </a:r>
            <a:r>
              <a:rPr altLang="en-US" lang="en-US"/>
              <a:t>2</a:t>
            </a:r>
          </a:p>
        </p:txBody>
      </p:sp>
      <p:sp>
        <p:nvSpPr>
          <p:cNvPr id="1048645" name=""/>
          <p:cNvSpPr/>
          <p:nvPr>
            <p:ph sz="full" idx="1"/>
          </p:nvPr>
        </p:nvSpPr>
        <p:spPr>
          <a:xfrm rot="0">
            <a:off x="814387" y="1093787"/>
            <a:ext cx="7945437" cy="11842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tabLst>
                <a:tab algn="l" pos="1947862"/>
                <a:tab algn="l" pos="2684462"/>
                <a:tab algn="l" pos="3594100"/>
                <a:tab algn="l" pos="4286250"/>
              </a:tabLst>
            </a:pPr>
            <a:r>
              <a:rPr altLang="en-US" sz="1600" lang="zh-CN">
                <a:ea typeface="ＭＳ Ｐゴシック" pitchFamily="34" charset="-128"/>
              </a:rPr>
              <a:t>A </a:t>
            </a:r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serial</a:t>
            </a:r>
            <a:r>
              <a:rPr altLang="en-US" sz="1600" lang="zh-CN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altLang="en-US" sz="1600" lang="zh-CN">
                <a:ea typeface="ＭＳ Ｐゴシック" pitchFamily="34" charset="-128"/>
              </a:rPr>
              <a:t>schedule in which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2</a:t>
            </a:r>
            <a:r>
              <a:rPr altLang="en-US" sz="1600" lang="zh-CN">
                <a:ea typeface="ＭＳ Ｐゴシック" pitchFamily="34" charset="-128"/>
              </a:rPr>
              <a:t> is followed by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1</a:t>
            </a:r>
            <a:r>
              <a:rPr altLang="en-US" sz="1600" lang="zh-CN">
                <a:ea typeface="ＭＳ Ｐゴシック" pitchFamily="34" charset="-128"/>
              </a:rPr>
              <a:t> :</a:t>
            </a:r>
          </a:p>
          <a:p>
            <a:pPr lvl="0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		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916237" y="1763712"/>
            <a:ext cx="2678112" cy="333216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Schedule 3</a:t>
            </a:r>
          </a:p>
        </p:txBody>
      </p:sp>
      <p:sp>
        <p:nvSpPr>
          <p:cNvPr id="1048650" name=""/>
          <p:cNvSpPr/>
          <p:nvPr>
            <p:ph sz="full" idx="1"/>
          </p:nvPr>
        </p:nvSpPr>
        <p:spPr>
          <a:xfrm rot="0">
            <a:off x="814387" y="1093787"/>
            <a:ext cx="6765925" cy="10541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  <a:tabLst>
                <a:tab algn="l" pos="1947862"/>
                <a:tab algn="l" pos="2684462"/>
                <a:tab algn="l" pos="3594100"/>
                <a:tab algn="l" pos="4286250"/>
              </a:tabLst>
            </a:pPr>
            <a:r>
              <a:rPr altLang="en-US" sz="1600" lang="zh-CN">
                <a:ea typeface="ＭＳ Ｐゴシック" pitchFamily="34" charset="-128"/>
              </a:rPr>
              <a:t>Let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1</a:t>
            </a:r>
            <a:r>
              <a:rPr altLang="en-US" sz="1600" lang="zh-CN">
                <a:ea typeface="ＭＳ Ｐゴシック" pitchFamily="34" charset="-128"/>
              </a:rPr>
              <a:t> and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2</a:t>
            </a:r>
            <a:r>
              <a:rPr altLang="en-US" sz="1600" lang="zh-CN">
                <a:ea typeface="ＭＳ Ｐゴシック" pitchFamily="34" charset="-128"/>
              </a:rPr>
              <a:t> be the transactions defined previously</a:t>
            </a:r>
            <a:r>
              <a:rPr altLang="en-US" sz="1600" i="1" lang="zh-CN">
                <a:ea typeface="ＭＳ Ｐゴシック" pitchFamily="34" charset="-128"/>
              </a:rPr>
              <a:t>.</a:t>
            </a:r>
            <a:r>
              <a:rPr altLang="en-US" sz="1600" lang="zh-CN">
                <a:ea typeface="ＭＳ Ｐゴシック" pitchFamily="34" charset="-128"/>
              </a:rPr>
              <a:t>  The following schedule is not a serial schedule, but it is </a:t>
            </a:r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equivalent</a:t>
            </a:r>
            <a:r>
              <a:rPr altLang="en-US" sz="1600" lang="zh-CN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altLang="en-US" sz="1600" lang="zh-CN">
                <a:ea typeface="ＭＳ Ｐゴシック" pitchFamily="34" charset="-128"/>
              </a:rPr>
              <a:t>to Schedule 1.</a:t>
            </a:r>
          </a:p>
          <a:p>
            <a:pPr lvl="0">
              <a:lnSpc>
                <a:spcPct val="80000"/>
              </a:lnSpc>
              <a:buFont typeface="Monotype Sorts" pitchFamily="0" charset="2"/>
              <a:buNone/>
            </a:pPr>
            <a:r>
              <a:rPr altLang="en-US" lang="zh-CN">
                <a:ea typeface="ＭＳ Ｐゴシック" pitchFamily="34" charset="-128"/>
              </a:rPr>
              <a:t>		</a:t>
            </a:r>
          </a:p>
        </p:txBody>
      </p:sp>
      <p:sp>
        <p:nvSpPr>
          <p:cNvPr id="1048651" name=""/>
          <p:cNvSpPr/>
          <p:nvPr/>
        </p:nvSpPr>
        <p:spPr>
          <a:xfrm rot="0">
            <a:off x="1169987" y="5472112"/>
            <a:ext cx="6724650" cy="3905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5pPr>
          </a:lstStyle>
          <a:p>
            <a:pPr indent="-342900" lvl="0" marL="342900">
              <a:spcBef>
                <a:spcPct val="35000"/>
              </a:spcBef>
              <a:buClr>
                <a:schemeClr val="lt2"/>
              </a:buClr>
              <a:buFont typeface="Monotype Sorts" pitchFamily="0" charset="2"/>
              <a:buNone/>
              <a:tabLst>
                <a:tab algn="l" pos="1947862"/>
                <a:tab algn="l" pos="2684462"/>
                <a:tab algn="l" pos="3594100"/>
                <a:tab algn="l" pos="4286250"/>
              </a:tabLst>
            </a:pPr>
            <a:r>
              <a:rPr altLang="en-US" lang="en-US">
                <a:latin typeface="Arial" pitchFamily="0" charset="0"/>
              </a:rPr>
              <a:t>Note -- In schedules 1, 2 and 3, the sum “A + B” is preserved</a:t>
            </a:r>
            <a:r>
              <a:rPr altLang="en-US" sz="1800" lang="en-US">
                <a:latin typeface="Arial" pitchFamily="0" charset="0"/>
              </a:rPr>
              <a:t>.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138487" y="1803400"/>
            <a:ext cx="2716212" cy="33909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Schedule 4</a:t>
            </a:r>
          </a:p>
        </p:txBody>
      </p:sp>
      <p:sp>
        <p:nvSpPr>
          <p:cNvPr id="1048656" name=""/>
          <p:cNvSpPr/>
          <p:nvPr>
            <p:ph sz="full" idx="1"/>
          </p:nvPr>
        </p:nvSpPr>
        <p:spPr>
          <a:xfrm rot="0">
            <a:off x="814387" y="1093787"/>
            <a:ext cx="6213475" cy="11842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tabLst>
                <a:tab algn="l" pos="1947862"/>
                <a:tab algn="l" pos="2684462"/>
                <a:tab algn="l" pos="3594100"/>
                <a:tab algn="l" pos="4286250"/>
              </a:tabLst>
            </a:pPr>
            <a:r>
              <a:rPr altLang="en-US" sz="1600" lang="zh-CN">
                <a:ea typeface="ＭＳ Ｐゴシック" pitchFamily="34" charset="-128"/>
              </a:rPr>
              <a:t>The following concurrent schedule does not preserve the sum  of  “</a:t>
            </a:r>
            <a:r>
              <a:rPr altLang="en-US" sz="1600" i="1" lang="zh-CN">
                <a:ea typeface="ＭＳ Ｐゴシック" pitchFamily="34" charset="-128"/>
              </a:rPr>
              <a:t>A </a:t>
            </a:r>
            <a:r>
              <a:rPr altLang="en-US" sz="1600" lang="zh-CN">
                <a:ea typeface="ＭＳ Ｐゴシック" pitchFamily="34" charset="-128"/>
              </a:rPr>
              <a:t>+ </a:t>
            </a:r>
            <a:r>
              <a:rPr altLang="en-US" sz="1600" i="1" lang="zh-CN">
                <a:ea typeface="ＭＳ Ｐゴシック" pitchFamily="34" charset="-128"/>
              </a:rPr>
              <a:t>B</a:t>
            </a:r>
            <a:r>
              <a:rPr altLang="en-US" sz="1600" lang="zh-CN">
                <a:ea typeface="ＭＳ Ｐゴシック" pitchFamily="34" charset="-128"/>
              </a:rPr>
              <a:t>”</a:t>
            </a:r>
            <a:r>
              <a:rPr altLang="en-US" lang="zh-CN">
                <a:ea typeface="ＭＳ Ｐゴシック" pitchFamily="34" charset="-128"/>
              </a:rPr>
              <a:t>			</a:t>
            </a: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913062" y="1974850"/>
            <a:ext cx="2901950" cy="36226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Serializability</a:t>
            </a:r>
          </a:p>
        </p:txBody>
      </p:sp>
      <p:sp>
        <p:nvSpPr>
          <p:cNvPr id="1048661" name=""/>
          <p:cNvSpPr/>
          <p:nvPr>
            <p:ph sz="full" idx="1"/>
          </p:nvPr>
        </p:nvSpPr>
        <p:spPr>
          <a:xfrm rot="0">
            <a:off x="1303337" y="1157287"/>
            <a:ext cx="6915150" cy="4927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b="1" sz="3000" lang="zh-CN">
                <a:ea typeface="ＭＳ Ｐゴシック" pitchFamily="34" charset="-128"/>
              </a:rPr>
              <a:t>Basic Assumption</a:t>
            </a:r>
            <a:r>
              <a:rPr altLang="en-US" sz="3000" lang="zh-CN">
                <a:ea typeface="ＭＳ Ｐゴシック" pitchFamily="34" charset="-128"/>
              </a:rPr>
              <a:t> – Each transaction preserves database consistency.</a:t>
            </a:r>
          </a:p>
          <a:p>
            <a:pPr lvl="0">
              <a:lnSpc>
                <a:spcPct val="90000"/>
              </a:lnSpc>
            </a:pPr>
            <a:r>
              <a:rPr altLang="en-US" sz="3000" lang="zh-CN">
                <a:ea typeface="ＭＳ Ｐゴシック" pitchFamily="34" charset="-128"/>
              </a:rPr>
              <a:t>Thus, serial execution of a set of transactions preserves database consistency.</a:t>
            </a:r>
          </a:p>
          <a:p>
            <a:pPr lvl="0">
              <a:lnSpc>
                <a:spcPct val="90000"/>
              </a:lnSpc>
            </a:pPr>
            <a:r>
              <a:rPr altLang="en-US" sz="3000" lang="zh-CN">
                <a:ea typeface="ＭＳ Ｐゴシック" pitchFamily="34" charset="-128"/>
              </a:rPr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lnSpc>
                <a:spcPct val="90000"/>
              </a:lnSpc>
              <a:buFont typeface="Monotype Sorts" pitchFamily="0" charset="2"/>
              <a:buNone/>
            </a:pPr>
            <a:r>
              <a:rPr altLang="en-US" sz="2600" lang="zh-CN">
                <a:ea typeface="ＭＳ Ｐゴシック" pitchFamily="34" charset="-128"/>
              </a:rPr>
              <a:t>1.	</a:t>
            </a:r>
            <a:r>
              <a:rPr altLang="en-US" b="1" sz="2600" lang="zh-CN">
                <a:solidFill>
                  <a:srgbClr val="000099"/>
                </a:solidFill>
                <a:ea typeface="ＭＳ Ｐゴシック" pitchFamily="34" charset="-128"/>
              </a:rPr>
              <a:t>conflict serializability</a:t>
            </a:r>
          </a:p>
          <a:p>
            <a:pPr lvl="1">
              <a:lnSpc>
                <a:spcPct val="90000"/>
              </a:lnSpc>
              <a:buFont typeface="Monotype Sorts" pitchFamily="0" charset="2"/>
              <a:buNone/>
            </a:pPr>
            <a:r>
              <a:rPr altLang="en-US" sz="2600" lang="zh-CN">
                <a:ea typeface="ＭＳ Ｐゴシック" pitchFamily="34" charset="-128"/>
              </a:rPr>
              <a:t>2.	</a:t>
            </a:r>
            <a:r>
              <a:rPr altLang="en-US" b="1" sz="2600" lang="zh-CN">
                <a:solidFill>
                  <a:srgbClr val="000099"/>
                </a:solidFill>
                <a:ea typeface="ＭＳ Ｐゴシック" pitchFamily="34" charset="-128"/>
              </a:rPr>
              <a:t>view serializability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Simplified view of transactions</a:t>
            </a:r>
          </a:p>
        </p:txBody>
      </p:sp>
      <p:sp>
        <p:nvSpPr>
          <p:cNvPr id="1048666" name=""/>
          <p:cNvSpPr/>
          <p:nvPr>
            <p:ph sz="full" idx="1"/>
          </p:nvPr>
        </p:nvSpPr>
        <p:spPr>
          <a:xfrm rot="0">
            <a:off x="995362" y="844550"/>
            <a:ext cx="6761162" cy="49561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buFont typeface="Monotype Sorts" pitchFamily="0" charset="2"/>
              <a:buNone/>
            </a:pPr>
            <a:endParaRPr altLang="en-US" i="1" lang="zh-CN">
              <a:ea typeface="ＭＳ Ｐゴシック" pitchFamily="34" charset="-128"/>
            </a:endParaRPr>
          </a:p>
          <a:p>
            <a:pPr lvl="0"/>
            <a:r>
              <a:rPr altLang="en-US" lang="zh-CN">
                <a:ea typeface="ＭＳ Ｐゴシック" pitchFamily="34" charset="-128"/>
              </a:rPr>
              <a:t>We ignore operations other than </a:t>
            </a:r>
            <a:r>
              <a:rPr altLang="en-US" b="1" lang="zh-CN">
                <a:ea typeface="ＭＳ Ｐゴシック" pitchFamily="34" charset="-128"/>
              </a:rPr>
              <a:t>read</a:t>
            </a:r>
            <a:r>
              <a:rPr altLang="en-US" lang="zh-CN">
                <a:ea typeface="ＭＳ Ｐゴシック" pitchFamily="34" charset="-128"/>
              </a:rPr>
              <a:t> and </a:t>
            </a:r>
            <a:r>
              <a:rPr altLang="en-US" b="1" lang="zh-CN">
                <a:ea typeface="ＭＳ Ｐゴシック" pitchFamily="34" charset="-128"/>
              </a:rPr>
              <a:t>write</a:t>
            </a:r>
            <a:r>
              <a:rPr altLang="en-US" lang="zh-CN">
                <a:ea typeface="ＭＳ Ｐゴシック" pitchFamily="34" charset="-128"/>
              </a:rPr>
              <a:t> instructions</a:t>
            </a:r>
          </a:p>
          <a:p>
            <a:pPr lvl="0"/>
            <a:r>
              <a:rPr altLang="en-US" lang="zh-CN">
                <a:ea typeface="ＭＳ Ｐゴシック" pitchFamily="34" charset="-128"/>
              </a:rPr>
              <a:t>We assume that transactions may perform arbitrary computations on data in local buffers in between reads and writes.  </a:t>
            </a:r>
          </a:p>
          <a:p>
            <a:pPr lvl="0"/>
            <a:r>
              <a:rPr altLang="en-US" lang="zh-CN">
                <a:ea typeface="ＭＳ Ｐゴシック" pitchFamily="34" charset="-128"/>
              </a:rPr>
              <a:t>Our simplified schedules consist of only </a:t>
            </a:r>
            <a:r>
              <a:rPr altLang="en-US" b="1" lang="zh-CN">
                <a:ea typeface="ＭＳ Ｐゴシック" pitchFamily="34" charset="-128"/>
              </a:rPr>
              <a:t>read</a:t>
            </a:r>
            <a:r>
              <a:rPr altLang="en-US" lang="zh-CN">
                <a:ea typeface="ＭＳ Ｐゴシック" pitchFamily="34" charset="-128"/>
              </a:rPr>
              <a:t> and </a:t>
            </a:r>
            <a:r>
              <a:rPr altLang="en-US" b="1" lang="zh-CN">
                <a:ea typeface="ＭＳ Ｐゴシック" pitchFamily="34" charset="-128"/>
              </a:rPr>
              <a:t>write </a:t>
            </a:r>
            <a:r>
              <a:rPr altLang="en-US" lang="zh-CN">
                <a:ea typeface="ＭＳ Ｐゴシック" pitchFamily="34" charset="-128"/>
              </a:rPr>
              <a:t>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0" name=""/>
          <p:cNvSpPr/>
          <p:nvPr>
            <p:ph type="title" sz="full" idx="0"/>
          </p:nvPr>
        </p:nvSpPr>
        <p:spPr>
          <a:xfrm rot="0">
            <a:off x="457200" y="274637"/>
            <a:ext cx="8229600" cy="498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Conflicting Instructions </a:t>
            </a:r>
          </a:p>
        </p:txBody>
      </p:sp>
      <p:sp>
        <p:nvSpPr>
          <p:cNvPr id="1048671" name=""/>
          <p:cNvSpPr/>
          <p:nvPr>
            <p:ph sz="full" idx="1"/>
          </p:nvPr>
        </p:nvSpPr>
        <p:spPr>
          <a:xfrm rot="0">
            <a:off x="914400" y="1106487"/>
            <a:ext cx="7146925" cy="50911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500" lang="zh-CN">
                <a:ea typeface="ＭＳ Ｐゴシック" pitchFamily="34" charset="-128"/>
              </a:rPr>
              <a:t>Let</a:t>
            </a:r>
            <a:r>
              <a:rPr altLang="en-US" sz="2500" i="1" lang="zh-CN">
                <a:ea typeface="ＭＳ Ｐゴシック" pitchFamily="34" charset="-128"/>
              </a:rPr>
              <a:t> l</a:t>
            </a:r>
            <a:r>
              <a:rPr altLang="en-US" baseline="-25000" sz="2500" i="1" lang="zh-CN">
                <a:ea typeface="ＭＳ Ｐゴシック" pitchFamily="34" charset="-128"/>
              </a:rPr>
              <a:t>i</a:t>
            </a:r>
            <a:r>
              <a:rPr altLang="en-US" sz="2500" lang="zh-CN">
                <a:ea typeface="ＭＳ Ｐゴシック" pitchFamily="34" charset="-128"/>
              </a:rPr>
              <a:t> and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j</a:t>
            </a:r>
            <a:r>
              <a:rPr altLang="en-US" sz="2500" lang="zh-CN">
                <a:ea typeface="ＭＳ Ｐゴシック" pitchFamily="34" charset="-128"/>
              </a:rPr>
              <a:t>  be two Instructions of transactions </a:t>
            </a:r>
            <a:r>
              <a:rPr altLang="en-US" sz="2500" i="1" lang="zh-CN">
                <a:ea typeface="ＭＳ Ｐゴシック" pitchFamily="34" charset="-128"/>
              </a:rPr>
              <a:t>T</a:t>
            </a:r>
            <a:r>
              <a:rPr altLang="en-US" baseline="-25000" sz="2500" i="1" lang="zh-CN">
                <a:ea typeface="ＭＳ Ｐゴシック" pitchFamily="34" charset="-128"/>
              </a:rPr>
              <a:t>i</a:t>
            </a:r>
            <a:r>
              <a:rPr altLang="en-US" sz="2500" lang="zh-CN">
                <a:ea typeface="ＭＳ Ｐゴシック" pitchFamily="34" charset="-128"/>
              </a:rPr>
              <a:t> and </a:t>
            </a:r>
            <a:r>
              <a:rPr altLang="en-US" sz="2500" i="1" lang="zh-CN">
                <a:ea typeface="ＭＳ Ｐゴシック" pitchFamily="34" charset="-128"/>
              </a:rPr>
              <a:t>T</a:t>
            </a:r>
            <a:r>
              <a:rPr altLang="en-US" baseline="-25000" sz="2500" i="1" lang="zh-CN">
                <a:ea typeface="ＭＳ Ｐゴシック" pitchFamily="34" charset="-128"/>
              </a:rPr>
              <a:t>j</a:t>
            </a:r>
            <a:r>
              <a:rPr altLang="en-US" sz="2500" lang="zh-CN">
                <a:ea typeface="ＭＳ Ｐゴシック" pitchFamily="34" charset="-128"/>
              </a:rPr>
              <a:t> respectively.  Instructions</a:t>
            </a:r>
            <a:r>
              <a:rPr altLang="en-US" sz="2500" i="1" lang="zh-CN">
                <a:ea typeface="ＭＳ Ｐゴシック" pitchFamily="34" charset="-128"/>
              </a:rPr>
              <a:t> l</a:t>
            </a:r>
            <a:r>
              <a:rPr altLang="en-US" baseline="-25000" sz="2500" i="1" lang="zh-CN">
                <a:ea typeface="ＭＳ Ｐゴシック" pitchFamily="34" charset="-128"/>
              </a:rPr>
              <a:t>i</a:t>
            </a:r>
            <a:r>
              <a:rPr altLang="en-US" sz="2500" lang="zh-CN">
                <a:ea typeface="ＭＳ Ｐゴシック" pitchFamily="34" charset="-128"/>
              </a:rPr>
              <a:t> and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j</a:t>
            </a:r>
            <a:r>
              <a:rPr altLang="en-US" sz="2500" lang="zh-CN">
                <a:ea typeface="ＭＳ Ｐゴシック" pitchFamily="34" charset="-128"/>
              </a:rPr>
              <a:t> </a:t>
            </a:r>
            <a:r>
              <a:rPr altLang="en-US" b="1" sz="2500" lang="zh-CN">
                <a:solidFill>
                  <a:srgbClr val="000099"/>
                </a:solidFill>
                <a:ea typeface="ＭＳ Ｐゴシック" pitchFamily="34" charset="-128"/>
              </a:rPr>
              <a:t>conflict</a:t>
            </a:r>
            <a:r>
              <a:rPr altLang="en-US" sz="2500" lang="zh-CN">
                <a:ea typeface="ＭＳ Ｐゴシック" pitchFamily="34" charset="-128"/>
              </a:rPr>
              <a:t> if and only if there exists some item </a:t>
            </a:r>
            <a:r>
              <a:rPr altLang="en-US" sz="2500" i="1" lang="zh-CN">
                <a:ea typeface="ＭＳ Ｐゴシック" pitchFamily="34" charset="-128"/>
              </a:rPr>
              <a:t>Q</a:t>
            </a:r>
            <a:r>
              <a:rPr altLang="en-US" sz="2500" lang="zh-CN">
                <a:ea typeface="ＭＳ Ｐゴシック" pitchFamily="34" charset="-128"/>
              </a:rPr>
              <a:t> accessed by both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i</a:t>
            </a:r>
            <a:r>
              <a:rPr altLang="en-US" sz="2500" lang="zh-CN">
                <a:ea typeface="ＭＳ Ｐゴシック" pitchFamily="34" charset="-128"/>
              </a:rPr>
              <a:t> and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j</a:t>
            </a:r>
            <a:r>
              <a:rPr altLang="en-US" sz="2500" lang="zh-CN">
                <a:ea typeface="ＭＳ Ｐゴシック" pitchFamily="34" charset="-128"/>
              </a:rPr>
              <a:t>, and at least one of these instructions wrote </a:t>
            </a:r>
            <a:r>
              <a:rPr altLang="en-US" sz="2500" i="1" lang="zh-CN">
                <a:ea typeface="ＭＳ Ｐゴシック" pitchFamily="34" charset="-128"/>
              </a:rPr>
              <a:t>Q.</a:t>
            </a:r>
          </a:p>
          <a:p>
            <a:pPr lvl="0">
              <a:lnSpc>
                <a:spcPct val="80000"/>
              </a:lnSpc>
              <a:buFont typeface="Monotype Sorts" pitchFamily="0" charset="2"/>
              <a:buNone/>
            </a:pPr>
            <a:r>
              <a:rPr altLang="en-US" sz="2500" lang="zh-CN">
                <a:ea typeface="ＭＳ Ｐゴシック" pitchFamily="34" charset="-128"/>
              </a:rPr>
              <a:t>	   1.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i</a:t>
            </a:r>
            <a:r>
              <a:rPr altLang="en-US" sz="2500" lang="zh-CN">
                <a:ea typeface="ＭＳ Ｐゴシック" pitchFamily="34" charset="-128"/>
              </a:rPr>
              <a:t> = </a:t>
            </a:r>
            <a:r>
              <a:rPr altLang="en-US" b="1" sz="2500" lang="zh-CN">
                <a:ea typeface="ＭＳ Ｐゴシック" pitchFamily="34" charset="-128"/>
              </a:rPr>
              <a:t>read</a:t>
            </a:r>
            <a:r>
              <a:rPr altLang="en-US" sz="2500" lang="zh-CN">
                <a:ea typeface="ＭＳ Ｐゴシック" pitchFamily="34" charset="-128"/>
              </a:rPr>
              <a:t>(</a:t>
            </a:r>
            <a:r>
              <a:rPr altLang="en-US" sz="2500" i="1" lang="zh-CN">
                <a:ea typeface="ＭＳ Ｐゴシック" pitchFamily="34" charset="-128"/>
              </a:rPr>
              <a:t>Q), l</a:t>
            </a:r>
            <a:r>
              <a:rPr altLang="en-US" baseline="-25000" sz="2500" i="1" lang="zh-CN">
                <a:ea typeface="ＭＳ Ｐゴシック" pitchFamily="34" charset="-128"/>
              </a:rPr>
              <a:t>j</a:t>
            </a:r>
            <a:r>
              <a:rPr altLang="en-US" sz="2500" i="1" lang="zh-CN">
                <a:ea typeface="ＭＳ Ｐゴシック" pitchFamily="34" charset="-128"/>
              </a:rPr>
              <a:t> = </a:t>
            </a:r>
            <a:r>
              <a:rPr altLang="en-US" b="1" sz="2500" lang="zh-CN">
                <a:ea typeface="ＭＳ Ｐゴシック" pitchFamily="34" charset="-128"/>
              </a:rPr>
              <a:t>read</a:t>
            </a:r>
            <a:r>
              <a:rPr altLang="en-US" sz="2500" lang="zh-CN">
                <a:ea typeface="ＭＳ Ｐゴシック" pitchFamily="34" charset="-128"/>
              </a:rPr>
              <a:t>(</a:t>
            </a:r>
            <a:r>
              <a:rPr altLang="en-US" sz="2500" i="1" lang="zh-CN">
                <a:ea typeface="ＭＳ Ｐゴシック" pitchFamily="34" charset="-128"/>
              </a:rPr>
              <a:t>Q</a:t>
            </a:r>
            <a:r>
              <a:rPr altLang="en-US" sz="2500" lang="zh-CN">
                <a:ea typeface="ＭＳ Ｐゴシック" pitchFamily="34" charset="-128"/>
              </a:rPr>
              <a:t>).  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i</a:t>
            </a:r>
            <a:r>
              <a:rPr altLang="en-US" sz="2500" lang="zh-CN">
                <a:ea typeface="ＭＳ Ｐゴシック" pitchFamily="34" charset="-128"/>
              </a:rPr>
              <a:t> and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j</a:t>
            </a:r>
            <a:r>
              <a:rPr altLang="en-US" sz="2500" i="1" lang="zh-CN">
                <a:ea typeface="ＭＳ Ｐゴシック" pitchFamily="34" charset="-128"/>
              </a:rPr>
              <a:t> </a:t>
            </a:r>
            <a:r>
              <a:rPr altLang="en-US" sz="2500" lang="zh-CN">
                <a:ea typeface="ＭＳ Ｐゴシック" pitchFamily="34" charset="-128"/>
              </a:rPr>
              <a:t>don’t conflict.</a:t>
            </a:r>
            <a:br/>
            <a:r>
              <a:rPr altLang="en-US" sz="2500" lang="zh-CN">
                <a:ea typeface="ＭＳ Ｐゴシック" pitchFamily="34" charset="-128"/>
              </a:rPr>
              <a:t>   2.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i</a:t>
            </a:r>
            <a:r>
              <a:rPr altLang="en-US" sz="2500" lang="zh-CN">
                <a:ea typeface="ＭＳ Ｐゴシック" pitchFamily="34" charset="-128"/>
              </a:rPr>
              <a:t> = </a:t>
            </a:r>
            <a:r>
              <a:rPr altLang="en-US" b="1" sz="2500" lang="zh-CN">
                <a:ea typeface="ＭＳ Ｐゴシック" pitchFamily="34" charset="-128"/>
              </a:rPr>
              <a:t>read</a:t>
            </a:r>
            <a:r>
              <a:rPr altLang="en-US" sz="2500" lang="zh-CN">
                <a:ea typeface="ＭＳ Ｐゴシック" pitchFamily="34" charset="-128"/>
              </a:rPr>
              <a:t>(</a:t>
            </a:r>
            <a:r>
              <a:rPr altLang="en-US" sz="2500" i="1" lang="zh-CN">
                <a:ea typeface="ＭＳ Ｐゴシック" pitchFamily="34" charset="-128"/>
              </a:rPr>
              <a:t>Q),  l</a:t>
            </a:r>
            <a:r>
              <a:rPr altLang="en-US" baseline="-25000" sz="2500" i="1" lang="zh-CN">
                <a:ea typeface="ＭＳ Ｐゴシック" pitchFamily="34" charset="-128"/>
              </a:rPr>
              <a:t>j</a:t>
            </a:r>
            <a:r>
              <a:rPr altLang="en-US" sz="2500" i="1" lang="zh-CN">
                <a:ea typeface="ＭＳ Ｐゴシック" pitchFamily="34" charset="-128"/>
              </a:rPr>
              <a:t> = </a:t>
            </a:r>
            <a:r>
              <a:rPr altLang="en-US" b="1" sz="2500" lang="zh-CN">
                <a:ea typeface="ＭＳ Ｐゴシック" pitchFamily="34" charset="-128"/>
              </a:rPr>
              <a:t>write</a:t>
            </a:r>
            <a:r>
              <a:rPr altLang="en-US" sz="2500" lang="zh-CN">
                <a:ea typeface="ＭＳ Ｐゴシック" pitchFamily="34" charset="-128"/>
              </a:rPr>
              <a:t>(</a:t>
            </a:r>
            <a:r>
              <a:rPr altLang="en-US" sz="2500" i="1" lang="zh-CN">
                <a:ea typeface="ＭＳ Ｐゴシック" pitchFamily="34" charset="-128"/>
              </a:rPr>
              <a:t>Q</a:t>
            </a:r>
            <a:r>
              <a:rPr altLang="en-US" sz="2500" lang="zh-CN">
                <a:ea typeface="ＭＳ Ｐゴシック" pitchFamily="34" charset="-128"/>
              </a:rPr>
              <a:t>).  They conflict.</a:t>
            </a:r>
            <a:br/>
            <a:r>
              <a:rPr altLang="en-US" sz="2500" lang="zh-CN">
                <a:ea typeface="ＭＳ Ｐゴシック" pitchFamily="34" charset="-128"/>
              </a:rPr>
              <a:t>   3.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i</a:t>
            </a:r>
            <a:r>
              <a:rPr altLang="en-US" sz="2500" lang="zh-CN">
                <a:ea typeface="ＭＳ Ｐゴシック" pitchFamily="34" charset="-128"/>
              </a:rPr>
              <a:t> = </a:t>
            </a:r>
            <a:r>
              <a:rPr altLang="en-US" b="1" sz="2500" lang="zh-CN">
                <a:ea typeface="ＭＳ Ｐゴシック" pitchFamily="34" charset="-128"/>
              </a:rPr>
              <a:t>write</a:t>
            </a:r>
            <a:r>
              <a:rPr altLang="en-US" sz="2500" lang="zh-CN">
                <a:ea typeface="ＭＳ Ｐゴシック" pitchFamily="34" charset="-128"/>
              </a:rPr>
              <a:t>(</a:t>
            </a:r>
            <a:r>
              <a:rPr altLang="en-US" sz="2500" i="1" lang="zh-CN">
                <a:ea typeface="ＭＳ Ｐゴシック" pitchFamily="34" charset="-128"/>
              </a:rPr>
              <a:t>Q), l</a:t>
            </a:r>
            <a:r>
              <a:rPr altLang="en-US" baseline="-25000" sz="2500" i="1" lang="zh-CN">
                <a:ea typeface="ＭＳ Ｐゴシック" pitchFamily="34" charset="-128"/>
              </a:rPr>
              <a:t>j</a:t>
            </a:r>
            <a:r>
              <a:rPr altLang="en-US" sz="2500" i="1" lang="zh-CN">
                <a:ea typeface="ＭＳ Ｐゴシック" pitchFamily="34" charset="-128"/>
              </a:rPr>
              <a:t> = </a:t>
            </a:r>
            <a:r>
              <a:rPr altLang="en-US" b="1" sz="2500" lang="zh-CN">
                <a:ea typeface="ＭＳ Ｐゴシック" pitchFamily="34" charset="-128"/>
              </a:rPr>
              <a:t>read</a:t>
            </a:r>
            <a:r>
              <a:rPr altLang="en-US" sz="2500" lang="zh-CN">
                <a:ea typeface="ＭＳ Ｐゴシック" pitchFamily="34" charset="-128"/>
              </a:rPr>
              <a:t>(</a:t>
            </a:r>
            <a:r>
              <a:rPr altLang="en-US" sz="2500" i="1" lang="zh-CN">
                <a:ea typeface="ＭＳ Ｐゴシック" pitchFamily="34" charset="-128"/>
              </a:rPr>
              <a:t>Q</a:t>
            </a:r>
            <a:r>
              <a:rPr altLang="en-US" sz="2500" lang="zh-CN">
                <a:ea typeface="ＭＳ Ｐゴシック" pitchFamily="34" charset="-128"/>
              </a:rPr>
              <a:t>).   They conflict</a:t>
            </a:r>
            <a:br/>
            <a:r>
              <a:rPr altLang="en-US" sz="2500" lang="zh-CN">
                <a:ea typeface="ＭＳ Ｐゴシック" pitchFamily="34" charset="-128"/>
              </a:rPr>
              <a:t>   4.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i</a:t>
            </a:r>
            <a:r>
              <a:rPr altLang="en-US" sz="2500" lang="zh-CN">
                <a:ea typeface="ＭＳ Ｐゴシック" pitchFamily="34" charset="-128"/>
              </a:rPr>
              <a:t> = </a:t>
            </a:r>
            <a:r>
              <a:rPr altLang="en-US" b="1" sz="2500" lang="zh-CN">
                <a:ea typeface="ＭＳ Ｐゴシック" pitchFamily="34" charset="-128"/>
              </a:rPr>
              <a:t>write</a:t>
            </a:r>
            <a:r>
              <a:rPr altLang="en-US" sz="2500" lang="zh-CN">
                <a:ea typeface="ＭＳ Ｐゴシック" pitchFamily="34" charset="-128"/>
              </a:rPr>
              <a:t>(</a:t>
            </a:r>
            <a:r>
              <a:rPr altLang="en-US" sz="2500" i="1" lang="zh-CN">
                <a:ea typeface="ＭＳ Ｐゴシック" pitchFamily="34" charset="-128"/>
              </a:rPr>
              <a:t>Q), l</a:t>
            </a:r>
            <a:r>
              <a:rPr altLang="en-US" baseline="-25000" sz="2500" i="1" lang="zh-CN">
                <a:ea typeface="ＭＳ Ｐゴシック" pitchFamily="34" charset="-128"/>
              </a:rPr>
              <a:t>j</a:t>
            </a:r>
            <a:r>
              <a:rPr altLang="en-US" sz="2500" i="1" lang="zh-CN">
                <a:ea typeface="ＭＳ Ｐゴシック" pitchFamily="34" charset="-128"/>
              </a:rPr>
              <a:t> = </a:t>
            </a:r>
            <a:r>
              <a:rPr altLang="en-US" b="1" sz="2500" lang="zh-CN">
                <a:ea typeface="ＭＳ Ｐゴシック" pitchFamily="34" charset="-128"/>
              </a:rPr>
              <a:t>write</a:t>
            </a:r>
            <a:r>
              <a:rPr altLang="en-US" sz="2500" lang="zh-CN">
                <a:ea typeface="ＭＳ Ｐゴシック" pitchFamily="34" charset="-128"/>
              </a:rPr>
              <a:t>(</a:t>
            </a:r>
            <a:r>
              <a:rPr altLang="en-US" sz="2500" i="1" lang="zh-CN">
                <a:ea typeface="ＭＳ Ｐゴシック" pitchFamily="34" charset="-128"/>
              </a:rPr>
              <a:t>Q</a:t>
            </a:r>
            <a:r>
              <a:rPr altLang="en-US" sz="2500" lang="zh-CN">
                <a:ea typeface="ＭＳ Ｐゴシック" pitchFamily="34" charset="-128"/>
              </a:rPr>
              <a:t>).  They conflict</a:t>
            </a:r>
          </a:p>
          <a:p>
            <a:pPr lvl="0">
              <a:lnSpc>
                <a:spcPct val="80000"/>
              </a:lnSpc>
            </a:pPr>
            <a:r>
              <a:rPr altLang="en-US" sz="2500" lang="zh-CN">
                <a:ea typeface="ＭＳ Ｐゴシック" pitchFamily="34" charset="-128"/>
              </a:rPr>
              <a:t>Intuitively, a conflict between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i</a:t>
            </a:r>
            <a:r>
              <a:rPr altLang="en-US" sz="2500" i="1" lang="zh-CN">
                <a:ea typeface="ＭＳ Ｐゴシック" pitchFamily="34" charset="-128"/>
              </a:rPr>
              <a:t> </a:t>
            </a:r>
            <a:r>
              <a:rPr altLang="en-US" sz="2500" lang="zh-CN">
                <a:ea typeface="ＭＳ Ｐゴシック" pitchFamily="34" charset="-128"/>
              </a:rPr>
              <a:t>and </a:t>
            </a:r>
            <a:r>
              <a:rPr altLang="en-US" sz="2500" i="1" lang="zh-CN">
                <a:ea typeface="ＭＳ Ｐゴシック" pitchFamily="34" charset="-128"/>
              </a:rPr>
              <a:t>l</a:t>
            </a:r>
            <a:r>
              <a:rPr altLang="en-US" baseline="-25000" sz="2500" i="1" lang="zh-CN">
                <a:ea typeface="ＭＳ Ｐゴシック" pitchFamily="34" charset="-128"/>
              </a:rPr>
              <a:t>j</a:t>
            </a:r>
            <a:r>
              <a:rPr altLang="en-US" sz="2500" lang="zh-CN">
                <a:ea typeface="ＭＳ Ｐゴシック" pitchFamily="34" charset="-128"/>
              </a:rPr>
              <a:t> forces a (logical) temporal order between them.  </a:t>
            </a:r>
          </a:p>
          <a:p>
            <a:pPr lvl="1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If </a:t>
            </a:r>
            <a:r>
              <a:rPr altLang="en-US" sz="2200" i="1" lang="zh-CN">
                <a:ea typeface="ＭＳ Ｐゴシック" pitchFamily="34" charset="-128"/>
              </a:rPr>
              <a:t>l</a:t>
            </a:r>
            <a:r>
              <a:rPr altLang="en-US" baseline="-25000" sz="2200" i="1" lang="zh-CN">
                <a:ea typeface="ＭＳ Ｐゴシック" pitchFamily="34" charset="-128"/>
              </a:rPr>
              <a:t>i</a:t>
            </a:r>
            <a:r>
              <a:rPr altLang="en-US" sz="2200" lang="zh-CN">
                <a:ea typeface="ＭＳ Ｐゴシック" pitchFamily="34" charset="-128"/>
              </a:rPr>
              <a:t> and </a:t>
            </a:r>
            <a:r>
              <a:rPr altLang="en-US" sz="2200" i="1" lang="zh-CN">
                <a:ea typeface="ＭＳ Ｐゴシック" pitchFamily="34" charset="-128"/>
              </a:rPr>
              <a:t>l</a:t>
            </a:r>
            <a:r>
              <a:rPr altLang="en-US" baseline="-25000" sz="2200" i="1" lang="zh-CN">
                <a:ea typeface="ＭＳ Ｐゴシック" pitchFamily="34" charset="-128"/>
              </a:rPr>
              <a:t>j</a:t>
            </a:r>
            <a:r>
              <a:rPr altLang="en-US" sz="2200" lang="zh-CN">
                <a:ea typeface="ＭＳ Ｐゴシック" pitchFamily="34" charset="-128"/>
              </a:rPr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Conflict Serializability</a:t>
            </a:r>
          </a:p>
        </p:txBody>
      </p:sp>
      <p:sp>
        <p:nvSpPr>
          <p:cNvPr id="1048676" name=""/>
          <p:cNvSpPr/>
          <p:nvPr>
            <p:ph sz="full" idx="1"/>
          </p:nvPr>
        </p:nvSpPr>
        <p:spPr>
          <a:xfrm rot="0">
            <a:off x="857250" y="1179512"/>
            <a:ext cx="6365875" cy="42751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tabLst>
                <a:tab algn="l" pos="2222500"/>
                <a:tab algn="l" pos="2568575"/>
                <a:tab algn="l" pos="3319462"/>
                <a:tab algn="l" pos="3594100"/>
              </a:tabLst>
            </a:pPr>
            <a:r>
              <a:rPr altLang="en-US" lang="zh-CN">
                <a:ea typeface="ＭＳ Ｐゴシック" pitchFamily="34" charset="-128"/>
              </a:rPr>
              <a:t>If a schedule </a:t>
            </a:r>
            <a:r>
              <a:rPr altLang="en-US" i="1" lang="zh-CN">
                <a:ea typeface="ＭＳ Ｐゴシック" pitchFamily="34" charset="-128"/>
              </a:rPr>
              <a:t>S</a:t>
            </a:r>
            <a:r>
              <a:rPr altLang="en-US" lang="zh-CN">
                <a:ea typeface="ＭＳ Ｐゴシック" pitchFamily="34" charset="-128"/>
              </a:rPr>
              <a:t> can be transformed into a schedule </a:t>
            </a:r>
            <a:r>
              <a:rPr altLang="en-US" i="1" lang="zh-CN">
                <a:ea typeface="ＭＳ Ｐゴシック" pitchFamily="34" charset="-128"/>
              </a:rPr>
              <a:t>S´  </a:t>
            </a:r>
            <a:r>
              <a:rPr altLang="en-US" lang="zh-CN">
                <a:ea typeface="ＭＳ Ｐゴシック" pitchFamily="34" charset="-128"/>
              </a:rPr>
              <a:t>by a series of swaps of non-conflicting instructions, we say that </a:t>
            </a:r>
            <a:r>
              <a:rPr altLang="en-US" i="1" lang="zh-CN">
                <a:ea typeface="ＭＳ Ｐゴシック" pitchFamily="34" charset="-128"/>
              </a:rPr>
              <a:t>S</a:t>
            </a:r>
            <a:r>
              <a:rPr altLang="en-US" lang="zh-CN">
                <a:ea typeface="ＭＳ Ｐゴシック" pitchFamily="34" charset="-128"/>
              </a:rPr>
              <a:t> and </a:t>
            </a:r>
            <a:r>
              <a:rPr altLang="en-US" i="1" lang="zh-CN">
                <a:ea typeface="ＭＳ Ｐゴシック" pitchFamily="34" charset="-128"/>
              </a:rPr>
              <a:t>S´ </a:t>
            </a:r>
            <a:r>
              <a:rPr altLang="en-US" lang="zh-CN">
                <a:ea typeface="ＭＳ Ｐゴシック" pitchFamily="34" charset="-128"/>
              </a:rPr>
              <a:t>are </a:t>
            </a:r>
            <a:r>
              <a:rPr altLang="en-US" b="1" lang="zh-CN">
                <a:solidFill>
                  <a:srgbClr val="000099"/>
                </a:solidFill>
                <a:ea typeface="ＭＳ Ｐゴシック" pitchFamily="34" charset="-128"/>
              </a:rPr>
              <a:t>conflict equivalent</a:t>
            </a:r>
            <a:r>
              <a:rPr altLang="en-US" i="1" lang="zh-CN">
                <a:ea typeface="ＭＳ Ｐゴシック" pitchFamily="34" charset="-128"/>
              </a:rPr>
              <a:t>.</a:t>
            </a:r>
          </a:p>
          <a:p>
            <a:pPr lvl="0">
              <a:tabLst>
                <a:tab algn="l" pos="2222500"/>
                <a:tab algn="l" pos="2568575"/>
                <a:tab algn="l" pos="3319462"/>
                <a:tab algn="l" pos="3594100"/>
              </a:tabLst>
            </a:pPr>
            <a:r>
              <a:rPr altLang="en-US" lang="zh-CN">
                <a:ea typeface="ＭＳ Ｐゴシック" pitchFamily="34" charset="-128"/>
              </a:rPr>
              <a:t>We say that a schedule </a:t>
            </a:r>
            <a:r>
              <a:rPr altLang="en-US" i="1" lang="zh-CN">
                <a:ea typeface="ＭＳ Ｐゴシック" pitchFamily="34" charset="-128"/>
              </a:rPr>
              <a:t>S</a:t>
            </a:r>
            <a:r>
              <a:rPr altLang="en-US" lang="zh-CN">
                <a:ea typeface="ＭＳ Ｐゴシック" pitchFamily="34" charset="-128"/>
              </a:rPr>
              <a:t> is </a:t>
            </a:r>
            <a:r>
              <a:rPr altLang="en-US" b="1" lang="zh-CN">
                <a:solidFill>
                  <a:srgbClr val="000099"/>
                </a:solidFill>
                <a:ea typeface="ＭＳ Ｐゴシック" pitchFamily="34" charset="-128"/>
              </a:rPr>
              <a:t>conflict serializable</a:t>
            </a:r>
            <a:r>
              <a:rPr altLang="en-US" lang="zh-CN">
                <a:ea typeface="ＭＳ Ｐゴシック" pitchFamily="34" charset="-128"/>
              </a:rPr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lang="en-US"/>
              <a:t>Outline</a:t>
            </a:r>
          </a:p>
        </p:txBody>
      </p:sp>
      <p:sp>
        <p:nvSpPr>
          <p:cNvPr id="1048588" name=""/>
          <p:cNvSpPr/>
          <p:nvPr>
            <p:ph sz="full" idx="1"/>
          </p:nvPr>
        </p:nvSpPr>
        <p:spPr>
          <a:xfrm rot="0">
            <a:off x="814387" y="1093787"/>
            <a:ext cx="6564312" cy="41370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3000" lang="zh-CN">
                <a:ea typeface="ＭＳ Ｐゴシック" pitchFamily="34" charset="-128"/>
              </a:rPr>
              <a:t>Transaction Concept</a:t>
            </a:r>
          </a:p>
          <a:p>
            <a:pPr lvl="0">
              <a:lnSpc>
                <a:spcPct val="90000"/>
              </a:lnSpc>
            </a:pPr>
            <a:r>
              <a:rPr altLang="en-US" sz="3000" lang="zh-CN">
                <a:ea typeface="ＭＳ Ｐゴシック" pitchFamily="34" charset="-128"/>
              </a:rPr>
              <a:t>Transaction State</a:t>
            </a:r>
          </a:p>
          <a:p>
            <a:pPr lvl="0">
              <a:lnSpc>
                <a:spcPct val="90000"/>
              </a:lnSpc>
            </a:pPr>
            <a:r>
              <a:rPr altLang="en-US" sz="3000" lang="zh-CN">
                <a:ea typeface="ＭＳ Ｐゴシック" pitchFamily="34" charset="-128"/>
              </a:rPr>
              <a:t>Concurrent Executions</a:t>
            </a:r>
          </a:p>
          <a:p>
            <a:pPr lvl="0">
              <a:lnSpc>
                <a:spcPct val="90000"/>
              </a:lnSpc>
            </a:pPr>
            <a:r>
              <a:rPr altLang="en-US" sz="3000" lang="zh-CN">
                <a:ea typeface="ＭＳ Ｐゴシック" pitchFamily="34" charset="-128"/>
              </a:rPr>
              <a:t>Serializability</a:t>
            </a:r>
          </a:p>
          <a:p>
            <a:pPr lvl="0">
              <a:lnSpc>
                <a:spcPct val="90000"/>
              </a:lnSpc>
            </a:pPr>
            <a:r>
              <a:rPr altLang="en-US" sz="3000" lang="zh-CN">
                <a:ea typeface="ＭＳ Ｐゴシック" pitchFamily="34" charset="-128"/>
              </a:rPr>
              <a:t>Recoverability</a:t>
            </a:r>
          </a:p>
          <a:p>
            <a:pPr lvl="0">
              <a:lnSpc>
                <a:spcPct val="90000"/>
              </a:lnSpc>
            </a:pPr>
            <a:r>
              <a:rPr altLang="en-US" sz="3000" lang="zh-CN">
                <a:ea typeface="ＭＳ Ｐゴシック" pitchFamily="34" charset="-128"/>
              </a:rPr>
              <a:t>Implementation of Isolation</a:t>
            </a:r>
          </a:p>
          <a:p>
            <a:pPr lvl="0">
              <a:lnSpc>
                <a:spcPct val="90000"/>
              </a:lnSpc>
            </a:pPr>
            <a:r>
              <a:rPr altLang="en-US" sz="3000" lang="zh-CN">
                <a:ea typeface="ＭＳ Ｐゴシック" pitchFamily="34" charset="-128"/>
              </a:rPr>
              <a:t>Transaction Definition in SQL</a:t>
            </a:r>
          </a:p>
          <a:p>
            <a:pPr lvl="0">
              <a:lnSpc>
                <a:spcPct val="90000"/>
              </a:lnSpc>
            </a:pPr>
            <a:r>
              <a:rPr altLang="en-US" sz="3000" lang="zh-CN">
                <a:ea typeface="ＭＳ Ｐゴシック" pitchFamily="34" charset="-128"/>
              </a:rPr>
              <a:t>Testing for Serializability.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0" name=""/>
          <p:cNvSpPr/>
          <p:nvPr>
            <p:ph type="title" sz="full" idx="0"/>
          </p:nvPr>
        </p:nvSpPr>
        <p:spPr>
          <a:xfrm rot="0">
            <a:off x="457200" y="274637"/>
            <a:ext cx="8229600" cy="73818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Conflict Serializability (Cont.)</a:t>
            </a:r>
          </a:p>
        </p:txBody>
      </p:sp>
      <p:sp>
        <p:nvSpPr>
          <p:cNvPr id="1048681" name=""/>
          <p:cNvSpPr/>
          <p:nvPr>
            <p:ph sz="full" idx="1"/>
          </p:nvPr>
        </p:nvSpPr>
        <p:spPr>
          <a:xfrm rot="0">
            <a:off x="814387" y="1093787"/>
            <a:ext cx="7189787" cy="4068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tabLst>
                <a:tab algn="l" pos="2063750"/>
                <a:tab algn="l" pos="2511425"/>
                <a:tab algn="l" pos="3262312"/>
                <a:tab algn="l" pos="3881437"/>
              </a:tabLst>
            </a:pPr>
            <a:r>
              <a:rPr altLang="en-US" sz="1600" lang="zh-CN">
                <a:ea typeface="ＭＳ Ｐゴシック" pitchFamily="34" charset="-128"/>
              </a:rPr>
              <a:t>Schedule 3 can be transformed into Schedule 6 -- a serial schedule where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2</a:t>
            </a:r>
            <a:r>
              <a:rPr altLang="en-US" sz="1600" lang="zh-CN">
                <a:ea typeface="ＭＳ Ｐゴシック" pitchFamily="34" charset="-128"/>
              </a:rPr>
              <a:t> follows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1</a:t>
            </a:r>
            <a:r>
              <a:rPr altLang="en-US" sz="1600" lang="zh-CN">
                <a:ea typeface="ＭＳ Ｐゴシック" pitchFamily="34" charset="-128"/>
              </a:rPr>
              <a:t>, by a series of swaps of non-conflicting instructions.  Therefore, Schedule 3 is conflict serializable.</a:t>
            </a:r>
          </a:p>
        </p:txBody>
      </p:sp>
      <p:sp>
        <p:nvSpPr>
          <p:cNvPr id="1048682" name=""/>
          <p:cNvSpPr txBox="1"/>
          <p:nvPr/>
        </p:nvSpPr>
        <p:spPr>
          <a:xfrm rot="0">
            <a:off x="2082800" y="5059362"/>
            <a:ext cx="1455737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5pPr>
          </a:lstStyle>
          <a:p>
            <a:pPr algn="r" lvl="0"/>
            <a:r>
              <a:rPr altLang="en-US" sz="2000" lang="en-US"/>
              <a:t>Schedule 3</a:t>
            </a:r>
          </a:p>
        </p:txBody>
      </p:sp>
      <p:sp>
        <p:nvSpPr>
          <p:cNvPr id="1048683" name=""/>
          <p:cNvSpPr txBox="1"/>
          <p:nvPr/>
        </p:nvSpPr>
        <p:spPr>
          <a:xfrm rot="0">
            <a:off x="5986462" y="5078412"/>
            <a:ext cx="1455737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5pPr>
          </a:lstStyle>
          <a:p>
            <a:pPr algn="r" lvl="0"/>
            <a:r>
              <a:rPr altLang="en-US" sz="2000" lang="en-US"/>
              <a:t>Schedule 6</a:t>
            </a: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368425" y="2181225"/>
            <a:ext cx="3092450" cy="2505075"/>
          </a:xfrm>
          <a:prstGeom prst="rect"/>
          <a:noFill/>
          <a:ln>
            <a:noFill/>
          </a:ln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911725" y="2182812"/>
            <a:ext cx="3319462" cy="24574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"/>
          <p:cNvSpPr/>
          <p:nvPr>
            <p:ph type="title" sz="full" idx="0"/>
          </p:nvPr>
        </p:nvSpPr>
        <p:spPr>
          <a:xfrm rot="0">
            <a:off x="457200" y="274637"/>
            <a:ext cx="8229600" cy="5969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Conflict Serializability (Cont.)</a:t>
            </a:r>
          </a:p>
        </p:txBody>
      </p:sp>
      <p:sp>
        <p:nvSpPr>
          <p:cNvPr id="1048688" name=""/>
          <p:cNvSpPr/>
          <p:nvPr>
            <p:ph sz="full" idx="1"/>
          </p:nvPr>
        </p:nvSpPr>
        <p:spPr>
          <a:xfrm rot="0">
            <a:off x="1085850" y="1181100"/>
            <a:ext cx="6997700" cy="48434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  <a:buFont typeface="Monotype Sorts" pitchFamily="0" charset="2"/>
              <a:buNone/>
              <a:tabLst>
                <a:tab algn="l" pos="2222500"/>
                <a:tab algn="l" pos="2568575"/>
                <a:tab algn="l" pos="3319462"/>
                <a:tab algn="l" pos="3594100"/>
              </a:tabLst>
            </a:pPr>
            <a:endParaRPr altLang="en-US" sz="2500" lang="zh-CN">
              <a:ea typeface="ＭＳ Ｐゴシック" pitchFamily="34" charset="-128"/>
            </a:endParaRPr>
          </a:p>
          <a:p>
            <a:pPr lvl="0">
              <a:lnSpc>
                <a:spcPct val="80000"/>
              </a:lnSpc>
            </a:pPr>
            <a:r>
              <a:rPr altLang="en-US" sz="2500" lang="zh-CN">
                <a:ea typeface="ＭＳ Ｐゴシック" pitchFamily="34" charset="-128"/>
              </a:rPr>
              <a:t>Example of a schedule that is not conflict serializable:</a:t>
            </a:r>
            <a:br/>
            <a:br/>
            <a:br/>
            <a:br/>
            <a:br/>
            <a:br/>
            <a:br/>
            <a:endParaRPr altLang="en-US" sz="2500" lang="zh-CN">
              <a:ea typeface="ＭＳ Ｐゴシック" pitchFamily="34" charset="-128"/>
            </a:endParaRPr>
          </a:p>
          <a:p>
            <a:pPr lvl="0">
              <a:lnSpc>
                <a:spcPct val="80000"/>
              </a:lnSpc>
            </a:pPr>
            <a:r>
              <a:rPr altLang="en-US" sz="2500" lang="zh-CN">
                <a:ea typeface="ＭＳ Ｐゴシック" pitchFamily="34" charset="-128"/>
              </a:rPr>
              <a:t>We are unable to swap instructions in the above schedule to obtain either the serial schedule &lt; </a:t>
            </a:r>
            <a:r>
              <a:rPr altLang="en-US" sz="2500" i="1" lang="zh-CN">
                <a:ea typeface="ＭＳ Ｐゴシック" pitchFamily="34" charset="-128"/>
              </a:rPr>
              <a:t>T</a:t>
            </a:r>
            <a:r>
              <a:rPr altLang="en-US" baseline="-25000" sz="2500" lang="zh-CN">
                <a:ea typeface="ＭＳ Ｐゴシック" pitchFamily="34" charset="-128"/>
              </a:rPr>
              <a:t>3</a:t>
            </a:r>
            <a:r>
              <a:rPr altLang="en-US" sz="2500" lang="zh-CN">
                <a:ea typeface="ＭＳ Ｐゴシック" pitchFamily="34" charset="-128"/>
              </a:rPr>
              <a:t>, </a:t>
            </a:r>
            <a:r>
              <a:rPr altLang="en-US" sz="2500" i="1" lang="zh-CN">
                <a:ea typeface="ＭＳ Ｐゴシック" pitchFamily="34" charset="-128"/>
              </a:rPr>
              <a:t>T</a:t>
            </a:r>
            <a:r>
              <a:rPr altLang="en-US" baseline="-25000" sz="2500" lang="zh-CN">
                <a:ea typeface="ＭＳ Ｐゴシック" pitchFamily="34" charset="-128"/>
              </a:rPr>
              <a:t>4</a:t>
            </a:r>
            <a:r>
              <a:rPr altLang="en-US" sz="2500" lang="zh-CN">
                <a:ea typeface="ＭＳ Ｐゴシック" pitchFamily="34" charset="-128"/>
              </a:rPr>
              <a:t> &gt;, or the serial schedule &lt; </a:t>
            </a:r>
            <a:r>
              <a:rPr altLang="en-US" sz="2500" i="1" lang="zh-CN">
                <a:ea typeface="ＭＳ Ｐゴシック" pitchFamily="34" charset="-128"/>
              </a:rPr>
              <a:t>T</a:t>
            </a:r>
            <a:r>
              <a:rPr altLang="en-US" baseline="-25000" sz="2500" lang="zh-CN">
                <a:ea typeface="ＭＳ Ｐゴシック" pitchFamily="34" charset="-128"/>
              </a:rPr>
              <a:t>4</a:t>
            </a:r>
            <a:r>
              <a:rPr altLang="en-US" sz="2500" lang="zh-CN">
                <a:ea typeface="ＭＳ Ｐゴシック" pitchFamily="34" charset="-128"/>
              </a:rPr>
              <a:t>, </a:t>
            </a:r>
            <a:r>
              <a:rPr altLang="en-US" sz="2500" i="1" lang="zh-CN">
                <a:ea typeface="ＭＳ Ｐゴシック" pitchFamily="34" charset="-128"/>
              </a:rPr>
              <a:t>T</a:t>
            </a:r>
            <a:r>
              <a:rPr altLang="en-US" baseline="-25000" sz="2500" lang="zh-CN">
                <a:ea typeface="ＭＳ Ｐゴシック" pitchFamily="34" charset="-128"/>
              </a:rPr>
              <a:t>3</a:t>
            </a:r>
            <a:r>
              <a:rPr altLang="en-US" sz="2500" lang="zh-CN">
                <a:ea typeface="ＭＳ Ｐゴシック" pitchFamily="34" charset="-128"/>
              </a:rPr>
              <a:t> &gt;.</a:t>
            </a: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495550" y="2603500"/>
            <a:ext cx="3916362" cy="14668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2" name=""/>
          <p:cNvSpPr/>
          <p:nvPr>
            <p:ph type="title" sz="full" idx="0"/>
          </p:nvPr>
        </p:nvSpPr>
        <p:spPr>
          <a:xfrm rot="0">
            <a:off x="457200" y="274637"/>
            <a:ext cx="8229600" cy="73818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Precedence Graph</a:t>
            </a:r>
          </a:p>
        </p:txBody>
      </p:sp>
      <p:sp>
        <p:nvSpPr>
          <p:cNvPr id="1048693" name=""/>
          <p:cNvSpPr/>
          <p:nvPr>
            <p:ph sz="full" idx="1"/>
          </p:nvPr>
        </p:nvSpPr>
        <p:spPr>
          <a:xfrm rot="0">
            <a:off x="1401762" y="1093787"/>
            <a:ext cx="6796087" cy="32194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Consider some schedule of a set of transactions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lang="zh-CN">
                <a:ea typeface="ＭＳ Ｐゴシック" pitchFamily="34" charset="-128"/>
              </a:rPr>
              <a:t>1</a:t>
            </a:r>
            <a:r>
              <a:rPr altLang="en-US" sz="2200" lang="zh-CN">
                <a:ea typeface="ＭＳ Ｐゴシック" pitchFamily="34" charset="-128"/>
              </a:rPr>
              <a:t>,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lang="zh-CN">
                <a:ea typeface="ＭＳ Ｐゴシック" pitchFamily="34" charset="-128"/>
              </a:rPr>
              <a:t>2</a:t>
            </a:r>
            <a:r>
              <a:rPr altLang="en-US" sz="2200" lang="zh-CN">
                <a:ea typeface="ＭＳ Ｐゴシック" pitchFamily="34" charset="-128"/>
              </a:rPr>
              <a:t>, ...,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i="1" lang="zh-CN">
                <a:ea typeface="ＭＳ Ｐゴシック" pitchFamily="34" charset="-128"/>
              </a:rPr>
              <a:t>n</a:t>
            </a:r>
          </a:p>
          <a:p>
            <a:pPr lvl="0">
              <a:lnSpc>
                <a:spcPct val="80000"/>
              </a:lnSpc>
            </a:pPr>
            <a:r>
              <a:rPr altLang="en-US" b="1" sz="2200" lang="zh-CN">
                <a:solidFill>
                  <a:srgbClr val="000099"/>
                </a:solidFill>
                <a:ea typeface="ＭＳ Ｐゴシック" pitchFamily="34" charset="-128"/>
              </a:rPr>
              <a:t>Precedence graph</a:t>
            </a:r>
            <a:r>
              <a:rPr altLang="en-US" sz="2200" i="1" lang="zh-CN">
                <a:ea typeface="ＭＳ Ｐゴシック" pitchFamily="34" charset="-128"/>
              </a:rPr>
              <a:t> </a:t>
            </a:r>
            <a:r>
              <a:rPr altLang="en-US" sz="2200" lang="zh-CN">
                <a:ea typeface="ＭＳ Ｐゴシック" pitchFamily="34" charset="-128"/>
              </a:rPr>
              <a:t>— a direct graph where the vertices are the transactions (names).</a:t>
            </a:r>
          </a:p>
          <a:p>
            <a:pPr lvl="0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We draw an arc from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i="1" lang="zh-CN">
                <a:ea typeface="ＭＳ Ｐゴシック" pitchFamily="34" charset="-128"/>
              </a:rPr>
              <a:t>i</a:t>
            </a:r>
            <a:r>
              <a:rPr altLang="en-US" sz="2200" i="1" lang="zh-CN">
                <a:ea typeface="ＭＳ Ｐゴシック" pitchFamily="34" charset="-128"/>
              </a:rPr>
              <a:t> </a:t>
            </a:r>
            <a:r>
              <a:rPr altLang="en-US" sz="2200" lang="zh-CN">
                <a:ea typeface="ＭＳ Ｐゴシック" pitchFamily="34" charset="-128"/>
              </a:rPr>
              <a:t>to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i="1" lang="zh-CN">
                <a:ea typeface="ＭＳ Ｐゴシック" pitchFamily="34" charset="-128"/>
              </a:rPr>
              <a:t>j</a:t>
            </a:r>
            <a:r>
              <a:rPr altLang="en-US" sz="2200" i="1" lang="zh-CN">
                <a:ea typeface="ＭＳ Ｐゴシック" pitchFamily="34" charset="-128"/>
              </a:rPr>
              <a:t> </a:t>
            </a:r>
            <a:r>
              <a:rPr altLang="en-US" sz="2200" lang="zh-CN">
                <a:ea typeface="ＭＳ Ｐゴシック" pitchFamily="34" charset="-128"/>
              </a:rPr>
              <a:t>if the two transaction conflict, and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i="1" lang="zh-CN">
                <a:ea typeface="ＭＳ Ｐゴシック" pitchFamily="34" charset="-128"/>
              </a:rPr>
              <a:t>i</a:t>
            </a:r>
            <a:r>
              <a:rPr altLang="en-US" sz="2200" i="1" lang="zh-CN">
                <a:ea typeface="ＭＳ Ｐゴシック" pitchFamily="34" charset="-128"/>
              </a:rPr>
              <a:t> </a:t>
            </a:r>
            <a:r>
              <a:rPr altLang="en-US" sz="2200" lang="zh-CN">
                <a:ea typeface="ＭＳ Ｐゴシック" pitchFamily="34" charset="-128"/>
              </a:rPr>
              <a:t>accessed the data item on which the conflict arose earlier.</a:t>
            </a:r>
          </a:p>
          <a:p>
            <a:pPr lvl="0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We may label the arc by the item that was accessed.</a:t>
            </a:r>
          </a:p>
          <a:p>
            <a:pPr lvl="0">
              <a:lnSpc>
                <a:spcPct val="80000"/>
              </a:lnSpc>
            </a:pPr>
            <a:r>
              <a:rPr altLang="en-US" b="1" sz="2200" lang="zh-CN">
                <a:ea typeface="ＭＳ Ｐゴシック" pitchFamily="34" charset="-128"/>
              </a:rPr>
              <a:t>Example</a:t>
            </a: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317875" y="4000500"/>
            <a:ext cx="2589212" cy="16256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7" name=""/>
          <p:cNvSpPr/>
          <p:nvPr>
            <p:ph type="title" sz="full" idx="0"/>
          </p:nvPr>
        </p:nvSpPr>
        <p:spPr>
          <a:xfrm rot="0">
            <a:off x="842962" y="117475"/>
            <a:ext cx="8077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Testing </a:t>
            </a:r>
            <a:r>
              <a:rPr altLang="en-US" sz="4000" lang="en-US"/>
              <a:t>for Conflict </a:t>
            </a:r>
            <a:r>
              <a:rPr altLang="en-US" sz="4000" lang="en-US"/>
              <a:t>Serializability</a:t>
            </a:r>
          </a:p>
        </p:txBody>
      </p:sp>
      <p:sp>
        <p:nvSpPr>
          <p:cNvPr id="1048698" name=""/>
          <p:cNvSpPr/>
          <p:nvPr>
            <p:ph sz="full" idx="1"/>
          </p:nvPr>
        </p:nvSpPr>
        <p:spPr>
          <a:xfrm rot="0">
            <a:off x="754062" y="1106487"/>
            <a:ext cx="5097462" cy="52482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r>
              <a:rPr altLang="en-US" sz="1600" lang="zh-CN">
                <a:ea typeface="ＭＳ Ｐゴシック" pitchFamily="34" charset="-128"/>
              </a:rPr>
              <a:t>A schedule is conflict serializable if and only if its precedence graph is acyclic.</a:t>
            </a:r>
          </a:p>
          <a:p>
            <a:pPr lvl="0"/>
            <a:r>
              <a:rPr altLang="en-US" sz="1600" lang="zh-CN">
                <a:ea typeface="ＭＳ Ｐゴシック" pitchFamily="34" charset="-128"/>
              </a:rPr>
              <a:t>Cycle-detection algorithms exist which take order </a:t>
            </a:r>
            <a:r>
              <a:rPr altLang="en-US" sz="1600" i="1" lang="zh-CN">
                <a:ea typeface="ＭＳ Ｐゴシック" pitchFamily="34" charset="-128"/>
              </a:rPr>
              <a:t>n</a:t>
            </a:r>
            <a:r>
              <a:rPr altLang="en-US" baseline="30000" sz="1600" lang="zh-CN">
                <a:ea typeface="ＭＳ Ｐゴシック" pitchFamily="34" charset="-128"/>
              </a:rPr>
              <a:t>2</a:t>
            </a:r>
            <a:r>
              <a:rPr altLang="en-US" sz="1600" lang="zh-CN">
                <a:ea typeface="ＭＳ Ｐゴシック" pitchFamily="34" charset="-128"/>
              </a:rPr>
              <a:t> time, where </a:t>
            </a:r>
            <a:r>
              <a:rPr altLang="en-US" sz="1600" i="1" lang="zh-CN">
                <a:ea typeface="ＭＳ Ｐゴシック" pitchFamily="34" charset="-128"/>
              </a:rPr>
              <a:t>n </a:t>
            </a:r>
            <a:r>
              <a:rPr altLang="en-US" sz="1600" lang="zh-CN">
                <a:ea typeface="ＭＳ Ｐゴシック" pitchFamily="34" charset="-128"/>
              </a:rPr>
              <a:t>is the number of vertices in the graph.  </a:t>
            </a:r>
          </a:p>
          <a:p>
            <a:pPr lvl="1"/>
            <a:r>
              <a:rPr altLang="en-US" sz="1600" lang="zh-CN">
                <a:ea typeface="ＭＳ Ｐゴシック" pitchFamily="34" charset="-128"/>
              </a:rPr>
              <a:t>(Better algorithms take order </a:t>
            </a:r>
            <a:r>
              <a:rPr altLang="en-US" sz="1600" i="1" lang="zh-CN">
                <a:ea typeface="ＭＳ Ｐゴシック" pitchFamily="34" charset="-128"/>
              </a:rPr>
              <a:t>n</a:t>
            </a:r>
            <a:r>
              <a:rPr altLang="en-US" sz="1600" lang="zh-CN">
                <a:ea typeface="ＭＳ Ｐゴシック" pitchFamily="34" charset="-128"/>
              </a:rPr>
              <a:t> + </a:t>
            </a:r>
            <a:r>
              <a:rPr altLang="en-US" sz="1600" i="1" lang="zh-CN">
                <a:ea typeface="ＭＳ Ｐゴシック" pitchFamily="34" charset="-128"/>
              </a:rPr>
              <a:t>e</a:t>
            </a:r>
            <a:r>
              <a:rPr altLang="en-US" sz="1600" lang="zh-CN">
                <a:ea typeface="ＭＳ Ｐゴシック" pitchFamily="34" charset="-128"/>
              </a:rPr>
              <a:t> where </a:t>
            </a:r>
            <a:r>
              <a:rPr altLang="en-US" sz="1600" i="1" lang="zh-CN">
                <a:ea typeface="ＭＳ Ｐゴシック" pitchFamily="34" charset="-128"/>
              </a:rPr>
              <a:t>e</a:t>
            </a:r>
            <a:r>
              <a:rPr altLang="en-US" sz="1600" lang="zh-CN">
                <a:ea typeface="ＭＳ Ｐゴシック" pitchFamily="34" charset="-128"/>
              </a:rPr>
              <a:t> is the number of edges.)</a:t>
            </a:r>
          </a:p>
          <a:p>
            <a:pPr lvl="0"/>
            <a:r>
              <a:rPr altLang="en-US" sz="1600" lang="zh-CN">
                <a:ea typeface="ＭＳ Ｐゴシック" pitchFamily="34" charset="-128"/>
              </a:rPr>
              <a:t>If precedence graph is acyclic, the serializability order can be obtained by a </a:t>
            </a:r>
            <a:r>
              <a:rPr altLang="en-US" sz="1600" i="1" lang="zh-CN">
                <a:solidFill>
                  <a:srgbClr val="000099"/>
                </a:solidFill>
                <a:ea typeface="ＭＳ Ｐゴシック" pitchFamily="34" charset="-128"/>
              </a:rPr>
              <a:t>topological sorting</a:t>
            </a:r>
            <a:r>
              <a:rPr altLang="en-US" sz="1600" lang="zh-CN">
                <a:ea typeface="ＭＳ Ｐゴシック" pitchFamily="34" charset="-128"/>
              </a:rPr>
              <a:t> of the graph. </a:t>
            </a:r>
          </a:p>
          <a:p>
            <a:pPr lvl="1"/>
            <a:r>
              <a:rPr altLang="en-US" sz="1600" lang="zh-CN">
                <a:ea typeface="ＭＳ Ｐゴシック" pitchFamily="34" charset="-128"/>
              </a:rPr>
              <a:t>That is, a linear order consistent with the partial order of the graph.</a:t>
            </a:r>
          </a:p>
          <a:p>
            <a:pPr lvl="1"/>
            <a:r>
              <a:rPr altLang="en-US" sz="1600" lang="zh-CN">
                <a:ea typeface="ＭＳ Ｐゴシック" pitchFamily="34" charset="-128"/>
              </a:rPr>
              <a:t>For example, a serializability order for the schedule (a)  would be one of either (b) or (c)</a:t>
            </a:r>
            <a:br/>
            <a:endParaRPr altLang="en-US" sz="1600" lang="zh-CN">
              <a:ea typeface="ＭＳ Ｐゴシック" pitchFamily="34" charset="-128"/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113462" y="1209675"/>
            <a:ext cx="2630487" cy="475456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2" name=""/>
          <p:cNvSpPr/>
          <p:nvPr>
            <p:ph type="title" sz="full" idx="0"/>
          </p:nvPr>
        </p:nvSpPr>
        <p:spPr>
          <a:xfrm rot="0">
            <a:off x="457200" y="274637"/>
            <a:ext cx="8229600" cy="73818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Recoverable Schedules</a:t>
            </a:r>
          </a:p>
        </p:txBody>
      </p:sp>
      <p:sp>
        <p:nvSpPr>
          <p:cNvPr id="1048703" name=""/>
          <p:cNvSpPr/>
          <p:nvPr>
            <p:ph sz="full" idx="1"/>
          </p:nvPr>
        </p:nvSpPr>
        <p:spPr>
          <a:xfrm rot="0">
            <a:off x="914400" y="1158875"/>
            <a:ext cx="7040562" cy="487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tabLst>
                <a:tab algn="l" pos="2395537"/>
                <a:tab algn="l" pos="2857500"/>
                <a:tab algn="l" pos="3549650"/>
                <a:tab algn="l" pos="3997325"/>
              </a:tabLst>
            </a:pPr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Recoverable</a:t>
            </a:r>
            <a:r>
              <a:rPr altLang="en-US" b="1" sz="1600" i="1" lang="zh-CN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schedule</a:t>
            </a:r>
            <a:r>
              <a:rPr altLang="en-US" sz="1600" lang="zh-CN">
                <a:ea typeface="ＭＳ Ｐゴシック" pitchFamily="34" charset="-128"/>
              </a:rPr>
              <a:t> — if a transaction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i="1" lang="zh-CN">
                <a:ea typeface="ＭＳ Ｐゴシック" pitchFamily="34" charset="-128"/>
              </a:rPr>
              <a:t>j</a:t>
            </a:r>
            <a:r>
              <a:rPr altLang="en-US" sz="1600" lang="zh-CN">
                <a:ea typeface="ＭＳ Ｐゴシック" pitchFamily="34" charset="-128"/>
              </a:rPr>
              <a:t> reads a data item previously written by a transaction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i="1" lang="zh-CN">
                <a:ea typeface="ＭＳ Ｐゴシック" pitchFamily="34" charset="-128"/>
              </a:rPr>
              <a:t>i </a:t>
            </a:r>
            <a:r>
              <a:rPr altLang="en-US" sz="1600" lang="zh-CN">
                <a:ea typeface="ＭＳ Ｐゴシック" pitchFamily="34" charset="-128"/>
              </a:rPr>
              <a:t>, then the commit operation of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i="1" lang="zh-CN">
                <a:ea typeface="ＭＳ Ｐゴシック" pitchFamily="34" charset="-128"/>
              </a:rPr>
              <a:t>i</a:t>
            </a:r>
            <a:r>
              <a:rPr altLang="en-US" sz="1600" i="1" lang="zh-CN">
                <a:ea typeface="ＭＳ Ｐゴシック" pitchFamily="34" charset="-128"/>
              </a:rPr>
              <a:t> </a:t>
            </a:r>
            <a:r>
              <a:rPr altLang="en-US" sz="1600" lang="zh-CN">
                <a:ea typeface="ＭＳ Ｐゴシック" pitchFamily="34" charset="-128"/>
              </a:rPr>
              <a:t> </a:t>
            </a:r>
            <a:r>
              <a:rPr altLang="en-US" b="1" sz="1600" lang="zh-CN">
                <a:ea typeface="ＭＳ Ｐゴシック" pitchFamily="34" charset="-128"/>
              </a:rPr>
              <a:t>must</a:t>
            </a:r>
            <a:r>
              <a:rPr altLang="en-US" sz="1600" lang="zh-CN">
                <a:ea typeface="ＭＳ Ｐゴシック" pitchFamily="34" charset="-128"/>
              </a:rPr>
              <a:t> appear before the commit operation of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i="1" lang="zh-CN">
                <a:ea typeface="ＭＳ Ｐゴシック" pitchFamily="34" charset="-128"/>
              </a:rPr>
              <a:t>j</a:t>
            </a:r>
            <a:r>
              <a:rPr altLang="en-US" sz="1600" i="1" lang="zh-CN">
                <a:ea typeface="ＭＳ Ｐゴシック" pitchFamily="34" charset="-128"/>
              </a:rPr>
              <a:t>.</a:t>
            </a:r>
          </a:p>
          <a:p>
            <a:pPr lvl="0">
              <a:tabLst>
                <a:tab algn="l" pos="2395537"/>
                <a:tab algn="l" pos="2857500"/>
                <a:tab algn="l" pos="3549650"/>
                <a:tab algn="l" pos="3997325"/>
              </a:tabLst>
            </a:pPr>
            <a:r>
              <a:rPr altLang="en-US" sz="1600" lang="zh-CN">
                <a:ea typeface="ＭＳ Ｐゴシック" pitchFamily="34" charset="-128"/>
              </a:rPr>
              <a:t>The following schedule is not recoverable if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i="1" lang="zh-CN">
                <a:ea typeface="ＭＳ Ｐゴシック" pitchFamily="34" charset="-128"/>
              </a:rPr>
              <a:t>9</a:t>
            </a:r>
            <a:r>
              <a:rPr altLang="en-US" sz="1600" i="1" lang="zh-CN">
                <a:ea typeface="ＭＳ Ｐゴシック" pitchFamily="34" charset="-128"/>
              </a:rPr>
              <a:t> </a:t>
            </a:r>
            <a:r>
              <a:rPr altLang="en-US" sz="1600" lang="zh-CN">
                <a:ea typeface="ＭＳ Ｐゴシック" pitchFamily="34" charset="-128"/>
              </a:rPr>
              <a:t>commits immediately after the read(A) operation.</a:t>
            </a:r>
            <a:br/>
            <a:r>
              <a:rPr altLang="en-US" sz="1600" lang="zh-CN">
                <a:ea typeface="ＭＳ Ｐゴシック" pitchFamily="34" charset="-128"/>
              </a:rPr>
              <a:t>		</a:t>
            </a:r>
          </a:p>
          <a:p>
            <a:pPr lvl="0">
              <a:tabLst>
                <a:tab algn="l" pos="2395537"/>
                <a:tab algn="l" pos="2857500"/>
                <a:tab algn="l" pos="3549650"/>
                <a:tab algn="l" pos="3997325"/>
              </a:tabLst>
            </a:pPr>
            <a:endParaRPr altLang="en-US" sz="1600" lang="zh-CN">
              <a:ea typeface="ＭＳ Ｐゴシック" pitchFamily="34" charset="-128"/>
            </a:endParaRPr>
          </a:p>
          <a:p>
            <a:pPr lvl="0">
              <a:tabLst>
                <a:tab algn="l" pos="2395537"/>
                <a:tab algn="l" pos="2857500"/>
                <a:tab algn="l" pos="3549650"/>
                <a:tab algn="l" pos="3997325"/>
              </a:tabLst>
            </a:pPr>
            <a:endParaRPr altLang="en-US" sz="1600" lang="zh-CN">
              <a:ea typeface="ＭＳ Ｐゴシック" pitchFamily="34" charset="-128"/>
            </a:endParaRPr>
          </a:p>
          <a:p>
            <a:pPr lvl="0">
              <a:tabLst>
                <a:tab algn="l" pos="2395537"/>
                <a:tab algn="l" pos="2857500"/>
                <a:tab algn="l" pos="3549650"/>
                <a:tab algn="l" pos="3997325"/>
              </a:tabLst>
            </a:pPr>
            <a:endParaRPr altLang="en-US" sz="1600" lang="zh-CN">
              <a:ea typeface="ＭＳ Ｐゴシック" pitchFamily="34" charset="-128"/>
            </a:endParaRPr>
          </a:p>
          <a:p>
            <a:pPr lvl="0">
              <a:tabLst>
                <a:tab algn="l" pos="2395537"/>
                <a:tab algn="l" pos="2857500"/>
                <a:tab algn="l" pos="3549650"/>
                <a:tab algn="l" pos="3997325"/>
              </a:tabLst>
            </a:pPr>
            <a:endParaRPr altLang="en-US" sz="1600" lang="zh-CN">
              <a:ea typeface="ＭＳ Ｐゴシック" pitchFamily="34" charset="-128"/>
            </a:endParaRPr>
          </a:p>
          <a:p>
            <a:pPr lvl="0">
              <a:tabLst>
                <a:tab algn="l" pos="2395537"/>
                <a:tab algn="l" pos="2857500"/>
                <a:tab algn="l" pos="3549650"/>
                <a:tab algn="l" pos="3997325"/>
              </a:tabLst>
            </a:pPr>
            <a:endParaRPr altLang="en-US" sz="1600" lang="zh-CN">
              <a:ea typeface="ＭＳ Ｐゴシック" pitchFamily="34" charset="-128"/>
            </a:endParaRPr>
          </a:p>
          <a:p>
            <a:pPr lvl="0">
              <a:tabLst>
                <a:tab algn="l" pos="2395537"/>
                <a:tab algn="l" pos="2857500"/>
                <a:tab algn="l" pos="3549650"/>
                <a:tab algn="l" pos="3997325"/>
              </a:tabLst>
            </a:pPr>
            <a:r>
              <a:rPr altLang="en-US" sz="1600" lang="zh-CN">
                <a:ea typeface="ＭＳ Ｐゴシック" pitchFamily="34" charset="-128"/>
              </a:rPr>
              <a:t>If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8</a:t>
            </a:r>
            <a:r>
              <a:rPr altLang="en-US" sz="1600" lang="zh-CN">
                <a:ea typeface="ＭＳ Ｐゴシック" pitchFamily="34" charset="-128"/>
              </a:rPr>
              <a:t> should abort,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9</a:t>
            </a:r>
            <a:r>
              <a:rPr altLang="en-US" sz="1600" lang="zh-CN">
                <a:ea typeface="ＭＳ Ｐゴシック" pitchFamily="34" charset="-128"/>
              </a:rPr>
              <a:t> would have read (and possibly shown to the user) an inconsistent database state.  Hence, database must ensure that schedules are recoverable.</a:t>
            </a: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52762" y="2705100"/>
            <a:ext cx="3032125" cy="15748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7" name=""/>
          <p:cNvSpPr/>
          <p:nvPr>
            <p:ph type="title" sz="full" idx="0"/>
          </p:nvPr>
        </p:nvSpPr>
        <p:spPr>
          <a:xfrm rot="0">
            <a:off x="457200" y="274637"/>
            <a:ext cx="8229600" cy="6953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Cascading Rollbacks</a:t>
            </a:r>
          </a:p>
        </p:txBody>
      </p:sp>
      <p:sp>
        <p:nvSpPr>
          <p:cNvPr id="1048708" name=""/>
          <p:cNvSpPr/>
          <p:nvPr>
            <p:ph sz="full" idx="1"/>
          </p:nvPr>
        </p:nvSpPr>
        <p:spPr>
          <a:xfrm rot="0">
            <a:off x="814387" y="1093787"/>
            <a:ext cx="7169150" cy="4622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  <a:tabLst>
                <a:tab algn="l" pos="1658937"/>
                <a:tab algn="l" pos="2120900"/>
                <a:tab algn="l" pos="2684462"/>
                <a:tab algn="l" pos="3030537"/>
                <a:tab algn="l" pos="3767137"/>
                <a:tab algn="l" pos="4056062"/>
              </a:tabLst>
            </a:pPr>
            <a:r>
              <a:rPr altLang="en-US" b="1" sz="2200" lang="zh-CN">
                <a:solidFill>
                  <a:srgbClr val="000099"/>
                </a:solidFill>
                <a:ea typeface="ＭＳ Ｐゴシック" pitchFamily="34" charset="-128"/>
              </a:rPr>
              <a:t>Cascading rollback</a:t>
            </a:r>
            <a:r>
              <a:rPr altLang="en-US" sz="2200" lang="zh-CN">
                <a:ea typeface="ＭＳ Ｐゴシック" pitchFamily="34" charset="-128"/>
              </a:rPr>
              <a:t> – a single transaction failure leads to a series of transaction rollbacks.  Consider the following schedule where none of the transactions has yet committed (so the schedule is recoverable)</a:t>
            </a:r>
            <a:br/>
            <a:br/>
            <a:br/>
            <a:br/>
            <a:br/>
            <a:br/>
            <a:br/>
            <a:br/>
            <a:br/>
            <a:br/>
            <a:r>
              <a:rPr altLang="en-US" sz="2200" lang="zh-CN">
                <a:ea typeface="ＭＳ Ｐゴシック" pitchFamily="34" charset="-128"/>
              </a:rPr>
              <a:t>If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lang="zh-CN">
                <a:ea typeface="ＭＳ Ｐゴシック" pitchFamily="34" charset="-128"/>
              </a:rPr>
              <a:t>10</a:t>
            </a:r>
            <a:r>
              <a:rPr altLang="en-US" sz="2200" lang="zh-CN">
                <a:ea typeface="ＭＳ Ｐゴシック" pitchFamily="34" charset="-128"/>
              </a:rPr>
              <a:t> fails,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lang="zh-CN">
                <a:ea typeface="ＭＳ Ｐゴシック" pitchFamily="34" charset="-128"/>
              </a:rPr>
              <a:t>11</a:t>
            </a:r>
            <a:r>
              <a:rPr altLang="en-US" sz="2200" lang="zh-CN">
                <a:ea typeface="ＭＳ Ｐゴシック" pitchFamily="34" charset="-128"/>
              </a:rPr>
              <a:t> and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lang="zh-CN">
                <a:ea typeface="ＭＳ Ｐゴシック" pitchFamily="34" charset="-128"/>
              </a:rPr>
              <a:t>12</a:t>
            </a:r>
            <a:r>
              <a:rPr altLang="en-US" sz="2200" lang="zh-CN">
                <a:ea typeface="ＭＳ Ｐゴシック" pitchFamily="34" charset="-128"/>
              </a:rPr>
              <a:t> must also be rolled back.</a:t>
            </a:r>
          </a:p>
          <a:p>
            <a:pPr lvl="0">
              <a:lnSpc>
                <a:spcPct val="80000"/>
              </a:lnSpc>
              <a:tabLst>
                <a:tab algn="l" pos="1658937"/>
                <a:tab algn="l" pos="2120900"/>
                <a:tab algn="l" pos="2684462"/>
                <a:tab algn="l" pos="3030537"/>
                <a:tab algn="l" pos="3767137"/>
                <a:tab algn="l" pos="4056062"/>
              </a:tabLst>
            </a:pPr>
            <a:r>
              <a:rPr altLang="en-US" sz="2200" lang="zh-CN">
                <a:ea typeface="ＭＳ Ｐゴシック" pitchFamily="34" charset="-128"/>
              </a:rPr>
              <a:t>Can lead to the undoing of a significant amount of work</a:t>
            </a:r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12975" y="2425700"/>
            <a:ext cx="3806825" cy="21383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2" name=""/>
          <p:cNvSpPr/>
          <p:nvPr>
            <p:ph type="title" sz="full" idx="0"/>
          </p:nvPr>
        </p:nvSpPr>
        <p:spPr>
          <a:xfrm rot="0">
            <a:off x="457200" y="274637"/>
            <a:ext cx="8229600" cy="5842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Cascadeless Schedules</a:t>
            </a:r>
          </a:p>
        </p:txBody>
      </p:sp>
      <p:sp>
        <p:nvSpPr>
          <p:cNvPr id="1048713" name=""/>
          <p:cNvSpPr/>
          <p:nvPr>
            <p:ph sz="full" idx="1"/>
          </p:nvPr>
        </p:nvSpPr>
        <p:spPr>
          <a:xfrm rot="0">
            <a:off x="466725" y="996950"/>
            <a:ext cx="8240712" cy="55451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r>
              <a:rPr altLang="en-US" b="1" sz="2200" lang="zh-CN">
                <a:solidFill>
                  <a:srgbClr val="000099"/>
                </a:solidFill>
                <a:ea typeface="ＭＳ Ｐゴシック" pitchFamily="34" charset="-128"/>
              </a:rPr>
              <a:t>Cascadeless</a:t>
            </a:r>
            <a:r>
              <a:rPr altLang="en-US" b="1" sz="2200" i="1" lang="zh-CN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altLang="en-US" b="1" sz="2200" lang="zh-CN">
                <a:solidFill>
                  <a:srgbClr val="000099"/>
                </a:solidFill>
                <a:ea typeface="ＭＳ Ｐゴシック" pitchFamily="34" charset="-128"/>
              </a:rPr>
              <a:t>schedules</a:t>
            </a:r>
            <a:r>
              <a:rPr altLang="en-US" sz="2200" lang="zh-CN">
                <a:ea typeface="ＭＳ Ｐゴシック" pitchFamily="34" charset="-128"/>
              </a:rPr>
              <a:t> — for each pair of transactions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i="1" lang="zh-CN">
                <a:ea typeface="ＭＳ Ｐゴシック" pitchFamily="34" charset="-128"/>
              </a:rPr>
              <a:t>i</a:t>
            </a:r>
            <a:r>
              <a:rPr altLang="en-US" sz="2200" i="1" lang="zh-CN">
                <a:ea typeface="ＭＳ Ｐゴシック" pitchFamily="34" charset="-128"/>
              </a:rPr>
              <a:t> </a:t>
            </a:r>
            <a:r>
              <a:rPr altLang="en-US" sz="2200" lang="zh-CN">
                <a:ea typeface="ＭＳ Ｐゴシック" pitchFamily="34" charset="-128"/>
              </a:rPr>
              <a:t>and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i="1" lang="zh-CN">
                <a:ea typeface="ＭＳ Ｐゴシック" pitchFamily="34" charset="-128"/>
              </a:rPr>
              <a:t>j</a:t>
            </a:r>
            <a:r>
              <a:rPr altLang="en-US" sz="2200" lang="zh-CN">
                <a:ea typeface="ＭＳ Ｐゴシック" pitchFamily="34" charset="-128"/>
              </a:rPr>
              <a:t> such that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i="1" lang="zh-CN">
                <a:ea typeface="ＭＳ Ｐゴシック" pitchFamily="34" charset="-128"/>
              </a:rPr>
              <a:t>j</a:t>
            </a:r>
            <a:r>
              <a:rPr altLang="en-US" sz="2200" lang="zh-CN">
                <a:ea typeface="ＭＳ Ｐゴシック" pitchFamily="34" charset="-128"/>
              </a:rPr>
              <a:t>  reads a data item previously written by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i="1" lang="zh-CN">
                <a:ea typeface="ＭＳ Ｐゴシック" pitchFamily="34" charset="-128"/>
              </a:rPr>
              <a:t>i</a:t>
            </a:r>
            <a:r>
              <a:rPr altLang="en-US" sz="2200" lang="zh-CN">
                <a:ea typeface="ＭＳ Ｐゴシック" pitchFamily="34" charset="-128"/>
              </a:rPr>
              <a:t>, the commit operation of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i="1" lang="zh-CN">
                <a:ea typeface="ＭＳ Ｐゴシック" pitchFamily="34" charset="-128"/>
              </a:rPr>
              <a:t>i</a:t>
            </a:r>
            <a:r>
              <a:rPr altLang="en-US" sz="2200" i="1" lang="zh-CN">
                <a:ea typeface="ＭＳ Ｐゴシック" pitchFamily="34" charset="-128"/>
              </a:rPr>
              <a:t> </a:t>
            </a:r>
            <a:r>
              <a:rPr altLang="en-US" sz="2200" lang="zh-CN">
                <a:ea typeface="ＭＳ Ｐゴシック" pitchFamily="34" charset="-128"/>
              </a:rPr>
              <a:t> appears before the read operation of </a:t>
            </a:r>
            <a:r>
              <a:rPr altLang="en-US" sz="2200" i="1" lang="zh-CN">
                <a:ea typeface="ＭＳ Ｐゴシック" pitchFamily="34" charset="-128"/>
              </a:rPr>
              <a:t>T</a:t>
            </a:r>
            <a:r>
              <a:rPr altLang="en-US" baseline="-25000" sz="2200" i="1" lang="zh-CN">
                <a:ea typeface="ＭＳ Ｐゴシック" pitchFamily="34" charset="-128"/>
              </a:rPr>
              <a:t>j</a:t>
            </a:r>
            <a:r>
              <a:rPr altLang="en-US" sz="2200" lang="zh-CN">
                <a:ea typeface="ＭＳ Ｐゴシック" pitchFamily="34" charset="-128"/>
              </a:rPr>
              <a:t>.</a:t>
            </a:r>
          </a:p>
          <a:p>
            <a:pPr lvl="0"/>
            <a:r>
              <a:rPr altLang="en-US" sz="2200" lang="zh-CN">
                <a:ea typeface="ＭＳ Ｐゴシック" pitchFamily="34" charset="-128"/>
              </a:rPr>
              <a:t>Every cascadeless schedule is also recoverable</a:t>
            </a:r>
          </a:p>
          <a:p>
            <a:pPr lvl="0"/>
            <a:r>
              <a:rPr altLang="en-US" sz="2200" lang="zh-CN">
                <a:ea typeface="ＭＳ Ｐゴシック" pitchFamily="34" charset="-128"/>
              </a:rPr>
              <a:t>It is desirable to restrict the schedules to those that are cascadeless</a:t>
            </a:r>
          </a:p>
          <a:p>
            <a:pPr lvl="0"/>
            <a:r>
              <a:rPr altLang="en-US" sz="2200" lang="zh-CN">
                <a:ea typeface="ＭＳ Ｐゴシック" pitchFamily="34" charset="-128"/>
              </a:rPr>
              <a:t>Example of  a schedule that is NOT cascadeless</a:t>
            </a:r>
          </a:p>
          <a:p>
            <a:pPr lvl="0"/>
            <a:endParaRPr altLang="en-US" sz="2200" lang="zh-CN">
              <a:ea typeface="ＭＳ Ｐゴシック" pitchFamily="34" charset="-128"/>
            </a:endParaRP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74887" y="3697287"/>
            <a:ext cx="3806825" cy="21383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"/>
          <p:cNvSpPr/>
          <p:nvPr>
            <p:ph type="title" sz="full" idx="0"/>
          </p:nvPr>
        </p:nvSpPr>
        <p:spPr>
          <a:xfrm rot="0">
            <a:off x="457200" y="274637"/>
            <a:ext cx="8229600" cy="6826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Concurrency Control</a:t>
            </a:r>
          </a:p>
        </p:txBody>
      </p:sp>
      <p:sp>
        <p:nvSpPr>
          <p:cNvPr id="1048718" name=""/>
          <p:cNvSpPr/>
          <p:nvPr>
            <p:ph sz="full" idx="1"/>
          </p:nvPr>
        </p:nvSpPr>
        <p:spPr>
          <a:xfrm rot="0">
            <a:off x="549275" y="1106487"/>
            <a:ext cx="8032750" cy="55054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500" lang="zh-CN">
                <a:ea typeface="ＭＳ Ｐゴシック" pitchFamily="34" charset="-128"/>
              </a:rPr>
              <a:t>A database must provide a mechanism that will ensure that all possible schedules are both:</a:t>
            </a:r>
          </a:p>
          <a:p>
            <a:pPr lvl="1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Conflict serializable. </a:t>
            </a:r>
          </a:p>
          <a:p>
            <a:pPr lvl="1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Recoverable and preferably cascadeless</a:t>
            </a:r>
          </a:p>
          <a:p>
            <a:pPr lvl="0">
              <a:lnSpc>
                <a:spcPct val="80000"/>
              </a:lnSpc>
            </a:pPr>
            <a:r>
              <a:rPr altLang="en-US" sz="2500" lang="zh-CN">
                <a:ea typeface="ＭＳ Ｐゴシック" pitchFamily="34" charset="-128"/>
              </a:rPr>
              <a:t>A policy in which only one transaction can execute at a time generates serial schedules, but provides a poor degree of concurrency</a:t>
            </a:r>
          </a:p>
          <a:p>
            <a:pPr lvl="0">
              <a:lnSpc>
                <a:spcPct val="80000"/>
              </a:lnSpc>
            </a:pPr>
            <a:r>
              <a:rPr altLang="en-US" sz="2500" lang="zh-CN">
                <a:ea typeface="ＭＳ Ｐゴシック" pitchFamily="34" charset="-128"/>
              </a:rPr>
              <a:t>Concurrency-control schemes tradeoff between the amount of concurrency they allow and the amount of overhead that they incur</a:t>
            </a:r>
          </a:p>
          <a:p>
            <a:pPr lvl="0">
              <a:lnSpc>
                <a:spcPct val="80000"/>
              </a:lnSpc>
            </a:pPr>
            <a:r>
              <a:rPr altLang="en-US" sz="2500" lang="zh-CN">
                <a:ea typeface="ＭＳ Ｐゴシック" pitchFamily="34" charset="-128"/>
              </a:rPr>
              <a:t>Testing a schedule for serializability </a:t>
            </a:r>
            <a:r>
              <a:rPr altLang="en-US" sz="2500" i="1" lang="zh-CN">
                <a:ea typeface="ＭＳ Ｐゴシック" pitchFamily="34" charset="-128"/>
              </a:rPr>
              <a:t>after</a:t>
            </a:r>
            <a:r>
              <a:rPr altLang="en-US" sz="2500" lang="zh-CN">
                <a:ea typeface="ＭＳ Ｐゴシック" pitchFamily="34" charset="-128"/>
              </a:rPr>
              <a:t> it has executed is a little too late! </a:t>
            </a:r>
          </a:p>
          <a:p>
            <a:pPr lvl="1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Tests for serializability help us understand why a concurrency control protocol is correct</a:t>
            </a:r>
          </a:p>
          <a:p>
            <a:pPr lvl="0">
              <a:lnSpc>
                <a:spcPct val="80000"/>
              </a:lnSpc>
            </a:pPr>
            <a:r>
              <a:rPr altLang="en-US" b="1" sz="2500" lang="zh-CN">
                <a:solidFill>
                  <a:srgbClr val="000099"/>
                </a:solidFill>
                <a:ea typeface="ＭＳ Ｐゴシック" pitchFamily="34" charset="-128"/>
              </a:rPr>
              <a:t>Goal</a:t>
            </a:r>
            <a:r>
              <a:rPr altLang="en-US" sz="2500" lang="zh-CN">
                <a:ea typeface="ＭＳ Ｐゴシック" pitchFamily="34" charset="-128"/>
              </a:rPr>
              <a:t> – to develop concurrency control protocols that will assure serializability.</a:t>
            </a:r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"/>
          <p:cNvSpPr/>
          <p:nvPr>
            <p:ph type="title" sz="full" idx="0"/>
          </p:nvPr>
        </p:nvSpPr>
        <p:spPr>
          <a:xfrm rot="0">
            <a:off x="457200" y="274637"/>
            <a:ext cx="8229600" cy="7667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Weak Levels of Consistency</a:t>
            </a:r>
          </a:p>
        </p:txBody>
      </p:sp>
      <p:sp>
        <p:nvSpPr>
          <p:cNvPr id="1048723" name=""/>
          <p:cNvSpPr/>
          <p:nvPr>
            <p:ph sz="full" idx="1"/>
          </p:nvPr>
        </p:nvSpPr>
        <p:spPr>
          <a:xfrm rot="0">
            <a:off x="647700" y="1150937"/>
            <a:ext cx="7735887" cy="52498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r>
              <a:rPr altLang="en-US" lang="zh-CN">
                <a:ea typeface="ＭＳ Ｐゴシック" pitchFamily="34" charset="-128"/>
              </a:rPr>
              <a:t>Some applications are willing to live with weak levels of consistency, allowing schedules that are not serializable</a:t>
            </a:r>
          </a:p>
          <a:p>
            <a:pPr lvl="1"/>
            <a:r>
              <a:rPr altLang="en-US" lang="zh-CN">
                <a:ea typeface="ＭＳ Ｐゴシック" pitchFamily="34" charset="-128"/>
              </a:rPr>
              <a:t>E.g., a read-only transaction that wants to get an approximate total balance of all accounts </a:t>
            </a:r>
          </a:p>
          <a:p>
            <a:pPr lvl="1"/>
            <a:r>
              <a:rPr altLang="en-US" lang="zh-CN">
                <a:ea typeface="ＭＳ Ｐゴシック" pitchFamily="34" charset="-128"/>
              </a:rPr>
              <a:t>E.g., database statistics computed for query optimization can be approximate (why?)</a:t>
            </a:r>
          </a:p>
          <a:p>
            <a:pPr lvl="1"/>
            <a:r>
              <a:rPr altLang="en-US" lang="zh-CN">
                <a:ea typeface="ＭＳ Ｐゴシック" pitchFamily="34" charset="-128"/>
              </a:rPr>
              <a:t>Such transactions need not be serializable with respect to other transactions</a:t>
            </a:r>
          </a:p>
          <a:p>
            <a:pPr lvl="0"/>
            <a:r>
              <a:rPr altLang="en-US" lang="zh-CN">
                <a:ea typeface="ＭＳ Ｐゴシック" pitchFamily="34" charset="-128"/>
              </a:rPr>
              <a:t>Tradeoff accuracy for performance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7" name=""/>
          <p:cNvSpPr/>
          <p:nvPr>
            <p:ph type="title" sz="full" idx="0"/>
          </p:nvPr>
        </p:nvSpPr>
        <p:spPr>
          <a:xfrm rot="0">
            <a:off x="457200" y="274637"/>
            <a:ext cx="8229600" cy="625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Levels of Consistency in SQL-92</a:t>
            </a:r>
          </a:p>
        </p:txBody>
      </p:sp>
      <p:sp>
        <p:nvSpPr>
          <p:cNvPr id="1048728" name=""/>
          <p:cNvSpPr/>
          <p:nvPr>
            <p:ph sz="full" idx="1"/>
          </p:nvPr>
        </p:nvSpPr>
        <p:spPr>
          <a:xfrm rot="0">
            <a:off x="506412" y="1093787"/>
            <a:ext cx="7920037" cy="53911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Serializable</a:t>
            </a:r>
            <a:r>
              <a:rPr altLang="en-US" b="1" sz="1600" lang="zh-CN">
                <a:ea typeface="ＭＳ Ｐゴシック" pitchFamily="34" charset="-128"/>
              </a:rPr>
              <a:t> </a:t>
            </a:r>
            <a:r>
              <a:rPr altLang="en-US" sz="1600" lang="zh-CN">
                <a:ea typeface="ＭＳ Ｐゴシック" pitchFamily="34" charset="-128"/>
              </a:rPr>
              <a:t>— default</a:t>
            </a:r>
          </a:p>
          <a:p>
            <a:pPr lvl="0"/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Repeatable read</a:t>
            </a:r>
            <a:r>
              <a:rPr altLang="en-US" b="1" sz="1600" lang="zh-CN">
                <a:ea typeface="ＭＳ Ｐゴシック" pitchFamily="34" charset="-128"/>
              </a:rPr>
              <a:t> </a:t>
            </a:r>
            <a:r>
              <a:rPr altLang="en-US" sz="1600" lang="zh-CN">
                <a:ea typeface="ＭＳ Ｐゴシック" pitchFamily="34" charset="-128"/>
              </a:rPr>
              <a:t>—</a:t>
            </a:r>
            <a:r>
              <a:rPr altLang="en-US" b="1" sz="1600" lang="zh-CN">
                <a:ea typeface="ＭＳ Ｐゴシック" pitchFamily="34" charset="-128"/>
              </a:rPr>
              <a:t> </a:t>
            </a:r>
            <a:r>
              <a:rPr altLang="en-US" sz="1600" lang="zh-CN">
                <a:ea typeface="ＭＳ Ｐゴシック" pitchFamily="34" charset="-128"/>
              </a:rPr>
              <a:t>only committed records to be read, repeated reads of same record must return same value.  However, a transaction may not be serializable – it may find some records inserted by a transaction but not find others.</a:t>
            </a:r>
          </a:p>
          <a:p>
            <a:pPr lvl="0"/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Read committed</a:t>
            </a:r>
            <a:r>
              <a:rPr altLang="en-US" b="1" sz="1600" lang="zh-CN">
                <a:ea typeface="ＭＳ Ｐゴシック" pitchFamily="34" charset="-128"/>
              </a:rPr>
              <a:t> </a:t>
            </a:r>
            <a:r>
              <a:rPr altLang="en-US" sz="1600" lang="zh-CN">
                <a:ea typeface="ＭＳ Ｐゴシック" pitchFamily="34" charset="-128"/>
              </a:rPr>
              <a:t>—</a:t>
            </a:r>
            <a:r>
              <a:rPr altLang="en-US" b="1" sz="1600" lang="zh-CN">
                <a:ea typeface="ＭＳ Ｐゴシック" pitchFamily="34" charset="-128"/>
              </a:rPr>
              <a:t> </a:t>
            </a:r>
            <a:r>
              <a:rPr altLang="en-US" sz="1600" lang="zh-CN">
                <a:ea typeface="ＭＳ Ｐゴシック" pitchFamily="34" charset="-128"/>
              </a:rPr>
              <a:t>only committed records can be read, but successive reads of record may return different (but committed) values.</a:t>
            </a:r>
          </a:p>
          <a:p>
            <a:pPr lvl="0"/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Read uncommitted</a:t>
            </a:r>
            <a:r>
              <a:rPr altLang="en-US" sz="1600" lang="zh-CN">
                <a:ea typeface="ＭＳ Ｐゴシック" pitchFamily="34" charset="-128"/>
              </a:rPr>
              <a:t> —</a:t>
            </a:r>
            <a:r>
              <a:rPr altLang="en-US" b="1" sz="1600" lang="zh-CN">
                <a:ea typeface="ＭＳ Ｐゴシック" pitchFamily="34" charset="-128"/>
              </a:rPr>
              <a:t> </a:t>
            </a:r>
            <a:r>
              <a:rPr altLang="en-US" sz="1600" lang="zh-CN">
                <a:ea typeface="ＭＳ Ｐゴシック" pitchFamily="34" charset="-128"/>
              </a:rPr>
              <a:t>even uncommitted records may be read. </a:t>
            </a:r>
          </a:p>
        </p:txBody>
      </p:sp>
      <p:sp>
        <p:nvSpPr>
          <p:cNvPr id="1048729" name=""/>
          <p:cNvSpPr/>
          <p:nvPr/>
        </p:nvSpPr>
        <p:spPr>
          <a:xfrm rot="0">
            <a:off x="839787" y="3506787"/>
            <a:ext cx="7483475" cy="24209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5pPr>
          </a:lstStyle>
          <a:p>
            <a:pPr indent="-342900" lvl="0" marL="342900">
              <a:spcBef>
                <a:spcPct val="35000"/>
              </a:spcBef>
              <a:buClr>
                <a:schemeClr val="lt2"/>
              </a:buClr>
              <a:buSzPct val="90000"/>
              <a:buFont typeface="Monotype Sorts" pitchFamily="0" charset="2"/>
              <a:buChar char="n"/>
            </a:pPr>
            <a:r>
              <a:rPr altLang="en-US" lang="en-US"/>
              <a:t>Lower degrees of consistency useful for gathering approximate</a:t>
            </a:r>
            <a:br/>
            <a:r>
              <a:rPr altLang="en-US" lang="en-US"/>
              <a:t>information about the database </a:t>
            </a:r>
          </a:p>
          <a:p>
            <a:pPr indent="-342900" lvl="0" marL="342900">
              <a:spcBef>
                <a:spcPct val="35000"/>
              </a:spcBef>
              <a:buClr>
                <a:schemeClr val="lt2"/>
              </a:buClr>
              <a:buSzPct val="90000"/>
              <a:buFont typeface="Monotype Sorts" pitchFamily="0" charset="2"/>
              <a:buChar char="n"/>
            </a:pPr>
            <a:r>
              <a:rPr altLang="en-US" lang="en-US"/>
              <a:t>Warning: some database systems do not ensure serializable schedules by default</a:t>
            </a:r>
          </a:p>
          <a:p>
            <a:pPr indent="-445770" lvl="1" marL="7429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0" charset="2"/>
              <a:buChar char="l"/>
            </a:pPr>
            <a:r>
              <a:rPr altLang="en-US" lang="en-US"/>
              <a:t>E.g., Oracle and PostgreSQL by default support a level of consistency called snapshot isolation (not part of the SQL standard)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"/>
          <p:cNvSpPr/>
          <p:nvPr>
            <p:ph type="title" sz="full" idx="0"/>
          </p:nvPr>
        </p:nvSpPr>
        <p:spPr>
          <a:xfrm rot="0">
            <a:off x="457200" y="274637"/>
            <a:ext cx="8229600" cy="5699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Transaction Concept</a:t>
            </a:r>
          </a:p>
        </p:txBody>
      </p:sp>
      <p:sp>
        <p:nvSpPr>
          <p:cNvPr id="1048595" name=""/>
          <p:cNvSpPr/>
          <p:nvPr>
            <p:ph sz="full" idx="1"/>
          </p:nvPr>
        </p:nvSpPr>
        <p:spPr>
          <a:xfrm rot="0">
            <a:off x="814387" y="1093787"/>
            <a:ext cx="7073900" cy="48672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700" lang="zh-CN">
                <a:ea typeface="ＭＳ Ｐゴシック" pitchFamily="34" charset="-128"/>
              </a:rPr>
              <a:t>A </a:t>
            </a:r>
            <a:r>
              <a:rPr altLang="en-US" b="1" sz="2700" lang="zh-CN">
                <a:solidFill>
                  <a:srgbClr val="000099"/>
                </a:solidFill>
                <a:ea typeface="ＭＳ Ｐゴシック" pitchFamily="34" charset="-128"/>
              </a:rPr>
              <a:t>transaction</a:t>
            </a:r>
            <a:r>
              <a:rPr altLang="en-US" sz="2700" i="1" lang="zh-CN">
                <a:ea typeface="ＭＳ Ｐゴシック" pitchFamily="34" charset="-128"/>
              </a:rPr>
              <a:t> </a:t>
            </a:r>
            <a:r>
              <a:rPr altLang="en-US" sz="2700" lang="zh-CN">
                <a:ea typeface="ＭＳ Ｐゴシック" pitchFamily="34" charset="-128"/>
              </a:rPr>
              <a:t>is a </a:t>
            </a:r>
            <a:r>
              <a:rPr altLang="en-US" sz="2700" i="1" lang="zh-CN">
                <a:ea typeface="ＭＳ Ｐゴシック" pitchFamily="34" charset="-128"/>
              </a:rPr>
              <a:t>unit </a:t>
            </a:r>
            <a:r>
              <a:rPr altLang="en-US" sz="2700" lang="zh-CN">
                <a:ea typeface="ＭＳ Ｐゴシック" pitchFamily="34" charset="-128"/>
              </a:rPr>
              <a:t>of program execution that accesses and  possibly updates various data items.</a:t>
            </a:r>
          </a:p>
          <a:p>
            <a:pPr lvl="0">
              <a:lnSpc>
                <a:spcPct val="80000"/>
              </a:lnSpc>
            </a:pPr>
            <a:r>
              <a:rPr altLang="en-US" sz="2700" lang="zh-CN">
                <a:ea typeface="ＭＳ Ｐゴシック" pitchFamily="34" charset="-128"/>
              </a:rPr>
              <a:t>E.g., transaction to transfer $50 from account A to account B:</a:t>
            </a:r>
          </a:p>
          <a:p>
            <a:pPr lvl="1">
              <a:lnSpc>
                <a:spcPct val="80000"/>
              </a:lnSpc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1.	</a:t>
            </a:r>
            <a:r>
              <a:rPr altLang="en-US" b="1" sz="1400" lang="zh-CN">
                <a:ea typeface="ＭＳ Ｐゴシック" pitchFamily="34" charset="-128"/>
              </a:rPr>
              <a:t>read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A</a:t>
            </a:r>
            <a:r>
              <a:rPr altLang="en-US" sz="1400" lang="zh-CN"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2.	</a:t>
            </a:r>
            <a:r>
              <a:rPr altLang="en-US" sz="1400" i="1" lang="zh-CN">
                <a:ea typeface="ＭＳ Ｐゴシック" pitchFamily="34" charset="-128"/>
              </a:rPr>
              <a:t>A</a:t>
            </a:r>
            <a:r>
              <a:rPr altLang="en-US" sz="1400" lang="zh-CN">
                <a:ea typeface="ＭＳ Ｐゴシック" pitchFamily="34" charset="-128"/>
              </a:rPr>
              <a:t> := </a:t>
            </a:r>
            <a:r>
              <a:rPr altLang="en-US" sz="1400" i="1" lang="zh-CN">
                <a:ea typeface="ＭＳ Ｐゴシック" pitchFamily="34" charset="-128"/>
              </a:rPr>
              <a:t>A – </a:t>
            </a:r>
            <a:r>
              <a:rPr altLang="en-US" sz="1400" lang="zh-CN">
                <a:ea typeface="ＭＳ Ｐゴシック" pitchFamily="34" charset="-128"/>
              </a:rPr>
              <a:t>50</a:t>
            </a:r>
          </a:p>
          <a:p>
            <a:pPr lvl="1">
              <a:lnSpc>
                <a:spcPct val="80000"/>
              </a:lnSpc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3.	</a:t>
            </a:r>
            <a:r>
              <a:rPr altLang="en-US" b="1" sz="1400" lang="zh-CN">
                <a:ea typeface="ＭＳ Ｐゴシック" pitchFamily="34" charset="-128"/>
              </a:rPr>
              <a:t>write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A</a:t>
            </a:r>
            <a:r>
              <a:rPr altLang="en-US" sz="1400" lang="zh-CN"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4.	</a:t>
            </a:r>
            <a:r>
              <a:rPr altLang="en-US" b="1" sz="1400" lang="zh-CN">
                <a:ea typeface="ＭＳ Ｐゴシック" pitchFamily="34" charset="-128"/>
              </a:rPr>
              <a:t>read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B</a:t>
            </a:r>
            <a:r>
              <a:rPr altLang="en-US" sz="1400" lang="zh-CN"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5.	</a:t>
            </a:r>
            <a:r>
              <a:rPr altLang="en-US" sz="1400" i="1" lang="zh-CN">
                <a:ea typeface="ＭＳ Ｐゴシック" pitchFamily="34" charset="-128"/>
              </a:rPr>
              <a:t>B</a:t>
            </a:r>
            <a:r>
              <a:rPr altLang="en-US" sz="1400" lang="zh-CN">
                <a:ea typeface="ＭＳ Ｐゴシック" pitchFamily="34" charset="-128"/>
              </a:rPr>
              <a:t> := </a:t>
            </a:r>
            <a:r>
              <a:rPr altLang="en-US" sz="1400" i="1" lang="zh-CN">
                <a:ea typeface="ＭＳ Ｐゴシック" pitchFamily="34" charset="-128"/>
              </a:rPr>
              <a:t>B + </a:t>
            </a:r>
            <a:r>
              <a:rPr altLang="en-US" sz="1400" lang="zh-CN">
                <a:ea typeface="ＭＳ Ｐゴシック" pitchFamily="34" charset="-128"/>
              </a:rPr>
              <a:t>50</a:t>
            </a:r>
          </a:p>
          <a:p>
            <a:pPr lvl="1">
              <a:lnSpc>
                <a:spcPct val="80000"/>
              </a:lnSpc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6.	</a:t>
            </a:r>
            <a:r>
              <a:rPr altLang="en-US" b="1" sz="1400" lang="zh-CN">
                <a:ea typeface="ＭＳ Ｐゴシック" pitchFamily="34" charset="-128"/>
              </a:rPr>
              <a:t>write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B)</a:t>
            </a:r>
          </a:p>
          <a:p>
            <a:pPr lvl="0">
              <a:lnSpc>
                <a:spcPct val="80000"/>
              </a:lnSpc>
            </a:pPr>
            <a:r>
              <a:rPr altLang="en-US" sz="2700" lang="zh-CN">
                <a:ea typeface="ＭＳ Ｐゴシック" pitchFamily="34" charset="-128"/>
              </a:rPr>
              <a:t>Two main issues to deal with:</a:t>
            </a:r>
          </a:p>
          <a:p>
            <a:pPr lvl="1">
              <a:lnSpc>
                <a:spcPct val="80000"/>
              </a:lnSpc>
            </a:pPr>
            <a:r>
              <a:rPr altLang="en-US" sz="2400" lang="zh-CN">
                <a:ea typeface="ＭＳ Ｐゴシック" pitchFamily="34" charset="-128"/>
              </a:rPr>
              <a:t>Failures of various kinds, such as hardware failures and system crashes</a:t>
            </a:r>
          </a:p>
          <a:p>
            <a:pPr lvl="1">
              <a:lnSpc>
                <a:spcPct val="80000"/>
              </a:lnSpc>
            </a:pPr>
            <a:r>
              <a:rPr altLang="en-US" sz="2400" lang="zh-CN">
                <a:ea typeface="ＭＳ Ｐゴシック" pitchFamily="34" charset="-128"/>
              </a:rPr>
              <a:t>Concurrent execution of multiple transactions</a:t>
            </a: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3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Transaction Definition in SQL</a:t>
            </a:r>
          </a:p>
        </p:txBody>
      </p:sp>
      <p:sp>
        <p:nvSpPr>
          <p:cNvPr id="1048734" name=""/>
          <p:cNvSpPr/>
          <p:nvPr>
            <p:ph sz="full" idx="1"/>
          </p:nvPr>
        </p:nvSpPr>
        <p:spPr>
          <a:xfrm rot="0">
            <a:off x="814387" y="1093787"/>
            <a:ext cx="695166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Data manipulation language must include a construct for specifying the set of actions that comprise a transaction.</a:t>
            </a:r>
          </a:p>
          <a:p>
            <a:pPr lvl="0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In SQL, a transaction begins implicitly.</a:t>
            </a:r>
          </a:p>
          <a:p>
            <a:pPr lvl="0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A transaction in SQL ends by:</a:t>
            </a:r>
          </a:p>
          <a:p>
            <a:pPr lvl="1">
              <a:lnSpc>
                <a:spcPct val="80000"/>
              </a:lnSpc>
            </a:pPr>
            <a:r>
              <a:rPr altLang="en-US" b="1" sz="2000" lang="zh-CN">
                <a:ea typeface="ＭＳ Ｐゴシック" pitchFamily="34" charset="-128"/>
              </a:rPr>
              <a:t>Commit work</a:t>
            </a:r>
            <a:r>
              <a:rPr altLang="en-US" sz="2000" lang="zh-CN">
                <a:ea typeface="ＭＳ Ｐゴシック" pitchFamily="34" charset="-128"/>
              </a:rPr>
              <a:t> commits current transaction and begins a new one.</a:t>
            </a:r>
          </a:p>
          <a:p>
            <a:pPr lvl="1">
              <a:lnSpc>
                <a:spcPct val="80000"/>
              </a:lnSpc>
            </a:pPr>
            <a:r>
              <a:rPr altLang="en-US" b="1" sz="2000" lang="zh-CN">
                <a:ea typeface="ＭＳ Ｐゴシック" pitchFamily="34" charset="-128"/>
              </a:rPr>
              <a:t>Rollback work</a:t>
            </a:r>
            <a:r>
              <a:rPr altLang="en-US" sz="2000" lang="zh-CN">
                <a:ea typeface="ＭＳ Ｐゴシック" pitchFamily="34" charset="-128"/>
              </a:rPr>
              <a:t> causes current transaction to abort.</a:t>
            </a:r>
          </a:p>
          <a:p>
            <a:pPr lvl="0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In almost all database systems, by default, every SQL statement also commits implicitly if it executes successfully</a:t>
            </a:r>
          </a:p>
          <a:p>
            <a:pPr lvl="1">
              <a:lnSpc>
                <a:spcPct val="80000"/>
              </a:lnSpc>
            </a:pPr>
            <a:r>
              <a:rPr altLang="en-US" sz="2000" lang="zh-CN">
                <a:ea typeface="ＭＳ Ｐゴシック" pitchFamily="34" charset="-128"/>
              </a:rPr>
              <a:t>Implicit commit can be turned off by a database directive</a:t>
            </a:r>
          </a:p>
          <a:p>
            <a:pPr lvl="2">
              <a:lnSpc>
                <a:spcPct val="80000"/>
              </a:lnSpc>
            </a:pPr>
            <a:r>
              <a:rPr altLang="en-US" sz="1700" lang="zh-CN">
                <a:ea typeface="ＭＳ Ｐゴシック" pitchFamily="34" charset="-128"/>
              </a:rPr>
              <a:t>E.g. in JDBC, connection.setAutoCommit(false);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8" name=""/>
          <p:cNvSpPr/>
          <p:nvPr>
            <p:ph type="title" sz="full" idx="0"/>
          </p:nvPr>
        </p:nvSpPr>
        <p:spPr>
          <a:xfrm rot="0">
            <a:off x="768350" y="2659062"/>
            <a:ext cx="8077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Other Notions of Serializability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2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View Serializability</a:t>
            </a:r>
          </a:p>
        </p:txBody>
      </p:sp>
      <p:sp>
        <p:nvSpPr>
          <p:cNvPr id="1048743" name=""/>
          <p:cNvSpPr/>
          <p:nvPr>
            <p:ph sz="full" idx="1"/>
          </p:nvPr>
        </p:nvSpPr>
        <p:spPr>
          <a:xfrm rot="0">
            <a:off x="450850" y="1206500"/>
            <a:ext cx="7989887" cy="54340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r>
              <a:rPr altLang="en-US" sz="2100" lang="zh-CN">
                <a:ea typeface="ＭＳ Ｐゴシック" pitchFamily="34" charset="-128"/>
              </a:rPr>
              <a:t>Let </a:t>
            </a:r>
            <a:r>
              <a:rPr altLang="en-US" sz="2100" i="1" lang="zh-CN">
                <a:ea typeface="ＭＳ Ｐゴシック" pitchFamily="34" charset="-128"/>
              </a:rPr>
              <a:t>S</a:t>
            </a:r>
            <a:r>
              <a:rPr altLang="en-US" sz="2100" lang="zh-CN">
                <a:ea typeface="ＭＳ Ｐゴシック" pitchFamily="34" charset="-128"/>
              </a:rPr>
              <a:t> and </a:t>
            </a:r>
            <a:r>
              <a:rPr altLang="en-US" sz="2100" i="1" lang="zh-CN">
                <a:ea typeface="ＭＳ Ｐゴシック" pitchFamily="34" charset="-128"/>
              </a:rPr>
              <a:t>S´ </a:t>
            </a:r>
            <a:r>
              <a:rPr altLang="en-US" sz="2100" lang="zh-CN">
                <a:ea typeface="ＭＳ Ｐゴシック" pitchFamily="34" charset="-128"/>
              </a:rPr>
              <a:t> be two schedules with the same set of transactions.  </a:t>
            </a:r>
            <a:r>
              <a:rPr altLang="en-US" sz="2100" i="1" lang="zh-CN">
                <a:ea typeface="ＭＳ Ｐゴシック" pitchFamily="34" charset="-128"/>
              </a:rPr>
              <a:t>S</a:t>
            </a:r>
            <a:r>
              <a:rPr altLang="en-US" sz="2100" lang="zh-CN">
                <a:ea typeface="ＭＳ Ｐゴシック" pitchFamily="34" charset="-128"/>
              </a:rPr>
              <a:t> and </a:t>
            </a:r>
            <a:r>
              <a:rPr altLang="en-US" sz="2100" i="1" lang="zh-CN">
                <a:ea typeface="ＭＳ Ｐゴシック" pitchFamily="34" charset="-128"/>
              </a:rPr>
              <a:t>S´</a:t>
            </a:r>
            <a:r>
              <a:rPr altLang="en-US" sz="2100" lang="zh-CN">
                <a:ea typeface="ＭＳ Ｐゴシック" pitchFamily="34" charset="-128"/>
              </a:rPr>
              <a:t> are </a:t>
            </a:r>
            <a:r>
              <a:rPr altLang="en-US" b="1" sz="2100" lang="zh-CN">
                <a:solidFill>
                  <a:srgbClr val="000099"/>
                </a:solidFill>
                <a:ea typeface="ＭＳ Ｐゴシック" pitchFamily="34" charset="-128"/>
              </a:rPr>
              <a:t>view equivalent</a:t>
            </a:r>
            <a:r>
              <a:rPr altLang="en-US" sz="2100" i="1" lang="zh-CN">
                <a:ea typeface="ＭＳ Ｐゴシック" pitchFamily="34" charset="-128"/>
              </a:rPr>
              <a:t> </a:t>
            </a:r>
            <a:r>
              <a:rPr altLang="en-US" sz="2100" lang="zh-CN">
                <a:ea typeface="ＭＳ Ｐゴシック" pitchFamily="34" charset="-128"/>
              </a:rPr>
              <a:t>if the following three conditions are met, for each data item </a:t>
            </a:r>
            <a:r>
              <a:rPr altLang="en-US" sz="2100" i="1" lang="zh-CN">
                <a:ea typeface="ＭＳ Ｐゴシック" pitchFamily="34" charset="-128"/>
              </a:rPr>
              <a:t>Q,</a:t>
            </a:r>
            <a:r>
              <a:rPr altLang="en-US" sz="2100" lang="zh-CN">
                <a:ea typeface="ＭＳ Ｐゴシック" pitchFamily="34" charset="-128"/>
              </a:rPr>
              <a:t> </a:t>
            </a:r>
          </a:p>
          <a:p>
            <a:pPr indent="-480060" lvl="1" marL="800100">
              <a:buFont typeface="Monotype Sorts" pitchFamily="0" charset="2"/>
              <a:buAutoNum type="arabicPeriod" startAt="1"/>
            </a:pPr>
            <a:r>
              <a:rPr altLang="en-US" sz="2100" lang="zh-CN">
                <a:ea typeface="ＭＳ Ｐゴシック" pitchFamily="34" charset="-128"/>
              </a:rPr>
              <a:t>If in schedule S, transaction </a:t>
            </a:r>
            <a:r>
              <a:rPr altLang="en-US" sz="2100" i="1" lang="zh-CN">
                <a:ea typeface="ＭＳ Ｐゴシック" pitchFamily="34" charset="-128"/>
              </a:rPr>
              <a:t>T</a:t>
            </a:r>
            <a:r>
              <a:rPr altLang="en-US" baseline="-25000" sz="2100" i="1" lang="zh-CN">
                <a:ea typeface="ＭＳ Ｐゴシック" pitchFamily="34" charset="-128"/>
              </a:rPr>
              <a:t>i</a:t>
            </a:r>
            <a:r>
              <a:rPr altLang="en-US" sz="2100" i="1" lang="zh-CN">
                <a:ea typeface="ＭＳ Ｐゴシック" pitchFamily="34" charset="-128"/>
              </a:rPr>
              <a:t> </a:t>
            </a:r>
            <a:r>
              <a:rPr altLang="en-US" sz="2100" lang="zh-CN">
                <a:ea typeface="ＭＳ Ｐゴシック" pitchFamily="34" charset="-128"/>
              </a:rPr>
              <a:t>reads the initial value of </a:t>
            </a:r>
            <a:r>
              <a:rPr altLang="en-US" sz="2100" i="1" lang="zh-CN">
                <a:ea typeface="ＭＳ Ｐゴシック" pitchFamily="34" charset="-128"/>
              </a:rPr>
              <a:t>Q</a:t>
            </a:r>
            <a:r>
              <a:rPr altLang="en-US" sz="2100" lang="zh-CN">
                <a:ea typeface="ＭＳ Ｐゴシック" pitchFamily="34" charset="-128"/>
              </a:rPr>
              <a:t>, then in schedule </a:t>
            </a:r>
            <a:r>
              <a:rPr altLang="en-US" sz="2100" i="1" lang="zh-CN">
                <a:ea typeface="ＭＳ Ｐゴシック" pitchFamily="34" charset="-128"/>
              </a:rPr>
              <a:t>S’</a:t>
            </a:r>
            <a:r>
              <a:rPr altLang="en-US" sz="2100" lang="zh-CN">
                <a:ea typeface="ＭＳ Ｐゴシック" pitchFamily="34" charset="-128"/>
              </a:rPr>
              <a:t> also transaction </a:t>
            </a:r>
            <a:r>
              <a:rPr altLang="en-US" sz="2100" i="1" lang="zh-CN">
                <a:ea typeface="ＭＳ Ｐゴシック" pitchFamily="34" charset="-128"/>
              </a:rPr>
              <a:t>T</a:t>
            </a:r>
            <a:r>
              <a:rPr altLang="en-US" baseline="-25000" sz="2100" i="1" lang="zh-CN">
                <a:ea typeface="ＭＳ Ｐゴシック" pitchFamily="34" charset="-128"/>
              </a:rPr>
              <a:t>i</a:t>
            </a:r>
            <a:r>
              <a:rPr altLang="en-US" sz="2100" i="1" lang="zh-CN">
                <a:ea typeface="ＭＳ Ｐゴシック" pitchFamily="34" charset="-128"/>
              </a:rPr>
              <a:t> </a:t>
            </a:r>
            <a:r>
              <a:rPr altLang="en-US" sz="2100" lang="zh-CN">
                <a:ea typeface="ＭＳ Ｐゴシック" pitchFamily="34" charset="-128"/>
              </a:rPr>
              <a:t> must read the initial value of </a:t>
            </a:r>
            <a:r>
              <a:rPr altLang="en-US" sz="2100" i="1" lang="zh-CN">
                <a:ea typeface="ＭＳ Ｐゴシック" pitchFamily="34" charset="-128"/>
              </a:rPr>
              <a:t>Q.</a:t>
            </a:r>
          </a:p>
          <a:p>
            <a:pPr indent="-480060" lvl="1" marL="800100">
              <a:buFont typeface="Monotype Sorts" pitchFamily="0" charset="2"/>
              <a:buAutoNum type="arabicPeriod" startAt="1"/>
            </a:pPr>
            <a:r>
              <a:rPr altLang="en-US" sz="2100" lang="zh-CN">
                <a:ea typeface="ＭＳ Ｐゴシック" pitchFamily="34" charset="-128"/>
              </a:rPr>
              <a:t>If in schedule S transaction </a:t>
            </a:r>
            <a:r>
              <a:rPr altLang="en-US" sz="2100" i="1" lang="zh-CN">
                <a:ea typeface="ＭＳ Ｐゴシック" pitchFamily="34" charset="-128"/>
              </a:rPr>
              <a:t>T</a:t>
            </a:r>
            <a:r>
              <a:rPr altLang="en-US" baseline="-25000" sz="2100" i="1" lang="zh-CN">
                <a:ea typeface="ＭＳ Ｐゴシック" pitchFamily="34" charset="-128"/>
              </a:rPr>
              <a:t>i</a:t>
            </a:r>
            <a:r>
              <a:rPr altLang="en-US" sz="2100" i="1" lang="zh-CN">
                <a:ea typeface="ＭＳ Ｐゴシック" pitchFamily="34" charset="-128"/>
              </a:rPr>
              <a:t> </a:t>
            </a:r>
            <a:r>
              <a:rPr altLang="en-US" sz="2100" lang="zh-CN">
                <a:ea typeface="ＭＳ Ｐゴシック" pitchFamily="34" charset="-128"/>
              </a:rPr>
              <a:t>executes </a:t>
            </a:r>
            <a:r>
              <a:rPr altLang="en-US" b="1" sz="2100" lang="zh-CN">
                <a:ea typeface="ＭＳ Ｐゴシック" pitchFamily="34" charset="-128"/>
              </a:rPr>
              <a:t>read</a:t>
            </a:r>
            <a:r>
              <a:rPr altLang="en-US" sz="2100" lang="zh-CN">
                <a:ea typeface="ＭＳ Ｐゴシック" pitchFamily="34" charset="-128"/>
              </a:rPr>
              <a:t>(</a:t>
            </a:r>
            <a:r>
              <a:rPr altLang="en-US" sz="2100" i="1" lang="zh-CN">
                <a:ea typeface="ＭＳ Ｐゴシック" pitchFamily="34" charset="-128"/>
              </a:rPr>
              <a:t>Q)</a:t>
            </a:r>
            <a:r>
              <a:rPr altLang="en-US" sz="2100" lang="zh-CN">
                <a:ea typeface="ＭＳ Ｐゴシック" pitchFamily="34" charset="-128"/>
              </a:rPr>
              <a:t>, and that value was produced by transaction </a:t>
            </a:r>
            <a:r>
              <a:rPr altLang="en-US" sz="2100" i="1" lang="zh-CN">
                <a:ea typeface="ＭＳ Ｐゴシック" pitchFamily="34" charset="-128"/>
              </a:rPr>
              <a:t>T</a:t>
            </a:r>
            <a:r>
              <a:rPr altLang="en-US" baseline="-25000" sz="2100" i="1" lang="zh-CN">
                <a:ea typeface="ＭＳ Ｐゴシック" pitchFamily="34" charset="-128"/>
              </a:rPr>
              <a:t>j</a:t>
            </a:r>
            <a:r>
              <a:rPr altLang="en-US" sz="2100" lang="zh-CN">
                <a:ea typeface="ＭＳ Ｐゴシック" pitchFamily="34" charset="-128"/>
              </a:rPr>
              <a:t> </a:t>
            </a:r>
            <a:r>
              <a:rPr altLang="en-US" sz="2100" i="1" lang="zh-CN">
                <a:ea typeface="ＭＳ Ｐゴシック" pitchFamily="34" charset="-128"/>
              </a:rPr>
              <a:t> </a:t>
            </a:r>
            <a:r>
              <a:rPr altLang="en-US" sz="2100" lang="zh-CN">
                <a:ea typeface="ＭＳ Ｐゴシック" pitchFamily="34" charset="-128"/>
              </a:rPr>
              <a:t>(if any), then in schedule </a:t>
            </a:r>
            <a:r>
              <a:rPr altLang="en-US" sz="2100" i="1" lang="zh-CN">
                <a:ea typeface="ＭＳ Ｐゴシック" pitchFamily="34" charset="-128"/>
              </a:rPr>
              <a:t>S’</a:t>
            </a:r>
            <a:r>
              <a:rPr altLang="en-US" sz="2100" lang="zh-CN">
                <a:ea typeface="ＭＳ Ｐゴシック" pitchFamily="34" charset="-128"/>
              </a:rPr>
              <a:t> also transaction </a:t>
            </a:r>
            <a:r>
              <a:rPr altLang="en-US" sz="2100" i="1" lang="zh-CN">
                <a:ea typeface="ＭＳ Ｐゴシック" pitchFamily="34" charset="-128"/>
              </a:rPr>
              <a:t>T</a:t>
            </a:r>
            <a:r>
              <a:rPr altLang="en-US" baseline="-25000" sz="2100" i="1" lang="zh-CN">
                <a:ea typeface="ＭＳ Ｐゴシック" pitchFamily="34" charset="-128"/>
              </a:rPr>
              <a:t>i</a:t>
            </a:r>
            <a:r>
              <a:rPr altLang="en-US" sz="2100" lang="zh-CN">
                <a:ea typeface="ＭＳ Ｐゴシック" pitchFamily="34" charset="-128"/>
              </a:rPr>
              <a:t> must read the value of </a:t>
            </a:r>
            <a:r>
              <a:rPr altLang="en-US" sz="2100" i="1" lang="zh-CN">
                <a:ea typeface="ＭＳ Ｐゴシック" pitchFamily="34" charset="-128"/>
              </a:rPr>
              <a:t>Q</a:t>
            </a:r>
            <a:r>
              <a:rPr altLang="en-US" sz="2100" lang="zh-CN">
                <a:ea typeface="ＭＳ Ｐゴシック" pitchFamily="34" charset="-128"/>
              </a:rPr>
              <a:t> that was produced by the same </a:t>
            </a:r>
            <a:r>
              <a:rPr altLang="en-US" b="1" sz="2100" lang="zh-CN">
                <a:ea typeface="ＭＳ Ｐゴシック" pitchFamily="34" charset="-128"/>
              </a:rPr>
              <a:t>write</a:t>
            </a:r>
            <a:r>
              <a:rPr altLang="en-US" sz="2100" lang="zh-CN">
                <a:ea typeface="ＭＳ Ｐゴシック" pitchFamily="34" charset="-128"/>
              </a:rPr>
              <a:t>(Q) operation of transaction </a:t>
            </a:r>
            <a:r>
              <a:rPr altLang="en-US" sz="2100" i="1" lang="zh-CN">
                <a:ea typeface="ＭＳ Ｐゴシック" pitchFamily="34" charset="-128"/>
              </a:rPr>
              <a:t>T</a:t>
            </a:r>
            <a:r>
              <a:rPr altLang="en-US" baseline="-25000" sz="2100" i="1" lang="zh-CN">
                <a:ea typeface="ＭＳ Ｐゴシック" pitchFamily="34" charset="-128"/>
              </a:rPr>
              <a:t>j</a:t>
            </a:r>
            <a:r>
              <a:rPr altLang="en-US" sz="2100" lang="zh-CN">
                <a:ea typeface="ＭＳ Ｐゴシック" pitchFamily="34" charset="-128"/>
              </a:rPr>
              <a:t> .</a:t>
            </a:r>
          </a:p>
          <a:p>
            <a:pPr indent="-480060" lvl="1" marL="800100">
              <a:buFont typeface="Monotype Sorts" pitchFamily="0" charset="2"/>
              <a:buAutoNum type="arabicPeriod" startAt="1"/>
            </a:pPr>
            <a:r>
              <a:rPr altLang="en-US" sz="2100" lang="zh-CN">
                <a:ea typeface="ＭＳ Ｐゴシック" pitchFamily="34" charset="-128"/>
              </a:rPr>
              <a:t>The transaction (if any) that performs the final </a:t>
            </a:r>
            <a:r>
              <a:rPr altLang="en-US" b="1" sz="2100" lang="zh-CN">
                <a:ea typeface="ＭＳ Ｐゴシック" pitchFamily="34" charset="-128"/>
              </a:rPr>
              <a:t>write</a:t>
            </a:r>
            <a:r>
              <a:rPr altLang="en-US" sz="2100" lang="zh-CN">
                <a:ea typeface="ＭＳ Ｐゴシック" pitchFamily="34" charset="-128"/>
              </a:rPr>
              <a:t>(</a:t>
            </a:r>
            <a:r>
              <a:rPr altLang="en-US" sz="2100" i="1" lang="zh-CN">
                <a:ea typeface="ＭＳ Ｐゴシック" pitchFamily="34" charset="-128"/>
              </a:rPr>
              <a:t>Q</a:t>
            </a:r>
            <a:r>
              <a:rPr altLang="en-US" sz="2100" lang="zh-CN">
                <a:ea typeface="ＭＳ Ｐゴシック" pitchFamily="34" charset="-128"/>
              </a:rPr>
              <a:t>) operation in schedule </a:t>
            </a:r>
            <a:r>
              <a:rPr altLang="en-US" sz="2100" i="1" lang="zh-CN">
                <a:ea typeface="ＭＳ Ｐゴシック" pitchFamily="34" charset="-128"/>
              </a:rPr>
              <a:t>S </a:t>
            </a:r>
            <a:r>
              <a:rPr altLang="en-US" sz="2100" lang="zh-CN">
                <a:ea typeface="ＭＳ Ｐゴシック" pitchFamily="34" charset="-128"/>
              </a:rPr>
              <a:t>must also perform the final</a:t>
            </a:r>
            <a:r>
              <a:rPr altLang="en-US" sz="2100" i="1" lang="zh-CN">
                <a:ea typeface="ＭＳ Ｐゴシック" pitchFamily="34" charset="-128"/>
              </a:rPr>
              <a:t> </a:t>
            </a:r>
            <a:r>
              <a:rPr altLang="en-US" b="1" sz="2100" lang="zh-CN">
                <a:ea typeface="ＭＳ Ｐゴシック" pitchFamily="34" charset="-128"/>
              </a:rPr>
              <a:t>write</a:t>
            </a:r>
            <a:r>
              <a:rPr altLang="en-US" sz="2100" lang="zh-CN">
                <a:ea typeface="ＭＳ Ｐゴシック" pitchFamily="34" charset="-128"/>
              </a:rPr>
              <a:t>(</a:t>
            </a:r>
            <a:r>
              <a:rPr altLang="en-US" sz="2100" i="1" lang="zh-CN">
                <a:ea typeface="ＭＳ Ｐゴシック" pitchFamily="34" charset="-128"/>
              </a:rPr>
              <a:t>Q</a:t>
            </a:r>
            <a:r>
              <a:rPr altLang="en-US" sz="2100" lang="zh-CN">
                <a:ea typeface="ＭＳ Ｐゴシック" pitchFamily="34" charset="-128"/>
              </a:rPr>
              <a:t>) operation in schedule </a:t>
            </a:r>
            <a:r>
              <a:rPr altLang="en-US" sz="2100" i="1" lang="zh-CN">
                <a:ea typeface="ＭＳ Ｐゴシック" pitchFamily="34" charset="-128"/>
              </a:rPr>
              <a:t>S’.</a:t>
            </a:r>
          </a:p>
          <a:p>
            <a:pPr lvl="0"/>
            <a:r>
              <a:rPr altLang="en-US" sz="2100" lang="zh-CN">
                <a:ea typeface="ＭＳ Ｐゴシック" pitchFamily="34" charset="-128"/>
              </a:rPr>
              <a:t>As can be seen, view equivalence is also based purely on </a:t>
            </a:r>
            <a:r>
              <a:rPr altLang="en-US" b="1" sz="2100" lang="zh-CN">
                <a:ea typeface="ＭＳ Ｐゴシック" pitchFamily="34" charset="-128"/>
              </a:rPr>
              <a:t>reads </a:t>
            </a:r>
            <a:r>
              <a:rPr altLang="en-US" sz="2100" lang="zh-CN">
                <a:ea typeface="ＭＳ Ｐゴシック" pitchFamily="34" charset="-128"/>
              </a:rPr>
              <a:t>and </a:t>
            </a:r>
            <a:r>
              <a:rPr altLang="en-US" b="1" sz="2100" lang="zh-CN">
                <a:ea typeface="ＭＳ Ｐゴシック" pitchFamily="34" charset="-128"/>
              </a:rPr>
              <a:t>writes</a:t>
            </a:r>
            <a:r>
              <a:rPr altLang="en-US" sz="2100" lang="zh-CN">
                <a:ea typeface="ＭＳ Ｐゴシック" pitchFamily="34" charset="-128"/>
              </a:rPr>
              <a:t> alone.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7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View Serializability (Cont.)</a:t>
            </a:r>
          </a:p>
        </p:txBody>
      </p:sp>
      <p:sp>
        <p:nvSpPr>
          <p:cNvPr id="1048748" name=""/>
          <p:cNvSpPr/>
          <p:nvPr>
            <p:ph sz="full" idx="1"/>
          </p:nvPr>
        </p:nvSpPr>
        <p:spPr>
          <a:xfrm rot="0">
            <a:off x="688975" y="1106487"/>
            <a:ext cx="8075612" cy="5003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tabLst>
                <a:tab algn="l" pos="1890712"/>
                <a:tab algn="l" pos="2338387"/>
                <a:tab algn="l" pos="2914650"/>
                <a:tab algn="l" pos="3203575"/>
                <a:tab algn="l" pos="3881437"/>
                <a:tab algn="l" pos="4286250"/>
              </a:tabLst>
            </a:pPr>
            <a:r>
              <a:rPr altLang="en-US" sz="2400" lang="zh-CN">
                <a:ea typeface="ＭＳ Ｐゴシック" pitchFamily="34" charset="-128"/>
              </a:rPr>
              <a:t>A schedule </a:t>
            </a:r>
            <a:r>
              <a:rPr altLang="en-US" sz="2400" i="1" lang="zh-CN">
                <a:ea typeface="ＭＳ Ｐゴシック" pitchFamily="34" charset="-128"/>
              </a:rPr>
              <a:t>S</a:t>
            </a:r>
            <a:r>
              <a:rPr altLang="en-US" sz="2400" lang="zh-CN">
                <a:ea typeface="ＭＳ Ｐゴシック" pitchFamily="34" charset="-128"/>
              </a:rPr>
              <a:t> is </a:t>
            </a:r>
            <a:r>
              <a:rPr altLang="en-US" b="1" sz="2400" lang="zh-CN">
                <a:solidFill>
                  <a:srgbClr val="000099"/>
                </a:solidFill>
                <a:ea typeface="ＭＳ Ｐゴシック" pitchFamily="34" charset="-128"/>
              </a:rPr>
              <a:t>view serializable</a:t>
            </a:r>
            <a:r>
              <a:rPr altLang="en-US" sz="2400" i="1" lang="zh-CN">
                <a:ea typeface="ＭＳ Ｐゴシック" pitchFamily="34" charset="-128"/>
              </a:rPr>
              <a:t> </a:t>
            </a:r>
            <a:r>
              <a:rPr altLang="en-US" sz="2400" lang="zh-CN">
                <a:ea typeface="ＭＳ Ｐゴシック" pitchFamily="34" charset="-128"/>
              </a:rPr>
              <a:t>if it is view equivalent to a serial schedule.</a:t>
            </a:r>
          </a:p>
          <a:p>
            <a:pPr lvl="0">
              <a:tabLst>
                <a:tab algn="l" pos="1890712"/>
                <a:tab algn="l" pos="2338387"/>
                <a:tab algn="l" pos="2914650"/>
                <a:tab algn="l" pos="3203575"/>
                <a:tab algn="l" pos="3881437"/>
                <a:tab algn="l" pos="4286250"/>
              </a:tabLst>
            </a:pPr>
            <a:r>
              <a:rPr altLang="en-US" sz="2400" lang="zh-CN">
                <a:ea typeface="ＭＳ Ｐゴシック" pitchFamily="34" charset="-128"/>
              </a:rPr>
              <a:t>Every conflict serializable schedule is also view serializable.</a:t>
            </a:r>
          </a:p>
          <a:p>
            <a:pPr lvl="0">
              <a:tabLst>
                <a:tab algn="l" pos="1890712"/>
                <a:tab algn="l" pos="2338387"/>
                <a:tab algn="l" pos="2914650"/>
                <a:tab algn="l" pos="3203575"/>
                <a:tab algn="l" pos="3881437"/>
                <a:tab algn="l" pos="4286250"/>
              </a:tabLst>
            </a:pPr>
            <a:r>
              <a:rPr altLang="en-US" sz="2400" lang="zh-CN">
                <a:ea typeface="ＭＳ Ｐゴシック" pitchFamily="34" charset="-128"/>
              </a:rPr>
              <a:t>Below is a schedule which is view-serializable but </a:t>
            </a:r>
            <a:r>
              <a:rPr altLang="en-US" sz="2400" i="1" lang="zh-CN">
                <a:ea typeface="ＭＳ Ｐゴシック" pitchFamily="34" charset="-128"/>
              </a:rPr>
              <a:t>not </a:t>
            </a:r>
            <a:r>
              <a:rPr altLang="en-US" sz="2400" lang="zh-CN">
                <a:ea typeface="ＭＳ Ｐゴシック" pitchFamily="34" charset="-128"/>
              </a:rPr>
              <a:t>conflict serializable.</a:t>
            </a:r>
            <a:br/>
            <a:endParaRPr altLang="en-US" sz="2400" lang="zh-CN">
              <a:ea typeface="ＭＳ Ｐゴシック" pitchFamily="34" charset="-128"/>
            </a:endParaRPr>
          </a:p>
          <a:p>
            <a:pPr lvl="0">
              <a:buFont typeface="Monotype Sorts" pitchFamily="0" charset="2"/>
              <a:buNone/>
            </a:pPr>
            <a:r>
              <a:rPr altLang="en-US" sz="2400" lang="zh-CN">
                <a:ea typeface="ＭＳ Ｐゴシック" pitchFamily="34" charset="-128"/>
              </a:rPr>
              <a:t>		</a:t>
            </a:r>
          </a:p>
          <a:p>
            <a:pPr lvl="0">
              <a:buFont typeface="Monotype Sorts" pitchFamily="0" charset="2"/>
              <a:buNone/>
            </a:pPr>
            <a:endParaRPr altLang="en-US" sz="2400" lang="zh-CN">
              <a:ea typeface="ＭＳ Ｐゴシック" pitchFamily="34" charset="-128"/>
            </a:endParaRPr>
          </a:p>
          <a:p>
            <a:pPr lvl="0"/>
            <a:endParaRPr altLang="en-US" sz="2400" lang="zh-CN">
              <a:ea typeface="ＭＳ Ｐゴシック" pitchFamily="34" charset="-128"/>
            </a:endParaRPr>
          </a:p>
          <a:p>
            <a:pPr lvl="0"/>
            <a:endParaRPr altLang="en-US" sz="2400" lang="zh-CN">
              <a:ea typeface="ＭＳ Ｐゴシック" pitchFamily="34" charset="-128"/>
            </a:endParaRPr>
          </a:p>
          <a:p>
            <a:pPr lvl="0"/>
            <a:endParaRPr altLang="en-US" sz="2400" lang="zh-CN">
              <a:ea typeface="ＭＳ Ｐゴシック" pitchFamily="34" charset="-128"/>
            </a:endParaRPr>
          </a:p>
          <a:p>
            <a:pPr lvl="0"/>
            <a:endParaRPr altLang="en-US" sz="2400" lang="zh-CN">
              <a:ea typeface="ＭＳ Ｐゴシック" pitchFamily="34" charset="-128"/>
            </a:endParaRPr>
          </a:p>
          <a:p>
            <a:pPr lvl="0"/>
            <a:endParaRPr altLang="en-US" sz="2400" lang="zh-CN">
              <a:ea typeface="ＭＳ Ｐゴシック" pitchFamily="34" charset="-128"/>
            </a:endParaRPr>
          </a:p>
          <a:p>
            <a:pPr lvl="0"/>
            <a:endParaRPr altLang="en-US" sz="2400" lang="zh-CN">
              <a:ea typeface="ＭＳ Ｐゴシック" pitchFamily="34" charset="-128"/>
            </a:endParaRPr>
          </a:p>
          <a:p>
            <a:pPr lvl="0"/>
            <a:r>
              <a:rPr altLang="en-US" sz="2400" lang="zh-CN">
                <a:ea typeface="ＭＳ Ｐゴシック" pitchFamily="34" charset="-128"/>
              </a:rPr>
              <a:t>What serial schedule is above equivalent to?</a:t>
            </a:r>
          </a:p>
          <a:p>
            <a:pPr lvl="0"/>
            <a:r>
              <a:rPr altLang="en-US" sz="2400" lang="zh-CN">
                <a:ea typeface="ＭＳ Ｐゴシック" pitchFamily="34" charset="-128"/>
              </a:rPr>
              <a:t>Every view serializable schedule that is not conflict serializable has </a:t>
            </a:r>
            <a:r>
              <a:rPr altLang="en-US" b="1" sz="2400" lang="zh-CN">
                <a:solidFill>
                  <a:srgbClr val="000099"/>
                </a:solidFill>
                <a:ea typeface="ＭＳ Ｐゴシック" pitchFamily="34" charset="-128"/>
              </a:rPr>
              <a:t>blind writes</a:t>
            </a:r>
            <a:r>
              <a:rPr altLang="en-US" b="1" sz="2400" lang="zh-CN">
                <a:ea typeface="ＭＳ Ｐゴシック" pitchFamily="34" charset="-128"/>
              </a:rPr>
              <a:t>.</a:t>
            </a:r>
          </a:p>
        </p:txBody>
      </p:sp>
      <p:pic>
        <p:nvPicPr>
          <p:cNvPr id="2097165" name="" descr="New PDF from Images Output-1.pdf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805112" y="3941762"/>
            <a:ext cx="3541712" cy="159543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2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Test for View Serializability</a:t>
            </a:r>
          </a:p>
        </p:txBody>
      </p:sp>
      <p:sp>
        <p:nvSpPr>
          <p:cNvPr id="1048753" name=""/>
          <p:cNvSpPr/>
          <p:nvPr>
            <p:ph sz="full" idx="1"/>
          </p:nvPr>
        </p:nvSpPr>
        <p:spPr>
          <a:xfrm rot="0">
            <a:off x="619125" y="1476375"/>
            <a:ext cx="7821612" cy="47418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r>
              <a:rPr altLang="en-US" sz="2200" lang="zh-CN">
                <a:ea typeface="ＭＳ Ｐゴシック" pitchFamily="34" charset="-128"/>
              </a:rPr>
              <a:t>The precedence graph test for conflict serializability cannot be used directly to test for view serializability.</a:t>
            </a:r>
          </a:p>
          <a:p>
            <a:pPr lvl="1"/>
            <a:r>
              <a:rPr altLang="en-US" sz="2200" lang="zh-CN">
                <a:ea typeface="ＭＳ Ｐゴシック" pitchFamily="34" charset="-128"/>
              </a:rPr>
              <a:t>Extension to test for view serializability has cost exponential in the size of the precedence graph.</a:t>
            </a:r>
          </a:p>
          <a:p>
            <a:pPr lvl="0"/>
            <a:r>
              <a:rPr altLang="en-US" sz="2200" lang="zh-CN">
                <a:ea typeface="ＭＳ Ｐゴシック" pitchFamily="34" charset="-128"/>
              </a:rPr>
              <a:t>The problem of checking if a schedule is view serializable falls in the class of </a:t>
            </a:r>
            <a:r>
              <a:rPr altLang="en-US" sz="2200" i="1" lang="zh-CN">
                <a:ea typeface="ＭＳ Ｐゴシック" pitchFamily="34" charset="-128"/>
              </a:rPr>
              <a:t>NP</a:t>
            </a:r>
            <a:r>
              <a:rPr altLang="en-US" sz="2200" lang="zh-CN">
                <a:ea typeface="ＭＳ Ｐゴシック" pitchFamily="34" charset="-128"/>
              </a:rPr>
              <a:t>-complete problems. </a:t>
            </a:r>
          </a:p>
          <a:p>
            <a:pPr lvl="1"/>
            <a:r>
              <a:rPr altLang="en-US" sz="2200" lang="zh-CN">
                <a:ea typeface="ＭＳ Ｐゴシック" pitchFamily="34" charset="-128"/>
              </a:rPr>
              <a:t> Thus, existence of an efficient algorithm is </a:t>
            </a:r>
            <a:r>
              <a:rPr altLang="en-US" sz="2200" i="1" lang="zh-CN">
                <a:ea typeface="ＭＳ Ｐゴシック" pitchFamily="34" charset="-128"/>
              </a:rPr>
              <a:t>extremely</a:t>
            </a:r>
            <a:r>
              <a:rPr altLang="en-US" sz="2200" lang="zh-CN">
                <a:ea typeface="ＭＳ Ｐゴシック" pitchFamily="34" charset="-128"/>
              </a:rPr>
              <a:t> unlikely.</a:t>
            </a:r>
          </a:p>
          <a:p>
            <a:pPr lvl="0"/>
            <a:r>
              <a:rPr altLang="en-US" sz="2200" lang="zh-CN">
                <a:ea typeface="ＭＳ Ｐゴシック" pitchFamily="34" charset="-128"/>
              </a:rPr>
              <a:t>However ,practical algorithms that just check some </a:t>
            </a:r>
            <a:r>
              <a:rPr altLang="en-US" b="1" sz="2200" lang="zh-CN">
                <a:ea typeface="ＭＳ Ｐゴシック" pitchFamily="34" charset="-128"/>
              </a:rPr>
              <a:t>sufficient</a:t>
            </a:r>
            <a:r>
              <a:rPr altLang="en-US" sz="2200" i="1" lang="zh-CN">
                <a:ea typeface="ＭＳ Ｐゴシック" pitchFamily="34" charset="-128"/>
              </a:rPr>
              <a:t> </a:t>
            </a:r>
            <a:r>
              <a:rPr altLang="en-US" b="1" sz="2200" lang="zh-CN">
                <a:ea typeface="ＭＳ Ｐゴシック" pitchFamily="34" charset="-128"/>
              </a:rPr>
              <a:t>conditions</a:t>
            </a:r>
            <a:r>
              <a:rPr altLang="en-US" sz="2200" lang="zh-CN">
                <a:ea typeface="ＭＳ Ｐゴシック" pitchFamily="34" charset="-128"/>
              </a:rPr>
              <a:t> for view serializability can still be used.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7" name=""/>
          <p:cNvSpPr/>
          <p:nvPr>
            <p:ph type="title" sz="full" idx="0"/>
          </p:nvPr>
        </p:nvSpPr>
        <p:spPr>
          <a:xfrm rot="0">
            <a:off x="457200" y="274637"/>
            <a:ext cx="8229600" cy="6953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3400" lang="en-US"/>
              <a:t>More Complex Notions </a:t>
            </a:r>
            <a:r>
              <a:rPr altLang="en-US" sz="3400" lang="en-US"/>
              <a:t>of Serializability</a:t>
            </a:r>
          </a:p>
        </p:txBody>
      </p:sp>
      <p:sp>
        <p:nvSpPr>
          <p:cNvPr id="1048758" name=""/>
          <p:cNvSpPr/>
          <p:nvPr>
            <p:ph sz="full" idx="1"/>
          </p:nvPr>
        </p:nvSpPr>
        <p:spPr>
          <a:xfrm rot="0">
            <a:off x="660400" y="1131887"/>
            <a:ext cx="7948612" cy="5381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tabLst>
                <a:tab algn="l" pos="2120900"/>
                <a:tab algn="l" pos="2568575"/>
                <a:tab algn="l" pos="3600450"/>
                <a:tab algn="l" pos="3940175"/>
              </a:tabLst>
            </a:pPr>
            <a:r>
              <a:rPr altLang="en-US" sz="1600" lang="zh-CN">
                <a:ea typeface="ＭＳ Ｐゴシック" pitchFamily="34" charset="-128"/>
              </a:rPr>
              <a:t>The schedule below produces the same outcome as the serial schedule &lt;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1</a:t>
            </a:r>
            <a:r>
              <a:rPr altLang="en-US" sz="1600" lang="zh-CN">
                <a:ea typeface="ＭＳ Ｐゴシック" pitchFamily="34" charset="-128"/>
              </a:rPr>
              <a:t>,</a:t>
            </a:r>
            <a:r>
              <a:rPr altLang="en-US" baseline="-25000" sz="1600" lang="zh-CN">
                <a:ea typeface="ＭＳ Ｐゴシック" pitchFamily="34" charset="-128"/>
              </a:rPr>
              <a:t> </a:t>
            </a:r>
            <a:r>
              <a:rPr altLang="en-US" sz="1600" i="1" lang="zh-CN">
                <a:ea typeface="ＭＳ Ｐゴシック" pitchFamily="34" charset="-128"/>
              </a:rPr>
              <a:t>T</a:t>
            </a:r>
            <a:r>
              <a:rPr altLang="en-US" baseline="-25000" sz="1600" lang="zh-CN">
                <a:ea typeface="ＭＳ Ｐゴシック" pitchFamily="34" charset="-128"/>
              </a:rPr>
              <a:t>5</a:t>
            </a:r>
            <a:r>
              <a:rPr altLang="en-US" sz="1600" lang="zh-CN">
                <a:ea typeface="ＭＳ Ｐゴシック" pitchFamily="34" charset="-128"/>
              </a:rPr>
              <a:t> &gt;, yet is not conflict equivalent or view equivalent to it.  </a:t>
            </a:r>
          </a:p>
          <a:p>
            <a:pPr lvl="0">
              <a:buFont typeface="Monotype Sorts" pitchFamily="0" charset="2"/>
              <a:buNone/>
            </a:pPr>
            <a:r>
              <a:rPr altLang="en-US" sz="1600" lang="zh-CN">
                <a:ea typeface="ＭＳ Ｐゴシック" pitchFamily="34" charset="-128"/>
              </a:rPr>
              <a:t>		</a:t>
            </a:r>
          </a:p>
          <a:p>
            <a:pPr lvl="0"/>
            <a:endParaRPr altLang="en-US" sz="1600" lang="zh-CN">
              <a:ea typeface="ＭＳ Ｐゴシック" pitchFamily="34" charset="-128"/>
            </a:endParaRPr>
          </a:p>
          <a:p>
            <a:pPr lvl="0"/>
            <a:endParaRPr altLang="en-US" sz="1600" lang="zh-CN">
              <a:ea typeface="ＭＳ Ｐゴシック" pitchFamily="34" charset="-128"/>
            </a:endParaRPr>
          </a:p>
          <a:p>
            <a:pPr lvl="0"/>
            <a:endParaRPr altLang="en-US" sz="1600" lang="zh-CN">
              <a:ea typeface="ＭＳ Ｐゴシック" pitchFamily="34" charset="-128"/>
            </a:endParaRPr>
          </a:p>
          <a:p>
            <a:pPr lvl="0"/>
            <a:endParaRPr altLang="en-US" sz="1600" lang="zh-CN">
              <a:ea typeface="ＭＳ Ｐゴシック" pitchFamily="34" charset="-128"/>
            </a:endParaRPr>
          </a:p>
          <a:p>
            <a:pPr lvl="0"/>
            <a:endParaRPr altLang="en-US" sz="1600" lang="zh-CN">
              <a:ea typeface="ＭＳ Ｐゴシック" pitchFamily="34" charset="-128"/>
            </a:endParaRPr>
          </a:p>
          <a:p>
            <a:pPr lvl="0">
              <a:buFont typeface="Monotype Sorts" pitchFamily="0" charset="2"/>
              <a:buNone/>
            </a:pPr>
            <a:br/>
            <a:br/>
            <a:endParaRPr altLang="en-US" sz="1600" lang="zh-CN">
              <a:ea typeface="ＭＳ Ｐゴシック" pitchFamily="34" charset="-128"/>
            </a:endParaRPr>
          </a:p>
          <a:p>
            <a:pPr lvl="0">
              <a:buFont typeface="Monotype Sorts" pitchFamily="0" charset="2"/>
              <a:buNone/>
            </a:pPr>
            <a:endParaRPr altLang="en-US" sz="1600" lang="zh-CN">
              <a:ea typeface="ＭＳ Ｐゴシック" pitchFamily="34" charset="-128"/>
            </a:endParaRPr>
          </a:p>
          <a:p>
            <a:pPr lvl="0"/>
            <a:endParaRPr altLang="en-US" sz="1600" lang="zh-CN">
              <a:ea typeface="ＭＳ Ｐゴシック" pitchFamily="34" charset="-128"/>
            </a:endParaRPr>
          </a:p>
          <a:p>
            <a:pPr lvl="0"/>
            <a:r>
              <a:rPr altLang="en-US" sz="1600" lang="zh-CN">
                <a:ea typeface="ＭＳ Ｐゴシック" pitchFamily="34" charset="-128"/>
              </a:rPr>
              <a:t>If we start with A = 1000 and B = 2000, the final result is 960 and 2040</a:t>
            </a:r>
          </a:p>
          <a:p>
            <a:pPr lvl="0"/>
            <a:r>
              <a:rPr altLang="en-US" sz="1600" lang="zh-CN">
                <a:ea typeface="ＭＳ Ｐゴシック" pitchFamily="34" charset="-128"/>
              </a:rPr>
              <a:t>Determining such equivalence requires analysis of operations other than read and write.</a:t>
            </a:r>
          </a:p>
          <a:p>
            <a:pPr lvl="0"/>
            <a:endParaRPr altLang="en-US" lang="zh-CN">
              <a:ea typeface="ＭＳ Ｐゴシック" pitchFamily="34" charset="-128"/>
            </a:endParaRPr>
          </a:p>
          <a:p>
            <a:pPr lvl="0"/>
            <a:endParaRPr altLang="en-US" lang="zh-CN">
              <a:ea typeface="ＭＳ Ｐゴシック" pitchFamily="34" charset="-128"/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122612" y="1871662"/>
            <a:ext cx="2754312" cy="28321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2" name=""/>
          <p:cNvSpPr/>
          <p:nvPr>
            <p:ph type="ctrTitle" sz="full" idx="0"/>
          </p:nvPr>
        </p:nvSpPr>
        <p:spPr>
          <a:xfrm rot="0">
            <a:off x="728662" y="203200"/>
            <a:ext cx="7772400" cy="6969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b="1" sz="4000" lang="en-US"/>
              <a:t>References</a:t>
            </a:r>
          </a:p>
        </p:txBody>
      </p:sp>
      <p:sp>
        <p:nvSpPr>
          <p:cNvPr id="1048763" name=""/>
          <p:cNvSpPr/>
          <p:nvPr>
            <p:ph type="subTitle" sz="full" idx="1"/>
          </p:nvPr>
        </p:nvSpPr>
        <p:spPr>
          <a:xfrm rot="0">
            <a:off x="352425" y="1944687"/>
            <a:ext cx="8453438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indent="-514350" lvl="0" marL="514350">
              <a:buFont typeface="Arial" pitchFamily="0" charset="0"/>
              <a:buAutoNum type="arabicParenR" startAt="1"/>
            </a:pPr>
            <a:r>
              <a:rPr altLang="en-US" sz="2700" lang="en-US" u="sng">
                <a:solidFill>
                  <a:srgbClr val="898989"/>
                </a:solidFill>
                <a:hlinkClick r:id="rId1"/>
              </a:rPr>
              <a:t>https://www.db-book.com › slide-dir › PPT-dir</a:t>
            </a:r>
          </a:p>
          <a:p>
            <a:pPr indent="-514350" lvl="0" marL="514350">
              <a:buFont typeface="Arial" pitchFamily="0" charset="0"/>
              <a:buAutoNum type="arabicParenR" startAt="1"/>
            </a:pPr>
            <a:endParaRPr altLang="en-US" sz="2700" lang="en-US" u="sng">
              <a:solidFill>
                <a:srgbClr val="898989"/>
              </a:solidFill>
              <a:hlinkClick r:id="rId1"/>
            </a:endParaRPr>
          </a:p>
          <a:p>
            <a:pPr algn="l" indent="-514350" lvl="0" marL="514350"/>
            <a:r>
              <a:rPr altLang="en-US" sz="2700" lang="en-US"/>
              <a:t>2)Database System Concepts book-Korth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"/>
          <p:cNvSpPr/>
          <p:nvPr>
            <p:ph type="title" sz="full" idx="0"/>
          </p:nvPr>
        </p:nvSpPr>
        <p:spPr>
          <a:xfrm rot="0">
            <a:off x="457200" y="274637"/>
            <a:ext cx="8229600" cy="4429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4000" lang="en-US"/>
              <a:t>Required  Properties of a Transaction</a:t>
            </a:r>
          </a:p>
        </p:txBody>
      </p:sp>
      <p:sp>
        <p:nvSpPr>
          <p:cNvPr id="1048600" name=""/>
          <p:cNvSpPr/>
          <p:nvPr>
            <p:ph sz="full" idx="1"/>
          </p:nvPr>
        </p:nvSpPr>
        <p:spPr>
          <a:xfrm rot="0">
            <a:off x="914400" y="1106487"/>
            <a:ext cx="7389812" cy="5000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r>
              <a:rPr altLang="en-US" sz="1600" lang="zh-CN">
                <a:ea typeface="ＭＳ Ｐゴシック" pitchFamily="34" charset="-128"/>
              </a:rPr>
              <a:t>Consider a transaction to transfer $50 from account A to account B: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1.	</a:t>
            </a:r>
            <a:r>
              <a:rPr altLang="en-US" b="1" sz="1400" lang="zh-CN">
                <a:ea typeface="ＭＳ Ｐゴシック" pitchFamily="34" charset="-128"/>
              </a:rPr>
              <a:t>read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A</a:t>
            </a:r>
            <a:r>
              <a:rPr altLang="en-US" sz="1400" lang="zh-CN">
                <a:ea typeface="ＭＳ Ｐゴシック" pitchFamily="34" charset="-128"/>
              </a:rPr>
              <a:t>)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2.	</a:t>
            </a:r>
            <a:r>
              <a:rPr altLang="en-US" sz="1400" i="1" lang="zh-CN">
                <a:ea typeface="ＭＳ Ｐゴシック" pitchFamily="34" charset="-128"/>
              </a:rPr>
              <a:t>A</a:t>
            </a:r>
            <a:r>
              <a:rPr altLang="en-US" sz="1400" lang="zh-CN">
                <a:ea typeface="ＭＳ Ｐゴシック" pitchFamily="34" charset="-128"/>
              </a:rPr>
              <a:t> := </a:t>
            </a:r>
            <a:r>
              <a:rPr altLang="en-US" sz="1400" i="1" lang="zh-CN">
                <a:ea typeface="ＭＳ Ｐゴシック" pitchFamily="34" charset="-128"/>
              </a:rPr>
              <a:t>A – </a:t>
            </a:r>
            <a:r>
              <a:rPr altLang="en-US" sz="1400" lang="zh-CN">
                <a:ea typeface="ＭＳ Ｐゴシック" pitchFamily="34" charset="-128"/>
              </a:rPr>
              <a:t>50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3.	</a:t>
            </a:r>
            <a:r>
              <a:rPr altLang="en-US" b="1" sz="1400" lang="zh-CN">
                <a:ea typeface="ＭＳ Ｐゴシック" pitchFamily="34" charset="-128"/>
              </a:rPr>
              <a:t>write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A</a:t>
            </a:r>
            <a:r>
              <a:rPr altLang="en-US" sz="1400" lang="zh-CN">
                <a:ea typeface="ＭＳ Ｐゴシック" pitchFamily="34" charset="-128"/>
              </a:rPr>
              <a:t>)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4.	</a:t>
            </a:r>
            <a:r>
              <a:rPr altLang="en-US" b="1" sz="1400" lang="zh-CN">
                <a:ea typeface="ＭＳ Ｐゴシック" pitchFamily="34" charset="-128"/>
              </a:rPr>
              <a:t>read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B</a:t>
            </a:r>
            <a:r>
              <a:rPr altLang="en-US" sz="1400" lang="zh-CN">
                <a:ea typeface="ＭＳ Ｐゴシック" pitchFamily="34" charset="-128"/>
              </a:rPr>
              <a:t>)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5.	</a:t>
            </a:r>
            <a:r>
              <a:rPr altLang="en-US" sz="1400" i="1" lang="zh-CN">
                <a:ea typeface="ＭＳ Ｐゴシック" pitchFamily="34" charset="-128"/>
              </a:rPr>
              <a:t>B</a:t>
            </a:r>
            <a:r>
              <a:rPr altLang="en-US" sz="1400" lang="zh-CN">
                <a:ea typeface="ＭＳ Ｐゴシック" pitchFamily="34" charset="-128"/>
              </a:rPr>
              <a:t> := </a:t>
            </a:r>
            <a:r>
              <a:rPr altLang="en-US" sz="1400" i="1" lang="zh-CN">
                <a:ea typeface="ＭＳ Ｐゴシック" pitchFamily="34" charset="-128"/>
              </a:rPr>
              <a:t>B + </a:t>
            </a:r>
            <a:r>
              <a:rPr altLang="en-US" sz="1400" lang="zh-CN">
                <a:ea typeface="ＭＳ Ｐゴシック" pitchFamily="34" charset="-128"/>
              </a:rPr>
              <a:t>50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6.	</a:t>
            </a:r>
            <a:r>
              <a:rPr altLang="en-US" b="1" sz="1400" lang="zh-CN">
                <a:ea typeface="ＭＳ Ｐゴシック" pitchFamily="34" charset="-128"/>
              </a:rPr>
              <a:t>write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B)</a:t>
            </a:r>
          </a:p>
          <a:p>
            <a:pPr lvl="0"/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Atomicity requirement</a:t>
            </a:r>
            <a:r>
              <a:rPr altLang="en-US" sz="1600" lang="zh-CN">
                <a:ea typeface="ＭＳ Ｐゴシック" pitchFamily="34" charset="-128"/>
              </a:rPr>
              <a:t> </a:t>
            </a:r>
          </a:p>
          <a:p>
            <a:pPr lvl="1"/>
            <a:r>
              <a:rPr altLang="en-US" sz="1600" lang="zh-CN">
                <a:ea typeface="ＭＳ Ｐゴシック" pitchFamily="34" charset="-128"/>
              </a:rPr>
              <a:t>If the transaction fails after step 3 and before step 6, money will be “lost” leading to an inconsistent database state</a:t>
            </a:r>
          </a:p>
          <a:p>
            <a:pPr lvl="2"/>
            <a:r>
              <a:rPr altLang="en-US" sz="1600" lang="zh-CN">
                <a:ea typeface="ＭＳ Ｐゴシック" pitchFamily="34" charset="-128"/>
              </a:rPr>
              <a:t>Failure could be due to software or hardware</a:t>
            </a:r>
          </a:p>
          <a:p>
            <a:pPr lvl="1"/>
            <a:r>
              <a:rPr altLang="en-US" sz="1600" lang="zh-CN">
                <a:ea typeface="ＭＳ Ｐゴシック" pitchFamily="34" charset="-128"/>
              </a:rPr>
              <a:t>The system should ensure that updates of a partially executed transaction are not reflected in the database</a:t>
            </a:r>
          </a:p>
          <a:p>
            <a:pPr lvl="0"/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Durability requirement</a:t>
            </a:r>
            <a:r>
              <a:rPr altLang="en-US" sz="1600" lang="zh-CN">
                <a:ea typeface="ＭＳ Ｐゴシック" pitchFamily="34" charset="-128"/>
              </a:rPr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title" sz="full" idx="0"/>
          </p:nvPr>
        </p:nvSpPr>
        <p:spPr>
          <a:xfrm rot="0">
            <a:off x="768350" y="117475"/>
            <a:ext cx="837565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2800" lang="en-US"/>
              <a:t>Required Properties of a Transaction (Cont</a:t>
            </a:r>
            <a:r>
              <a:rPr altLang="en-US" sz="2800" lang="en-US"/>
              <a:t>.)</a:t>
            </a:r>
          </a:p>
        </p:txBody>
      </p:sp>
      <p:sp>
        <p:nvSpPr>
          <p:cNvPr id="1048605" name=""/>
          <p:cNvSpPr/>
          <p:nvPr>
            <p:ph sz="full" idx="1"/>
          </p:nvPr>
        </p:nvSpPr>
        <p:spPr>
          <a:xfrm rot="0">
            <a:off x="912812" y="1149350"/>
            <a:ext cx="7246937" cy="53625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r>
              <a:rPr altLang="en-US" b="1" lang="zh-CN">
                <a:solidFill>
                  <a:srgbClr val="000099"/>
                </a:solidFill>
                <a:ea typeface="ＭＳ Ｐゴシック" pitchFamily="34" charset="-128"/>
              </a:rPr>
              <a:t>Consistency requirement</a:t>
            </a:r>
            <a:r>
              <a:rPr altLang="en-US" lang="zh-CN">
                <a:ea typeface="ＭＳ Ｐゴシック" pitchFamily="34" charset="-128"/>
              </a:rPr>
              <a:t> in above example:</a:t>
            </a:r>
          </a:p>
          <a:p>
            <a:pPr lvl="1"/>
            <a:r>
              <a:rPr altLang="en-US" lang="zh-CN">
                <a:ea typeface="ＭＳ Ｐゴシック" pitchFamily="34" charset="-128"/>
              </a:rPr>
              <a:t> </a:t>
            </a:r>
            <a:r>
              <a:rPr altLang="en-US" sz="1600" lang="zh-CN">
                <a:ea typeface="ＭＳ Ｐゴシック" pitchFamily="34" charset="-128"/>
              </a:rPr>
              <a:t>The sum of A and B is unchanged by the execution of the transaction</a:t>
            </a:r>
          </a:p>
          <a:p>
            <a:pPr lvl="0"/>
            <a:r>
              <a:rPr altLang="en-US" sz="1600" lang="zh-CN">
                <a:ea typeface="ＭＳ Ｐゴシック" pitchFamily="34" charset="-128"/>
              </a:rPr>
              <a:t>In general, consistency requirements include </a:t>
            </a:r>
          </a:p>
          <a:p>
            <a:pPr lvl="2"/>
            <a:r>
              <a:rPr altLang="en-US" sz="1600" lang="zh-CN">
                <a:ea typeface="ＭＳ Ｐゴシック" pitchFamily="34" charset="-128"/>
              </a:rPr>
              <a:t>Explicitly specified integrity constraints such as primary keys and foreign keys</a:t>
            </a:r>
          </a:p>
          <a:p>
            <a:pPr lvl="2"/>
            <a:r>
              <a:rPr altLang="en-US" sz="1600" lang="zh-CN">
                <a:ea typeface="ＭＳ Ｐゴシック" pitchFamily="34" charset="-128"/>
              </a:rPr>
              <a:t>Implicit integrity constraints</a:t>
            </a:r>
          </a:p>
          <a:p>
            <a:pPr lvl="3"/>
            <a:r>
              <a:rPr altLang="en-US" sz="1600" lang="zh-CN">
                <a:ea typeface="ＭＳ Ｐゴシック" pitchFamily="34" charset="-128"/>
              </a:rPr>
              <a:t>e.g., sum of balances of all accounts, minus sum of loan amounts must equal value of cash-in-hand</a:t>
            </a:r>
          </a:p>
          <a:p>
            <a:pPr lvl="0"/>
            <a:r>
              <a:rPr altLang="en-US" sz="1600" lang="zh-CN">
                <a:ea typeface="ＭＳ Ｐゴシック" pitchFamily="34" charset="-128"/>
              </a:rPr>
              <a:t>A transaction, when starting to execute,  must see a consistent database.</a:t>
            </a:r>
          </a:p>
          <a:p>
            <a:pPr lvl="0"/>
            <a:r>
              <a:rPr altLang="en-US" sz="1600" lang="zh-CN">
                <a:ea typeface="ＭＳ Ｐゴシック" pitchFamily="34" charset="-128"/>
              </a:rPr>
              <a:t>During transaction execution the database may be temporarily inconsistent.</a:t>
            </a:r>
          </a:p>
          <a:p>
            <a:pPr lvl="0"/>
            <a:r>
              <a:rPr altLang="en-US" sz="1600" lang="zh-CN">
                <a:ea typeface="ＭＳ Ｐゴシック" pitchFamily="34" charset="-128"/>
              </a:rPr>
              <a:t>When the transaction completes successfully the database must be consistent</a:t>
            </a:r>
          </a:p>
          <a:p>
            <a:pPr lvl="1"/>
            <a:r>
              <a:rPr altLang="en-US" sz="1600" lang="zh-CN">
                <a:ea typeface="ＭＳ Ｐゴシック" pitchFamily="34" charset="-128"/>
              </a:rPr>
              <a:t>Erroneous transaction logic can lead to inconsistency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11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157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238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269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367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441" end="5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516" end="5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charRg st="592" end="6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sz="2800" lang="en-US"/>
              <a:t>Required Properties of a Transaction (Cont.)</a:t>
            </a:r>
          </a:p>
        </p:txBody>
      </p:sp>
      <p:sp>
        <p:nvSpPr>
          <p:cNvPr id="1048610" name=""/>
          <p:cNvSpPr/>
          <p:nvPr>
            <p:ph sz="full" idx="1"/>
          </p:nvPr>
        </p:nvSpPr>
        <p:spPr>
          <a:xfrm rot="0">
            <a:off x="814387" y="1093787"/>
            <a:ext cx="7137400" cy="48847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/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Isolation requirement</a:t>
            </a:r>
            <a:r>
              <a:rPr altLang="en-US" sz="1600" lang="zh-CN">
                <a:ea typeface="ＭＳ Ｐゴシック" pitchFamily="34" charset="-128"/>
              </a:rPr>
              <a:t> — if between steps 3 and 6 (of the fund transfer transaction) , another transaction </a:t>
            </a:r>
            <a:r>
              <a:rPr altLang="en-US" b="1" sz="1600" lang="zh-CN">
                <a:ea typeface="ＭＳ Ｐゴシック" pitchFamily="34" charset="-128"/>
              </a:rPr>
              <a:t>T2</a:t>
            </a:r>
            <a:r>
              <a:rPr altLang="en-US" sz="1600" lang="zh-CN">
                <a:ea typeface="ＭＳ Ｐゴシック" pitchFamily="34" charset="-128"/>
              </a:rPr>
              <a:t> is allowed to access the partially updated database, it will see an inconsistent database (the sum  </a:t>
            </a:r>
            <a:r>
              <a:rPr altLang="en-US" sz="1600" i="1" lang="zh-CN">
                <a:ea typeface="ＭＳ Ｐゴシック" pitchFamily="34" charset="-128"/>
              </a:rPr>
              <a:t>A + B</a:t>
            </a:r>
            <a:r>
              <a:rPr altLang="en-US" sz="1600" lang="zh-CN">
                <a:ea typeface="ＭＳ Ｐゴシック" pitchFamily="34" charset="-128"/>
              </a:rPr>
              <a:t> will be less than it should be).</a:t>
            </a:r>
            <a:br/>
            <a:endParaRPr altLang="en-US" sz="1600" lang="zh-CN">
              <a:ea typeface="ＭＳ Ｐゴシック" pitchFamily="34" charset="-128"/>
            </a:endParaRPr>
          </a:p>
          <a:p>
            <a:pPr lvl="0">
              <a:buFont typeface="Monotype Sorts" pitchFamily="0" charset="2"/>
              <a:buNone/>
            </a:pPr>
            <a:r>
              <a:rPr altLang="en-US" sz="1600" lang="zh-CN">
                <a:ea typeface="ＭＳ Ｐゴシック" pitchFamily="34" charset="-128"/>
              </a:rPr>
              <a:t>               </a:t>
            </a:r>
            <a:r>
              <a:rPr altLang="en-US" b="1" sz="1600" lang="zh-CN">
                <a:ea typeface="ＭＳ Ｐゴシック" pitchFamily="34" charset="-128"/>
              </a:rPr>
              <a:t>T1                                        T2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1.	</a:t>
            </a:r>
            <a:r>
              <a:rPr altLang="en-US" b="1" sz="1400" lang="zh-CN">
                <a:ea typeface="ＭＳ Ｐゴシック" pitchFamily="34" charset="-128"/>
              </a:rPr>
              <a:t>read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A</a:t>
            </a:r>
            <a:r>
              <a:rPr altLang="en-US" sz="1400" lang="zh-CN">
                <a:ea typeface="ＭＳ Ｐゴシック" pitchFamily="34" charset="-128"/>
              </a:rPr>
              <a:t>)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2.	</a:t>
            </a:r>
            <a:r>
              <a:rPr altLang="en-US" sz="1400" i="1" lang="zh-CN">
                <a:ea typeface="ＭＳ Ｐゴシック" pitchFamily="34" charset="-128"/>
              </a:rPr>
              <a:t>A</a:t>
            </a:r>
            <a:r>
              <a:rPr altLang="en-US" sz="1400" lang="zh-CN">
                <a:ea typeface="ＭＳ Ｐゴシック" pitchFamily="34" charset="-128"/>
              </a:rPr>
              <a:t> := </a:t>
            </a:r>
            <a:r>
              <a:rPr altLang="en-US" sz="1400" i="1" lang="zh-CN">
                <a:ea typeface="ＭＳ Ｐゴシック" pitchFamily="34" charset="-128"/>
              </a:rPr>
              <a:t>A – </a:t>
            </a:r>
            <a:r>
              <a:rPr altLang="en-US" sz="1400" lang="zh-CN">
                <a:ea typeface="ＭＳ Ｐゴシック" pitchFamily="34" charset="-128"/>
              </a:rPr>
              <a:t>50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3.	</a:t>
            </a:r>
            <a:r>
              <a:rPr altLang="en-US" b="1" sz="1400" lang="zh-CN">
                <a:ea typeface="ＭＳ Ｐゴシック" pitchFamily="34" charset="-128"/>
              </a:rPr>
              <a:t>write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A</a:t>
            </a:r>
            <a:r>
              <a:rPr altLang="en-US" sz="1400" lang="zh-CN">
                <a:ea typeface="ＭＳ Ｐゴシック" pitchFamily="34" charset="-128"/>
              </a:rPr>
              <a:t>)</a:t>
            </a:r>
            <a:br/>
            <a:r>
              <a:rPr altLang="en-US" sz="1400" lang="zh-CN">
                <a:ea typeface="ＭＳ Ｐゴシック" pitchFamily="34" charset="-128"/>
              </a:rPr>
              <a:t>                                      read(A), read(B), print(A+B)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4.	</a:t>
            </a:r>
            <a:r>
              <a:rPr altLang="en-US" b="1" sz="1400" lang="zh-CN">
                <a:ea typeface="ＭＳ Ｐゴシック" pitchFamily="34" charset="-128"/>
              </a:rPr>
              <a:t>read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B</a:t>
            </a:r>
            <a:r>
              <a:rPr altLang="en-US" sz="1400" lang="zh-CN">
                <a:ea typeface="ＭＳ Ｐゴシック" pitchFamily="34" charset="-128"/>
              </a:rPr>
              <a:t>)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5.	</a:t>
            </a:r>
            <a:r>
              <a:rPr altLang="en-US" sz="1400" i="1" lang="zh-CN">
                <a:ea typeface="ＭＳ Ｐゴシック" pitchFamily="34" charset="-128"/>
              </a:rPr>
              <a:t>B</a:t>
            </a:r>
            <a:r>
              <a:rPr altLang="en-US" sz="1400" lang="zh-CN">
                <a:ea typeface="ＭＳ Ｐゴシック" pitchFamily="34" charset="-128"/>
              </a:rPr>
              <a:t> := </a:t>
            </a:r>
            <a:r>
              <a:rPr altLang="en-US" sz="1400" i="1" lang="zh-CN">
                <a:ea typeface="ＭＳ Ｐゴシック" pitchFamily="34" charset="-128"/>
              </a:rPr>
              <a:t>B + </a:t>
            </a:r>
            <a:r>
              <a:rPr altLang="en-US" sz="1400" lang="zh-CN">
                <a:ea typeface="ＭＳ Ｐゴシック" pitchFamily="34" charset="-128"/>
              </a:rPr>
              <a:t>50</a:t>
            </a:r>
          </a:p>
          <a:p>
            <a:pPr lvl="1">
              <a:buFont typeface="Monotype Sorts" pitchFamily="0" charset="2"/>
              <a:buNone/>
            </a:pPr>
            <a:r>
              <a:rPr altLang="en-US" sz="1400" lang="zh-CN">
                <a:ea typeface="ＭＳ Ｐゴシック" pitchFamily="34" charset="-128"/>
              </a:rPr>
              <a:t>6.	</a:t>
            </a:r>
            <a:r>
              <a:rPr altLang="en-US" b="1" sz="1400" lang="zh-CN">
                <a:ea typeface="ＭＳ Ｐゴシック" pitchFamily="34" charset="-128"/>
              </a:rPr>
              <a:t>write</a:t>
            </a:r>
            <a:r>
              <a:rPr altLang="en-US" sz="1400" lang="zh-CN">
                <a:ea typeface="ＭＳ Ｐゴシック" pitchFamily="34" charset="-128"/>
              </a:rPr>
              <a:t>(</a:t>
            </a:r>
            <a:r>
              <a:rPr altLang="en-US" sz="1400" i="1" lang="zh-CN">
                <a:ea typeface="ＭＳ Ｐゴシック" pitchFamily="34" charset="-128"/>
              </a:rPr>
              <a:t>B</a:t>
            </a:r>
          </a:p>
          <a:p>
            <a:pPr lvl="0"/>
            <a:r>
              <a:rPr altLang="en-US" sz="1600" lang="zh-CN">
                <a:ea typeface="ＭＳ Ｐゴシック" pitchFamily="34" charset="-128"/>
              </a:rPr>
              <a:t>Isolation can be ensured trivially by running transactions </a:t>
            </a:r>
            <a:r>
              <a:rPr altLang="en-US" b="1" sz="1600" lang="zh-CN">
                <a:solidFill>
                  <a:srgbClr val="000099"/>
                </a:solidFill>
                <a:ea typeface="ＭＳ Ｐゴシック" pitchFamily="34" charset="-128"/>
              </a:rPr>
              <a:t>serially</a:t>
            </a:r>
          </a:p>
          <a:p>
            <a:pPr lvl="1"/>
            <a:r>
              <a:rPr altLang="en-US" sz="1600" lang="zh-CN">
                <a:ea typeface="ＭＳ Ｐゴシック" pitchFamily="34" charset="-128"/>
              </a:rPr>
              <a:t> That is, one after the other.   </a:t>
            </a:r>
          </a:p>
          <a:p>
            <a:pPr lvl="0"/>
            <a:r>
              <a:rPr altLang="en-US" sz="1600" lang="zh-CN">
                <a:ea typeface="ＭＳ Ｐゴシック" pitchFamily="34" charset="-128"/>
              </a:rPr>
              <a:t>However, executing multiple transactions concurrently has significant benefits, as we will see later.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pPr lvl="0"/>
            <a:r>
              <a:rPr altLang="en-US" lang="en-US"/>
              <a:t>ACID </a:t>
            </a:r>
            <a:r>
              <a:rPr altLang="en-US" lang="en-US"/>
              <a:t>Properties</a:t>
            </a:r>
          </a:p>
        </p:txBody>
      </p:sp>
      <p:sp>
        <p:nvSpPr>
          <p:cNvPr id="1048615" name=""/>
          <p:cNvSpPr/>
          <p:nvPr>
            <p:ph sz="full" idx="1"/>
          </p:nvPr>
        </p:nvSpPr>
        <p:spPr>
          <a:xfrm rot="0">
            <a:off x="914400" y="2081212"/>
            <a:ext cx="7872412" cy="4776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b="1" sz="2200" lang="zh-CN">
                <a:solidFill>
                  <a:srgbClr val="000099"/>
                </a:solidFill>
                <a:ea typeface="ＭＳ Ｐゴシック" pitchFamily="34" charset="-128"/>
              </a:rPr>
              <a:t>Atomicity</a:t>
            </a:r>
            <a:r>
              <a:rPr altLang="en-US" b="1" sz="2200" lang="zh-CN">
                <a:ea typeface="ＭＳ Ｐゴシック" pitchFamily="34" charset="-128"/>
              </a:rPr>
              <a:t>. </a:t>
            </a:r>
            <a:r>
              <a:rPr altLang="en-US" sz="2200" lang="zh-CN">
                <a:ea typeface="ＭＳ Ｐゴシック" pitchFamily="34" charset="-128"/>
              </a:rPr>
              <a:t> Either all operations of the transaction are properly reflected in the database or none are.</a:t>
            </a:r>
          </a:p>
          <a:p>
            <a:pPr lvl="0">
              <a:lnSpc>
                <a:spcPct val="80000"/>
              </a:lnSpc>
            </a:pPr>
            <a:r>
              <a:rPr altLang="en-US" b="1" sz="2200" lang="zh-CN">
                <a:solidFill>
                  <a:srgbClr val="000099"/>
                </a:solidFill>
                <a:ea typeface="ＭＳ Ｐゴシック" pitchFamily="34" charset="-128"/>
              </a:rPr>
              <a:t>Consistency</a:t>
            </a:r>
            <a:r>
              <a:rPr altLang="en-US" b="1" sz="2200" lang="zh-CN">
                <a:ea typeface="ＭＳ Ｐゴシック" pitchFamily="34" charset="-128"/>
              </a:rPr>
              <a:t>.</a:t>
            </a:r>
            <a:r>
              <a:rPr altLang="en-US" sz="2200" lang="zh-CN">
                <a:ea typeface="ＭＳ Ｐゴシック" pitchFamily="34" charset="-128"/>
              </a:rPr>
              <a:t>  Execution of a transaction in isolation preserves the consistency of the database.</a:t>
            </a:r>
          </a:p>
          <a:p>
            <a:pPr lvl="0">
              <a:lnSpc>
                <a:spcPct val="80000"/>
              </a:lnSpc>
            </a:pPr>
            <a:r>
              <a:rPr altLang="en-US" b="1" sz="2200" lang="zh-CN">
                <a:solidFill>
                  <a:srgbClr val="000099"/>
                </a:solidFill>
                <a:ea typeface="ＭＳ Ｐゴシック" pitchFamily="34" charset="-128"/>
              </a:rPr>
              <a:t>Isolation</a:t>
            </a:r>
            <a:r>
              <a:rPr altLang="en-US" b="1" sz="2200" lang="zh-CN">
                <a:ea typeface="ＭＳ Ｐゴシック" pitchFamily="34" charset="-128"/>
              </a:rPr>
              <a:t>.</a:t>
            </a:r>
            <a:r>
              <a:rPr altLang="en-US" sz="2200" lang="zh-CN">
                <a:ea typeface="ＭＳ Ｐゴシック" pitchFamily="34" charset="-128"/>
              </a:rPr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>
              <a:lnSpc>
                <a:spcPct val="80000"/>
              </a:lnSpc>
            </a:pPr>
            <a:r>
              <a:rPr altLang="en-US" sz="2000" lang="zh-CN">
                <a:ea typeface="ＭＳ Ｐゴシック" pitchFamily="34" charset="-128"/>
              </a:rPr>
              <a:t>That is, for every pair of transactions </a:t>
            </a:r>
            <a:r>
              <a:rPr altLang="en-US" sz="2000" i="1" lang="zh-CN">
                <a:ea typeface="ＭＳ Ｐゴシック" pitchFamily="34" charset="-128"/>
              </a:rPr>
              <a:t>T</a:t>
            </a:r>
            <a:r>
              <a:rPr altLang="en-US" baseline="-25000" sz="2000" i="1" lang="zh-CN">
                <a:ea typeface="ＭＳ Ｐゴシック" pitchFamily="34" charset="-128"/>
              </a:rPr>
              <a:t>i</a:t>
            </a:r>
            <a:r>
              <a:rPr altLang="en-US" sz="2000" i="1" lang="zh-CN">
                <a:ea typeface="ＭＳ Ｐゴシック" pitchFamily="34" charset="-128"/>
              </a:rPr>
              <a:t> </a:t>
            </a:r>
            <a:r>
              <a:rPr altLang="en-US" sz="2000" lang="zh-CN">
                <a:ea typeface="ＭＳ Ｐゴシック" pitchFamily="34" charset="-128"/>
              </a:rPr>
              <a:t>and </a:t>
            </a:r>
            <a:r>
              <a:rPr altLang="en-US" sz="2000" i="1" lang="zh-CN">
                <a:ea typeface="ＭＳ Ｐゴシック" pitchFamily="34" charset="-128"/>
              </a:rPr>
              <a:t>T</a:t>
            </a:r>
            <a:r>
              <a:rPr altLang="en-US" baseline="-25000" sz="2000" i="1" lang="zh-CN">
                <a:ea typeface="ＭＳ Ｐゴシック" pitchFamily="34" charset="-128"/>
              </a:rPr>
              <a:t>j</a:t>
            </a:r>
            <a:r>
              <a:rPr altLang="en-US" sz="2000" i="1" lang="zh-CN">
                <a:ea typeface="ＭＳ Ｐゴシック" pitchFamily="34" charset="-128"/>
              </a:rPr>
              <a:t>, </a:t>
            </a:r>
            <a:r>
              <a:rPr altLang="en-US" sz="2000" lang="zh-CN">
                <a:ea typeface="ＭＳ Ｐゴシック" pitchFamily="34" charset="-128"/>
              </a:rPr>
              <a:t>it appears to </a:t>
            </a:r>
            <a:r>
              <a:rPr altLang="en-US" sz="2000" i="1" lang="zh-CN">
                <a:ea typeface="ＭＳ Ｐゴシック" pitchFamily="34" charset="-128"/>
              </a:rPr>
              <a:t>T</a:t>
            </a:r>
            <a:r>
              <a:rPr altLang="en-US" baseline="-25000" sz="2000" i="1" lang="zh-CN">
                <a:ea typeface="ＭＳ Ｐゴシック" pitchFamily="34" charset="-128"/>
              </a:rPr>
              <a:t>i</a:t>
            </a:r>
            <a:r>
              <a:rPr altLang="en-US" sz="2000" i="1" lang="zh-CN">
                <a:ea typeface="ＭＳ Ｐゴシック" pitchFamily="34" charset="-128"/>
              </a:rPr>
              <a:t> </a:t>
            </a:r>
            <a:r>
              <a:rPr altLang="en-US" sz="2000" lang="zh-CN">
                <a:ea typeface="ＭＳ Ｐゴシック" pitchFamily="34" charset="-128"/>
              </a:rPr>
              <a:t>that either </a:t>
            </a:r>
            <a:r>
              <a:rPr altLang="en-US" sz="2000" i="1" lang="zh-CN">
                <a:ea typeface="ＭＳ Ｐゴシック" pitchFamily="34" charset="-128"/>
              </a:rPr>
              <a:t>T</a:t>
            </a:r>
            <a:r>
              <a:rPr altLang="en-US" baseline="-25000" sz="2000" i="1" lang="zh-CN">
                <a:ea typeface="ＭＳ Ｐゴシック" pitchFamily="34" charset="-128"/>
              </a:rPr>
              <a:t>j</a:t>
            </a:r>
            <a:r>
              <a:rPr altLang="en-US" sz="2000" i="1" lang="zh-CN">
                <a:ea typeface="ＭＳ Ｐゴシック" pitchFamily="34" charset="-128"/>
              </a:rPr>
              <a:t>, </a:t>
            </a:r>
            <a:r>
              <a:rPr altLang="en-US" sz="2000" lang="zh-CN">
                <a:ea typeface="ＭＳ Ｐゴシック" pitchFamily="34" charset="-128"/>
              </a:rPr>
              <a:t>finished execution before </a:t>
            </a:r>
            <a:r>
              <a:rPr altLang="en-US" sz="2000" i="1" lang="zh-CN">
                <a:ea typeface="ＭＳ Ｐゴシック" pitchFamily="34" charset="-128"/>
              </a:rPr>
              <a:t>T</a:t>
            </a:r>
            <a:r>
              <a:rPr altLang="en-US" baseline="-25000" sz="2000" i="1" lang="zh-CN">
                <a:ea typeface="ＭＳ Ｐゴシック" pitchFamily="34" charset="-128"/>
              </a:rPr>
              <a:t>i</a:t>
            </a:r>
            <a:r>
              <a:rPr altLang="en-US" sz="2000" lang="zh-CN">
                <a:ea typeface="ＭＳ Ｐゴシック" pitchFamily="34" charset="-128"/>
              </a:rPr>
              <a:t> started, or </a:t>
            </a:r>
            <a:r>
              <a:rPr altLang="en-US" sz="2000" i="1" lang="zh-CN">
                <a:ea typeface="ＭＳ Ｐゴシック" pitchFamily="34" charset="-128"/>
              </a:rPr>
              <a:t>T</a:t>
            </a:r>
            <a:r>
              <a:rPr altLang="en-US" baseline="-25000" sz="2000" i="1" lang="zh-CN">
                <a:ea typeface="ＭＳ Ｐゴシック" pitchFamily="34" charset="-128"/>
              </a:rPr>
              <a:t>j</a:t>
            </a:r>
            <a:r>
              <a:rPr altLang="en-US" sz="2000" lang="zh-CN">
                <a:ea typeface="ＭＳ Ｐゴシック" pitchFamily="34" charset="-128"/>
              </a:rPr>
              <a:t> started execution after </a:t>
            </a:r>
            <a:r>
              <a:rPr altLang="en-US" sz="2000" i="1" lang="zh-CN">
                <a:ea typeface="ＭＳ Ｐゴシック" pitchFamily="34" charset="-128"/>
              </a:rPr>
              <a:t>T</a:t>
            </a:r>
            <a:r>
              <a:rPr altLang="en-US" baseline="-25000" sz="2000" i="1" lang="zh-CN">
                <a:ea typeface="ＭＳ Ｐゴシック" pitchFamily="34" charset="-128"/>
              </a:rPr>
              <a:t>i</a:t>
            </a:r>
            <a:r>
              <a:rPr altLang="en-US" sz="2000" lang="zh-CN">
                <a:ea typeface="ＭＳ Ｐゴシック" pitchFamily="34" charset="-128"/>
              </a:rPr>
              <a:t> finished.</a:t>
            </a:r>
          </a:p>
          <a:p>
            <a:pPr lvl="0">
              <a:lnSpc>
                <a:spcPct val="80000"/>
              </a:lnSpc>
            </a:pPr>
            <a:r>
              <a:rPr altLang="en-US" b="1" sz="2200" lang="zh-CN">
                <a:solidFill>
                  <a:srgbClr val="000099"/>
                </a:solidFill>
                <a:ea typeface="ＭＳ Ｐゴシック" pitchFamily="34" charset="-128"/>
              </a:rPr>
              <a:t>Durability</a:t>
            </a:r>
            <a:r>
              <a:rPr altLang="en-US" b="1" sz="2200" lang="zh-CN">
                <a:ea typeface="ＭＳ Ｐゴシック" pitchFamily="34" charset="-128"/>
              </a:rPr>
              <a:t>.  </a:t>
            </a:r>
            <a:r>
              <a:rPr altLang="en-US" sz="2200" lang="zh-CN">
                <a:ea typeface="ＭＳ Ｐゴシック" pitchFamily="34" charset="-128"/>
              </a:rPr>
              <a:t>After a transaction completes successfully, the changes it has made to the database persist, even if there are system failures. </a:t>
            </a:r>
          </a:p>
        </p:txBody>
      </p:sp>
      <p:sp>
        <p:nvSpPr>
          <p:cNvPr id="1048616" name=""/>
          <p:cNvSpPr txBox="1"/>
          <p:nvPr/>
        </p:nvSpPr>
        <p:spPr>
          <a:xfrm rot="0">
            <a:off x="901700" y="1106487"/>
            <a:ext cx="8242300" cy="915987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600" i="0" u="none">
                <a:solidFill>
                  <a:schemeClr val="dk1"/>
                </a:solidFill>
                <a:latin typeface="Helvetica" pitchFamily="34" charset="0"/>
                <a:ea typeface="ＭＳ Ｐゴシック" pitchFamily="34" charset="-128"/>
                <a:sym typeface="Helvetica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sz="1800" lang="en-US"/>
              <a:t>A  </a:t>
            </a:r>
            <a:r>
              <a:rPr altLang="en-US" b="1" sz="1800" lang="en-US">
                <a:solidFill>
                  <a:srgbClr val="000099"/>
                </a:solidFill>
              </a:rPr>
              <a:t>transaction</a:t>
            </a:r>
            <a:r>
              <a:rPr altLang="en-US" sz="1800" lang="en-US"/>
              <a:t>  is a unit of program execution that accesses and possibly updates various data items. To preserve the integrity of data the database system must ensure: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Transaction State</a:t>
            </a:r>
          </a:p>
        </p:txBody>
      </p:sp>
      <p:sp>
        <p:nvSpPr>
          <p:cNvPr id="1048621" name=""/>
          <p:cNvSpPr/>
          <p:nvPr>
            <p:ph sz="full" idx="1"/>
          </p:nvPr>
        </p:nvSpPr>
        <p:spPr>
          <a:xfrm rot="0">
            <a:off x="914400" y="1106487"/>
            <a:ext cx="7493000" cy="50720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  <a:lvl2pPr algn="l" eaLnBrk="1" fontAlgn="base" hangingPunct="1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2pPr>
            <a:lvl3pPr algn="l" eaLnBrk="1" fontAlgn="base" hangingPunct="1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3pPr>
            <a:lvl4pPr algn="l" eaLnBrk="1" fontAlgn="base" hangingPunct="1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4pPr>
            <a:lvl5pPr algn="l" eaLnBrk="1" fontAlgn="base" hangingPunct="1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b="1" sz="2500" lang="zh-CN">
                <a:solidFill>
                  <a:srgbClr val="000099"/>
                </a:solidFill>
                <a:ea typeface="ＭＳ Ｐゴシック" pitchFamily="34" charset="-128"/>
              </a:rPr>
              <a:t>Active</a:t>
            </a:r>
            <a:r>
              <a:rPr altLang="en-US" b="1" sz="2500" lang="zh-CN">
                <a:solidFill>
                  <a:schemeClr val="lt2"/>
                </a:solidFill>
                <a:ea typeface="ＭＳ Ｐゴシック" pitchFamily="34" charset="-128"/>
              </a:rPr>
              <a:t> </a:t>
            </a:r>
            <a:r>
              <a:rPr altLang="en-US" sz="2500" lang="zh-CN">
                <a:ea typeface="ＭＳ Ｐゴシック" pitchFamily="34" charset="-128"/>
              </a:rPr>
              <a:t>–</a:t>
            </a:r>
            <a:r>
              <a:rPr altLang="en-US" b="1" sz="2500" lang="zh-CN">
                <a:solidFill>
                  <a:schemeClr val="lt2"/>
                </a:solidFill>
                <a:ea typeface="ＭＳ Ｐゴシック" pitchFamily="34" charset="-128"/>
              </a:rPr>
              <a:t> </a:t>
            </a:r>
            <a:r>
              <a:rPr altLang="en-US" sz="2500" lang="zh-CN">
                <a:ea typeface="ＭＳ Ｐゴシック" pitchFamily="34" charset="-128"/>
              </a:rPr>
              <a:t>the initial state; the transaction stays in this state while it is executing</a:t>
            </a:r>
          </a:p>
          <a:p>
            <a:pPr lvl="0">
              <a:lnSpc>
                <a:spcPct val="80000"/>
              </a:lnSpc>
            </a:pPr>
            <a:r>
              <a:rPr altLang="en-US" b="1" sz="2500" lang="zh-CN">
                <a:solidFill>
                  <a:srgbClr val="000099"/>
                </a:solidFill>
                <a:ea typeface="ＭＳ Ｐゴシック" pitchFamily="34" charset="-128"/>
              </a:rPr>
              <a:t>Partially committed</a:t>
            </a:r>
            <a:r>
              <a:rPr altLang="en-US" b="1" sz="2500" lang="zh-CN">
                <a:solidFill>
                  <a:schemeClr val="lt2"/>
                </a:solidFill>
                <a:ea typeface="ＭＳ Ｐゴシック" pitchFamily="34" charset="-128"/>
              </a:rPr>
              <a:t> </a:t>
            </a:r>
            <a:r>
              <a:rPr altLang="en-US" sz="2500" lang="zh-CN">
                <a:ea typeface="ＭＳ Ｐゴシック" pitchFamily="34" charset="-128"/>
              </a:rPr>
              <a:t>–</a:t>
            </a:r>
            <a:r>
              <a:rPr altLang="en-US" b="1" sz="2500" lang="zh-CN">
                <a:solidFill>
                  <a:schemeClr val="lt2"/>
                </a:solidFill>
                <a:ea typeface="ＭＳ Ｐゴシック" pitchFamily="34" charset="-128"/>
              </a:rPr>
              <a:t> </a:t>
            </a:r>
            <a:r>
              <a:rPr altLang="en-US" sz="2500" lang="zh-CN">
                <a:ea typeface="ＭＳ Ｐゴシック" pitchFamily="34" charset="-128"/>
              </a:rPr>
              <a:t>after the final statement has been executed.</a:t>
            </a:r>
          </a:p>
          <a:p>
            <a:pPr lvl="0">
              <a:lnSpc>
                <a:spcPct val="80000"/>
              </a:lnSpc>
            </a:pPr>
            <a:r>
              <a:rPr altLang="en-US" b="1" sz="2500" lang="zh-CN">
                <a:solidFill>
                  <a:srgbClr val="000099"/>
                </a:solidFill>
                <a:ea typeface="ＭＳ Ｐゴシック" pitchFamily="34" charset="-128"/>
              </a:rPr>
              <a:t>Failed</a:t>
            </a:r>
            <a:r>
              <a:rPr altLang="en-US" b="1" sz="2500" lang="zh-CN">
                <a:solidFill>
                  <a:schemeClr val="lt2"/>
                </a:solidFill>
                <a:ea typeface="ＭＳ Ｐゴシック" pitchFamily="34" charset="-128"/>
              </a:rPr>
              <a:t> </a:t>
            </a:r>
            <a:r>
              <a:rPr altLang="en-US" b="1" sz="1200" lang="zh-CN">
                <a:ea typeface="ＭＳ Ｐゴシック" pitchFamily="34" charset="-128"/>
              </a:rPr>
              <a:t>-- </a:t>
            </a:r>
            <a:r>
              <a:rPr altLang="en-US" sz="2500" lang="zh-CN">
                <a:ea typeface="ＭＳ Ｐゴシック" pitchFamily="34" charset="-128"/>
              </a:rPr>
              <a:t>after the discovery that normal execution can no longer proceed.</a:t>
            </a:r>
          </a:p>
          <a:p>
            <a:pPr lvl="0">
              <a:lnSpc>
                <a:spcPct val="80000"/>
              </a:lnSpc>
            </a:pPr>
            <a:r>
              <a:rPr altLang="en-US" b="1" sz="2500" lang="zh-CN">
                <a:solidFill>
                  <a:srgbClr val="000099"/>
                </a:solidFill>
                <a:ea typeface="ＭＳ Ｐゴシック" pitchFamily="34" charset="-128"/>
              </a:rPr>
              <a:t>Aborted</a:t>
            </a:r>
            <a:r>
              <a:rPr altLang="en-US" b="1" sz="2500" lang="zh-CN">
                <a:solidFill>
                  <a:schemeClr val="lt2"/>
                </a:solidFill>
                <a:ea typeface="ＭＳ Ｐゴシック" pitchFamily="34" charset="-128"/>
              </a:rPr>
              <a:t> </a:t>
            </a:r>
            <a:r>
              <a:rPr altLang="en-US" sz="2500" lang="zh-CN">
                <a:ea typeface="ＭＳ Ｐゴシック" pitchFamily="34" charset="-128"/>
              </a:rPr>
              <a:t>– after the transaction has been rolled back and the database restored to its state prior to the start of the transaction.  Two options after it has been aborted:</a:t>
            </a:r>
          </a:p>
          <a:p>
            <a:pPr lvl="1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Restart the transaction</a:t>
            </a:r>
          </a:p>
          <a:p>
            <a:pPr lvl="2">
              <a:lnSpc>
                <a:spcPct val="80000"/>
              </a:lnSpc>
            </a:pPr>
            <a:r>
              <a:rPr altLang="en-US" sz="1900" lang="zh-CN">
                <a:ea typeface="ＭＳ Ｐゴシック" pitchFamily="34" charset="-128"/>
              </a:rPr>
              <a:t> can be done only if no internal logical error</a:t>
            </a:r>
          </a:p>
          <a:p>
            <a:pPr lvl="1">
              <a:lnSpc>
                <a:spcPct val="80000"/>
              </a:lnSpc>
            </a:pPr>
            <a:r>
              <a:rPr altLang="en-US" sz="2200" lang="zh-CN">
                <a:ea typeface="ＭＳ Ｐゴシック" pitchFamily="34" charset="-128"/>
              </a:rPr>
              <a:t>Kill the transaction</a:t>
            </a:r>
          </a:p>
          <a:p>
            <a:pPr lvl="0">
              <a:lnSpc>
                <a:spcPct val="80000"/>
              </a:lnSpc>
            </a:pPr>
            <a:r>
              <a:rPr altLang="en-US" b="1" sz="2500" lang="zh-CN">
                <a:solidFill>
                  <a:srgbClr val="000099"/>
                </a:solidFill>
                <a:ea typeface="ＭＳ Ｐゴシック" pitchFamily="34" charset="-128"/>
              </a:rPr>
              <a:t>Committed</a:t>
            </a:r>
            <a:r>
              <a:rPr altLang="en-US" b="1" sz="2500" lang="zh-CN">
                <a:solidFill>
                  <a:schemeClr val="lt2"/>
                </a:solidFill>
                <a:ea typeface="ＭＳ Ｐゴシック" pitchFamily="34" charset="-128"/>
              </a:rPr>
              <a:t> </a:t>
            </a:r>
            <a:r>
              <a:rPr altLang="en-US" sz="2500" lang="zh-CN">
                <a:ea typeface="ＭＳ Ｐゴシック" pitchFamily="34" charset="-128"/>
              </a:rPr>
              <a:t>– after successful completion.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Helvetica" pitchFamily="34" charset="0"/>
              </a:defRPr>
            </a:lvl1pPr>
          </a:lstStyle>
          <a:p>
            <a:r>
              <a:rPr altLang="en-US" lang="en-US"/>
              <a:t>Transaction State (Cont.)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77987" y="1593850"/>
            <a:ext cx="5453062" cy="37465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Chapter 7:  Relational Database Design</dc:title>
  <dc:creator>Marilyn Turnamian</dc:creator>
  <cp:lastModifiedBy>MPK</cp:lastModifiedBy>
  <dcterms:created xsi:type="dcterms:W3CDTF">2009-12-21T10:10:23Z</dcterms:created>
  <dcterms:modified xsi:type="dcterms:W3CDTF">2019-11-12T14:06:53Z</dcterms:modified>
</cp:coreProperties>
</file>