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handoutMasterIdLst>
    <p:handoutMasterId r:id="rId123"/>
  </p:handoutMasterIdLst>
  <p:sldIdLst>
    <p:sldId id="430" r:id="rId2"/>
    <p:sldId id="256" r:id="rId3"/>
    <p:sldId id="303" r:id="rId4"/>
    <p:sldId id="302" r:id="rId5"/>
    <p:sldId id="304" r:id="rId6"/>
    <p:sldId id="327" r:id="rId7"/>
    <p:sldId id="282" r:id="rId8"/>
    <p:sldId id="284" r:id="rId9"/>
    <p:sldId id="326" r:id="rId10"/>
    <p:sldId id="431" r:id="rId11"/>
    <p:sldId id="432" r:id="rId12"/>
    <p:sldId id="283" r:id="rId13"/>
    <p:sldId id="286" r:id="rId14"/>
    <p:sldId id="285" r:id="rId15"/>
    <p:sldId id="289" r:id="rId16"/>
    <p:sldId id="288" r:id="rId17"/>
    <p:sldId id="287" r:id="rId18"/>
    <p:sldId id="291" r:id="rId19"/>
    <p:sldId id="295" r:id="rId20"/>
    <p:sldId id="292" r:id="rId21"/>
    <p:sldId id="290" r:id="rId22"/>
    <p:sldId id="299" r:id="rId23"/>
    <p:sldId id="298" r:id="rId24"/>
    <p:sldId id="300" r:id="rId25"/>
    <p:sldId id="421" r:id="rId26"/>
    <p:sldId id="422" r:id="rId27"/>
    <p:sldId id="424" r:id="rId28"/>
    <p:sldId id="423" r:id="rId29"/>
    <p:sldId id="301" r:id="rId30"/>
    <p:sldId id="275" r:id="rId31"/>
    <p:sldId id="278" r:id="rId32"/>
    <p:sldId id="277" r:id="rId33"/>
    <p:sldId id="276" r:id="rId34"/>
    <p:sldId id="294" r:id="rId35"/>
    <p:sldId id="308" r:id="rId36"/>
    <p:sldId id="307" r:id="rId37"/>
    <p:sldId id="306" r:id="rId38"/>
    <p:sldId id="305" r:id="rId39"/>
    <p:sldId id="310" r:id="rId40"/>
    <p:sldId id="309" r:id="rId41"/>
    <p:sldId id="314" r:id="rId42"/>
    <p:sldId id="313" r:id="rId43"/>
    <p:sldId id="312" r:id="rId44"/>
    <p:sldId id="311" r:id="rId45"/>
    <p:sldId id="317" r:id="rId46"/>
    <p:sldId id="318" r:id="rId47"/>
    <p:sldId id="274" r:id="rId48"/>
    <p:sldId id="319" r:id="rId49"/>
    <p:sldId id="320" r:id="rId50"/>
    <p:sldId id="328" r:id="rId51"/>
    <p:sldId id="336" r:id="rId52"/>
    <p:sldId id="329" r:id="rId53"/>
    <p:sldId id="338" r:id="rId54"/>
    <p:sldId id="339" r:id="rId55"/>
    <p:sldId id="341" r:id="rId56"/>
    <p:sldId id="340" r:id="rId57"/>
    <p:sldId id="374" r:id="rId58"/>
    <p:sldId id="343" r:id="rId59"/>
    <p:sldId id="344" r:id="rId60"/>
    <p:sldId id="342" r:id="rId61"/>
    <p:sldId id="346" r:id="rId62"/>
    <p:sldId id="426" r:id="rId63"/>
    <p:sldId id="427" r:id="rId64"/>
    <p:sldId id="428" r:id="rId65"/>
    <p:sldId id="380" r:id="rId66"/>
    <p:sldId id="399" r:id="rId67"/>
    <p:sldId id="400" r:id="rId68"/>
    <p:sldId id="409" r:id="rId69"/>
    <p:sldId id="408" r:id="rId70"/>
    <p:sldId id="435" r:id="rId71"/>
    <p:sldId id="436" r:id="rId72"/>
    <p:sldId id="371" r:id="rId73"/>
    <p:sldId id="372" r:id="rId74"/>
    <p:sldId id="402" r:id="rId75"/>
    <p:sldId id="373" r:id="rId76"/>
    <p:sldId id="437" r:id="rId77"/>
    <p:sldId id="433" r:id="rId78"/>
    <p:sldId id="434" r:id="rId79"/>
    <p:sldId id="464" r:id="rId80"/>
    <p:sldId id="463" r:id="rId81"/>
    <p:sldId id="345" r:id="rId82"/>
    <p:sldId id="378" r:id="rId83"/>
    <p:sldId id="379" r:id="rId84"/>
    <p:sldId id="411" r:id="rId85"/>
    <p:sldId id="333" r:id="rId86"/>
    <p:sldId id="334" r:id="rId87"/>
    <p:sldId id="347" r:id="rId88"/>
    <p:sldId id="353" r:id="rId89"/>
    <p:sldId id="354" r:id="rId90"/>
    <p:sldId id="355" r:id="rId91"/>
    <p:sldId id="438" r:id="rId92"/>
    <p:sldId id="357" r:id="rId93"/>
    <p:sldId id="439" r:id="rId94"/>
    <p:sldId id="359" r:id="rId95"/>
    <p:sldId id="363" r:id="rId96"/>
    <p:sldId id="364" r:id="rId97"/>
    <p:sldId id="441" r:id="rId98"/>
    <p:sldId id="361" r:id="rId99"/>
    <p:sldId id="442" r:id="rId100"/>
    <p:sldId id="365" r:id="rId101"/>
    <p:sldId id="362" r:id="rId102"/>
    <p:sldId id="367" r:id="rId103"/>
    <p:sldId id="368" r:id="rId104"/>
    <p:sldId id="369" r:id="rId105"/>
    <p:sldId id="444" r:id="rId106"/>
    <p:sldId id="445" r:id="rId107"/>
    <p:sldId id="446" r:id="rId108"/>
    <p:sldId id="447" r:id="rId109"/>
    <p:sldId id="448" r:id="rId110"/>
    <p:sldId id="449" r:id="rId111"/>
    <p:sldId id="450" r:id="rId112"/>
    <p:sldId id="451" r:id="rId113"/>
    <p:sldId id="452" r:id="rId114"/>
    <p:sldId id="453" r:id="rId115"/>
    <p:sldId id="454" r:id="rId116"/>
    <p:sldId id="455" r:id="rId117"/>
    <p:sldId id="456" r:id="rId118"/>
    <p:sldId id="457" r:id="rId119"/>
    <p:sldId id="461" r:id="rId120"/>
    <p:sldId id="462" r:id="rId12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806" autoAdjust="0"/>
    <p:restoredTop sz="94660"/>
  </p:normalViewPr>
  <p:slideViewPr>
    <p:cSldViewPr>
      <p:cViewPr>
        <p:scale>
          <a:sx n="55" d="100"/>
          <a:sy n="55" d="100"/>
        </p:scale>
        <p:origin x="-1986" y="-3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A444796D-78F2-4335-B02C-70C527F2B0D7}" type="datetimeFigureOut">
              <a:rPr lang="en-US" smtClean="0"/>
              <a:pPr/>
              <a:t>10/3/2019</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440B241F-3619-4511-80E8-D5B493730829}" type="slidenum">
              <a:rPr lang="en-US" smtClean="0"/>
              <a:pPr/>
              <a:t>‹#›</a:t>
            </a:fld>
            <a:endParaRPr lang="en-US"/>
          </a:p>
        </p:txBody>
      </p:sp>
    </p:spTree>
    <p:extLst>
      <p:ext uri="{BB962C8B-B14F-4D97-AF65-F5344CB8AC3E}">
        <p14:creationId xmlns:p14="http://schemas.microsoft.com/office/powerpoint/2010/main" xmlns="" val="3848826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F2850015-5CEA-46AC-8008-B9107B3F5175}" type="datetimeFigureOut">
              <a:rPr lang="en-US" smtClean="0"/>
              <a:pPr/>
              <a:t>10/3/2019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B98B50A-5D78-425F-A681-1185E6EDFA59}" type="slidenum">
              <a:rPr lang="en-US" smtClean="0"/>
              <a:pPr/>
              <a:t>‹#›</a:t>
            </a:fld>
            <a:endParaRPr lang="en-US"/>
          </a:p>
        </p:txBody>
      </p:sp>
    </p:spTree>
    <p:extLst>
      <p:ext uri="{BB962C8B-B14F-4D97-AF65-F5344CB8AC3E}">
        <p14:creationId xmlns:p14="http://schemas.microsoft.com/office/powerpoint/2010/main" xmlns="" val="8033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2FF52A-C404-443A-9B8E-D305517CEB05}" type="datetime1">
              <a:rPr lang="en-US" smtClean="0"/>
              <a:t>10/3/2019</a:t>
            </a:fld>
            <a:endParaRPr lang="en-US"/>
          </a:p>
        </p:txBody>
      </p:sp>
      <p:sp>
        <p:nvSpPr>
          <p:cNvPr id="5" name="Footer Placeholder 4"/>
          <p:cNvSpPr>
            <a:spLocks noGrp="1"/>
          </p:cNvSpPr>
          <p:nvPr>
            <p:ph type="ftr" sz="quarter" idx="11"/>
          </p:nvPr>
        </p:nvSpPr>
        <p:spPr/>
        <p:txBody>
          <a:bodyPr/>
          <a:lstStyle/>
          <a:p>
            <a:r>
              <a:rPr lang="en-US" smtClean="0"/>
              <a:t>Prepared By:M.P.Karnik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D30EE-7BF3-49F1-9E6D-EA4175248835}" type="datetime1">
              <a:rPr lang="en-US" smtClean="0"/>
              <a:t>10/3/2019</a:t>
            </a:fld>
            <a:endParaRPr lang="en-US"/>
          </a:p>
        </p:txBody>
      </p:sp>
      <p:sp>
        <p:nvSpPr>
          <p:cNvPr id="5" name="Footer Placeholder 4"/>
          <p:cNvSpPr>
            <a:spLocks noGrp="1"/>
          </p:cNvSpPr>
          <p:nvPr>
            <p:ph type="ftr" sz="quarter" idx="11"/>
          </p:nvPr>
        </p:nvSpPr>
        <p:spPr/>
        <p:txBody>
          <a:bodyPr/>
          <a:lstStyle/>
          <a:p>
            <a:r>
              <a:rPr lang="en-US" smtClean="0"/>
              <a:t>Prepared By:M.P.Karnik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B2B64-C89E-4E8C-9C5C-22B5DB79DD7D}" type="datetime1">
              <a:rPr lang="en-US" smtClean="0"/>
              <a:t>10/3/2019</a:t>
            </a:fld>
            <a:endParaRPr lang="en-US"/>
          </a:p>
        </p:txBody>
      </p:sp>
      <p:sp>
        <p:nvSpPr>
          <p:cNvPr id="5" name="Footer Placeholder 4"/>
          <p:cNvSpPr>
            <a:spLocks noGrp="1"/>
          </p:cNvSpPr>
          <p:nvPr>
            <p:ph type="ftr" sz="quarter" idx="11"/>
          </p:nvPr>
        </p:nvSpPr>
        <p:spPr/>
        <p:txBody>
          <a:bodyPr/>
          <a:lstStyle/>
          <a:p>
            <a:r>
              <a:rPr lang="en-US" smtClean="0"/>
              <a:t>Prepared By:M.P.Karnik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9E49D-2E2C-4B51-B350-227BE9400750}" type="datetime1">
              <a:rPr lang="en-US" smtClean="0"/>
              <a:t>10/3/2019</a:t>
            </a:fld>
            <a:endParaRPr lang="en-US"/>
          </a:p>
        </p:txBody>
      </p:sp>
      <p:sp>
        <p:nvSpPr>
          <p:cNvPr id="5" name="Footer Placeholder 4"/>
          <p:cNvSpPr>
            <a:spLocks noGrp="1"/>
          </p:cNvSpPr>
          <p:nvPr>
            <p:ph type="ftr" sz="quarter" idx="11"/>
          </p:nvPr>
        </p:nvSpPr>
        <p:spPr/>
        <p:txBody>
          <a:bodyPr/>
          <a:lstStyle/>
          <a:p>
            <a:r>
              <a:rPr lang="en-US" smtClean="0"/>
              <a:t>Prepared By:M.P.Karnik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0B3B9-46B4-4B69-8AA7-EB3D46BE84A7}" type="datetime1">
              <a:rPr lang="en-US" smtClean="0"/>
              <a:t>10/3/2019</a:t>
            </a:fld>
            <a:endParaRPr lang="en-US"/>
          </a:p>
        </p:txBody>
      </p:sp>
      <p:sp>
        <p:nvSpPr>
          <p:cNvPr id="5" name="Footer Placeholder 4"/>
          <p:cNvSpPr>
            <a:spLocks noGrp="1"/>
          </p:cNvSpPr>
          <p:nvPr>
            <p:ph type="ftr" sz="quarter" idx="11"/>
          </p:nvPr>
        </p:nvSpPr>
        <p:spPr/>
        <p:txBody>
          <a:bodyPr/>
          <a:lstStyle/>
          <a:p>
            <a:r>
              <a:rPr lang="en-US" smtClean="0"/>
              <a:t>Prepared By:M.P.Karnik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B451CD-7AAD-44F8-8E74-2074EE689647}" type="datetime1">
              <a:rPr lang="en-US" smtClean="0"/>
              <a:t>10/3/2019</a:t>
            </a:fld>
            <a:endParaRPr lang="en-US"/>
          </a:p>
        </p:txBody>
      </p:sp>
      <p:sp>
        <p:nvSpPr>
          <p:cNvPr id="6" name="Footer Placeholder 5"/>
          <p:cNvSpPr>
            <a:spLocks noGrp="1"/>
          </p:cNvSpPr>
          <p:nvPr>
            <p:ph type="ftr" sz="quarter" idx="11"/>
          </p:nvPr>
        </p:nvSpPr>
        <p:spPr/>
        <p:txBody>
          <a:bodyPr/>
          <a:lstStyle/>
          <a:p>
            <a:r>
              <a:rPr lang="en-US" smtClean="0"/>
              <a:t>Prepared By:M.P.Karnik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0AE8F7-469C-485A-A340-BBF11FAD89FE}" type="datetime1">
              <a:rPr lang="en-US" smtClean="0"/>
              <a:t>10/3/2019</a:t>
            </a:fld>
            <a:endParaRPr lang="en-US"/>
          </a:p>
        </p:txBody>
      </p:sp>
      <p:sp>
        <p:nvSpPr>
          <p:cNvPr id="8" name="Footer Placeholder 7"/>
          <p:cNvSpPr>
            <a:spLocks noGrp="1"/>
          </p:cNvSpPr>
          <p:nvPr>
            <p:ph type="ftr" sz="quarter" idx="11"/>
          </p:nvPr>
        </p:nvSpPr>
        <p:spPr/>
        <p:txBody>
          <a:bodyPr/>
          <a:lstStyle/>
          <a:p>
            <a:r>
              <a:rPr lang="en-US" smtClean="0"/>
              <a:t>Prepared By:M.P.Karnik</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E07EA-6913-4549-91DF-B6F4C5C52CA2}" type="datetime1">
              <a:rPr lang="en-US" smtClean="0"/>
              <a:t>10/3/2019</a:t>
            </a:fld>
            <a:endParaRPr lang="en-US"/>
          </a:p>
        </p:txBody>
      </p:sp>
      <p:sp>
        <p:nvSpPr>
          <p:cNvPr id="4" name="Footer Placeholder 3"/>
          <p:cNvSpPr>
            <a:spLocks noGrp="1"/>
          </p:cNvSpPr>
          <p:nvPr>
            <p:ph type="ftr" sz="quarter" idx="11"/>
          </p:nvPr>
        </p:nvSpPr>
        <p:spPr/>
        <p:txBody>
          <a:bodyPr/>
          <a:lstStyle/>
          <a:p>
            <a:r>
              <a:rPr lang="en-US" smtClean="0"/>
              <a:t>Prepared By:M.P.Karnik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FE01C-4BFF-40A2-B9F1-176DFE787376}" type="datetime1">
              <a:rPr lang="en-US" smtClean="0"/>
              <a:t>10/3/2019</a:t>
            </a:fld>
            <a:endParaRPr lang="en-US"/>
          </a:p>
        </p:txBody>
      </p:sp>
      <p:sp>
        <p:nvSpPr>
          <p:cNvPr id="3" name="Footer Placeholder 2"/>
          <p:cNvSpPr>
            <a:spLocks noGrp="1"/>
          </p:cNvSpPr>
          <p:nvPr>
            <p:ph type="ftr" sz="quarter" idx="11"/>
          </p:nvPr>
        </p:nvSpPr>
        <p:spPr/>
        <p:txBody>
          <a:bodyPr/>
          <a:lstStyle/>
          <a:p>
            <a:r>
              <a:rPr lang="en-US" smtClean="0"/>
              <a:t>Prepared By:M.P.Karnik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AC466-9CA6-44E3-A3E9-0E2C7742323C}" type="datetime1">
              <a:rPr lang="en-US" smtClean="0"/>
              <a:t>10/3/2019</a:t>
            </a:fld>
            <a:endParaRPr lang="en-US"/>
          </a:p>
        </p:txBody>
      </p:sp>
      <p:sp>
        <p:nvSpPr>
          <p:cNvPr id="6" name="Footer Placeholder 5"/>
          <p:cNvSpPr>
            <a:spLocks noGrp="1"/>
          </p:cNvSpPr>
          <p:nvPr>
            <p:ph type="ftr" sz="quarter" idx="11"/>
          </p:nvPr>
        </p:nvSpPr>
        <p:spPr/>
        <p:txBody>
          <a:bodyPr/>
          <a:lstStyle/>
          <a:p>
            <a:r>
              <a:rPr lang="en-US" smtClean="0"/>
              <a:t>Prepared By:M.P.Karnik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F0313-F2C1-414B-AEB8-94AB021B2368}" type="datetime1">
              <a:rPr lang="en-US" smtClean="0"/>
              <a:t>10/3/2019</a:t>
            </a:fld>
            <a:endParaRPr lang="en-US"/>
          </a:p>
        </p:txBody>
      </p:sp>
      <p:sp>
        <p:nvSpPr>
          <p:cNvPr id="6" name="Footer Placeholder 5"/>
          <p:cNvSpPr>
            <a:spLocks noGrp="1"/>
          </p:cNvSpPr>
          <p:nvPr>
            <p:ph type="ftr" sz="quarter" idx="11"/>
          </p:nvPr>
        </p:nvSpPr>
        <p:spPr/>
        <p:txBody>
          <a:bodyPr/>
          <a:lstStyle/>
          <a:p>
            <a:r>
              <a:rPr lang="en-US" smtClean="0"/>
              <a:t>Prepared By:M.P.Karnik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36193-84EF-42DF-8B67-40B44B38BF85}" type="datetime1">
              <a:rPr lang="en-US" smtClean="0"/>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By:M.P.Karnik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Table_(database)" TargetMode="External"/><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 Id="rId6" Type="http://schemas.openxmlformats.org/officeDocument/2006/relationships/hyperlink" Target="http://en.wikipedia.org/wiki/Data_type" TargetMode="External"/><Relationship Id="rId5" Type="http://schemas.openxmlformats.org/officeDocument/2006/relationships/hyperlink" Target="http://en.wikipedia.org/wiki/Column_(database)" TargetMode="External"/><Relationship Id="rId4" Type="http://schemas.openxmlformats.org/officeDocument/2006/relationships/hyperlink" Target="http://en.wikipedia.org/wiki/Row_(datab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Null_(SQ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solidFill>
                  <a:srgbClr val="FF0000"/>
                </a:solidFill>
                <a:latin typeface="Times New Roman" pitchFamily="18" charset="0"/>
                <a:cs typeface="Times New Roman" pitchFamily="18" charset="0"/>
              </a:rPr>
              <a:t>SQL</a:t>
            </a:r>
            <a:endParaRPr lang="en-US" sz="72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3" name="Subtitle 2"/>
          <p:cNvSpPr>
            <a:spLocks noGrp="1"/>
          </p:cNvSpPr>
          <p:nvPr>
            <p:ph type="subTitle" idx="1"/>
          </p:nvPr>
        </p:nvSpPr>
        <p:spPr>
          <a:xfrm>
            <a:off x="2286000" y="5562600"/>
            <a:ext cx="6400800" cy="990600"/>
          </a:xfrm>
        </p:spPr>
        <p:txBody>
          <a:bodyPr>
            <a:normAutofit/>
          </a:bodyPr>
          <a:lstStyle/>
          <a:p>
            <a:r>
              <a:rPr lang="en-US" sz="2400" b="1" dirty="0" smtClean="0">
                <a:solidFill>
                  <a:srgbClr val="0000FF"/>
                </a:solidFill>
                <a:latin typeface="Times New Roman" pitchFamily="18" charset="0"/>
                <a:cs typeface="Times New Roman" pitchFamily="18" charset="0"/>
              </a:rPr>
              <a:t>                      </a:t>
            </a:r>
            <a:endParaRPr lang="en-US" sz="2400" b="1" dirty="0">
              <a:solidFill>
                <a:srgbClr val="0000FF"/>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7751301-D6A9-4E99-8871-D4F6BB3E812D}" type="datetime1">
              <a:rPr lang="en-US" smtClean="0"/>
              <a:t>10/3/2019</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304801"/>
          <a:ext cx="8229600" cy="5131525"/>
        </p:xfrm>
        <a:graphic>
          <a:graphicData uri="http://schemas.openxmlformats.org/drawingml/2006/table">
            <a:tbl>
              <a:tblPr firstRow="1" bandRow="1">
                <a:tableStyleId>{5C22544A-7EE6-4342-B048-85BDC9FD1C3A}</a:tableStyleId>
              </a:tblPr>
              <a:tblGrid>
                <a:gridCol w="1447800"/>
                <a:gridCol w="6781800"/>
              </a:tblGrid>
              <a:tr h="825137">
                <a:tc>
                  <a:txBody>
                    <a:bodyPr/>
                    <a:lstStyle/>
                    <a:p>
                      <a:r>
                        <a:rPr lang="en-US" sz="2000" dirty="0">
                          <a:latin typeface="Times New Roman" pitchFamily="18" charset="0"/>
                          <a:cs typeface="Times New Roman" pitchFamily="18" charset="0"/>
                        </a:rPr>
                        <a:t>ALL</a:t>
                      </a:r>
                    </a:p>
                  </a:txBody>
                  <a:tcPr anchor="ctr"/>
                </a:tc>
                <a:tc>
                  <a:txBody>
                    <a:bodyPr/>
                    <a:lstStyle/>
                    <a:p>
                      <a:r>
                        <a:rPr lang="en-US" sz="2000" dirty="0">
                          <a:latin typeface="Times New Roman" pitchFamily="18" charset="0"/>
                          <a:cs typeface="Times New Roman" pitchFamily="18" charset="0"/>
                        </a:rPr>
                        <a:t>The ALL operator is used to compare a value to all values in another value set.</a:t>
                      </a:r>
                    </a:p>
                  </a:txBody>
                  <a:tcPr anchor="ctr"/>
                </a:tc>
              </a:tr>
              <a:tr h="825137">
                <a:tc>
                  <a:txBody>
                    <a:bodyPr/>
                    <a:lstStyle/>
                    <a:p>
                      <a:r>
                        <a:rPr lang="en-US" sz="2000">
                          <a:latin typeface="Times New Roman" pitchFamily="18" charset="0"/>
                          <a:cs typeface="Times New Roman" pitchFamily="18" charset="0"/>
                        </a:rPr>
                        <a:t>AND</a:t>
                      </a:r>
                    </a:p>
                  </a:txBody>
                  <a:tcPr anchor="ctr"/>
                </a:tc>
                <a:tc>
                  <a:txBody>
                    <a:bodyPr/>
                    <a:lstStyle/>
                    <a:p>
                      <a:r>
                        <a:rPr lang="en-US" sz="2000">
                          <a:latin typeface="Times New Roman" pitchFamily="18" charset="0"/>
                          <a:cs typeface="Times New Roman" pitchFamily="18" charset="0"/>
                        </a:rPr>
                        <a:t>The AND operator allows the existence of multiple conditions in an SQL statement's WHERE clause.</a:t>
                      </a:r>
                    </a:p>
                  </a:txBody>
                  <a:tcPr anchor="ctr"/>
                </a:tc>
              </a:tr>
              <a:tr h="825137">
                <a:tc>
                  <a:txBody>
                    <a:bodyPr/>
                    <a:lstStyle/>
                    <a:p>
                      <a:r>
                        <a:rPr lang="en-US" sz="2000">
                          <a:latin typeface="Times New Roman" pitchFamily="18" charset="0"/>
                          <a:cs typeface="Times New Roman" pitchFamily="18" charset="0"/>
                        </a:rPr>
                        <a:t>ANY</a:t>
                      </a:r>
                    </a:p>
                  </a:txBody>
                  <a:tcPr anchor="ctr"/>
                </a:tc>
                <a:tc>
                  <a:txBody>
                    <a:bodyPr/>
                    <a:lstStyle/>
                    <a:p>
                      <a:r>
                        <a:rPr lang="en-US" sz="2000">
                          <a:latin typeface="Times New Roman" pitchFamily="18" charset="0"/>
                          <a:cs typeface="Times New Roman" pitchFamily="18" charset="0"/>
                        </a:rPr>
                        <a:t>The ANY operator is used to compare a value to any applicable value in the list according to the condition.</a:t>
                      </a:r>
                    </a:p>
                  </a:txBody>
                  <a:tcPr anchor="ctr"/>
                </a:tc>
              </a:tr>
              <a:tr h="825137">
                <a:tc>
                  <a:txBody>
                    <a:bodyPr/>
                    <a:lstStyle/>
                    <a:p>
                      <a:r>
                        <a:rPr lang="en-US" sz="2000">
                          <a:latin typeface="Times New Roman" pitchFamily="18" charset="0"/>
                          <a:cs typeface="Times New Roman" pitchFamily="18" charset="0"/>
                        </a:rPr>
                        <a:t>BETWEEN</a:t>
                      </a:r>
                    </a:p>
                  </a:txBody>
                  <a:tcPr anchor="ctr"/>
                </a:tc>
                <a:tc>
                  <a:txBody>
                    <a:bodyPr/>
                    <a:lstStyle/>
                    <a:p>
                      <a:r>
                        <a:rPr lang="en-US" sz="2000">
                          <a:latin typeface="Times New Roman" pitchFamily="18" charset="0"/>
                          <a:cs typeface="Times New Roman" pitchFamily="18" charset="0"/>
                        </a:rPr>
                        <a:t>The BETWEEN operator is used to search for values that are within a set of values, given the minimum value and the maximum value.</a:t>
                      </a:r>
                    </a:p>
                  </a:txBody>
                  <a:tcPr anchor="ctr"/>
                </a:tc>
              </a:tr>
              <a:tr h="825137">
                <a:tc>
                  <a:txBody>
                    <a:bodyPr/>
                    <a:lstStyle/>
                    <a:p>
                      <a:r>
                        <a:rPr lang="en-US" sz="2000">
                          <a:latin typeface="Times New Roman" pitchFamily="18" charset="0"/>
                          <a:cs typeface="Times New Roman" pitchFamily="18" charset="0"/>
                        </a:rPr>
                        <a:t>EXISTS</a:t>
                      </a:r>
                    </a:p>
                  </a:txBody>
                  <a:tcPr anchor="ctr"/>
                </a:tc>
                <a:tc>
                  <a:txBody>
                    <a:bodyPr/>
                    <a:lstStyle/>
                    <a:p>
                      <a:r>
                        <a:rPr lang="en-US" sz="2000">
                          <a:latin typeface="Times New Roman" pitchFamily="18" charset="0"/>
                          <a:cs typeface="Times New Roman" pitchFamily="18" charset="0"/>
                        </a:rPr>
                        <a:t>The EXISTS operator is used to search for the presence of a row in a specified table that meets certain criteria.</a:t>
                      </a:r>
                    </a:p>
                  </a:txBody>
                  <a:tcPr anchor="ctr"/>
                </a:tc>
              </a:tr>
              <a:tr h="825137">
                <a:tc>
                  <a:txBody>
                    <a:bodyPr/>
                    <a:lstStyle/>
                    <a:p>
                      <a:r>
                        <a:rPr lang="en-US" sz="2000">
                          <a:latin typeface="Times New Roman" pitchFamily="18" charset="0"/>
                          <a:cs typeface="Times New Roman" pitchFamily="18" charset="0"/>
                        </a:rPr>
                        <a:t>IN</a:t>
                      </a:r>
                    </a:p>
                  </a:txBody>
                  <a:tcPr anchor="ctr"/>
                </a:tc>
                <a:tc>
                  <a:txBody>
                    <a:bodyPr/>
                    <a:lstStyle/>
                    <a:p>
                      <a:r>
                        <a:rPr lang="en-US" sz="2000" dirty="0">
                          <a:latin typeface="Times New Roman" pitchFamily="18" charset="0"/>
                          <a:cs typeface="Times New Roman" pitchFamily="18" charset="0"/>
                        </a:rPr>
                        <a:t>The IN operator is used to compare a value to a list of literal values that have been specified.</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10"/>
          </p:nvPr>
        </p:nvSpPr>
        <p:spPr/>
        <p:txBody>
          <a:bodyPr/>
          <a:lstStyle/>
          <a:p>
            <a:fld id="{916A6417-0A5F-43A9-9417-D7D368E70547}" type="datetime1">
              <a:rPr lang="en-US" smtClean="0"/>
              <a:t>10/3/2019</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228600"/>
          </a:xfrm>
        </p:spPr>
        <p:txBody>
          <a:bodyPr>
            <a:normAutofit fontScale="90000"/>
          </a:bodyPr>
          <a:lstStyle/>
          <a:p>
            <a:r>
              <a:rPr lang="en-US" sz="3200" dirty="0" smtClean="0">
                <a:solidFill>
                  <a:srgbClr val="FF0000"/>
                </a:solidFill>
                <a:latin typeface="Times New Roman" pitchFamily="18" charset="0"/>
                <a:cs typeface="Times New Roman" pitchFamily="18" charset="0"/>
              </a:rPr>
              <a:t>Example 2</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15000"/>
          </a:xfrm>
        </p:spPr>
        <p:txBody>
          <a:bodyPr/>
          <a:lstStyle/>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AVG </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HAVING  MAX</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&gt; 35000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
        <p:nvSpPr>
          <p:cNvPr id="6" name="Date Placeholder 5"/>
          <p:cNvSpPr>
            <a:spLocks noGrp="1"/>
          </p:cNvSpPr>
          <p:nvPr>
            <p:ph type="dt" sz="half" idx="10"/>
          </p:nvPr>
        </p:nvSpPr>
        <p:spPr/>
        <p:txBody>
          <a:bodyPr/>
          <a:lstStyle/>
          <a:p>
            <a:fld id="{27AF9698-7EC1-4AB1-A4B6-33265BF9F06B}" type="datetime1">
              <a:rPr lang="en-US" smtClean="0"/>
              <a:t>10/3/2019</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dirty="0" smtClean="0">
                <a:solidFill>
                  <a:srgbClr val="FF0000"/>
                </a:solidFill>
                <a:latin typeface="Times New Roman" pitchFamily="18" charset="0"/>
                <a:cs typeface="Times New Roman" pitchFamily="18" charset="0"/>
              </a:rPr>
              <a:t>Output</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533400"/>
            <a:ext cx="8763000" cy="6324600"/>
          </a:xfrm>
        </p:spPr>
        <p:txBody>
          <a:bodyPr>
            <a:normAutofit/>
          </a:bodyPr>
          <a:lstStyle/>
          <a:p>
            <a:endParaRPr lang="en-US"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533400" y="4038600"/>
          <a:ext cx="3810000" cy="1706880"/>
        </p:xfrm>
        <a:graphic>
          <a:graphicData uri="http://schemas.openxmlformats.org/drawingml/2006/table">
            <a:tbl>
              <a:tblPr firstRow="1" bandRow="1">
                <a:tableStyleId>{5C22544A-7EE6-4342-B048-85BDC9FD1C3A}</a:tableStyleId>
              </a:tblPr>
              <a:tblGrid>
                <a:gridCol w="2070652"/>
                <a:gridCol w="1739348"/>
              </a:tblGrid>
              <a:tr h="762000">
                <a:tc>
                  <a:txBody>
                    <a:bodyPr/>
                    <a:lstStyle/>
                    <a:p>
                      <a:r>
                        <a:rPr lang="en-US" sz="2200" dirty="0" err="1" smtClean="0">
                          <a:latin typeface="Times New Roman" pitchFamily="18" charset="0"/>
                          <a:cs typeface="Times New Roman" pitchFamily="18" charset="0"/>
                        </a:rPr>
                        <a:t>Deparment_id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SUM(salary)</a:t>
                      </a:r>
                      <a:endParaRPr lang="en-US" sz="22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80000</a:t>
                      </a:r>
                      <a:endParaRPr lang="en-US" sz="2400" dirty="0">
                        <a:latin typeface="Times New Roman" pitchFamily="18" charset="0"/>
                        <a:cs typeface="Times New Roman" pitchFamily="18" charset="0"/>
                      </a:endParaRPr>
                    </a:p>
                  </a:txBody>
                  <a:tcPr/>
                </a:tc>
              </a:tr>
            </a:tbl>
          </a:graphicData>
        </a:graphic>
      </p:graphicFrame>
      <p:graphicFrame>
        <p:nvGraphicFramePr>
          <p:cNvPr id="6" name="Table 5"/>
          <p:cNvGraphicFramePr>
            <a:graphicFrameLocks noGrp="1"/>
          </p:cNvGraphicFramePr>
          <p:nvPr/>
        </p:nvGraphicFramePr>
        <p:xfrm>
          <a:off x="762000" y="685800"/>
          <a:ext cx="7696200" cy="2987040"/>
        </p:xfrm>
        <a:graphic>
          <a:graphicData uri="http://schemas.openxmlformats.org/drawingml/2006/table">
            <a:tbl>
              <a:tblPr firstRow="1" bandRow="1">
                <a:tableStyleId>{5C22544A-7EE6-4342-B048-85BDC9FD1C3A}</a:tableStyleId>
              </a:tblPr>
              <a:tblGrid>
                <a:gridCol w="1924050"/>
                <a:gridCol w="1962150"/>
                <a:gridCol w="1524000"/>
                <a:gridCol w="2286000"/>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Department_id</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100</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102</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60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103</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Accountant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30000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70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105</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bl>
          </a:graphicData>
        </a:graphic>
      </p:graphicFrame>
      <p:graphicFrame>
        <p:nvGraphicFramePr>
          <p:cNvPr id="7" name="Table 6"/>
          <p:cNvGraphicFramePr>
            <a:graphicFrameLocks noGrp="1"/>
          </p:cNvGraphicFramePr>
          <p:nvPr/>
        </p:nvGraphicFramePr>
        <p:xfrm>
          <a:off x="4648200" y="4114800"/>
          <a:ext cx="4191000" cy="1706880"/>
        </p:xfrm>
        <a:graphic>
          <a:graphicData uri="http://schemas.openxmlformats.org/drawingml/2006/table">
            <a:tbl>
              <a:tblPr firstRow="1" bandRow="1">
                <a:tableStyleId>{5C22544A-7EE6-4342-B048-85BDC9FD1C3A}</a:tableStyleId>
              </a:tblPr>
              <a:tblGrid>
                <a:gridCol w="2095500"/>
                <a:gridCol w="20955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AVG(salary)</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bl>
          </a:graphicData>
        </a:graphic>
      </p:graphicFrame>
      <p:sp>
        <p:nvSpPr>
          <p:cNvPr id="8" name="Slide Number Placeholder 7"/>
          <p:cNvSpPr>
            <a:spLocks noGrp="1"/>
          </p:cNvSpPr>
          <p:nvPr>
            <p:ph type="sldNum" sz="quarter" idx="12"/>
          </p:nvPr>
        </p:nvSpPr>
        <p:spPr/>
        <p:txBody>
          <a:bodyPr/>
          <a:lstStyle/>
          <a:p>
            <a:fld id="{B6F15528-21DE-4FAA-801E-634DDDAF4B2B}" type="slidenum">
              <a:rPr lang="en-US" smtClean="0"/>
              <a:pPr/>
              <a:t>101</a:t>
            </a:fld>
            <a:endParaRPr lang="en-US"/>
          </a:p>
        </p:txBody>
      </p:sp>
      <p:sp>
        <p:nvSpPr>
          <p:cNvPr id="9" name="Date Placeholder 8"/>
          <p:cNvSpPr>
            <a:spLocks noGrp="1"/>
          </p:cNvSpPr>
          <p:nvPr>
            <p:ph type="dt" sz="half" idx="10"/>
          </p:nvPr>
        </p:nvSpPr>
        <p:spPr/>
        <p:txBody>
          <a:bodyPr/>
          <a:lstStyle/>
          <a:p>
            <a:fld id="{60B0708C-A168-4B62-9DA4-2C1BD7E1BF64}" type="datetime1">
              <a:rPr lang="en-US" smtClean="0"/>
              <a:t>10/3/2019</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Nesting Group functions</a:t>
            </a:r>
            <a:endParaRPr lang="en-US" sz="3200"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Display maximum average salary</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057400" y="3810000"/>
          <a:ext cx="4191000" cy="1219200"/>
        </p:xfrm>
        <a:graphic>
          <a:graphicData uri="http://schemas.openxmlformats.org/drawingml/2006/table">
            <a:tbl>
              <a:tblPr firstRow="1" bandRow="1">
                <a:tableStyleId>{5C22544A-7EE6-4342-B048-85BDC9FD1C3A}</a:tableStyleId>
              </a:tblPr>
              <a:tblGrid>
                <a:gridCol w="2095500"/>
                <a:gridCol w="20955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AVG(salary)</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bl>
          </a:graphicData>
        </a:graphic>
      </p:graphicFrame>
      <p:sp>
        <p:nvSpPr>
          <p:cNvPr id="7" name="Rectangle 6"/>
          <p:cNvSpPr/>
          <p:nvPr/>
        </p:nvSpPr>
        <p:spPr>
          <a:xfrm>
            <a:off x="1295400" y="2286000"/>
            <a:ext cx="5562600" cy="1384995"/>
          </a:xfrm>
          <a:prstGeom prst="rect">
            <a:avLst/>
          </a:prstGeom>
        </p:spPr>
        <p:txBody>
          <a:bodyPr wrap="square">
            <a:spAutoFit/>
          </a:bodyPr>
          <a:lstStyle/>
          <a:p>
            <a:r>
              <a:rPr lang="en-US" sz="2800" dirty="0" smtClean="0">
                <a:solidFill>
                  <a:srgbClr val="FF0000"/>
                </a:solidFill>
                <a:latin typeface="Times New Roman" pitchFamily="18" charset="0"/>
                <a:cs typeface="Times New Roman" pitchFamily="18" charset="0"/>
              </a:rPr>
              <a:t>SELECT  MAX(AVG(</a:t>
            </a:r>
            <a:r>
              <a:rPr lang="en-US" sz="2800" dirty="0" smtClean="0">
                <a:latin typeface="Times New Roman" pitchFamily="18" charset="0"/>
                <a:cs typeface="Times New Roman" pitchFamily="18" charset="0"/>
              </a:rPr>
              <a:t>salary</a:t>
            </a:r>
            <a:r>
              <a:rPr lang="en-US" sz="2800" dirty="0" smtClean="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p>
          <a:p>
            <a:pPr>
              <a:buNone/>
            </a:pP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 </a:t>
            </a:r>
            <a:endParaRPr lang="en-US" sz="28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102</a:t>
            </a:fld>
            <a:endParaRPr lang="en-US"/>
          </a:p>
        </p:txBody>
      </p:sp>
      <p:sp>
        <p:nvSpPr>
          <p:cNvPr id="9" name="Date Placeholder 8"/>
          <p:cNvSpPr>
            <a:spLocks noGrp="1"/>
          </p:cNvSpPr>
          <p:nvPr>
            <p:ph type="dt" sz="half" idx="10"/>
          </p:nvPr>
        </p:nvSpPr>
        <p:spPr/>
        <p:txBody>
          <a:bodyPr/>
          <a:lstStyle/>
          <a:p>
            <a:fld id="{0B343FF3-5586-4629-A989-C14DD8B2457C}" type="datetime1">
              <a:rPr lang="en-US" smtClean="0"/>
              <a:t>10/3/2019</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ORDER BY</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The ORDER BY clause is used in a SELECT statement to sort results either in ascending or descending order. Oracle sorts query results in ascending order by default.</a:t>
            </a:r>
          </a:p>
          <a:p>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Syntax </a:t>
            </a:r>
          </a:p>
          <a:p>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column-list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table_name</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condition]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ORDER BY </a:t>
            </a:r>
            <a:r>
              <a:rPr lang="en-US" sz="2800" dirty="0" smtClean="0">
                <a:latin typeface="Times New Roman" pitchFamily="18" charset="0"/>
                <a:cs typeface="Times New Roman" pitchFamily="18" charset="0"/>
              </a:rPr>
              <a:t>column1 [, column2, .. </a:t>
            </a:r>
            <a:r>
              <a:rPr lang="en-US" sz="2800" dirty="0" err="1" smtClean="0">
                <a:latin typeface="Times New Roman" pitchFamily="18" charset="0"/>
                <a:cs typeface="Times New Roman" pitchFamily="18" charset="0"/>
              </a:rPr>
              <a:t>columnN</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[ASC</a:t>
            </a:r>
            <a:r>
              <a:rPr lang="en-US" sz="2800" b="1" dirty="0" smtClean="0">
                <a:solidFill>
                  <a:srgbClr val="FF0000"/>
                </a:solidFill>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DESC</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a:p>
        </p:txBody>
      </p:sp>
      <p:sp>
        <p:nvSpPr>
          <p:cNvPr id="6" name="Date Placeholder 5"/>
          <p:cNvSpPr>
            <a:spLocks noGrp="1"/>
          </p:cNvSpPr>
          <p:nvPr>
            <p:ph type="dt" sz="half" idx="10"/>
          </p:nvPr>
        </p:nvSpPr>
        <p:spPr/>
        <p:txBody>
          <a:bodyPr/>
          <a:lstStyle/>
          <a:p>
            <a:fld id="{F388700E-D248-40C9-9D64-C17CCFCBEE3D}" type="datetime1">
              <a:rPr lang="en-US" smtClean="0"/>
              <a:t>10/3/2019</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solidFill>
                  <a:srgbClr val="FF0000"/>
                </a:solidFill>
                <a:latin typeface="Times New Roman" pitchFamily="18" charset="0"/>
                <a:cs typeface="Times New Roman" pitchFamily="18" charset="0"/>
              </a:rPr>
              <a:t>Example </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lstStyle/>
          <a:p>
            <a:r>
              <a:rPr lang="en-US" sz="2800" dirty="0" smtClean="0">
                <a:latin typeface="Times New Roman" pitchFamily="18" charset="0"/>
                <a:cs typeface="Times New Roman" pitchFamily="18" charset="0"/>
              </a:rPr>
              <a:t>If you want to sort the employee table by salary of the employee, the </a:t>
            </a:r>
            <a:r>
              <a:rPr lang="en-US" sz="2800" dirty="0" err="1" smtClean="0">
                <a:latin typeface="Times New Roman" pitchFamily="18" charset="0"/>
                <a:cs typeface="Times New Roman" pitchFamily="18" charset="0"/>
              </a:rPr>
              <a:t>sql</a:t>
            </a:r>
            <a:r>
              <a:rPr lang="en-US" sz="2800" dirty="0" smtClean="0">
                <a:latin typeface="Times New Roman" pitchFamily="18" charset="0"/>
                <a:cs typeface="Times New Roman" pitchFamily="18" charset="0"/>
              </a:rPr>
              <a:t> query would be. </a:t>
            </a:r>
          </a:p>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Employee_id</a:t>
            </a:r>
            <a:r>
              <a:rPr lang="en-US" sz="2800" dirty="0" smtClean="0">
                <a:latin typeface="Times New Roman" pitchFamily="18" charset="0"/>
                <a:cs typeface="Times New Roman" pitchFamily="18" charset="0"/>
              </a:rPr>
              <a:t>, salary </a:t>
            </a: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ORDER BY </a:t>
            </a:r>
            <a:r>
              <a:rPr lang="en-US" sz="2800" dirty="0" smtClean="0">
                <a:latin typeface="Times New Roman" pitchFamily="18" charset="0"/>
                <a:cs typeface="Times New Roman" pitchFamily="18" charset="0"/>
              </a:rPr>
              <a:t>salary;</a:t>
            </a:r>
            <a:r>
              <a:rPr lang="en-US" sz="2800" dirty="0" smtClean="0">
                <a:solidFill>
                  <a:srgbClr val="FF0000"/>
                </a:solidFill>
                <a:latin typeface="Times New Roman" pitchFamily="18" charset="0"/>
                <a:cs typeface="Times New Roman" pitchFamily="18" charset="0"/>
              </a:rPr>
              <a:t> </a:t>
            </a:r>
          </a:p>
          <a:p>
            <a:endParaRPr lang="en-US" dirty="0"/>
          </a:p>
        </p:txBody>
      </p:sp>
      <p:graphicFrame>
        <p:nvGraphicFramePr>
          <p:cNvPr id="5" name="Table 4"/>
          <p:cNvGraphicFramePr>
            <a:graphicFrameLocks noGrp="1"/>
          </p:cNvGraphicFramePr>
          <p:nvPr/>
        </p:nvGraphicFramePr>
        <p:xfrm>
          <a:off x="1447800" y="3200400"/>
          <a:ext cx="6096000" cy="3200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2400" dirty="0" err="1" smtClean="0">
                          <a:latin typeface="Times New Roman" pitchFamily="18" charset="0"/>
                          <a:cs typeface="Times New Roman" pitchFamily="18" charset="0"/>
                        </a:rPr>
                        <a:t>Employee_id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Salary</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105</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103</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104</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106</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102</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Date Placeholder 6"/>
          <p:cNvSpPr>
            <a:spLocks noGrp="1"/>
          </p:cNvSpPr>
          <p:nvPr>
            <p:ph type="dt" sz="half" idx="10"/>
          </p:nvPr>
        </p:nvSpPr>
        <p:spPr/>
        <p:txBody>
          <a:bodyPr/>
          <a:lstStyle/>
          <a:p>
            <a:fld id="{28A85344-CC75-4907-B833-098D92117EF5}" type="datetime1">
              <a:rPr lang="en-US" smtClean="0"/>
              <a:t>10/3/2019</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smtClean="0">
                <a:solidFill>
                  <a:srgbClr val="FF0000"/>
                </a:solidFill>
                <a:latin typeface="Times New Roman" pitchFamily="18" charset="0"/>
                <a:cs typeface="Times New Roman" pitchFamily="18" charset="0"/>
              </a:rPr>
              <a:t>Sequence</a:t>
            </a:r>
            <a:endParaRPr lang="en-US" sz="4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A sequence-</a:t>
            </a:r>
          </a:p>
          <a:p>
            <a:pPr>
              <a:buNone/>
            </a:pPr>
            <a:r>
              <a:rPr lang="en-US" sz="2800" dirty="0" smtClean="0">
                <a:latin typeface="Times New Roman" pitchFamily="18" charset="0"/>
                <a:cs typeface="Times New Roman" pitchFamily="18" charset="0"/>
              </a:rPr>
              <a:t>-Automatically generates unique numbers</a:t>
            </a:r>
          </a:p>
          <a:p>
            <a:pPr>
              <a:buNone/>
            </a:pPr>
            <a:r>
              <a:rPr lang="en-US" sz="2800" dirty="0" smtClean="0">
                <a:latin typeface="Times New Roman" pitchFamily="18" charset="0"/>
                <a:cs typeface="Times New Roman" pitchFamily="18" charset="0"/>
              </a:rPr>
              <a:t>-Is typically used to create a primary key value</a:t>
            </a:r>
          </a:p>
          <a:p>
            <a:pPr>
              <a:buNone/>
            </a:pPr>
            <a:r>
              <a:rPr lang="en-US" sz="2800" dirty="0" smtClean="0">
                <a:latin typeface="Times New Roman" pitchFamily="18" charset="0"/>
                <a:cs typeface="Times New Roman" pitchFamily="18" charset="0"/>
              </a:rPr>
              <a:t>-Speeds up the efficiency of accessing sequence values when cached in memory.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a:p>
        </p:txBody>
      </p:sp>
      <p:sp>
        <p:nvSpPr>
          <p:cNvPr id="6" name="Date Placeholder 5"/>
          <p:cNvSpPr>
            <a:spLocks noGrp="1"/>
          </p:cNvSpPr>
          <p:nvPr>
            <p:ph type="dt" sz="half" idx="10"/>
          </p:nvPr>
        </p:nvSpPr>
        <p:spPr/>
        <p:txBody>
          <a:bodyPr/>
          <a:lstStyle/>
          <a:p>
            <a:fld id="{5351B402-D065-4627-9E60-B65AB2E9B0BA}" type="datetime1">
              <a:rPr lang="en-US" smtClean="0"/>
              <a:t>10/3/2019</a:t>
            </a:fld>
            <a:endParaRPr lang="en-US"/>
          </a:p>
        </p:txBody>
      </p:sp>
    </p:spTree>
    <p:extLst>
      <p:ext uri="{BB962C8B-B14F-4D97-AF65-F5344CB8AC3E}">
        <p14:creationId xmlns:p14="http://schemas.microsoft.com/office/powerpoint/2010/main" xmlns="" val="27555098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r>
              <a:rPr lang="en-US" sz="2800" dirty="0" smtClean="0">
                <a:latin typeface="Times New Roman" pitchFamily="18" charset="0"/>
                <a:cs typeface="Times New Roman" pitchFamily="18" charset="0"/>
              </a:rPr>
              <a:t>They are mainly used to create a primary key value which must be unique for each row.</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sequence is generated and incremented or decremented by an internal oracle routine.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can be a time saving object because it can reduce the amount of application code needed to write a sequence-generating routine.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Sequence numbers are stored and generated independently of tables.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a:p>
        </p:txBody>
      </p:sp>
      <p:sp>
        <p:nvSpPr>
          <p:cNvPr id="5" name="Date Placeholder 4"/>
          <p:cNvSpPr>
            <a:spLocks noGrp="1"/>
          </p:cNvSpPr>
          <p:nvPr>
            <p:ph type="dt" sz="half" idx="10"/>
          </p:nvPr>
        </p:nvSpPr>
        <p:spPr/>
        <p:txBody>
          <a:bodyPr/>
          <a:lstStyle/>
          <a:p>
            <a:fld id="{9B8F5C9A-067F-426B-8149-D92CACA6D42E}" type="datetime1">
              <a:rPr lang="en-US" smtClean="0"/>
              <a:t>10/3/2019</a:t>
            </a:fld>
            <a:endParaRPr lang="en-US"/>
          </a:p>
        </p:txBody>
      </p:sp>
    </p:spTree>
    <p:extLst>
      <p:ext uri="{BB962C8B-B14F-4D97-AF65-F5344CB8AC3E}">
        <p14:creationId xmlns:p14="http://schemas.microsoft.com/office/powerpoint/2010/main" xmlns="" val="35650503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b="1" dirty="0" smtClean="0">
                <a:solidFill>
                  <a:srgbClr val="FF0000"/>
                </a:solidFill>
                <a:latin typeface="Times New Roman" pitchFamily="18" charset="0"/>
                <a:cs typeface="Times New Roman" pitchFamily="18" charset="0"/>
              </a:rPr>
              <a:t>Creating Sequence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Autofit/>
          </a:bodyPr>
          <a:lstStyle/>
          <a:p>
            <a:r>
              <a:rPr lang="en-US" sz="2400" dirty="0" smtClean="0">
                <a:latin typeface="Times New Roman" pitchFamily="18" charset="0"/>
                <a:cs typeface="Times New Roman" pitchFamily="18" charset="0"/>
              </a:rPr>
              <a:t>A </a:t>
            </a:r>
            <a:r>
              <a:rPr lang="en-US" sz="2400" dirty="0" smtClean="0">
                <a:solidFill>
                  <a:srgbClr val="FF0000"/>
                </a:solidFill>
                <a:latin typeface="Times New Roman" pitchFamily="18" charset="0"/>
                <a:cs typeface="Times New Roman" pitchFamily="18" charset="0"/>
              </a:rPr>
              <a:t>sequence</a:t>
            </a:r>
            <a:r>
              <a:rPr lang="en-US" sz="2400" dirty="0" smtClean="0">
                <a:latin typeface="Times New Roman" pitchFamily="18" charset="0"/>
                <a:cs typeface="Times New Roman" pitchFamily="18" charset="0"/>
              </a:rPr>
              <a:t> is a database item that generates a sequence of integers. </a:t>
            </a:r>
          </a:p>
          <a:p>
            <a:r>
              <a:rPr lang="en-US" sz="2400" dirty="0" smtClean="0">
                <a:solidFill>
                  <a:srgbClr val="FF0000"/>
                </a:solidFill>
                <a:latin typeface="Times New Roman" pitchFamily="18" charset="0"/>
                <a:cs typeface="Times New Roman" pitchFamily="18" charset="0"/>
              </a:rPr>
              <a:t>Syntax of CREATE SEQUENCE </a:t>
            </a:r>
            <a:r>
              <a:rPr lang="en-US" sz="2400" dirty="0" smtClean="0">
                <a:latin typeface="Times New Roman" pitchFamily="18" charset="0"/>
                <a:cs typeface="Times New Roman" pitchFamily="18" charset="0"/>
              </a:rPr>
              <a:t>statement:</a:t>
            </a:r>
          </a:p>
          <a:p>
            <a:endParaRPr lang="en-US" sz="2400" dirty="0" smtClean="0">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    CREATE SEQUENCE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sequence_name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START WITH </a:t>
            </a:r>
            <a:r>
              <a:rPr lang="en-US" sz="2400" dirty="0" err="1" smtClean="0">
                <a:latin typeface="Times New Roman" pitchFamily="18" charset="0"/>
                <a:cs typeface="Times New Roman" pitchFamily="18" charset="0"/>
              </a:rPr>
              <a:t>start_n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INCREMENT BY</a:t>
            </a:r>
            <a:r>
              <a:rPr lang="en-US" sz="2400" dirty="0" smtClean="0">
                <a:latin typeface="Times New Roman" pitchFamily="18" charset="0"/>
                <a:cs typeface="Times New Roman" pitchFamily="18" charset="0"/>
              </a:rPr>
              <a:t> 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MAXVALUE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NOMAXVALUE </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MINVALUE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minimum_n</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NOMINVALUE</a:t>
            </a:r>
            <a:r>
              <a:rPr lang="en-US" sz="2400" dirty="0" smtClean="0">
                <a:latin typeface="Times New Roman" pitchFamily="18" charset="0"/>
                <a:cs typeface="Times New Roman" pitchFamily="18" charset="0"/>
              </a:rPr>
              <a:t> }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CYCLE</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NOCYCLE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r>
            <a:br>
              <a:rPr lang="en-US" sz="2400" dirty="0" smtClean="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CACHE </a:t>
            </a:r>
            <a:r>
              <a:rPr lang="en-US" sz="2400" dirty="0" err="1" smtClean="0">
                <a:latin typeface="Times New Roman" pitchFamily="18" charset="0"/>
                <a:cs typeface="Times New Roman" pitchFamily="18" charset="0"/>
              </a:rPr>
              <a:t>cache_n</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NOCACHE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r>
            <a:br>
              <a:rPr lang="en-US" sz="2400" dirty="0" smtClean="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ORDER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NOORDER </a:t>
            </a:r>
            <a:r>
              <a:rPr lang="en-US" sz="2400" dirty="0" smtClean="0">
                <a:latin typeface="Times New Roman" pitchFamily="18" charset="0"/>
                <a:cs typeface="Times New Roman" pitchFamily="18" charset="0"/>
              </a:rPr>
              <a:t>}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107</a:t>
            </a:fld>
            <a:endParaRPr lang="en-US"/>
          </a:p>
        </p:txBody>
      </p:sp>
      <p:sp>
        <p:nvSpPr>
          <p:cNvPr id="6" name="Date Placeholder 5"/>
          <p:cNvSpPr>
            <a:spLocks noGrp="1"/>
          </p:cNvSpPr>
          <p:nvPr>
            <p:ph type="dt" sz="half" idx="10"/>
          </p:nvPr>
        </p:nvSpPr>
        <p:spPr/>
        <p:txBody>
          <a:bodyPr/>
          <a:lstStyle/>
          <a:p>
            <a:fld id="{AAAA5695-9DC7-4EF2-9F5E-60508C4CDAF1}" type="datetime1">
              <a:rPr lang="en-US" smtClean="0"/>
              <a:t>10/3/2019</a:t>
            </a:fld>
            <a:endParaRPr lang="en-US"/>
          </a:p>
        </p:txBody>
      </p:sp>
    </p:spTree>
    <p:extLst>
      <p:ext uri="{BB962C8B-B14F-4D97-AF65-F5344CB8AC3E}">
        <p14:creationId xmlns:p14="http://schemas.microsoft.com/office/powerpoint/2010/main" xmlns="" val="36149497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Font typeface="Wingdings" pitchFamily="2" charset="2"/>
              <a:buChar char="v"/>
            </a:pPr>
            <a:r>
              <a:rPr lang="en-US" sz="2800" dirty="0" smtClean="0">
                <a:latin typeface="Times New Roman" pitchFamily="18" charset="0"/>
                <a:cs typeface="Times New Roman" pitchFamily="18" charset="0"/>
              </a:rPr>
              <a:t>The minimum information required for getting numbers using a sequence is:</a:t>
            </a:r>
          </a:p>
          <a:p>
            <a:r>
              <a:rPr lang="en-US" sz="2800" dirty="0" smtClean="0">
                <a:latin typeface="Times New Roman" pitchFamily="18" charset="0"/>
                <a:cs typeface="Times New Roman" pitchFamily="18" charset="0"/>
              </a:rPr>
              <a:t>The starting number</a:t>
            </a:r>
          </a:p>
          <a:p>
            <a:r>
              <a:rPr lang="en-US" sz="2800" dirty="0" smtClean="0">
                <a:latin typeface="Times New Roman" pitchFamily="18" charset="0"/>
                <a:cs typeface="Times New Roman" pitchFamily="18" charset="0"/>
              </a:rPr>
              <a:t> The maximum number that can be generated by a sequence</a:t>
            </a:r>
          </a:p>
          <a:p>
            <a:r>
              <a:rPr lang="en-US" sz="2800" dirty="0" smtClean="0">
                <a:latin typeface="Times New Roman" pitchFamily="18" charset="0"/>
                <a:cs typeface="Times New Roman" pitchFamily="18" charset="0"/>
              </a:rPr>
              <a:t>The increment value for generating the next number.</a:t>
            </a:r>
          </a:p>
          <a:p>
            <a:r>
              <a:rPr lang="en-US" sz="2800" dirty="0" smtClean="0">
                <a:latin typeface="Times New Roman" pitchFamily="18" charset="0"/>
                <a:cs typeface="Times New Roman" pitchFamily="18" charset="0"/>
              </a:rPr>
              <a:t>This information is provided to oracle at the time of sequence creation.</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a:p>
        </p:txBody>
      </p:sp>
      <p:sp>
        <p:nvSpPr>
          <p:cNvPr id="5" name="Date Placeholder 4"/>
          <p:cNvSpPr>
            <a:spLocks noGrp="1"/>
          </p:cNvSpPr>
          <p:nvPr>
            <p:ph type="dt" sz="half" idx="10"/>
          </p:nvPr>
        </p:nvSpPr>
        <p:spPr/>
        <p:txBody>
          <a:bodyPr/>
          <a:lstStyle/>
          <a:p>
            <a:fld id="{64AD3A28-B99B-42C6-B29C-316BB51EBE34}" type="datetime1">
              <a:rPr lang="en-US" smtClean="0"/>
              <a:t>10/3/2019</a:t>
            </a:fld>
            <a:endParaRPr lang="en-US"/>
          </a:p>
        </p:txBody>
      </p:sp>
    </p:spTree>
    <p:extLst>
      <p:ext uri="{BB962C8B-B14F-4D97-AF65-F5344CB8AC3E}">
        <p14:creationId xmlns:p14="http://schemas.microsoft.com/office/powerpoint/2010/main" xmlns="" val="15074128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pPr>
              <a:buNone/>
            </a:pPr>
            <a:r>
              <a:rPr lang="en-US" sz="2400" b="1" dirty="0" smtClean="0">
                <a:solidFill>
                  <a:srgbClr val="FF0000"/>
                </a:solidFill>
                <a:latin typeface="Times New Roman" pitchFamily="18" charset="0"/>
                <a:cs typeface="Times New Roman" pitchFamily="18" charset="0"/>
              </a:rPr>
              <a:t>where</a:t>
            </a:r>
          </a:p>
          <a:p>
            <a:r>
              <a:rPr lang="en-US" sz="2400" dirty="0" smtClean="0">
                <a:latin typeface="Times New Roman" pitchFamily="18" charset="0"/>
                <a:cs typeface="Times New Roman" pitchFamily="18" charset="0"/>
              </a:rPr>
              <a:t>The default </a:t>
            </a:r>
            <a:r>
              <a:rPr lang="en-US" sz="2400" dirty="0" err="1" smtClean="0">
                <a:solidFill>
                  <a:srgbClr val="FF0000"/>
                </a:solidFill>
                <a:latin typeface="Times New Roman" pitchFamily="18" charset="0"/>
                <a:cs typeface="Times New Roman" pitchFamily="18" charset="0"/>
              </a:rPr>
              <a:t>start_n</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1.</a:t>
            </a:r>
          </a:p>
          <a:p>
            <a:r>
              <a:rPr lang="en-US" sz="2400" dirty="0" smtClean="0">
                <a:latin typeface="Times New Roman" pitchFamily="18" charset="0"/>
                <a:cs typeface="Times New Roman" pitchFamily="18" charset="0"/>
              </a:rPr>
              <a:t>The default </a:t>
            </a:r>
            <a:r>
              <a:rPr lang="en-US" sz="2400" dirty="0" smtClean="0">
                <a:solidFill>
                  <a:srgbClr val="FF0000"/>
                </a:solidFill>
                <a:latin typeface="Times New Roman" pitchFamily="18" charset="0"/>
                <a:cs typeface="Times New Roman" pitchFamily="18" charset="0"/>
              </a:rPr>
              <a:t>increment number </a:t>
            </a:r>
            <a:r>
              <a:rPr lang="en-US" sz="2400" dirty="0" smtClean="0">
                <a:latin typeface="Times New Roman" pitchFamily="18" charset="0"/>
                <a:cs typeface="Times New Roman" pitchFamily="18" charset="0"/>
              </a:rPr>
              <a:t>is 1.</a:t>
            </a:r>
          </a:p>
          <a:p>
            <a:r>
              <a:rPr lang="en-US" sz="2400" dirty="0" smtClean="0">
                <a:latin typeface="Times New Roman" pitchFamily="18" charset="0"/>
                <a:cs typeface="Times New Roman" pitchFamily="18" charset="0"/>
              </a:rPr>
              <a:t>The absolute value of </a:t>
            </a:r>
            <a:r>
              <a:rPr lang="en-US" sz="2400" dirty="0" smtClean="0">
                <a:solidFill>
                  <a:srgbClr val="FF0000"/>
                </a:solidFill>
                <a:latin typeface="Times New Roman" pitchFamily="18" charset="0"/>
                <a:cs typeface="Times New Roman" pitchFamily="18" charset="0"/>
              </a:rPr>
              <a:t>n</a:t>
            </a:r>
            <a:r>
              <a:rPr lang="en-US" sz="2400" dirty="0" smtClean="0">
                <a:latin typeface="Times New Roman" pitchFamily="18" charset="0"/>
                <a:cs typeface="Times New Roman" pitchFamily="18" charset="0"/>
              </a:rPr>
              <a:t> must be less than the difference between </a:t>
            </a:r>
            <a:r>
              <a:rPr lang="en-US" sz="2400" dirty="0" err="1" smtClean="0">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minimum_n</a:t>
            </a:r>
            <a:endParaRPr lang="en-US" sz="2400" dirty="0" smtClean="0">
              <a:latin typeface="Times New Roman" pitchFamily="18" charset="0"/>
              <a:cs typeface="Times New Roman" pitchFamily="18" charset="0"/>
            </a:endParaRPr>
          </a:p>
          <a:p>
            <a:r>
              <a:rPr lang="en-US" sz="2400" dirty="0" err="1" smtClean="0">
                <a:solidFill>
                  <a:srgbClr val="FF0000"/>
                </a:solidFill>
                <a:latin typeface="Times New Roman" pitchFamily="18" charset="0"/>
                <a:cs typeface="Times New Roman" pitchFamily="18" charset="0"/>
              </a:rPr>
              <a:t>minimum_n</a:t>
            </a:r>
            <a:r>
              <a:rPr lang="en-US" sz="2400" dirty="0" smtClean="0">
                <a:latin typeface="Times New Roman" pitchFamily="18" charset="0"/>
                <a:cs typeface="Times New Roman" pitchFamily="18" charset="0"/>
              </a:rPr>
              <a:t> must be less than or equal to </a:t>
            </a:r>
            <a:r>
              <a:rPr lang="en-US" sz="2400" dirty="0" err="1" smtClean="0">
                <a:solidFill>
                  <a:srgbClr val="FF0000"/>
                </a:solidFill>
                <a:latin typeface="Times New Roman" pitchFamily="18" charset="0"/>
                <a:cs typeface="Times New Roman" pitchFamily="18" charset="0"/>
              </a:rPr>
              <a:t>start_n</a:t>
            </a:r>
            <a:r>
              <a:rPr lang="en-US" sz="2400" dirty="0" smtClean="0">
                <a:latin typeface="Times New Roman" pitchFamily="18" charset="0"/>
                <a:cs typeface="Times New Roman" pitchFamily="18" charset="0"/>
              </a:rPr>
              <a:t>, and </a:t>
            </a:r>
            <a:r>
              <a:rPr lang="en-US" sz="2400" dirty="0" err="1" smtClean="0">
                <a:solidFill>
                  <a:srgbClr val="FF0000"/>
                </a:solidFill>
                <a:latin typeface="Times New Roman" pitchFamily="18" charset="0"/>
                <a:cs typeface="Times New Roman" pitchFamily="18" charset="0"/>
              </a:rPr>
              <a:t>minimum_n</a:t>
            </a:r>
            <a:r>
              <a:rPr lang="en-US" sz="2400" dirty="0" smtClean="0">
                <a:latin typeface="Times New Roman" pitchFamily="18" charset="0"/>
                <a:cs typeface="Times New Roman" pitchFamily="18" charset="0"/>
              </a:rPr>
              <a:t> must be less than </a:t>
            </a:r>
            <a:r>
              <a:rPr lang="en-US" sz="2400" dirty="0" err="1" smtClean="0">
                <a:solidFill>
                  <a:srgbClr val="FF0000"/>
                </a:solidFill>
                <a:latin typeface="Times New Roman" pitchFamily="18" charset="0"/>
                <a:cs typeface="Times New Roman" pitchFamily="18" charset="0"/>
              </a:rPr>
              <a:t>maximum_n</a:t>
            </a:r>
            <a:r>
              <a:rPr lang="en-US" sz="2400" dirty="0" smtClean="0">
                <a:solidFill>
                  <a:srgbClr val="FF0000"/>
                </a:solidFill>
                <a:latin typeface="Times New Roman" pitchFamily="18" charset="0"/>
                <a:cs typeface="Times New Roman" pitchFamily="18" charset="0"/>
              </a:rPr>
              <a:t>.</a:t>
            </a:r>
          </a:p>
          <a:p>
            <a:r>
              <a:rPr lang="en-US" sz="2400" dirty="0" smtClean="0">
                <a:solidFill>
                  <a:srgbClr val="FF0000"/>
                </a:solidFill>
                <a:latin typeface="Times New Roman" pitchFamily="18" charset="0"/>
                <a:cs typeface="Times New Roman" pitchFamily="18" charset="0"/>
              </a:rPr>
              <a:t>NOMINVALUE</a:t>
            </a:r>
            <a:r>
              <a:rPr lang="en-US" sz="2400" dirty="0" smtClean="0">
                <a:latin typeface="Times New Roman" pitchFamily="18" charset="0"/>
                <a:cs typeface="Times New Roman" pitchFamily="18" charset="0"/>
              </a:rPr>
              <a:t> specifies the maximum is 1 for an ascending sequence or -10^26 for a descending sequence. </a:t>
            </a:r>
            <a:r>
              <a:rPr lang="en-US" sz="2400" dirty="0" smtClean="0">
                <a:solidFill>
                  <a:srgbClr val="FF0000"/>
                </a:solidFill>
                <a:latin typeface="Times New Roman" pitchFamily="18" charset="0"/>
                <a:cs typeface="Times New Roman" pitchFamily="18" charset="0"/>
              </a:rPr>
              <a:t>NOMINVALUE</a:t>
            </a:r>
            <a:r>
              <a:rPr lang="en-US" sz="2400" dirty="0" smtClean="0">
                <a:latin typeface="Times New Roman" pitchFamily="18" charset="0"/>
                <a:cs typeface="Times New Roman" pitchFamily="18" charset="0"/>
              </a:rPr>
              <a:t> is the default.</a:t>
            </a:r>
          </a:p>
          <a:p>
            <a:r>
              <a:rPr lang="en-US" sz="2400" dirty="0" err="1" smtClean="0">
                <a:solidFill>
                  <a:srgbClr val="FF0000"/>
                </a:solidFill>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must be greater than or equal to </a:t>
            </a:r>
            <a:r>
              <a:rPr lang="en-US" sz="2400" dirty="0" err="1" smtClean="0">
                <a:solidFill>
                  <a:srgbClr val="FF0000"/>
                </a:solidFill>
                <a:latin typeface="Times New Roman" pitchFamily="18" charset="0"/>
                <a:cs typeface="Times New Roman" pitchFamily="18" charset="0"/>
              </a:rPr>
              <a:t>start_n</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and </a:t>
            </a:r>
            <a:r>
              <a:rPr lang="en-US" sz="2400" dirty="0" err="1" smtClean="0">
                <a:solidFill>
                  <a:srgbClr val="FF0000"/>
                </a:solidFill>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must be greater than </a:t>
            </a:r>
            <a:r>
              <a:rPr lang="en-US" sz="2400" dirty="0" err="1" smtClean="0">
                <a:solidFill>
                  <a:srgbClr val="FF0000"/>
                </a:solidFill>
                <a:latin typeface="Times New Roman" pitchFamily="18" charset="0"/>
                <a:cs typeface="Times New Roman" pitchFamily="18" charset="0"/>
              </a:rPr>
              <a:t>minimum_n</a:t>
            </a:r>
            <a:r>
              <a:rPr lang="en-US" sz="2400" dirty="0" smtClean="0">
                <a:solidFill>
                  <a:srgbClr val="FF0000"/>
                </a:solidFill>
                <a:latin typeface="Times New Roman" pitchFamily="18" charset="0"/>
                <a:cs typeface="Times New Roman" pitchFamily="18" charset="0"/>
              </a:rPr>
              <a:t>.</a:t>
            </a:r>
          </a:p>
          <a:p>
            <a:r>
              <a:rPr lang="en-US" sz="2400" dirty="0" smtClean="0">
                <a:solidFill>
                  <a:srgbClr val="FF0000"/>
                </a:solidFill>
                <a:latin typeface="Times New Roman" pitchFamily="18" charset="0"/>
                <a:cs typeface="Times New Roman" pitchFamily="18" charset="0"/>
              </a:rPr>
              <a:t>NOMAXVALUE</a:t>
            </a:r>
            <a:r>
              <a:rPr lang="en-US" sz="2400" dirty="0" smtClean="0">
                <a:latin typeface="Times New Roman" pitchFamily="18" charset="0"/>
                <a:cs typeface="Times New Roman" pitchFamily="18" charset="0"/>
              </a:rPr>
              <a:t> specifies the maximum is 10^27 for an ascending sequence or -1 for a descending sequence. </a:t>
            </a:r>
            <a:r>
              <a:rPr lang="en-US" sz="2400" dirty="0" smtClean="0">
                <a:solidFill>
                  <a:srgbClr val="FF0000"/>
                </a:solidFill>
                <a:latin typeface="Times New Roman" pitchFamily="18" charset="0"/>
                <a:cs typeface="Times New Roman" pitchFamily="18" charset="0"/>
              </a:rPr>
              <a:t>NOMAXVALUE</a:t>
            </a:r>
            <a:r>
              <a:rPr lang="en-US" sz="2400" dirty="0" smtClean="0">
                <a:latin typeface="Times New Roman" pitchFamily="18" charset="0"/>
                <a:cs typeface="Times New Roman" pitchFamily="18" charset="0"/>
              </a:rPr>
              <a:t> is the default.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109</a:t>
            </a:fld>
            <a:endParaRPr lang="en-US"/>
          </a:p>
        </p:txBody>
      </p:sp>
      <p:sp>
        <p:nvSpPr>
          <p:cNvPr id="5" name="Date Placeholder 4"/>
          <p:cNvSpPr>
            <a:spLocks noGrp="1"/>
          </p:cNvSpPr>
          <p:nvPr>
            <p:ph type="dt" sz="half" idx="10"/>
          </p:nvPr>
        </p:nvSpPr>
        <p:spPr/>
        <p:txBody>
          <a:bodyPr/>
          <a:lstStyle/>
          <a:p>
            <a:fld id="{1B6E464A-A006-4E89-A0A0-31F687532F3B}" type="datetime1">
              <a:rPr lang="en-US" smtClean="0"/>
              <a:t>10/3/2019</a:t>
            </a:fld>
            <a:endParaRPr lang="en-US"/>
          </a:p>
        </p:txBody>
      </p:sp>
    </p:spTree>
    <p:extLst>
      <p:ext uri="{BB962C8B-B14F-4D97-AF65-F5344CB8AC3E}">
        <p14:creationId xmlns:p14="http://schemas.microsoft.com/office/powerpoint/2010/main" xmlns="" val="4287933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3836131322"/>
              </p:ext>
            </p:extLst>
          </p:nvPr>
        </p:nvGraphicFramePr>
        <p:xfrm>
          <a:off x="457200" y="533399"/>
          <a:ext cx="8458200" cy="3869150"/>
        </p:xfrm>
        <a:graphic>
          <a:graphicData uri="http://schemas.openxmlformats.org/drawingml/2006/table">
            <a:tbl>
              <a:tblPr firstRow="1" bandRow="1">
                <a:tableStyleId>{5C22544A-7EE6-4342-B048-85BDC9FD1C3A}</a:tableStyleId>
              </a:tblPr>
              <a:tblGrid>
                <a:gridCol w="1331383"/>
                <a:gridCol w="7126817"/>
              </a:tblGrid>
              <a:tr h="1294646">
                <a:tc>
                  <a:txBody>
                    <a:bodyPr/>
                    <a:lstStyle/>
                    <a:p>
                      <a:r>
                        <a:rPr lang="en-US" sz="2200" dirty="0">
                          <a:latin typeface="Times New Roman" pitchFamily="18" charset="0"/>
                          <a:cs typeface="Times New Roman" pitchFamily="18" charset="0"/>
                        </a:rPr>
                        <a:t>NOT</a:t>
                      </a:r>
                    </a:p>
                  </a:txBody>
                  <a:tcPr anchor="ctr"/>
                </a:tc>
                <a:tc>
                  <a:txBody>
                    <a:bodyPr/>
                    <a:lstStyle/>
                    <a:p>
                      <a:r>
                        <a:rPr lang="en-US" sz="2200">
                          <a:latin typeface="Times New Roman" pitchFamily="18" charset="0"/>
                          <a:cs typeface="Times New Roman" pitchFamily="18" charset="0"/>
                        </a:rPr>
                        <a:t>The NOT operator reverses the meaning of the logical operator with which it is used. Eg: NOT EXISTS, NOT BETWEEN, NOT IN, etc. </a:t>
                      </a:r>
                      <a:r>
                        <a:rPr lang="en-US" sz="2200" b="1">
                          <a:latin typeface="Times New Roman" pitchFamily="18" charset="0"/>
                          <a:cs typeface="Times New Roman" pitchFamily="18" charset="0"/>
                        </a:rPr>
                        <a:t>This is a negate operator.</a:t>
                      </a:r>
                      <a:endParaRPr lang="en-US" sz="2200">
                        <a:latin typeface="Times New Roman" pitchFamily="18" charset="0"/>
                        <a:cs typeface="Times New Roman" pitchFamily="18" charset="0"/>
                      </a:endParaRPr>
                    </a:p>
                  </a:txBody>
                  <a:tcPr anchor="ctr"/>
                </a:tc>
              </a:tr>
              <a:tr h="906252">
                <a:tc>
                  <a:txBody>
                    <a:bodyPr/>
                    <a:lstStyle/>
                    <a:p>
                      <a:r>
                        <a:rPr lang="en-US" sz="2200">
                          <a:latin typeface="Times New Roman" pitchFamily="18" charset="0"/>
                          <a:cs typeface="Times New Roman" pitchFamily="18" charset="0"/>
                        </a:rPr>
                        <a:t>OR</a:t>
                      </a:r>
                    </a:p>
                  </a:txBody>
                  <a:tcPr anchor="ctr"/>
                </a:tc>
                <a:tc>
                  <a:txBody>
                    <a:bodyPr/>
                    <a:lstStyle/>
                    <a:p>
                      <a:r>
                        <a:rPr lang="en-US" sz="2200">
                          <a:latin typeface="Times New Roman" pitchFamily="18" charset="0"/>
                          <a:cs typeface="Times New Roman" pitchFamily="18" charset="0"/>
                        </a:rPr>
                        <a:t>The OR operator is used to combine multiple conditions in an SQL statement's WHERE clause.</a:t>
                      </a:r>
                    </a:p>
                  </a:txBody>
                  <a:tcPr anchor="ctr"/>
                </a:tc>
              </a:tr>
              <a:tr h="525051">
                <a:tc>
                  <a:txBody>
                    <a:bodyPr/>
                    <a:lstStyle/>
                    <a:p>
                      <a:r>
                        <a:rPr lang="en-US" sz="2200">
                          <a:latin typeface="Times New Roman" pitchFamily="18" charset="0"/>
                          <a:cs typeface="Times New Roman" pitchFamily="18" charset="0"/>
                        </a:rPr>
                        <a:t>IS NULL</a:t>
                      </a:r>
                    </a:p>
                  </a:txBody>
                  <a:tcPr anchor="ctr"/>
                </a:tc>
                <a:tc>
                  <a:txBody>
                    <a:bodyPr/>
                    <a:lstStyle/>
                    <a:p>
                      <a:r>
                        <a:rPr lang="en-US" sz="2200">
                          <a:latin typeface="Times New Roman" pitchFamily="18" charset="0"/>
                          <a:cs typeface="Times New Roman" pitchFamily="18" charset="0"/>
                        </a:rPr>
                        <a:t>The NULL operator is used to compare a value with a NULL value.</a:t>
                      </a:r>
                    </a:p>
                  </a:txBody>
                  <a:tcPr anchor="ctr"/>
                </a:tc>
              </a:tr>
              <a:tr h="906252">
                <a:tc>
                  <a:txBody>
                    <a:bodyPr/>
                    <a:lstStyle/>
                    <a:p>
                      <a:r>
                        <a:rPr lang="en-US" sz="2200">
                          <a:latin typeface="Times New Roman" pitchFamily="18" charset="0"/>
                          <a:cs typeface="Times New Roman" pitchFamily="18" charset="0"/>
                        </a:rPr>
                        <a:t>UNIQUE</a:t>
                      </a:r>
                    </a:p>
                  </a:txBody>
                  <a:tcPr anchor="ctr"/>
                </a:tc>
                <a:tc>
                  <a:txBody>
                    <a:bodyPr/>
                    <a:lstStyle/>
                    <a:p>
                      <a:r>
                        <a:rPr lang="en-US" sz="2200" dirty="0">
                          <a:latin typeface="Times New Roman" pitchFamily="18" charset="0"/>
                          <a:cs typeface="Times New Roman" pitchFamily="18" charset="0"/>
                        </a:rPr>
                        <a:t>The UNIQUE operator searches every row of a specified table for uniqueness (no duplicates).</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Date Placeholder 5"/>
          <p:cNvSpPr>
            <a:spLocks noGrp="1"/>
          </p:cNvSpPr>
          <p:nvPr>
            <p:ph type="dt" sz="half" idx="10"/>
          </p:nvPr>
        </p:nvSpPr>
        <p:spPr/>
        <p:txBody>
          <a:bodyPr/>
          <a:lstStyle/>
          <a:p>
            <a:fld id="{20B274ED-403B-45F5-BA0B-E9FA199B007E}" type="datetime1">
              <a:rPr lang="en-US" smtClean="0"/>
              <a:t>10/3/2019</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800" dirty="0" smtClean="0">
                <a:solidFill>
                  <a:srgbClr val="FF0000"/>
                </a:solidFill>
                <a:latin typeface="Times New Roman" pitchFamily="18" charset="0"/>
                <a:cs typeface="Times New Roman" pitchFamily="18" charset="0"/>
              </a:rPr>
              <a:t>CYCLE</a:t>
            </a:r>
            <a:r>
              <a:rPr lang="en-US" sz="2800" dirty="0" smtClean="0">
                <a:latin typeface="Times New Roman" pitchFamily="18" charset="0"/>
                <a:cs typeface="Times New Roman" pitchFamily="18" charset="0"/>
              </a:rPr>
              <a:t> specifies the sequence generates integers even after reaching its maximum or minimum value.</a:t>
            </a:r>
          </a:p>
          <a:p>
            <a:r>
              <a:rPr lang="en-US" sz="2800" dirty="0" smtClean="0">
                <a:latin typeface="Times New Roman" pitchFamily="18" charset="0"/>
                <a:cs typeface="Times New Roman" pitchFamily="18" charset="0"/>
              </a:rPr>
              <a:t>When an </a:t>
            </a:r>
            <a:r>
              <a:rPr lang="en-US" sz="2800" dirty="0" smtClean="0">
                <a:solidFill>
                  <a:srgbClr val="FF0000"/>
                </a:solidFill>
                <a:latin typeface="Times New Roman" pitchFamily="18" charset="0"/>
                <a:cs typeface="Times New Roman" pitchFamily="18" charset="0"/>
              </a:rPr>
              <a:t>ascending sequence </a:t>
            </a:r>
            <a:r>
              <a:rPr lang="en-US" sz="2800" dirty="0" smtClean="0">
                <a:latin typeface="Times New Roman" pitchFamily="18" charset="0"/>
                <a:cs typeface="Times New Roman" pitchFamily="18" charset="0"/>
              </a:rPr>
              <a:t>reaches its </a:t>
            </a:r>
            <a:r>
              <a:rPr lang="en-US" sz="2800" dirty="0" smtClean="0">
                <a:solidFill>
                  <a:srgbClr val="FF0000"/>
                </a:solidFill>
                <a:latin typeface="Times New Roman" pitchFamily="18" charset="0"/>
                <a:cs typeface="Times New Roman" pitchFamily="18" charset="0"/>
              </a:rPr>
              <a:t>maximum </a:t>
            </a:r>
            <a:r>
              <a:rPr lang="en-US" sz="2800" dirty="0" smtClean="0">
                <a:latin typeface="Times New Roman" pitchFamily="18" charset="0"/>
                <a:cs typeface="Times New Roman" pitchFamily="18" charset="0"/>
              </a:rPr>
              <a:t>value, the next value generated is the </a:t>
            </a:r>
            <a:r>
              <a:rPr lang="en-US" sz="2800" dirty="0" smtClean="0">
                <a:solidFill>
                  <a:srgbClr val="FF0000"/>
                </a:solidFill>
                <a:latin typeface="Times New Roman" pitchFamily="18" charset="0"/>
                <a:cs typeface="Times New Roman" pitchFamily="18" charset="0"/>
              </a:rPr>
              <a:t>minimum.</a:t>
            </a:r>
          </a:p>
          <a:p>
            <a:r>
              <a:rPr lang="en-US" sz="2800" dirty="0" smtClean="0">
                <a:latin typeface="Times New Roman" pitchFamily="18" charset="0"/>
                <a:cs typeface="Times New Roman" pitchFamily="18" charset="0"/>
              </a:rPr>
              <a:t>When a </a:t>
            </a:r>
            <a:r>
              <a:rPr lang="en-US" sz="2800" dirty="0" smtClean="0">
                <a:solidFill>
                  <a:srgbClr val="FF0000"/>
                </a:solidFill>
                <a:latin typeface="Times New Roman" pitchFamily="18" charset="0"/>
                <a:cs typeface="Times New Roman" pitchFamily="18" charset="0"/>
              </a:rPr>
              <a:t>descending sequence </a:t>
            </a:r>
            <a:r>
              <a:rPr lang="en-US" sz="2800" dirty="0" smtClean="0">
                <a:latin typeface="Times New Roman" pitchFamily="18" charset="0"/>
                <a:cs typeface="Times New Roman" pitchFamily="18" charset="0"/>
              </a:rPr>
              <a:t>reaches its </a:t>
            </a:r>
            <a:r>
              <a:rPr lang="en-US" sz="2800" dirty="0" smtClean="0">
                <a:solidFill>
                  <a:srgbClr val="FF0000"/>
                </a:solidFill>
                <a:latin typeface="Times New Roman" pitchFamily="18" charset="0"/>
                <a:cs typeface="Times New Roman" pitchFamily="18" charset="0"/>
              </a:rPr>
              <a:t>minimum </a:t>
            </a:r>
            <a:r>
              <a:rPr lang="en-US" sz="2800" dirty="0" smtClean="0">
                <a:latin typeface="Times New Roman" pitchFamily="18" charset="0"/>
                <a:cs typeface="Times New Roman" pitchFamily="18" charset="0"/>
              </a:rPr>
              <a:t>value, the next value generated is the </a:t>
            </a:r>
            <a:r>
              <a:rPr lang="en-US" sz="2800" dirty="0" smtClean="0">
                <a:solidFill>
                  <a:srgbClr val="FF0000"/>
                </a:solidFill>
                <a:latin typeface="Times New Roman" pitchFamily="18" charset="0"/>
                <a:cs typeface="Times New Roman" pitchFamily="18" charset="0"/>
              </a:rPr>
              <a:t>maximum.</a:t>
            </a:r>
          </a:p>
          <a:p>
            <a:endParaRPr lang="en-US" sz="2800" dirty="0" smtClean="0">
              <a:latin typeface="Times New Roman" pitchFamily="18" charset="0"/>
              <a:cs typeface="Times New Roman" pitchFamily="18" charset="0"/>
            </a:endParaRPr>
          </a:p>
          <a:p>
            <a:r>
              <a:rPr lang="en-US" sz="2800" dirty="0" smtClean="0">
                <a:solidFill>
                  <a:srgbClr val="FF0000"/>
                </a:solidFill>
                <a:latin typeface="Times New Roman" pitchFamily="18" charset="0"/>
                <a:cs typeface="Times New Roman" pitchFamily="18" charset="0"/>
              </a:rPr>
              <a:t>NOCYCLE</a:t>
            </a:r>
            <a:r>
              <a:rPr lang="en-US" sz="2800" dirty="0" smtClean="0">
                <a:latin typeface="Times New Roman" pitchFamily="18" charset="0"/>
                <a:cs typeface="Times New Roman" pitchFamily="18" charset="0"/>
              </a:rPr>
              <a:t> specifies the sequence cannot generate any more integers after reaching its maximum or minimum value. </a:t>
            </a:r>
            <a:r>
              <a:rPr lang="en-US" sz="2800" dirty="0" smtClean="0">
                <a:solidFill>
                  <a:srgbClr val="FF0000"/>
                </a:solidFill>
                <a:latin typeface="Times New Roman" pitchFamily="18" charset="0"/>
                <a:cs typeface="Times New Roman" pitchFamily="18" charset="0"/>
              </a:rPr>
              <a:t>NOCYCLE</a:t>
            </a:r>
            <a:r>
              <a:rPr lang="en-US" sz="2800" dirty="0" smtClean="0">
                <a:latin typeface="Times New Roman" pitchFamily="18" charset="0"/>
                <a:cs typeface="Times New Roman" pitchFamily="18" charset="0"/>
              </a:rPr>
              <a:t> is the default.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110</a:t>
            </a:fld>
            <a:endParaRPr lang="en-US"/>
          </a:p>
        </p:txBody>
      </p:sp>
      <p:sp>
        <p:nvSpPr>
          <p:cNvPr id="5" name="Date Placeholder 4"/>
          <p:cNvSpPr>
            <a:spLocks noGrp="1"/>
          </p:cNvSpPr>
          <p:nvPr>
            <p:ph type="dt" sz="half" idx="10"/>
          </p:nvPr>
        </p:nvSpPr>
        <p:spPr/>
        <p:txBody>
          <a:bodyPr/>
          <a:lstStyle/>
          <a:p>
            <a:fld id="{C1266F50-E3AA-42EB-9BD7-792B42DF4118}" type="datetime1">
              <a:rPr lang="en-US" smtClean="0"/>
              <a:t>10/3/2019</a:t>
            </a:fld>
            <a:endParaRPr lang="en-US"/>
          </a:p>
        </p:txBody>
      </p:sp>
    </p:spTree>
    <p:extLst>
      <p:ext uri="{BB962C8B-B14F-4D97-AF65-F5344CB8AC3E}">
        <p14:creationId xmlns:p14="http://schemas.microsoft.com/office/powerpoint/2010/main" xmlns="" val="84843331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sz="3300" dirty="0" smtClean="0">
                <a:solidFill>
                  <a:srgbClr val="FF0000"/>
                </a:solidFill>
                <a:latin typeface="Times New Roman" pitchFamily="18" charset="0"/>
                <a:cs typeface="Times New Roman" pitchFamily="18" charset="0"/>
              </a:rPr>
              <a:t>CACHE </a:t>
            </a:r>
            <a:r>
              <a:rPr lang="en-US" sz="3300" dirty="0" err="1" smtClean="0">
                <a:latin typeface="Times New Roman" pitchFamily="18" charset="0"/>
                <a:cs typeface="Times New Roman" pitchFamily="18" charset="0"/>
              </a:rPr>
              <a:t>cache_n</a:t>
            </a:r>
            <a:r>
              <a:rPr lang="en-US" sz="3300" dirty="0" smtClean="0">
                <a:latin typeface="Times New Roman" pitchFamily="18" charset="0"/>
                <a:cs typeface="Times New Roman" pitchFamily="18" charset="0"/>
              </a:rPr>
              <a:t> specifies the number of integers to keep in memory.</a:t>
            </a:r>
          </a:p>
          <a:p>
            <a:endParaRPr lang="en-US" sz="3300" dirty="0" smtClean="0">
              <a:latin typeface="Times New Roman" pitchFamily="18" charset="0"/>
              <a:cs typeface="Times New Roman" pitchFamily="18" charset="0"/>
            </a:endParaRPr>
          </a:p>
          <a:p>
            <a:r>
              <a:rPr lang="en-US" sz="3300" dirty="0" smtClean="0">
                <a:latin typeface="Times New Roman" pitchFamily="18" charset="0"/>
                <a:cs typeface="Times New Roman" pitchFamily="18" charset="0"/>
              </a:rPr>
              <a:t>The default number of integers to cache is 20.</a:t>
            </a:r>
          </a:p>
          <a:p>
            <a:endParaRPr lang="en-US" sz="3300" dirty="0" smtClean="0">
              <a:latin typeface="Times New Roman" pitchFamily="18" charset="0"/>
              <a:cs typeface="Times New Roman" pitchFamily="18" charset="0"/>
            </a:endParaRPr>
          </a:p>
          <a:p>
            <a:r>
              <a:rPr lang="en-US" sz="3300" dirty="0" smtClean="0">
                <a:solidFill>
                  <a:srgbClr val="FF0000"/>
                </a:solidFill>
                <a:latin typeface="Times New Roman" pitchFamily="18" charset="0"/>
                <a:cs typeface="Times New Roman" pitchFamily="18" charset="0"/>
              </a:rPr>
              <a:t>NOCACHE</a:t>
            </a:r>
            <a:r>
              <a:rPr lang="en-US" sz="3300" dirty="0" smtClean="0">
                <a:latin typeface="Times New Roman" pitchFamily="18" charset="0"/>
                <a:cs typeface="Times New Roman" pitchFamily="18" charset="0"/>
              </a:rPr>
              <a:t> specifies no integers are to be stored.</a:t>
            </a:r>
          </a:p>
          <a:p>
            <a:endParaRPr lang="en-US" sz="3300" dirty="0" smtClean="0">
              <a:latin typeface="Times New Roman" pitchFamily="18" charset="0"/>
              <a:cs typeface="Times New Roman" pitchFamily="18" charset="0"/>
            </a:endParaRPr>
          </a:p>
          <a:p>
            <a:r>
              <a:rPr lang="en-US" sz="3300" dirty="0" smtClean="0">
                <a:solidFill>
                  <a:srgbClr val="FF0000"/>
                </a:solidFill>
                <a:latin typeface="Times New Roman" pitchFamily="18" charset="0"/>
                <a:cs typeface="Times New Roman" pitchFamily="18" charset="0"/>
              </a:rPr>
              <a:t>ORDER</a:t>
            </a:r>
            <a:r>
              <a:rPr lang="en-US" sz="3300" dirty="0" smtClean="0">
                <a:latin typeface="Times New Roman" pitchFamily="18" charset="0"/>
                <a:cs typeface="Times New Roman" pitchFamily="18" charset="0"/>
              </a:rPr>
              <a:t> guarantees the integers are generated in the order of the request.</a:t>
            </a:r>
          </a:p>
          <a:p>
            <a:endParaRPr lang="en-US" sz="3300" dirty="0" smtClean="0">
              <a:latin typeface="Times New Roman" pitchFamily="18" charset="0"/>
              <a:cs typeface="Times New Roman" pitchFamily="18" charset="0"/>
            </a:endParaRPr>
          </a:p>
          <a:p>
            <a:r>
              <a:rPr lang="en-US" sz="3300" dirty="0" smtClean="0">
                <a:solidFill>
                  <a:srgbClr val="FF0000"/>
                </a:solidFill>
                <a:latin typeface="Times New Roman" pitchFamily="18" charset="0"/>
                <a:cs typeface="Times New Roman" pitchFamily="18" charset="0"/>
              </a:rPr>
              <a:t>NOORDER </a:t>
            </a:r>
            <a:r>
              <a:rPr lang="en-US" sz="3300" dirty="0" smtClean="0">
                <a:latin typeface="Times New Roman" pitchFamily="18" charset="0"/>
                <a:cs typeface="Times New Roman" pitchFamily="18" charset="0"/>
              </a:rPr>
              <a:t>doesn't guarantee the integers are generated in the order of the request.</a:t>
            </a:r>
          </a:p>
          <a:p>
            <a:r>
              <a:rPr lang="en-US" sz="3300" dirty="0" smtClean="0">
                <a:solidFill>
                  <a:srgbClr val="FF0000"/>
                </a:solidFill>
                <a:latin typeface="Times New Roman" pitchFamily="18" charset="0"/>
                <a:cs typeface="Times New Roman" pitchFamily="18" charset="0"/>
              </a:rPr>
              <a:t>NOORDER</a:t>
            </a:r>
            <a:r>
              <a:rPr lang="en-US" sz="3300" dirty="0" smtClean="0">
                <a:latin typeface="Times New Roman" pitchFamily="18" charset="0"/>
                <a:cs typeface="Times New Roman" pitchFamily="18" charset="0"/>
              </a:rPr>
              <a:t> is the default.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111</a:t>
            </a:fld>
            <a:endParaRPr lang="en-US"/>
          </a:p>
        </p:txBody>
      </p:sp>
      <p:sp>
        <p:nvSpPr>
          <p:cNvPr id="5" name="Date Placeholder 4"/>
          <p:cNvSpPr>
            <a:spLocks noGrp="1"/>
          </p:cNvSpPr>
          <p:nvPr>
            <p:ph type="dt" sz="half" idx="10"/>
          </p:nvPr>
        </p:nvSpPr>
        <p:spPr/>
        <p:txBody>
          <a:bodyPr/>
          <a:lstStyle/>
          <a:p>
            <a:fld id="{14863BA9-533F-40FD-9805-83C0526514FC}" type="datetime1">
              <a:rPr lang="en-US" smtClean="0"/>
              <a:t>10/3/2019</a:t>
            </a:fld>
            <a:endParaRPr lang="en-US"/>
          </a:p>
        </p:txBody>
      </p:sp>
    </p:spTree>
    <p:extLst>
      <p:ext uri="{BB962C8B-B14F-4D97-AF65-F5344CB8AC3E}">
        <p14:creationId xmlns:p14="http://schemas.microsoft.com/office/powerpoint/2010/main" xmlns="" val="14203344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34962"/>
          </a:xfrm>
        </p:spPr>
        <p:txBody>
          <a:bodyPr>
            <a:normAutofit fontScale="90000"/>
          </a:bodyPr>
          <a:lstStyle/>
          <a:p>
            <a:pPr algn="l"/>
            <a:r>
              <a:rPr lang="en-US" sz="2400" b="1" dirty="0" smtClean="0">
                <a:solidFill>
                  <a:srgbClr val="FF0000"/>
                </a:solidFill>
                <a:latin typeface="Times New Roman" pitchFamily="18" charset="0"/>
                <a:cs typeface="Times New Roman" pitchFamily="18" charset="0"/>
              </a:rPr>
              <a:t>Example</a:t>
            </a:r>
            <a:endParaRPr lang="en-US"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457200"/>
            <a:ext cx="8763000" cy="6172200"/>
          </a:xfrm>
        </p:spPr>
        <p:txBody>
          <a:bodyPr>
            <a:normAutofit/>
          </a:bodyPr>
          <a:lstStyle/>
          <a:p>
            <a:r>
              <a:rPr lang="en-US" sz="2800" dirty="0" smtClean="0">
                <a:latin typeface="Times New Roman" pitchFamily="18" charset="0"/>
                <a:cs typeface="Times New Roman" pitchFamily="18" charset="0"/>
              </a:rPr>
              <a:t>The following statement creates the sequence </a:t>
            </a:r>
            <a:r>
              <a:rPr lang="en-US" sz="2800" dirty="0" err="1" smtClean="0">
                <a:solidFill>
                  <a:srgbClr val="FF0000"/>
                </a:solidFill>
                <a:latin typeface="Times New Roman" pitchFamily="18" charset="0"/>
                <a:cs typeface="Times New Roman" pitchFamily="18" charset="0"/>
              </a:rPr>
              <a:t>customers_seq.</a:t>
            </a:r>
            <a:r>
              <a:rPr lang="en-US" sz="2800" dirty="0" err="1" smtClean="0">
                <a:latin typeface="Times New Roman" pitchFamily="18" charset="0"/>
                <a:cs typeface="Times New Roman" pitchFamily="18" charset="0"/>
              </a:rPr>
              <a:t>This</a:t>
            </a:r>
            <a:r>
              <a:rPr lang="en-US" sz="2800" dirty="0" smtClean="0">
                <a:latin typeface="Times New Roman" pitchFamily="18" charset="0"/>
                <a:cs typeface="Times New Roman" pitchFamily="18" charset="0"/>
              </a:rPr>
              <a:t> sequence could be used to provide customer ID numbers when rows are added to the customers table.</a:t>
            </a:r>
          </a:p>
          <a:p>
            <a:pPr>
              <a:buNone/>
            </a:pPr>
            <a:r>
              <a:rPr lang="en-US" sz="2800" dirty="0" smtClean="0">
                <a:solidFill>
                  <a:srgbClr val="FF0000"/>
                </a:solidFill>
                <a:latin typeface="Times New Roman" pitchFamily="18" charset="0"/>
                <a:cs typeface="Times New Roman" pitchFamily="18" charset="0"/>
              </a:rPr>
              <a:t>CREATE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p>
          <a:p>
            <a:pPr>
              <a:buNone/>
            </a:pPr>
            <a:r>
              <a:rPr lang="en-US" sz="2800" dirty="0" smtClean="0">
                <a:solidFill>
                  <a:srgbClr val="FF0000"/>
                </a:solidFill>
                <a:latin typeface="Times New Roman" pitchFamily="18" charset="0"/>
                <a:cs typeface="Times New Roman" pitchFamily="18" charset="0"/>
              </a:rPr>
              <a:t>START WITH </a:t>
            </a:r>
            <a:r>
              <a:rPr lang="en-US" sz="2800" dirty="0" smtClean="0">
                <a:latin typeface="Times New Roman" pitchFamily="18" charset="0"/>
                <a:cs typeface="Times New Roman" pitchFamily="18" charset="0"/>
              </a:rPr>
              <a:t>1000</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INCREMENT BY </a:t>
            </a:r>
            <a:r>
              <a:rPr lang="en-US" sz="2800" dirty="0" smtClean="0">
                <a:latin typeface="Times New Roman" pitchFamily="18" charset="0"/>
                <a:cs typeface="Times New Roman" pitchFamily="18" charset="0"/>
              </a:rPr>
              <a:t>1</a:t>
            </a:r>
          </a:p>
          <a:p>
            <a:pPr>
              <a:buNone/>
            </a:pPr>
            <a:r>
              <a:rPr lang="en-US" sz="2800" dirty="0" smtClean="0">
                <a:solidFill>
                  <a:srgbClr val="FF0000"/>
                </a:solidFill>
                <a:latin typeface="Times New Roman" pitchFamily="18" charset="0"/>
                <a:cs typeface="Times New Roman" pitchFamily="18" charset="0"/>
              </a:rPr>
              <a:t> NOCACHE</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NOCYCLE; </a:t>
            </a:r>
          </a:p>
          <a:p>
            <a:pPr>
              <a:buNone/>
            </a:pPr>
            <a:r>
              <a:rPr lang="en-US" sz="2400" dirty="0" smtClean="0">
                <a:latin typeface="Times New Roman" pitchFamily="18" charset="0"/>
                <a:cs typeface="Times New Roman" pitchFamily="18" charset="0"/>
              </a:rPr>
              <a:t>The first reference to </a:t>
            </a:r>
            <a:r>
              <a:rPr lang="en-US" sz="2400" dirty="0" smtClean="0">
                <a:solidFill>
                  <a:srgbClr val="FF0000"/>
                </a:solidFill>
                <a:latin typeface="Times New Roman" pitchFamily="18" charset="0"/>
                <a:cs typeface="Times New Roman" pitchFamily="18" charset="0"/>
              </a:rPr>
              <a:t>customers_seq.nextval </a:t>
            </a:r>
            <a:r>
              <a:rPr lang="en-US" sz="2400" dirty="0" smtClean="0">
                <a:latin typeface="Times New Roman" pitchFamily="18" charset="0"/>
                <a:cs typeface="Times New Roman" pitchFamily="18" charset="0"/>
              </a:rPr>
              <a:t>returns 1000. The second returns 1001. Each subsequent reference will return a value 1 greater than the previous reference.</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a:p>
        </p:txBody>
      </p:sp>
      <p:sp>
        <p:nvSpPr>
          <p:cNvPr id="6" name="Date Placeholder 5"/>
          <p:cNvSpPr>
            <a:spLocks noGrp="1"/>
          </p:cNvSpPr>
          <p:nvPr>
            <p:ph type="dt" sz="half" idx="10"/>
          </p:nvPr>
        </p:nvSpPr>
        <p:spPr/>
        <p:txBody>
          <a:bodyPr/>
          <a:lstStyle/>
          <a:p>
            <a:fld id="{68ADBD29-238C-4C64-BB08-A67C2AF72376}" type="datetime1">
              <a:rPr lang="en-US" smtClean="0"/>
              <a:t>10/3/2019</a:t>
            </a:fld>
            <a:endParaRPr lang="en-US"/>
          </a:p>
        </p:txBody>
      </p:sp>
    </p:spTree>
    <p:extLst>
      <p:ext uri="{BB962C8B-B14F-4D97-AF65-F5344CB8AC3E}">
        <p14:creationId xmlns:p14="http://schemas.microsoft.com/office/powerpoint/2010/main" xmlns="" val="409213141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rmAutofit/>
          </a:bodyPr>
          <a:lstStyle/>
          <a:p>
            <a:r>
              <a:rPr lang="en-US" sz="2200" b="1" dirty="0" smtClean="0">
                <a:solidFill>
                  <a:srgbClr val="FF0000"/>
                </a:solidFill>
                <a:latin typeface="Times New Roman" pitchFamily="18" charset="0"/>
                <a:cs typeface="Times New Roman" pitchFamily="18" charset="0"/>
              </a:rPr>
              <a:t>Creating a sequence and then get the next value</a:t>
            </a:r>
            <a:endParaRPr lang="en-US" sz="2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Autofit/>
          </a:bodyPr>
          <a:lstStyle/>
          <a:p>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CREATE </a:t>
            </a:r>
            <a:r>
              <a:rPr lang="en-US" sz="2200" dirty="0" smtClean="0">
                <a:latin typeface="Times New Roman" pitchFamily="18" charset="0"/>
                <a:cs typeface="Times New Roman" pitchFamily="18" charset="0"/>
              </a:rPr>
              <a:t>SEQUENCE </a:t>
            </a:r>
            <a:r>
              <a:rPr lang="en-US" sz="2200" dirty="0" err="1" smtClean="0">
                <a:latin typeface="Times New Roman" pitchFamily="18" charset="0"/>
                <a:cs typeface="Times New Roman" pitchFamily="18" charset="0"/>
              </a:rPr>
              <a:t>test_seq</a:t>
            </a: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Sequence created.</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SELECT </a:t>
            </a:r>
            <a:r>
              <a:rPr lang="en-US" sz="2200" dirty="0" err="1" smtClean="0">
                <a:latin typeface="Times New Roman" pitchFamily="18" charset="0"/>
                <a:cs typeface="Times New Roman" pitchFamily="18" charset="0"/>
              </a:rPr>
              <a:t>test_seq.nextval</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FROM </a:t>
            </a:r>
            <a:r>
              <a:rPr lang="en-US" sz="2200" dirty="0" smtClean="0">
                <a:latin typeface="Times New Roman" pitchFamily="18" charset="0"/>
                <a:cs typeface="Times New Roman" pitchFamily="18" charset="0"/>
              </a:rPr>
              <a:t>DUAL;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NEXTVAL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1</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SELECT </a:t>
            </a:r>
            <a:r>
              <a:rPr lang="en-US" sz="2200" dirty="0" err="1" smtClean="0">
                <a:latin typeface="Times New Roman" pitchFamily="18" charset="0"/>
                <a:cs typeface="Times New Roman" pitchFamily="18" charset="0"/>
              </a:rPr>
              <a:t>test_seq.nextval</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FROM </a:t>
            </a:r>
            <a:r>
              <a:rPr lang="en-US" sz="2200" dirty="0" smtClean="0">
                <a:latin typeface="Times New Roman" pitchFamily="18" charset="0"/>
                <a:cs typeface="Times New Roman" pitchFamily="18" charset="0"/>
              </a:rPr>
              <a:t>DUAL;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NEXTVAL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2</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SELECT </a:t>
            </a:r>
            <a:r>
              <a:rPr lang="en-US" sz="2200" dirty="0" err="1" smtClean="0">
                <a:latin typeface="Times New Roman" pitchFamily="18" charset="0"/>
                <a:cs typeface="Times New Roman" pitchFamily="18" charset="0"/>
              </a:rPr>
              <a:t>test_seq.nextval</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FROM </a:t>
            </a:r>
            <a:r>
              <a:rPr lang="en-US" sz="2200" dirty="0" smtClean="0">
                <a:latin typeface="Times New Roman" pitchFamily="18" charset="0"/>
                <a:cs typeface="Times New Roman" pitchFamily="18" charset="0"/>
              </a:rPr>
              <a:t>DUAL;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NEXTVAL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3</a:t>
            </a:r>
          </a:p>
          <a:p>
            <a:r>
              <a:rPr lang="en-US" sz="2200" dirty="0" smtClean="0">
                <a:latin typeface="Times New Roman" pitchFamily="18" charset="0"/>
                <a:cs typeface="Times New Roman" pitchFamily="18" charset="0"/>
              </a:rPr>
              <a:t>SQL&gt; </a:t>
            </a:r>
            <a:r>
              <a:rPr lang="en-US" sz="2200" dirty="0" smtClean="0">
                <a:solidFill>
                  <a:srgbClr val="FF0000"/>
                </a:solidFill>
                <a:latin typeface="Times New Roman" pitchFamily="18" charset="0"/>
                <a:cs typeface="Times New Roman" pitchFamily="18" charset="0"/>
              </a:rPr>
              <a:t>DROP SEQUENCE </a:t>
            </a:r>
            <a:r>
              <a:rPr lang="en-US" sz="2200" dirty="0" err="1" smtClean="0">
                <a:latin typeface="Times New Roman" pitchFamily="18" charset="0"/>
                <a:cs typeface="Times New Roman" pitchFamily="18" charset="0"/>
              </a:rPr>
              <a:t>test_seq</a:t>
            </a: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Sequence dropped.</a:t>
            </a:r>
            <a:br>
              <a:rPr lang="en-US" sz="2200" dirty="0" smtClean="0">
                <a:latin typeface="Times New Roman" pitchFamily="18" charset="0"/>
                <a:cs typeface="Times New Roman" pitchFamily="18" charset="0"/>
              </a:rPr>
            </a:br>
            <a:r>
              <a:rPr lang="en-US" sz="2400" dirty="0" smtClean="0"/>
              <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a:p>
        </p:txBody>
      </p:sp>
      <p:sp>
        <p:nvSpPr>
          <p:cNvPr id="6" name="Date Placeholder 5"/>
          <p:cNvSpPr>
            <a:spLocks noGrp="1"/>
          </p:cNvSpPr>
          <p:nvPr>
            <p:ph type="dt" sz="half" idx="10"/>
          </p:nvPr>
        </p:nvSpPr>
        <p:spPr/>
        <p:txBody>
          <a:bodyPr/>
          <a:lstStyle/>
          <a:p>
            <a:fld id="{40667DCC-1D1A-4A9E-8A54-917AC6B7A6C2}" type="datetime1">
              <a:rPr lang="en-US" smtClean="0"/>
              <a:t>10/3/2019</a:t>
            </a:fld>
            <a:endParaRPr lang="en-US"/>
          </a:p>
        </p:txBody>
      </p:sp>
    </p:spTree>
    <p:extLst>
      <p:ext uri="{BB962C8B-B14F-4D97-AF65-F5344CB8AC3E}">
        <p14:creationId xmlns:p14="http://schemas.microsoft.com/office/powerpoint/2010/main" xmlns="" val="22636088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3200" dirty="0" smtClean="0">
                <a:solidFill>
                  <a:srgbClr val="FF0000"/>
                </a:solidFill>
              </a:rPr>
              <a:t>Test sequence step</a:t>
            </a:r>
            <a:endParaRPr lang="en-US" sz="3200" dirty="0">
              <a:solidFill>
                <a:srgbClr val="FF0000"/>
              </a:solidFill>
            </a:endParaRPr>
          </a:p>
        </p:txBody>
      </p:sp>
      <p:sp>
        <p:nvSpPr>
          <p:cNvPr id="3" name="Content Placeholder 2"/>
          <p:cNvSpPr>
            <a:spLocks noGrp="1"/>
          </p:cNvSpPr>
          <p:nvPr>
            <p:ph idx="1"/>
          </p:nvPr>
        </p:nvSpPr>
        <p:spPr>
          <a:xfrm>
            <a:off x="152400" y="457200"/>
            <a:ext cx="8534400" cy="6172200"/>
          </a:xfrm>
        </p:spPr>
        <p:txBody>
          <a:bodyPr>
            <a:normAutofit fontScale="25000" lnSpcReduction="20000"/>
          </a:bodyPr>
          <a:lstStyle/>
          <a:p>
            <a:r>
              <a:rPr lang="en-US" dirty="0" smtClean="0"/>
              <a:t/>
            </a:r>
            <a:br>
              <a:rPr lang="en-US" dirty="0" smtClean="0"/>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CREATE </a:t>
            </a:r>
            <a:r>
              <a:rPr lang="en-US" sz="8800" dirty="0" smtClean="0">
                <a:latin typeface="Times New Roman" pitchFamily="18" charset="0"/>
                <a:cs typeface="Times New Roman" pitchFamily="18" charset="0"/>
              </a:rPr>
              <a:t>SEQUENCE </a:t>
            </a:r>
            <a:r>
              <a:rPr lang="en-US" sz="8800" dirty="0" err="1" smtClean="0">
                <a:latin typeface="Times New Roman" pitchFamily="18" charset="0"/>
                <a:cs typeface="Times New Roman" pitchFamily="18" charset="0"/>
              </a:rPr>
              <a:t>test_seq</a:t>
            </a: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START WITH 10 INCREMENT BY 5</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MINVALUE 10 MAXVALUE 20</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CYCLE CACHE 2 ORDER;</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Sequence created.</a:t>
            </a:r>
            <a:br>
              <a:rPr lang="en-US" sz="8800" dirty="0" smtClean="0">
                <a:latin typeface="Times New Roman" pitchFamily="18" charset="0"/>
                <a:cs typeface="Times New Roman" pitchFamily="18" charset="0"/>
              </a:rPr>
            </a:br>
            <a:endParaRPr lang="en-US" sz="8800" dirty="0" smtClean="0">
              <a:latin typeface="Times New Roman" pitchFamily="18" charset="0"/>
              <a:cs typeface="Times New Roman" pitchFamily="18" charset="0"/>
            </a:endParaRPr>
          </a:p>
          <a:p>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10</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15</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20</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10</a:t>
            </a:r>
            <a:br>
              <a:rPr lang="en-US" sz="8800" dirty="0" smtClean="0">
                <a:latin typeface="Times New Roman" pitchFamily="18" charset="0"/>
                <a:cs typeface="Times New Roman" pitchFamily="18" charset="0"/>
              </a:rPr>
            </a:br>
            <a:endParaRPr lang="en-US" sz="8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114</a:t>
            </a:fld>
            <a:endParaRPr lang="en-US"/>
          </a:p>
        </p:txBody>
      </p:sp>
      <p:sp>
        <p:nvSpPr>
          <p:cNvPr id="6" name="Date Placeholder 5"/>
          <p:cNvSpPr>
            <a:spLocks noGrp="1"/>
          </p:cNvSpPr>
          <p:nvPr>
            <p:ph type="dt" sz="half" idx="10"/>
          </p:nvPr>
        </p:nvSpPr>
        <p:spPr/>
        <p:txBody>
          <a:bodyPr/>
          <a:lstStyle/>
          <a:p>
            <a:fld id="{97E462A0-DBFD-468F-9B91-0D7E233DA92C}" type="datetime1">
              <a:rPr lang="en-US" smtClean="0"/>
              <a:t>10/3/2019</a:t>
            </a:fld>
            <a:endParaRPr lang="en-US"/>
          </a:p>
        </p:txBody>
      </p:sp>
    </p:spTree>
    <p:extLst>
      <p:ext uri="{BB962C8B-B14F-4D97-AF65-F5344CB8AC3E}">
        <p14:creationId xmlns:p14="http://schemas.microsoft.com/office/powerpoint/2010/main" xmlns="" val="41844743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solidFill>
                  <a:srgbClr val="FF0000"/>
                </a:solidFill>
                <a:latin typeface="Times New Roman" pitchFamily="18" charset="0"/>
                <a:cs typeface="Times New Roman" pitchFamily="18" charset="0"/>
              </a:rPr>
              <a:t>Referencing a sequence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r>
              <a:rPr lang="en-US" sz="2800" dirty="0" smtClean="0">
                <a:latin typeface="Times New Roman" pitchFamily="18" charset="0"/>
                <a:cs typeface="Times New Roman" pitchFamily="18" charset="0"/>
              </a:rPr>
              <a:t>Once a sequence is created , SQL can be used to view the values held in its cache.</a:t>
            </a:r>
          </a:p>
          <a:p>
            <a:r>
              <a:rPr lang="en-US" sz="2800" dirty="0" smtClean="0">
                <a:latin typeface="Times New Roman" pitchFamily="18" charset="0"/>
                <a:cs typeface="Times New Roman" pitchFamily="18" charset="0"/>
              </a:rPr>
              <a:t>Use following SELECT statement to view sequence value :</a:t>
            </a:r>
          </a:p>
          <a:p>
            <a:pPr>
              <a:buNone/>
            </a:pPr>
            <a:r>
              <a:rPr lang="en-US" sz="2800" dirty="0" smtClean="0">
                <a:solidFill>
                  <a:srgbClr val="FF0000"/>
                </a:solidFill>
                <a:latin typeface="Times New Roman" pitchFamily="18" charset="0"/>
                <a:cs typeface="Times New Roman" pitchFamily="18" charset="0"/>
              </a:rPr>
              <a:t>     SELECT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SequenceName</a:t>
            </a:r>
            <a:r>
              <a:rPr lang="en-US" sz="2800" dirty="0" smtClean="0">
                <a:latin typeface="Times New Roman" pitchFamily="18" charset="0"/>
                <a:cs typeface="Times New Roman" pitchFamily="18" charset="0"/>
              </a:rPr>
              <a:t>&gt;.</a:t>
            </a:r>
            <a:r>
              <a:rPr lang="en-US" sz="2800" dirty="0" err="1" smtClean="0">
                <a:solidFill>
                  <a:srgbClr val="FF0000"/>
                </a:solidFill>
                <a:latin typeface="Times New Roman" pitchFamily="18" charset="0"/>
                <a:cs typeface="Times New Roman" pitchFamily="18" charset="0"/>
              </a:rPr>
              <a:t>NextVal</a:t>
            </a:r>
            <a:r>
              <a:rPr lang="en-US" sz="2800" dirty="0" smtClean="0">
                <a:solidFill>
                  <a:srgbClr val="FF0000"/>
                </a:solidFill>
                <a:latin typeface="Times New Roman" pitchFamily="18" charset="0"/>
                <a:cs typeface="Times New Roman" pitchFamily="18" charset="0"/>
              </a:rPr>
              <a:t> FROM DUAL;</a:t>
            </a:r>
          </a:p>
          <a:p>
            <a:r>
              <a:rPr lang="en-US" sz="2800" dirty="0" smtClean="0">
                <a:latin typeface="Times New Roman" pitchFamily="18" charset="0"/>
                <a:cs typeface="Times New Roman" pitchFamily="18" charset="0"/>
              </a:rPr>
              <a:t>This will display the next value held in the cache . Every time </a:t>
            </a:r>
            <a:r>
              <a:rPr lang="en-US" sz="2800" dirty="0" err="1" smtClean="0">
                <a:solidFill>
                  <a:srgbClr val="FF0000"/>
                </a:solidFill>
                <a:latin typeface="Times New Roman" pitchFamily="18" charset="0"/>
                <a:cs typeface="Times New Roman" pitchFamily="18" charset="0"/>
              </a:rPr>
              <a:t>nextval</a:t>
            </a:r>
            <a:r>
              <a:rPr lang="en-US" sz="2800" dirty="0" smtClean="0">
                <a:latin typeface="Times New Roman" pitchFamily="18" charset="0"/>
                <a:cs typeface="Times New Roman" pitchFamily="18" charset="0"/>
              </a:rPr>
              <a:t> references a sequence its output is automatically incremented from the old value  to the new value ready for use.</a:t>
            </a:r>
          </a:p>
          <a:p>
            <a:r>
              <a:rPr lang="en-US" sz="2800" dirty="0" smtClean="0">
                <a:latin typeface="Times New Roman" pitchFamily="18" charset="0"/>
                <a:cs typeface="Times New Roman" pitchFamily="18" charset="0"/>
              </a:rPr>
              <a:t>To reference the current value of a sequence:</a:t>
            </a:r>
          </a:p>
          <a:p>
            <a:pPr>
              <a:buNone/>
            </a:pPr>
            <a:r>
              <a:rPr lang="en-US" sz="2800" dirty="0" smtClean="0">
                <a:solidFill>
                  <a:srgbClr val="FF0000"/>
                </a:solidFill>
                <a:latin typeface="Times New Roman" pitchFamily="18" charset="0"/>
                <a:cs typeface="Times New Roman" pitchFamily="18" charset="0"/>
              </a:rPr>
              <a:t>     SELECT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SequenceName</a:t>
            </a:r>
            <a:r>
              <a:rPr lang="en-US" sz="2800" dirty="0" smtClean="0">
                <a:solidFill>
                  <a:srgbClr val="FF0000"/>
                </a:solidFill>
                <a:latin typeface="Times New Roman" pitchFamily="18" charset="0"/>
                <a:cs typeface="Times New Roman" pitchFamily="18" charset="0"/>
              </a:rPr>
              <a:t>&gt;.</a:t>
            </a:r>
            <a:r>
              <a:rPr lang="en-US" sz="2800" dirty="0" err="1" smtClean="0">
                <a:solidFill>
                  <a:srgbClr val="FF0000"/>
                </a:solidFill>
                <a:latin typeface="Times New Roman" pitchFamily="18" charset="0"/>
                <a:cs typeface="Times New Roman" pitchFamily="18" charset="0"/>
              </a:rPr>
              <a:t>CurrVal</a:t>
            </a:r>
            <a:r>
              <a:rPr lang="en-US" sz="2800" dirty="0" smtClean="0">
                <a:solidFill>
                  <a:srgbClr val="FF0000"/>
                </a:solidFill>
                <a:latin typeface="Times New Roman" pitchFamily="18" charset="0"/>
                <a:cs typeface="Times New Roman" pitchFamily="18" charset="0"/>
              </a:rPr>
              <a:t> FROM DUAL;</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115</a:t>
            </a:fld>
            <a:endParaRPr lang="en-US"/>
          </a:p>
        </p:txBody>
      </p:sp>
      <p:sp>
        <p:nvSpPr>
          <p:cNvPr id="6" name="Date Placeholder 5"/>
          <p:cNvSpPr>
            <a:spLocks noGrp="1"/>
          </p:cNvSpPr>
          <p:nvPr>
            <p:ph type="dt" sz="half" idx="10"/>
          </p:nvPr>
        </p:nvSpPr>
        <p:spPr/>
        <p:txBody>
          <a:bodyPr/>
          <a:lstStyle/>
          <a:p>
            <a:fld id="{1044226C-ED81-4808-BFFA-90B4D8DACF34}" type="datetime1">
              <a:rPr lang="en-US" smtClean="0"/>
              <a:t>10/3/2019</a:t>
            </a:fld>
            <a:endParaRPr lang="en-US"/>
          </a:p>
        </p:txBody>
      </p:sp>
    </p:spTree>
    <p:extLst>
      <p:ext uri="{BB962C8B-B14F-4D97-AF65-F5344CB8AC3E}">
        <p14:creationId xmlns:p14="http://schemas.microsoft.com/office/powerpoint/2010/main" xmlns="" val="6600625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200" b="1" dirty="0" smtClean="0">
                <a:solidFill>
                  <a:srgbClr val="FF0000"/>
                </a:solidFill>
                <a:latin typeface="Times New Roman" pitchFamily="18" charset="0"/>
                <a:cs typeface="Times New Roman" pitchFamily="18" charset="0"/>
              </a:rPr>
              <a:t>Altering a sequence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382000" cy="5791200"/>
          </a:xfrm>
        </p:spPr>
        <p:txBody>
          <a:bodyPr>
            <a:normAutofit/>
          </a:bodyPr>
          <a:lstStyle/>
          <a:p>
            <a:r>
              <a:rPr lang="en-US" sz="2800" dirty="0" smtClean="0">
                <a:latin typeface="Times New Roman" pitchFamily="18" charset="0"/>
                <a:cs typeface="Times New Roman" pitchFamily="18" charset="0"/>
              </a:rPr>
              <a:t>A sequence once created can be altered. This is achieved by using the </a:t>
            </a:r>
            <a:r>
              <a:rPr lang="en-US" sz="2800" dirty="0" smtClean="0">
                <a:solidFill>
                  <a:srgbClr val="FF0000"/>
                </a:solidFill>
                <a:latin typeface="Times New Roman" pitchFamily="18" charset="0"/>
                <a:cs typeface="Times New Roman" pitchFamily="18" charset="0"/>
              </a:rPr>
              <a:t>ALTER SEQUENCE </a:t>
            </a:r>
            <a:r>
              <a:rPr lang="en-US" sz="2800" dirty="0" smtClean="0">
                <a:latin typeface="Times New Roman" pitchFamily="18" charset="0"/>
                <a:cs typeface="Times New Roman" pitchFamily="18" charset="0"/>
              </a:rPr>
              <a:t>statement.</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solidFill>
                  <a:srgbClr val="FF0000"/>
                </a:solidFill>
                <a:latin typeface="Times New Roman" pitchFamily="18" charset="0"/>
                <a:cs typeface="Times New Roman" pitchFamily="18" charset="0"/>
              </a:rPr>
              <a:t>ALTER SEQUENCE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sequence_name</a:t>
            </a:r>
            <a:r>
              <a:rPr lang="en-US" sz="2800" dirty="0" smtClean="0">
                <a:latin typeface="Times New Roman" pitchFamily="18" charset="0"/>
                <a:cs typeface="Times New Roman" pitchFamily="18" charset="0"/>
              </a:rPr>
              <a:t> &gt;</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INCREMENT BY      </a:t>
            </a:r>
            <a:r>
              <a:rPr lang="en-US" sz="2800" dirty="0" smtClean="0">
                <a:latin typeface="Times New Roman" pitchFamily="18" charset="0"/>
                <a:cs typeface="Times New Roman" pitchFamily="18" charset="0"/>
              </a:rPr>
              <a:t>&lt;Integer value&gt; </a:t>
            </a:r>
          </a:p>
          <a:p>
            <a:pPr>
              <a:buNone/>
            </a:pPr>
            <a:r>
              <a:rPr lang="en-US" sz="2800" dirty="0" smtClean="0">
                <a:solidFill>
                  <a:srgbClr val="FF0000"/>
                </a:solidFill>
                <a:latin typeface="Times New Roman" pitchFamily="18" charset="0"/>
                <a:cs typeface="Times New Roman" pitchFamily="18" charset="0"/>
              </a:rPr>
              <a:t> MAXVALUE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IntegerValue</a:t>
            </a:r>
            <a:r>
              <a:rPr lang="en-US" sz="2800" dirty="0" smtClean="0">
                <a:latin typeface="Times New Roman" pitchFamily="18" charset="0"/>
                <a:cs typeface="Times New Roman" pitchFamily="18" charset="0"/>
              </a:rPr>
              <a:t>/NOMAXVALUE ] </a:t>
            </a:r>
          </a:p>
          <a:p>
            <a:pPr>
              <a:buNone/>
            </a:pPr>
            <a:r>
              <a:rPr lang="en-US" sz="2800" dirty="0" smtClean="0">
                <a:solidFill>
                  <a:srgbClr val="FF0000"/>
                </a:solidFill>
                <a:latin typeface="Times New Roman" pitchFamily="18" charset="0"/>
                <a:cs typeface="Times New Roman" pitchFamily="18" charset="0"/>
              </a:rPr>
              <a:t>MINVALUE </a:t>
            </a:r>
            <a:r>
              <a:rPr lang="en-US" sz="2800" dirty="0" smtClean="0">
                <a:latin typeface="Times New Roman" pitchFamily="18" charset="0"/>
                <a:cs typeface="Times New Roman" pitchFamily="18" charset="0"/>
              </a:rPr>
              <a:t>&lt; </a:t>
            </a:r>
            <a:r>
              <a:rPr lang="en-US" sz="2800" dirty="0" err="1" smtClean="0">
                <a:latin typeface="Times New Roman" pitchFamily="18" charset="0"/>
                <a:cs typeface="Times New Roman" pitchFamily="18" charset="0"/>
              </a:rPr>
              <a:t>Integervalue</a:t>
            </a:r>
            <a:r>
              <a:rPr lang="en-US" sz="2800" dirty="0" smtClean="0">
                <a:latin typeface="Times New Roman" pitchFamily="18" charset="0"/>
                <a:cs typeface="Times New Roman" pitchFamily="18" charset="0"/>
              </a:rPr>
              <a:t>&gt; /NO MINVALUE</a:t>
            </a:r>
          </a:p>
          <a:p>
            <a:pPr>
              <a:buNone/>
            </a:pPr>
            <a:r>
              <a:rPr lang="en-US" sz="2800" dirty="0" smtClean="0">
                <a:solidFill>
                  <a:srgbClr val="FF0000"/>
                </a:solidFill>
                <a:latin typeface="Times New Roman" pitchFamily="18" charset="0"/>
                <a:cs typeface="Times New Roman" pitchFamily="18" charset="0"/>
              </a:rPr>
              <a:t>CYCLE/NO CYCLE </a:t>
            </a:r>
          </a:p>
          <a:p>
            <a:pPr>
              <a:buNone/>
            </a:pPr>
            <a:r>
              <a:rPr lang="en-US" sz="2800" dirty="0" smtClean="0">
                <a:solidFill>
                  <a:srgbClr val="FF0000"/>
                </a:solidFill>
                <a:latin typeface="Times New Roman" pitchFamily="18" charset="0"/>
                <a:cs typeface="Times New Roman" pitchFamily="18" charset="0"/>
              </a:rPr>
              <a:t>CACHE</a:t>
            </a:r>
            <a:r>
              <a:rPr lang="en-US" sz="2800" dirty="0" smtClean="0">
                <a:latin typeface="Times New Roman" pitchFamily="18" charset="0"/>
                <a:cs typeface="Times New Roman" pitchFamily="18" charset="0"/>
              </a:rPr>
              <a:t> &lt;</a:t>
            </a:r>
            <a:r>
              <a:rPr lang="en-US" sz="2800" dirty="0" err="1" smtClean="0">
                <a:latin typeface="Times New Roman" pitchFamily="18" charset="0"/>
                <a:cs typeface="Times New Roman" pitchFamily="18" charset="0"/>
              </a:rPr>
              <a:t>IntegerValue</a:t>
            </a:r>
            <a:r>
              <a:rPr lang="en-US" sz="2800" dirty="0" smtClean="0">
                <a:latin typeface="Times New Roman" pitchFamily="18" charset="0"/>
                <a:cs typeface="Times New Roman" pitchFamily="18" charset="0"/>
              </a:rPr>
              <a:t>&gt;/</a:t>
            </a:r>
            <a:r>
              <a:rPr lang="en-US" sz="2800" dirty="0" smtClean="0">
                <a:solidFill>
                  <a:srgbClr val="FF0000"/>
                </a:solidFill>
                <a:latin typeface="Times New Roman" pitchFamily="18" charset="0"/>
                <a:cs typeface="Times New Roman" pitchFamily="18" charset="0"/>
              </a:rPr>
              <a:t>NO CACHE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116</a:t>
            </a:fld>
            <a:endParaRPr lang="en-US"/>
          </a:p>
        </p:txBody>
      </p:sp>
      <p:sp>
        <p:nvSpPr>
          <p:cNvPr id="6" name="Date Placeholder 5"/>
          <p:cNvSpPr>
            <a:spLocks noGrp="1"/>
          </p:cNvSpPr>
          <p:nvPr>
            <p:ph type="dt" sz="half" idx="10"/>
          </p:nvPr>
        </p:nvSpPr>
        <p:spPr/>
        <p:txBody>
          <a:bodyPr/>
          <a:lstStyle/>
          <a:p>
            <a:fld id="{054E3C6F-AEC7-47FD-9D28-62FEAE86C4CF}" type="datetime1">
              <a:rPr lang="en-US" smtClean="0"/>
              <a:t>10/3/2019</a:t>
            </a:fld>
            <a:endParaRPr lang="en-US"/>
          </a:p>
        </p:txBody>
      </p:sp>
    </p:spTree>
    <p:extLst>
      <p:ext uri="{BB962C8B-B14F-4D97-AF65-F5344CB8AC3E}">
        <p14:creationId xmlns:p14="http://schemas.microsoft.com/office/powerpoint/2010/main" xmlns="" val="14405552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2587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Example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5516563"/>
          </a:xfrm>
        </p:spPr>
        <p:txBody>
          <a:bodyPr>
            <a:normAutofit/>
          </a:bodyPr>
          <a:lstStyle/>
          <a:p>
            <a:r>
              <a:rPr lang="en-US" sz="2800" b="1" dirty="0" smtClean="0">
                <a:solidFill>
                  <a:srgbClr val="FF0000"/>
                </a:solidFill>
                <a:latin typeface="Times New Roman" pitchFamily="18" charset="0"/>
                <a:cs typeface="Times New Roman" pitchFamily="18" charset="0"/>
              </a:rPr>
              <a:t>Modifying a Sequence: </a:t>
            </a:r>
            <a:r>
              <a:rPr lang="en-US" sz="2800" dirty="0" smtClean="0">
                <a:latin typeface="Times New Roman" pitchFamily="18" charset="0"/>
                <a:cs typeface="Times New Roman" pitchFamily="18" charset="0"/>
              </a:rPr>
              <a:t>This statement sets a new maximum value for the </a:t>
            </a:r>
            <a:r>
              <a:rPr lang="en-US" sz="2800" dirty="0" err="1" smtClean="0">
                <a:solidFill>
                  <a:srgbClr val="FF0000"/>
                </a:solidFill>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sequence, </a:t>
            </a:r>
          </a:p>
          <a:p>
            <a:pPr>
              <a:buNone/>
            </a:pPr>
            <a:r>
              <a:rPr lang="en-US" sz="2800" dirty="0" smtClean="0">
                <a:solidFill>
                  <a:srgbClr val="FF0000"/>
                </a:solidFill>
                <a:latin typeface="Times New Roman" pitchFamily="18" charset="0"/>
                <a:cs typeface="Times New Roman" pitchFamily="18" charset="0"/>
              </a:rPr>
              <a:t>        ALTER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p>
          <a:p>
            <a:pPr>
              <a:buNone/>
            </a:pPr>
            <a:r>
              <a:rPr lang="en-US" sz="2800" dirty="0" smtClean="0">
                <a:solidFill>
                  <a:srgbClr val="FF0000"/>
                </a:solidFill>
                <a:latin typeface="Times New Roman" pitchFamily="18" charset="0"/>
                <a:cs typeface="Times New Roman" pitchFamily="18" charset="0"/>
              </a:rPr>
              <a:t>        MAXVALUE </a:t>
            </a:r>
            <a:r>
              <a:rPr lang="en-US" sz="2800" dirty="0" smtClean="0">
                <a:latin typeface="Times New Roman" pitchFamily="18" charset="0"/>
                <a:cs typeface="Times New Roman" pitchFamily="18" charset="0"/>
              </a:rPr>
              <a:t>1500;</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The following statement turns on </a:t>
            </a:r>
            <a:r>
              <a:rPr lang="en-US" sz="2800" dirty="0" smtClean="0">
                <a:solidFill>
                  <a:srgbClr val="FF0000"/>
                </a:solidFill>
                <a:latin typeface="Times New Roman" pitchFamily="18" charset="0"/>
                <a:cs typeface="Times New Roman" pitchFamily="18" charset="0"/>
              </a:rPr>
              <a:t>CYCLE and CACHE </a:t>
            </a:r>
            <a:r>
              <a:rPr lang="en-US" sz="2800" dirty="0" smtClean="0">
                <a:latin typeface="Times New Roman" pitchFamily="18" charset="0"/>
                <a:cs typeface="Times New Roman" pitchFamily="18" charset="0"/>
              </a:rPr>
              <a:t>for the </a:t>
            </a:r>
            <a:r>
              <a:rPr lang="en-US" sz="2800" dirty="0" err="1" smtClean="0">
                <a:solidFill>
                  <a:srgbClr val="FF0000"/>
                </a:solidFill>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sequence:</a:t>
            </a:r>
          </a:p>
          <a:p>
            <a:pPr>
              <a:buNone/>
            </a:pP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ALTER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CYCLE CACHE </a:t>
            </a:r>
            <a:r>
              <a:rPr lang="en-US" sz="2800" dirty="0" smtClean="0">
                <a:latin typeface="Times New Roman" pitchFamily="18" charset="0"/>
                <a:cs typeface="Times New Roman" pitchFamily="18" charset="0"/>
              </a:rPr>
              <a:t>5;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117</a:t>
            </a:fld>
            <a:endParaRPr lang="en-US"/>
          </a:p>
        </p:txBody>
      </p:sp>
      <p:sp>
        <p:nvSpPr>
          <p:cNvPr id="6" name="Date Placeholder 5"/>
          <p:cNvSpPr>
            <a:spLocks noGrp="1"/>
          </p:cNvSpPr>
          <p:nvPr>
            <p:ph type="dt" sz="half" idx="10"/>
          </p:nvPr>
        </p:nvSpPr>
        <p:spPr/>
        <p:txBody>
          <a:bodyPr/>
          <a:lstStyle/>
          <a:p>
            <a:fld id="{C3E7D079-21DF-4D77-8E44-7A918FEE0D72}" type="datetime1">
              <a:rPr lang="en-US" smtClean="0"/>
              <a:t>10/3/2019</a:t>
            </a:fld>
            <a:endParaRPr lang="en-US"/>
          </a:p>
        </p:txBody>
      </p:sp>
    </p:spTree>
    <p:extLst>
      <p:ext uri="{BB962C8B-B14F-4D97-AF65-F5344CB8AC3E}">
        <p14:creationId xmlns:p14="http://schemas.microsoft.com/office/powerpoint/2010/main" xmlns="" val="11658329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solidFill>
                  <a:srgbClr val="FF0000"/>
                </a:solidFill>
                <a:latin typeface="Times New Roman" pitchFamily="18" charset="0"/>
                <a:cs typeface="Times New Roman" pitchFamily="18" charset="0"/>
              </a:rPr>
              <a:t>Dropping a sequence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r>
              <a:rPr lang="en-US" sz="2800" dirty="0" smtClean="0">
                <a:latin typeface="Times New Roman" pitchFamily="18" charset="0"/>
                <a:cs typeface="Times New Roman" pitchFamily="18" charset="0"/>
              </a:rPr>
              <a:t>The DROP sequence is used to remove the sequence from the database.</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DROP SEQUENCE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SequenceName</a:t>
            </a:r>
            <a:r>
              <a:rPr lang="en-US" sz="2800" dirty="0" smtClean="0">
                <a:latin typeface="Times New Roman" pitchFamily="18" charset="0"/>
                <a:cs typeface="Times New Roman" pitchFamily="18" charset="0"/>
              </a:rPr>
              <a:t>&gt;;</a:t>
            </a:r>
          </a:p>
          <a:p>
            <a:r>
              <a:rPr lang="en-US" sz="2800" dirty="0" smtClean="0">
                <a:solidFill>
                  <a:srgbClr val="FF0000"/>
                </a:solidFill>
                <a:latin typeface="Times New Roman" pitchFamily="18" charset="0"/>
                <a:cs typeface="Times New Roman" pitchFamily="18" charset="0"/>
              </a:rPr>
              <a:t>Example:</a:t>
            </a:r>
          </a:p>
          <a:p>
            <a:r>
              <a:rPr lang="en-US" sz="2800" dirty="0" smtClean="0">
                <a:latin typeface="Times New Roman" pitchFamily="18" charset="0"/>
                <a:cs typeface="Times New Roman" pitchFamily="18" charset="0"/>
              </a:rPr>
              <a:t>The following statement drops the sequence </a:t>
            </a:r>
            <a:r>
              <a:rPr lang="en-US" sz="2800" dirty="0" err="1" smtClean="0">
                <a:solidFill>
                  <a:srgbClr val="FF0000"/>
                </a:solidFill>
                <a:latin typeface="Times New Roman" pitchFamily="18" charset="0"/>
                <a:cs typeface="Times New Roman" pitchFamily="18" charset="0"/>
              </a:rPr>
              <a:t>customers_seq</a:t>
            </a:r>
            <a:r>
              <a:rPr lang="en-US" sz="2800" dirty="0" smtClean="0">
                <a:solidFill>
                  <a:srgbClr val="FF0000"/>
                </a:solidFill>
                <a:latin typeface="Times New Roman" pitchFamily="18" charset="0"/>
                <a:cs typeface="Times New Roman" pitchFamily="18" charset="0"/>
              </a:rPr>
              <a:t>.</a:t>
            </a:r>
          </a:p>
          <a:p>
            <a:pPr>
              <a:buNone/>
            </a:pPr>
            <a:r>
              <a:rPr lang="en-US" sz="2800" dirty="0" smtClean="0">
                <a:solidFill>
                  <a:srgbClr val="FF0000"/>
                </a:solidFill>
                <a:latin typeface="Times New Roman" pitchFamily="18" charset="0"/>
                <a:cs typeface="Times New Roman" pitchFamily="18" charset="0"/>
              </a:rPr>
              <a:t>          DROP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endParaRPr lang="en-US" sz="28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118</a:t>
            </a:fld>
            <a:endParaRPr lang="en-US"/>
          </a:p>
        </p:txBody>
      </p:sp>
      <p:sp>
        <p:nvSpPr>
          <p:cNvPr id="6" name="Date Placeholder 5"/>
          <p:cNvSpPr>
            <a:spLocks noGrp="1"/>
          </p:cNvSpPr>
          <p:nvPr>
            <p:ph type="dt" sz="half" idx="10"/>
          </p:nvPr>
        </p:nvSpPr>
        <p:spPr/>
        <p:txBody>
          <a:bodyPr/>
          <a:lstStyle/>
          <a:p>
            <a:fld id="{C02233FF-8EFB-4E7F-A1D6-9A760408C1F5}" type="datetime1">
              <a:rPr lang="en-US" smtClean="0"/>
              <a:t>10/3/2019</a:t>
            </a:fld>
            <a:endParaRPr lang="en-US"/>
          </a:p>
        </p:txBody>
      </p:sp>
    </p:spTree>
    <p:extLst>
      <p:ext uri="{BB962C8B-B14F-4D97-AF65-F5344CB8AC3E}">
        <p14:creationId xmlns:p14="http://schemas.microsoft.com/office/powerpoint/2010/main" xmlns="" val="162456683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b="1" dirty="0" smtClean="0">
                <a:solidFill>
                  <a:srgbClr val="FF0000"/>
                </a:solidFill>
                <a:latin typeface="Times New Roman" pitchFamily="18" charset="0"/>
                <a:cs typeface="Times New Roman" pitchFamily="18" charset="0"/>
              </a:rPr>
              <a:t>Query</a:t>
            </a:r>
            <a:endParaRPr lang="en-US" sz="60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Display the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and total monthly salary for each job with a total payroll exceeding 25000.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119</a:t>
            </a:fld>
            <a:endParaRPr lang="en-US"/>
          </a:p>
        </p:txBody>
      </p:sp>
      <p:sp>
        <p:nvSpPr>
          <p:cNvPr id="6" name="Date Placeholder 5"/>
          <p:cNvSpPr>
            <a:spLocks noGrp="1"/>
          </p:cNvSpPr>
          <p:nvPr>
            <p:ph type="dt" sz="half" idx="10"/>
          </p:nvPr>
        </p:nvSpPr>
        <p:spPr/>
        <p:txBody>
          <a:bodyPr/>
          <a:lstStyle/>
          <a:p>
            <a:fld id="{6E86596D-725D-4EC7-95AE-B66260868DCE}" type="datetime1">
              <a:rPr lang="en-US" smtClean="0"/>
              <a:t>10/3/2019</a:t>
            </a:fld>
            <a:endParaRPr lang="en-US"/>
          </a:p>
        </p:txBody>
      </p:sp>
    </p:spTree>
    <p:extLst>
      <p:ext uri="{BB962C8B-B14F-4D97-AF65-F5344CB8AC3E}">
        <p14:creationId xmlns:p14="http://schemas.microsoft.com/office/powerpoint/2010/main" xmlns="" val="2359662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dirty="0" smtClean="0">
                <a:solidFill>
                  <a:srgbClr val="FF0000"/>
                </a:solidFill>
                <a:latin typeface="Times New Roman" pitchFamily="18" charset="0"/>
                <a:cs typeface="Times New Roman" pitchFamily="18" charset="0"/>
              </a:rPr>
              <a:t>SQL Comparison Keywords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300" dirty="0" smtClean="0">
                <a:latin typeface="Times New Roman" pitchFamily="18" charset="0"/>
                <a:cs typeface="Times New Roman" pitchFamily="18" charset="0"/>
              </a:rPr>
              <a:t>There are other comparison keywords available in </a:t>
            </a:r>
            <a:r>
              <a:rPr lang="en-US" sz="2300" dirty="0" err="1" smtClean="0">
                <a:latin typeface="Times New Roman" pitchFamily="18" charset="0"/>
                <a:cs typeface="Times New Roman" pitchFamily="18" charset="0"/>
              </a:rPr>
              <a:t>sql</a:t>
            </a:r>
            <a:r>
              <a:rPr lang="en-US" sz="2300" dirty="0" smtClean="0">
                <a:latin typeface="Times New Roman" pitchFamily="18" charset="0"/>
                <a:cs typeface="Times New Roman" pitchFamily="18" charset="0"/>
              </a:rPr>
              <a:t> which are used to enhance the search capabilities of a </a:t>
            </a:r>
            <a:r>
              <a:rPr lang="en-US" sz="2300" dirty="0" err="1" smtClean="0">
                <a:latin typeface="Times New Roman" pitchFamily="18" charset="0"/>
                <a:cs typeface="Times New Roman" pitchFamily="18" charset="0"/>
              </a:rPr>
              <a:t>sql</a:t>
            </a:r>
            <a:r>
              <a:rPr lang="en-US" sz="2300" dirty="0" smtClean="0">
                <a:latin typeface="Times New Roman" pitchFamily="18" charset="0"/>
                <a:cs typeface="Times New Roman" pitchFamily="18" charset="0"/>
              </a:rPr>
              <a:t> query. </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They are "IN", "BETWEEN...AND", "IS NULL", "LIKE".</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xmlns="" val="2221501433"/>
              </p:ext>
            </p:extLst>
          </p:nvPr>
        </p:nvGraphicFramePr>
        <p:xfrm>
          <a:off x="304800" y="2895600"/>
          <a:ext cx="8382000" cy="3535680"/>
        </p:xfrm>
        <a:graphic>
          <a:graphicData uri="http://schemas.openxmlformats.org/drawingml/2006/table">
            <a:tbl>
              <a:tblPr firstRow="1" bandRow="1">
                <a:tableStyleId>{5C22544A-7EE6-4342-B048-85BDC9FD1C3A}</a:tableStyleId>
              </a:tblPr>
              <a:tblGrid>
                <a:gridCol w="3429000"/>
                <a:gridCol w="4953000"/>
              </a:tblGrid>
              <a:tr h="370840">
                <a:tc>
                  <a:txBody>
                    <a:bodyPr/>
                    <a:lstStyle/>
                    <a:p>
                      <a:pPr algn="ctr"/>
                      <a:r>
                        <a:rPr lang="en-US" sz="2000" b="1" dirty="0" smtClean="0">
                          <a:latin typeface="Times New Roman" pitchFamily="18" charset="0"/>
                          <a:cs typeface="Times New Roman" pitchFamily="18" charset="0"/>
                        </a:rPr>
                        <a:t>Comparison </a:t>
                      </a:r>
                      <a:r>
                        <a:rPr lang="en-US" sz="2000" b="1" dirty="0">
                          <a:latin typeface="Times New Roman" pitchFamily="18" charset="0"/>
                          <a:cs typeface="Times New Roman" pitchFamily="18" charset="0"/>
                        </a:rPr>
                        <a:t>Operators</a:t>
                      </a:r>
                      <a:endParaRPr lang="en-US" sz="2000" dirty="0">
                        <a:latin typeface="Times New Roman" pitchFamily="18" charset="0"/>
                        <a:cs typeface="Times New Roman" pitchFamily="18" charset="0"/>
                      </a:endParaRPr>
                    </a:p>
                  </a:txBody>
                  <a:tcPr anchor="ctr"/>
                </a:tc>
                <a:tc>
                  <a:txBody>
                    <a:bodyPr/>
                    <a:lstStyle/>
                    <a:p>
                      <a:pPr algn="ctr"/>
                      <a:r>
                        <a:rPr lang="en-US" sz="2000" b="1">
                          <a:latin typeface="Times New Roman" pitchFamily="18" charset="0"/>
                          <a:cs typeface="Times New Roman" pitchFamily="18" charset="0"/>
                        </a:rPr>
                        <a:t>Description</a:t>
                      </a:r>
                      <a:endParaRPr lang="en-US" sz="2000">
                        <a:latin typeface="Times New Roman" pitchFamily="18" charset="0"/>
                        <a:cs typeface="Times New Roman" pitchFamily="18" charset="0"/>
                      </a:endParaRPr>
                    </a:p>
                  </a:txBody>
                  <a:tcPr anchor="ctr"/>
                </a:tc>
              </a:tr>
              <a:tr h="370840">
                <a:tc>
                  <a:txBody>
                    <a:bodyPr/>
                    <a:lstStyle/>
                    <a:p>
                      <a:pPr algn="ctr"/>
                      <a:r>
                        <a:rPr lang="en-US" sz="2000" dirty="0">
                          <a:latin typeface="Times New Roman" pitchFamily="18" charset="0"/>
                          <a:cs typeface="Times New Roman" pitchFamily="18" charset="0"/>
                        </a:rPr>
                        <a:t>LIKE</a:t>
                      </a:r>
                    </a:p>
                  </a:txBody>
                  <a:tcPr anchor="ctr"/>
                </a:tc>
                <a:tc>
                  <a:txBody>
                    <a:bodyPr/>
                    <a:lstStyle/>
                    <a:p>
                      <a:r>
                        <a:rPr lang="en-US" sz="2000" dirty="0">
                          <a:latin typeface="Times New Roman" pitchFamily="18" charset="0"/>
                          <a:cs typeface="Times New Roman" pitchFamily="18" charset="0"/>
                        </a:rPr>
                        <a:t>column value is similar to specified character(s).</a:t>
                      </a:r>
                    </a:p>
                  </a:txBody>
                  <a:tcPr anchor="ctr"/>
                </a:tc>
              </a:tr>
              <a:tr h="370840">
                <a:tc>
                  <a:txBody>
                    <a:bodyPr/>
                    <a:lstStyle/>
                    <a:p>
                      <a:pPr algn="ctr"/>
                      <a:r>
                        <a:rPr lang="en-US" sz="2000" dirty="0">
                          <a:latin typeface="Times New Roman" pitchFamily="18" charset="0"/>
                          <a:cs typeface="Times New Roman" pitchFamily="18" charset="0"/>
                        </a:rPr>
                        <a:t>IN</a:t>
                      </a:r>
                    </a:p>
                  </a:txBody>
                  <a:tcPr anchor="ctr"/>
                </a:tc>
                <a:tc>
                  <a:txBody>
                    <a:bodyPr/>
                    <a:lstStyle/>
                    <a:p>
                      <a:r>
                        <a:rPr lang="en-US" sz="2000">
                          <a:latin typeface="Times New Roman" pitchFamily="18" charset="0"/>
                          <a:cs typeface="Times New Roman" pitchFamily="18" charset="0"/>
                        </a:rPr>
                        <a:t>column value is equal to any one of a specified set of values.</a:t>
                      </a:r>
                    </a:p>
                  </a:txBody>
                  <a:tcPr anchor="ctr"/>
                </a:tc>
              </a:tr>
              <a:tr h="370840">
                <a:tc>
                  <a:txBody>
                    <a:bodyPr/>
                    <a:lstStyle/>
                    <a:p>
                      <a:pPr algn="ctr"/>
                      <a:r>
                        <a:rPr lang="en-US" sz="2000" dirty="0">
                          <a:latin typeface="Times New Roman" pitchFamily="18" charset="0"/>
                          <a:cs typeface="Times New Roman" pitchFamily="18" charset="0"/>
                        </a:rPr>
                        <a:t>BETWEEN...AND</a:t>
                      </a:r>
                    </a:p>
                  </a:txBody>
                  <a:tcPr anchor="ctr"/>
                </a:tc>
                <a:tc>
                  <a:txBody>
                    <a:bodyPr/>
                    <a:lstStyle/>
                    <a:p>
                      <a:r>
                        <a:rPr lang="en-US" sz="2000" dirty="0">
                          <a:latin typeface="Times New Roman" pitchFamily="18" charset="0"/>
                          <a:cs typeface="Times New Roman" pitchFamily="18" charset="0"/>
                        </a:rPr>
                        <a:t>column value is between two values, including the end values specified in the range.</a:t>
                      </a:r>
                    </a:p>
                  </a:txBody>
                  <a:tcPr anchor="ctr"/>
                </a:tc>
              </a:tr>
              <a:tr h="370840">
                <a:tc>
                  <a:txBody>
                    <a:bodyPr/>
                    <a:lstStyle/>
                    <a:p>
                      <a:pPr algn="ctr"/>
                      <a:r>
                        <a:rPr lang="en-US" sz="2000" dirty="0">
                          <a:latin typeface="Times New Roman" pitchFamily="18" charset="0"/>
                          <a:cs typeface="Times New Roman" pitchFamily="18" charset="0"/>
                        </a:rPr>
                        <a:t>IS NULL</a:t>
                      </a:r>
                    </a:p>
                  </a:txBody>
                  <a:tcPr anchor="ctr"/>
                </a:tc>
                <a:tc>
                  <a:txBody>
                    <a:bodyPr/>
                    <a:lstStyle/>
                    <a:p>
                      <a:r>
                        <a:rPr lang="en-US" sz="2000" dirty="0">
                          <a:latin typeface="Times New Roman" pitchFamily="18" charset="0"/>
                          <a:cs typeface="Times New Roman" pitchFamily="18" charset="0"/>
                        </a:rPr>
                        <a:t>column value does not exist.</a:t>
                      </a:r>
                    </a:p>
                  </a:txBody>
                  <a:tcPr anchor="ctr"/>
                </a:tc>
              </a:tr>
              <a:tr h="370840">
                <a:tc>
                  <a:txBody>
                    <a:bodyPr/>
                    <a:lstStyle/>
                    <a:p>
                      <a:pPr algn="ctr"/>
                      <a:r>
                        <a:rPr lang="en-US" dirty="0">
                          <a:latin typeface="Times New Roman" pitchFamily="18" charset="0"/>
                          <a:cs typeface="Times New Roman" pitchFamily="18" charset="0"/>
                        </a:rPr>
                        <a:t>UNIQUE</a:t>
                      </a:r>
                    </a:p>
                  </a:txBody>
                  <a:tcPr anchor="ctr"/>
                </a:tc>
                <a:tc>
                  <a:txBody>
                    <a:bodyPr/>
                    <a:lstStyle/>
                    <a:p>
                      <a:r>
                        <a:rPr lang="en-US" dirty="0">
                          <a:latin typeface="Times New Roman" pitchFamily="18" charset="0"/>
                          <a:cs typeface="Times New Roman" pitchFamily="18" charset="0"/>
                        </a:rPr>
                        <a:t>The UNIQUE operator searches every row of a specified table for uniqueness (no duplicates).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7" name="Date Placeholder 6"/>
          <p:cNvSpPr>
            <a:spLocks noGrp="1"/>
          </p:cNvSpPr>
          <p:nvPr>
            <p:ph type="dt" sz="half" idx="10"/>
          </p:nvPr>
        </p:nvSpPr>
        <p:spPr/>
        <p:txBody>
          <a:bodyPr/>
          <a:lstStyle/>
          <a:p>
            <a:fld id="{D1748371-6F5C-470E-BD7C-8F9670BB9F5F}" type="datetime1">
              <a:rPr lang="en-US" smtClean="0"/>
              <a:t>10/3/2019</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dirty="0" smtClean="0">
                <a:solidFill>
                  <a:srgbClr val="FF0000"/>
                </a:solidFill>
                <a:latin typeface="Times New Roman" pitchFamily="18" charset="0"/>
                <a:cs typeface="Times New Roman" pitchFamily="18" charset="0"/>
              </a:rPr>
              <a:t>Example 3</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592763"/>
          </a:xfrm>
        </p:spPr>
        <p:txBody>
          <a:bodyPr/>
          <a:lstStyle/>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Job_id</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SUM </a:t>
            </a:r>
            <a:r>
              <a:rPr lang="en-US" sz="2800" dirty="0" smtClean="0">
                <a:latin typeface="Times New Roman" pitchFamily="18" charset="0"/>
                <a:cs typeface="Times New Roman" pitchFamily="18" charset="0"/>
              </a:rPr>
              <a:t>(salary)  PAYROLL</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p>
          <a:p>
            <a:pPr>
              <a:buNone/>
            </a:pPr>
            <a:r>
              <a:rPr lang="en-US" sz="2800" dirty="0" smtClean="0">
                <a:solidFill>
                  <a:srgbClr val="FF0000"/>
                </a:solidFill>
                <a:latin typeface="Times New Roman" pitchFamily="18" charset="0"/>
                <a:cs typeface="Times New Roman" pitchFamily="18" charset="0"/>
              </a:rPr>
              <a:t>   WHERE </a:t>
            </a:r>
            <a:r>
              <a:rPr lang="en-US" sz="2800" dirty="0" err="1" smtClean="0">
                <a:latin typeface="Times New Roman" pitchFamily="18" charset="0"/>
                <a:cs typeface="Times New Roman" pitchFamily="18" charset="0"/>
              </a:rPr>
              <a:t>Job_id</a:t>
            </a:r>
            <a:r>
              <a:rPr lang="en-US" sz="2800" dirty="0" smtClean="0">
                <a:solidFill>
                  <a:srgbClr val="FF0000"/>
                </a:solidFill>
                <a:latin typeface="Times New Roman" pitchFamily="18" charset="0"/>
                <a:cs typeface="Times New Roman" pitchFamily="18" charset="0"/>
              </a:rPr>
              <a:t>  NOT LIKE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tant</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Job_id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HAVING  SUM(</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&gt; 25000 ;</a:t>
            </a:r>
          </a:p>
          <a:p>
            <a:endParaRPr lang="en-US" dirty="0" smtClean="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1295400" y="4038600"/>
          <a:ext cx="6705600" cy="1752600"/>
        </p:xfrm>
        <a:graphic>
          <a:graphicData uri="http://schemas.openxmlformats.org/drawingml/2006/table">
            <a:tbl>
              <a:tblPr firstRow="1" bandRow="1">
                <a:tableStyleId>{5C22544A-7EE6-4342-B048-85BDC9FD1C3A}</a:tableStyleId>
              </a:tblPr>
              <a:tblGrid>
                <a:gridCol w="3434576"/>
                <a:gridCol w="3271024"/>
              </a:tblGrid>
              <a:tr h="584200">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Payroll</a:t>
                      </a:r>
                      <a:endParaRPr lang="en-US" sz="2200" dirty="0">
                        <a:latin typeface="Times New Roman" pitchFamily="18" charset="0"/>
                        <a:cs typeface="Times New Roman" pitchFamily="18" charset="0"/>
                      </a:endParaRPr>
                    </a:p>
                  </a:txBody>
                  <a:tcPr/>
                </a:tc>
              </a:tr>
              <a:tr h="584200">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r>
              <a:tr h="584200">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120</a:t>
            </a:fld>
            <a:endParaRPr lang="en-US"/>
          </a:p>
        </p:txBody>
      </p:sp>
      <p:sp>
        <p:nvSpPr>
          <p:cNvPr id="7" name="Date Placeholder 6"/>
          <p:cNvSpPr>
            <a:spLocks noGrp="1"/>
          </p:cNvSpPr>
          <p:nvPr>
            <p:ph type="dt" sz="half" idx="10"/>
          </p:nvPr>
        </p:nvSpPr>
        <p:spPr/>
        <p:txBody>
          <a:bodyPr/>
          <a:lstStyle/>
          <a:p>
            <a:fld id="{9AB6449A-E6B1-4FD7-AD02-4DA6787891B3}" type="datetime1">
              <a:rPr lang="en-US" smtClean="0"/>
              <a:t>10/3/2019</a:t>
            </a:fld>
            <a:endParaRPr lang="en-US"/>
          </a:p>
        </p:txBody>
      </p:sp>
    </p:spTree>
    <p:extLst>
      <p:ext uri="{BB962C8B-B14F-4D97-AF65-F5344CB8AC3E}">
        <p14:creationId xmlns:p14="http://schemas.microsoft.com/office/powerpoint/2010/main" xmlns="" val="276534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rgbClr val="FF0000"/>
                </a:solidFill>
                <a:latin typeface="Times New Roman" pitchFamily="18" charset="0"/>
                <a:cs typeface="Times New Roman" pitchFamily="18" charset="0"/>
              </a:rPr>
              <a:t>SQL LIKE Operator</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fontScale="92500"/>
          </a:bodyPr>
          <a:lstStyle/>
          <a:p>
            <a:r>
              <a:rPr lang="en-US" sz="3000" dirty="0" smtClean="0">
                <a:latin typeface="Times New Roman" pitchFamily="18" charset="0"/>
                <a:cs typeface="Times New Roman" pitchFamily="18" charset="0"/>
              </a:rPr>
              <a:t>The LIKE operator is used to list all rows in a table whose column values match a specified pattern. It is useful when you want to search rows to match a specific pattern, or when you do not know the entire value. For this purpose we use a character '%'. </a:t>
            </a:r>
          </a:p>
          <a:p>
            <a:r>
              <a:rPr lang="en-US" sz="3000" dirty="0" smtClean="0">
                <a:solidFill>
                  <a:srgbClr val="FF0000"/>
                </a:solidFill>
                <a:latin typeface="Times New Roman" pitchFamily="18" charset="0"/>
                <a:cs typeface="Times New Roman" pitchFamily="18" charset="0"/>
              </a:rPr>
              <a:t>Example:</a:t>
            </a:r>
            <a:r>
              <a:rPr lang="en-US" sz="3000" dirty="0" smtClean="0">
                <a:latin typeface="Times New Roman" pitchFamily="18" charset="0"/>
                <a:cs typeface="Times New Roman" pitchFamily="18" charset="0"/>
              </a:rPr>
              <a:t> To select all the students whose name begins with ‘A' </a:t>
            </a:r>
          </a:p>
          <a:p>
            <a:pPr algn="ctr">
              <a:buNone/>
            </a:pPr>
            <a:r>
              <a:rPr lang="en-US" sz="3000" dirty="0" smtClean="0">
                <a:solidFill>
                  <a:srgbClr val="C00000"/>
                </a:solidFill>
                <a:latin typeface="Times New Roman" pitchFamily="18" charset="0"/>
                <a:cs typeface="Times New Roman" pitchFamily="18" charset="0"/>
              </a:rPr>
              <a:t>SELECT </a:t>
            </a:r>
            <a:r>
              <a:rPr lang="en-US" sz="3000" dirty="0" err="1" smtClean="0">
                <a:latin typeface="Times New Roman" pitchFamily="18" charset="0"/>
                <a:cs typeface="Times New Roman" pitchFamily="18" charset="0"/>
              </a:rPr>
              <a:t>first_name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last_name</a:t>
            </a:r>
            <a:r>
              <a:rPr lang="en-US" sz="3000" dirty="0" smtClean="0">
                <a:latin typeface="Times New Roman" pitchFamily="18" charset="0"/>
                <a:cs typeface="Times New Roman" pitchFamily="18" charset="0"/>
              </a:rPr>
              <a:t> </a:t>
            </a:r>
          </a:p>
          <a:p>
            <a:pPr algn="ctr">
              <a:buNone/>
            </a:pPr>
            <a:r>
              <a:rPr lang="en-US" sz="3000" dirty="0" smtClean="0">
                <a:solidFill>
                  <a:srgbClr val="C0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student_details</a:t>
            </a:r>
            <a:r>
              <a:rPr lang="en-US" sz="3000" dirty="0" smtClean="0">
                <a:latin typeface="Times New Roman" pitchFamily="18" charset="0"/>
                <a:cs typeface="Times New Roman" pitchFamily="18" charset="0"/>
              </a:rPr>
              <a:t> </a:t>
            </a:r>
            <a:r>
              <a:rPr lang="en-US" sz="3000" dirty="0" smtClean="0">
                <a:solidFill>
                  <a:srgbClr val="C00000"/>
                </a:solidFill>
                <a:latin typeface="Times New Roman" pitchFamily="18" charset="0"/>
                <a:cs typeface="Times New Roman" pitchFamily="18" charset="0"/>
              </a:rPr>
              <a:t/>
            </a:r>
            <a:br>
              <a:rPr lang="en-US" sz="3000" dirty="0" smtClean="0">
                <a:solidFill>
                  <a:srgbClr val="C00000"/>
                </a:solidFill>
                <a:latin typeface="Times New Roman" pitchFamily="18" charset="0"/>
                <a:cs typeface="Times New Roman" pitchFamily="18" charset="0"/>
              </a:rPr>
            </a:br>
            <a:r>
              <a:rPr lang="en-US" sz="3000" dirty="0" smtClean="0">
                <a:solidFill>
                  <a:srgbClr val="C00000"/>
                </a:solidFill>
                <a:latin typeface="Times New Roman" pitchFamily="18" charset="0"/>
                <a:cs typeface="Times New Roman" pitchFamily="18" charset="0"/>
              </a:rPr>
              <a:t>WHERE </a:t>
            </a:r>
            <a:r>
              <a:rPr lang="en-US" sz="3000" dirty="0" err="1" smtClean="0">
                <a:latin typeface="Times New Roman" pitchFamily="18" charset="0"/>
                <a:cs typeface="Times New Roman" pitchFamily="18" charset="0"/>
              </a:rPr>
              <a:t>first_name</a:t>
            </a:r>
            <a:r>
              <a:rPr lang="en-US" sz="3000" dirty="0" smtClean="0">
                <a:latin typeface="Times New Roman" pitchFamily="18" charset="0"/>
                <a:cs typeface="Times New Roman" pitchFamily="18" charset="0"/>
              </a:rPr>
              <a:t> LIKE ‘A%’;</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Date Placeholder 5"/>
          <p:cNvSpPr>
            <a:spLocks noGrp="1"/>
          </p:cNvSpPr>
          <p:nvPr>
            <p:ph type="dt" sz="half" idx="10"/>
          </p:nvPr>
        </p:nvSpPr>
        <p:spPr/>
        <p:txBody>
          <a:bodyPr/>
          <a:lstStyle/>
          <a:p>
            <a:fld id="{15485B46-4E8A-4365-8B2A-7E9A52607DA5}" type="datetime1">
              <a:rPr lang="en-US" smtClean="0"/>
              <a:t>10/3/2019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smtClean="0">
                <a:latin typeface="Times New Roman" pitchFamily="18" charset="0"/>
                <a:cs typeface="Times New Roman" pitchFamily="18" charset="0"/>
              </a:rPr>
              <a:t>The previous select statement searches for all the rows where the first letter of the column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is ‘A' and rest of the letters in the name can be any character.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is another character you can use with LIKE operator. It is the underscore character, ' _ ' . In a search string, the underscore signifies a single character. </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Example:</a:t>
            </a:r>
            <a:r>
              <a:rPr lang="en-US" dirty="0" smtClean="0">
                <a:latin typeface="Times New Roman" pitchFamily="18" charset="0"/>
                <a:cs typeface="Times New Roman" pitchFamily="18" charset="0"/>
              </a:rPr>
              <a:t> To display all the names with 'a' second character, </a:t>
            </a:r>
          </a:p>
          <a:p>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student_details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LIKE '_a%';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Date Placeholder 5"/>
          <p:cNvSpPr>
            <a:spLocks noGrp="1"/>
          </p:cNvSpPr>
          <p:nvPr>
            <p:ph type="dt" sz="half" idx="10"/>
          </p:nvPr>
        </p:nvSpPr>
        <p:spPr/>
        <p:txBody>
          <a:bodyPr/>
          <a:lstStyle/>
          <a:p>
            <a:fld id="{F9DBB370-76E1-4079-B0CD-52C220EB8B9C}" type="datetime1">
              <a:rPr lang="en-US" smtClean="0"/>
              <a:t>10/3/2019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solidFill>
                  <a:srgbClr val="FF0000"/>
                </a:solidFill>
                <a:latin typeface="Times New Roman" pitchFamily="18" charset="0"/>
                <a:cs typeface="Times New Roman" pitchFamily="18" charset="0"/>
              </a:rPr>
              <a:t>SQL BETWEEN ... AND Operator</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638800"/>
          </a:xfrm>
        </p:spPr>
        <p:txBody>
          <a:bodyPr>
            <a:normAutofit/>
          </a:bodyPr>
          <a:lstStyle/>
          <a:p>
            <a:r>
              <a:rPr lang="en-US" sz="2800" dirty="0" smtClean="0">
                <a:latin typeface="Times New Roman" pitchFamily="18" charset="0"/>
                <a:cs typeface="Times New Roman" pitchFamily="18" charset="0"/>
              </a:rPr>
              <a:t>The operator BETWEEN and </a:t>
            </a:r>
            <a:r>
              <a:rPr lang="en-US" sz="2800" dirty="0" err="1" smtClean="0">
                <a:latin typeface="Times New Roman" pitchFamily="18" charset="0"/>
                <a:cs typeface="Times New Roman" pitchFamily="18" charset="0"/>
              </a:rPr>
              <a:t>AND</a:t>
            </a:r>
            <a:r>
              <a:rPr lang="en-US" sz="2800" dirty="0" smtClean="0">
                <a:latin typeface="Times New Roman" pitchFamily="18" charset="0"/>
                <a:cs typeface="Times New Roman" pitchFamily="18" charset="0"/>
              </a:rPr>
              <a:t>, are used to compare data for a range of values. </a:t>
            </a:r>
          </a:p>
          <a:p>
            <a:r>
              <a:rPr lang="en-US" sz="2800" dirty="0" smtClean="0">
                <a:solidFill>
                  <a:srgbClr val="FF0000"/>
                </a:solidFill>
                <a:latin typeface="Times New Roman" pitchFamily="18" charset="0"/>
                <a:cs typeface="Times New Roman" pitchFamily="18" charset="0"/>
              </a:rPr>
              <a:t>Example: </a:t>
            </a:r>
            <a:r>
              <a:rPr lang="en-US" sz="2800" dirty="0" smtClean="0">
                <a:latin typeface="Times New Roman" pitchFamily="18" charset="0"/>
                <a:cs typeface="Times New Roman" pitchFamily="18" charset="0"/>
              </a:rPr>
              <a:t>to find the names of the students between age 20 to 25 years, the query would be like,</a:t>
            </a:r>
          </a:p>
          <a:p>
            <a:endParaRPr lang="en-US" sz="2800" dirty="0" smtClean="0">
              <a:latin typeface="Times New Roman" pitchFamily="18" charset="0"/>
              <a:cs typeface="Times New Roman" pitchFamily="18" charset="0"/>
            </a:endParaRPr>
          </a:p>
          <a:p>
            <a:pPr algn="ct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SELECT </a:t>
            </a:r>
            <a:r>
              <a:rPr lang="en-US" sz="2800" dirty="0" err="1" smtClean="0">
                <a:latin typeface="Times New Roman" pitchFamily="18" charset="0"/>
                <a:cs typeface="Times New Roman" pitchFamily="18" charset="0"/>
              </a:rPr>
              <a:t>first_name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last_name</a:t>
            </a:r>
            <a:r>
              <a:rPr lang="en-US" sz="2800" dirty="0" smtClean="0">
                <a:latin typeface="Times New Roman" pitchFamily="18" charset="0"/>
                <a:cs typeface="Times New Roman" pitchFamily="18" charset="0"/>
              </a:rPr>
              <a:t>, age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err="1" smtClean="0">
                <a:latin typeface="Times New Roman" pitchFamily="18" charset="0"/>
                <a:cs typeface="Times New Roman" pitchFamily="18" charset="0"/>
              </a:rPr>
              <a:t>student_details</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WHERE </a:t>
            </a:r>
            <a:r>
              <a:rPr lang="en-US" sz="2800" dirty="0" smtClean="0">
                <a:latin typeface="Times New Roman" pitchFamily="18" charset="0"/>
                <a:cs typeface="Times New Roman" pitchFamily="18" charset="0"/>
              </a:rPr>
              <a:t>age </a:t>
            </a:r>
            <a:r>
              <a:rPr lang="en-US" sz="2800" dirty="0" smtClean="0">
                <a:solidFill>
                  <a:srgbClr val="FF0000"/>
                </a:solidFill>
                <a:latin typeface="Times New Roman" pitchFamily="18" charset="0"/>
                <a:cs typeface="Times New Roman" pitchFamily="18" charset="0"/>
              </a:rPr>
              <a:t>BETWEEN </a:t>
            </a:r>
            <a:r>
              <a:rPr lang="en-US" sz="2800" dirty="0" smtClean="0">
                <a:latin typeface="Times New Roman" pitchFamily="18" charset="0"/>
                <a:cs typeface="Times New Roman" pitchFamily="18" charset="0"/>
              </a:rPr>
              <a:t>20</a:t>
            </a:r>
            <a:r>
              <a:rPr lang="en-US" sz="2800" dirty="0" smtClean="0">
                <a:solidFill>
                  <a:srgbClr val="FF0000"/>
                </a:solidFill>
                <a:latin typeface="Times New Roman" pitchFamily="18" charset="0"/>
                <a:cs typeface="Times New Roman" pitchFamily="18" charset="0"/>
              </a:rPr>
              <a:t> AND </a:t>
            </a:r>
            <a:r>
              <a:rPr lang="en-US" sz="2800" dirty="0" smtClean="0">
                <a:latin typeface="Times New Roman" pitchFamily="18" charset="0"/>
                <a:cs typeface="Times New Roman" pitchFamily="18" charset="0"/>
              </a:rPr>
              <a:t> 25;</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Date Placeholder 5"/>
          <p:cNvSpPr>
            <a:spLocks noGrp="1"/>
          </p:cNvSpPr>
          <p:nvPr>
            <p:ph type="dt" sz="half" idx="10"/>
          </p:nvPr>
        </p:nvSpPr>
        <p:spPr/>
        <p:txBody>
          <a:bodyPr/>
          <a:lstStyle/>
          <a:p>
            <a:fld id="{A1AA5BB7-C9F4-49DD-9157-A754E83C2F0F}" type="datetime1">
              <a:rPr lang="en-US" smtClean="0"/>
              <a:t>10/3/2019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solidFill>
                  <a:srgbClr val="FF0000"/>
                </a:solidFill>
                <a:latin typeface="Times New Roman" pitchFamily="18" charset="0"/>
                <a:cs typeface="Times New Roman" pitchFamily="18" charset="0"/>
              </a:rPr>
              <a:t>SQL set operators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a:bodyPr>
          <a:lstStyle/>
          <a:p>
            <a:r>
              <a:rPr lang="en-US" sz="2800" dirty="0" smtClean="0">
                <a:latin typeface="Times New Roman" pitchFamily="18" charset="0"/>
                <a:cs typeface="Times New Roman" pitchFamily="18" charset="0"/>
              </a:rPr>
              <a:t>SQL set operators combine results from two or more SELECT statements.</a:t>
            </a:r>
          </a:p>
          <a:p>
            <a:r>
              <a:rPr lang="en-US" sz="2800" dirty="0" smtClean="0">
                <a:latin typeface="Times New Roman" pitchFamily="18" charset="0"/>
                <a:cs typeface="Times New Roman" pitchFamily="18" charset="0"/>
              </a:rPr>
              <a:t>SQL set operators combine rows from different queries with strong preconditions - all involved SELECTS must.</a:t>
            </a:r>
          </a:p>
          <a:p>
            <a:r>
              <a:rPr lang="en-US" sz="2800" dirty="0" smtClean="0">
                <a:latin typeface="Times New Roman" pitchFamily="18" charset="0"/>
                <a:cs typeface="Times New Roman" pitchFamily="18" charset="0"/>
              </a:rPr>
              <a:t>They retrieve the same number of columns and the data types of corresponding columns.</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10"/>
          </p:nvPr>
        </p:nvSpPr>
        <p:spPr/>
        <p:txBody>
          <a:bodyPr/>
          <a:lstStyle/>
          <a:p>
            <a:fld id="{AD738ADC-F367-4F41-B0B3-769C2FA7E9C2}" type="datetime1">
              <a:rPr lang="en-US" smtClean="0"/>
              <a:t>10/3/2019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800" dirty="0" smtClean="0">
                <a:latin typeface="Times New Roman" pitchFamily="18" charset="0"/>
                <a:cs typeface="Times New Roman" pitchFamily="18" charset="0"/>
              </a:rPr>
              <a:t>According to SQL Standard there are following Set operator types: </a:t>
            </a:r>
          </a:p>
          <a:p>
            <a:endParaRPr lang="en-US" sz="28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UNION [DISTINCT];</a:t>
            </a:r>
          </a:p>
          <a:p>
            <a:pPr>
              <a:buFont typeface="Wingdings" pitchFamily="2" charset="2"/>
              <a:buChar char="Ø"/>
            </a:pPr>
            <a:r>
              <a:rPr lang="en-US" sz="2400" dirty="0" smtClean="0">
                <a:latin typeface="Times New Roman" pitchFamily="18" charset="0"/>
                <a:cs typeface="Times New Roman" pitchFamily="18" charset="0"/>
              </a:rPr>
              <a:t>UNION ALL;</a:t>
            </a:r>
          </a:p>
          <a:p>
            <a:pPr>
              <a:buFont typeface="Wingdings" pitchFamily="2" charset="2"/>
              <a:buChar char="Ø"/>
            </a:pPr>
            <a:r>
              <a:rPr lang="en-US" sz="2400" dirty="0" smtClean="0">
                <a:latin typeface="Times New Roman" pitchFamily="18" charset="0"/>
                <a:cs typeface="Times New Roman" pitchFamily="18" charset="0"/>
              </a:rPr>
              <a:t>EXCEPT [DISTINCT];</a:t>
            </a:r>
          </a:p>
          <a:p>
            <a:pPr>
              <a:buFont typeface="Wingdings" pitchFamily="2" charset="2"/>
              <a:buChar char="Ø"/>
            </a:pPr>
            <a:r>
              <a:rPr lang="en-US" sz="2400" dirty="0" smtClean="0">
                <a:latin typeface="Times New Roman" pitchFamily="18" charset="0"/>
                <a:cs typeface="Times New Roman" pitchFamily="18" charset="0"/>
              </a:rPr>
              <a:t>EXCEPT ALL;</a:t>
            </a:r>
          </a:p>
          <a:p>
            <a:pPr>
              <a:buFont typeface="Wingdings" pitchFamily="2" charset="2"/>
              <a:buChar char="Ø"/>
            </a:pPr>
            <a:r>
              <a:rPr lang="en-US" sz="2400" dirty="0" smtClean="0">
                <a:latin typeface="Times New Roman" pitchFamily="18" charset="0"/>
                <a:cs typeface="Times New Roman" pitchFamily="18" charset="0"/>
              </a:rPr>
              <a:t>INTERSECT [DISTINCT];</a:t>
            </a:r>
          </a:p>
          <a:p>
            <a:pPr>
              <a:buFont typeface="Wingdings" pitchFamily="2" charset="2"/>
              <a:buChar char="Ø"/>
            </a:pPr>
            <a:r>
              <a:rPr lang="en-US" sz="2400" dirty="0" smtClean="0">
                <a:latin typeface="Times New Roman" pitchFamily="18" charset="0"/>
                <a:cs typeface="Times New Roman" pitchFamily="18" charset="0"/>
              </a:rPr>
              <a:t>INTERSECT ALL.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Date Placeholder 5"/>
          <p:cNvSpPr>
            <a:spLocks noGrp="1"/>
          </p:cNvSpPr>
          <p:nvPr>
            <p:ph type="dt" sz="half" idx="10"/>
          </p:nvPr>
        </p:nvSpPr>
        <p:spPr/>
        <p:txBody>
          <a:bodyPr/>
          <a:lstStyle/>
          <a:p>
            <a:fld id="{BB5673A4-162A-4011-A267-244807E4AE4F}" type="datetime1">
              <a:rPr lang="en-US" smtClean="0"/>
              <a:t>10/3/2019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smtClean="0">
                <a:solidFill>
                  <a:srgbClr val="FF0000"/>
                </a:solidFill>
                <a:latin typeface="Times New Roman" pitchFamily="18" charset="0"/>
                <a:cs typeface="Times New Roman" pitchFamily="18" charset="0"/>
              </a:rPr>
              <a:t>Union and UNION ALL </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hlinkClick r:id="rId2" tooltip="SQL"/>
              </a:rPr>
              <a:t>SQL</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UNION</a:t>
            </a:r>
            <a:r>
              <a:rPr lang="en-US" sz="2400" dirty="0" smtClean="0">
                <a:latin typeface="Times New Roman" pitchFamily="18" charset="0"/>
                <a:cs typeface="Times New Roman" pitchFamily="18" charset="0"/>
              </a:rPr>
              <a:t> clause combines the results of two SQL queries into a single </a:t>
            </a:r>
            <a:r>
              <a:rPr lang="en-US" sz="2400" dirty="0" smtClean="0">
                <a:latin typeface="Times New Roman" pitchFamily="18" charset="0"/>
                <a:cs typeface="Times New Roman" pitchFamily="18" charset="0"/>
                <a:hlinkClick r:id="rId3" tooltip="Table (database)"/>
              </a:rPr>
              <a:t>table</a:t>
            </a:r>
            <a:r>
              <a:rPr lang="en-US" sz="2400" dirty="0" smtClean="0">
                <a:latin typeface="Times New Roman" pitchFamily="18" charset="0"/>
                <a:cs typeface="Times New Roman" pitchFamily="18" charset="0"/>
              </a:rPr>
              <a:t> of all matching </a:t>
            </a:r>
            <a:r>
              <a:rPr lang="en-US" sz="2400" dirty="0" smtClean="0">
                <a:latin typeface="Times New Roman" pitchFamily="18" charset="0"/>
                <a:cs typeface="Times New Roman" pitchFamily="18" charset="0"/>
                <a:hlinkClick r:id="rId4" tooltip="Row (database)"/>
              </a:rPr>
              <a:t>rows</a:t>
            </a:r>
            <a:r>
              <a:rPr lang="en-US" sz="2400" dirty="0" smtClean="0">
                <a:latin typeface="Times New Roman" pitchFamily="18" charset="0"/>
                <a:cs typeface="Times New Roman" pitchFamily="18" charset="0"/>
              </a:rPr>
              <a:t>. The two queries must result in the same number of </a:t>
            </a:r>
            <a:r>
              <a:rPr lang="en-US" sz="2400" dirty="0" smtClean="0">
                <a:latin typeface="Times New Roman" pitchFamily="18" charset="0"/>
                <a:cs typeface="Times New Roman" pitchFamily="18" charset="0"/>
                <a:hlinkClick r:id="rId5" tooltip="Column (database)"/>
              </a:rPr>
              <a:t>columns</a:t>
            </a:r>
            <a:r>
              <a:rPr lang="en-US" sz="2400" dirty="0" smtClean="0">
                <a:latin typeface="Times New Roman" pitchFamily="18" charset="0"/>
                <a:cs typeface="Times New Roman" pitchFamily="18" charset="0"/>
              </a:rPr>
              <a:t> and compatible </a:t>
            </a:r>
            <a:r>
              <a:rPr lang="en-US" sz="2400" dirty="0" smtClean="0">
                <a:latin typeface="Times New Roman" pitchFamily="18" charset="0"/>
                <a:cs typeface="Times New Roman" pitchFamily="18" charset="0"/>
                <a:hlinkClick r:id="rId6" tooltip="Data type"/>
              </a:rPr>
              <a:t>data types</a:t>
            </a:r>
            <a:r>
              <a:rPr lang="en-US" sz="2400" dirty="0" smtClean="0">
                <a:latin typeface="Times New Roman" pitchFamily="18" charset="0"/>
                <a:cs typeface="Times New Roman" pitchFamily="18" charset="0"/>
              </a:rPr>
              <a:t> in order to unite. Any duplicate records are automatically removed unless UNION ALL is used.</a:t>
            </a:r>
          </a:p>
          <a:p>
            <a:r>
              <a:rPr lang="en-US" sz="2400" dirty="0" smtClean="0">
                <a:latin typeface="Times New Roman" pitchFamily="18" charset="0"/>
                <a:cs typeface="Times New Roman" pitchFamily="18" charset="0"/>
              </a:rPr>
              <a:t>A simple example would be a database having tables sales2005 and sales2006 that have identical structures but are separated because of performance considerations. A UNION query could combine results from both tables.</a:t>
            </a:r>
          </a:p>
          <a:p>
            <a:r>
              <a:rPr lang="en-US" sz="2400" dirty="0" smtClean="0">
                <a:latin typeface="Times New Roman" pitchFamily="18" charset="0"/>
                <a:cs typeface="Times New Roman" pitchFamily="18" charset="0"/>
              </a:rPr>
              <a:t>UNION does not guarantee the order of rows. Rows from the second operand may appear before, after, or mixed with rows from the first operand. In situations where a specific order is desired, </a:t>
            </a:r>
            <a:r>
              <a:rPr lang="en-US" sz="2400" dirty="0" smtClean="0">
                <a:solidFill>
                  <a:srgbClr val="FF0000"/>
                </a:solidFill>
                <a:latin typeface="Times New Roman" pitchFamily="18" charset="0"/>
                <a:cs typeface="Times New Roman" pitchFamily="18" charset="0"/>
              </a:rPr>
              <a:t>ORDER BY clause </a:t>
            </a:r>
            <a:r>
              <a:rPr lang="en-US" sz="2400" dirty="0" smtClean="0">
                <a:latin typeface="Times New Roman" pitchFamily="18" charset="0"/>
                <a:cs typeface="Times New Roman" pitchFamily="18" charset="0"/>
              </a:rPr>
              <a:t>must be used.</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10"/>
          </p:nvPr>
        </p:nvSpPr>
        <p:spPr/>
        <p:txBody>
          <a:bodyPr/>
          <a:lstStyle/>
          <a:p>
            <a:fld id="{DF53F4A5-5729-4A4B-ACC5-CCF85A897FC2}" type="datetime1">
              <a:rPr lang="en-US" smtClean="0"/>
              <a:t>10/3/2019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endParaRPr lang="en-US" dirty="0"/>
          </a:p>
        </p:txBody>
      </p:sp>
      <p:graphicFrame>
        <p:nvGraphicFramePr>
          <p:cNvPr id="4" name="Content Placeholder 3"/>
          <p:cNvGraphicFramePr>
            <a:graphicFrameLocks noGrp="1"/>
          </p:cNvGraphicFramePr>
          <p:nvPr>
            <p:ph idx="1"/>
          </p:nvPr>
        </p:nvGraphicFramePr>
        <p:xfrm>
          <a:off x="228600" y="762000"/>
          <a:ext cx="3505200" cy="1600200"/>
        </p:xfrm>
        <a:graphic>
          <a:graphicData uri="http://schemas.openxmlformats.org/drawingml/2006/table">
            <a:tbl>
              <a:tblPr firstRow="1" bandRow="1">
                <a:tableStyleId>{21E4AEA4-8DFA-4A89-87EB-49C32662AFE0}</a:tableStyleId>
              </a:tblPr>
              <a:tblGrid>
                <a:gridCol w="1752600"/>
                <a:gridCol w="1752600"/>
              </a:tblGrid>
              <a:tr h="40005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40005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1000</a:t>
                      </a:r>
                    </a:p>
                  </a:txBody>
                  <a:tcPr anchor="ctr"/>
                </a:tc>
              </a:tr>
              <a:tr h="40005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400050">
                <a:tc>
                  <a:txBody>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5000</a:t>
                      </a:r>
                    </a:p>
                  </a:txBody>
                  <a:tcPr anchor="ctr"/>
                </a:tc>
              </a:tr>
            </a:tbl>
          </a:graphicData>
        </a:graphic>
      </p:graphicFrame>
      <p:graphicFrame>
        <p:nvGraphicFramePr>
          <p:cNvPr id="5" name="Table 4"/>
          <p:cNvGraphicFramePr>
            <a:graphicFrameLocks noGrp="1"/>
          </p:cNvGraphicFramePr>
          <p:nvPr/>
        </p:nvGraphicFramePr>
        <p:xfrm>
          <a:off x="4419600" y="762000"/>
          <a:ext cx="3352800" cy="1483360"/>
        </p:xfrm>
        <a:graphic>
          <a:graphicData uri="http://schemas.openxmlformats.org/drawingml/2006/table">
            <a:tbl>
              <a:tblPr firstRow="1" bandRow="1">
                <a:tableStyleId>{21E4AEA4-8DFA-4A89-87EB-49C32662AFE0}</a:tableStyleId>
              </a:tblPr>
              <a:tblGrid>
                <a:gridCol w="1676400"/>
                <a:gridCol w="1676400"/>
              </a:tblGrid>
              <a:tr h="37084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37084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35000</a:t>
                      </a:r>
                    </a:p>
                  </a:txBody>
                  <a:tcPr anchor="ctr"/>
                </a:tc>
              </a:tr>
            </a:tbl>
          </a:graphicData>
        </a:graphic>
      </p:graphicFrame>
      <p:graphicFrame>
        <p:nvGraphicFramePr>
          <p:cNvPr id="7" name="Table 6"/>
          <p:cNvGraphicFramePr>
            <a:graphicFrameLocks noGrp="1"/>
          </p:cNvGraphicFramePr>
          <p:nvPr/>
        </p:nvGraphicFramePr>
        <p:xfrm>
          <a:off x="2895600" y="3048000"/>
          <a:ext cx="3657600" cy="2194560"/>
        </p:xfrm>
        <a:graphic>
          <a:graphicData uri="http://schemas.openxmlformats.org/drawingml/2006/table">
            <a:tbl>
              <a:tblPr firstRow="1" bandRow="1">
                <a:tableStyleId>{21E4AEA4-8DFA-4A89-87EB-49C32662AFE0}</a:tableStyleId>
              </a:tblPr>
              <a:tblGrid>
                <a:gridCol w="1828800"/>
                <a:gridCol w="1828800"/>
              </a:tblGrid>
              <a:tr h="33020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33020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1000</a:t>
                      </a:r>
                    </a:p>
                  </a:txBody>
                  <a:tcPr anchor="ctr"/>
                </a:tc>
              </a:tr>
              <a:tr h="33020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30200">
                <a:tc>
                  <a:txBody>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5000</a:t>
                      </a:r>
                    </a:p>
                  </a:txBody>
                  <a:tcPr anchor="ctr"/>
                </a:tc>
              </a:tr>
              <a:tr h="33020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330200">
                <a:tc>
                  <a:txBody>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35000</a:t>
                      </a:r>
                    </a:p>
                  </a:txBody>
                  <a:tcPr anchor="ctr"/>
                </a:tc>
              </a:tr>
            </a:tbl>
          </a:graphicData>
        </a:graphic>
      </p:graphicFrame>
      <p:sp>
        <p:nvSpPr>
          <p:cNvPr id="1026" name="Rectangle 2"/>
          <p:cNvSpPr>
            <a:spLocks noChangeArrowheads="1"/>
          </p:cNvSpPr>
          <p:nvPr/>
        </p:nvSpPr>
        <p:spPr bwMode="auto">
          <a:xfrm>
            <a:off x="762000" y="5715000"/>
            <a:ext cx="7162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SELECT * FROM sales2005 UNION SELECT * FROM sales2006; </a:t>
            </a:r>
          </a:p>
        </p:txBody>
      </p:sp>
      <p:sp>
        <p:nvSpPr>
          <p:cNvPr id="9" name="TextBox 8"/>
          <p:cNvSpPr txBox="1"/>
          <p:nvPr/>
        </p:nvSpPr>
        <p:spPr>
          <a:xfrm>
            <a:off x="685800" y="2895600"/>
            <a:ext cx="1371600" cy="369332"/>
          </a:xfrm>
          <a:prstGeom prst="rect">
            <a:avLst/>
          </a:prstGeom>
          <a:noFill/>
        </p:spPr>
        <p:txBody>
          <a:bodyPr wrap="square" rtlCol="0">
            <a:spAutoFit/>
          </a:bodyPr>
          <a:lstStyle/>
          <a:p>
            <a:r>
              <a:rPr lang="en-US" dirty="0" smtClean="0"/>
              <a:t>Sales2005</a:t>
            </a:r>
            <a:endParaRPr lang="en-US" dirty="0"/>
          </a:p>
        </p:txBody>
      </p:sp>
      <p:sp>
        <p:nvSpPr>
          <p:cNvPr id="10" name="TextBox 9"/>
          <p:cNvSpPr txBox="1"/>
          <p:nvPr/>
        </p:nvSpPr>
        <p:spPr>
          <a:xfrm>
            <a:off x="6858000" y="2667000"/>
            <a:ext cx="1371600" cy="369332"/>
          </a:xfrm>
          <a:prstGeom prst="rect">
            <a:avLst/>
          </a:prstGeom>
          <a:noFill/>
        </p:spPr>
        <p:txBody>
          <a:bodyPr wrap="square" rtlCol="0">
            <a:spAutoFit/>
          </a:bodyPr>
          <a:lstStyle/>
          <a:p>
            <a:r>
              <a:rPr lang="en-US" dirty="0" smtClean="0"/>
              <a:t>Sales2006</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19</a:t>
            </a:fld>
            <a:endParaRPr lang="en-US"/>
          </a:p>
        </p:txBody>
      </p:sp>
      <p:sp>
        <p:nvSpPr>
          <p:cNvPr id="12" name="Date Placeholder 11"/>
          <p:cNvSpPr>
            <a:spLocks noGrp="1"/>
          </p:cNvSpPr>
          <p:nvPr>
            <p:ph type="dt" sz="half" idx="10"/>
          </p:nvPr>
        </p:nvSpPr>
        <p:spPr/>
        <p:txBody>
          <a:bodyPr/>
          <a:lstStyle/>
          <a:p>
            <a:fld id="{A9F10FED-E335-4909-A81F-AFFFFEF8168B}" type="datetime1">
              <a:rPr lang="en-US" smtClean="0"/>
              <a:t>10/3/2019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8382000" cy="762000"/>
          </a:xfrm>
        </p:spPr>
        <p:txBody>
          <a:bodyPr>
            <a:normAutofit/>
          </a:bodyPr>
          <a:lstStyle/>
          <a:p>
            <a:r>
              <a:rPr lang="en-US" sz="3200" dirty="0" smtClean="0">
                <a:solidFill>
                  <a:srgbClr val="FF0000"/>
                </a:solidFill>
                <a:latin typeface="Times New Roman" pitchFamily="18" charset="0"/>
                <a:cs typeface="Times New Roman" pitchFamily="18" charset="0"/>
              </a:rPr>
              <a:t>SQL-Structured Query Language</a:t>
            </a:r>
            <a:endParaRPr lang="en-US" sz="32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990600"/>
            <a:ext cx="7848600" cy="5867400"/>
          </a:xfrm>
        </p:spPr>
        <p:txBody>
          <a:bodyPr>
            <a:noAutofit/>
          </a:bodyPr>
          <a:lstStyle/>
          <a:p>
            <a:pPr algn="l">
              <a:buFont typeface="Arial" pitchFamily="34" charset="0"/>
              <a:buChar char="•"/>
            </a:pPr>
            <a:r>
              <a:rPr lang="en-US" sz="2400" b="1" dirty="0" smtClean="0">
                <a:solidFill>
                  <a:srgbClr val="FF0000"/>
                </a:solidFill>
                <a:latin typeface="Times New Roman" pitchFamily="18" charset="0"/>
                <a:cs typeface="Times New Roman" pitchFamily="18" charset="0"/>
              </a:rPr>
              <a:t>SQL (Structured Query Language):-</a:t>
            </a:r>
          </a:p>
          <a:p>
            <a:pPr algn="l"/>
            <a:r>
              <a:rPr lang="en-US" sz="2400" dirty="0" smtClean="0">
                <a:solidFill>
                  <a:schemeClr val="tx1"/>
                </a:solidFill>
                <a:latin typeface="Times New Roman" pitchFamily="18" charset="0"/>
                <a:cs typeface="Times New Roman" pitchFamily="18" charset="0"/>
              </a:rPr>
              <a:t>             It</a:t>
            </a:r>
            <a:r>
              <a:rPr lang="en-US" sz="2400" dirty="0" smtClean="0">
                <a:solidFill>
                  <a:srgbClr val="FF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is a computer language aimed to store, manipulate data stored in relational databases. </a:t>
            </a:r>
          </a:p>
          <a:p>
            <a:pPr algn="l"/>
            <a:r>
              <a:rPr lang="en-US" sz="2400" dirty="0" smtClean="0">
                <a:solidFill>
                  <a:schemeClr val="tx1"/>
                </a:solidFill>
                <a:latin typeface="Times New Roman" pitchFamily="18" charset="0"/>
                <a:cs typeface="Times New Roman" pitchFamily="18" charset="0"/>
              </a:rPr>
              <a:t>             Some of the basic functions of SQL are inputting, modifying, and dropping data from databases.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Date Placeholder 5"/>
          <p:cNvSpPr>
            <a:spLocks noGrp="1"/>
          </p:cNvSpPr>
          <p:nvPr>
            <p:ph type="dt" sz="half" idx="10"/>
          </p:nvPr>
        </p:nvSpPr>
        <p:spPr/>
        <p:txBody>
          <a:bodyPr/>
          <a:lstStyle/>
          <a:p>
            <a:fld id="{5951F272-73D6-4F17-B1A3-E0040F0E3F6E}" type="datetime1">
              <a:rPr lang="en-US" smtClean="0"/>
              <a:t>10/3/2019</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latin typeface="Times New Roman" pitchFamily="18" charset="0"/>
                <a:cs typeface="Times New Roman" pitchFamily="18" charset="0"/>
              </a:rPr>
              <a:t>SELECT * FROM sales2005 UNION ALL SELECT * FROM sales2006;</a:t>
            </a: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47800" y="2286000"/>
          <a:ext cx="6096000" cy="259588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37084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1000</a:t>
                      </a:r>
                    </a:p>
                  </a:txBody>
                  <a:tcPr anchor="ctr"/>
                </a:tc>
              </a:tr>
              <a:tr h="37084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5000</a:t>
                      </a:r>
                    </a:p>
                  </a:txBody>
                  <a:tcPr anchor="ctr"/>
                </a:tc>
              </a:tr>
              <a:tr h="370840">
                <a:tc>
                  <a:txBody>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nchor="ctr"/>
                </a:tc>
                <a:tc>
                  <a:txBody>
                    <a:bodyPr/>
                    <a:lstStyle/>
                    <a:p>
                      <a:r>
                        <a:rPr lang="en-US" dirty="0" smtClean="0">
                          <a:latin typeface="Times New Roman" pitchFamily="18" charset="0"/>
                          <a:cs typeface="Times New Roman" pitchFamily="18" charset="0"/>
                        </a:rPr>
                        <a:t>35000</a:t>
                      </a:r>
                      <a:endParaRPr lang="en-US" dirty="0">
                        <a:latin typeface="Times New Roman" pitchFamily="18" charset="0"/>
                        <a:cs typeface="Times New Roman" pitchFamily="18" charset="0"/>
                      </a:endParaRP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7" name="Date Placeholder 6"/>
          <p:cNvSpPr>
            <a:spLocks noGrp="1"/>
          </p:cNvSpPr>
          <p:nvPr>
            <p:ph type="dt" sz="half" idx="10"/>
          </p:nvPr>
        </p:nvSpPr>
        <p:spPr/>
        <p:txBody>
          <a:bodyPr/>
          <a:lstStyle/>
          <a:p>
            <a:fld id="{C80E4A22-46F7-43E8-8D44-5BA4AAD83F02}" type="datetime1">
              <a:rPr lang="en-US" smtClean="0"/>
              <a:t>10/3/2019</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200" dirty="0" smtClean="0">
                <a:solidFill>
                  <a:srgbClr val="FF0000"/>
                </a:solidFill>
                <a:latin typeface="Times New Roman" pitchFamily="18" charset="0"/>
                <a:cs typeface="Times New Roman" pitchFamily="18" charset="0"/>
              </a:rPr>
              <a:t>INTERSECT operator</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686800" cy="5791200"/>
          </a:xfrm>
        </p:spPr>
        <p:txBody>
          <a:bodyPr>
            <a:normAutofit/>
          </a:bodyPr>
          <a:lstStyle/>
          <a:p>
            <a:r>
              <a:rPr lang="en-US" sz="2400" dirty="0" smtClean="0">
                <a:latin typeface="Times New Roman" pitchFamily="18" charset="0"/>
                <a:cs typeface="Times New Roman" pitchFamily="18" charset="0"/>
              </a:rPr>
              <a:t>The SQL INTERSECT operator takes the results of two queries and returns only rows that appear in both result sets.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INTERSECT operator removes duplicate rows from the final result set. The </a:t>
            </a:r>
            <a:r>
              <a:rPr lang="en-US" sz="2400" dirty="0" smtClean="0">
                <a:solidFill>
                  <a:srgbClr val="FF0000"/>
                </a:solidFill>
                <a:latin typeface="Times New Roman" pitchFamily="18" charset="0"/>
                <a:cs typeface="Times New Roman" pitchFamily="18" charset="0"/>
              </a:rPr>
              <a:t>INTERSECT ALL</a:t>
            </a:r>
            <a:r>
              <a:rPr lang="en-US" sz="2400" dirty="0" smtClean="0">
                <a:latin typeface="Times New Roman" pitchFamily="18" charset="0"/>
                <a:cs typeface="Times New Roman" pitchFamily="18" charset="0"/>
              </a:rPr>
              <a:t> operator does not remove duplicate rows from the final result set.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following statement combines the results with the INTERSECT operator, which returns only those rows returned by both queries:</a:t>
            </a:r>
          </a:p>
          <a:p>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FROM inventories </a:t>
            </a:r>
            <a:r>
              <a:rPr lang="en-US" sz="2400" b="1" dirty="0" smtClean="0">
                <a:solidFill>
                  <a:srgbClr val="0000FF"/>
                </a:solidFill>
                <a:latin typeface="Times New Roman" pitchFamily="18" charset="0"/>
                <a:cs typeface="Times New Roman" pitchFamily="18" charset="0"/>
              </a:rPr>
              <a:t>INTERSECT</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SELECT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FROM </a:t>
            </a:r>
            <a:r>
              <a:rPr lang="en-US" sz="2400" dirty="0" err="1" smtClean="0">
                <a:latin typeface="Times New Roman" pitchFamily="18" charset="0"/>
                <a:cs typeface="Times New Roman" pitchFamily="18" charset="0"/>
              </a:rPr>
              <a:t>order_items</a:t>
            </a:r>
            <a:r>
              <a:rPr lang="en-US" sz="2400" dirty="0" smtClean="0">
                <a:latin typeface="Times New Roman" pitchFamily="18" charset="0"/>
                <a:cs typeface="Times New Roman" pitchFamily="18" charset="0"/>
              </a:rPr>
              <a:t>;</a:t>
            </a:r>
            <a:endParaRPr lang="en-US" sz="2400" dirty="0" smtClean="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6" name="Date Placeholder 5"/>
          <p:cNvSpPr>
            <a:spLocks noGrp="1"/>
          </p:cNvSpPr>
          <p:nvPr>
            <p:ph type="dt" sz="half" idx="10"/>
          </p:nvPr>
        </p:nvSpPr>
        <p:spPr/>
        <p:txBody>
          <a:bodyPr/>
          <a:lstStyle/>
          <a:p>
            <a:fld id="{6DB35F4F-8781-40DA-A5C2-13633FDEB217}" type="datetime1">
              <a:rPr lang="en-US" smtClean="0"/>
              <a:t>10/3/2019</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Minus operator</a:t>
            </a:r>
            <a:br>
              <a:rPr lang="en-US" b="1" dirty="0" smtClean="0">
                <a:solidFill>
                  <a:srgbClr val="FF0000"/>
                </a:solidFill>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The following statement combines results with the MINUS operator, which returns only unique rows returned by the first query but not by the second:</a:t>
            </a:r>
          </a:p>
          <a:p>
            <a:endParaRPr lang="en-US" sz="2400" dirty="0" smtClean="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FROM inventories </a:t>
            </a:r>
            <a:r>
              <a:rPr lang="en-US" sz="2400" b="1" dirty="0" smtClean="0">
                <a:solidFill>
                  <a:srgbClr val="0000FF"/>
                </a:solidFill>
                <a:latin typeface="Times New Roman" pitchFamily="18" charset="0"/>
                <a:cs typeface="Times New Roman" pitchFamily="18" charset="0"/>
              </a:rPr>
              <a:t>MINUS</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SELECT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order_items</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Date Placeholder 5"/>
          <p:cNvSpPr>
            <a:spLocks noGrp="1"/>
          </p:cNvSpPr>
          <p:nvPr>
            <p:ph type="dt" sz="half" idx="10"/>
          </p:nvPr>
        </p:nvSpPr>
        <p:spPr/>
        <p:txBody>
          <a:bodyPr/>
          <a:lstStyle/>
          <a:p>
            <a:fld id="{94476EF0-3E76-466A-A42B-AF774A5F626B}" type="datetime1">
              <a:rPr lang="en-US" smtClean="0"/>
              <a:t>10/3/2019</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solidFill>
                  <a:srgbClr val="FF0000"/>
                </a:solidFill>
                <a:latin typeface="Times New Roman" pitchFamily="18" charset="0"/>
                <a:cs typeface="Times New Roman" pitchFamily="18" charset="0"/>
              </a:rPr>
              <a:t>EXCEPT operator</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latin typeface="Times New Roman" pitchFamily="18" charset="0"/>
                <a:cs typeface="Times New Roman" pitchFamily="18" charset="0"/>
              </a:rPr>
              <a:t>The SQL EXCEPT operator takes the distinct rows of one query and returns the rows that do not appear in a second result set. </a:t>
            </a:r>
          </a:p>
          <a:p>
            <a:r>
              <a:rPr lang="en-US" sz="2800" dirty="0" smtClean="0">
                <a:latin typeface="Times New Roman" pitchFamily="18" charset="0"/>
                <a:cs typeface="Times New Roman" pitchFamily="18" charset="0"/>
              </a:rPr>
              <a:t>The EXCEPT ALL operator does not remove duplicates. </a:t>
            </a:r>
          </a:p>
          <a:p>
            <a:r>
              <a:rPr lang="en-US" sz="2800" dirty="0" smtClean="0">
                <a:latin typeface="Times New Roman" pitchFamily="18" charset="0"/>
                <a:cs typeface="Times New Roman" pitchFamily="18" charset="0"/>
              </a:rPr>
              <a:t>For purposes of row elimination and duplicate removal, the EXCEPT operator does not distinguish between </a:t>
            </a:r>
            <a:r>
              <a:rPr lang="en-US" sz="2800" dirty="0" smtClean="0">
                <a:latin typeface="Times New Roman" pitchFamily="18" charset="0"/>
                <a:cs typeface="Times New Roman" pitchFamily="18" charset="0"/>
                <a:hlinkClick r:id="rId2" tooltip="Null (SQL)"/>
              </a:rPr>
              <a:t>NULLs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Date Placeholder 5"/>
          <p:cNvSpPr>
            <a:spLocks noGrp="1"/>
          </p:cNvSpPr>
          <p:nvPr>
            <p:ph type="dt" sz="half" idx="10"/>
          </p:nvPr>
        </p:nvSpPr>
        <p:spPr/>
        <p:txBody>
          <a:bodyPr/>
          <a:lstStyle/>
          <a:p>
            <a:fld id="{379C82BD-DB8D-4C55-A4C4-2DB3A271EE42}" type="datetime1">
              <a:rPr lang="en-US" smtClean="0"/>
              <a:t>10/3/2019</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The query returns all rows where the Quantity is between 1 and 100, apart from rows where the quantity is between 50 and 75.</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2800" dirty="0" smtClean="0">
                <a:latin typeface="Times New Roman" pitchFamily="18" charset="0"/>
                <a:cs typeface="Times New Roman" pitchFamily="18" charset="0"/>
              </a:rPr>
              <a:t>SELECT * FROM Orders WHERE Quantity BETWEEN 1 AND 100 EXCEPT SELECT * FROM Orders WHERE Quantity BETWEEN 50 AND 75;</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Date Placeholder 5"/>
          <p:cNvSpPr>
            <a:spLocks noGrp="1"/>
          </p:cNvSpPr>
          <p:nvPr>
            <p:ph type="dt" sz="half" idx="10"/>
          </p:nvPr>
        </p:nvSpPr>
        <p:spPr/>
        <p:txBody>
          <a:bodyPr/>
          <a:lstStyle/>
          <a:p>
            <a:fld id="{8759F959-E28B-4E8A-B102-074D240DFED7}" type="datetime1">
              <a:rPr lang="en-US" smtClean="0"/>
              <a:t>10/3/2019</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FF0000"/>
                </a:solidFill>
                <a:latin typeface="Times New Roman" pitchFamily="18" charset="0"/>
                <a:cs typeface="Times New Roman" pitchFamily="18" charset="0"/>
              </a:rPr>
              <a:t>Statement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DML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DML is abbreviation of </a:t>
            </a:r>
            <a:r>
              <a:rPr lang="en-US" b="1" dirty="0" smtClean="0">
                <a:latin typeface="Times New Roman" pitchFamily="18" charset="0"/>
                <a:cs typeface="Times New Roman" pitchFamily="18" charset="0"/>
              </a:rPr>
              <a:t>Data Manipulation Language</a:t>
            </a:r>
            <a:r>
              <a:rPr lang="en-US" dirty="0" smtClean="0">
                <a:latin typeface="Times New Roman" pitchFamily="18" charset="0"/>
                <a:cs typeface="Times New Roman" pitchFamily="18" charset="0"/>
              </a:rPr>
              <a:t>. It is used to retrieve, store, modify, delete, insert and update data in database.</a:t>
            </a:r>
          </a:p>
          <a:p>
            <a:pPr>
              <a:buNone/>
            </a:pPr>
            <a:r>
              <a:rPr lang="en-US" dirty="0" smtClean="0">
                <a:latin typeface="Times New Roman" pitchFamily="18" charset="0"/>
                <a:cs typeface="Times New Roman" pitchFamily="18" charset="0"/>
              </a:rPr>
              <a:t>Examples: SELECT, UPDATE, INSERT statements</a:t>
            </a:r>
          </a:p>
          <a:p>
            <a:r>
              <a:rPr lang="en-US" b="1" dirty="0" smtClean="0">
                <a:solidFill>
                  <a:srgbClr val="FF0000"/>
                </a:solidFill>
                <a:latin typeface="Times New Roman" pitchFamily="18" charset="0"/>
                <a:cs typeface="Times New Roman" pitchFamily="18" charset="0"/>
              </a:rPr>
              <a:t>DDL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DDL is abbreviation of </a:t>
            </a:r>
            <a:r>
              <a:rPr lang="en-US" b="1" dirty="0" smtClean="0">
                <a:latin typeface="Times New Roman" pitchFamily="18" charset="0"/>
                <a:cs typeface="Times New Roman" pitchFamily="18" charset="0"/>
              </a:rPr>
              <a:t>Data Definition Language</a:t>
            </a:r>
            <a:r>
              <a:rPr lang="en-US" dirty="0" smtClean="0">
                <a:latin typeface="Times New Roman" pitchFamily="18" charset="0"/>
                <a:cs typeface="Times New Roman" pitchFamily="18" charset="0"/>
              </a:rPr>
              <a:t>. It is used to create and modify the structure of database objects in database.</a:t>
            </a:r>
          </a:p>
          <a:p>
            <a:pPr>
              <a:buNone/>
            </a:pPr>
            <a:r>
              <a:rPr lang="en-US" dirty="0" smtClean="0">
                <a:latin typeface="Times New Roman" pitchFamily="18" charset="0"/>
                <a:cs typeface="Times New Roman" pitchFamily="18" charset="0"/>
              </a:rPr>
              <a:t>Examples: CREATE, ALTER, DROP statements</a:t>
            </a:r>
          </a:p>
          <a:p>
            <a:r>
              <a:rPr lang="en-US" b="1" dirty="0" smtClean="0">
                <a:solidFill>
                  <a:srgbClr val="FF0000"/>
                </a:solidFill>
                <a:latin typeface="Times New Roman" pitchFamily="18" charset="0"/>
                <a:cs typeface="Times New Roman" pitchFamily="18" charset="0"/>
              </a:rPr>
              <a:t>DCL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DCL is abbreviation of </a:t>
            </a:r>
            <a:r>
              <a:rPr lang="en-US" b="1" dirty="0" smtClean="0">
                <a:latin typeface="Times New Roman" pitchFamily="18" charset="0"/>
                <a:cs typeface="Times New Roman" pitchFamily="18" charset="0"/>
              </a:rPr>
              <a:t>Data Control Language</a:t>
            </a:r>
            <a:r>
              <a:rPr lang="en-US" dirty="0" smtClean="0">
                <a:latin typeface="Times New Roman" pitchFamily="18" charset="0"/>
                <a:cs typeface="Times New Roman" pitchFamily="18" charset="0"/>
              </a:rPr>
              <a:t>. It is used to create roles, permissions. It is also used to control access to database by securing it.</a:t>
            </a:r>
          </a:p>
          <a:p>
            <a:pPr>
              <a:buNone/>
            </a:pPr>
            <a:r>
              <a:rPr lang="en-US" dirty="0" smtClean="0">
                <a:latin typeface="Times New Roman" pitchFamily="18" charset="0"/>
                <a:cs typeface="Times New Roman" pitchFamily="18" charset="0"/>
              </a:rPr>
              <a:t>Examples: GRANT, REVOKE statements</a:t>
            </a:r>
          </a:p>
          <a:p>
            <a:r>
              <a:rPr lang="en-US" b="1" dirty="0" smtClean="0">
                <a:solidFill>
                  <a:srgbClr val="FF0000"/>
                </a:solidFill>
                <a:latin typeface="Times New Roman" pitchFamily="18" charset="0"/>
                <a:cs typeface="Times New Roman" pitchFamily="18" charset="0"/>
              </a:rPr>
              <a:t>TCL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TCL is abbreviation of </a:t>
            </a:r>
            <a:r>
              <a:rPr lang="en-US" b="1" dirty="0" smtClean="0">
                <a:latin typeface="Times New Roman" pitchFamily="18" charset="0"/>
                <a:cs typeface="Times New Roman" pitchFamily="18" charset="0"/>
              </a:rPr>
              <a:t>Transactional Control Language</a:t>
            </a:r>
            <a:r>
              <a:rPr lang="en-US" dirty="0" smtClean="0">
                <a:latin typeface="Times New Roman" pitchFamily="18" charset="0"/>
                <a:cs typeface="Times New Roman" pitchFamily="18" charset="0"/>
              </a:rPr>
              <a:t>. It is used to manage different transactions occurring within a database.</a:t>
            </a:r>
          </a:p>
          <a:p>
            <a:pPr>
              <a:buNone/>
            </a:pPr>
            <a:r>
              <a:rPr lang="en-US" dirty="0" smtClean="0">
                <a:latin typeface="Times New Roman" pitchFamily="18" charset="0"/>
                <a:cs typeface="Times New Roman" pitchFamily="18" charset="0"/>
              </a:rPr>
              <a:t>Examples: COMMIT, ROLLBACK statements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Date Placeholder 5"/>
          <p:cNvSpPr>
            <a:spLocks noGrp="1"/>
          </p:cNvSpPr>
          <p:nvPr>
            <p:ph type="dt" sz="half" idx="10"/>
          </p:nvPr>
        </p:nvSpPr>
        <p:spPr/>
        <p:txBody>
          <a:bodyPr/>
          <a:lstStyle/>
          <a:p>
            <a:fld id="{C7C69D86-B6A6-4D37-93CF-1E4B55D5E92B}" type="datetime1">
              <a:rPr lang="en-US" smtClean="0"/>
              <a:t>10/3/2019</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latin typeface="Times New Roman" pitchFamily="18" charset="0"/>
                <a:cs typeface="Times New Roman" pitchFamily="18" charset="0"/>
              </a:rPr>
              <a:t>What are the difference between DDL, DML and DCL commands</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buFont typeface="Wingdings" pitchFamily="2" charset="2"/>
              <a:buChar char="ü"/>
            </a:pPr>
            <a:r>
              <a:rPr lang="en-US" sz="2400" b="1" dirty="0" smtClean="0">
                <a:solidFill>
                  <a:srgbClr val="FF0000"/>
                </a:solidFill>
                <a:latin typeface="Times New Roman" pitchFamily="18" charset="0"/>
                <a:cs typeface="Times New Roman" pitchFamily="18" charset="0"/>
              </a:rPr>
              <a:t>DDL:- Data Definition Language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(DDL) statements are used to define the database structure or schema. Some examples:</a:t>
            </a:r>
          </a:p>
          <a:p>
            <a:r>
              <a:rPr lang="en-US" sz="2400" dirty="0" smtClean="0">
                <a:latin typeface="Times New Roman" pitchFamily="18" charset="0"/>
                <a:cs typeface="Times New Roman" pitchFamily="18" charset="0"/>
              </a:rPr>
              <a:t>CREATE - to create objects in the database</a:t>
            </a:r>
          </a:p>
          <a:p>
            <a:r>
              <a:rPr lang="en-US" sz="2400" dirty="0" smtClean="0">
                <a:latin typeface="Times New Roman" pitchFamily="18" charset="0"/>
                <a:cs typeface="Times New Roman" pitchFamily="18" charset="0"/>
              </a:rPr>
              <a:t>ALTER - alters the structure of the database</a:t>
            </a:r>
          </a:p>
          <a:p>
            <a:r>
              <a:rPr lang="en-US" sz="2400" dirty="0" smtClean="0">
                <a:latin typeface="Times New Roman" pitchFamily="18" charset="0"/>
                <a:cs typeface="Times New Roman" pitchFamily="18" charset="0"/>
              </a:rPr>
              <a:t>DROP - delete objects from the database</a:t>
            </a:r>
          </a:p>
          <a:p>
            <a:r>
              <a:rPr lang="en-US" sz="2400" dirty="0" smtClean="0">
                <a:latin typeface="Times New Roman" pitchFamily="18" charset="0"/>
                <a:cs typeface="Times New Roman" pitchFamily="18" charset="0"/>
              </a:rPr>
              <a:t>TRUNCATE - remove all records from a table, including all spaces allocated for the records are removed</a:t>
            </a:r>
          </a:p>
          <a:p>
            <a:r>
              <a:rPr lang="en-US" sz="2400" dirty="0" smtClean="0">
                <a:latin typeface="Times New Roman" pitchFamily="18" charset="0"/>
                <a:cs typeface="Times New Roman" pitchFamily="18" charset="0"/>
              </a:rPr>
              <a:t>COMMENT - add comments to the data dictionary</a:t>
            </a:r>
          </a:p>
          <a:p>
            <a:r>
              <a:rPr lang="en-US" sz="2400" dirty="0" smtClean="0">
                <a:latin typeface="Times New Roman" pitchFamily="18" charset="0"/>
                <a:cs typeface="Times New Roman" pitchFamily="18" charset="0"/>
              </a:rPr>
              <a:t>RENAME - rename an object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Date Placeholder 5"/>
          <p:cNvSpPr>
            <a:spLocks noGrp="1"/>
          </p:cNvSpPr>
          <p:nvPr>
            <p:ph type="dt" sz="half" idx="10"/>
          </p:nvPr>
        </p:nvSpPr>
        <p:spPr/>
        <p:txBody>
          <a:bodyPr/>
          <a:lstStyle/>
          <a:p>
            <a:fld id="{83DC8933-BC12-4F54-B403-472F4567DE20}" type="datetime1">
              <a:rPr lang="en-US" smtClean="0"/>
              <a:t>10/3/2019</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92500"/>
          </a:bodyPr>
          <a:lstStyle/>
          <a:p>
            <a:pPr>
              <a:buFont typeface="Wingdings" pitchFamily="2" charset="2"/>
              <a:buChar char="ü"/>
            </a:pPr>
            <a:r>
              <a:rPr lang="en-US" b="1" dirty="0" smtClean="0">
                <a:solidFill>
                  <a:srgbClr val="FF0000"/>
                </a:solidFill>
                <a:latin typeface="Times New Roman" pitchFamily="18" charset="0"/>
                <a:cs typeface="Times New Roman" pitchFamily="18" charset="0"/>
              </a:rPr>
              <a:t>DML:-Data Manipulation Language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(DML) statements are used for managing data within schema objects. Some examples:</a:t>
            </a:r>
          </a:p>
          <a:p>
            <a:r>
              <a:rPr lang="en-US" dirty="0" smtClean="0">
                <a:latin typeface="Times New Roman" pitchFamily="18" charset="0"/>
                <a:cs typeface="Times New Roman" pitchFamily="18" charset="0"/>
              </a:rPr>
              <a:t>SELECT - retrieve data from the database</a:t>
            </a:r>
          </a:p>
          <a:p>
            <a:r>
              <a:rPr lang="en-US" dirty="0" smtClean="0">
                <a:latin typeface="Times New Roman" pitchFamily="18" charset="0"/>
                <a:cs typeface="Times New Roman" pitchFamily="18" charset="0"/>
              </a:rPr>
              <a:t>INSERT - insert data into a table</a:t>
            </a:r>
          </a:p>
          <a:p>
            <a:r>
              <a:rPr lang="en-US" dirty="0" smtClean="0">
                <a:latin typeface="Times New Roman" pitchFamily="18" charset="0"/>
                <a:cs typeface="Times New Roman" pitchFamily="18" charset="0"/>
              </a:rPr>
              <a:t>UPDATE - updates existing data within a table</a:t>
            </a:r>
          </a:p>
          <a:p>
            <a:r>
              <a:rPr lang="en-US" dirty="0" smtClean="0">
                <a:latin typeface="Times New Roman" pitchFamily="18" charset="0"/>
                <a:cs typeface="Times New Roman" pitchFamily="18" charset="0"/>
              </a:rPr>
              <a:t>DELETE - deletes all records from a table, the space for the records remain</a:t>
            </a:r>
          </a:p>
          <a:p>
            <a:r>
              <a:rPr lang="en-US" dirty="0" smtClean="0">
                <a:latin typeface="Times New Roman" pitchFamily="18" charset="0"/>
                <a:cs typeface="Times New Roman" pitchFamily="18" charset="0"/>
              </a:rPr>
              <a:t>MERGE - UPSERT operation (insert or update)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6" name="Date Placeholder 5"/>
          <p:cNvSpPr>
            <a:spLocks noGrp="1"/>
          </p:cNvSpPr>
          <p:nvPr>
            <p:ph type="dt" sz="half" idx="10"/>
          </p:nvPr>
        </p:nvSpPr>
        <p:spPr/>
        <p:txBody>
          <a:bodyPr/>
          <a:lstStyle/>
          <a:p>
            <a:fld id="{AA76CF09-175E-459F-8863-2F1052A8EB01}" type="datetime1">
              <a:rPr lang="en-US" smtClean="0"/>
              <a:t>10/3/2019</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943600"/>
          </a:xfrm>
        </p:spPr>
        <p:txBody>
          <a:bodyPr>
            <a:normAutofit fontScale="85000" lnSpcReduction="10000"/>
          </a:bodyPr>
          <a:lstStyle/>
          <a:p>
            <a:pPr>
              <a:buFont typeface="Wingdings" pitchFamily="2" charset="2"/>
              <a:buChar char="ü"/>
            </a:pPr>
            <a:r>
              <a:rPr lang="en-US" b="1" dirty="0" smtClean="0">
                <a:solidFill>
                  <a:srgbClr val="FF0000"/>
                </a:solidFill>
                <a:latin typeface="Times New Roman" pitchFamily="18" charset="0"/>
                <a:cs typeface="Times New Roman" pitchFamily="18" charset="0"/>
              </a:rPr>
              <a:t>DCL:-Data Control Language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(DCL) statements. </a:t>
            </a:r>
          </a:p>
          <a:p>
            <a:pPr>
              <a:buNone/>
            </a:pPr>
            <a:r>
              <a:rPr lang="en-US" dirty="0" smtClean="0">
                <a:latin typeface="Times New Roman" pitchFamily="18" charset="0"/>
                <a:cs typeface="Times New Roman" pitchFamily="18" charset="0"/>
              </a:rPr>
              <a:t>GRANT - gives user's access privileges to database</a:t>
            </a:r>
          </a:p>
          <a:p>
            <a:pPr>
              <a:buNone/>
            </a:pPr>
            <a:r>
              <a:rPr lang="en-US" dirty="0" smtClean="0">
                <a:latin typeface="Times New Roman" pitchFamily="18" charset="0"/>
                <a:cs typeface="Times New Roman" pitchFamily="18" charset="0"/>
              </a:rPr>
              <a:t>REVOKE - withdraw access privileges given with the GRANT command.</a:t>
            </a:r>
          </a:p>
          <a:p>
            <a:endParaRPr lang="en-US" dirty="0" smtClean="0">
              <a:latin typeface="Times New Roman" pitchFamily="18" charset="0"/>
              <a:cs typeface="Times New Roman" pitchFamily="18" charset="0"/>
            </a:endParaRPr>
          </a:p>
          <a:p>
            <a:pPr>
              <a:buFont typeface="Wingdings" pitchFamily="2" charset="2"/>
              <a:buChar char="ü"/>
            </a:pPr>
            <a:r>
              <a:rPr lang="en-US" b="1" dirty="0" smtClean="0">
                <a:solidFill>
                  <a:srgbClr val="FF0000"/>
                </a:solidFill>
                <a:latin typeface="Times New Roman" pitchFamily="18" charset="0"/>
                <a:cs typeface="Times New Roman" pitchFamily="18" charset="0"/>
              </a:rPr>
              <a:t>TCL:-Transaction Control</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(TCL) statements are used to manage the changes made by DML statements. It allows statements to be grouped together into logical transactions.</a:t>
            </a:r>
          </a:p>
          <a:p>
            <a:pPr>
              <a:buNone/>
            </a:pPr>
            <a:r>
              <a:rPr lang="en-US" dirty="0" smtClean="0">
                <a:latin typeface="Times New Roman" pitchFamily="18" charset="0"/>
                <a:cs typeface="Times New Roman" pitchFamily="18" charset="0"/>
              </a:rPr>
              <a:t>COMMIT - save work done</a:t>
            </a:r>
          </a:p>
          <a:p>
            <a:pPr>
              <a:buNone/>
            </a:pPr>
            <a:r>
              <a:rPr lang="en-US" dirty="0" smtClean="0">
                <a:latin typeface="Times New Roman" pitchFamily="18" charset="0"/>
                <a:cs typeface="Times New Roman" pitchFamily="18" charset="0"/>
              </a:rPr>
              <a:t>SAVEPOINT - identify a point in a transaction to which you can later roll back</a:t>
            </a:r>
          </a:p>
          <a:p>
            <a:pPr>
              <a:buNone/>
            </a:pPr>
            <a:r>
              <a:rPr lang="en-US" dirty="0" smtClean="0">
                <a:latin typeface="Times New Roman" pitchFamily="18" charset="0"/>
                <a:cs typeface="Times New Roman" pitchFamily="18" charset="0"/>
              </a:rPr>
              <a:t>ROLLBACK - restore database to original since the last COMMIT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Date Placeholder 5"/>
          <p:cNvSpPr>
            <a:spLocks noGrp="1"/>
          </p:cNvSpPr>
          <p:nvPr>
            <p:ph type="dt" sz="half" idx="10"/>
          </p:nvPr>
        </p:nvSpPr>
        <p:spPr/>
        <p:txBody>
          <a:bodyPr/>
          <a:lstStyle/>
          <a:p>
            <a:fld id="{7CE89068-5CA0-4533-A41D-E3281432691E}" type="datetime1">
              <a:rPr lang="en-US" smtClean="0"/>
              <a:t>10/3/2019</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a:xfrm>
            <a:off x="457200" y="1524000"/>
            <a:ext cx="8229600" cy="4800600"/>
          </a:xfrm>
        </p:spPr>
        <p:txBody>
          <a:bodyPr/>
          <a:lstStyle/>
          <a:p>
            <a:pPr eaLnBrk="1" hangingPunct="1">
              <a:buFont typeface="Wingdings 2" pitchFamily="18" charset="2"/>
              <a:buNone/>
            </a:pPr>
            <a:r>
              <a:rPr lang="en-US" sz="2400" dirty="0" smtClean="0">
                <a:latin typeface="Times New Roman" pitchFamily="18" charset="0"/>
                <a:cs typeface="Times New Roman" pitchFamily="18" charset="0"/>
              </a:rPr>
              <a:t>	1. Create table           	            2. Describe table</a:t>
            </a:r>
          </a:p>
          <a:p>
            <a:pPr eaLnBrk="1" hangingPunct="1">
              <a:buFont typeface="Wingdings 2" pitchFamily="18" charset="2"/>
              <a:buNone/>
            </a:pPr>
            <a:r>
              <a:rPr lang="en-US" sz="2400" dirty="0" smtClean="0">
                <a:latin typeface="Times New Roman" pitchFamily="18" charset="0"/>
                <a:cs typeface="Times New Roman" pitchFamily="18" charset="0"/>
              </a:rPr>
              <a:t>	3. Insert data into table                   4. Select data in table</a:t>
            </a:r>
          </a:p>
          <a:p>
            <a:pPr eaLnBrk="1" hangingPunct="1">
              <a:buFont typeface="Wingdings 2" pitchFamily="18" charset="2"/>
              <a:buNone/>
            </a:pPr>
            <a:r>
              <a:rPr lang="en-US" sz="2400" dirty="0" smtClean="0">
                <a:latin typeface="Times New Roman" pitchFamily="18" charset="0"/>
                <a:cs typeface="Times New Roman" pitchFamily="18" charset="0"/>
              </a:rPr>
              <a:t>	5. Delete data in table                     6. Update table</a:t>
            </a:r>
          </a:p>
          <a:p>
            <a:pPr eaLnBrk="1" hangingPunct="1">
              <a:buFont typeface="Wingdings 2" pitchFamily="18" charset="2"/>
              <a:buNone/>
            </a:pPr>
            <a:r>
              <a:rPr lang="en-US" sz="2400" dirty="0" smtClean="0">
                <a:latin typeface="Times New Roman" pitchFamily="18" charset="0"/>
                <a:cs typeface="Times New Roman" pitchFamily="18" charset="0"/>
              </a:rPr>
              <a:t>	7. Modifying table structure           8. Rename table</a:t>
            </a:r>
          </a:p>
          <a:p>
            <a:pPr eaLnBrk="1" hangingPunct="1">
              <a:buFont typeface="Wingdings 2" pitchFamily="18" charset="2"/>
              <a:buNone/>
            </a:pPr>
            <a:r>
              <a:rPr lang="en-US" sz="2400" dirty="0" smtClean="0">
                <a:latin typeface="Times New Roman" pitchFamily="18" charset="0"/>
                <a:cs typeface="Times New Roman" pitchFamily="18" charset="0"/>
              </a:rPr>
              <a:t>	9. Truncate table        	            10. Delete table</a:t>
            </a:r>
          </a:p>
          <a:p>
            <a:pPr eaLnBrk="1" hangingPunct="1">
              <a:buFont typeface="Wingdings 2" pitchFamily="18" charset="2"/>
              <a:buNone/>
            </a:pPr>
            <a:r>
              <a:rPr lang="en-US" sz="2400" dirty="0" smtClean="0">
                <a:latin typeface="Times New Roman" pitchFamily="18" charset="0"/>
                <a:cs typeface="Times New Roman" pitchFamily="18" charset="0"/>
              </a:rPr>
              <a:t>	11. View tables created by user</a:t>
            </a:r>
          </a:p>
        </p:txBody>
      </p:sp>
      <p:sp>
        <p:nvSpPr>
          <p:cNvPr id="3" name="Title 2"/>
          <p:cNvSpPr>
            <a:spLocks noGrp="1"/>
          </p:cNvSpPr>
          <p:nvPr>
            <p:ph type="title"/>
          </p:nvPr>
        </p:nvSpPr>
        <p:spPr>
          <a:xfrm>
            <a:off x="0" y="152400"/>
            <a:ext cx="9144000" cy="1219200"/>
          </a:xfrm>
        </p:spPr>
        <p:txBody>
          <a:bodyPr>
            <a:normAutofit/>
          </a:bodyPr>
          <a:lstStyle/>
          <a:p>
            <a:pPr algn="ctr" eaLnBrk="1" fontAlgn="auto" hangingPunct="1">
              <a:spcAft>
                <a:spcPts val="0"/>
              </a:spcAft>
              <a:defRPr/>
            </a:pPr>
            <a:r>
              <a:rPr sz="3200" smtClean="0">
                <a:solidFill>
                  <a:srgbClr val="FF0000"/>
                </a:solidFill>
                <a:latin typeface="Times New Roman" pitchFamily="18" charset="0"/>
                <a:cs typeface="Times New Roman" pitchFamily="18" charset="0"/>
              </a:rPr>
              <a:t>Basic commands of </a:t>
            </a:r>
            <a:r>
              <a:rPr lang="en-US" sz="3200" dirty="0" smtClean="0">
                <a:solidFill>
                  <a:srgbClr val="FF0000"/>
                </a:solidFill>
                <a:latin typeface="Times New Roman" pitchFamily="18" charset="0"/>
                <a:cs typeface="Times New Roman" pitchFamily="18" charset="0"/>
              </a:rPr>
              <a:t>DBMS</a:t>
            </a:r>
            <a:endParaRPr sz="32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6" name="Date Placeholder 5"/>
          <p:cNvSpPr>
            <a:spLocks noGrp="1"/>
          </p:cNvSpPr>
          <p:nvPr>
            <p:ph type="dt" sz="half" idx="10"/>
          </p:nvPr>
        </p:nvSpPr>
        <p:spPr/>
        <p:txBody>
          <a:bodyPr/>
          <a:lstStyle/>
          <a:p>
            <a:fld id="{2B1DA609-6D2C-4811-9B3F-8D8057483F00}" type="datetime1">
              <a:rPr lang="en-US" smtClean="0"/>
              <a:t>10/3/2019</a:t>
            </a:fld>
            <a:endParaRPr 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rgbClr val="FF0000"/>
                </a:solidFill>
                <a:latin typeface="Times New Roman" pitchFamily="18" charset="0"/>
                <a:cs typeface="Times New Roman" pitchFamily="18" charset="0"/>
              </a:rPr>
              <a:t>Data types in SQL</a:t>
            </a:r>
            <a:endParaRPr lang="en-US" sz="32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04800" y="914400"/>
          <a:ext cx="8686800" cy="5521960"/>
        </p:xfrm>
        <a:graphic>
          <a:graphicData uri="http://schemas.openxmlformats.org/drawingml/2006/table">
            <a:tbl>
              <a:tblPr firstRow="1" bandRow="1">
                <a:tableStyleId>{5C22544A-7EE6-4342-B048-85BDC9FD1C3A}</a:tableStyleId>
              </a:tblPr>
              <a:tblGrid>
                <a:gridCol w="3444766"/>
                <a:gridCol w="5242034"/>
              </a:tblGrid>
              <a:tr h="462280">
                <a:tc>
                  <a:txBody>
                    <a:bodyPr/>
                    <a:lstStyle/>
                    <a:p>
                      <a:r>
                        <a:rPr lang="en-US" sz="2000" b="1" dirty="0">
                          <a:latin typeface="Times New Roman" pitchFamily="18" charset="0"/>
                          <a:cs typeface="Times New Roman" pitchFamily="18" charset="0"/>
                        </a:rPr>
                        <a:t>Data type </a:t>
                      </a:r>
                    </a:p>
                  </a:txBody>
                  <a:tcPr anchor="ctr"/>
                </a:tc>
                <a:tc>
                  <a:txBody>
                    <a:bodyPr/>
                    <a:lstStyle/>
                    <a:p>
                      <a:r>
                        <a:rPr lang="en-US" sz="2000" b="1">
                          <a:latin typeface="Times New Roman" pitchFamily="18" charset="0"/>
                          <a:cs typeface="Times New Roman" pitchFamily="18" charset="0"/>
                        </a:rPr>
                        <a:t>Description </a:t>
                      </a:r>
                    </a:p>
                  </a:txBody>
                  <a:tcPr anchor="ctr"/>
                </a:tc>
              </a:tr>
              <a:tr h="462280">
                <a:tc>
                  <a:txBody>
                    <a:bodyPr/>
                    <a:lstStyle/>
                    <a:p>
                      <a:r>
                        <a:rPr lang="en-US" sz="2000" dirty="0">
                          <a:latin typeface="Times New Roman" pitchFamily="18" charset="0"/>
                          <a:cs typeface="Times New Roman" pitchFamily="18" charset="0"/>
                        </a:rPr>
                        <a:t>CHARACTER(n)</a:t>
                      </a:r>
                    </a:p>
                  </a:txBody>
                  <a:tcPr anchor="ctr"/>
                </a:tc>
                <a:tc>
                  <a:txBody>
                    <a:bodyPr/>
                    <a:lstStyle/>
                    <a:p>
                      <a:r>
                        <a:rPr lang="en-US" sz="2000" dirty="0">
                          <a:latin typeface="Times New Roman" pitchFamily="18" charset="0"/>
                          <a:cs typeface="Times New Roman" pitchFamily="18" charset="0"/>
                        </a:rPr>
                        <a:t>Character string, fixed length n.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nchor="ctr"/>
                </a:tc>
              </a:tr>
              <a:tr h="817880">
                <a:tc>
                  <a:txBody>
                    <a:bodyPr/>
                    <a:lstStyle/>
                    <a:p>
                      <a:r>
                        <a:rPr lang="en-US" sz="2000" dirty="0">
                          <a:latin typeface="Times New Roman" pitchFamily="18" charset="0"/>
                          <a:cs typeface="Times New Roman" pitchFamily="18" charset="0"/>
                        </a:rPr>
                        <a:t>CHARACTER VARYING(n) 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VARCHAR(n)</a:t>
                      </a:r>
                    </a:p>
                  </a:txBody>
                  <a:tcPr anchor="ctr"/>
                </a:tc>
                <a:tc>
                  <a:txBody>
                    <a:bodyPr/>
                    <a:lstStyle/>
                    <a:p>
                      <a:r>
                        <a:rPr lang="en-US" sz="2000" dirty="0">
                          <a:latin typeface="Times New Roman" pitchFamily="18" charset="0"/>
                          <a:cs typeface="Times New Roman" pitchFamily="18" charset="0"/>
                        </a:rPr>
                        <a:t>Variable length character string, maximum length n.</a:t>
                      </a:r>
                    </a:p>
                  </a:txBody>
                  <a:tcPr anchor="ctr"/>
                </a:tc>
              </a:tr>
              <a:tr h="462280">
                <a:tc>
                  <a:txBody>
                    <a:bodyPr/>
                    <a:lstStyle/>
                    <a:p>
                      <a:r>
                        <a:rPr lang="en-US" sz="2000" dirty="0">
                          <a:latin typeface="Times New Roman" pitchFamily="18" charset="0"/>
                          <a:cs typeface="Times New Roman" pitchFamily="18" charset="0"/>
                        </a:rPr>
                        <a:t>BINARY(n)</a:t>
                      </a:r>
                    </a:p>
                  </a:txBody>
                  <a:tcPr anchor="ctr"/>
                </a:tc>
                <a:tc>
                  <a:txBody>
                    <a:bodyPr/>
                    <a:lstStyle/>
                    <a:p>
                      <a:r>
                        <a:rPr lang="en-US" sz="2000" dirty="0">
                          <a:latin typeface="Times New Roman" pitchFamily="18" charset="0"/>
                          <a:cs typeface="Times New Roman" pitchFamily="18" charset="0"/>
                        </a:rPr>
                        <a:t>Fixed length binary string, maximum length n.</a:t>
                      </a:r>
                    </a:p>
                  </a:txBody>
                  <a:tcPr anchor="ctr"/>
                </a:tc>
              </a:tr>
              <a:tr h="817880">
                <a:tc>
                  <a:txBody>
                    <a:bodyPr/>
                    <a:lstStyle/>
                    <a:p>
                      <a:r>
                        <a:rPr lang="en-US" sz="2000" dirty="0">
                          <a:latin typeface="Times New Roman" pitchFamily="18" charset="0"/>
                          <a:cs typeface="Times New Roman" pitchFamily="18" charset="0"/>
                        </a:rPr>
                        <a:t>BINARY VARYING(n) 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VARBINARY(n)</a:t>
                      </a:r>
                    </a:p>
                  </a:txBody>
                  <a:tcPr anchor="ctr"/>
                </a:tc>
                <a:tc>
                  <a:txBody>
                    <a:bodyPr/>
                    <a:lstStyle/>
                    <a:p>
                      <a:r>
                        <a:rPr lang="en-US" sz="2000" dirty="0">
                          <a:latin typeface="Times New Roman" pitchFamily="18" charset="0"/>
                          <a:cs typeface="Times New Roman" pitchFamily="18" charset="0"/>
                        </a:rPr>
                        <a:t>Variable length binary string, maximum length n.</a:t>
                      </a:r>
                    </a:p>
                  </a:txBody>
                  <a:tcPr anchor="ctr"/>
                </a:tc>
              </a:tr>
              <a:tr h="462280">
                <a:tc>
                  <a:txBody>
                    <a:bodyPr/>
                    <a:lstStyle/>
                    <a:p>
                      <a:r>
                        <a:rPr lang="en-US" sz="2000" dirty="0">
                          <a:latin typeface="Times New Roman" pitchFamily="18" charset="0"/>
                          <a:cs typeface="Times New Roman" pitchFamily="18" charset="0"/>
                        </a:rPr>
                        <a:t>INTEGER(p)</a:t>
                      </a:r>
                    </a:p>
                  </a:txBody>
                  <a:tcPr anchor="ctr"/>
                </a:tc>
                <a:tc>
                  <a:txBody>
                    <a:bodyPr/>
                    <a:lstStyle/>
                    <a:p>
                      <a:r>
                        <a:rPr lang="en-US" sz="2000" dirty="0">
                          <a:latin typeface="Times New Roman" pitchFamily="18" charset="0"/>
                          <a:cs typeface="Times New Roman" pitchFamily="18" charset="0"/>
                        </a:rPr>
                        <a:t>Integer numerical, precision p.</a:t>
                      </a:r>
                    </a:p>
                  </a:txBody>
                  <a:tcPr anchor="ctr"/>
                </a:tc>
              </a:tr>
              <a:tr h="462280">
                <a:tc>
                  <a:txBody>
                    <a:bodyPr/>
                    <a:lstStyle/>
                    <a:p>
                      <a:r>
                        <a:rPr lang="en-US" sz="2000" dirty="0">
                          <a:latin typeface="Times New Roman" pitchFamily="18" charset="0"/>
                          <a:cs typeface="Times New Roman" pitchFamily="18" charset="0"/>
                        </a:rPr>
                        <a:t>SMALLINT</a:t>
                      </a:r>
                    </a:p>
                  </a:txBody>
                  <a:tcPr anchor="ctr"/>
                </a:tc>
                <a:tc>
                  <a:txBody>
                    <a:bodyPr/>
                    <a:lstStyle/>
                    <a:p>
                      <a:r>
                        <a:rPr lang="en-US" sz="2000" dirty="0">
                          <a:latin typeface="Times New Roman" pitchFamily="18" charset="0"/>
                          <a:cs typeface="Times New Roman" pitchFamily="18" charset="0"/>
                        </a:rPr>
                        <a:t>Integer numerical precision 5.</a:t>
                      </a:r>
                    </a:p>
                  </a:txBody>
                  <a:tcPr anchor="ctr"/>
                </a:tc>
              </a:tr>
              <a:tr h="462280">
                <a:tc>
                  <a:txBody>
                    <a:bodyPr/>
                    <a:lstStyle/>
                    <a:p>
                      <a:r>
                        <a:rPr lang="en-US" sz="2000" dirty="0">
                          <a:latin typeface="Times New Roman" pitchFamily="18" charset="0"/>
                          <a:cs typeface="Times New Roman" pitchFamily="18" charset="0"/>
                        </a:rPr>
                        <a:t>NTEGER</a:t>
                      </a:r>
                    </a:p>
                  </a:txBody>
                  <a:tcPr anchor="ctr"/>
                </a:tc>
                <a:tc>
                  <a:txBody>
                    <a:bodyPr/>
                    <a:lstStyle/>
                    <a:p>
                      <a:r>
                        <a:rPr lang="en-US" sz="2000" dirty="0">
                          <a:latin typeface="Times New Roman" pitchFamily="18" charset="0"/>
                          <a:cs typeface="Times New Roman" pitchFamily="18" charset="0"/>
                        </a:rPr>
                        <a:t>Integer numerical, precision 10.</a:t>
                      </a:r>
                    </a:p>
                  </a:txBody>
                  <a:tcPr anchor="ctr"/>
                </a:tc>
              </a:tr>
              <a:tr h="462280">
                <a:tc>
                  <a:txBody>
                    <a:bodyPr/>
                    <a:lstStyle/>
                    <a:p>
                      <a:r>
                        <a:rPr lang="en-US" sz="2000" dirty="0">
                          <a:latin typeface="Times New Roman" pitchFamily="18" charset="0"/>
                          <a:cs typeface="Times New Roman" pitchFamily="18" charset="0"/>
                        </a:rPr>
                        <a:t>BIGINT</a:t>
                      </a:r>
                    </a:p>
                  </a:txBody>
                  <a:tcPr anchor="ctr"/>
                </a:tc>
                <a:tc>
                  <a:txBody>
                    <a:bodyPr/>
                    <a:lstStyle/>
                    <a:p>
                      <a:r>
                        <a:rPr lang="en-US" sz="2000" dirty="0">
                          <a:latin typeface="Times New Roman" pitchFamily="18" charset="0"/>
                          <a:cs typeface="Times New Roman" pitchFamily="18" charset="0"/>
                        </a:rPr>
                        <a:t>Integer numerical, precision 19.</a:t>
                      </a:r>
                    </a:p>
                  </a:txBody>
                  <a:tcPr anchor="ctr"/>
                </a:tc>
              </a:tr>
              <a:tr h="462280">
                <a:tc>
                  <a:txBody>
                    <a:bodyPr/>
                    <a:lstStyle/>
                    <a:p>
                      <a:r>
                        <a:rPr lang="en-US" sz="2000" dirty="0">
                          <a:latin typeface="Times New Roman" pitchFamily="18" charset="0"/>
                          <a:cs typeface="Times New Roman" pitchFamily="18" charset="0"/>
                        </a:rPr>
                        <a:t>DECIMAL(p, s)</a:t>
                      </a:r>
                    </a:p>
                  </a:txBody>
                  <a:tcPr anchor="ctr"/>
                </a:tc>
                <a:tc>
                  <a:txBody>
                    <a:bodyPr/>
                    <a:lstStyle/>
                    <a:p>
                      <a:r>
                        <a:rPr lang="en-US" sz="2000" dirty="0">
                          <a:latin typeface="Times New Roman" pitchFamily="18" charset="0"/>
                          <a:cs typeface="Times New Roman" pitchFamily="18" charset="0"/>
                        </a:rPr>
                        <a:t>Exact </a:t>
                      </a:r>
                      <a:r>
                        <a:rPr lang="en-US" sz="2000" dirty="0" smtClean="0">
                          <a:latin typeface="Times New Roman" pitchFamily="18" charset="0"/>
                          <a:cs typeface="Times New Roman" pitchFamily="18" charset="0"/>
                        </a:rPr>
                        <a:t>numerical, precision </a:t>
                      </a:r>
                      <a:r>
                        <a:rPr lang="en-US" sz="2000" dirty="0">
                          <a:latin typeface="Times New Roman" pitchFamily="18" charset="0"/>
                          <a:cs typeface="Times New Roman" pitchFamily="18" charset="0"/>
                        </a:rPr>
                        <a:t>p, scale 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p:cNvSpPr>
            <a:spLocks noGrp="1"/>
          </p:cNvSpPr>
          <p:nvPr>
            <p:ph type="dt" sz="half" idx="10"/>
          </p:nvPr>
        </p:nvSpPr>
        <p:spPr/>
        <p:txBody>
          <a:bodyPr/>
          <a:lstStyle/>
          <a:p>
            <a:fld id="{7A9BF098-279F-4EBE-93C5-790650667092}" type="datetime1">
              <a:rPr lang="en-US" smtClean="0"/>
              <a:t>10/3/2019</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FF0000"/>
                </a:solidFill>
                <a:latin typeface="Times New Roman" pitchFamily="18" charset="0"/>
                <a:cs typeface="Times New Roman" pitchFamily="18" charset="0"/>
              </a:rPr>
              <a:t>SELECT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latin typeface="Times New Roman" pitchFamily="18" charset="0"/>
                <a:cs typeface="Times New Roman" pitchFamily="18" charset="0"/>
              </a:rPr>
              <a:t>The most commonly used SQL command is SELECT statement. The SQL SELECT statement is used to retrieve data from a table in the database. A query may retrieve information from specified columns or from all of the columns in the table. To create a simple SQL SELECT Statement, you must specify the column(s) name and the table name. The whole query is called </a:t>
            </a:r>
            <a:r>
              <a:rPr lang="en-US" sz="2400" dirty="0" smtClean="0">
                <a:solidFill>
                  <a:srgbClr val="FF0000"/>
                </a:solidFill>
                <a:latin typeface="Times New Roman" pitchFamily="18" charset="0"/>
                <a:cs typeface="Times New Roman" pitchFamily="18" charset="0"/>
              </a:rPr>
              <a:t>SQL SELECT </a:t>
            </a:r>
            <a:r>
              <a:rPr lang="en-US" sz="2400" dirty="0" smtClean="0">
                <a:latin typeface="Times New Roman" pitchFamily="18" charset="0"/>
                <a:cs typeface="Times New Roman" pitchFamily="18" charset="0"/>
              </a:rPr>
              <a:t>Statement.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Select queries require two essential parts. The first part is the </a:t>
            </a:r>
            <a:r>
              <a:rPr lang="en-US" sz="2400" dirty="0" smtClean="0">
                <a:solidFill>
                  <a:srgbClr val="FF0000"/>
                </a:solidFill>
                <a:latin typeface="Times New Roman" pitchFamily="18" charset="0"/>
                <a:cs typeface="Times New Roman" pitchFamily="18" charset="0"/>
              </a:rPr>
              <a:t>"</a:t>
            </a:r>
            <a:r>
              <a:rPr lang="en-US" sz="2400" b="1" dirty="0" smtClean="0">
                <a:solidFill>
                  <a:srgbClr val="FF0000"/>
                </a:solidFill>
                <a:latin typeface="Times New Roman" pitchFamily="18" charset="0"/>
                <a:cs typeface="Times New Roman" pitchFamily="18" charset="0"/>
              </a:rPr>
              <a:t>WHAT</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which determines what we want SQL to go and fetch. The second part of any </a:t>
            </a:r>
            <a:r>
              <a:rPr lang="en-US" sz="2400" b="1" i="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command is the </a:t>
            </a:r>
            <a:r>
              <a:rPr lang="en-US" sz="2400" dirty="0" smtClean="0">
                <a:solidFill>
                  <a:srgbClr val="FF0000"/>
                </a:solidFill>
                <a:latin typeface="Times New Roman" pitchFamily="18" charset="0"/>
                <a:cs typeface="Times New Roman" pitchFamily="18" charset="0"/>
              </a:rPr>
              <a:t>"</a:t>
            </a:r>
            <a:r>
              <a:rPr lang="en-US" sz="2400" b="1" dirty="0" smtClean="0">
                <a:solidFill>
                  <a:srgbClr val="FF0000"/>
                </a:solidFill>
                <a:latin typeface="Times New Roman" pitchFamily="18" charset="0"/>
                <a:cs typeface="Times New Roman" pitchFamily="18" charset="0"/>
              </a:rPr>
              <a:t>FROM WHERE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It identifies where to fetch the data from, which may be from a SQL table.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6" name="Date Placeholder 5"/>
          <p:cNvSpPr>
            <a:spLocks noGrp="1"/>
          </p:cNvSpPr>
          <p:nvPr>
            <p:ph type="dt" sz="half" idx="10"/>
          </p:nvPr>
        </p:nvSpPr>
        <p:spPr/>
        <p:txBody>
          <a:bodyPr/>
          <a:lstStyle/>
          <a:p>
            <a:fld id="{E6BE5E7A-EF9F-41F4-AB9C-4176DB04B599}" type="datetime1">
              <a:rPr lang="en-US" smtClean="0"/>
              <a:t>10/3/2019</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solidFill>
                  <a:srgbClr val="FF0000"/>
                </a:solidFill>
                <a:latin typeface="Times New Roman" pitchFamily="18" charset="0"/>
                <a:cs typeface="Times New Roman" pitchFamily="18" charset="0"/>
              </a:rPr>
              <a:t>Where Clause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15000"/>
          </a:xfrm>
        </p:spPr>
        <p:txBody>
          <a:bodyPr>
            <a:normAutofit fontScale="85000" lnSpcReduction="10000"/>
          </a:bodyPr>
          <a:lstStyle/>
          <a:p>
            <a:r>
              <a:rPr lang="en-US" dirty="0" smtClean="0">
                <a:latin typeface="Times New Roman" pitchFamily="18" charset="0"/>
                <a:cs typeface="Times New Roman" pitchFamily="18" charset="0"/>
              </a:rPr>
              <a:t>SQL offers a feature called WHERE clause, which we can use to restrict the data that is retrieved.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condition you provide in the WHERE clause filters the rows retrieved from the table and gives you only those rows which you expected to see. </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can be used along with </a:t>
            </a:r>
            <a:r>
              <a:rPr lang="en-US" dirty="0" smtClean="0">
                <a:solidFill>
                  <a:srgbClr val="FF0000"/>
                </a:solidFill>
                <a:latin typeface="Times New Roman" pitchFamily="18" charset="0"/>
                <a:cs typeface="Times New Roman" pitchFamily="18" charset="0"/>
              </a:rPr>
              <a:t>SELECT, DELETE, UPDATE </a:t>
            </a:r>
            <a:r>
              <a:rPr lang="en-US" dirty="0" smtClean="0">
                <a:latin typeface="Times New Roman" pitchFamily="18" charset="0"/>
                <a:cs typeface="Times New Roman" pitchFamily="18" charset="0"/>
              </a:rPr>
              <a:t>statements.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WHERE clause </a:t>
            </a:r>
            <a:r>
              <a:rPr lang="en-US" dirty="0" smtClean="0">
                <a:latin typeface="Times New Roman" pitchFamily="18" charset="0"/>
                <a:cs typeface="Times New Roman" pitchFamily="18" charset="0"/>
              </a:rPr>
              <a:t>is used when you want to retrieve specific information from a table excluding other irrelevant data. </a:t>
            </a:r>
          </a:p>
          <a:p>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6" name="Date Placeholder 5"/>
          <p:cNvSpPr>
            <a:spLocks noGrp="1"/>
          </p:cNvSpPr>
          <p:nvPr>
            <p:ph type="dt" sz="half" idx="10"/>
          </p:nvPr>
        </p:nvSpPr>
        <p:spPr/>
        <p:txBody>
          <a:bodyPr/>
          <a:lstStyle/>
          <a:p>
            <a:fld id="{035C3421-0FFA-4545-BD5B-670E1084EAF0}" type="datetime1">
              <a:rPr lang="en-US" smtClean="0"/>
              <a:t>10/3/2019</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latin typeface="Times New Roman" pitchFamily="18" charset="0"/>
                <a:cs typeface="Times New Roman" pitchFamily="18" charset="0"/>
              </a:rPr>
              <a:t>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find the name of a student with the specific id then the query would be like:</a:t>
            </a:r>
          </a:p>
          <a:p>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SELECT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FROM </a:t>
            </a:r>
            <a:r>
              <a:rPr lang="en-US" dirty="0" err="1" smtClean="0">
                <a:latin typeface="Times New Roman" pitchFamily="18" charset="0"/>
                <a:cs typeface="Times New Roman" pitchFamily="18" charset="0"/>
              </a:rPr>
              <a:t>student_details</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id = 100;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Comparison Operators and Logical Operators are used in WHERE Clause.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Date Placeholder 4"/>
          <p:cNvSpPr>
            <a:spLocks noGrp="1"/>
          </p:cNvSpPr>
          <p:nvPr>
            <p:ph type="dt" sz="half" idx="10"/>
          </p:nvPr>
        </p:nvSpPr>
        <p:spPr/>
        <p:txBody>
          <a:bodyPr/>
          <a:lstStyle/>
          <a:p>
            <a:fld id="{DF75FBAF-578A-4C10-981A-D9E63B4CE951}" type="datetime1">
              <a:rPr lang="en-US" smtClean="0"/>
              <a:t>10/3/2019</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600" dirty="0" smtClean="0">
                <a:solidFill>
                  <a:srgbClr val="FF0000"/>
                </a:solidFill>
                <a:latin typeface="Times New Roman" pitchFamily="18" charset="0"/>
                <a:cs typeface="Times New Roman" pitchFamily="18" charset="0"/>
              </a:rPr>
              <a:t>Create table-DDL statement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r>
              <a:rPr lang="en-US" sz="3000" dirty="0" smtClean="0">
                <a:latin typeface="Times New Roman" pitchFamily="18" charset="0"/>
                <a:cs typeface="Times New Roman" pitchFamily="18" charset="0"/>
              </a:rPr>
              <a:t>The </a:t>
            </a:r>
            <a:r>
              <a:rPr lang="en-US" sz="3000" dirty="0" smtClean="0">
                <a:solidFill>
                  <a:srgbClr val="FF0000"/>
                </a:solidFill>
                <a:latin typeface="Times New Roman" pitchFamily="18" charset="0"/>
                <a:cs typeface="Times New Roman" pitchFamily="18" charset="0"/>
              </a:rPr>
              <a:t>CREATE TABLE</a:t>
            </a:r>
            <a:r>
              <a:rPr lang="en-US" sz="3000" dirty="0" smtClean="0">
                <a:latin typeface="Times New Roman" pitchFamily="18" charset="0"/>
                <a:cs typeface="Times New Roman" pitchFamily="18" charset="0"/>
              </a:rPr>
              <a:t> Statement is used to create tables to store data.</a:t>
            </a:r>
          </a:p>
          <a:p>
            <a:r>
              <a:rPr lang="en-US" sz="3000" u="sng" dirty="0" smtClean="0">
                <a:solidFill>
                  <a:srgbClr val="FF0000"/>
                </a:solidFill>
                <a:latin typeface="Times New Roman" pitchFamily="18" charset="0"/>
                <a:cs typeface="Times New Roman" pitchFamily="18" charset="0"/>
              </a:rPr>
              <a:t>Syntax for the CREATE TABLE Statement is:</a:t>
            </a:r>
          </a:p>
          <a:p>
            <a:pPr>
              <a:buNone/>
            </a:pPr>
            <a:r>
              <a:rPr lang="en-US" sz="3000" dirty="0" smtClean="0">
                <a:solidFill>
                  <a:srgbClr val="FF0000"/>
                </a:solidFill>
                <a:latin typeface="Times New Roman" pitchFamily="18" charset="0"/>
                <a:cs typeface="Times New Roman" pitchFamily="18" charset="0"/>
              </a:rPr>
              <a:t>CREATE TABLE </a:t>
            </a:r>
            <a:r>
              <a:rPr lang="en-US" sz="3000"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(column_name1 </a:t>
            </a:r>
            <a:r>
              <a:rPr lang="en-US" sz="3000"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column_name2 </a:t>
            </a:r>
            <a:r>
              <a:rPr lang="en-US" sz="3000"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column_nameN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p>
          <a:p>
            <a:r>
              <a:rPr lang="en-US" sz="3000" b="1" i="1"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 is the name of the table.</a:t>
            </a:r>
          </a:p>
          <a:p>
            <a:r>
              <a:rPr lang="en-US" sz="3000" b="1" i="1" dirty="0" smtClean="0">
                <a:latin typeface="Times New Roman" pitchFamily="18" charset="0"/>
                <a:cs typeface="Times New Roman" pitchFamily="18" charset="0"/>
              </a:rPr>
              <a:t>column_name1, column_name2....</a:t>
            </a:r>
            <a:r>
              <a:rPr lang="en-US" sz="3000" dirty="0" smtClean="0">
                <a:latin typeface="Times New Roman" pitchFamily="18" charset="0"/>
                <a:cs typeface="Times New Roman" pitchFamily="18" charset="0"/>
              </a:rPr>
              <a:t> - is the name of the columns</a:t>
            </a:r>
          </a:p>
          <a:p>
            <a:r>
              <a:rPr lang="en-US" sz="3000" b="1" i="1"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 is the data type for the column like char, date, number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6" name="Date Placeholder 5"/>
          <p:cNvSpPr>
            <a:spLocks noGrp="1"/>
          </p:cNvSpPr>
          <p:nvPr>
            <p:ph type="dt" sz="half" idx="10"/>
          </p:nvPr>
        </p:nvSpPr>
        <p:spPr/>
        <p:txBody>
          <a:bodyPr/>
          <a:lstStyle/>
          <a:p>
            <a:fld id="{79525A19-5DB0-4A4D-AEE0-55ECAB4B0983}" type="datetime1">
              <a:rPr lang="en-US" smtClean="0"/>
              <a:t>10/3/2019</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248400"/>
          </a:xfrm>
        </p:spPr>
        <p:txBody>
          <a:bodyPr>
            <a:normAutofit fontScale="77500" lnSpcReduction="20000"/>
          </a:bodyPr>
          <a:lstStyle/>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If you want to create the employee table, the statement would be like,</a:t>
            </a:r>
          </a:p>
          <a:p>
            <a:r>
              <a:rPr lang="en-US" dirty="0" smtClean="0">
                <a:solidFill>
                  <a:srgbClr val="FF0000"/>
                </a:solidFill>
                <a:latin typeface="Times New Roman" pitchFamily="18" charset="0"/>
                <a:cs typeface="Times New Roman" pitchFamily="18" charset="0"/>
              </a:rPr>
              <a:t>CREATE TABLE </a:t>
            </a:r>
            <a:r>
              <a:rPr lang="en-US" dirty="0" smtClean="0">
                <a:latin typeface="Times New Roman" pitchFamily="18" charset="0"/>
                <a:cs typeface="Times New Roman" pitchFamily="18" charset="0"/>
              </a:rPr>
              <a:t>employee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id number(5),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name char(20),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dept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age number(2),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salary number(10),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location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 Oracle database, the data type for an integer column is represented as "number". </a:t>
            </a:r>
          </a:p>
          <a:p>
            <a:r>
              <a:rPr lang="en-US" dirty="0" smtClean="0">
                <a:latin typeface="Times New Roman" pitchFamily="18" charset="0"/>
                <a:cs typeface="Times New Roman" pitchFamily="18" charset="0"/>
              </a:rPr>
              <a:t>Oracle provides another way of creating a table.</a:t>
            </a:r>
          </a:p>
          <a:p>
            <a:r>
              <a:rPr lang="en-US" dirty="0" smtClean="0">
                <a:solidFill>
                  <a:srgbClr val="FF0000"/>
                </a:solidFill>
                <a:latin typeface="Times New Roman" pitchFamily="18" charset="0"/>
                <a:cs typeface="Times New Roman" pitchFamily="18" charset="0"/>
              </a:rPr>
              <a:t>CREATE TABLE </a:t>
            </a:r>
            <a:r>
              <a:rPr lang="en-US" dirty="0" err="1" smtClean="0">
                <a:latin typeface="Times New Roman" pitchFamily="18" charset="0"/>
                <a:cs typeface="Times New Roman" pitchFamily="18" charset="0"/>
              </a:rPr>
              <a:t>temp_employee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as SELECT * FROM </a:t>
            </a:r>
            <a:r>
              <a:rPr lang="en-US" dirty="0" smtClean="0">
                <a:latin typeface="Times New Roman" pitchFamily="18" charset="0"/>
                <a:cs typeface="Times New Roman" pitchFamily="18" charset="0"/>
              </a:rPr>
              <a:t>employee </a:t>
            </a:r>
          </a:p>
          <a:p>
            <a:r>
              <a:rPr lang="en-US" dirty="0" smtClean="0">
                <a:latin typeface="Times New Roman" pitchFamily="18" charset="0"/>
                <a:cs typeface="Times New Roman" pitchFamily="18" charset="0"/>
              </a:rPr>
              <a:t>In the above statement, </a:t>
            </a:r>
            <a:r>
              <a:rPr lang="en-US" dirty="0" err="1" smtClean="0">
                <a:latin typeface="Times New Roman" pitchFamily="18" charset="0"/>
                <a:cs typeface="Times New Roman" pitchFamily="18" charset="0"/>
              </a:rPr>
              <a:t>temp_employee</a:t>
            </a:r>
            <a:r>
              <a:rPr lang="en-US" dirty="0" smtClean="0">
                <a:latin typeface="Times New Roman" pitchFamily="18" charset="0"/>
                <a:cs typeface="Times New Roman" pitchFamily="18" charset="0"/>
              </a:rPr>
              <a:t> table is created with the same number of columns and data type as employee table.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6" name="Date Placeholder 5"/>
          <p:cNvSpPr>
            <a:spLocks noGrp="1"/>
          </p:cNvSpPr>
          <p:nvPr>
            <p:ph type="dt" sz="half" idx="10"/>
          </p:nvPr>
        </p:nvSpPr>
        <p:spPr/>
        <p:txBody>
          <a:bodyPr/>
          <a:lstStyle/>
          <a:p>
            <a:fld id="{B1D55050-F300-4FCE-B5D2-F71AB9B6AC2F}" type="datetime1">
              <a:rPr lang="en-US" smtClean="0"/>
              <a:t>10/3/2019</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solidFill>
                  <a:srgbClr val="FF0000"/>
                </a:solidFill>
                <a:latin typeface="Times New Roman" pitchFamily="18" charset="0"/>
                <a:cs typeface="Times New Roman" pitchFamily="18" charset="0"/>
              </a:rPr>
              <a:t>INSERT –DML statement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latin typeface="Times New Roman" pitchFamily="18" charset="0"/>
                <a:cs typeface="Times New Roman" pitchFamily="18" charset="0"/>
              </a:rPr>
              <a:t>The INSERT Statement is used to add new rows of data to a table. Insert data to a table in two ways, </a:t>
            </a:r>
          </a:p>
          <a:p>
            <a:r>
              <a:rPr lang="en-US" b="1" dirty="0" smtClean="0">
                <a:latin typeface="Times New Roman" pitchFamily="18" charset="0"/>
                <a:cs typeface="Times New Roman" pitchFamily="18" charset="0"/>
              </a:rPr>
              <a:t>1) Inserting the data directly to a table. </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INSERT INTO </a:t>
            </a:r>
            <a:r>
              <a:rPr lang="en-US" dirty="0" smtClean="0">
                <a:latin typeface="Times New Roman" pitchFamily="18" charset="0"/>
                <a:cs typeface="Times New Roman" pitchFamily="18" charset="0"/>
              </a:rPr>
              <a:t>TABLE_NAME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 (col1, col2, col3,...</a:t>
            </a:r>
            <a:r>
              <a:rPr lang="en-US" dirty="0" err="1" smtClean="0">
                <a:latin typeface="Times New Roman" pitchFamily="18" charset="0"/>
                <a:cs typeface="Times New Roman" pitchFamily="18" charset="0"/>
              </a:rPr>
              <a:t>colN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VALUES </a:t>
            </a:r>
            <a:r>
              <a:rPr lang="en-US" dirty="0" smtClean="0">
                <a:latin typeface="Times New Roman" pitchFamily="18" charset="0"/>
                <a:cs typeface="Times New Roman" pitchFamily="18" charset="0"/>
              </a:rPr>
              <a:t>(value1, value2, value3,...</a:t>
            </a:r>
            <a:r>
              <a:rPr lang="en-US" dirty="0" err="1" smtClean="0">
                <a:latin typeface="Times New Roman" pitchFamily="18" charset="0"/>
                <a:cs typeface="Times New Roman" pitchFamily="18" charset="0"/>
              </a:rPr>
              <a:t>valueN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col1, col2,...</a:t>
            </a:r>
            <a:r>
              <a:rPr lang="en-US" dirty="0" err="1" smtClean="0">
                <a:latin typeface="Times New Roman" pitchFamily="18" charset="0"/>
                <a:cs typeface="Times New Roman" pitchFamily="18" charset="0"/>
              </a:rPr>
              <a:t>colN</a:t>
            </a:r>
            <a:r>
              <a:rPr lang="en-US" dirty="0" smtClean="0">
                <a:latin typeface="Times New Roman" pitchFamily="18" charset="0"/>
                <a:cs typeface="Times New Roman" pitchFamily="18" charset="0"/>
              </a:rPr>
              <a:t> -- the names of the columns in the table into which you want to insert data.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While inserting a row, if you are adding value for all the columns of the table you need not specify the column(s) name in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query. But you need to make sure the order of the values is in the same order as the columns in the table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6" name="Date Placeholder 5"/>
          <p:cNvSpPr>
            <a:spLocks noGrp="1"/>
          </p:cNvSpPr>
          <p:nvPr>
            <p:ph type="dt" sz="half" idx="10"/>
          </p:nvPr>
        </p:nvSpPr>
        <p:spPr/>
        <p:txBody>
          <a:bodyPr/>
          <a:lstStyle/>
          <a:p>
            <a:fld id="{0838E67E-7D21-4DD4-87D3-B0C83EBA1F17}" type="datetime1">
              <a:rPr lang="en-US" smtClean="0"/>
              <a:t>10/3/2019</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endParaRPr lang="en-US" dirty="0"/>
          </a:p>
        </p:txBody>
      </p:sp>
      <p:sp>
        <p:nvSpPr>
          <p:cNvPr id="3" name="Content Placeholder 2"/>
          <p:cNvSpPr>
            <a:spLocks noGrp="1"/>
          </p:cNvSpPr>
          <p:nvPr>
            <p:ph idx="1"/>
          </p:nvPr>
        </p:nvSpPr>
        <p:spPr>
          <a:xfrm>
            <a:off x="304800" y="609600"/>
            <a:ext cx="8534400" cy="5867400"/>
          </a:xfrm>
        </p:spPr>
        <p:txBody>
          <a:bodyPr>
            <a:normAutofit/>
          </a:bodyPr>
          <a:lstStyle/>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insert query will be as follows :</a:t>
            </a:r>
          </a:p>
          <a:p>
            <a:r>
              <a:rPr lang="en-US" sz="2400" dirty="0" smtClean="0">
                <a:solidFill>
                  <a:srgbClr val="FF0000"/>
                </a:solidFill>
                <a:latin typeface="Times New Roman" pitchFamily="18" charset="0"/>
                <a:cs typeface="Times New Roman" pitchFamily="18" charset="0"/>
              </a:rPr>
              <a:t>INSERT INTO </a:t>
            </a:r>
            <a:r>
              <a:rPr lang="en-US" sz="2400" dirty="0" smtClean="0">
                <a:latin typeface="Times New Roman" pitchFamily="18" charset="0"/>
                <a:cs typeface="Times New Roman" pitchFamily="18" charset="0"/>
              </a:rPr>
              <a:t>TABLE_NAME </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VALUES </a:t>
            </a:r>
            <a:r>
              <a:rPr lang="en-US" sz="2400" dirty="0" smtClean="0">
                <a:latin typeface="Times New Roman" pitchFamily="18" charset="0"/>
                <a:cs typeface="Times New Roman" pitchFamily="18" charset="0"/>
              </a:rPr>
              <a:t>(value1, value2, value3,...</a:t>
            </a:r>
            <a:r>
              <a:rPr lang="en-US" sz="2400" dirty="0" err="1" smtClean="0">
                <a:latin typeface="Times New Roman" pitchFamily="18" charset="0"/>
                <a:cs typeface="Times New Roman" pitchFamily="18" charset="0"/>
              </a:rPr>
              <a:t>valueN</a:t>
            </a:r>
            <a:r>
              <a:rPr lang="en-US" sz="2400" dirty="0" smtClean="0">
                <a:latin typeface="Times New Roman" pitchFamily="18" charset="0"/>
                <a:cs typeface="Times New Roman" pitchFamily="18" charset="0"/>
              </a:rPr>
              <a:t>); </a:t>
            </a:r>
          </a:p>
          <a:p>
            <a:r>
              <a:rPr lang="en-US" sz="2400" b="1" dirty="0" smtClean="0">
                <a:solidFill>
                  <a:srgbClr val="FF0000"/>
                </a:solidFill>
                <a:latin typeface="Times New Roman" pitchFamily="18" charset="0"/>
                <a:cs typeface="Times New Roman" pitchFamily="18" charset="0"/>
              </a:rPr>
              <a:t>For Example: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If you want to insert a row to the employee table, the query would be like,</a:t>
            </a:r>
          </a:p>
          <a:p>
            <a:r>
              <a:rPr lang="en-US" sz="2400" dirty="0" smtClean="0">
                <a:solidFill>
                  <a:srgbClr val="FF0000"/>
                </a:solidFill>
                <a:latin typeface="Times New Roman" pitchFamily="18" charset="0"/>
                <a:cs typeface="Times New Roman" pitchFamily="18" charset="0"/>
              </a:rPr>
              <a:t>INSERT INTO </a:t>
            </a:r>
            <a:r>
              <a:rPr lang="en-US" sz="2400" dirty="0" smtClean="0">
                <a:latin typeface="Times New Roman" pitchFamily="18" charset="0"/>
                <a:cs typeface="Times New Roman" pitchFamily="18" charset="0"/>
              </a:rPr>
              <a:t>employee (id, name, dept, age, salary)  </a:t>
            </a:r>
            <a:r>
              <a:rPr lang="en-US" sz="2400" dirty="0" smtClean="0">
                <a:solidFill>
                  <a:srgbClr val="FF0000"/>
                </a:solidFill>
                <a:latin typeface="Times New Roman" pitchFamily="18" charset="0"/>
                <a:cs typeface="Times New Roman" pitchFamily="18" charset="0"/>
              </a:rPr>
              <a:t>VALUES</a:t>
            </a:r>
            <a:r>
              <a:rPr lang="en-US" sz="2400" dirty="0" smtClean="0">
                <a:latin typeface="Times New Roman" pitchFamily="18" charset="0"/>
                <a:cs typeface="Times New Roman" pitchFamily="18" charset="0"/>
              </a:rPr>
              <a:t> (105, ‘ABC', ‘computer', 27, 33000,); </a:t>
            </a:r>
          </a:p>
          <a:p>
            <a:r>
              <a:rPr lang="en-US" sz="2400" dirty="0" smtClean="0">
                <a:latin typeface="Times New Roman" pitchFamily="18" charset="0"/>
                <a:cs typeface="Times New Roman" pitchFamily="18" charset="0"/>
              </a:rPr>
              <a:t>When adding a row, only the characters or date values should be enclosed with single quotes. </a:t>
            </a:r>
          </a:p>
          <a:p>
            <a:r>
              <a:rPr lang="en-US" sz="2400" dirty="0" smtClean="0">
                <a:latin typeface="Times New Roman" pitchFamily="18" charset="0"/>
                <a:cs typeface="Times New Roman" pitchFamily="18" charset="0"/>
              </a:rPr>
              <a:t>If you are inserting data to all the columns, the column names can be omitted. The above insert statement can also be written as, </a:t>
            </a:r>
          </a:p>
          <a:p>
            <a:r>
              <a:rPr lang="en-US" sz="2400" dirty="0" smtClean="0">
                <a:solidFill>
                  <a:srgbClr val="FF0000"/>
                </a:solidFill>
                <a:latin typeface="Times New Roman" pitchFamily="18" charset="0"/>
                <a:cs typeface="Times New Roman" pitchFamily="18" charset="0"/>
              </a:rPr>
              <a:t>INSERT INTO </a:t>
            </a:r>
            <a:r>
              <a:rPr lang="en-US" sz="2400" dirty="0" smtClean="0">
                <a:latin typeface="Times New Roman" pitchFamily="18" charset="0"/>
                <a:cs typeface="Times New Roman" pitchFamily="18" charset="0"/>
              </a:rPr>
              <a:t>employee </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VALUES</a:t>
            </a:r>
            <a:r>
              <a:rPr lang="en-US" sz="2400" dirty="0" smtClean="0">
                <a:latin typeface="Times New Roman" pitchFamily="18" charset="0"/>
                <a:cs typeface="Times New Roman" pitchFamily="18" charset="0"/>
              </a:rPr>
              <a:t> (105, ‘ABC', ‘computer', 27, 33000); </a:t>
            </a:r>
          </a:p>
          <a:p>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6" name="Date Placeholder 5"/>
          <p:cNvSpPr>
            <a:spLocks noGrp="1"/>
          </p:cNvSpPr>
          <p:nvPr>
            <p:ph type="dt" sz="half" idx="10"/>
          </p:nvPr>
        </p:nvSpPr>
        <p:spPr/>
        <p:txBody>
          <a:bodyPr/>
          <a:lstStyle/>
          <a:p>
            <a:fld id="{22ECD087-F0C4-422F-8855-4DB1A0907B49}" type="datetime1">
              <a:rPr lang="en-US" smtClean="0"/>
              <a:t>10/3/2019</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sz="2700" b="1" dirty="0" smtClean="0">
                <a:solidFill>
                  <a:srgbClr val="FF0000"/>
                </a:solidFill>
                <a:latin typeface="Times New Roman" pitchFamily="18" charset="0"/>
                <a:cs typeface="Times New Roman" pitchFamily="18" charset="0"/>
              </a:rPr>
              <a:t>Inserting data to a table through a select statement. </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867400"/>
          </a:xfrm>
        </p:spPr>
        <p:txBody>
          <a:bodyPr>
            <a:normAutofit fontScale="92500" lnSpcReduction="20000"/>
          </a:bodyPr>
          <a:lstStyle/>
          <a:p>
            <a:r>
              <a:rPr lang="en-US" dirty="0" smtClean="0">
                <a:solidFill>
                  <a:srgbClr val="FF0000"/>
                </a:solidFill>
                <a:latin typeface="Times New Roman" pitchFamily="18" charset="0"/>
                <a:cs typeface="Times New Roman" pitchFamily="18" charset="0"/>
              </a:rPr>
              <a:t>Syntax for SQL INSERT is:</a:t>
            </a:r>
          </a:p>
          <a:p>
            <a:pPr>
              <a:buNone/>
            </a:pPr>
            <a:endParaRPr lang="en-US" dirty="0" smtClean="0">
              <a:solidFill>
                <a:srgbClr val="FF0000"/>
              </a:solidFill>
              <a:latin typeface="Times New Roman" pitchFamily="18" charset="0"/>
              <a:cs typeface="Times New Roman" pitchFamily="18" charset="0"/>
            </a:endParaRPr>
          </a:p>
          <a:p>
            <a:pPr>
              <a:buNone/>
            </a:pPr>
            <a:r>
              <a:rPr lang="en-US" sz="3000" dirty="0" smtClean="0">
                <a:solidFill>
                  <a:srgbClr val="FF0000"/>
                </a:solidFill>
                <a:latin typeface="Times New Roman" pitchFamily="18" charset="0"/>
                <a:cs typeface="Times New Roman" pitchFamily="18" charset="0"/>
              </a:rPr>
              <a:t>INSERT INTO </a:t>
            </a:r>
            <a:r>
              <a:rPr lang="en-US" sz="3000"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[(column1, column2, ... </a:t>
            </a:r>
            <a:r>
              <a:rPr lang="en-US" sz="3000" dirty="0" err="1" smtClean="0">
                <a:latin typeface="Times New Roman" pitchFamily="18" charset="0"/>
                <a:cs typeface="Times New Roman" pitchFamily="18" charset="0"/>
              </a:rPr>
              <a:t>columnN</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SELECT </a:t>
            </a:r>
            <a:r>
              <a:rPr lang="en-US" sz="3000" dirty="0" smtClean="0">
                <a:latin typeface="Times New Roman" pitchFamily="18" charset="0"/>
                <a:cs typeface="Times New Roman" pitchFamily="18" charset="0"/>
              </a:rPr>
              <a:t>column1, column2, ...</a:t>
            </a:r>
            <a:r>
              <a:rPr lang="en-US" sz="3000" dirty="0" err="1" smtClean="0">
                <a:latin typeface="Times New Roman" pitchFamily="18" charset="0"/>
                <a:cs typeface="Times New Roman" pitchFamily="18" charset="0"/>
              </a:rPr>
              <a:t>columnN</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WHERE </a:t>
            </a:r>
            <a:r>
              <a:rPr lang="en-US" sz="3000" dirty="0" smtClean="0">
                <a:latin typeface="Times New Roman" pitchFamily="18" charset="0"/>
                <a:cs typeface="Times New Roman" pitchFamily="18" charset="0"/>
              </a:rPr>
              <a:t>condition];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For Example: </a:t>
            </a:r>
            <a:r>
              <a:rPr lang="en-US" dirty="0" smtClean="0">
                <a:latin typeface="Times New Roman" pitchFamily="18" charset="0"/>
                <a:cs typeface="Times New Roman" pitchFamily="18" charset="0"/>
              </a:rPr>
              <a:t>To insert a row into the employee table from a temporary table,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insert query would be like,</a:t>
            </a:r>
          </a:p>
          <a:p>
            <a:endParaRPr lang="en-US" dirty="0" smtClean="0">
              <a:latin typeface="Times New Roman" pitchFamily="18" charset="0"/>
              <a:cs typeface="Times New Roman" pitchFamily="18" charset="0"/>
            </a:endParaRPr>
          </a:p>
          <a:p>
            <a:pPr>
              <a:buNone/>
            </a:pPr>
            <a:r>
              <a:rPr lang="en-US" sz="3000" dirty="0" smtClean="0">
                <a:solidFill>
                  <a:srgbClr val="FF0000"/>
                </a:solidFill>
                <a:latin typeface="Times New Roman" pitchFamily="18" charset="0"/>
                <a:cs typeface="Times New Roman" pitchFamily="18" charset="0"/>
              </a:rPr>
              <a:t>INSERT INTO </a:t>
            </a:r>
            <a:r>
              <a:rPr lang="en-US" sz="3000" dirty="0" smtClean="0">
                <a:latin typeface="Times New Roman" pitchFamily="18" charset="0"/>
                <a:cs typeface="Times New Roman" pitchFamily="18" charset="0"/>
              </a:rPr>
              <a:t>employee (id, name, dept, age, salary location)</a:t>
            </a:r>
            <a:r>
              <a:rPr lang="en-US" sz="3000" dirty="0" smtClean="0">
                <a:solidFill>
                  <a:srgbClr val="FF0000"/>
                </a:solidFill>
                <a:latin typeface="Times New Roman" pitchFamily="18" charset="0"/>
                <a:cs typeface="Times New Roman" pitchFamily="18" charset="0"/>
              </a:rPr>
              <a:t> SELECT </a:t>
            </a:r>
            <a:r>
              <a:rPr lang="en-US" sz="3000" dirty="0" err="1" smtClean="0">
                <a:latin typeface="Times New Roman" pitchFamily="18" charset="0"/>
                <a:cs typeface="Times New Roman" pitchFamily="18" charset="0"/>
              </a:rPr>
              <a:t>emp_id</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emp_name</a:t>
            </a:r>
            <a:r>
              <a:rPr lang="en-US" sz="3000" dirty="0" smtClean="0">
                <a:latin typeface="Times New Roman" pitchFamily="18" charset="0"/>
                <a:cs typeface="Times New Roman" pitchFamily="18" charset="0"/>
              </a:rPr>
              <a:t>, dept, age, salary, </a:t>
            </a:r>
            <a:r>
              <a:rPr lang="en-US" sz="3000" smtClean="0">
                <a:latin typeface="Times New Roman" pitchFamily="18" charset="0"/>
                <a:cs typeface="Times New Roman" pitchFamily="18" charset="0"/>
              </a:rPr>
              <a:t>location </a:t>
            </a:r>
            <a:r>
              <a:rPr lang="en-US" sz="3000" smtClean="0">
                <a:solidFill>
                  <a:srgbClr val="FF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temp_employee</a:t>
            </a:r>
            <a:r>
              <a:rPr lang="en-US" sz="3000" dirty="0" smtClean="0">
                <a:latin typeface="Times New Roman" pitchFamily="18" charset="0"/>
                <a:cs typeface="Times New Roman" pitchFamily="18" charset="0"/>
              </a:rPr>
              <a:t>; </a:t>
            </a:r>
            <a:endParaRPr lang="en-US" sz="3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6" name="Date Placeholder 5"/>
          <p:cNvSpPr>
            <a:spLocks noGrp="1"/>
          </p:cNvSpPr>
          <p:nvPr>
            <p:ph type="dt" sz="half" idx="10"/>
          </p:nvPr>
        </p:nvSpPr>
        <p:spPr/>
        <p:txBody>
          <a:bodyPr/>
          <a:lstStyle/>
          <a:p>
            <a:fld id="{71C2F49D-DA69-41B2-9E15-B012519ACA14}" type="datetime1">
              <a:rPr lang="en-US" smtClean="0"/>
              <a:t>10/3/2019</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943600"/>
          </a:xfrm>
        </p:spPr>
        <p:txBody>
          <a:bodyPr>
            <a:normAutofit/>
          </a:bodyPr>
          <a:lstStyle/>
          <a:p>
            <a:r>
              <a:rPr lang="en-US" sz="3000" dirty="0" smtClean="0">
                <a:latin typeface="Times New Roman" pitchFamily="18" charset="0"/>
                <a:cs typeface="Times New Roman" pitchFamily="18" charset="0"/>
              </a:rPr>
              <a:t>If you are inserting data to all the columns, the above insert statement can also be written as, </a:t>
            </a:r>
          </a:p>
          <a:p>
            <a:pPr>
              <a:buNone/>
            </a:pPr>
            <a:r>
              <a:rPr lang="en-US" sz="3000" dirty="0" smtClean="0">
                <a:solidFill>
                  <a:srgbClr val="FF0000"/>
                </a:solidFill>
                <a:latin typeface="Times New Roman" pitchFamily="18" charset="0"/>
                <a:cs typeface="Times New Roman" pitchFamily="18" charset="0"/>
              </a:rPr>
              <a:t>         INSERT INTO </a:t>
            </a:r>
            <a:r>
              <a:rPr lang="en-US" sz="3000" dirty="0" smtClean="0">
                <a:latin typeface="Times New Roman" pitchFamily="18" charset="0"/>
                <a:cs typeface="Times New Roman" pitchFamily="18" charset="0"/>
              </a:rPr>
              <a:t>employee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SELECT </a:t>
            </a: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temp_employee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 When adding a new row, you should ensure the data type of the value and the column matches </a:t>
            </a:r>
          </a:p>
          <a:p>
            <a:r>
              <a:rPr lang="en-US" sz="3000" dirty="0" smtClean="0">
                <a:latin typeface="Times New Roman" pitchFamily="18" charset="0"/>
                <a:cs typeface="Times New Roman" pitchFamily="18" charset="0"/>
              </a:rPr>
              <a:t> Follow the integrity constraints, if any, defined for the table.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6" name="Date Placeholder 5"/>
          <p:cNvSpPr>
            <a:spLocks noGrp="1"/>
          </p:cNvSpPr>
          <p:nvPr>
            <p:ph type="dt" sz="half" idx="10"/>
          </p:nvPr>
        </p:nvSpPr>
        <p:spPr/>
        <p:txBody>
          <a:bodyPr/>
          <a:lstStyle/>
          <a:p>
            <a:fld id="{420F4D87-668D-4C4D-97BA-21AD4891A7F0}" type="datetime1">
              <a:rPr lang="en-US" smtClean="0"/>
              <a:t>10/3/2019</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100" b="1" dirty="0" smtClean="0">
                <a:solidFill>
                  <a:srgbClr val="FF0000"/>
                </a:solidFill>
                <a:latin typeface="Times New Roman" pitchFamily="18" charset="0"/>
                <a:cs typeface="Times New Roman" pitchFamily="18" charset="0"/>
              </a:rPr>
              <a:t>SQL UPDATE-DML Statement</a:t>
            </a:r>
            <a:r>
              <a:rPr lang="en-US" b="1" dirty="0" smtClean="0"/>
              <a:t/>
            </a:r>
            <a:br>
              <a:rPr lang="en-US" b="1" dirty="0" smtClean="0"/>
            </a:br>
            <a:endParaRPr lang="en-US" dirty="0"/>
          </a:p>
        </p:txBody>
      </p:sp>
      <p:sp>
        <p:nvSpPr>
          <p:cNvPr id="3" name="Content Placeholder 2"/>
          <p:cNvSpPr>
            <a:spLocks noGrp="1"/>
          </p:cNvSpPr>
          <p:nvPr>
            <p:ph idx="1"/>
          </p:nvPr>
        </p:nvSpPr>
        <p:spPr>
          <a:xfrm>
            <a:off x="457200" y="609600"/>
            <a:ext cx="8229600" cy="6248400"/>
          </a:xfrm>
        </p:spPr>
        <p:txBody>
          <a:bodyPr>
            <a:normAutofit fontScale="77500" lnSpcReduction="20000"/>
          </a:bodyPr>
          <a:lstStyle/>
          <a:p>
            <a:r>
              <a:rPr lang="en-US" dirty="0" smtClean="0">
                <a:latin typeface="Times New Roman" pitchFamily="18" charset="0"/>
                <a:cs typeface="Times New Roman" pitchFamily="18" charset="0"/>
              </a:rPr>
              <a:t>The UPDATE Statement is used to modify the existing rows in a table.</a:t>
            </a:r>
          </a:p>
          <a:p>
            <a:r>
              <a:rPr lang="en-US" b="1" dirty="0" smtClean="0">
                <a:solidFill>
                  <a:srgbClr val="FF0000"/>
                </a:solidFill>
                <a:latin typeface="Times New Roman" pitchFamily="18" charset="0"/>
                <a:cs typeface="Times New Roman" pitchFamily="18" charset="0"/>
              </a:rPr>
              <a:t>Syntax: </a:t>
            </a:r>
          </a:p>
          <a:p>
            <a:pPr>
              <a:buNone/>
            </a:pPr>
            <a:r>
              <a:rPr lang="en-US" dirty="0" smtClean="0">
                <a:solidFill>
                  <a:srgbClr val="FF0000"/>
                </a:solidFill>
                <a:latin typeface="Times New Roman" pitchFamily="18" charset="0"/>
                <a:cs typeface="Times New Roman" pitchFamily="18" charset="0"/>
              </a:rPr>
              <a:t>            UPDATE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SET</a:t>
            </a:r>
            <a:r>
              <a:rPr lang="en-US" dirty="0" smtClean="0">
                <a:latin typeface="Times New Roman" pitchFamily="18" charset="0"/>
                <a:cs typeface="Times New Roman" pitchFamily="18" charset="0"/>
              </a:rPr>
              <a:t> column_name1 = value1,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column_name2 = value2, ...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condition]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 the table name which has to be updated.</a:t>
            </a:r>
          </a:p>
          <a:p>
            <a:r>
              <a:rPr lang="en-US" dirty="0" smtClean="0">
                <a:latin typeface="Times New Roman" pitchFamily="18" charset="0"/>
                <a:cs typeface="Times New Roman" pitchFamily="18" charset="0"/>
              </a:rPr>
              <a:t>column_name1, column_name2.. - the columns that gets changed.</a:t>
            </a:r>
          </a:p>
          <a:p>
            <a:r>
              <a:rPr lang="en-US" dirty="0" smtClean="0">
                <a:latin typeface="Times New Roman" pitchFamily="18" charset="0"/>
                <a:cs typeface="Times New Roman" pitchFamily="18" charset="0"/>
              </a:rPr>
              <a:t>value1, value2... - are the new values.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the </a:t>
            </a:r>
            <a:r>
              <a:rPr lang="en-US" dirty="0" smtClean="0">
                <a:solidFill>
                  <a:srgbClr val="FF0000"/>
                </a:solidFill>
                <a:latin typeface="Times New Roman" pitchFamily="18" charset="0"/>
                <a:cs typeface="Times New Roman" pitchFamily="18" charset="0"/>
              </a:rPr>
              <a:t>Update</a:t>
            </a:r>
            <a:r>
              <a:rPr lang="en-US" dirty="0" smtClean="0">
                <a:latin typeface="Times New Roman" pitchFamily="18" charset="0"/>
                <a:cs typeface="Times New Roman" pitchFamily="18" charset="0"/>
              </a:rPr>
              <a:t> statement,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identifies the rows that get affected. If you do not include the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column values for all the rows get affected.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6" name="Date Placeholder 5"/>
          <p:cNvSpPr>
            <a:spLocks noGrp="1"/>
          </p:cNvSpPr>
          <p:nvPr>
            <p:ph type="dt" sz="half" idx="10"/>
          </p:nvPr>
        </p:nvSpPr>
        <p:spPr/>
        <p:txBody>
          <a:bodyPr/>
          <a:lstStyle/>
          <a:p>
            <a:fld id="{9003E5D9-3216-4C05-B4C9-CD1E6A31FCE4}" type="datetime1">
              <a:rPr lang="en-US" smtClean="0"/>
              <a:t>10/3/2019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83564780"/>
              </p:ext>
            </p:extLst>
          </p:nvPr>
        </p:nvGraphicFramePr>
        <p:xfrm>
          <a:off x="304800" y="914400"/>
          <a:ext cx="8229600" cy="4767072"/>
        </p:xfrm>
        <a:graphic>
          <a:graphicData uri="http://schemas.openxmlformats.org/drawingml/2006/table">
            <a:tbl>
              <a:tblPr firstRow="1" bandRow="1">
                <a:tableStyleId>{5C22544A-7EE6-4342-B048-85BDC9FD1C3A}</a:tableStyleId>
              </a:tblPr>
              <a:tblGrid>
                <a:gridCol w="2590800"/>
                <a:gridCol w="5638800"/>
              </a:tblGrid>
              <a:tr h="490728">
                <a:tc>
                  <a:txBody>
                    <a:bodyPr/>
                    <a:lstStyle/>
                    <a:p>
                      <a:r>
                        <a:rPr lang="en-US" sz="1800" dirty="0">
                          <a:latin typeface="Times New Roman" pitchFamily="18" charset="0"/>
                          <a:cs typeface="Times New Roman" pitchFamily="18" charset="0"/>
                        </a:rPr>
                        <a:t>FLOAT(p)</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numerical,mantissa </a:t>
                      </a:r>
                      <a:r>
                        <a:rPr lang="it-IT" sz="1800" dirty="0">
                          <a:latin typeface="Times New Roman" pitchFamily="18" charset="0"/>
                          <a:cs typeface="Times New Roman" pitchFamily="18" charset="0"/>
                        </a:rPr>
                        <a:t>precision p.</a:t>
                      </a:r>
                    </a:p>
                  </a:txBody>
                  <a:tcPr anchor="ctr"/>
                </a:tc>
              </a:tr>
              <a:tr h="490728">
                <a:tc>
                  <a:txBody>
                    <a:bodyPr/>
                    <a:lstStyle/>
                    <a:p>
                      <a:r>
                        <a:rPr lang="en-US" sz="1800" dirty="0">
                          <a:latin typeface="Times New Roman" pitchFamily="18" charset="0"/>
                          <a:cs typeface="Times New Roman" pitchFamily="18" charset="0"/>
                        </a:rPr>
                        <a:t>REAL</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 mantissa </a:t>
                      </a:r>
                      <a:r>
                        <a:rPr lang="it-IT" sz="1800" dirty="0">
                          <a:latin typeface="Times New Roman" pitchFamily="18" charset="0"/>
                          <a:cs typeface="Times New Roman" pitchFamily="18" charset="0"/>
                        </a:rPr>
                        <a:t>precision 7.</a:t>
                      </a:r>
                    </a:p>
                  </a:txBody>
                  <a:tcPr anchor="ctr"/>
                </a:tc>
              </a:tr>
              <a:tr h="490728">
                <a:tc>
                  <a:txBody>
                    <a:bodyPr/>
                    <a:lstStyle/>
                    <a:p>
                      <a:r>
                        <a:rPr lang="en-US" sz="1800" dirty="0">
                          <a:latin typeface="Times New Roman" pitchFamily="18" charset="0"/>
                          <a:cs typeface="Times New Roman" pitchFamily="18" charset="0"/>
                        </a:rPr>
                        <a:t>FLOAT</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 mantissa </a:t>
                      </a:r>
                      <a:r>
                        <a:rPr lang="it-IT" sz="1800" dirty="0">
                          <a:latin typeface="Times New Roman" pitchFamily="18" charset="0"/>
                          <a:cs typeface="Times New Roman" pitchFamily="18" charset="0"/>
                        </a:rPr>
                        <a:t>precision 16.</a:t>
                      </a:r>
                    </a:p>
                  </a:txBody>
                  <a:tcPr anchor="ctr"/>
                </a:tc>
              </a:tr>
              <a:tr h="490728">
                <a:tc>
                  <a:txBody>
                    <a:bodyPr/>
                    <a:lstStyle/>
                    <a:p>
                      <a:r>
                        <a:rPr lang="en-US" sz="1800" dirty="0">
                          <a:latin typeface="Times New Roman" pitchFamily="18" charset="0"/>
                          <a:cs typeface="Times New Roman" pitchFamily="18" charset="0"/>
                        </a:rPr>
                        <a:t>DOUBLE PRECISION</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 mantissa </a:t>
                      </a:r>
                      <a:r>
                        <a:rPr lang="it-IT" sz="1800" dirty="0">
                          <a:latin typeface="Times New Roman" pitchFamily="18" charset="0"/>
                          <a:cs typeface="Times New Roman" pitchFamily="18" charset="0"/>
                        </a:rPr>
                        <a:t>precision 16.</a:t>
                      </a:r>
                    </a:p>
                  </a:txBody>
                  <a:tcPr anchor="ctr"/>
                </a:tc>
              </a:tr>
              <a:tr h="701040">
                <a:tc>
                  <a:txBody>
                    <a:bodyPr/>
                    <a:lstStyle/>
                    <a:p>
                      <a:r>
                        <a:rPr lang="en-US" sz="1800" dirty="0">
                          <a:latin typeface="Times New Roman" pitchFamily="18" charset="0"/>
                          <a:cs typeface="Times New Roman" pitchFamily="18" charset="0"/>
                        </a:rPr>
                        <a:t>INTERVAL</a:t>
                      </a:r>
                    </a:p>
                  </a:txBody>
                  <a:tcPr anchor="ctr"/>
                </a:tc>
                <a:tc>
                  <a:txBody>
                    <a:bodyPr/>
                    <a:lstStyle/>
                    <a:p>
                      <a:r>
                        <a:rPr lang="en-US" sz="1800" dirty="0">
                          <a:latin typeface="Times New Roman" pitchFamily="18" charset="0"/>
                          <a:cs typeface="Times New Roman" pitchFamily="18" charset="0"/>
                        </a:rPr>
                        <a:t>Composed of a number of integer fields, represents a period of time, depending on the type of interval.</a:t>
                      </a:r>
                    </a:p>
                  </a:txBody>
                  <a:tcPr anchor="ctr"/>
                </a:tc>
              </a:tr>
              <a:tr h="701040">
                <a:tc>
                  <a:txBody>
                    <a:bodyPr/>
                    <a:lstStyle/>
                    <a:p>
                      <a:r>
                        <a:rPr lang="en-US" sz="1800" dirty="0">
                          <a:latin typeface="Times New Roman" pitchFamily="18" charset="0"/>
                          <a:cs typeface="Times New Roman" pitchFamily="18" charset="0"/>
                        </a:rPr>
                        <a:t>DATE</a:t>
                      </a:r>
                    </a:p>
                  </a:txBody>
                  <a:tcPr anchor="ctr"/>
                </a:tc>
                <a:tc>
                  <a:txBody>
                    <a:bodyPr/>
                    <a:lstStyle/>
                    <a:p>
                      <a:r>
                        <a:rPr lang="en-US" sz="1800">
                          <a:latin typeface="Times New Roman" pitchFamily="18" charset="0"/>
                          <a:cs typeface="Times New Roman" pitchFamily="18" charset="0"/>
                        </a:rPr>
                        <a:t>Stores year, month, and day values</a:t>
                      </a:r>
                    </a:p>
                  </a:txBody>
                  <a:tcPr anchor="ctr"/>
                </a:tc>
              </a:tr>
              <a:tr h="701040">
                <a:tc>
                  <a:txBody>
                    <a:bodyPr/>
                    <a:lstStyle/>
                    <a:p>
                      <a:r>
                        <a:rPr lang="en-US" sz="1800">
                          <a:latin typeface="Times New Roman" pitchFamily="18" charset="0"/>
                          <a:cs typeface="Times New Roman" pitchFamily="18" charset="0"/>
                        </a:rPr>
                        <a:t>TIME</a:t>
                      </a:r>
                    </a:p>
                  </a:txBody>
                  <a:tcPr anchor="ctr"/>
                </a:tc>
                <a:tc>
                  <a:txBody>
                    <a:bodyPr/>
                    <a:lstStyle/>
                    <a:p>
                      <a:r>
                        <a:rPr lang="en-US" sz="1800">
                          <a:latin typeface="Times New Roman" pitchFamily="18" charset="0"/>
                          <a:cs typeface="Times New Roman" pitchFamily="18" charset="0"/>
                        </a:rPr>
                        <a:t>Stores hour, minute, and second values</a:t>
                      </a:r>
                    </a:p>
                  </a:txBody>
                  <a:tcPr anchor="ctr"/>
                </a:tc>
              </a:tr>
              <a:tr h="701040">
                <a:tc>
                  <a:txBody>
                    <a:bodyPr/>
                    <a:lstStyle/>
                    <a:p>
                      <a:r>
                        <a:rPr lang="en-US" sz="1800">
                          <a:latin typeface="Times New Roman" pitchFamily="18" charset="0"/>
                          <a:cs typeface="Times New Roman" pitchFamily="18" charset="0"/>
                        </a:rPr>
                        <a:t>TIMESTAMP</a:t>
                      </a:r>
                    </a:p>
                  </a:txBody>
                  <a:tcPr anchor="ctr"/>
                </a:tc>
                <a:tc>
                  <a:txBody>
                    <a:bodyPr/>
                    <a:lstStyle/>
                    <a:p>
                      <a:r>
                        <a:rPr lang="en-US" sz="1800" dirty="0">
                          <a:latin typeface="Times New Roman" pitchFamily="18" charset="0"/>
                          <a:cs typeface="Times New Roman" pitchFamily="18" charset="0"/>
                        </a:rPr>
                        <a:t>Stores year, month, day, hour, minute, and second values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Date Placeholder 5"/>
          <p:cNvSpPr>
            <a:spLocks noGrp="1"/>
          </p:cNvSpPr>
          <p:nvPr>
            <p:ph type="dt" sz="half" idx="10"/>
          </p:nvPr>
        </p:nvSpPr>
        <p:spPr/>
        <p:txBody>
          <a:bodyPr/>
          <a:lstStyle/>
          <a:p>
            <a:fld id="{0238193B-63A6-4AE6-9A16-633B6767597E}" type="datetime1">
              <a:rPr lang="en-US" smtClean="0"/>
              <a:t>10/3/2019</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r>
              <a:rPr lang="en-US" sz="2800" b="1" dirty="0" smtClean="0">
                <a:solidFill>
                  <a:srgbClr val="FF0000"/>
                </a:solidFill>
                <a:latin typeface="Times New Roman" pitchFamily="18" charset="0"/>
                <a:cs typeface="Times New Roman" pitchFamily="18" charset="0"/>
              </a:rPr>
              <a:t>For Example:</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update the location of an employee, the </a:t>
            </a:r>
            <a:r>
              <a:rPr lang="en-US" sz="2800" dirty="0" err="1" smtClean="0">
                <a:latin typeface="Times New Roman" pitchFamily="18" charset="0"/>
                <a:cs typeface="Times New Roman" pitchFamily="18" charset="0"/>
              </a:rPr>
              <a:t>sql</a:t>
            </a:r>
            <a:r>
              <a:rPr lang="en-US" sz="2800" dirty="0" smtClean="0">
                <a:latin typeface="Times New Roman" pitchFamily="18" charset="0"/>
                <a:cs typeface="Times New Roman" pitchFamily="18" charset="0"/>
              </a:rPr>
              <a:t> update query would be like,</a:t>
            </a:r>
          </a:p>
          <a:p>
            <a:pPr>
              <a:buNone/>
            </a:pPr>
            <a:r>
              <a:rPr lang="en-US" sz="2800" dirty="0" smtClean="0">
                <a:solidFill>
                  <a:srgbClr val="FF0000"/>
                </a:solidFill>
                <a:latin typeface="Times New Roman" pitchFamily="18" charset="0"/>
                <a:cs typeface="Times New Roman" pitchFamily="18" charset="0"/>
              </a:rPr>
              <a:t>    UPDATE</a:t>
            </a:r>
            <a:r>
              <a:rPr lang="en-US" sz="2800" dirty="0" smtClean="0">
                <a:latin typeface="Times New Roman" pitchFamily="18" charset="0"/>
                <a:cs typeface="Times New Roman" pitchFamily="18" charset="0"/>
              </a:rPr>
              <a:t> employee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SET</a:t>
            </a:r>
            <a:r>
              <a:rPr lang="en-US" sz="2800" dirty="0" smtClean="0">
                <a:latin typeface="Times New Roman" pitchFamily="18" charset="0"/>
                <a:cs typeface="Times New Roman" pitchFamily="18" charset="0"/>
              </a:rPr>
              <a:t> location =‘</a:t>
            </a:r>
            <a:r>
              <a:rPr lang="en-US" sz="2800" dirty="0" err="1" smtClean="0">
                <a:latin typeface="Times New Roman" pitchFamily="18" charset="0"/>
                <a:cs typeface="Times New Roman" pitchFamily="18" charset="0"/>
              </a:rPr>
              <a:t>Pune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id = 101; </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To change the salaries of all the employees, the query would be,</a:t>
            </a:r>
          </a:p>
          <a:p>
            <a:pPr>
              <a:buNone/>
            </a:pPr>
            <a:r>
              <a:rPr lang="en-US" sz="2800" dirty="0" smtClean="0">
                <a:solidFill>
                  <a:srgbClr val="FF0000"/>
                </a:solidFill>
                <a:latin typeface="Times New Roman" pitchFamily="18" charset="0"/>
                <a:cs typeface="Times New Roman" pitchFamily="18" charset="0"/>
              </a:rPr>
              <a:t>    UPDATE </a:t>
            </a:r>
            <a:r>
              <a:rPr lang="en-US" sz="2800" dirty="0" smtClean="0">
                <a:latin typeface="Times New Roman" pitchFamily="18" charset="0"/>
                <a:cs typeface="Times New Roman" pitchFamily="18" charset="0"/>
              </a:rPr>
              <a:t>employee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SET</a:t>
            </a:r>
            <a:r>
              <a:rPr lang="en-US" sz="2800" dirty="0" smtClean="0">
                <a:latin typeface="Times New Roman" pitchFamily="18" charset="0"/>
                <a:cs typeface="Times New Roman" pitchFamily="18" charset="0"/>
              </a:rPr>
              <a:t> salary = salary + (salary * 0.2); </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6" name="Date Placeholder 5"/>
          <p:cNvSpPr>
            <a:spLocks noGrp="1"/>
          </p:cNvSpPr>
          <p:nvPr>
            <p:ph type="dt" sz="half" idx="10"/>
          </p:nvPr>
        </p:nvSpPr>
        <p:spPr/>
        <p:txBody>
          <a:bodyPr/>
          <a:lstStyle/>
          <a:p>
            <a:fld id="{9FA4678D-1A34-4F00-9389-325DE52DE166}" type="datetime1">
              <a:rPr lang="en-US" smtClean="0"/>
              <a:t>10/3/2019</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FF0000"/>
                </a:solidFill>
                <a:latin typeface="Times New Roman" pitchFamily="18" charset="0"/>
                <a:cs typeface="Times New Roman" pitchFamily="18" charset="0"/>
              </a:rPr>
              <a:t>SQL Delete-DML Statement</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fontScale="77500" lnSpcReduction="20000"/>
          </a:bodyPr>
          <a:lstStyle/>
          <a:p>
            <a:r>
              <a:rPr lang="en-US" dirty="0" smtClean="0">
                <a:latin typeface="Times New Roman" pitchFamily="18" charset="0"/>
                <a:cs typeface="Times New Roman" pitchFamily="18" charset="0"/>
              </a:rPr>
              <a:t>The DELETE Statement is used to delete rows from a table.</a:t>
            </a:r>
          </a:p>
          <a:p>
            <a:r>
              <a:rPr lang="en-US" dirty="0" smtClean="0">
                <a:solidFill>
                  <a:srgbClr val="FF0000"/>
                </a:solidFill>
                <a:latin typeface="Times New Roman" pitchFamily="18" charset="0"/>
                <a:cs typeface="Times New Roman" pitchFamily="18" charset="0"/>
              </a:rPr>
              <a:t>Syntax :</a:t>
            </a:r>
          </a:p>
          <a:p>
            <a:pPr>
              <a:buNone/>
            </a:pPr>
            <a:r>
              <a:rPr lang="en-US" dirty="0" smtClean="0">
                <a:solidFill>
                  <a:srgbClr val="FF0000"/>
                </a:solidFill>
                <a:latin typeface="Times New Roman" pitchFamily="18" charset="0"/>
                <a:cs typeface="Times New Roman" pitchFamily="18" charset="0"/>
              </a:rPr>
              <a:t>           DELETE FROM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[WHERE condition]; </a:t>
            </a:r>
          </a:p>
          <a:p>
            <a:pPr>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 the table name which has to be updated.</a:t>
            </a:r>
          </a:p>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in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delete command is optional and it identifies the rows in the column that gets deleted.</a:t>
            </a:r>
          </a:p>
          <a:p>
            <a:r>
              <a:rPr lang="en-US" dirty="0" smtClean="0">
                <a:latin typeface="Times New Roman" pitchFamily="18" charset="0"/>
                <a:cs typeface="Times New Roman" pitchFamily="18" charset="0"/>
              </a:rPr>
              <a:t> If you do not include the WHERE clause all the rows in the table is deleted, so be careful while writing a DELETE query without WHERE clause.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delete an employee with id 100 from the employee table,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delete query would be like,</a:t>
            </a:r>
          </a:p>
          <a:p>
            <a:pPr>
              <a:buNone/>
            </a:pPr>
            <a:r>
              <a:rPr lang="en-US" dirty="0" smtClean="0">
                <a:solidFill>
                  <a:srgbClr val="FF0000"/>
                </a:solidFill>
                <a:latin typeface="Times New Roman" pitchFamily="18" charset="0"/>
                <a:cs typeface="Times New Roman" pitchFamily="18" charset="0"/>
              </a:rPr>
              <a:t>          DELETE FROM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id = 100; </a:t>
            </a:r>
          </a:p>
          <a:p>
            <a:r>
              <a:rPr lang="en-US" dirty="0" smtClean="0">
                <a:latin typeface="Times New Roman" pitchFamily="18" charset="0"/>
                <a:cs typeface="Times New Roman" pitchFamily="18" charset="0"/>
              </a:rPr>
              <a:t>To delete all the rows from the employee table, the query would be like, </a:t>
            </a:r>
          </a:p>
          <a:p>
            <a:pPr>
              <a:buNone/>
            </a:pPr>
            <a:r>
              <a:rPr lang="en-US" dirty="0" smtClean="0">
                <a:solidFill>
                  <a:srgbClr val="FF0000"/>
                </a:solidFill>
                <a:latin typeface="Times New Roman" pitchFamily="18" charset="0"/>
                <a:cs typeface="Times New Roman" pitchFamily="18" charset="0"/>
              </a:rPr>
              <a:t>          DELETE FROM </a:t>
            </a:r>
            <a:r>
              <a:rPr lang="en-US" dirty="0" smtClean="0">
                <a:latin typeface="Times New Roman" pitchFamily="18" charset="0"/>
                <a:cs typeface="Times New Roman" pitchFamily="18" charset="0"/>
              </a:rPr>
              <a:t>employee;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6" name="Date Placeholder 5"/>
          <p:cNvSpPr>
            <a:spLocks noGrp="1"/>
          </p:cNvSpPr>
          <p:nvPr>
            <p:ph type="dt" sz="half" idx="10"/>
          </p:nvPr>
        </p:nvSpPr>
        <p:spPr/>
        <p:txBody>
          <a:bodyPr/>
          <a:lstStyle/>
          <a:p>
            <a:fld id="{86BEDB34-52C1-459F-B051-1BDD29EFBC21}" type="datetime1">
              <a:rPr lang="en-US" smtClean="0"/>
              <a:t>10/3/2019</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TRUNCATE Statement</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a:bodyPr>
          <a:lstStyle/>
          <a:p>
            <a:r>
              <a:rPr lang="en-US" dirty="0" smtClean="0">
                <a:latin typeface="Times New Roman" pitchFamily="18" charset="0"/>
                <a:cs typeface="Times New Roman" pitchFamily="18" charset="0"/>
              </a:rPr>
              <a:t>The SQL TRUNCATE command is used to delete all the rows from the table and free the space containing the table.</a:t>
            </a:r>
          </a:p>
          <a:p>
            <a:r>
              <a:rPr lang="en-US" b="1"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TRUNCATE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delete all the rows from employee table, the query would be like, </a:t>
            </a:r>
          </a:p>
          <a:p>
            <a:pPr>
              <a:buNone/>
            </a:pPr>
            <a:r>
              <a:rPr lang="en-US" dirty="0" smtClean="0">
                <a:solidFill>
                  <a:srgbClr val="FF0000"/>
                </a:solidFill>
                <a:latin typeface="Times New Roman" pitchFamily="18" charset="0"/>
                <a:cs typeface="Times New Roman" pitchFamily="18" charset="0"/>
              </a:rPr>
              <a:t>      TRUNCATE TABLE </a:t>
            </a:r>
            <a:r>
              <a:rPr lang="en-US" dirty="0" smtClean="0">
                <a:latin typeface="Times New Roman" pitchFamily="18" charset="0"/>
                <a:cs typeface="Times New Roman" pitchFamily="18" charset="0"/>
              </a:rPr>
              <a:t>employee;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6" name="Date Placeholder 5"/>
          <p:cNvSpPr>
            <a:spLocks noGrp="1"/>
          </p:cNvSpPr>
          <p:nvPr>
            <p:ph type="dt" sz="half" idx="10"/>
          </p:nvPr>
        </p:nvSpPr>
        <p:spPr/>
        <p:txBody>
          <a:bodyPr/>
          <a:lstStyle/>
          <a:p>
            <a:fld id="{CC4D21EB-62B1-44E8-B305-36F73EAE9E7B}" type="datetime1">
              <a:rPr lang="en-US" smtClean="0"/>
              <a:t>10/3/2019</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3100" b="1" dirty="0" smtClean="0">
                <a:solidFill>
                  <a:srgbClr val="FF0000"/>
                </a:solidFill>
                <a:latin typeface="Times New Roman" pitchFamily="18" charset="0"/>
                <a:cs typeface="Times New Roman" pitchFamily="18" charset="0"/>
              </a:rPr>
              <a:t>Difference between DELETE and TRUNCATE Statements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b="1" dirty="0" smtClean="0">
                <a:solidFill>
                  <a:srgbClr val="FF0000"/>
                </a:solidFill>
                <a:latin typeface="Times New Roman" pitchFamily="18" charset="0"/>
                <a:cs typeface="Times New Roman" pitchFamily="18" charset="0"/>
              </a:rPr>
              <a:t>DELETE Statement: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command deletes only the rows from the table based on the condition given in the where clause or deletes all the rows from the table if no condition is specified. But it does not free the space containing the table. </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TRUNCATE statement: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command is used to delete all the rows from the table and free the space containing the table.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6" name="Date Placeholder 5"/>
          <p:cNvSpPr>
            <a:spLocks noGrp="1"/>
          </p:cNvSpPr>
          <p:nvPr>
            <p:ph type="dt" sz="half" idx="10"/>
          </p:nvPr>
        </p:nvSpPr>
        <p:spPr/>
        <p:txBody>
          <a:bodyPr/>
          <a:lstStyle/>
          <a:p>
            <a:fld id="{D072E7FD-F015-4AF3-BA9F-32C82ECDA805}" type="datetime1">
              <a:rPr lang="en-US" smtClean="0"/>
              <a:t>10/3/2019</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DROP-DDL Statement:</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86400"/>
          </a:xfrm>
        </p:spPr>
        <p:txBody>
          <a:bodyPr>
            <a:normAutofit/>
          </a:bodyPr>
          <a:lstStyle/>
          <a:p>
            <a:r>
              <a:rPr lang="en-US" dirty="0" smtClean="0">
                <a:latin typeface="Times New Roman" pitchFamily="18" charset="0"/>
                <a:cs typeface="Times New Roman" pitchFamily="18" charset="0"/>
              </a:rPr>
              <a:t>The SQL DROP command is used to remove an object from the database. If you drop a table, all the rows in the table is deleted and the table structure is removed from the database. </a:t>
            </a:r>
          </a:p>
          <a:p>
            <a:r>
              <a:rPr lang="en-US" b="1" smtClean="0">
                <a:solidFill>
                  <a:srgbClr val="FF0000"/>
                </a:solidFill>
                <a:latin typeface="Times New Roman" pitchFamily="18" charset="0"/>
                <a:cs typeface="Times New Roman" pitchFamily="18" charset="0"/>
              </a:rPr>
              <a:t>Syntax</a:t>
            </a:r>
            <a:endParaRPr lang="en-US" dirty="0" smtClean="0">
              <a:solidFill>
                <a:srgbClr val="FF0000"/>
              </a:solidFill>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DROP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drop the table employee, the query would be like</a:t>
            </a:r>
          </a:p>
          <a:p>
            <a:pPr>
              <a:buNone/>
            </a:pPr>
            <a:r>
              <a:rPr lang="en-US" dirty="0" smtClean="0">
                <a:solidFill>
                  <a:srgbClr val="FF0000"/>
                </a:solidFill>
                <a:latin typeface="Times New Roman" pitchFamily="18" charset="0"/>
                <a:cs typeface="Times New Roman" pitchFamily="18" charset="0"/>
              </a:rPr>
              <a:t>            DROP TABLE </a:t>
            </a:r>
            <a:r>
              <a:rPr lang="en-US" dirty="0" smtClean="0">
                <a:latin typeface="Times New Roman" pitchFamily="18" charset="0"/>
                <a:cs typeface="Times New Roman" pitchFamily="18" charset="0"/>
              </a:rPr>
              <a:t>employee;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6" name="Date Placeholder 5"/>
          <p:cNvSpPr>
            <a:spLocks noGrp="1"/>
          </p:cNvSpPr>
          <p:nvPr>
            <p:ph type="dt" sz="half" idx="10"/>
          </p:nvPr>
        </p:nvSpPr>
        <p:spPr/>
        <p:txBody>
          <a:bodyPr/>
          <a:lstStyle/>
          <a:p>
            <a:fld id="{56A7D900-848F-4DDA-9B6F-6B89D79D1400}" type="datetime1">
              <a:rPr lang="en-US" smtClean="0"/>
              <a:t>10/3/2019</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smtClean="0">
                <a:solidFill>
                  <a:srgbClr val="FF0000"/>
                </a:solidFill>
                <a:latin typeface="Times New Roman" pitchFamily="18" charset="0"/>
                <a:cs typeface="Times New Roman" pitchFamily="18" charset="0"/>
              </a:rPr>
              <a:t>Difference between DROP and TRUNCATE Statement</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If a table is dropped, all the relationships with other tables will no longer be valid, the integrity constraints will be dropped, grant or access privileges on the table will also be dropped.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we want to use the table again it has to be recreated with the integrity constraints, access privileges and the relationships with other tables should be established again.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But, if a table is truncated, the table structure remains the same, therefore any of the above problems will not exist.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6" name="Date Placeholder 5"/>
          <p:cNvSpPr>
            <a:spLocks noGrp="1"/>
          </p:cNvSpPr>
          <p:nvPr>
            <p:ph type="dt" sz="half" idx="10"/>
          </p:nvPr>
        </p:nvSpPr>
        <p:spPr/>
        <p:txBody>
          <a:bodyPr/>
          <a:lstStyle/>
          <a:p>
            <a:fld id="{E2AE4374-A732-4EAA-9066-5DD91949A2D7}" type="datetime1">
              <a:rPr lang="en-US" smtClean="0"/>
              <a:t>10/3/2019</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FF0000"/>
                </a:solidFill>
                <a:latin typeface="Times New Roman" pitchFamily="18" charset="0"/>
                <a:cs typeface="Times New Roman" pitchFamily="18" charset="0"/>
              </a:rPr>
              <a:t>SQL  ALTER TABLE-DDL Statement</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lstStyle/>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SQL ALTER TABLE </a:t>
            </a:r>
            <a:r>
              <a:rPr lang="en-US" dirty="0" smtClean="0">
                <a:latin typeface="Times New Roman" pitchFamily="18" charset="0"/>
                <a:cs typeface="Times New Roman" pitchFamily="18" charset="0"/>
              </a:rPr>
              <a:t>command is used to modify the definition (structure) of a table by modifying the definition of its columns. </a:t>
            </a:r>
          </a:p>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ALTER </a:t>
            </a:r>
            <a:r>
              <a:rPr lang="en-US" dirty="0" smtClean="0">
                <a:latin typeface="Times New Roman" pitchFamily="18" charset="0"/>
                <a:cs typeface="Times New Roman" pitchFamily="18" charset="0"/>
              </a:rPr>
              <a:t>command is used to perform the following functions. </a:t>
            </a:r>
          </a:p>
          <a:p>
            <a:pPr>
              <a:buNone/>
            </a:pPr>
            <a:r>
              <a:rPr lang="en-US" dirty="0" smtClean="0">
                <a:latin typeface="Times New Roman" pitchFamily="18" charset="0"/>
                <a:cs typeface="Times New Roman" pitchFamily="18" charset="0"/>
              </a:rPr>
              <a:t>   1) Add, drop, modify table columns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Add and drop constraints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Enable and Disable constraints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6" name="Date Placeholder 5"/>
          <p:cNvSpPr>
            <a:spLocks noGrp="1"/>
          </p:cNvSpPr>
          <p:nvPr>
            <p:ph type="dt" sz="half" idx="10"/>
          </p:nvPr>
        </p:nvSpPr>
        <p:spPr/>
        <p:txBody>
          <a:bodyPr/>
          <a:lstStyle/>
          <a:p>
            <a:fld id="{EEADEC20-B4A7-4E9A-91DA-43EEF5F57222}" type="datetime1">
              <a:rPr lang="en-US" smtClean="0"/>
              <a:t>10/3/2019</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Autofit/>
          </a:bodyPr>
          <a:lstStyle/>
          <a:p>
            <a:pPr algn="l"/>
            <a:r>
              <a:rPr lang="en-US" sz="2000" dirty="0" smtClean="0">
                <a:solidFill>
                  <a:srgbClr val="FF0000"/>
                </a:solidFill>
                <a:latin typeface="Times New Roman" pitchFamily="18" charset="0"/>
                <a:cs typeface="Times New Roman" pitchFamily="18" charset="0"/>
              </a:rPr>
              <a:t>Continue….</a:t>
            </a:r>
            <a:endParaRPr lang="en-US" sz="2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867400"/>
          </a:xfrm>
        </p:spPr>
        <p:txBody>
          <a:bodyPr>
            <a:normAutofit fontScale="70000" lnSpcReduction="20000"/>
          </a:bodyPr>
          <a:lstStyle/>
          <a:p>
            <a:r>
              <a:rPr lang="en-US" b="1" dirty="0" smtClean="0">
                <a:latin typeface="Times New Roman" pitchFamily="18" charset="0"/>
                <a:cs typeface="Times New Roman" pitchFamily="18" charset="0"/>
              </a:rPr>
              <a:t>Syntax to add a column</a:t>
            </a:r>
          </a:p>
          <a:p>
            <a:pPr>
              <a:buNone/>
            </a:pPr>
            <a:r>
              <a:rPr lang="en-US" dirty="0" smtClean="0">
                <a:solidFill>
                  <a:srgbClr val="FF0000"/>
                </a:solidFill>
                <a:latin typeface="Times New Roman" pitchFamily="18" charset="0"/>
                <a:cs typeface="Times New Roman" pitchFamily="18" charset="0"/>
              </a:rPr>
              <a:t>          ALTER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ADD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add a column "experience" to the employee table, the query would be like</a:t>
            </a:r>
          </a:p>
          <a:p>
            <a:pPr>
              <a:buNone/>
            </a:pPr>
            <a:r>
              <a:rPr lang="en-US" dirty="0" smtClean="0">
                <a:solidFill>
                  <a:srgbClr val="FF0000"/>
                </a:solidFill>
                <a:latin typeface="Times New Roman" pitchFamily="18" charset="0"/>
                <a:cs typeface="Times New Roman" pitchFamily="18" charset="0"/>
              </a:rPr>
              <a:t>         ALTER TABLE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ADD</a:t>
            </a:r>
            <a:r>
              <a:rPr lang="en-US" dirty="0" smtClean="0">
                <a:latin typeface="Times New Roman" pitchFamily="18" charset="0"/>
                <a:cs typeface="Times New Roman" pitchFamily="18" charset="0"/>
              </a:rPr>
              <a:t> experience number(3); </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Syntax to drop a column</a:t>
            </a:r>
          </a:p>
          <a:p>
            <a:pPr>
              <a:buNone/>
            </a:pPr>
            <a:r>
              <a:rPr lang="en-US" dirty="0" smtClean="0">
                <a:solidFill>
                  <a:srgbClr val="FF0000"/>
                </a:solidFill>
                <a:latin typeface="Times New Roman" pitchFamily="18" charset="0"/>
                <a:cs typeface="Times New Roman" pitchFamily="18" charset="0"/>
              </a:rPr>
              <a:t>          ALTER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DROP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To drop the column "location" from the employee table, the query would be like</a:t>
            </a:r>
          </a:p>
          <a:p>
            <a:pPr>
              <a:buNone/>
            </a:pPr>
            <a:r>
              <a:rPr lang="en-US" dirty="0" smtClean="0">
                <a:solidFill>
                  <a:srgbClr val="FF0000"/>
                </a:solidFill>
                <a:latin typeface="Times New Roman" pitchFamily="18" charset="0"/>
                <a:cs typeface="Times New Roman" pitchFamily="18" charset="0"/>
              </a:rPr>
              <a:t>          ALTER TABLE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DROP</a:t>
            </a:r>
            <a:r>
              <a:rPr lang="en-US" dirty="0" smtClean="0">
                <a:latin typeface="Times New Roman" pitchFamily="18" charset="0"/>
                <a:cs typeface="Times New Roman" pitchFamily="18" charset="0"/>
              </a:rPr>
              <a:t> location; </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Syntax to modify a column</a:t>
            </a:r>
          </a:p>
          <a:p>
            <a:pPr>
              <a:buNone/>
            </a:pPr>
            <a:r>
              <a:rPr lang="en-US" dirty="0" smtClean="0">
                <a:solidFill>
                  <a:srgbClr val="FF0000"/>
                </a:solidFill>
                <a:latin typeface="Times New Roman" pitchFamily="18" charset="0"/>
                <a:cs typeface="Times New Roman" pitchFamily="18" charset="0"/>
              </a:rPr>
              <a:t>          ALTER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MODIFY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modify the column salary in the employee table, the query would be like</a:t>
            </a:r>
          </a:p>
          <a:p>
            <a:pPr>
              <a:buNone/>
            </a:pPr>
            <a:r>
              <a:rPr lang="en-US" dirty="0" smtClean="0">
                <a:solidFill>
                  <a:srgbClr val="FF0000"/>
                </a:solidFill>
                <a:latin typeface="Times New Roman" pitchFamily="18" charset="0"/>
                <a:cs typeface="Times New Roman" pitchFamily="18" charset="0"/>
              </a:rPr>
              <a:t>          ALTER TABLE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MODIFY</a:t>
            </a:r>
            <a:r>
              <a:rPr lang="en-US" dirty="0" smtClean="0">
                <a:latin typeface="Times New Roman" pitchFamily="18" charset="0"/>
                <a:cs typeface="Times New Roman" pitchFamily="18" charset="0"/>
              </a:rPr>
              <a:t> salary number(6);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6" name="Date Placeholder 5"/>
          <p:cNvSpPr>
            <a:spLocks noGrp="1"/>
          </p:cNvSpPr>
          <p:nvPr>
            <p:ph type="dt" sz="half" idx="10"/>
          </p:nvPr>
        </p:nvSpPr>
        <p:spPr/>
        <p:txBody>
          <a:bodyPr/>
          <a:lstStyle/>
          <a:p>
            <a:fld id="{F6F2BF45-E2A5-4844-B611-222616AC8392}" type="datetime1">
              <a:rPr lang="en-US" smtClean="0"/>
              <a:t>10/3/2019</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RENAME Command</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SQL RENAME </a:t>
            </a:r>
            <a:r>
              <a:rPr lang="en-US" dirty="0" smtClean="0">
                <a:latin typeface="Times New Roman" pitchFamily="18" charset="0"/>
                <a:cs typeface="Times New Roman" pitchFamily="18" charset="0"/>
              </a:rPr>
              <a:t>command is used to change the name of the table or a database object. </a:t>
            </a:r>
          </a:p>
          <a:p>
            <a:r>
              <a:rPr lang="en-US" dirty="0" smtClean="0">
                <a:latin typeface="Times New Roman" pitchFamily="18" charset="0"/>
                <a:cs typeface="Times New Roman" pitchFamily="18" charset="0"/>
              </a:rPr>
              <a:t>If you change the object's name any reference to the old name will be affected. You have to manually change the old name to the new name in every reference.</a:t>
            </a:r>
          </a:p>
          <a:p>
            <a:r>
              <a:rPr lang="en-US" b="1" dirty="0" smtClean="0">
                <a:solidFill>
                  <a:srgbClr val="FF0000"/>
                </a:solidFill>
                <a:latin typeface="Times New Roman" pitchFamily="18" charset="0"/>
                <a:cs typeface="Times New Roman" pitchFamily="18" charset="0"/>
              </a:rPr>
              <a:t>Syntax to rename a table</a:t>
            </a:r>
          </a:p>
          <a:p>
            <a:pPr>
              <a:buNone/>
            </a:pPr>
            <a:r>
              <a:rPr lang="en-US" dirty="0" smtClean="0">
                <a:solidFill>
                  <a:srgbClr val="FF0000"/>
                </a:solidFill>
                <a:latin typeface="Times New Roman" pitchFamily="18" charset="0"/>
                <a:cs typeface="Times New Roman" pitchFamily="18" charset="0"/>
              </a:rPr>
              <a:t>      RENAME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old_table_name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new_table_name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change the name of the table employee to </a:t>
            </a:r>
            <a:r>
              <a:rPr lang="en-US" dirty="0" err="1" smtClean="0">
                <a:latin typeface="Times New Roman" pitchFamily="18" charset="0"/>
                <a:cs typeface="Times New Roman" pitchFamily="18" charset="0"/>
              </a:rPr>
              <a:t>my_employee</a:t>
            </a:r>
            <a:r>
              <a:rPr lang="en-US" dirty="0" smtClean="0">
                <a:latin typeface="Times New Roman" pitchFamily="18" charset="0"/>
                <a:cs typeface="Times New Roman" pitchFamily="18" charset="0"/>
              </a:rPr>
              <a:t>, the query would be like</a:t>
            </a:r>
          </a:p>
          <a:p>
            <a:pPr>
              <a:buNone/>
            </a:pPr>
            <a:r>
              <a:rPr lang="en-US" dirty="0" smtClean="0">
                <a:solidFill>
                  <a:srgbClr val="FF0000"/>
                </a:solidFill>
                <a:latin typeface="Times New Roman" pitchFamily="18" charset="0"/>
                <a:cs typeface="Times New Roman" pitchFamily="18" charset="0"/>
              </a:rPr>
              <a:t>      RENAME</a:t>
            </a:r>
            <a:r>
              <a:rPr lang="en-US" dirty="0" smtClean="0">
                <a:latin typeface="Times New Roman" pitchFamily="18" charset="0"/>
                <a:cs typeface="Times New Roman" pitchFamily="18" charset="0"/>
              </a:rPr>
              <a:t> employee </a:t>
            </a:r>
            <a:r>
              <a:rPr lang="en-US" dirty="0" smtClean="0">
                <a:solidFill>
                  <a:srgbClr val="FF0000"/>
                </a:solidFill>
                <a:latin typeface="Times New Roman" pitchFamily="18" charset="0"/>
                <a:cs typeface="Times New Roman" pitchFamily="18" charset="0"/>
              </a:rPr>
              <a:t>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my_emloyee</a:t>
            </a:r>
            <a:r>
              <a:rPr lang="en-US"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6" name="Date Placeholder 5"/>
          <p:cNvSpPr>
            <a:spLocks noGrp="1"/>
          </p:cNvSpPr>
          <p:nvPr>
            <p:ph type="dt" sz="half" idx="10"/>
          </p:nvPr>
        </p:nvSpPr>
        <p:spPr/>
        <p:txBody>
          <a:bodyPr/>
          <a:lstStyle/>
          <a:p>
            <a:fld id="{5CFFACCE-D490-43F7-92CE-07F2CA09769A}" type="datetime1">
              <a:rPr lang="en-US" smtClean="0"/>
              <a:t>10/3/2019</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600" b="1" dirty="0" smtClean="0">
                <a:solidFill>
                  <a:srgbClr val="FF0000"/>
                </a:solidFill>
                <a:latin typeface="Times New Roman" pitchFamily="18" charset="0"/>
                <a:cs typeface="Times New Roman" pitchFamily="18" charset="0"/>
              </a:rPr>
              <a:t>Grant-DCL Statement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a:bodyPr>
          <a:lstStyle/>
          <a:p>
            <a:r>
              <a:rPr lang="en-US" sz="2600" dirty="0" smtClean="0">
                <a:latin typeface="Times New Roman" pitchFamily="18" charset="0"/>
                <a:cs typeface="Times New Roman" pitchFamily="18" charset="0"/>
              </a:rPr>
              <a:t>DCL commands are used to enforce database security in a multiple user database environment. Two types of DCL commands are GRANT and REVOKE. Only Database Administrator's or owner's of the database object can provide/remove privileges on a database object. </a:t>
            </a:r>
          </a:p>
          <a:p>
            <a:r>
              <a:rPr lang="en-US" sz="2600" b="1" dirty="0" smtClean="0">
                <a:solidFill>
                  <a:srgbClr val="FF0000"/>
                </a:solidFill>
                <a:latin typeface="Times New Roman" pitchFamily="18" charset="0"/>
                <a:cs typeface="Times New Roman" pitchFamily="18" charset="0"/>
              </a:rPr>
              <a:t>SQL GRANT Command</a:t>
            </a:r>
          </a:p>
          <a:p>
            <a:pPr>
              <a:buNone/>
            </a:pPr>
            <a:r>
              <a:rPr lang="en-US" sz="2600" dirty="0" smtClean="0">
                <a:latin typeface="Times New Roman" pitchFamily="18" charset="0"/>
                <a:cs typeface="Times New Roman" pitchFamily="18" charset="0"/>
              </a:rPr>
              <a:t>         SQL GRANT is a command used to provide access or privileges on the database objects to the users. </a:t>
            </a:r>
          </a:p>
          <a:p>
            <a:r>
              <a:rPr lang="en-US" sz="2600" b="1" dirty="0" smtClean="0">
                <a:solidFill>
                  <a:srgbClr val="FF0000"/>
                </a:solidFill>
                <a:latin typeface="Times New Roman" pitchFamily="18" charset="0"/>
                <a:cs typeface="Times New Roman" pitchFamily="18" charset="0"/>
              </a:rPr>
              <a:t>Syntax is: </a:t>
            </a:r>
            <a:endParaRPr lang="en-US" sz="2600" dirty="0" smtClean="0">
              <a:solidFill>
                <a:srgbClr val="FF0000"/>
              </a:solidFill>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GRANT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privilege_name</a:t>
            </a: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solidFill>
                  <a:srgbClr val="FF0000"/>
                </a:solidFill>
                <a:latin typeface="Times New Roman" pitchFamily="18" charset="0"/>
                <a:cs typeface="Times New Roman" pitchFamily="18" charset="0"/>
              </a:rPr>
              <a:t>ON </a:t>
            </a:r>
            <a:r>
              <a:rPr lang="en-US" sz="2600" dirty="0" err="1" smtClean="0">
                <a:latin typeface="Times New Roman" pitchFamily="18" charset="0"/>
                <a:cs typeface="Times New Roman" pitchFamily="18" charset="0"/>
              </a:rPr>
              <a:t>object_name</a:t>
            </a: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solidFill>
                  <a:srgbClr val="FF0000"/>
                </a:solidFill>
                <a:latin typeface="Times New Roman" pitchFamily="18" charset="0"/>
                <a:cs typeface="Times New Roman" pitchFamily="18" charset="0"/>
              </a:rPr>
              <a:t>TO </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user_name</a:t>
            </a:r>
            <a:r>
              <a:rPr lang="en-US" sz="2600" dirty="0" smtClean="0">
                <a:latin typeface="Times New Roman" pitchFamily="18" charset="0"/>
                <a:cs typeface="Times New Roman" pitchFamily="18" charset="0"/>
              </a:rPr>
              <a:t> |PUBLIC |</a:t>
            </a:r>
            <a:r>
              <a:rPr lang="en-US" sz="2600" dirty="0" err="1" smtClean="0">
                <a:latin typeface="Times New Roman" pitchFamily="18" charset="0"/>
                <a:cs typeface="Times New Roman" pitchFamily="18" charset="0"/>
              </a:rPr>
              <a:t>role_name</a:t>
            </a: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a:t>
            </a:r>
            <a:r>
              <a:rPr lang="en-US" sz="2600" dirty="0" smtClean="0">
                <a:solidFill>
                  <a:srgbClr val="FF0000"/>
                </a:solidFill>
                <a:latin typeface="Times New Roman" pitchFamily="18" charset="0"/>
                <a:cs typeface="Times New Roman" pitchFamily="18" charset="0"/>
              </a:rPr>
              <a:t>WITH GRANT OPTION</a:t>
            </a:r>
            <a:r>
              <a:rPr lang="en-US" sz="26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6" name="Date Placeholder 5"/>
          <p:cNvSpPr>
            <a:spLocks noGrp="1"/>
          </p:cNvSpPr>
          <p:nvPr>
            <p:ph type="dt" sz="half" idx="10"/>
          </p:nvPr>
        </p:nvSpPr>
        <p:spPr/>
        <p:txBody>
          <a:bodyPr/>
          <a:lstStyle/>
          <a:p>
            <a:fld id="{3BF36AC4-D68C-4506-A180-316B28ED2A4D}" type="datetime1">
              <a:rPr lang="en-US" smtClean="0"/>
              <a:t>10/3/2019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b="1" dirty="0" smtClean="0">
                <a:solidFill>
                  <a:srgbClr val="FF0000"/>
                </a:solidFill>
                <a:latin typeface="Times New Roman" pitchFamily="18" charset="0"/>
                <a:cs typeface="Times New Roman" pitchFamily="18" charset="0"/>
              </a:rPr>
              <a:t>Data Type Abbreviations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914400"/>
          <a:ext cx="8229600" cy="5120640"/>
        </p:xfrm>
        <a:graphic>
          <a:graphicData uri="http://schemas.openxmlformats.org/drawingml/2006/table">
            <a:tbl>
              <a:tblPr firstRow="1" bandRow="1">
                <a:tableStyleId>{21E4AEA4-8DFA-4A89-87EB-49C32662AFE0}</a:tableStyleId>
              </a:tblPr>
              <a:tblGrid>
                <a:gridCol w="3810000"/>
                <a:gridCol w="4419600"/>
              </a:tblGrid>
              <a:tr h="370840">
                <a:tc>
                  <a:txBody>
                    <a:bodyPr/>
                    <a:lstStyle/>
                    <a:p>
                      <a:r>
                        <a:rPr lang="en-US" sz="2200" dirty="0">
                          <a:latin typeface="Times New Roman" pitchFamily="18" charset="0"/>
                          <a:cs typeface="Times New Roman" pitchFamily="18" charset="0"/>
                        </a:rPr>
                        <a:t>Abbreviation </a:t>
                      </a:r>
                      <a:endParaRPr lang="en-US" sz="2200" b="1" dirty="0">
                        <a:latin typeface="Times New Roman" pitchFamily="18" charset="0"/>
                        <a:cs typeface="Times New Roman" pitchFamily="18" charset="0"/>
                      </a:endParaRPr>
                    </a:p>
                  </a:txBody>
                  <a:tcPr anchor="ctr"/>
                </a:tc>
                <a:tc>
                  <a:txBody>
                    <a:bodyPr/>
                    <a:lstStyle/>
                    <a:p>
                      <a:r>
                        <a:rPr lang="en-US" sz="2200">
                          <a:latin typeface="Times New Roman" pitchFamily="18" charset="0"/>
                          <a:cs typeface="Times New Roman" pitchFamily="18" charset="0"/>
                        </a:rPr>
                        <a:t>Character </a:t>
                      </a:r>
                      <a:endParaRPr lang="en-US" sz="2200" b="1">
                        <a:latin typeface="Times New Roman" pitchFamily="18" charset="0"/>
                        <a:cs typeface="Times New Roman" pitchFamily="18" charset="0"/>
                      </a:endParaRPr>
                    </a:p>
                  </a:txBody>
                  <a:tcPr anchor="ctr"/>
                </a:tc>
              </a:tr>
              <a:tr h="370840">
                <a:tc>
                  <a:txBody>
                    <a:bodyPr/>
                    <a:lstStyle/>
                    <a:p>
                      <a:r>
                        <a:rPr lang="en-US" sz="2200" dirty="0">
                          <a:latin typeface="Times New Roman" pitchFamily="18" charset="0"/>
                          <a:cs typeface="Times New Roman" pitchFamily="18" charset="0"/>
                        </a:rPr>
                        <a:t>CHAR(n)</a:t>
                      </a:r>
                    </a:p>
                  </a:txBody>
                  <a:tcPr anchor="ctr"/>
                </a:tc>
                <a:tc>
                  <a:txBody>
                    <a:bodyPr/>
                    <a:lstStyle/>
                    <a:p>
                      <a:r>
                        <a:rPr lang="en-US" sz="2200">
                          <a:latin typeface="Times New Roman" pitchFamily="18" charset="0"/>
                          <a:cs typeface="Times New Roman" pitchFamily="18" charset="0"/>
                        </a:rPr>
                        <a:t>CHARACTER(n)</a:t>
                      </a:r>
                    </a:p>
                  </a:txBody>
                  <a:tcPr anchor="ctr"/>
                </a:tc>
              </a:tr>
              <a:tr h="370840">
                <a:tc>
                  <a:txBody>
                    <a:bodyPr/>
                    <a:lstStyle/>
                    <a:p>
                      <a:r>
                        <a:rPr lang="en-US" sz="2200" dirty="0">
                          <a:latin typeface="Times New Roman" pitchFamily="18" charset="0"/>
                          <a:cs typeface="Times New Roman" pitchFamily="18" charset="0"/>
                        </a:rPr>
                        <a:t>CHAR</a:t>
                      </a:r>
                    </a:p>
                  </a:txBody>
                  <a:tcPr anchor="ctr"/>
                </a:tc>
                <a:tc>
                  <a:txBody>
                    <a:bodyPr/>
                    <a:lstStyle/>
                    <a:p>
                      <a:r>
                        <a:rPr lang="en-US" sz="2200">
                          <a:latin typeface="Times New Roman" pitchFamily="18" charset="0"/>
                          <a:cs typeface="Times New Roman" pitchFamily="18" charset="0"/>
                        </a:rPr>
                        <a:t>CHARACTER</a:t>
                      </a:r>
                    </a:p>
                  </a:txBody>
                  <a:tcPr anchor="ctr"/>
                </a:tc>
              </a:tr>
              <a:tr h="370840">
                <a:tc>
                  <a:txBody>
                    <a:bodyPr/>
                    <a:lstStyle/>
                    <a:p>
                      <a:r>
                        <a:rPr lang="en-US" sz="2200" dirty="0">
                          <a:latin typeface="Times New Roman" pitchFamily="18" charset="0"/>
                          <a:cs typeface="Times New Roman" pitchFamily="18" charset="0"/>
                        </a:rPr>
                        <a:t>CHAR VARYING(n)</a:t>
                      </a:r>
                    </a:p>
                  </a:txBody>
                  <a:tcPr anchor="ctr"/>
                </a:tc>
                <a:tc>
                  <a:txBody>
                    <a:bodyPr/>
                    <a:lstStyle/>
                    <a:p>
                      <a:r>
                        <a:rPr lang="en-US" sz="2200">
                          <a:latin typeface="Times New Roman" pitchFamily="18" charset="0"/>
                          <a:cs typeface="Times New Roman" pitchFamily="18" charset="0"/>
                        </a:rPr>
                        <a:t>CHARACTER VARYING(n)</a:t>
                      </a:r>
                    </a:p>
                  </a:txBody>
                  <a:tcPr anchor="ctr"/>
                </a:tc>
              </a:tr>
              <a:tr h="370840">
                <a:tc>
                  <a:txBody>
                    <a:bodyPr/>
                    <a:lstStyle/>
                    <a:p>
                      <a:r>
                        <a:rPr lang="en-US" sz="2200" dirty="0">
                          <a:latin typeface="Times New Roman" pitchFamily="18" charset="0"/>
                          <a:cs typeface="Times New Roman" pitchFamily="18" charset="0"/>
                        </a:rPr>
                        <a:t>VARCHAR(n)</a:t>
                      </a:r>
                    </a:p>
                  </a:txBody>
                  <a:tcPr anchor="ctr"/>
                </a:tc>
                <a:tc>
                  <a:txBody>
                    <a:bodyPr/>
                    <a:lstStyle/>
                    <a:p>
                      <a:r>
                        <a:rPr lang="en-US" sz="2200">
                          <a:latin typeface="Times New Roman" pitchFamily="18" charset="0"/>
                          <a:cs typeface="Times New Roman" pitchFamily="18" charset="0"/>
                        </a:rPr>
                        <a:t>CHARACTER VARYING(n)</a:t>
                      </a:r>
                    </a:p>
                  </a:txBody>
                  <a:tcPr anchor="ctr"/>
                </a:tc>
              </a:tr>
              <a:tr h="370840">
                <a:tc>
                  <a:txBody>
                    <a:bodyPr/>
                    <a:lstStyle/>
                    <a:p>
                      <a:r>
                        <a:rPr lang="en-US" sz="2200" dirty="0">
                          <a:latin typeface="Times New Roman" pitchFamily="18" charset="0"/>
                          <a:cs typeface="Times New Roman" pitchFamily="18" charset="0"/>
                        </a:rPr>
                        <a:t>VARBINARY(n)</a:t>
                      </a:r>
                    </a:p>
                  </a:txBody>
                  <a:tcPr anchor="ctr"/>
                </a:tc>
                <a:tc>
                  <a:txBody>
                    <a:bodyPr/>
                    <a:lstStyle/>
                    <a:p>
                      <a:r>
                        <a:rPr lang="en-US" sz="2200" dirty="0">
                          <a:latin typeface="Times New Roman" pitchFamily="18" charset="0"/>
                          <a:cs typeface="Times New Roman" pitchFamily="18" charset="0"/>
                        </a:rPr>
                        <a:t>BINARY VARYING(n)</a:t>
                      </a:r>
                    </a:p>
                  </a:txBody>
                  <a:tcPr anchor="ctr"/>
                </a:tc>
              </a:tr>
              <a:tr h="370840">
                <a:tc>
                  <a:txBody>
                    <a:bodyPr/>
                    <a:lstStyle/>
                    <a:p>
                      <a:r>
                        <a:rPr lang="en-US" sz="2200" dirty="0">
                          <a:latin typeface="Times New Roman" pitchFamily="18" charset="0"/>
                          <a:cs typeface="Times New Roman" pitchFamily="18" charset="0"/>
                        </a:rPr>
                        <a:t>INT(p)</a:t>
                      </a:r>
                    </a:p>
                  </a:txBody>
                  <a:tcPr anchor="ctr"/>
                </a:tc>
                <a:tc>
                  <a:txBody>
                    <a:bodyPr/>
                    <a:lstStyle/>
                    <a:p>
                      <a:r>
                        <a:rPr lang="en-US" sz="2200" dirty="0">
                          <a:latin typeface="Times New Roman" pitchFamily="18" charset="0"/>
                          <a:cs typeface="Times New Roman" pitchFamily="18" charset="0"/>
                        </a:rPr>
                        <a:t>INTEGER(p)</a:t>
                      </a:r>
                    </a:p>
                  </a:txBody>
                  <a:tcPr anchor="ctr"/>
                </a:tc>
              </a:tr>
              <a:tr h="370840">
                <a:tc>
                  <a:txBody>
                    <a:bodyPr/>
                    <a:lstStyle/>
                    <a:p>
                      <a:r>
                        <a:rPr lang="en-US" sz="2200" dirty="0">
                          <a:latin typeface="Times New Roman" pitchFamily="18" charset="0"/>
                          <a:cs typeface="Times New Roman" pitchFamily="18" charset="0"/>
                        </a:rPr>
                        <a:t>INT</a:t>
                      </a:r>
                    </a:p>
                  </a:txBody>
                  <a:tcPr anchor="ctr"/>
                </a:tc>
                <a:tc>
                  <a:txBody>
                    <a:bodyPr/>
                    <a:lstStyle/>
                    <a:p>
                      <a:r>
                        <a:rPr lang="en-US" sz="2200" dirty="0">
                          <a:latin typeface="Times New Roman" pitchFamily="18" charset="0"/>
                          <a:cs typeface="Times New Roman" pitchFamily="18" charset="0"/>
                        </a:rPr>
                        <a:t>INTEGER</a:t>
                      </a:r>
                    </a:p>
                  </a:txBody>
                  <a:tcPr anchor="ctr"/>
                </a:tc>
              </a:tr>
              <a:tr h="370840">
                <a:tc>
                  <a:txBody>
                    <a:bodyPr/>
                    <a:lstStyle/>
                    <a:p>
                      <a:r>
                        <a:rPr lang="en-US" sz="2200" dirty="0">
                          <a:latin typeface="Times New Roman" pitchFamily="18" charset="0"/>
                          <a:cs typeface="Times New Roman" pitchFamily="18" charset="0"/>
                        </a:rPr>
                        <a:t>DEC(p, s)</a:t>
                      </a:r>
                    </a:p>
                  </a:txBody>
                  <a:tcPr anchor="ctr"/>
                </a:tc>
                <a:tc>
                  <a:txBody>
                    <a:bodyPr/>
                    <a:lstStyle/>
                    <a:p>
                      <a:r>
                        <a:rPr lang="en-US" sz="2200" dirty="0">
                          <a:latin typeface="Times New Roman" pitchFamily="18" charset="0"/>
                          <a:cs typeface="Times New Roman" pitchFamily="18" charset="0"/>
                        </a:rPr>
                        <a:t>DECIMAL(p, s)</a:t>
                      </a:r>
                    </a:p>
                  </a:txBody>
                  <a:tcPr anchor="ctr"/>
                </a:tc>
              </a:tr>
              <a:tr h="370840">
                <a:tc>
                  <a:txBody>
                    <a:bodyPr/>
                    <a:lstStyle/>
                    <a:p>
                      <a:r>
                        <a:rPr lang="en-US" sz="2200" dirty="0">
                          <a:latin typeface="Times New Roman" pitchFamily="18" charset="0"/>
                          <a:cs typeface="Times New Roman" pitchFamily="18" charset="0"/>
                        </a:rPr>
                        <a:t>DEC</a:t>
                      </a:r>
                    </a:p>
                  </a:txBody>
                  <a:tcPr anchor="ctr"/>
                </a:tc>
                <a:tc>
                  <a:txBody>
                    <a:bodyPr/>
                    <a:lstStyle/>
                    <a:p>
                      <a:r>
                        <a:rPr lang="en-US" sz="2200" dirty="0">
                          <a:latin typeface="Times New Roman" pitchFamily="18" charset="0"/>
                          <a:cs typeface="Times New Roman" pitchFamily="18" charset="0"/>
                        </a:rPr>
                        <a:t>DECIMAL</a:t>
                      </a:r>
                    </a:p>
                  </a:txBody>
                  <a:tcPr anchor="ctr"/>
                </a:tc>
              </a:tr>
              <a:tr h="370840">
                <a:tc>
                  <a:txBody>
                    <a:bodyPr/>
                    <a:lstStyle/>
                    <a:p>
                      <a:r>
                        <a:rPr lang="en-US" sz="2200" dirty="0">
                          <a:latin typeface="Times New Roman" pitchFamily="18" charset="0"/>
                          <a:cs typeface="Times New Roman" pitchFamily="18" charset="0"/>
                        </a:rPr>
                        <a:t>NUM(p, s)</a:t>
                      </a:r>
                    </a:p>
                  </a:txBody>
                  <a:tcPr anchor="ctr"/>
                </a:tc>
                <a:tc>
                  <a:txBody>
                    <a:bodyPr/>
                    <a:lstStyle/>
                    <a:p>
                      <a:r>
                        <a:rPr lang="en-US" sz="2200" dirty="0">
                          <a:latin typeface="Times New Roman" pitchFamily="18" charset="0"/>
                          <a:cs typeface="Times New Roman" pitchFamily="18" charset="0"/>
                        </a:rPr>
                        <a:t>NUMERIC(p, s)</a:t>
                      </a:r>
                    </a:p>
                  </a:txBody>
                  <a:tcPr anchor="ctr"/>
                </a:tc>
              </a:tr>
              <a:tr h="370840">
                <a:tc>
                  <a:txBody>
                    <a:bodyPr/>
                    <a:lstStyle/>
                    <a:p>
                      <a:r>
                        <a:rPr lang="en-US" sz="2200" dirty="0">
                          <a:latin typeface="Times New Roman" pitchFamily="18" charset="0"/>
                          <a:cs typeface="Times New Roman" pitchFamily="18" charset="0"/>
                        </a:rPr>
                        <a:t>NUM</a:t>
                      </a:r>
                    </a:p>
                  </a:txBody>
                  <a:tcPr anchor="ctr"/>
                </a:tc>
                <a:tc>
                  <a:txBody>
                    <a:bodyPr/>
                    <a:lstStyle/>
                    <a:p>
                      <a:r>
                        <a:rPr lang="en-US" sz="2200" dirty="0">
                          <a:latin typeface="Times New Roman" pitchFamily="18" charset="0"/>
                          <a:cs typeface="Times New Roman" pitchFamily="18" charset="0"/>
                        </a:rPr>
                        <a:t>NUMERIC</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Date Placeholder 5"/>
          <p:cNvSpPr>
            <a:spLocks noGrp="1"/>
          </p:cNvSpPr>
          <p:nvPr>
            <p:ph type="dt" sz="half" idx="10"/>
          </p:nvPr>
        </p:nvSpPr>
        <p:spPr/>
        <p:txBody>
          <a:bodyPr/>
          <a:lstStyle/>
          <a:p>
            <a:fld id="{382410F5-01C8-4F95-BC4E-F4A7AA83A266}" type="datetime1">
              <a:rPr lang="en-US" smtClean="0"/>
              <a:t>10/3/2019</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pPr algn="l"/>
            <a:r>
              <a:rPr lang="en-US" sz="2000" dirty="0" smtClean="0">
                <a:solidFill>
                  <a:srgbClr val="FF0000"/>
                </a:solidFill>
                <a:latin typeface="Times New Roman" pitchFamily="18" charset="0"/>
                <a:cs typeface="Times New Roman" pitchFamily="18" charset="0"/>
              </a:rPr>
              <a:t>Continue…</a:t>
            </a:r>
            <a:endParaRPr lang="en-US" sz="2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15000"/>
          </a:xfrm>
        </p:spPr>
        <p:txBody>
          <a:bodyPr>
            <a:normAutofit fontScale="92500" lnSpcReduction="10000"/>
          </a:bodyPr>
          <a:lstStyle/>
          <a:p>
            <a:r>
              <a:rPr lang="en-US" b="1" i="1" dirty="0" err="1" smtClean="0">
                <a:solidFill>
                  <a:srgbClr val="FF0000"/>
                </a:solidFill>
                <a:latin typeface="Times New Roman" pitchFamily="18" charset="0"/>
                <a:cs typeface="Times New Roman" pitchFamily="18" charset="0"/>
              </a:rPr>
              <a:t>privilege_name</a:t>
            </a:r>
            <a:r>
              <a:rPr lang="en-US" dirty="0" smtClean="0">
                <a:latin typeface="Times New Roman" pitchFamily="18" charset="0"/>
                <a:cs typeface="Times New Roman" pitchFamily="18" charset="0"/>
              </a:rPr>
              <a:t> is the access right or privilege granted to the user. Some of the access rights are ALL, EXECUTE, and SELECT. </a:t>
            </a:r>
          </a:p>
          <a:p>
            <a:r>
              <a:rPr lang="en-US" b="1" i="1" dirty="0" err="1" smtClean="0">
                <a:solidFill>
                  <a:srgbClr val="FF0000"/>
                </a:solidFill>
                <a:latin typeface="Times New Roman" pitchFamily="18" charset="0"/>
                <a:cs typeface="Times New Roman" pitchFamily="18" charset="0"/>
              </a:rPr>
              <a:t>object_name</a:t>
            </a:r>
            <a:r>
              <a:rPr lang="en-US" dirty="0" smtClean="0">
                <a:latin typeface="Times New Roman" pitchFamily="18" charset="0"/>
                <a:cs typeface="Times New Roman" pitchFamily="18" charset="0"/>
              </a:rPr>
              <a:t> is the name of an database object like TABLE, VIEW, STORED PROC and SEQUENCE.</a:t>
            </a:r>
          </a:p>
          <a:p>
            <a:r>
              <a:rPr lang="en-US" b="1" i="1" dirty="0" err="1" smtClean="0">
                <a:solidFill>
                  <a:srgbClr val="FF0000"/>
                </a:solidFill>
                <a:latin typeface="Times New Roman" pitchFamily="18" charset="0"/>
                <a:cs typeface="Times New Roman" pitchFamily="18" charset="0"/>
              </a:rPr>
              <a:t>user_name</a:t>
            </a:r>
            <a:r>
              <a:rPr lang="en-US" dirty="0" smtClean="0">
                <a:latin typeface="Times New Roman" pitchFamily="18" charset="0"/>
                <a:cs typeface="Times New Roman" pitchFamily="18" charset="0"/>
              </a:rPr>
              <a:t> is the name of the user to whom an access right is being granted.</a:t>
            </a:r>
          </a:p>
          <a:p>
            <a:r>
              <a:rPr lang="en-US" b="1" i="1" dirty="0" smtClean="0">
                <a:solidFill>
                  <a:srgbClr val="FF0000"/>
                </a:solidFill>
                <a:latin typeface="Times New Roman" pitchFamily="18" charset="0"/>
                <a:cs typeface="Times New Roman" pitchFamily="18" charset="0"/>
              </a:rPr>
              <a:t>PUBLIC</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is used to grant access rights to all users.</a:t>
            </a:r>
          </a:p>
          <a:p>
            <a:r>
              <a:rPr lang="en-US" b="1" i="1" dirty="0" smtClean="0">
                <a:solidFill>
                  <a:srgbClr val="FF0000"/>
                </a:solidFill>
                <a:latin typeface="Times New Roman" pitchFamily="18" charset="0"/>
                <a:cs typeface="Times New Roman" pitchFamily="18" charset="0"/>
              </a:rPr>
              <a:t>ROLES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are a set of privileges grouped together. </a:t>
            </a:r>
          </a:p>
          <a:p>
            <a:r>
              <a:rPr lang="en-US" b="1" i="1" dirty="0" smtClean="0">
                <a:solidFill>
                  <a:srgbClr val="FF0000"/>
                </a:solidFill>
                <a:latin typeface="Times New Roman" pitchFamily="18" charset="0"/>
                <a:cs typeface="Times New Roman" pitchFamily="18" charset="0"/>
              </a:rPr>
              <a:t>WITH GRANT OPTION</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allows a user to grant access rights to other users.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6" name="Date Placeholder 5"/>
          <p:cNvSpPr>
            <a:spLocks noGrp="1"/>
          </p:cNvSpPr>
          <p:nvPr>
            <p:ph type="dt" sz="half" idx="10"/>
          </p:nvPr>
        </p:nvSpPr>
        <p:spPr/>
        <p:txBody>
          <a:bodyPr/>
          <a:lstStyle/>
          <a:p>
            <a:fld id="{19E444AF-A3B9-46B1-9E1A-F0B5D81BA404}" type="datetime1">
              <a:rPr lang="en-US" smtClean="0"/>
              <a:t>10/3/2019</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400" b="1" dirty="0" smtClean="0">
                <a:solidFill>
                  <a:srgbClr val="FF0000"/>
                </a:solidFill>
                <a:latin typeface="Times New Roman" pitchFamily="18" charset="0"/>
                <a:cs typeface="Times New Roman" pitchFamily="18" charset="0"/>
              </a:rPr>
              <a:t>Example</a:t>
            </a: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867400"/>
          </a:xfrm>
        </p:spPr>
        <p:txBody>
          <a:bodyPr>
            <a:normAutofit/>
          </a:bodyPr>
          <a:lstStyle/>
          <a:p>
            <a:pPr marL="0" indent="0">
              <a:buNone/>
            </a:pPr>
            <a:r>
              <a:rPr lang="en-US" sz="2800" dirty="0" smtClean="0">
                <a:solidFill>
                  <a:srgbClr val="FF0000"/>
                </a:solidFill>
                <a:latin typeface="Times New Roman" pitchFamily="18" charset="0"/>
                <a:cs typeface="Times New Roman" pitchFamily="18" charset="0"/>
              </a:rPr>
              <a:t>      GRANT SELECT ON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TO</a:t>
            </a:r>
            <a:r>
              <a:rPr lang="en-US" sz="2800" dirty="0" smtClean="0">
                <a:latin typeface="Times New Roman" pitchFamily="18" charset="0"/>
                <a:cs typeface="Times New Roman" pitchFamily="18" charset="0"/>
              </a:rPr>
              <a:t> user1;</a:t>
            </a:r>
          </a:p>
          <a:p>
            <a:r>
              <a:rPr lang="en-US" sz="2800" dirty="0" smtClean="0">
                <a:latin typeface="Times New Roman" pitchFamily="18" charset="0"/>
                <a:cs typeface="Times New Roman" pitchFamily="18" charset="0"/>
              </a:rPr>
              <a:t>This command grants a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permission on </a:t>
            </a:r>
            <a:r>
              <a:rPr lang="en-US" sz="2800" b="1" dirty="0" smtClean="0">
                <a:latin typeface="Times New Roman" pitchFamily="18" charset="0"/>
                <a:cs typeface="Times New Roman" pitchFamily="18" charset="0"/>
              </a:rPr>
              <a:t>employee</a:t>
            </a:r>
            <a:r>
              <a:rPr lang="en-US" sz="2800" dirty="0" smtClean="0">
                <a:latin typeface="Times New Roman" pitchFamily="18" charset="0"/>
                <a:cs typeface="Times New Roman" pitchFamily="18" charset="0"/>
              </a:rPr>
              <a:t> table to </a:t>
            </a:r>
            <a:r>
              <a:rPr lang="en-US" sz="2800" b="1" dirty="0" smtClean="0">
                <a:latin typeface="Times New Roman" pitchFamily="18" charset="0"/>
                <a:cs typeface="Times New Roman" pitchFamily="18" charset="0"/>
              </a:rPr>
              <a:t>user1</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If you </a:t>
            </a:r>
            <a:r>
              <a:rPr lang="en-US" sz="2800" dirty="0" smtClean="0">
                <a:solidFill>
                  <a:srgbClr val="FF0000"/>
                </a:solidFill>
                <a:latin typeface="Times New Roman" pitchFamily="18" charset="0"/>
                <a:cs typeface="Times New Roman" pitchFamily="18" charset="0"/>
              </a:rPr>
              <a:t>GRANT SELECT </a:t>
            </a:r>
            <a:r>
              <a:rPr lang="en-US" sz="2800" dirty="0" smtClean="0">
                <a:latin typeface="Times New Roman" pitchFamily="18" charset="0"/>
                <a:cs typeface="Times New Roman" pitchFamily="18" charset="0"/>
              </a:rPr>
              <a:t>privilege on employee table to user1 using the </a:t>
            </a:r>
            <a:r>
              <a:rPr lang="en-US" sz="2800" dirty="0" smtClean="0">
                <a:solidFill>
                  <a:srgbClr val="FF0000"/>
                </a:solidFill>
                <a:latin typeface="Times New Roman" pitchFamily="18" charset="0"/>
                <a:cs typeface="Times New Roman" pitchFamily="18" charset="0"/>
              </a:rPr>
              <a:t>WITH GRANT </a:t>
            </a:r>
            <a:r>
              <a:rPr lang="en-US" sz="2800" dirty="0" smtClean="0">
                <a:latin typeface="Times New Roman" pitchFamily="18" charset="0"/>
                <a:cs typeface="Times New Roman" pitchFamily="18" charset="0"/>
              </a:rPr>
              <a:t>option, then user1 can </a:t>
            </a:r>
            <a:r>
              <a:rPr lang="en-US" sz="2800" dirty="0" smtClean="0">
                <a:solidFill>
                  <a:srgbClr val="FF0000"/>
                </a:solidFill>
                <a:latin typeface="Times New Roman" pitchFamily="18" charset="0"/>
                <a:cs typeface="Times New Roman" pitchFamily="18" charset="0"/>
              </a:rPr>
              <a:t>GRANT SELECT </a:t>
            </a:r>
            <a:r>
              <a:rPr lang="en-US" sz="2800" dirty="0" smtClean="0">
                <a:latin typeface="Times New Roman" pitchFamily="18" charset="0"/>
                <a:cs typeface="Times New Roman" pitchFamily="18" charset="0"/>
              </a:rPr>
              <a:t>privilege on employee table to another user, such as user2 etc. </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Later, we can </a:t>
            </a:r>
            <a:r>
              <a:rPr lang="en-US" sz="2800" dirty="0" smtClean="0">
                <a:solidFill>
                  <a:srgbClr val="FF0000"/>
                </a:solidFill>
                <a:latin typeface="Times New Roman" pitchFamily="18" charset="0"/>
                <a:cs typeface="Times New Roman" pitchFamily="18" charset="0"/>
              </a:rPr>
              <a:t>REVOKE </a:t>
            </a:r>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privilege on employee from user1, still user2 will have </a:t>
            </a:r>
            <a:r>
              <a:rPr lang="en-US" sz="2800" dirty="0" smtClean="0">
                <a:solidFill>
                  <a:srgbClr val="FF0000"/>
                </a:solidFill>
                <a:latin typeface="Times New Roman" pitchFamily="18" charset="0"/>
                <a:cs typeface="Times New Roman" pitchFamily="18" charset="0"/>
              </a:rPr>
              <a:t>SELECT </a:t>
            </a:r>
            <a:r>
              <a:rPr lang="en-US" sz="2800" dirty="0" smtClean="0">
                <a:latin typeface="Times New Roman" pitchFamily="18" charset="0"/>
                <a:cs typeface="Times New Roman" pitchFamily="18" charset="0"/>
              </a:rPr>
              <a:t>privilege on employee table.</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6" name="Date Placeholder 5"/>
          <p:cNvSpPr>
            <a:spLocks noGrp="1"/>
          </p:cNvSpPr>
          <p:nvPr>
            <p:ph type="dt" sz="half" idx="10"/>
          </p:nvPr>
        </p:nvSpPr>
        <p:spPr/>
        <p:txBody>
          <a:bodyPr/>
          <a:lstStyle/>
          <a:p>
            <a:fld id="{A63F5860-CA28-4877-BB13-2868672A8C55}" type="datetime1">
              <a:rPr lang="en-US" smtClean="0"/>
              <a:t>10/3/2019</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sz="3400" b="1" dirty="0" smtClean="0">
                <a:solidFill>
                  <a:srgbClr val="FF0000"/>
                </a:solidFill>
                <a:latin typeface="Times New Roman" pitchFamily="18" charset="0"/>
                <a:cs typeface="Times New Roman" pitchFamily="18" charset="0"/>
              </a:rPr>
              <a:t>Revoke –DCL Stateme</a:t>
            </a:r>
            <a:r>
              <a:rPr lang="en-US" sz="3200" b="1" dirty="0" smtClean="0">
                <a:solidFill>
                  <a:srgbClr val="FF0000"/>
                </a:solidFill>
                <a:latin typeface="Times New Roman" pitchFamily="18" charset="0"/>
                <a:cs typeface="Times New Roman" pitchFamily="18" charset="0"/>
              </a:rPr>
              <a:t>nt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REVOKE</a:t>
            </a:r>
            <a:r>
              <a:rPr lang="en-US" sz="2800" dirty="0" smtClean="0">
                <a:latin typeface="Times New Roman" pitchFamily="18" charset="0"/>
                <a:cs typeface="Times New Roman" pitchFamily="18" charset="0"/>
              </a:rPr>
              <a:t> command removes user access rights or privileges to the database objects.</a:t>
            </a:r>
          </a:p>
          <a:p>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Syntax :</a:t>
            </a:r>
            <a:r>
              <a:rPr lang="en-US" sz="2800" b="1" dirty="0" smtClean="0">
                <a:latin typeface="Times New Roman" pitchFamily="18" charset="0"/>
                <a:cs typeface="Times New Roman" pitchFamily="18" charset="0"/>
              </a:rPr>
              <a:t> </a:t>
            </a:r>
          </a:p>
          <a:p>
            <a:pPr>
              <a:buNone/>
            </a:pPr>
            <a:r>
              <a:rPr lang="en-US" sz="2800" dirty="0" smtClean="0">
                <a:solidFill>
                  <a:srgbClr val="FF0000"/>
                </a:solidFill>
                <a:latin typeface="Times New Roman" pitchFamily="18" charset="0"/>
                <a:cs typeface="Times New Roman" pitchFamily="18" charset="0"/>
              </a:rPr>
              <a:t>    REVOKE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privilege_name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ON </a:t>
            </a:r>
            <a:r>
              <a:rPr lang="en-US" sz="2800" dirty="0" err="1" smtClean="0">
                <a:latin typeface="Times New Roman" pitchFamily="18" charset="0"/>
                <a:cs typeface="Times New Roman" pitchFamily="18" charset="0"/>
              </a:rPr>
              <a:t>object_name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user_name</a:t>
            </a:r>
            <a:r>
              <a:rPr lang="en-US" sz="2800" dirty="0" smtClean="0">
                <a:latin typeface="Times New Roman" pitchFamily="18" charset="0"/>
                <a:cs typeface="Times New Roman" pitchFamily="18" charset="0"/>
              </a:rPr>
              <a:t> |PUBLIC |</a:t>
            </a:r>
            <a:r>
              <a:rPr lang="en-US" sz="2800" dirty="0" err="1" smtClean="0">
                <a:latin typeface="Times New Roman" pitchFamily="18" charset="0"/>
                <a:cs typeface="Times New Roman" pitchFamily="18" charset="0"/>
              </a:rPr>
              <a:t>role_name</a:t>
            </a:r>
            <a:r>
              <a:rPr lang="en-US" sz="2800" dirty="0" smtClean="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6" name="Date Placeholder 5"/>
          <p:cNvSpPr>
            <a:spLocks noGrp="1"/>
          </p:cNvSpPr>
          <p:nvPr>
            <p:ph type="dt" sz="half" idx="10"/>
          </p:nvPr>
        </p:nvSpPr>
        <p:spPr/>
        <p:txBody>
          <a:bodyPr/>
          <a:lstStyle/>
          <a:p>
            <a:fld id="{FEE3D1F7-8F16-4F21-A6EF-D67A8353FF57}" type="datetime1">
              <a:rPr lang="en-US" smtClean="0"/>
              <a:t>10/3/2019</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sz="3400" dirty="0" smtClean="0">
                <a:solidFill>
                  <a:srgbClr val="FF0000"/>
                </a:solidFill>
                <a:latin typeface="Times New Roman" pitchFamily="18" charset="0"/>
                <a:cs typeface="Times New Roman" pitchFamily="18" charset="0"/>
              </a:rPr>
              <a:t>Example</a:t>
            </a: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943600"/>
          </a:xfrm>
        </p:spPr>
        <p:txBody>
          <a:bodyPr>
            <a:noAutofit/>
          </a:bodyPr>
          <a:lstStyle/>
          <a:p>
            <a:pPr marL="0" indent="0">
              <a:buNone/>
            </a:pPr>
            <a:r>
              <a:rPr lang="en-US" sz="2800" dirty="0" smtClean="0">
                <a:solidFill>
                  <a:srgbClr val="FF0000"/>
                </a:solidFill>
                <a:latin typeface="Times New Roman" pitchFamily="18" charset="0"/>
                <a:cs typeface="Times New Roman" pitchFamily="18" charset="0"/>
              </a:rPr>
              <a:t>     REVOKE SELECT ON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user1;</a:t>
            </a:r>
          </a:p>
          <a:p>
            <a:r>
              <a:rPr lang="en-US" sz="2800" dirty="0" smtClean="0">
                <a:latin typeface="Times New Roman" pitchFamily="18" charset="0"/>
                <a:cs typeface="Times New Roman" pitchFamily="18" charset="0"/>
              </a:rPr>
              <a:t>This command will REVOKE a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privilege on employee table from user1.</a:t>
            </a:r>
          </a:p>
          <a:p>
            <a:r>
              <a:rPr lang="en-US" sz="2800" dirty="0" smtClean="0">
                <a:latin typeface="Times New Roman" pitchFamily="18" charset="0"/>
                <a:cs typeface="Times New Roman" pitchFamily="18" charset="0"/>
              </a:rPr>
              <a:t>When you </a:t>
            </a:r>
            <a:r>
              <a:rPr lang="en-US" sz="2800" dirty="0" smtClean="0">
                <a:solidFill>
                  <a:srgbClr val="FF0000"/>
                </a:solidFill>
                <a:latin typeface="Times New Roman" pitchFamily="18" charset="0"/>
                <a:cs typeface="Times New Roman" pitchFamily="18" charset="0"/>
              </a:rPr>
              <a:t>REVOKE SELECT </a:t>
            </a:r>
            <a:r>
              <a:rPr lang="en-US" sz="2800" dirty="0" smtClean="0">
                <a:latin typeface="Times New Roman" pitchFamily="18" charset="0"/>
                <a:cs typeface="Times New Roman" pitchFamily="18" charset="0"/>
              </a:rPr>
              <a:t>privilege on a table from a user, the user will not be able to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data from that table anymore. </a:t>
            </a:r>
          </a:p>
          <a:p>
            <a:r>
              <a:rPr lang="en-US" sz="2800" dirty="0" smtClean="0">
                <a:latin typeface="Times New Roman" pitchFamily="18" charset="0"/>
                <a:cs typeface="Times New Roman" pitchFamily="18" charset="0"/>
              </a:rPr>
              <a:t>However, if the user has received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privileges on that table from more than one users, he/she can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from that table until everyone who granted the permission revokes it. </a:t>
            </a:r>
          </a:p>
          <a:p>
            <a:r>
              <a:rPr lang="en-US" sz="2800" dirty="0" smtClean="0">
                <a:latin typeface="Times New Roman" pitchFamily="18" charset="0"/>
                <a:cs typeface="Times New Roman" pitchFamily="18" charset="0"/>
              </a:rPr>
              <a:t>You cannot </a:t>
            </a:r>
            <a:r>
              <a:rPr lang="en-US" sz="2800" dirty="0" smtClean="0">
                <a:solidFill>
                  <a:srgbClr val="FF0000"/>
                </a:solidFill>
                <a:latin typeface="Times New Roman" pitchFamily="18" charset="0"/>
                <a:cs typeface="Times New Roman" pitchFamily="18" charset="0"/>
              </a:rPr>
              <a:t>REVOKE</a:t>
            </a:r>
            <a:r>
              <a:rPr lang="en-US" sz="2800" dirty="0" smtClean="0">
                <a:latin typeface="Times New Roman" pitchFamily="18" charset="0"/>
                <a:cs typeface="Times New Roman" pitchFamily="18" charset="0"/>
              </a:rPr>
              <a:t> privileges if they were not initially granted by you.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6" name="Date Placeholder 5"/>
          <p:cNvSpPr>
            <a:spLocks noGrp="1"/>
          </p:cNvSpPr>
          <p:nvPr>
            <p:ph type="dt" sz="half" idx="10"/>
          </p:nvPr>
        </p:nvSpPr>
        <p:spPr/>
        <p:txBody>
          <a:bodyPr/>
          <a:lstStyle/>
          <a:p>
            <a:fld id="{9B979AD3-A99D-4190-B851-AF08C031509D}" type="datetime1">
              <a:rPr lang="en-US" smtClean="0"/>
              <a:t>10/3/2019</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Privileges and Roles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b="1" dirty="0" smtClean="0">
                <a:solidFill>
                  <a:srgbClr val="FF0000"/>
                </a:solidFill>
                <a:latin typeface="Times New Roman" pitchFamily="18" charset="0"/>
                <a:cs typeface="Times New Roman" pitchFamily="18" charset="0"/>
              </a:rPr>
              <a:t>Privileges: </a:t>
            </a:r>
            <a:r>
              <a:rPr lang="en-US" sz="2800" dirty="0" smtClean="0">
                <a:latin typeface="Times New Roman" pitchFamily="18" charset="0"/>
                <a:cs typeface="Times New Roman" pitchFamily="18" charset="0"/>
              </a:rPr>
              <a:t>Privileges defines the access rights provided to a user on a database object. There are two types of privileges. </a:t>
            </a:r>
          </a:p>
          <a:p>
            <a:pPr>
              <a:buNone/>
            </a:pPr>
            <a:r>
              <a:rPr lang="en-US" sz="2800" b="1" dirty="0" smtClean="0">
                <a:latin typeface="Times New Roman" pitchFamily="18" charset="0"/>
                <a:cs typeface="Times New Roman" pitchFamily="18" charset="0"/>
              </a:rPr>
              <a:t>    1) </a:t>
            </a:r>
            <a:r>
              <a:rPr lang="en-US" sz="2800" b="1" dirty="0" smtClean="0">
                <a:solidFill>
                  <a:srgbClr val="FF0000"/>
                </a:solidFill>
                <a:latin typeface="Times New Roman" pitchFamily="18" charset="0"/>
                <a:cs typeface="Times New Roman" pitchFamily="18" charset="0"/>
              </a:rPr>
              <a:t>System privileges</a:t>
            </a:r>
            <a:r>
              <a:rPr lang="en-US" sz="2800" dirty="0" smtClean="0">
                <a:solidFill>
                  <a:srgbClr val="FF0000"/>
                </a:solidFill>
                <a:latin typeface="Times New Roman" pitchFamily="18" charset="0"/>
                <a:cs typeface="Times New Roman" pitchFamily="18" charset="0"/>
              </a:rPr>
              <a:t> - </a:t>
            </a:r>
            <a:r>
              <a:rPr lang="en-US" sz="2800" dirty="0" smtClean="0">
                <a:latin typeface="Times New Roman" pitchFamily="18" charset="0"/>
                <a:cs typeface="Times New Roman" pitchFamily="18" charset="0"/>
              </a:rPr>
              <a:t>This allows the user to CREATE, ALTER, or DROP database objects. </a:t>
            </a:r>
          </a:p>
          <a:p>
            <a:pPr>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2) </a:t>
            </a:r>
            <a:r>
              <a:rPr lang="en-US" sz="2800" b="1" dirty="0" smtClean="0">
                <a:solidFill>
                  <a:srgbClr val="FF0000"/>
                </a:solidFill>
                <a:latin typeface="Times New Roman" pitchFamily="18" charset="0"/>
                <a:cs typeface="Times New Roman" pitchFamily="18" charset="0"/>
              </a:rPr>
              <a:t>Object privileges</a:t>
            </a:r>
            <a:r>
              <a:rPr lang="en-US" sz="2800" dirty="0" smtClean="0">
                <a:solidFill>
                  <a:srgbClr val="FF0000"/>
                </a:solidFill>
                <a:latin typeface="Times New Roman" pitchFamily="18" charset="0"/>
                <a:cs typeface="Times New Roman" pitchFamily="18" charset="0"/>
              </a:rPr>
              <a:t> - </a:t>
            </a:r>
            <a:r>
              <a:rPr lang="en-US" sz="2800" dirty="0" smtClean="0">
                <a:latin typeface="Times New Roman" pitchFamily="18" charset="0"/>
                <a:cs typeface="Times New Roman" pitchFamily="18" charset="0"/>
              </a:rPr>
              <a:t>This allows the user to EXECUTE, SELECT, INSERT, UPDATE, or DELETE data from database objects to which the privileges apply.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6" name="Date Placeholder 5"/>
          <p:cNvSpPr>
            <a:spLocks noGrp="1"/>
          </p:cNvSpPr>
          <p:nvPr>
            <p:ph type="dt" sz="half" idx="10"/>
          </p:nvPr>
        </p:nvSpPr>
        <p:spPr/>
        <p:txBody>
          <a:bodyPr/>
          <a:lstStyle/>
          <a:p>
            <a:fld id="{9F08CD76-6C7E-4DCC-8B0D-45527CD1B117}" type="datetime1">
              <a:rPr lang="en-US" smtClean="0"/>
              <a:t>10/3/2019</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CREATE system privileges</a:t>
            </a:r>
            <a:endParaRPr lang="en-US" sz="32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2103120"/>
        </p:xfrm>
        <a:graphic>
          <a:graphicData uri="http://schemas.openxmlformats.org/drawingml/2006/table">
            <a:tbl>
              <a:tblPr firstRow="1" bandRow="1">
                <a:tableStyleId>{5C22544A-7EE6-4342-B048-85BDC9FD1C3A}</a:tableStyleId>
              </a:tblPr>
              <a:tblGrid>
                <a:gridCol w="3810000"/>
                <a:gridCol w="4419600"/>
              </a:tblGrid>
              <a:tr h="370840">
                <a:tc>
                  <a:txBody>
                    <a:bodyPr/>
                    <a:lstStyle/>
                    <a:p>
                      <a:pPr algn="ctr"/>
                      <a:r>
                        <a:rPr lang="en-US" sz="2400" b="1" dirty="0">
                          <a:latin typeface="Times New Roman" pitchFamily="18" charset="0"/>
                          <a:cs typeface="Times New Roman" pitchFamily="18" charset="0"/>
                        </a:rPr>
                        <a:t>System Privileges</a:t>
                      </a:r>
                      <a:endParaRPr lang="en-US" sz="2400" dirty="0">
                        <a:latin typeface="Times New Roman" pitchFamily="18" charset="0"/>
                        <a:cs typeface="Times New Roman" pitchFamily="18" charset="0"/>
                      </a:endParaRPr>
                    </a:p>
                  </a:txBody>
                  <a:tcPr anchor="ctr"/>
                </a:tc>
                <a:tc>
                  <a:txBody>
                    <a:bodyPr/>
                    <a:lstStyle/>
                    <a:p>
                      <a:pPr algn="ctr"/>
                      <a:r>
                        <a:rPr lang="en-US" sz="2400" b="1">
                          <a:latin typeface="Times New Roman" pitchFamily="18" charset="0"/>
                          <a:cs typeface="Times New Roman" pitchFamily="18" charset="0"/>
                        </a:rPr>
                        <a:t>Description</a:t>
                      </a:r>
                      <a:endParaRPr lang="en-US" sz="2400">
                        <a:latin typeface="Times New Roman" pitchFamily="18" charset="0"/>
                        <a:cs typeface="Times New Roman" pitchFamily="18" charset="0"/>
                      </a:endParaRPr>
                    </a:p>
                  </a:txBody>
                  <a:tcPr anchor="ctr"/>
                </a:tc>
              </a:tr>
              <a:tr h="370840">
                <a:tc>
                  <a:txBody>
                    <a:bodyPr/>
                    <a:lstStyle/>
                    <a:p>
                      <a:pPr algn="ctr"/>
                      <a:r>
                        <a:rPr lang="en-US" sz="2400" dirty="0">
                          <a:latin typeface="Times New Roman" pitchFamily="18" charset="0"/>
                          <a:cs typeface="Times New Roman" pitchFamily="18" charset="0"/>
                        </a:rPr>
                        <a:t>CREATE object</a:t>
                      </a:r>
                    </a:p>
                  </a:txBody>
                  <a:tcPr anchor="ctr"/>
                </a:tc>
                <a:tc>
                  <a:txBody>
                    <a:bodyPr/>
                    <a:lstStyle/>
                    <a:p>
                      <a:r>
                        <a:rPr lang="en-US" sz="2400" dirty="0">
                          <a:latin typeface="Times New Roman" pitchFamily="18" charset="0"/>
                          <a:cs typeface="Times New Roman" pitchFamily="18" charset="0"/>
                        </a:rPr>
                        <a:t>allows users to create the specified object in their own schema.</a:t>
                      </a:r>
                    </a:p>
                  </a:txBody>
                  <a:tcPr anchor="ctr"/>
                </a:tc>
              </a:tr>
              <a:tr h="370840">
                <a:tc>
                  <a:txBody>
                    <a:bodyPr/>
                    <a:lstStyle/>
                    <a:p>
                      <a:pPr algn="ctr"/>
                      <a:r>
                        <a:rPr lang="en-US" sz="2400">
                          <a:latin typeface="Times New Roman" pitchFamily="18" charset="0"/>
                          <a:cs typeface="Times New Roman" pitchFamily="18" charset="0"/>
                        </a:rPr>
                        <a:t>CREATE ANY object</a:t>
                      </a:r>
                    </a:p>
                  </a:txBody>
                  <a:tcPr anchor="ctr"/>
                </a:tc>
                <a:tc>
                  <a:txBody>
                    <a:bodyPr/>
                    <a:lstStyle/>
                    <a:p>
                      <a:r>
                        <a:rPr lang="en-US" sz="2400" dirty="0">
                          <a:latin typeface="Times New Roman" pitchFamily="18" charset="0"/>
                          <a:cs typeface="Times New Roman" pitchFamily="18" charset="0"/>
                        </a:rPr>
                        <a:t>allows users to create the specified object in any schema.</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Date Placeholder 5"/>
          <p:cNvSpPr>
            <a:spLocks noGrp="1"/>
          </p:cNvSpPr>
          <p:nvPr>
            <p:ph type="dt" sz="half" idx="10"/>
          </p:nvPr>
        </p:nvSpPr>
        <p:spPr/>
        <p:txBody>
          <a:bodyPr/>
          <a:lstStyle/>
          <a:p>
            <a:fld id="{7D8C8523-1FD1-4F5B-91A7-C353155BC606}" type="datetime1">
              <a:rPr lang="en-US" smtClean="0"/>
              <a:t>10/3/2019</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400" dirty="0" smtClean="0">
                <a:solidFill>
                  <a:srgbClr val="FF0000"/>
                </a:solidFill>
                <a:latin typeface="Times New Roman" pitchFamily="18" charset="0"/>
                <a:cs typeface="Times New Roman" pitchFamily="18" charset="0"/>
              </a:rPr>
              <a:t>Object privileges</a:t>
            </a:r>
            <a:endParaRPr lang="en-US" sz="3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1295400"/>
          <a:ext cx="8229600" cy="3383280"/>
        </p:xfrm>
        <a:graphic>
          <a:graphicData uri="http://schemas.openxmlformats.org/drawingml/2006/table">
            <a:tbl>
              <a:tblPr firstRow="1" bandRow="1">
                <a:tableStyleId>{5C22544A-7EE6-4342-B048-85BDC9FD1C3A}</a:tableStyleId>
              </a:tblPr>
              <a:tblGrid>
                <a:gridCol w="3505200"/>
                <a:gridCol w="4724400"/>
              </a:tblGrid>
              <a:tr h="370840">
                <a:tc>
                  <a:txBody>
                    <a:bodyPr/>
                    <a:lstStyle/>
                    <a:p>
                      <a:pPr algn="ctr"/>
                      <a:r>
                        <a:rPr lang="en-US" sz="2400" b="1" dirty="0">
                          <a:latin typeface="Times New Roman" pitchFamily="18" charset="0"/>
                          <a:cs typeface="Times New Roman" pitchFamily="18" charset="0"/>
                        </a:rPr>
                        <a:t>Object Privileges</a:t>
                      </a:r>
                      <a:endParaRPr lang="en-US" sz="2400" dirty="0">
                        <a:latin typeface="Times New Roman" pitchFamily="18" charset="0"/>
                        <a:cs typeface="Times New Roman" pitchFamily="18" charset="0"/>
                      </a:endParaRPr>
                    </a:p>
                  </a:txBody>
                  <a:tcPr anchor="ctr"/>
                </a:tc>
                <a:tc>
                  <a:txBody>
                    <a:bodyPr/>
                    <a:lstStyle/>
                    <a:p>
                      <a:pPr algn="ctr"/>
                      <a:r>
                        <a:rPr lang="en-US" sz="2400" b="1">
                          <a:latin typeface="Times New Roman" pitchFamily="18" charset="0"/>
                          <a:cs typeface="Times New Roman" pitchFamily="18" charset="0"/>
                        </a:rPr>
                        <a:t>Description</a:t>
                      </a:r>
                      <a:endParaRPr lang="en-US" sz="2400">
                        <a:latin typeface="Times New Roman" pitchFamily="18" charset="0"/>
                        <a:cs typeface="Times New Roman" pitchFamily="18" charset="0"/>
                      </a:endParaRPr>
                    </a:p>
                  </a:txBody>
                  <a:tcPr anchor="ctr"/>
                </a:tc>
              </a:tr>
              <a:tr h="370840">
                <a:tc>
                  <a:txBody>
                    <a:bodyPr/>
                    <a:lstStyle/>
                    <a:p>
                      <a:pPr algn="ctr"/>
                      <a:r>
                        <a:rPr lang="en-US" sz="2400" dirty="0">
                          <a:latin typeface="Times New Roman" pitchFamily="18" charset="0"/>
                          <a:cs typeface="Times New Roman" pitchFamily="18" charset="0"/>
                        </a:rPr>
                        <a:t>INSERT </a:t>
                      </a:r>
                    </a:p>
                  </a:txBody>
                  <a:tcPr anchor="ctr"/>
                </a:tc>
                <a:tc>
                  <a:txBody>
                    <a:bodyPr/>
                    <a:lstStyle/>
                    <a:p>
                      <a:r>
                        <a:rPr lang="en-US" sz="2400">
                          <a:latin typeface="Times New Roman" pitchFamily="18" charset="0"/>
                          <a:cs typeface="Times New Roman" pitchFamily="18" charset="0"/>
                        </a:rPr>
                        <a:t>allows users to insert rows into a table.</a:t>
                      </a:r>
                    </a:p>
                  </a:txBody>
                  <a:tcPr anchor="ctr"/>
                </a:tc>
              </a:tr>
              <a:tr h="370840">
                <a:tc>
                  <a:txBody>
                    <a:bodyPr/>
                    <a:lstStyle/>
                    <a:p>
                      <a:pPr algn="ctr"/>
                      <a:r>
                        <a:rPr lang="en-US" sz="2400" dirty="0">
                          <a:latin typeface="Times New Roman" pitchFamily="18" charset="0"/>
                          <a:cs typeface="Times New Roman" pitchFamily="18" charset="0"/>
                        </a:rPr>
                        <a:t>SELECT </a:t>
                      </a:r>
                    </a:p>
                  </a:txBody>
                  <a:tcPr anchor="ctr"/>
                </a:tc>
                <a:tc>
                  <a:txBody>
                    <a:bodyPr/>
                    <a:lstStyle/>
                    <a:p>
                      <a:r>
                        <a:rPr lang="en-US" sz="2400" dirty="0">
                          <a:latin typeface="Times New Roman" pitchFamily="18" charset="0"/>
                          <a:cs typeface="Times New Roman" pitchFamily="18" charset="0"/>
                        </a:rPr>
                        <a:t>allows users to select data from a database object.</a:t>
                      </a:r>
                    </a:p>
                  </a:txBody>
                  <a:tcPr anchor="ctr"/>
                </a:tc>
              </a:tr>
              <a:tr h="370840">
                <a:tc>
                  <a:txBody>
                    <a:bodyPr/>
                    <a:lstStyle/>
                    <a:p>
                      <a:pPr algn="ctr"/>
                      <a:r>
                        <a:rPr lang="en-US" sz="2400" dirty="0">
                          <a:latin typeface="Times New Roman" pitchFamily="18" charset="0"/>
                          <a:cs typeface="Times New Roman" pitchFamily="18" charset="0"/>
                        </a:rPr>
                        <a:t>UPDATE </a:t>
                      </a:r>
                    </a:p>
                  </a:txBody>
                  <a:tcPr anchor="ctr"/>
                </a:tc>
                <a:tc>
                  <a:txBody>
                    <a:bodyPr/>
                    <a:lstStyle/>
                    <a:p>
                      <a:r>
                        <a:rPr lang="en-US" sz="2400" dirty="0">
                          <a:latin typeface="Times New Roman" pitchFamily="18" charset="0"/>
                          <a:cs typeface="Times New Roman" pitchFamily="18" charset="0"/>
                        </a:rPr>
                        <a:t>allows user to update data in a table.</a:t>
                      </a:r>
                    </a:p>
                  </a:txBody>
                  <a:tcPr anchor="ctr"/>
                </a:tc>
              </a:tr>
              <a:tr h="370840">
                <a:tc>
                  <a:txBody>
                    <a:bodyPr/>
                    <a:lstStyle/>
                    <a:p>
                      <a:pPr algn="ctr"/>
                      <a:r>
                        <a:rPr lang="en-US" sz="2400">
                          <a:latin typeface="Times New Roman" pitchFamily="18" charset="0"/>
                          <a:cs typeface="Times New Roman" pitchFamily="18" charset="0"/>
                        </a:rPr>
                        <a:t>EXECUTE </a:t>
                      </a:r>
                    </a:p>
                  </a:txBody>
                  <a:tcPr anchor="ctr"/>
                </a:tc>
                <a:tc>
                  <a:txBody>
                    <a:bodyPr/>
                    <a:lstStyle/>
                    <a:p>
                      <a:r>
                        <a:rPr lang="en-US" sz="2400" dirty="0">
                          <a:latin typeface="Times New Roman" pitchFamily="18" charset="0"/>
                          <a:cs typeface="Times New Roman" pitchFamily="18" charset="0"/>
                        </a:rPr>
                        <a:t>allows user to execute a stored procedure or a function.</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Date Placeholder 5"/>
          <p:cNvSpPr>
            <a:spLocks noGrp="1"/>
          </p:cNvSpPr>
          <p:nvPr>
            <p:ph type="dt" sz="half" idx="10"/>
          </p:nvPr>
        </p:nvSpPr>
        <p:spPr/>
        <p:txBody>
          <a:bodyPr/>
          <a:lstStyle/>
          <a:p>
            <a:fld id="{4FF8BA44-434D-4D0D-9D97-9D977C1B421A}" type="datetime1">
              <a:rPr lang="en-US" smtClean="0"/>
              <a:t>10/3/2019</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457200" y="1600200"/>
            <a:ext cx="8229600" cy="4142673"/>
          </a:xfrm>
          <a:prstGeom prst="rect">
            <a:avLst/>
          </a:prstGeom>
        </p:spPr>
        <p:txBody>
          <a:bodyPr wrap="square">
            <a:spAutoFit/>
          </a:bodyPr>
          <a:lstStyle/>
          <a:p>
            <a:r>
              <a:rPr lang="en-US" sz="2800" b="1" dirty="0" smtClean="0">
                <a:solidFill>
                  <a:srgbClr val="FF0000"/>
                </a:solidFill>
                <a:latin typeface="Times New Roman" pitchFamily="18" charset="0"/>
                <a:cs typeface="Times New Roman" pitchFamily="18" charset="0"/>
              </a:rPr>
              <a:t>Roles: </a:t>
            </a:r>
          </a:p>
          <a:p>
            <a:pPr>
              <a:buNone/>
            </a:pPr>
            <a:r>
              <a:rPr lang="en-US" sz="2800" dirty="0" smtClean="0">
                <a:latin typeface="Times New Roman" pitchFamily="18" charset="0"/>
                <a:cs typeface="Times New Roman" pitchFamily="18" charset="0"/>
              </a:rPr>
              <a:t>           1) Roles are a collection of privileges or access rights. When there are many users in a database it becomes difficult to grant or revoke privileges to users. </a:t>
            </a:r>
          </a:p>
          <a:p>
            <a:pPr>
              <a:buNone/>
            </a:pPr>
            <a:r>
              <a:rPr lang="en-US" sz="2800" dirty="0" smtClean="0">
                <a:latin typeface="Times New Roman" pitchFamily="18" charset="0"/>
                <a:cs typeface="Times New Roman" pitchFamily="18" charset="0"/>
              </a:rPr>
              <a:t>           2) Therefore, if you define roles, you can grant or revoke privileges to users, thereby automatically granting or revoking privileges. You can either create Roles or use the system roles pre-defined by oracle.</a:t>
            </a: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Date Placeholder 5"/>
          <p:cNvSpPr>
            <a:spLocks noGrp="1"/>
          </p:cNvSpPr>
          <p:nvPr>
            <p:ph type="dt" sz="half" idx="10"/>
          </p:nvPr>
        </p:nvSpPr>
        <p:spPr/>
        <p:txBody>
          <a:bodyPr/>
          <a:lstStyle/>
          <a:p>
            <a:fld id="{96641627-E235-4181-B5BE-48E5F9D3D062}" type="datetime1">
              <a:rPr lang="en-US" smtClean="0"/>
              <a:t>10/3/2019</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rgbClr val="FF0000"/>
                </a:solidFill>
                <a:latin typeface="Times New Roman" pitchFamily="18" charset="0"/>
                <a:cs typeface="Times New Roman" pitchFamily="18" charset="0"/>
              </a:rPr>
              <a:t>Some of the privileges granted</a:t>
            </a:r>
            <a:endParaRPr lang="en-US" sz="32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295400"/>
          <a:ext cx="8229600" cy="3722279"/>
        </p:xfrm>
        <a:graphic>
          <a:graphicData uri="http://schemas.openxmlformats.org/drawingml/2006/table">
            <a:tbl>
              <a:tblPr firstRow="1" bandRow="1">
                <a:tableStyleId>{5C22544A-7EE6-4342-B048-85BDC9FD1C3A}</a:tableStyleId>
              </a:tblPr>
              <a:tblGrid>
                <a:gridCol w="2743200"/>
                <a:gridCol w="5486400"/>
              </a:tblGrid>
              <a:tr h="278040">
                <a:tc>
                  <a:txBody>
                    <a:bodyPr/>
                    <a:lstStyle/>
                    <a:p>
                      <a:pPr algn="ctr"/>
                      <a:r>
                        <a:rPr lang="en-US" sz="2200" b="1" dirty="0">
                          <a:latin typeface="Times New Roman" pitchFamily="18" charset="0"/>
                          <a:cs typeface="Times New Roman" pitchFamily="18" charset="0"/>
                        </a:rPr>
                        <a:t>System Role </a:t>
                      </a:r>
                      <a:endParaRPr lang="en-US" sz="2200" dirty="0">
                        <a:latin typeface="Times New Roman" pitchFamily="18" charset="0"/>
                        <a:cs typeface="Times New Roman" pitchFamily="18" charset="0"/>
                      </a:endParaRPr>
                    </a:p>
                  </a:txBody>
                  <a:tcPr anchor="ctr"/>
                </a:tc>
                <a:tc>
                  <a:txBody>
                    <a:bodyPr/>
                    <a:lstStyle/>
                    <a:p>
                      <a:pPr algn="ctr"/>
                      <a:r>
                        <a:rPr lang="en-US" sz="2200" b="1">
                          <a:latin typeface="Times New Roman" pitchFamily="18" charset="0"/>
                          <a:cs typeface="Times New Roman" pitchFamily="18" charset="0"/>
                        </a:rPr>
                        <a:t>Privileges Granted to the Role </a:t>
                      </a:r>
                      <a:endParaRPr lang="en-US" sz="2200">
                        <a:latin typeface="Times New Roman" pitchFamily="18" charset="0"/>
                        <a:cs typeface="Times New Roman" pitchFamily="18" charset="0"/>
                      </a:endParaRPr>
                    </a:p>
                  </a:txBody>
                  <a:tcPr anchor="ctr"/>
                </a:tc>
              </a:tr>
              <a:tr h="1061357">
                <a:tc>
                  <a:txBody>
                    <a:bodyPr/>
                    <a:lstStyle/>
                    <a:p>
                      <a:pPr algn="ctr"/>
                      <a:r>
                        <a:rPr lang="en-US" sz="2200" dirty="0">
                          <a:latin typeface="Times New Roman" pitchFamily="18" charset="0"/>
                          <a:cs typeface="Times New Roman" pitchFamily="18" charset="0"/>
                        </a:rPr>
                        <a:t>CONNECT </a:t>
                      </a:r>
                    </a:p>
                  </a:txBody>
                  <a:tcPr anchor="ctr"/>
                </a:tc>
                <a:tc>
                  <a:txBody>
                    <a:bodyPr/>
                    <a:lstStyle/>
                    <a:p>
                      <a:r>
                        <a:rPr lang="en-US" sz="2200">
                          <a:latin typeface="Times New Roman" pitchFamily="18" charset="0"/>
                          <a:cs typeface="Times New Roman" pitchFamily="18" charset="0"/>
                        </a:rPr>
                        <a:t>CREATE TABLE, CREATE VIEW, CREATE SYNONYM, CREATE SEQUENCE, CREATE SESSION etc.</a:t>
                      </a:r>
                    </a:p>
                  </a:txBody>
                  <a:tcPr anchor="ctr"/>
                </a:tc>
              </a:tr>
              <a:tr h="1379764">
                <a:tc>
                  <a:txBody>
                    <a:bodyPr/>
                    <a:lstStyle/>
                    <a:p>
                      <a:pPr algn="ctr"/>
                      <a:r>
                        <a:rPr lang="en-US" sz="2200" dirty="0">
                          <a:latin typeface="Times New Roman" pitchFamily="18" charset="0"/>
                          <a:cs typeface="Times New Roman" pitchFamily="18" charset="0"/>
                        </a:rPr>
                        <a:t>RESOURCE </a:t>
                      </a:r>
                    </a:p>
                  </a:txBody>
                  <a:tcPr anchor="ctr"/>
                </a:tc>
                <a:tc>
                  <a:txBody>
                    <a:bodyPr/>
                    <a:lstStyle/>
                    <a:p>
                      <a:r>
                        <a:rPr lang="en-US" sz="2200" dirty="0">
                          <a:latin typeface="Times New Roman" pitchFamily="18" charset="0"/>
                          <a:cs typeface="Times New Roman" pitchFamily="18" charset="0"/>
                        </a:rPr>
                        <a:t>CREATE PROCEDURE, CREATE SEQUENCE, CREATE TABLE, CREATE TRIGGER etc. The primary usage of the RESOURCE role is to restrict access to database objects. </a:t>
                      </a:r>
                    </a:p>
                  </a:txBody>
                  <a:tcPr anchor="ctr"/>
                </a:tc>
              </a:tr>
              <a:tr h="430439">
                <a:tc>
                  <a:txBody>
                    <a:bodyPr/>
                    <a:lstStyle/>
                    <a:p>
                      <a:pPr algn="ctr"/>
                      <a:r>
                        <a:rPr lang="en-US" sz="2200">
                          <a:latin typeface="Times New Roman" pitchFamily="18" charset="0"/>
                          <a:cs typeface="Times New Roman" pitchFamily="18" charset="0"/>
                        </a:rPr>
                        <a:t>DBA </a:t>
                      </a:r>
                    </a:p>
                  </a:txBody>
                  <a:tcPr anchor="ctr"/>
                </a:tc>
                <a:tc>
                  <a:txBody>
                    <a:bodyPr/>
                    <a:lstStyle/>
                    <a:p>
                      <a:r>
                        <a:rPr lang="en-US" sz="2200" dirty="0">
                          <a:latin typeface="Times New Roman" pitchFamily="18" charset="0"/>
                          <a:cs typeface="Times New Roman" pitchFamily="18" charset="0"/>
                        </a:rPr>
                        <a:t>ALL SYSTEM PRIVILEGES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Date Placeholder 5"/>
          <p:cNvSpPr>
            <a:spLocks noGrp="1"/>
          </p:cNvSpPr>
          <p:nvPr>
            <p:ph type="dt" sz="half" idx="10"/>
          </p:nvPr>
        </p:nvSpPr>
        <p:spPr/>
        <p:txBody>
          <a:bodyPr/>
          <a:lstStyle/>
          <a:p>
            <a:fld id="{177E2D54-4375-44B6-8522-0B2A42753617}" type="datetime1">
              <a:rPr lang="en-US" smtClean="0"/>
              <a:t>10/3/2019</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FF0000"/>
                </a:solidFill>
                <a:latin typeface="Times New Roman" pitchFamily="18" charset="0"/>
                <a:cs typeface="Times New Roman" pitchFamily="18" charset="0"/>
              </a:rPr>
              <a:t>Creating Roles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305800" cy="5287963"/>
          </a:xfrm>
        </p:spPr>
        <p:txBody>
          <a:bodyPr>
            <a:normAutofit/>
          </a:bodyPr>
          <a:lstStyle/>
          <a:p>
            <a:r>
              <a:rPr lang="en-US" sz="3000" b="1" dirty="0" smtClean="0">
                <a:solidFill>
                  <a:srgbClr val="FF0000"/>
                </a:solidFill>
                <a:latin typeface="Times New Roman" pitchFamily="18" charset="0"/>
                <a:cs typeface="Times New Roman" pitchFamily="18" charset="0"/>
              </a:rPr>
              <a:t>Syntax :</a:t>
            </a:r>
            <a:endParaRPr lang="en-US" sz="3000" dirty="0" smtClean="0">
              <a:solidFill>
                <a:srgbClr val="FF0000"/>
              </a:solidFill>
              <a:latin typeface="Times New Roman" pitchFamily="18" charset="0"/>
              <a:cs typeface="Times New Roman" pitchFamily="18" charset="0"/>
            </a:endParaRPr>
          </a:p>
          <a:p>
            <a:pPr>
              <a:buNone/>
            </a:pPr>
            <a:r>
              <a:rPr lang="en-US" sz="3000" dirty="0" smtClean="0">
                <a:solidFill>
                  <a:srgbClr val="FF0000"/>
                </a:solidFill>
                <a:latin typeface="Times New Roman" pitchFamily="18" charset="0"/>
                <a:cs typeface="Times New Roman" pitchFamily="18" charset="0"/>
              </a:rPr>
              <a:t>CREATE ROLE </a:t>
            </a:r>
            <a:r>
              <a:rPr lang="en-US" sz="3000" dirty="0" err="1" smtClean="0">
                <a:latin typeface="Times New Roman" pitchFamily="18" charset="0"/>
                <a:cs typeface="Times New Roman" pitchFamily="18" charset="0"/>
              </a:rPr>
              <a:t>role_name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a:t>
            </a:r>
            <a:r>
              <a:rPr lang="en-US" sz="3000" dirty="0" smtClean="0">
                <a:solidFill>
                  <a:srgbClr val="FF0000"/>
                </a:solidFill>
                <a:latin typeface="Times New Roman" pitchFamily="18" charset="0"/>
                <a:cs typeface="Times New Roman" pitchFamily="18" charset="0"/>
              </a:rPr>
              <a:t>IDENTIFIED BY </a:t>
            </a:r>
            <a:r>
              <a:rPr lang="en-US" sz="3000" dirty="0" smtClean="0">
                <a:latin typeface="Times New Roman" pitchFamily="18" charset="0"/>
                <a:cs typeface="Times New Roman" pitchFamily="18" charset="0"/>
              </a:rPr>
              <a:t>password];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r>
              <a:rPr lang="en-US" sz="3000" b="1" dirty="0" smtClean="0">
                <a:solidFill>
                  <a:srgbClr val="FF0000"/>
                </a:solidFill>
                <a:latin typeface="Times New Roman" pitchFamily="18" charset="0"/>
                <a:cs typeface="Times New Roman" pitchFamily="18" charset="0"/>
              </a:rPr>
              <a:t>For example:</a:t>
            </a:r>
            <a:r>
              <a:rPr lang="en-US" sz="3000" dirty="0" smtClean="0">
                <a:solidFill>
                  <a:srgbClr val="FF0000"/>
                </a:solidFill>
                <a:latin typeface="Times New Roman" pitchFamily="18" charset="0"/>
                <a:cs typeface="Times New Roman" pitchFamily="18" charset="0"/>
              </a:rPr>
              <a:t> </a:t>
            </a:r>
            <a:r>
              <a:rPr lang="en-US" sz="3000" dirty="0" smtClean="0">
                <a:latin typeface="Times New Roman" pitchFamily="18" charset="0"/>
                <a:cs typeface="Times New Roman" pitchFamily="18" charset="0"/>
              </a:rPr>
              <a:t>To create a role called "developer" with password as "</a:t>
            </a:r>
            <a:r>
              <a:rPr lang="en-US" sz="3000" dirty="0" err="1" smtClean="0">
                <a:latin typeface="Times New Roman" pitchFamily="18" charset="0"/>
                <a:cs typeface="Times New Roman" pitchFamily="18" charset="0"/>
              </a:rPr>
              <a:t>pwd</a:t>
            </a:r>
            <a:r>
              <a:rPr lang="en-US" sz="3000" dirty="0" smtClean="0">
                <a:latin typeface="Times New Roman" pitchFamily="18" charset="0"/>
                <a:cs typeface="Times New Roman" pitchFamily="18" charset="0"/>
              </a:rPr>
              <a:t>", the code will be as follows :</a:t>
            </a:r>
          </a:p>
          <a:p>
            <a:pPr>
              <a:buNone/>
            </a:pP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CREATE ROLE </a:t>
            </a:r>
            <a:r>
              <a:rPr lang="en-US" sz="3000" dirty="0" smtClean="0">
                <a:latin typeface="Times New Roman" pitchFamily="18" charset="0"/>
                <a:cs typeface="Times New Roman" pitchFamily="18" charset="0"/>
              </a:rPr>
              <a:t>developer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IDENTIFIED BY </a:t>
            </a:r>
            <a:r>
              <a:rPr lang="en-US" sz="3000" dirty="0" err="1" smtClean="0">
                <a:latin typeface="Times New Roman" pitchFamily="18" charset="0"/>
                <a:cs typeface="Times New Roman" pitchFamily="18" charset="0"/>
              </a:rPr>
              <a:t>pwd</a:t>
            </a:r>
            <a:r>
              <a:rPr lang="en-US" sz="30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6" name="Date Placeholder 5"/>
          <p:cNvSpPr>
            <a:spLocks noGrp="1"/>
          </p:cNvSpPr>
          <p:nvPr>
            <p:ph type="dt" sz="half" idx="10"/>
          </p:nvPr>
        </p:nvSpPr>
        <p:spPr/>
        <p:txBody>
          <a:bodyPr/>
          <a:lstStyle/>
          <a:p>
            <a:fld id="{5206D173-9EA5-4351-AE29-14E487FD2FB4}" type="datetime1">
              <a:rPr lang="en-US" smtClean="0"/>
              <a:t>10/3/2019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1219200"/>
          </a:xfrm>
        </p:spPr>
        <p:txBody>
          <a:bodyPr>
            <a:normAutofit/>
          </a:bodyPr>
          <a:lstStyle/>
          <a:p>
            <a:pPr algn="ctr" eaLnBrk="1" fontAlgn="auto" hangingPunct="1">
              <a:spcAft>
                <a:spcPts val="0"/>
              </a:spcAft>
              <a:defRPr/>
            </a:pPr>
            <a:r>
              <a:rPr sz="3200" b="1" smtClean="0">
                <a:solidFill>
                  <a:srgbClr val="FF0000"/>
                </a:solidFill>
                <a:latin typeface="Times New Roman" pitchFamily="18" charset="0"/>
                <a:cs typeface="Times New Roman" pitchFamily="18" charset="0"/>
              </a:rPr>
              <a:t>Operators in </a:t>
            </a:r>
            <a:r>
              <a:rPr lang="en-US" sz="3200" b="1" dirty="0" smtClean="0">
                <a:solidFill>
                  <a:srgbClr val="FF0000"/>
                </a:solidFill>
                <a:latin typeface="Times New Roman" pitchFamily="18" charset="0"/>
                <a:cs typeface="Times New Roman" pitchFamily="18" charset="0"/>
              </a:rPr>
              <a:t>SQL</a:t>
            </a:r>
            <a:endParaRPr sz="3200">
              <a:solidFill>
                <a:srgbClr val="FF0000"/>
              </a:solidFill>
              <a:latin typeface="Times New Roman" pitchFamily="18" charset="0"/>
              <a:cs typeface="Times New Roman" pitchFamily="18" charset="0"/>
            </a:endParaRPr>
          </a:p>
        </p:txBody>
      </p:sp>
      <p:sp>
        <p:nvSpPr>
          <p:cNvPr id="5" name="Content Placeholder 1"/>
          <p:cNvSpPr>
            <a:spLocks noGrp="1"/>
          </p:cNvSpPr>
          <p:nvPr>
            <p:ph idx="1"/>
          </p:nvPr>
        </p:nvSpPr>
        <p:spPr>
          <a:xfrm>
            <a:off x="533400" y="1219200"/>
            <a:ext cx="7391400" cy="5410200"/>
          </a:xfrm>
        </p:spPr>
        <p:txBody>
          <a:bodyPr>
            <a:noAutofit/>
          </a:bodyPr>
          <a:lstStyle/>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SQL support 3 types of operators</a:t>
            </a:r>
          </a:p>
          <a:p>
            <a:pPr marL="228600" indent="-228600" eaLnBrk="1" fontAlgn="auto" hangingPunct="1">
              <a:spcAft>
                <a:spcPts val="0"/>
              </a:spcAft>
              <a:buFont typeface="Wingdings" pitchFamily="2" charset="2"/>
              <a:buChar char="ü"/>
              <a:defRPr/>
            </a:pPr>
            <a:r>
              <a:rPr lang="en-US" sz="2400" b="1" dirty="0" smtClean="0">
                <a:solidFill>
                  <a:srgbClr val="FF0000"/>
                </a:solidFill>
                <a:latin typeface="Times New Roman" pitchFamily="18" charset="0"/>
                <a:cs typeface="Times New Roman" pitchFamily="18" charset="0"/>
              </a:rPr>
              <a:t> Arithmetic Operator:</a:t>
            </a:r>
          </a:p>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Used for basic calculations like +,-,* &amp; /. It can be used in the expression.</a:t>
            </a:r>
          </a:p>
          <a:p>
            <a:pPr marL="228600" indent="-228600" algn="ctr"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algn="ctr"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algn="ctr"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eaLnBrk="1" fontAlgn="auto" hangingPunct="1">
              <a:spcAft>
                <a:spcPts val="0"/>
              </a:spcAft>
              <a:buFont typeface="Wingdings 2" pitchFamily="18" charset="2"/>
              <a:buNone/>
              <a:defRPr/>
            </a:pPr>
            <a:endParaRPr lang="en-US" dirty="0">
              <a:latin typeface="Tempus Sans ITC" pitchFamily="82" charset="0"/>
            </a:endParaRPr>
          </a:p>
        </p:txBody>
      </p:sp>
      <p:pic>
        <p:nvPicPr>
          <p:cNvPr id="24580" name="Picture 3"/>
          <p:cNvPicPr>
            <a:picLocks noChangeAspect="1" noChangeArrowheads="1"/>
          </p:cNvPicPr>
          <p:nvPr/>
        </p:nvPicPr>
        <p:blipFill>
          <a:blip r:embed="rId2"/>
          <a:srcRect/>
          <a:stretch>
            <a:fillRect/>
          </a:stretch>
        </p:blipFill>
        <p:spPr bwMode="auto">
          <a:xfrm>
            <a:off x="2413000" y="3429000"/>
            <a:ext cx="4027488" cy="2209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Date Placeholder 6"/>
          <p:cNvSpPr>
            <a:spLocks noGrp="1"/>
          </p:cNvSpPr>
          <p:nvPr>
            <p:ph type="dt" sz="half" idx="10"/>
          </p:nvPr>
        </p:nvSpPr>
        <p:spPr/>
        <p:txBody>
          <a:bodyPr/>
          <a:lstStyle/>
          <a:p>
            <a:fld id="{A79CBFD7-DB20-4D33-B563-B1A9B0528732}" type="datetime1">
              <a:rPr lang="en-US" smtClean="0"/>
              <a:t>10/3/2019</a:t>
            </a:fld>
            <a:endParaRPr lang="en-US"/>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172200"/>
          </a:xfrm>
        </p:spPr>
        <p:txBody>
          <a:bodyPr>
            <a:normAutofit fontScale="92500" lnSpcReduction="10000"/>
          </a:bodyPr>
          <a:lstStyle/>
          <a:p>
            <a:r>
              <a:rPr lang="en-US" sz="2800" dirty="0" smtClean="0">
                <a:latin typeface="Times New Roman" pitchFamily="18" charset="0"/>
                <a:cs typeface="Times New Roman" pitchFamily="18" charset="0"/>
              </a:rPr>
              <a:t>It's easier to </a:t>
            </a:r>
            <a:r>
              <a:rPr lang="en-US" sz="2800" dirty="0" smtClean="0">
                <a:solidFill>
                  <a:srgbClr val="FF0000"/>
                </a:solidFill>
                <a:latin typeface="Times New Roman" pitchFamily="18" charset="0"/>
                <a:cs typeface="Times New Roman" pitchFamily="18" charset="0"/>
              </a:rPr>
              <a:t>GRANT or REVOKE </a:t>
            </a:r>
            <a:r>
              <a:rPr lang="en-US" sz="2800" dirty="0" smtClean="0">
                <a:latin typeface="Times New Roman" pitchFamily="18" charset="0"/>
                <a:cs typeface="Times New Roman" pitchFamily="18" charset="0"/>
              </a:rPr>
              <a:t>privileges to the users through a role rather than assigning a privilege directly to every user. </a:t>
            </a:r>
          </a:p>
          <a:p>
            <a:r>
              <a:rPr lang="en-US" sz="2800" dirty="0" smtClean="0">
                <a:latin typeface="Times New Roman" pitchFamily="18" charset="0"/>
                <a:cs typeface="Times New Roman" pitchFamily="18" charset="0"/>
              </a:rPr>
              <a:t>If a role is identified by a password, then, when you </a:t>
            </a:r>
            <a:r>
              <a:rPr lang="en-US" sz="2800" dirty="0" smtClean="0">
                <a:solidFill>
                  <a:srgbClr val="FF0000"/>
                </a:solidFill>
                <a:latin typeface="Times New Roman" pitchFamily="18" charset="0"/>
                <a:cs typeface="Times New Roman" pitchFamily="18" charset="0"/>
              </a:rPr>
              <a:t>GRANT or REVOKE </a:t>
            </a:r>
            <a:r>
              <a:rPr lang="en-US" sz="2800" dirty="0" smtClean="0">
                <a:latin typeface="Times New Roman" pitchFamily="18" charset="0"/>
                <a:cs typeface="Times New Roman" pitchFamily="18" charset="0"/>
              </a:rPr>
              <a:t>privileges to the role, you definitely have to identify it with the password.</a:t>
            </a:r>
          </a:p>
          <a:p>
            <a:r>
              <a:rPr lang="en-US" sz="2800" dirty="0" smtClean="0">
                <a:latin typeface="Times New Roman" pitchFamily="18" charset="0"/>
                <a:cs typeface="Times New Roman" pitchFamily="18" charset="0"/>
              </a:rPr>
              <a:t>We can </a:t>
            </a:r>
            <a:r>
              <a:rPr lang="en-US" sz="2800" dirty="0" smtClean="0">
                <a:solidFill>
                  <a:srgbClr val="FF0000"/>
                </a:solidFill>
                <a:latin typeface="Times New Roman" pitchFamily="18" charset="0"/>
                <a:cs typeface="Times New Roman" pitchFamily="18" charset="0"/>
              </a:rPr>
              <a:t>GRANT or REVOKE </a:t>
            </a:r>
            <a:r>
              <a:rPr lang="en-US" sz="2800" dirty="0" smtClean="0">
                <a:latin typeface="Times New Roman" pitchFamily="18" charset="0"/>
                <a:cs typeface="Times New Roman" pitchFamily="18" charset="0"/>
              </a:rPr>
              <a:t>privilege to a role as below:</a:t>
            </a:r>
          </a:p>
          <a:p>
            <a:r>
              <a:rPr lang="en-US" sz="2800" b="1" dirty="0" smtClean="0">
                <a:solidFill>
                  <a:srgbClr val="FF0000"/>
                </a:solidFill>
                <a:latin typeface="Times New Roman" pitchFamily="18" charset="0"/>
                <a:cs typeface="Times New Roman" pitchFamily="18" charset="0"/>
              </a:rPr>
              <a:t>For example:</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grant </a:t>
            </a:r>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privilege to a user by creating a testing role: </a:t>
            </a:r>
          </a:p>
          <a:p>
            <a:r>
              <a:rPr lang="en-US" sz="2800" dirty="0" smtClean="0">
                <a:latin typeface="Times New Roman" pitchFamily="18" charset="0"/>
                <a:cs typeface="Times New Roman" pitchFamily="18" charset="0"/>
              </a:rPr>
              <a:t>First, create a testing Role</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CREATE ROLE </a:t>
            </a:r>
            <a:r>
              <a:rPr lang="en-US" sz="2800" dirty="0" smtClean="0">
                <a:latin typeface="Times New Roman" pitchFamily="18" charset="0"/>
                <a:cs typeface="Times New Roman" pitchFamily="18" charset="0"/>
              </a:rPr>
              <a:t>testing </a:t>
            </a:r>
          </a:p>
          <a:p>
            <a:r>
              <a:rPr lang="en-US" sz="2800" dirty="0" smtClean="0">
                <a:latin typeface="Times New Roman" pitchFamily="18" charset="0"/>
                <a:cs typeface="Times New Roman" pitchFamily="18" charset="0"/>
              </a:rPr>
              <a:t>Second, grant a </a:t>
            </a:r>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privilege to the </a:t>
            </a:r>
            <a:r>
              <a:rPr lang="en-US" sz="2800" dirty="0" smtClean="0">
                <a:solidFill>
                  <a:srgbClr val="FF0000"/>
                </a:solidFill>
                <a:latin typeface="Times New Roman" pitchFamily="18" charset="0"/>
                <a:cs typeface="Times New Roman" pitchFamily="18" charset="0"/>
              </a:rPr>
              <a:t>ROLE </a:t>
            </a:r>
            <a:r>
              <a:rPr lang="en-US" sz="2800" dirty="0" smtClean="0">
                <a:latin typeface="Times New Roman" pitchFamily="18" charset="0"/>
                <a:cs typeface="Times New Roman" pitchFamily="18" charset="0"/>
              </a:rPr>
              <a:t>testing. You can add more privileges to the ROLE. </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GRANT CREATE TABLE TO </a:t>
            </a:r>
            <a:r>
              <a:rPr lang="en-US" sz="2800" dirty="0" smtClean="0">
                <a:latin typeface="Times New Roman" pitchFamily="18" charset="0"/>
                <a:cs typeface="Times New Roman" pitchFamily="18" charset="0"/>
              </a:rPr>
              <a:t>testing;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6" name="Date Placeholder 5"/>
          <p:cNvSpPr>
            <a:spLocks noGrp="1"/>
          </p:cNvSpPr>
          <p:nvPr>
            <p:ph type="dt" sz="half" idx="10"/>
          </p:nvPr>
        </p:nvSpPr>
        <p:spPr/>
        <p:txBody>
          <a:bodyPr/>
          <a:lstStyle/>
          <a:p>
            <a:fld id="{7E8776D0-C5A8-429B-B83E-47A279A0E954}" type="datetime1">
              <a:rPr lang="en-US" smtClean="0"/>
              <a:t>10/3/2019</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200" dirty="0" smtClean="0">
                <a:solidFill>
                  <a:srgbClr val="FF0000"/>
                </a:solidFill>
                <a:latin typeface="Times New Roman" pitchFamily="18" charset="0"/>
                <a:cs typeface="Times New Roman" pitchFamily="18" charset="0"/>
              </a:rPr>
              <a:t>Continue….</a:t>
            </a:r>
            <a:r>
              <a:rPr lang="en-US" sz="2200" b="1" dirty="0" smtClean="0">
                <a:solidFill>
                  <a:srgbClr val="FF0000"/>
                </a:solidFill>
                <a:latin typeface="Times New Roman" pitchFamily="18" charset="0"/>
                <a:cs typeface="Times New Roman" pitchFamily="18" charset="0"/>
              </a:rPr>
              <a:t> </a:t>
            </a:r>
            <a:endParaRPr lang="en-US" sz="2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Third, grant the role to a user.</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GRANT </a:t>
            </a:r>
            <a:r>
              <a:rPr lang="en-US" sz="2800" dirty="0" smtClean="0">
                <a:latin typeface="Times New Roman" pitchFamily="18" charset="0"/>
                <a:cs typeface="Times New Roman" pitchFamily="18" charset="0"/>
              </a:rPr>
              <a:t>testing </a:t>
            </a:r>
            <a:r>
              <a:rPr lang="en-US" sz="2800" dirty="0" smtClean="0">
                <a:solidFill>
                  <a:srgbClr val="FF0000"/>
                </a:solidFill>
                <a:latin typeface="Times New Roman" pitchFamily="18" charset="0"/>
                <a:cs typeface="Times New Roman" pitchFamily="18" charset="0"/>
              </a:rPr>
              <a:t>TO</a:t>
            </a:r>
            <a:r>
              <a:rPr lang="en-US" sz="2800" dirty="0" smtClean="0">
                <a:latin typeface="Times New Roman" pitchFamily="18" charset="0"/>
                <a:cs typeface="Times New Roman" pitchFamily="18" charset="0"/>
              </a:rPr>
              <a:t> user1; </a:t>
            </a:r>
          </a:p>
          <a:p>
            <a:r>
              <a:rPr lang="en-US" sz="2800" dirty="0" smtClean="0">
                <a:latin typeface="Times New Roman" pitchFamily="18" charset="0"/>
                <a:cs typeface="Times New Roman" pitchFamily="18" charset="0"/>
              </a:rPr>
              <a:t>To revoke a </a:t>
            </a:r>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privilege from testing </a:t>
            </a:r>
            <a:r>
              <a:rPr lang="en-US" sz="2800" dirty="0" smtClean="0">
                <a:solidFill>
                  <a:srgbClr val="FF0000"/>
                </a:solidFill>
                <a:latin typeface="Times New Roman" pitchFamily="18" charset="0"/>
                <a:cs typeface="Times New Roman" pitchFamily="18" charset="0"/>
              </a:rPr>
              <a:t>ROLE, </a:t>
            </a:r>
            <a:r>
              <a:rPr lang="en-US" sz="2800" dirty="0" smtClean="0">
                <a:latin typeface="Times New Roman" pitchFamily="18" charset="0"/>
                <a:cs typeface="Times New Roman" pitchFamily="18" charset="0"/>
              </a:rPr>
              <a:t>we can write:</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REVOKE CREATE TABLE FROM </a:t>
            </a:r>
            <a:r>
              <a:rPr lang="en-US" sz="2800" dirty="0" smtClean="0">
                <a:latin typeface="Times New Roman" pitchFamily="18" charset="0"/>
                <a:cs typeface="Times New Roman" pitchFamily="18" charset="0"/>
              </a:rPr>
              <a:t>testing; </a:t>
            </a:r>
          </a:p>
          <a:p>
            <a:r>
              <a:rPr lang="en-US" sz="2800" b="1" dirty="0" smtClean="0">
                <a:latin typeface="Times New Roman" pitchFamily="18" charset="0"/>
                <a:cs typeface="Times New Roman" pitchFamily="18" charset="0"/>
              </a:rPr>
              <a:t>The Syntax to drop a role from the database is as below:</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DROP ROLE </a:t>
            </a:r>
            <a:r>
              <a:rPr lang="en-US" sz="2800" dirty="0" err="1" smtClean="0">
                <a:latin typeface="Times New Roman" pitchFamily="18" charset="0"/>
                <a:cs typeface="Times New Roman" pitchFamily="18" charset="0"/>
              </a:rPr>
              <a:t>role_name</a:t>
            </a:r>
            <a:r>
              <a:rPr lang="en-US" sz="2800" dirty="0" smtClean="0">
                <a:latin typeface="Times New Roman" pitchFamily="18" charset="0"/>
                <a:cs typeface="Times New Roman" pitchFamily="18" charset="0"/>
              </a:rPr>
              <a:t>; </a:t>
            </a:r>
          </a:p>
          <a:p>
            <a:r>
              <a:rPr lang="en-US" sz="2800" b="1" dirty="0" smtClean="0">
                <a:solidFill>
                  <a:srgbClr val="FF0000"/>
                </a:solidFill>
                <a:latin typeface="Times New Roman" pitchFamily="18" charset="0"/>
                <a:cs typeface="Times New Roman" pitchFamily="18" charset="0"/>
              </a:rPr>
              <a:t>For example:</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drop a role called developer, you can write:</a:t>
            </a:r>
          </a:p>
          <a:p>
            <a:pPr>
              <a:buNone/>
            </a:pPr>
            <a:r>
              <a:rPr lang="en-US" sz="2800" dirty="0" smtClean="0">
                <a:solidFill>
                  <a:srgbClr val="FF0000"/>
                </a:solidFill>
                <a:latin typeface="Times New Roman" pitchFamily="18" charset="0"/>
                <a:cs typeface="Times New Roman" pitchFamily="18" charset="0"/>
              </a:rPr>
              <a:t>                  DROP ROLE </a:t>
            </a:r>
            <a:r>
              <a:rPr lang="en-US" sz="2800" dirty="0" smtClean="0">
                <a:latin typeface="Times New Roman" pitchFamily="18" charset="0"/>
                <a:cs typeface="Times New Roman" pitchFamily="18" charset="0"/>
              </a:rPr>
              <a:t>developer;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6" name="Date Placeholder 5"/>
          <p:cNvSpPr>
            <a:spLocks noGrp="1"/>
          </p:cNvSpPr>
          <p:nvPr>
            <p:ph type="dt" sz="half" idx="10"/>
          </p:nvPr>
        </p:nvSpPr>
        <p:spPr/>
        <p:txBody>
          <a:bodyPr/>
          <a:lstStyle/>
          <a:p>
            <a:fld id="{36CE5998-EC65-4BC8-9095-F74376FD0014}" type="datetime1">
              <a:rPr lang="en-US" smtClean="0"/>
              <a:t>10/3/2019</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solidFill>
                  <a:srgbClr val="FF0000"/>
                </a:solidFill>
                <a:latin typeface="Times New Roman" pitchFamily="18" charset="0"/>
                <a:cs typeface="Times New Roman" pitchFamily="18" charset="0"/>
              </a:rPr>
              <a:t>Commit-TCL Statement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8600" indent="-228600">
              <a:buNone/>
            </a:pPr>
            <a:r>
              <a:rPr lang="en-US" sz="2800" b="1" dirty="0" smtClean="0">
                <a:solidFill>
                  <a:srgbClr val="FF0000"/>
                </a:solidFill>
                <a:latin typeface="Times New Roman" pitchFamily="18" charset="0"/>
                <a:cs typeface="Times New Roman" pitchFamily="18" charset="0"/>
              </a:rPr>
              <a:t>Commit:</a:t>
            </a:r>
          </a:p>
          <a:p>
            <a:pPr marL="228600" indent="-228600">
              <a:buFont typeface="Wingdings" pitchFamily="2" charset="2"/>
              <a:buChar char="Ø"/>
            </a:pPr>
            <a:r>
              <a:rPr lang="en-US" sz="2800" dirty="0" smtClean="0">
                <a:latin typeface="Times New Roman" pitchFamily="18" charset="0"/>
                <a:cs typeface="Times New Roman" pitchFamily="18" charset="0"/>
              </a:rPr>
              <a:t>Used to end the transaction &amp; also make its effect permanent to the database.</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Deletes or removes the </a:t>
            </a:r>
            <a:r>
              <a:rPr lang="en-US" sz="2800" dirty="0" err="1" smtClean="0">
                <a:latin typeface="Times New Roman" pitchFamily="18" charset="0"/>
                <a:cs typeface="Times New Roman" pitchFamily="18" charset="0"/>
              </a:rPr>
              <a:t>savepoint</a:t>
            </a:r>
            <a:r>
              <a:rPr lang="en-US" sz="2800" dirty="0" smtClean="0">
                <a:latin typeface="Times New Roman" pitchFamily="18" charset="0"/>
                <a:cs typeface="Times New Roman" pitchFamily="18" charset="0"/>
              </a:rPr>
              <a:t> if any.</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Syntax: commit;   </a:t>
            </a:r>
            <a:r>
              <a:rPr lang="en-US" sz="2800" b="1" dirty="0" smtClean="0">
                <a:latin typeface="Times New Roman" pitchFamily="18" charset="0"/>
                <a:cs typeface="Times New Roman" pitchFamily="18" charset="0"/>
              </a:rPr>
              <a:t>OR  </a:t>
            </a:r>
            <a:r>
              <a:rPr lang="en-US" sz="2800" dirty="0" smtClean="0">
                <a:latin typeface="Times New Roman" pitchFamily="18" charset="0"/>
                <a:cs typeface="Times New Roman" pitchFamily="18" charset="0"/>
              </a:rPr>
              <a:t>commit work;</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6" name="Date Placeholder 5"/>
          <p:cNvSpPr>
            <a:spLocks noGrp="1"/>
          </p:cNvSpPr>
          <p:nvPr>
            <p:ph type="dt" sz="half" idx="10"/>
          </p:nvPr>
        </p:nvSpPr>
        <p:spPr/>
        <p:txBody>
          <a:bodyPr/>
          <a:lstStyle/>
          <a:p>
            <a:fld id="{1BE3F31C-861E-4C51-8B25-C74B847B6AB8}" type="datetime1">
              <a:rPr lang="en-US" smtClean="0"/>
              <a:t>10/3/2019</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Rollback-TCL Statement</a:t>
            </a:r>
            <a:endParaRPr lang="en-US" dirty="0"/>
          </a:p>
        </p:txBody>
      </p:sp>
      <p:sp>
        <p:nvSpPr>
          <p:cNvPr id="3" name="Content Placeholder 2"/>
          <p:cNvSpPr>
            <a:spLocks noGrp="1"/>
          </p:cNvSpPr>
          <p:nvPr>
            <p:ph idx="1"/>
          </p:nvPr>
        </p:nvSpPr>
        <p:spPr/>
        <p:txBody>
          <a:bodyPr>
            <a:normAutofit/>
          </a:bodyPr>
          <a:lstStyle/>
          <a:p>
            <a:pPr marL="228600" indent="-228600">
              <a:buNone/>
            </a:pPr>
            <a:r>
              <a:rPr lang="en-US" sz="2800" b="1" dirty="0" smtClean="0">
                <a:solidFill>
                  <a:srgbClr val="FF0000"/>
                </a:solidFill>
                <a:latin typeface="Times New Roman" pitchFamily="18" charset="0"/>
                <a:cs typeface="Times New Roman" pitchFamily="18" charset="0"/>
              </a:rPr>
              <a:t>Rollback:</a:t>
            </a:r>
          </a:p>
          <a:p>
            <a:pPr marL="228600" indent="-228600">
              <a:buFont typeface="Wingdings" pitchFamily="2" charset="2"/>
              <a:buChar char="Ø"/>
            </a:pPr>
            <a:r>
              <a:rPr lang="en-US" sz="2800" dirty="0" smtClean="0">
                <a:latin typeface="Times New Roman" pitchFamily="18" charset="0"/>
                <a:cs typeface="Times New Roman" pitchFamily="18" charset="0"/>
              </a:rPr>
              <a:t>Used to undo work done in  current transaction.</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Rollback entire transaction or till particular transaction.</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Syntax; rollback;  </a:t>
            </a:r>
            <a:r>
              <a:rPr lang="en-US" sz="2800" b="1" dirty="0" smtClean="0">
                <a:latin typeface="Times New Roman" pitchFamily="18" charset="0"/>
                <a:cs typeface="Times New Roman" pitchFamily="18" charset="0"/>
              </a:rPr>
              <a:t>OR  </a:t>
            </a:r>
            <a:r>
              <a:rPr lang="en-US" sz="2800" dirty="0" smtClean="0">
                <a:latin typeface="Times New Roman" pitchFamily="18" charset="0"/>
                <a:cs typeface="Times New Roman" pitchFamily="18" charset="0"/>
              </a:rPr>
              <a:t>rollback work;</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6" name="Date Placeholder 5"/>
          <p:cNvSpPr>
            <a:spLocks noGrp="1"/>
          </p:cNvSpPr>
          <p:nvPr>
            <p:ph type="dt" sz="half" idx="10"/>
          </p:nvPr>
        </p:nvSpPr>
        <p:spPr/>
        <p:txBody>
          <a:bodyPr/>
          <a:lstStyle/>
          <a:p>
            <a:fld id="{C8622D9A-78DF-4BC8-ADAB-5CB41F5A4912}" type="datetime1">
              <a:rPr lang="en-US" smtClean="0"/>
              <a:t>10/3/2019</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b="1" dirty="0" smtClean="0">
                <a:solidFill>
                  <a:srgbClr val="FF0000"/>
                </a:solidFill>
                <a:latin typeface="Times New Roman" pitchFamily="18" charset="0"/>
                <a:cs typeface="Times New Roman" pitchFamily="18" charset="0"/>
              </a:rPr>
              <a:t>Save Point-TCL Statement</a:t>
            </a:r>
            <a:endParaRPr lang="en-US" sz="3200" dirty="0"/>
          </a:p>
        </p:txBody>
      </p:sp>
      <p:sp>
        <p:nvSpPr>
          <p:cNvPr id="3" name="Content Placeholder 2"/>
          <p:cNvSpPr>
            <a:spLocks noGrp="1"/>
          </p:cNvSpPr>
          <p:nvPr>
            <p:ph idx="1"/>
          </p:nvPr>
        </p:nvSpPr>
        <p:spPr>
          <a:xfrm>
            <a:off x="457200" y="457200"/>
            <a:ext cx="8229600" cy="5668963"/>
          </a:xfrm>
        </p:spPr>
        <p:txBody>
          <a:bodyPr/>
          <a:lstStyle/>
          <a:p>
            <a:pPr marL="228600" indent="-228600">
              <a:buNone/>
            </a:pPr>
            <a:r>
              <a:rPr lang="en-US" sz="2800" b="1" dirty="0" err="1" smtClean="0">
                <a:solidFill>
                  <a:srgbClr val="FF0000"/>
                </a:solidFill>
                <a:latin typeface="Times New Roman" pitchFamily="18" charset="0"/>
                <a:cs typeface="Times New Roman" pitchFamily="18" charset="0"/>
              </a:rPr>
              <a:t>Savepoint</a:t>
            </a:r>
            <a:r>
              <a:rPr lang="en-US" sz="2800" b="1" dirty="0" smtClean="0">
                <a:solidFill>
                  <a:srgbClr val="FF0000"/>
                </a:solidFill>
                <a:latin typeface="Times New Roman" pitchFamily="18" charset="0"/>
                <a:cs typeface="Times New Roman" pitchFamily="18" charset="0"/>
              </a:rPr>
              <a:t>:</a:t>
            </a:r>
          </a:p>
          <a:p>
            <a:pPr marL="228600" indent="-228600">
              <a:buFont typeface="Wingdings" pitchFamily="2" charset="2"/>
              <a:buChar char="Ø"/>
            </a:pPr>
            <a:r>
              <a:rPr lang="en-US" sz="2800" dirty="0" smtClean="0">
                <a:latin typeface="Times New Roman" pitchFamily="18" charset="0"/>
                <a:cs typeface="Times New Roman" pitchFamily="18" charset="0"/>
              </a:rPr>
              <a:t>Like marker which marks the lengthy transactions</a:t>
            </a:r>
          </a:p>
          <a:p>
            <a:pPr marL="228600" indent="-228600">
              <a:buFont typeface="Wingdings" pitchFamily="2" charset="2"/>
              <a:buChar char="Ø"/>
            </a:pPr>
            <a:r>
              <a:rPr lang="en-US" sz="2800" dirty="0" smtClean="0">
                <a:latin typeface="Times New Roman" pitchFamily="18" charset="0"/>
                <a:cs typeface="Times New Roman" pitchFamily="18" charset="0"/>
              </a:rPr>
              <a:t>It is used with rollback to cancel effect till particular </a:t>
            </a:r>
            <a:r>
              <a:rPr lang="en-US" sz="2800" dirty="0" err="1" smtClean="0">
                <a:latin typeface="Times New Roman" pitchFamily="18" charset="0"/>
                <a:cs typeface="Times New Roman" pitchFamily="18" charset="0"/>
              </a:rPr>
              <a:t>savepoint</a:t>
            </a: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Syntax: </a:t>
            </a:r>
            <a:r>
              <a:rPr lang="en-US" sz="2800" dirty="0" err="1" smtClean="0">
                <a:latin typeface="Times New Roman" pitchFamily="18" charset="0"/>
                <a:cs typeface="Times New Roman" pitchFamily="18" charset="0"/>
              </a:rPr>
              <a:t>savepoint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savepointname</a:t>
            </a:r>
            <a:r>
              <a:rPr lang="en-US" sz="2800" dirty="0" smtClean="0">
                <a:latin typeface="Times New Roman" pitchFamily="18" charset="0"/>
                <a:cs typeface="Times New Roman" pitchFamily="18" charset="0"/>
              </a:rPr>
              <a:t>;</a:t>
            </a:r>
          </a:p>
          <a:p>
            <a:pPr marL="228600" indent="-228600">
              <a:buFont typeface="Wingdings" pitchFamily="2" charset="2"/>
              <a:buChar char="Ø"/>
            </a:pPr>
            <a:endParaRPr lang="en-US" dirty="0" smtClean="0">
              <a:latin typeface="Tempus Sans ITC" pitchFamily="82" charset="0"/>
            </a:endParaRPr>
          </a:p>
          <a:p>
            <a:pPr marL="228600" indent="-228600">
              <a:buFont typeface="Wingdings" pitchFamily="2" charset="2"/>
              <a:buChar char="Ø"/>
            </a:pPr>
            <a:endParaRPr lang="en-US" dirty="0"/>
          </a:p>
        </p:txBody>
      </p:sp>
      <p:pic>
        <p:nvPicPr>
          <p:cNvPr id="4" name="Picture 4"/>
          <p:cNvPicPr>
            <a:picLocks noChangeAspect="1" noChangeArrowheads="1"/>
          </p:cNvPicPr>
          <p:nvPr/>
        </p:nvPicPr>
        <p:blipFill>
          <a:blip r:embed="rId2"/>
          <a:srcRect/>
          <a:stretch>
            <a:fillRect/>
          </a:stretch>
        </p:blipFill>
        <p:spPr bwMode="auto">
          <a:xfrm>
            <a:off x="914400" y="3276600"/>
            <a:ext cx="6096000" cy="304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7" name="Date Placeholder 6"/>
          <p:cNvSpPr>
            <a:spLocks noGrp="1"/>
          </p:cNvSpPr>
          <p:nvPr>
            <p:ph type="dt" sz="half" idx="10"/>
          </p:nvPr>
        </p:nvSpPr>
        <p:spPr/>
        <p:txBody>
          <a:bodyPr/>
          <a:lstStyle/>
          <a:p>
            <a:fld id="{33512ADF-7D17-4769-8FD4-26C486AE4FCE}" type="datetime1">
              <a:rPr lang="en-US" smtClean="0"/>
              <a:t>10/3/2019</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Database Objects</a:t>
            </a:r>
            <a:endParaRPr lang="en-US" sz="45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3108960"/>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sz="2400" dirty="0" smtClean="0">
                          <a:latin typeface="Times New Roman" pitchFamily="18" charset="0"/>
                          <a:cs typeface="Times New Roman" pitchFamily="18" charset="0"/>
                        </a:rPr>
                        <a:t>Object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Description</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Table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Basic unit of storage; composed of rows and columns</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View</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Logically represents subsets of data from one or more tables</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Sequence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Generates primary key</a:t>
                      </a:r>
                      <a:r>
                        <a:rPr lang="en-US" sz="2400" baseline="0" dirty="0" smtClean="0">
                          <a:latin typeface="Times New Roman" pitchFamily="18" charset="0"/>
                          <a:cs typeface="Times New Roman" pitchFamily="18" charset="0"/>
                        </a:rPr>
                        <a:t> value</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Index</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Improves the performance of some queries</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Synonym</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Alternative name for an object</a:t>
                      </a:r>
                      <a:endParaRPr lang="en-US" sz="24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Date Placeholder 5"/>
          <p:cNvSpPr>
            <a:spLocks noGrp="1"/>
          </p:cNvSpPr>
          <p:nvPr>
            <p:ph type="dt" sz="half" idx="10"/>
          </p:nvPr>
        </p:nvSpPr>
        <p:spPr/>
        <p:txBody>
          <a:bodyPr/>
          <a:lstStyle/>
          <a:p>
            <a:fld id="{D3B4D57E-EB4F-4F62-A5BC-F38E23AB2227}" type="datetime1">
              <a:rPr lang="en-US" smtClean="0"/>
              <a:t>10/3/2019</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b="1" dirty="0" smtClean="0">
                <a:solidFill>
                  <a:srgbClr val="FF0000"/>
                </a:solidFill>
                <a:latin typeface="Times New Roman" pitchFamily="18" charset="0"/>
                <a:cs typeface="Times New Roman" pitchFamily="18" charset="0"/>
              </a:rPr>
              <a:t>SQL Views</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943600"/>
          </a:xfrm>
        </p:spPr>
        <p:txBody>
          <a:bodyPr>
            <a:normAutofit fontScale="85000" lnSpcReduction="20000"/>
          </a:bodyPr>
          <a:lstStyle/>
          <a:p>
            <a:r>
              <a:rPr lang="en-US" dirty="0" smtClean="0">
                <a:latin typeface="Times New Roman" pitchFamily="18" charset="0"/>
                <a:cs typeface="Times New Roman" pitchFamily="18" charset="0"/>
              </a:rPr>
              <a:t>A </a:t>
            </a:r>
            <a:r>
              <a:rPr lang="en-US" dirty="0" smtClean="0">
                <a:solidFill>
                  <a:srgbClr val="FF0000"/>
                </a:solidFill>
                <a:latin typeface="Times New Roman" pitchFamily="18" charset="0"/>
                <a:cs typeface="Times New Roman" pitchFamily="18" charset="0"/>
              </a:rPr>
              <a:t>VIEW</a:t>
            </a:r>
            <a:r>
              <a:rPr lang="en-US" dirty="0" smtClean="0">
                <a:latin typeface="Times New Roman" pitchFamily="18" charset="0"/>
                <a:cs typeface="Times New Roman" pitchFamily="18" charset="0"/>
              </a:rPr>
              <a:t> is a virtual table, through which a selective portion of the data from one or more tables can be seen. </a:t>
            </a:r>
          </a:p>
          <a:p>
            <a:r>
              <a:rPr lang="en-US" dirty="0" smtClean="0">
                <a:latin typeface="Times New Roman" pitchFamily="18" charset="0"/>
                <a:cs typeface="Times New Roman" pitchFamily="18" charset="0"/>
              </a:rPr>
              <a:t>Views do not contain data of their own. They are used to restrict access to the database or to hide data complexity. </a:t>
            </a:r>
          </a:p>
          <a:p>
            <a:r>
              <a:rPr lang="en-US" dirty="0" smtClean="0">
                <a:latin typeface="Times New Roman" pitchFamily="18" charset="0"/>
                <a:cs typeface="Times New Roman" pitchFamily="18" charset="0"/>
              </a:rPr>
              <a:t>A view is stored as a </a:t>
            </a: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statement in the database. DML operations on a view like INSERT, UPDATE, DELETE affects the data in the original table upon which the view is based.</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The Syntax to create a </a:t>
            </a:r>
            <a:r>
              <a:rPr lang="en-US" b="1" dirty="0" err="1" smtClean="0">
                <a:solidFill>
                  <a:srgbClr val="FF0000"/>
                </a:solidFill>
                <a:latin typeface="Times New Roman" pitchFamily="18" charset="0"/>
                <a:cs typeface="Times New Roman" pitchFamily="18" charset="0"/>
              </a:rPr>
              <a:t>sql</a:t>
            </a:r>
            <a:r>
              <a:rPr lang="en-US" b="1" dirty="0" smtClean="0">
                <a:solidFill>
                  <a:srgbClr val="FF0000"/>
                </a:solidFill>
                <a:latin typeface="Times New Roman" pitchFamily="18" charset="0"/>
                <a:cs typeface="Times New Roman" pitchFamily="18" charset="0"/>
              </a:rPr>
              <a:t> view is</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CREATE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AS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column_list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[WHERE condition];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6" name="Date Placeholder 5"/>
          <p:cNvSpPr>
            <a:spLocks noGrp="1"/>
          </p:cNvSpPr>
          <p:nvPr>
            <p:ph type="dt" sz="half" idx="10"/>
          </p:nvPr>
        </p:nvSpPr>
        <p:spPr/>
        <p:txBody>
          <a:bodyPr/>
          <a:lstStyle/>
          <a:p>
            <a:fld id="{6FF13C91-AD00-4E41-8E45-D50AB7DFE159}" type="datetime1">
              <a:rPr lang="en-US" smtClean="0"/>
              <a:t>10/3/2019</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normAutofit/>
          </a:bodyPr>
          <a:lstStyle/>
          <a:p>
            <a:r>
              <a:rPr lang="en-US" b="1" i="1" dirty="0" err="1" smtClean="0">
                <a:solidFill>
                  <a:srgbClr val="FF0000"/>
                </a:solidFill>
                <a:latin typeface="Times New Roman" pitchFamily="18" charset="0"/>
                <a:cs typeface="Times New Roman" pitchFamily="18" charset="0"/>
              </a:rPr>
              <a:t>view_name</a:t>
            </a:r>
            <a:r>
              <a:rPr lang="en-US" dirty="0" smtClean="0">
                <a:latin typeface="Times New Roman" pitchFamily="18" charset="0"/>
                <a:cs typeface="Times New Roman" pitchFamily="18" charset="0"/>
              </a:rPr>
              <a:t> is the name of the VIEW.</a:t>
            </a:r>
          </a:p>
          <a:p>
            <a:r>
              <a:rPr lang="en-US" dirty="0" smtClean="0">
                <a:latin typeface="Times New Roman" pitchFamily="18" charset="0"/>
                <a:cs typeface="Times New Roman" pitchFamily="18" charset="0"/>
              </a:rPr>
              <a:t>The SELECT statement is used to define the columns and rows that you want to display in the view.</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create a view on the product table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query would be like</a:t>
            </a:r>
          </a:p>
          <a:p>
            <a:r>
              <a:rPr lang="en-US" dirty="0" smtClean="0">
                <a:solidFill>
                  <a:srgbClr val="FF0000"/>
                </a:solidFill>
                <a:latin typeface="Times New Roman" pitchFamily="18" charset="0"/>
                <a:cs typeface="Times New Roman" pitchFamily="18" charset="0"/>
              </a:rPr>
              <a:t>CREATE VIEW </a:t>
            </a:r>
            <a:r>
              <a:rPr lang="en-US" dirty="0" err="1" smtClean="0">
                <a:latin typeface="Times New Roman" pitchFamily="18" charset="0"/>
                <a:cs typeface="Times New Roman" pitchFamily="18" charset="0"/>
              </a:rPr>
              <a:t>view_product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AS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product_id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product_name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product;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6" name="Date Placeholder 5"/>
          <p:cNvSpPr>
            <a:spLocks noGrp="1"/>
          </p:cNvSpPr>
          <p:nvPr>
            <p:ph type="dt" sz="half" idx="10"/>
          </p:nvPr>
        </p:nvSpPr>
        <p:spPr/>
        <p:txBody>
          <a:bodyPr/>
          <a:lstStyle/>
          <a:p>
            <a:fld id="{BFC9D8FE-D25C-4868-A580-574F6921D2F9}" type="datetime1">
              <a:rPr lang="en-US" smtClean="0"/>
              <a:t>10/3/2019</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sz="3300" b="1" dirty="0" smtClean="0">
                <a:solidFill>
                  <a:srgbClr val="FF0000"/>
                </a:solidFill>
                <a:latin typeface="Times New Roman" pitchFamily="18" charset="0"/>
                <a:cs typeface="Times New Roman" pitchFamily="18" charset="0"/>
              </a:rPr>
              <a:t>SQL Updating a View</a:t>
            </a:r>
          </a:p>
          <a:p>
            <a:r>
              <a:rPr lang="en-US" sz="2700" b="1" dirty="0" smtClean="0">
                <a:solidFill>
                  <a:srgbClr val="FF0000"/>
                </a:solidFill>
                <a:latin typeface="Times New Roman" pitchFamily="18" charset="0"/>
                <a:cs typeface="Times New Roman" pitchFamily="18" charset="0"/>
              </a:rPr>
              <a:t>SQL CREATE OR REPLACE VIEW Syntax</a:t>
            </a:r>
          </a:p>
          <a:p>
            <a:pPr>
              <a:buNone/>
            </a:pPr>
            <a:r>
              <a:rPr lang="en-US" sz="2700" dirty="0" smtClean="0">
                <a:solidFill>
                  <a:srgbClr val="FF0000"/>
                </a:solidFill>
                <a:latin typeface="Times New Roman" pitchFamily="18" charset="0"/>
                <a:cs typeface="Times New Roman" pitchFamily="18" charset="0"/>
              </a:rPr>
              <a:t>    CREATE OR REPLACE VIEW </a:t>
            </a:r>
            <a:r>
              <a:rPr lang="en-US" sz="2700" dirty="0" err="1" smtClean="0">
                <a:latin typeface="Times New Roman" pitchFamily="18" charset="0"/>
                <a:cs typeface="Times New Roman" pitchFamily="18" charset="0"/>
              </a:rPr>
              <a:t>view_name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AS</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SELECT </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(s)</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FROM</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table_name</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WHERE</a:t>
            </a:r>
            <a:r>
              <a:rPr lang="en-US" sz="2700" dirty="0" smtClean="0">
                <a:latin typeface="Times New Roman" pitchFamily="18" charset="0"/>
                <a:cs typeface="Times New Roman" pitchFamily="18" charset="0"/>
              </a:rPr>
              <a:t> condition</a:t>
            </a:r>
          </a:p>
          <a:p>
            <a:r>
              <a:rPr lang="en-US" sz="2700" dirty="0" smtClean="0">
                <a:latin typeface="Times New Roman" pitchFamily="18" charset="0"/>
                <a:cs typeface="Times New Roman" pitchFamily="18" charset="0"/>
              </a:rPr>
              <a:t>Now we want to add the "Category" column to the "Current Product List" view. We will update the view with the following </a:t>
            </a:r>
            <a:r>
              <a:rPr lang="en-US" sz="2700" smtClean="0">
                <a:latin typeface="Times New Roman" pitchFamily="18" charset="0"/>
                <a:cs typeface="Times New Roman" pitchFamily="18" charset="0"/>
              </a:rPr>
              <a:t>SQL:</a:t>
            </a:r>
          </a:p>
          <a:p>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CREATE VIEW </a:t>
            </a:r>
            <a:r>
              <a:rPr lang="en-US" sz="2700" dirty="0" smtClean="0">
                <a:latin typeface="Times New Roman" pitchFamily="18" charset="0"/>
                <a:cs typeface="Times New Roman" pitchFamily="18" charset="0"/>
              </a:rPr>
              <a:t>[Current Product List] </a:t>
            </a:r>
            <a:r>
              <a:rPr lang="en-US" sz="2700" dirty="0" smtClean="0">
                <a:solidFill>
                  <a:srgbClr val="FF0000"/>
                </a:solidFill>
                <a:latin typeface="Times New Roman" pitchFamily="18" charset="0"/>
                <a:cs typeface="Times New Roman" pitchFamily="18" charset="0"/>
              </a:rPr>
              <a:t>AS</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SELECT</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ProductID,ProductName,Category</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FROM</a:t>
            </a:r>
            <a:r>
              <a:rPr lang="en-US" sz="2700" dirty="0" smtClean="0">
                <a:latin typeface="Times New Roman" pitchFamily="18" charset="0"/>
                <a:cs typeface="Times New Roman" pitchFamily="18" charset="0"/>
              </a:rPr>
              <a:t> Products</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5" name="Date Placeholder 4"/>
          <p:cNvSpPr>
            <a:spLocks noGrp="1"/>
          </p:cNvSpPr>
          <p:nvPr>
            <p:ph type="dt" sz="half" idx="10"/>
          </p:nvPr>
        </p:nvSpPr>
        <p:spPr/>
        <p:txBody>
          <a:bodyPr/>
          <a:lstStyle/>
          <a:p>
            <a:fld id="{5057A740-70C9-4541-B5B2-3B28323A693F}" type="datetime1">
              <a:rPr lang="en-US" smtClean="0"/>
              <a:t>10/3/2019</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solidFill>
                  <a:srgbClr val="FF0000"/>
                </a:solidFill>
                <a:latin typeface="Times New Roman" pitchFamily="18" charset="0"/>
                <a:cs typeface="Times New Roman" pitchFamily="18" charset="0"/>
              </a:rPr>
              <a:t>SQL Dropping a View</a:t>
            </a:r>
          </a:p>
          <a:p>
            <a:r>
              <a:rPr lang="en-US" dirty="0" smtClean="0">
                <a:latin typeface="Times New Roman" pitchFamily="18" charset="0"/>
                <a:cs typeface="Times New Roman" pitchFamily="18" charset="0"/>
              </a:rPr>
              <a:t>You can delete a view with the </a:t>
            </a:r>
            <a:r>
              <a:rPr lang="en-US" dirty="0" smtClean="0">
                <a:solidFill>
                  <a:srgbClr val="FF0000"/>
                </a:solidFill>
                <a:latin typeface="Times New Roman" pitchFamily="18" charset="0"/>
                <a:cs typeface="Times New Roman" pitchFamily="18" charset="0"/>
              </a:rPr>
              <a:t>DROP VIEW </a:t>
            </a:r>
            <a:r>
              <a:rPr lang="en-US" dirty="0" smtClean="0">
                <a:latin typeface="Times New Roman" pitchFamily="18" charset="0"/>
                <a:cs typeface="Times New Roman" pitchFamily="18" charset="0"/>
              </a:rPr>
              <a:t>command.</a:t>
            </a:r>
          </a:p>
          <a:p>
            <a:r>
              <a:rPr lang="en-US" b="1"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DROP VIEW </a:t>
            </a:r>
            <a:r>
              <a:rPr lang="en-US" dirty="0" err="1" smtClean="0">
                <a:latin typeface="Times New Roman" pitchFamily="18" charset="0"/>
                <a:cs typeface="Times New Roman" pitchFamily="18" charset="0"/>
              </a:rPr>
              <a:t>view_name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Date Placeholder 4"/>
          <p:cNvSpPr>
            <a:spLocks noGrp="1"/>
          </p:cNvSpPr>
          <p:nvPr>
            <p:ph type="dt" sz="half" idx="10"/>
          </p:nvPr>
        </p:nvSpPr>
        <p:spPr/>
        <p:txBody>
          <a:bodyPr/>
          <a:lstStyle/>
          <a:p>
            <a:fld id="{53EE6593-1B21-4CE1-8EAE-5428BFA5458C}" type="datetime1">
              <a:rPr lang="en-US" smtClean="0"/>
              <a:t>10/3/2019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Operators</a:t>
            </a:r>
            <a:br>
              <a:rPr lang="en-US" sz="3200" b="1" dirty="0" smtClean="0">
                <a:solidFill>
                  <a:srgbClr val="FF0000"/>
                </a:solidFill>
                <a:latin typeface="Times New Roman" pitchFamily="18" charset="0"/>
                <a:cs typeface="Times New Roman"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normAutofit/>
          </a:bodyPr>
          <a:lstStyle/>
          <a:p>
            <a:r>
              <a:rPr lang="en-US" sz="2800" dirty="0" smtClean="0">
                <a:latin typeface="Times New Roman" pitchFamily="18" charset="0"/>
                <a:cs typeface="Times New Roman" pitchFamily="18" charset="0"/>
              </a:rPr>
              <a:t>Next two type of Operators are Comparison Operators and Logical Operators. These operators are used mainly in the WHERE clause, HAVING clause to filter the data to be selected.</a:t>
            </a:r>
          </a:p>
          <a:p>
            <a:pPr>
              <a:buFont typeface="Wingdings" pitchFamily="2" charset="2"/>
              <a:buChar char="ü"/>
            </a:pPr>
            <a:r>
              <a:rPr lang="en-US" sz="2800" b="1" dirty="0" smtClean="0">
                <a:solidFill>
                  <a:srgbClr val="FF0000"/>
                </a:solidFill>
                <a:latin typeface="Times New Roman" pitchFamily="18" charset="0"/>
                <a:cs typeface="Times New Roman" pitchFamily="18" charset="0"/>
              </a:rPr>
              <a:t>Comparison Operators:</a:t>
            </a:r>
          </a:p>
          <a:p>
            <a:r>
              <a:rPr lang="en-US" sz="2800" dirty="0" smtClean="0">
                <a:latin typeface="Times New Roman" pitchFamily="18" charset="0"/>
                <a:cs typeface="Times New Roman" pitchFamily="18" charset="0"/>
              </a:rPr>
              <a:t>Comparison operators are used to compare the column data with specific values in a condition. </a:t>
            </a:r>
          </a:p>
          <a:p>
            <a:r>
              <a:rPr lang="en-US" sz="2800" dirty="0" smtClean="0">
                <a:latin typeface="Times New Roman" pitchFamily="18" charset="0"/>
                <a:cs typeface="Times New Roman" pitchFamily="18" charset="0"/>
              </a:rPr>
              <a:t>Comparison Operators are also used along with the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statement to filter data based on specific conditions.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Date Placeholder 5"/>
          <p:cNvSpPr>
            <a:spLocks noGrp="1"/>
          </p:cNvSpPr>
          <p:nvPr>
            <p:ph type="dt" sz="half" idx="10"/>
          </p:nvPr>
        </p:nvSpPr>
        <p:spPr/>
        <p:txBody>
          <a:bodyPr/>
          <a:lstStyle/>
          <a:p>
            <a:fld id="{24628E72-9FD7-4E96-9E1E-E9A72B98B0EE}" type="datetime1">
              <a:rPr lang="en-US" smtClean="0"/>
              <a:t>10/3/2019</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Syntax for </a:t>
            </a:r>
            <a:r>
              <a:rPr lang="en-US" b="1" dirty="0" err="1" smtClean="0">
                <a:solidFill>
                  <a:srgbClr val="FF0000"/>
                </a:solidFill>
                <a:latin typeface="Times New Roman" pitchFamily="18" charset="0"/>
                <a:cs typeface="Times New Roman" pitchFamily="18" charset="0"/>
              </a:rPr>
              <a:t>MySQL</a:t>
            </a:r>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458200" cy="5486400"/>
          </a:xfrm>
        </p:spPr>
        <p:txBody>
          <a:bodyPr>
            <a:normAutofit/>
          </a:bodyPr>
          <a:lstStyle/>
          <a:p>
            <a:r>
              <a:rPr lang="en-US" sz="2500" dirty="0" smtClean="0">
                <a:latin typeface="Times New Roman" pitchFamily="18" charset="0"/>
                <a:cs typeface="Times New Roman" pitchFamily="18" charset="0"/>
              </a:rPr>
              <a:t>The following SQL statement defines the "ID" column to be an auto-increment primary key field in the “Employee" table: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CREATE TABLE Employee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ID </a:t>
            </a:r>
            <a:r>
              <a:rPr lang="en-US" sz="2500" dirty="0" err="1" smtClean="0">
                <a:latin typeface="Times New Roman" pitchFamily="18" charset="0"/>
                <a:cs typeface="Times New Roman" pitchFamily="18" charset="0"/>
              </a:rPr>
              <a:t>int</a:t>
            </a:r>
            <a:r>
              <a:rPr lang="en-US" sz="2500" dirty="0" smtClean="0">
                <a:latin typeface="Times New Roman" pitchFamily="18" charset="0"/>
                <a:cs typeface="Times New Roman" pitchFamily="18" charset="0"/>
              </a:rPr>
              <a:t> NOT NULL </a:t>
            </a:r>
            <a:r>
              <a:rPr lang="en-US" sz="2500" b="1" dirty="0" smtClean="0">
                <a:solidFill>
                  <a:srgbClr val="FF0000"/>
                </a:solidFill>
                <a:latin typeface="Times New Roman" pitchFamily="18" charset="0"/>
                <a:cs typeface="Times New Roman" pitchFamily="18" charset="0"/>
              </a:rPr>
              <a:t>AUTO_INCREMENT,</a:t>
            </a: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dirty="0" err="1" smtClean="0">
                <a:latin typeface="Times New Roman" pitchFamily="18" charset="0"/>
                <a:cs typeface="Times New Roman" pitchFamily="18" charset="0"/>
              </a:rPr>
              <a:t>LastName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 NOT NULL,</a:t>
            </a:r>
            <a:br>
              <a:rPr lang="en-US" sz="2500" dirty="0" smtClean="0">
                <a:latin typeface="Times New Roman" pitchFamily="18" charset="0"/>
                <a:cs typeface="Times New Roman" pitchFamily="18" charset="0"/>
              </a:rPr>
            </a:br>
            <a:r>
              <a:rPr lang="en-US" sz="2500" dirty="0" err="1" smtClean="0">
                <a:latin typeface="Times New Roman" pitchFamily="18" charset="0"/>
                <a:cs typeface="Times New Roman" pitchFamily="18" charset="0"/>
              </a:rPr>
              <a:t>FirstName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Address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City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PRIMARY KEY (ID)</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6" name="Date Placeholder 5"/>
          <p:cNvSpPr>
            <a:spLocks noGrp="1"/>
          </p:cNvSpPr>
          <p:nvPr>
            <p:ph type="dt" sz="half" idx="10"/>
          </p:nvPr>
        </p:nvSpPr>
        <p:spPr/>
        <p:txBody>
          <a:bodyPr/>
          <a:lstStyle/>
          <a:p>
            <a:fld id="{BC4C869C-C066-4188-B564-87708C03DCD2}" type="datetime1">
              <a:rPr lang="en-US" smtClean="0"/>
              <a:t>10/3/2019</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Autofit/>
          </a:bodyPr>
          <a:lstStyle/>
          <a:p>
            <a:r>
              <a:rPr lang="en-US" sz="2500" dirty="0" err="1" smtClean="0">
                <a:latin typeface="Times New Roman" pitchFamily="18" charset="0"/>
                <a:cs typeface="Times New Roman" pitchFamily="18" charset="0"/>
              </a:rPr>
              <a:t>MySQL</a:t>
            </a:r>
            <a:r>
              <a:rPr lang="en-US" sz="2500" dirty="0" smtClean="0">
                <a:latin typeface="Times New Roman" pitchFamily="18" charset="0"/>
                <a:cs typeface="Times New Roman" pitchFamily="18" charset="0"/>
              </a:rPr>
              <a:t> uses the </a:t>
            </a:r>
            <a:r>
              <a:rPr lang="en-US" sz="2500" b="1" dirty="0" smtClean="0">
                <a:solidFill>
                  <a:srgbClr val="FF0000"/>
                </a:solidFill>
                <a:latin typeface="Times New Roman" pitchFamily="18" charset="0"/>
                <a:cs typeface="Times New Roman" pitchFamily="18" charset="0"/>
              </a:rPr>
              <a:t>AUTO_INCREMENT</a:t>
            </a:r>
            <a:r>
              <a:rPr lang="en-US" sz="2500" dirty="0" smtClean="0">
                <a:latin typeface="Times New Roman" pitchFamily="18" charset="0"/>
                <a:cs typeface="Times New Roman" pitchFamily="18" charset="0"/>
              </a:rPr>
              <a:t> keyword to perform an auto-increment feature.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By default, the starting value for AUTO_INCREMENT is 1, and it will increment by 1 for each new record.</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To let the AUTO_INCREMENT sequence start with another value, use the following SQL statement:</a:t>
            </a:r>
          </a:p>
          <a:p>
            <a:pPr marL="0" indent="0">
              <a:buNone/>
            </a:pPr>
            <a:r>
              <a:rPr lang="en-US" sz="2500" dirty="0" smtClean="0">
                <a:solidFill>
                  <a:srgbClr val="FF0000"/>
                </a:solidFill>
                <a:latin typeface="Times New Roman" pitchFamily="18" charset="0"/>
                <a:cs typeface="Times New Roman" pitchFamily="18" charset="0"/>
              </a:rPr>
              <a:t>       ALTER TABLE </a:t>
            </a:r>
            <a:r>
              <a:rPr lang="en-US" sz="2500" dirty="0" smtClean="0">
                <a:latin typeface="Times New Roman" pitchFamily="18" charset="0"/>
                <a:cs typeface="Times New Roman" pitchFamily="18" charset="0"/>
              </a:rPr>
              <a:t>Employee</a:t>
            </a:r>
            <a:r>
              <a:rPr lang="en-US" sz="2500" dirty="0" smtClean="0">
                <a:solidFill>
                  <a:srgbClr val="FF0000"/>
                </a:solidFill>
                <a:latin typeface="Times New Roman" pitchFamily="18" charset="0"/>
                <a:cs typeface="Times New Roman" pitchFamily="18" charset="0"/>
              </a:rPr>
              <a:t> AUTO_INCREMENT=100</a:t>
            </a:r>
          </a:p>
          <a:p>
            <a:endParaRPr lang="en-US" sz="2500" dirty="0" smtClean="0">
              <a:solidFill>
                <a:srgbClr val="FF0000"/>
              </a:solidFill>
              <a:latin typeface="Times New Roman" pitchFamily="18" charset="0"/>
              <a:cs typeface="Times New Roman" pitchFamily="18" charset="0"/>
            </a:endParaRPr>
          </a:p>
          <a:p>
            <a:r>
              <a:rPr lang="en-US" sz="2500" dirty="0" smtClean="0">
                <a:latin typeface="Times New Roman" pitchFamily="18" charset="0"/>
                <a:cs typeface="Times New Roman" pitchFamily="18" charset="0"/>
              </a:rPr>
              <a:t>To insert a new record into the "Persons" table, we will NOT have to specify a value for the "ID" column (a unique value will be added automatically):</a:t>
            </a:r>
          </a:p>
          <a:p>
            <a:pPr marL="0" indent="0">
              <a:buNone/>
            </a:pPr>
            <a:r>
              <a:rPr lang="en-US" sz="2500" dirty="0" smtClean="0">
                <a:solidFill>
                  <a:srgbClr val="FF0000"/>
                </a:solidFill>
                <a:latin typeface="Times New Roman" pitchFamily="18" charset="0"/>
                <a:cs typeface="Times New Roman" pitchFamily="18" charset="0"/>
              </a:rPr>
              <a:t>       INSERT INTO </a:t>
            </a:r>
            <a:r>
              <a:rPr lang="en-US" sz="2500" dirty="0" smtClean="0">
                <a:latin typeface="Times New Roman" pitchFamily="18" charset="0"/>
                <a:cs typeface="Times New Roman" pitchFamily="18" charset="0"/>
              </a:rPr>
              <a:t>Employee</a:t>
            </a:r>
            <a:r>
              <a:rPr lang="en-US" sz="2500" dirty="0" smtClean="0">
                <a:solidFill>
                  <a:srgbClr val="FF0000"/>
                </a:solidFill>
                <a:latin typeface="Times New Roman" pitchFamily="18" charset="0"/>
                <a:cs typeface="Times New Roman" pitchFamily="18" charset="0"/>
              </a:rPr>
              <a:t> (</a:t>
            </a:r>
            <a:r>
              <a:rPr lang="en-US" sz="2500" dirty="0" err="1" smtClean="0">
                <a:solidFill>
                  <a:srgbClr val="FF0000"/>
                </a:solidFill>
                <a:latin typeface="Times New Roman" pitchFamily="18" charset="0"/>
                <a:cs typeface="Times New Roman" pitchFamily="18" charset="0"/>
              </a:rPr>
              <a:t>FirstName,LastName</a:t>
            </a:r>
            <a:r>
              <a:rPr lang="en-US" sz="2500" dirty="0" smtClean="0">
                <a:solidFill>
                  <a:srgbClr val="FF0000"/>
                </a:solidFill>
                <a:latin typeface="Times New Roman" pitchFamily="18" charset="0"/>
                <a:cs typeface="Times New Roman" pitchFamily="18" charset="0"/>
              </a:rPr>
              <a:t>)</a:t>
            </a:r>
            <a:br>
              <a:rPr lang="en-US" sz="2500" dirty="0" smtClean="0">
                <a:solidFill>
                  <a:srgbClr val="FF0000"/>
                </a:solidFill>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VALUES (‘</a:t>
            </a:r>
            <a:r>
              <a:rPr lang="en-US" sz="2500" dirty="0" err="1" smtClean="0">
                <a:solidFill>
                  <a:srgbClr val="FF0000"/>
                </a:solidFill>
                <a:latin typeface="Times New Roman" pitchFamily="18" charset="0"/>
                <a:cs typeface="Times New Roman" pitchFamily="18" charset="0"/>
              </a:rPr>
              <a:t>abc</a:t>
            </a:r>
            <a:r>
              <a:rPr lang="en-US" sz="2500" dirty="0" smtClean="0">
                <a:solidFill>
                  <a:srgbClr val="FF0000"/>
                </a:solidFill>
                <a:latin typeface="Times New Roman" pitchFamily="18" charset="0"/>
                <a:cs typeface="Times New Roman" pitchFamily="18" charset="0"/>
              </a:rPr>
              <a:t>',‘xyz')</a:t>
            </a:r>
          </a:p>
          <a:p>
            <a:endParaRPr lang="en-US" sz="2500" dirty="0" smtClean="0">
              <a:solidFill>
                <a:srgbClr val="FF0000"/>
              </a:solidFill>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Date Placeholder 4"/>
          <p:cNvSpPr>
            <a:spLocks noGrp="1"/>
          </p:cNvSpPr>
          <p:nvPr>
            <p:ph type="dt" sz="half" idx="10"/>
          </p:nvPr>
        </p:nvSpPr>
        <p:spPr/>
        <p:txBody>
          <a:bodyPr/>
          <a:lstStyle/>
          <a:p>
            <a:fld id="{4A6A5CCA-C227-4BC4-9373-A46B716E584E}" type="datetime1">
              <a:rPr lang="en-US" smtClean="0"/>
              <a:t>10/3/2019</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04800"/>
          </a:xfrm>
        </p:spPr>
        <p:txBody>
          <a:bodyPr>
            <a:noAutofit/>
          </a:bodyPr>
          <a:lstStyle/>
          <a:p>
            <a:r>
              <a:rPr lang="en-US" sz="3200" b="1" dirty="0" smtClean="0">
                <a:solidFill>
                  <a:srgbClr val="FF0000"/>
                </a:solidFill>
                <a:latin typeface="Times New Roman" pitchFamily="18" charset="0"/>
                <a:cs typeface="Times New Roman" pitchFamily="18" charset="0"/>
              </a:rPr>
              <a:t>SQL Index</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Autofit/>
          </a:bodyPr>
          <a:lstStyle/>
          <a:p>
            <a:r>
              <a:rPr lang="en-US" sz="2400" dirty="0" smtClean="0">
                <a:solidFill>
                  <a:srgbClr val="FF0000"/>
                </a:solidFill>
                <a:latin typeface="Times New Roman" pitchFamily="18" charset="0"/>
                <a:cs typeface="Times New Roman" pitchFamily="18" charset="0"/>
              </a:rPr>
              <a:t>Index</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is created on existing tables to retrieve the rows quickly. </a:t>
            </a:r>
          </a:p>
          <a:p>
            <a:r>
              <a:rPr lang="en-US" sz="2400" dirty="0" smtClean="0">
                <a:latin typeface="Times New Roman" pitchFamily="18" charset="0"/>
                <a:cs typeface="Times New Roman" pitchFamily="18" charset="0"/>
              </a:rPr>
              <a:t>When there are thousands of records in a table, retrieving information will take a long time. </a:t>
            </a:r>
          </a:p>
          <a:p>
            <a:r>
              <a:rPr lang="en-US" sz="2400" dirty="0" smtClean="0">
                <a:latin typeface="Times New Roman" pitchFamily="18" charset="0"/>
                <a:cs typeface="Times New Roman" pitchFamily="18" charset="0"/>
              </a:rPr>
              <a:t>Therefore indexes are created on columns which are accessed frequently, so that the information can be retrieved quickly. </a:t>
            </a:r>
          </a:p>
          <a:p>
            <a:r>
              <a:rPr lang="en-US" sz="2400" dirty="0" smtClean="0">
                <a:latin typeface="Times New Roman" pitchFamily="18" charset="0"/>
                <a:cs typeface="Times New Roman" pitchFamily="18" charset="0"/>
              </a:rPr>
              <a:t>Indexes can be created on a single column or a group of columns. </a:t>
            </a:r>
          </a:p>
          <a:p>
            <a:r>
              <a:rPr lang="en-US" sz="2400" dirty="0" smtClean="0">
                <a:latin typeface="Times New Roman" pitchFamily="18" charset="0"/>
                <a:cs typeface="Times New Roman" pitchFamily="18" charset="0"/>
              </a:rPr>
              <a:t>When an index is created, it first sorts the data and then it assigns a ROWID for each row. </a:t>
            </a:r>
          </a:p>
          <a:p>
            <a:r>
              <a:rPr lang="en-US" sz="2400" b="1" dirty="0" smtClean="0">
                <a:solidFill>
                  <a:srgbClr val="FF0000"/>
                </a:solidFill>
                <a:latin typeface="Times New Roman" pitchFamily="18" charset="0"/>
                <a:cs typeface="Times New Roman" pitchFamily="18" charset="0"/>
              </a:rPr>
              <a:t>Syntax to create Index:</a:t>
            </a:r>
          </a:p>
          <a:p>
            <a:pPr>
              <a:buNone/>
            </a:pPr>
            <a:r>
              <a:rPr lang="en-US" sz="2400" dirty="0" smtClean="0">
                <a:solidFill>
                  <a:srgbClr val="FF0000"/>
                </a:solidFill>
                <a:latin typeface="Times New Roman" pitchFamily="18" charset="0"/>
                <a:cs typeface="Times New Roman" pitchFamily="18" charset="0"/>
              </a:rPr>
              <a:t>CREATE INDEX index_name </a:t>
            </a:r>
            <a:br>
              <a:rPr lang="en-US" sz="2400" dirty="0" smtClean="0">
                <a:solidFill>
                  <a:srgbClr val="FF0000"/>
                </a:solidFill>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ON </a:t>
            </a:r>
            <a:r>
              <a:rPr lang="en-US" sz="2400" dirty="0" smtClean="0">
                <a:latin typeface="Times New Roman" pitchFamily="18" charset="0"/>
                <a:cs typeface="Times New Roman" pitchFamily="18" charset="0"/>
              </a:rPr>
              <a:t>table_name (column_name1,column_name2...);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6" name="Date Placeholder 5"/>
          <p:cNvSpPr>
            <a:spLocks noGrp="1"/>
          </p:cNvSpPr>
          <p:nvPr>
            <p:ph type="dt" sz="half" idx="10"/>
          </p:nvPr>
        </p:nvSpPr>
        <p:spPr/>
        <p:txBody>
          <a:bodyPr/>
          <a:lstStyle/>
          <a:p>
            <a:fld id="{6D543543-6A7F-417D-A56A-C0D9240CCBA2}" type="datetime1">
              <a:rPr lang="en-US" smtClean="0"/>
              <a:t>10/3/2019</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b="1" dirty="0" smtClean="0">
                <a:solidFill>
                  <a:srgbClr val="FF0000"/>
                </a:solidFill>
                <a:latin typeface="Times New Roman" pitchFamily="18" charset="0"/>
                <a:cs typeface="Times New Roman" pitchFamily="18" charset="0"/>
              </a:rPr>
              <a:t>Syntax to create SQL unique Index: </a:t>
            </a:r>
            <a:endParaRPr lang="en-US"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UNIQUE INDEX </a:t>
            </a:r>
            <a:r>
              <a:rPr lang="en-US" sz="2800" dirty="0" err="1" smtClean="0">
                <a:latin typeface="Times New Roman" pitchFamily="18" charset="0"/>
                <a:cs typeface="Times New Roman" pitchFamily="18" charset="0"/>
              </a:rPr>
              <a:t>index_name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table_name</a:t>
            </a:r>
            <a:r>
              <a:rPr lang="en-US" sz="2800" dirty="0" smtClean="0">
                <a:latin typeface="Times New Roman" pitchFamily="18" charset="0"/>
                <a:cs typeface="Times New Roman" pitchFamily="18" charset="0"/>
              </a:rPr>
              <a:t>(column_name1);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i="1" dirty="0" err="1" smtClean="0">
                <a:solidFill>
                  <a:srgbClr val="FF0000"/>
                </a:solidFill>
                <a:latin typeface="Times New Roman" pitchFamily="18" charset="0"/>
                <a:cs typeface="Times New Roman" pitchFamily="18" charset="0"/>
              </a:rPr>
              <a:t>index_name</a:t>
            </a:r>
            <a:r>
              <a:rPr lang="en-US" dirty="0" smtClean="0">
                <a:latin typeface="Times New Roman" pitchFamily="18" charset="0"/>
                <a:cs typeface="Times New Roman" pitchFamily="18" charset="0"/>
              </a:rPr>
              <a:t> is the name of the</a:t>
            </a:r>
            <a:r>
              <a:rPr lang="en-US" dirty="0" smtClean="0">
                <a:solidFill>
                  <a:srgbClr val="FF0000"/>
                </a:solidFill>
                <a:latin typeface="Times New Roman" pitchFamily="18" charset="0"/>
                <a:cs typeface="Times New Roman" pitchFamily="18" charset="0"/>
              </a:rPr>
              <a:t> INDEX.</a:t>
            </a:r>
          </a:p>
          <a:p>
            <a:r>
              <a:rPr lang="en-US" b="1" i="1" dirty="0" err="1" smtClean="0">
                <a:solidFill>
                  <a:srgbClr val="FF0000"/>
                </a:solidFill>
                <a:latin typeface="Times New Roman" pitchFamily="18" charset="0"/>
                <a:cs typeface="Times New Roman" pitchFamily="18" charset="0"/>
              </a:rPr>
              <a:t>table_name</a:t>
            </a:r>
            <a:r>
              <a:rPr lang="en-US" dirty="0" smtClean="0">
                <a:latin typeface="Times New Roman" pitchFamily="18" charset="0"/>
                <a:cs typeface="Times New Roman" pitchFamily="18" charset="0"/>
              </a:rPr>
              <a:t> is the name of the table to which the indexed column belongs.</a:t>
            </a:r>
          </a:p>
          <a:p>
            <a:r>
              <a:rPr lang="en-US" b="1" i="1" dirty="0" smtClean="0">
                <a:solidFill>
                  <a:srgbClr val="FF0000"/>
                </a:solidFill>
                <a:latin typeface="Times New Roman" pitchFamily="18" charset="0"/>
                <a:cs typeface="Times New Roman" pitchFamily="18" charset="0"/>
              </a:rPr>
              <a:t>column_name1 </a:t>
            </a:r>
            <a:r>
              <a:rPr lang="en-US" i="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of the column on which index is created.</a:t>
            </a:r>
            <a:r>
              <a:rPr lang="en-US" dirty="0" smtClean="0">
                <a:solidFill>
                  <a:srgbClr val="FF0000"/>
                </a:solidFill>
                <a:latin typeface="Times New Roman" pitchFamily="18" charset="0"/>
                <a:cs typeface="Times New Roman" pitchFamily="18" charset="0"/>
              </a:rPr>
              <a:t> </a:t>
            </a:r>
          </a:p>
          <a:p>
            <a:r>
              <a:rPr lang="en-US" dirty="0" smtClean="0">
                <a:latin typeface="Times New Roman" pitchFamily="18" charset="0"/>
                <a:cs typeface="Times New Roman" pitchFamily="18" charset="0"/>
              </a:rPr>
              <a:t>In Oracle there are two types of SQL index namely, </a:t>
            </a:r>
            <a:r>
              <a:rPr lang="en-US" dirty="0" smtClean="0">
                <a:solidFill>
                  <a:srgbClr val="FF0000"/>
                </a:solidFill>
                <a:latin typeface="Times New Roman" pitchFamily="18" charset="0"/>
                <a:cs typeface="Times New Roman" pitchFamily="18" charset="0"/>
              </a:rPr>
              <a:t>implicit and explicit.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6" name="Date Placeholder 5"/>
          <p:cNvSpPr>
            <a:spLocks noGrp="1"/>
          </p:cNvSpPr>
          <p:nvPr>
            <p:ph type="dt" sz="half" idx="10"/>
          </p:nvPr>
        </p:nvSpPr>
        <p:spPr/>
        <p:txBody>
          <a:bodyPr/>
          <a:lstStyle/>
          <a:p>
            <a:fld id="{51BF7993-5B6F-4C95-9B9F-5CAFDB646F7F}" type="datetime1">
              <a:rPr lang="en-US" smtClean="0"/>
              <a:t>10/3/2019</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Example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The SQL statement below creates an index named "</a:t>
            </a:r>
            <a:r>
              <a:rPr lang="en-US" sz="2800" dirty="0" err="1" smtClean="0">
                <a:latin typeface="Times New Roman" pitchFamily="18" charset="0"/>
                <a:cs typeface="Times New Roman" pitchFamily="18" charset="0"/>
              </a:rPr>
              <a:t>PIndex</a:t>
            </a:r>
            <a:r>
              <a:rPr lang="en-US" sz="2800" dirty="0" smtClean="0">
                <a:latin typeface="Times New Roman" pitchFamily="18" charset="0"/>
                <a:cs typeface="Times New Roman" pitchFamily="18" charset="0"/>
              </a:rPr>
              <a:t>" on the "</a:t>
            </a:r>
            <a:r>
              <a:rPr lang="en-US" sz="2800" dirty="0" err="1" smtClean="0">
                <a:latin typeface="Times New Roman" pitchFamily="18" charset="0"/>
                <a:cs typeface="Times New Roman" pitchFamily="18" charset="0"/>
              </a:rPr>
              <a:t>LastName</a:t>
            </a:r>
            <a:r>
              <a:rPr lang="en-US" sz="2800" dirty="0" smtClean="0">
                <a:latin typeface="Times New Roman" pitchFamily="18" charset="0"/>
                <a:cs typeface="Times New Roman" pitchFamily="18" charset="0"/>
              </a:rPr>
              <a:t>" column in the "Persons" table:</a:t>
            </a:r>
          </a:p>
          <a:p>
            <a:pPr algn="ctr">
              <a:buNone/>
            </a:pPr>
            <a:r>
              <a:rPr lang="en-US" sz="2800" dirty="0" smtClean="0">
                <a:solidFill>
                  <a:srgbClr val="FF0000"/>
                </a:solidFill>
                <a:latin typeface="Times New Roman" pitchFamily="18" charset="0"/>
                <a:cs typeface="Times New Roman" pitchFamily="18" charset="0"/>
              </a:rPr>
              <a:t>      CREATE INDEX </a:t>
            </a:r>
            <a:r>
              <a:rPr lang="en-US" sz="2800" dirty="0" err="1" smtClean="0">
                <a:latin typeface="Times New Roman" pitchFamily="18" charset="0"/>
                <a:cs typeface="Times New Roman" pitchFamily="18" charset="0"/>
              </a:rPr>
              <a:t>PIndex</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ON </a:t>
            </a:r>
            <a:r>
              <a:rPr lang="en-US" sz="2800" dirty="0" smtClean="0">
                <a:latin typeface="Times New Roman" pitchFamily="18" charset="0"/>
                <a:cs typeface="Times New Roman" pitchFamily="18" charset="0"/>
              </a:rPr>
              <a:t>Persons (</a:t>
            </a:r>
            <a:r>
              <a:rPr lang="en-US" sz="2800" dirty="0" err="1" smtClean="0">
                <a:latin typeface="Times New Roman" pitchFamily="18" charset="0"/>
                <a:cs typeface="Times New Roman" pitchFamily="18" charset="0"/>
              </a:rPr>
              <a:t>LastName</a:t>
            </a:r>
            <a:r>
              <a:rPr lang="en-US" sz="2800" dirty="0" smtClean="0">
                <a:latin typeface="Times New Roman" pitchFamily="18" charset="0"/>
                <a:cs typeface="Times New Roman" pitchFamily="18" charset="0"/>
              </a:rPr>
              <a:t>)</a:t>
            </a:r>
          </a:p>
          <a:p>
            <a:pPr algn="ct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If you want to create an index on a combination of columns, you can list the column names within the parentheses, separated by commas:</a:t>
            </a:r>
          </a:p>
          <a:p>
            <a:pPr algn="ctr">
              <a:buNone/>
            </a:pPr>
            <a:r>
              <a:rPr lang="en-US" sz="2800" dirty="0" smtClean="0">
                <a:solidFill>
                  <a:srgbClr val="FF0000"/>
                </a:solidFill>
                <a:latin typeface="Times New Roman" pitchFamily="18" charset="0"/>
                <a:cs typeface="Times New Roman" pitchFamily="18" charset="0"/>
              </a:rPr>
              <a:t>CREATE INDEX </a:t>
            </a:r>
            <a:r>
              <a:rPr lang="en-US" sz="2800" dirty="0" err="1" smtClean="0">
                <a:latin typeface="Times New Roman" pitchFamily="18" charset="0"/>
                <a:cs typeface="Times New Roman" pitchFamily="18" charset="0"/>
              </a:rPr>
              <a:t>PIndex</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ON</a:t>
            </a:r>
            <a:r>
              <a:rPr lang="en-US" sz="2800" dirty="0" smtClean="0">
                <a:latin typeface="Times New Roman" pitchFamily="18" charset="0"/>
                <a:cs typeface="Times New Roman" pitchFamily="18" charset="0"/>
              </a:rPr>
              <a:t> Persons (</a:t>
            </a:r>
            <a:r>
              <a:rPr lang="en-US" sz="2800" dirty="0" err="1" smtClean="0">
                <a:latin typeface="Times New Roman" pitchFamily="18" charset="0"/>
                <a:cs typeface="Times New Roman" pitchFamily="18" charset="0"/>
              </a:rPr>
              <a:t>LastName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FirstName</a:t>
            </a:r>
            <a:r>
              <a:rPr lang="en-US" sz="2800" dirty="0" smtClean="0">
                <a:latin typeface="Times New Roman" pitchFamily="18" charset="0"/>
                <a:cs typeface="Times New Roman" pitchFamily="18" charset="0"/>
              </a:rPr>
              <a:t>)</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6" name="Date Placeholder 5"/>
          <p:cNvSpPr>
            <a:spLocks noGrp="1"/>
          </p:cNvSpPr>
          <p:nvPr>
            <p:ph type="dt" sz="half" idx="10"/>
          </p:nvPr>
        </p:nvSpPr>
        <p:spPr/>
        <p:txBody>
          <a:bodyPr/>
          <a:lstStyle/>
          <a:p>
            <a:fld id="{DB5E4657-D4B0-4A55-9D35-BE2D92A24E9F}" type="datetime1">
              <a:rPr lang="en-US" smtClean="0"/>
              <a:t>10/3/2019</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b="1" dirty="0" smtClean="0">
                <a:solidFill>
                  <a:srgbClr val="FF0000"/>
                </a:solidFill>
                <a:latin typeface="Times New Roman" pitchFamily="18" charset="0"/>
                <a:cs typeface="Times New Roman" pitchFamily="18" charset="0"/>
              </a:rPr>
              <a:t>Implicit Indexes:</a:t>
            </a:r>
          </a:p>
          <a:p>
            <a:pPr>
              <a:buFont typeface="Wingdings" pitchFamily="2" charset="2"/>
              <a:buChar char="ü"/>
            </a:pPr>
            <a:r>
              <a:rPr lang="en-US" sz="2800" dirty="0" smtClean="0">
                <a:latin typeface="Times New Roman" pitchFamily="18" charset="0"/>
                <a:cs typeface="Times New Roman" pitchFamily="18" charset="0"/>
              </a:rPr>
              <a:t>Implicit indexes are indexes that are automatically created by the database server when an object is created. </a:t>
            </a:r>
          </a:p>
          <a:p>
            <a:pPr>
              <a:buNone/>
            </a:pPr>
            <a:endParaRPr lang="en-US" sz="2800" dirty="0" smtClean="0">
              <a:latin typeface="Times New Roman" pitchFamily="18" charset="0"/>
              <a:cs typeface="Times New Roman" pitchFamily="18" charset="0"/>
            </a:endParaRPr>
          </a:p>
          <a:p>
            <a:pPr>
              <a:buFont typeface="Wingdings" pitchFamily="2" charset="2"/>
              <a:buChar char="ü"/>
            </a:pPr>
            <a:r>
              <a:rPr lang="en-US" sz="2800" dirty="0" smtClean="0">
                <a:latin typeface="Times New Roman" pitchFamily="18" charset="0"/>
                <a:cs typeface="Times New Roman" pitchFamily="18" charset="0"/>
              </a:rPr>
              <a:t>Indexes are automatically created for primary key constraints and unique constraints.</a:t>
            </a:r>
          </a:p>
          <a:p>
            <a:pPr>
              <a:buFont typeface="Wingdings" pitchFamily="2" charset="2"/>
              <a:buChar char="ü"/>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Date Placeholder 4"/>
          <p:cNvSpPr>
            <a:spLocks noGrp="1"/>
          </p:cNvSpPr>
          <p:nvPr>
            <p:ph type="dt" sz="half" idx="10"/>
          </p:nvPr>
        </p:nvSpPr>
        <p:spPr/>
        <p:txBody>
          <a:bodyPr/>
          <a:lstStyle/>
          <a:p>
            <a:fld id="{C6DE23DE-6518-48D7-85DC-7F78FABFDB2D}" type="datetime1">
              <a:rPr lang="en-US" smtClean="0"/>
              <a:t>10/3/2019</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Autofit/>
          </a:bodyPr>
          <a:lstStyle/>
          <a:p>
            <a:r>
              <a:rPr lang="en-US" sz="2300" b="1" dirty="0" smtClean="0">
                <a:solidFill>
                  <a:srgbClr val="FF0000"/>
                </a:solidFill>
                <a:latin typeface="Times New Roman" pitchFamily="18" charset="0"/>
                <a:cs typeface="Times New Roman" pitchFamily="18" charset="0"/>
              </a:rPr>
              <a:t>Single-Column Indexes:</a:t>
            </a:r>
          </a:p>
          <a:p>
            <a:r>
              <a:rPr lang="en-US" sz="2300" dirty="0" smtClean="0">
                <a:latin typeface="Times New Roman" pitchFamily="18" charset="0"/>
                <a:cs typeface="Times New Roman" pitchFamily="18" charset="0"/>
              </a:rPr>
              <a:t>A single-column index is one that is created based on only one table column. </a:t>
            </a:r>
          </a:p>
          <a:p>
            <a:pPr>
              <a:buNone/>
            </a:pPr>
            <a:r>
              <a:rPr lang="en-US" sz="2300" dirty="0" smtClean="0">
                <a:solidFill>
                  <a:srgbClr val="0000FF"/>
                </a:solidFill>
                <a:latin typeface="Times New Roman" pitchFamily="18" charset="0"/>
                <a:cs typeface="Times New Roman" pitchFamily="18" charset="0"/>
              </a:rPr>
              <a:t>         CREATE INDEX </a:t>
            </a:r>
            <a:r>
              <a:rPr lang="en-US" sz="2300" dirty="0" err="1" smtClean="0">
                <a:solidFill>
                  <a:srgbClr val="0000FF"/>
                </a:solidFill>
                <a:latin typeface="Times New Roman" pitchFamily="18" charset="0"/>
                <a:cs typeface="Times New Roman" pitchFamily="18" charset="0"/>
              </a:rPr>
              <a:t>index_name</a:t>
            </a:r>
            <a:r>
              <a:rPr lang="en-US" sz="2300" dirty="0" smtClean="0">
                <a:solidFill>
                  <a:srgbClr val="0000FF"/>
                </a:solidFill>
                <a:latin typeface="Times New Roman" pitchFamily="18" charset="0"/>
                <a:cs typeface="Times New Roman" pitchFamily="18" charset="0"/>
              </a:rPr>
              <a:t> </a:t>
            </a:r>
            <a:r>
              <a:rPr lang="en-US" sz="2300" b="1" dirty="0" smtClean="0">
                <a:solidFill>
                  <a:srgbClr val="FF0000"/>
                </a:solidFill>
                <a:latin typeface="Times New Roman" pitchFamily="18" charset="0"/>
                <a:cs typeface="Times New Roman" pitchFamily="18" charset="0"/>
              </a:rPr>
              <a:t>ON</a:t>
            </a:r>
            <a:r>
              <a:rPr lang="en-US" sz="2300" dirty="0" smtClean="0">
                <a:solidFill>
                  <a:srgbClr val="0000FF"/>
                </a:solidFill>
                <a:latin typeface="Times New Roman" pitchFamily="18" charset="0"/>
                <a:cs typeface="Times New Roman" pitchFamily="18" charset="0"/>
              </a:rPr>
              <a:t> </a:t>
            </a:r>
            <a:r>
              <a:rPr lang="en-US" sz="2300" dirty="0" err="1" smtClean="0">
                <a:solidFill>
                  <a:srgbClr val="0000FF"/>
                </a:solidFill>
                <a:latin typeface="Times New Roman" pitchFamily="18" charset="0"/>
                <a:cs typeface="Times New Roman" pitchFamily="18" charset="0"/>
              </a:rPr>
              <a:t>table_name</a:t>
            </a:r>
            <a:r>
              <a:rPr lang="en-US" sz="2300" dirty="0" smtClean="0">
                <a:solidFill>
                  <a:srgbClr val="0000FF"/>
                </a:solidFill>
                <a:latin typeface="Times New Roman" pitchFamily="18" charset="0"/>
                <a:cs typeface="Times New Roman" pitchFamily="18" charset="0"/>
              </a:rPr>
              <a:t> (</a:t>
            </a:r>
            <a:r>
              <a:rPr lang="en-US" sz="2300" dirty="0" err="1" smtClean="0">
                <a:solidFill>
                  <a:srgbClr val="0000FF"/>
                </a:solidFill>
                <a:latin typeface="Times New Roman" pitchFamily="18" charset="0"/>
                <a:cs typeface="Times New Roman" pitchFamily="18" charset="0"/>
              </a:rPr>
              <a:t>column_name</a:t>
            </a:r>
            <a:r>
              <a:rPr lang="en-US" sz="2300" dirty="0" smtClean="0">
                <a:solidFill>
                  <a:srgbClr val="0000FF"/>
                </a:solidFill>
                <a:latin typeface="Times New Roman" pitchFamily="18" charset="0"/>
                <a:cs typeface="Times New Roman" pitchFamily="18" charset="0"/>
              </a:rPr>
              <a:t>); </a:t>
            </a:r>
          </a:p>
          <a:p>
            <a:endParaRPr lang="en-US" sz="2300" dirty="0" smtClean="0">
              <a:latin typeface="Times New Roman" pitchFamily="18" charset="0"/>
              <a:cs typeface="Times New Roman" pitchFamily="18" charset="0"/>
            </a:endParaRPr>
          </a:p>
          <a:p>
            <a:r>
              <a:rPr lang="en-US" sz="2300" b="1" dirty="0" smtClean="0">
                <a:solidFill>
                  <a:srgbClr val="FF0000"/>
                </a:solidFill>
                <a:latin typeface="Times New Roman" pitchFamily="18" charset="0"/>
                <a:cs typeface="Times New Roman" pitchFamily="18" charset="0"/>
              </a:rPr>
              <a:t>Unique Indexes:</a:t>
            </a:r>
          </a:p>
          <a:p>
            <a:r>
              <a:rPr lang="en-US" sz="2300" dirty="0" smtClean="0">
                <a:latin typeface="Times New Roman" pitchFamily="18" charset="0"/>
                <a:cs typeface="Times New Roman" pitchFamily="18" charset="0"/>
              </a:rPr>
              <a:t>Unique indexes are used not only for performance, but also for data integrity. A unique index does not allow any duplicate values to be inserted into the table. </a:t>
            </a:r>
          </a:p>
          <a:p>
            <a:pPr>
              <a:buNone/>
            </a:pPr>
            <a:r>
              <a:rPr lang="en-US" sz="2300" dirty="0" smtClean="0">
                <a:solidFill>
                  <a:srgbClr val="0000FF"/>
                </a:solidFill>
                <a:latin typeface="Times New Roman" pitchFamily="18" charset="0"/>
                <a:cs typeface="Times New Roman" pitchFamily="18" charset="0"/>
              </a:rPr>
              <a:t>CREATE UNIQUE INDEX index_name </a:t>
            </a:r>
            <a:r>
              <a:rPr lang="en-US" sz="2400" b="1" dirty="0" smtClean="0">
                <a:solidFill>
                  <a:srgbClr val="FF0000"/>
                </a:solidFill>
                <a:latin typeface="Times New Roman" pitchFamily="18" charset="0"/>
                <a:cs typeface="Times New Roman" pitchFamily="18" charset="0"/>
              </a:rPr>
              <a:t>ON</a:t>
            </a:r>
            <a:r>
              <a:rPr lang="en-US" sz="2300" dirty="0" smtClean="0">
                <a:solidFill>
                  <a:srgbClr val="0000FF"/>
                </a:solidFill>
                <a:latin typeface="Times New Roman" pitchFamily="18" charset="0"/>
                <a:cs typeface="Times New Roman" pitchFamily="18" charset="0"/>
              </a:rPr>
              <a:t> table_name (column_name); </a:t>
            </a:r>
          </a:p>
          <a:p>
            <a:endParaRPr lang="en-US" sz="2300" dirty="0" smtClean="0">
              <a:latin typeface="Times New Roman" pitchFamily="18" charset="0"/>
              <a:cs typeface="Times New Roman" pitchFamily="18" charset="0"/>
            </a:endParaRPr>
          </a:p>
          <a:p>
            <a:r>
              <a:rPr lang="en-US" sz="2300" b="1" dirty="0" smtClean="0">
                <a:solidFill>
                  <a:srgbClr val="FF0000"/>
                </a:solidFill>
                <a:latin typeface="Times New Roman" pitchFamily="18" charset="0"/>
                <a:cs typeface="Times New Roman" pitchFamily="18" charset="0"/>
              </a:rPr>
              <a:t>Composite Indexes:</a:t>
            </a:r>
          </a:p>
          <a:p>
            <a:r>
              <a:rPr lang="en-US" sz="2300" dirty="0" smtClean="0">
                <a:latin typeface="Times New Roman" pitchFamily="18" charset="0"/>
                <a:cs typeface="Times New Roman" pitchFamily="18" charset="0"/>
              </a:rPr>
              <a:t>A composite index is an index on two or more columns of a table.</a:t>
            </a:r>
          </a:p>
          <a:p>
            <a:pPr>
              <a:buNone/>
            </a:pPr>
            <a:r>
              <a:rPr lang="en-US" sz="2300" dirty="0" smtClean="0">
                <a:latin typeface="Times New Roman" pitchFamily="18" charset="0"/>
                <a:cs typeface="Times New Roman" pitchFamily="18" charset="0"/>
              </a:rPr>
              <a:t>    </a:t>
            </a:r>
            <a:r>
              <a:rPr lang="en-US" sz="2300" dirty="0" smtClean="0">
                <a:solidFill>
                  <a:srgbClr val="0000FF"/>
                </a:solidFill>
                <a:latin typeface="Times New Roman" pitchFamily="18" charset="0"/>
                <a:cs typeface="Times New Roman" pitchFamily="18" charset="0"/>
              </a:rPr>
              <a:t> CREATE INDEX index_name </a:t>
            </a:r>
            <a:r>
              <a:rPr lang="en-US" sz="2300" b="1" dirty="0" smtClean="0">
                <a:solidFill>
                  <a:srgbClr val="FF0000"/>
                </a:solidFill>
                <a:latin typeface="Times New Roman" pitchFamily="18" charset="0"/>
                <a:cs typeface="Times New Roman" pitchFamily="18" charset="0"/>
              </a:rPr>
              <a:t>ON</a:t>
            </a:r>
            <a:r>
              <a:rPr lang="en-US" sz="2300" dirty="0" smtClean="0">
                <a:solidFill>
                  <a:srgbClr val="0000FF"/>
                </a:solidFill>
                <a:latin typeface="Times New Roman" pitchFamily="18" charset="0"/>
                <a:cs typeface="Times New Roman" pitchFamily="18" charset="0"/>
              </a:rPr>
              <a:t> table_name (column1, column2);</a:t>
            </a:r>
            <a:endParaRPr lang="en-US" sz="23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5" name="Date Placeholder 4"/>
          <p:cNvSpPr>
            <a:spLocks noGrp="1"/>
          </p:cNvSpPr>
          <p:nvPr>
            <p:ph type="dt" sz="half" idx="10"/>
          </p:nvPr>
        </p:nvSpPr>
        <p:spPr/>
        <p:txBody>
          <a:bodyPr/>
          <a:lstStyle/>
          <a:p>
            <a:fld id="{D373F440-DD70-47DD-8068-F5A4B6EC547D}" type="datetime1">
              <a:rPr lang="en-US" smtClean="0"/>
              <a:t>10/3/2019</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92500"/>
          </a:bodyPr>
          <a:lstStyle/>
          <a:p>
            <a:r>
              <a:rPr lang="en-US" b="1" dirty="0" smtClean="0">
                <a:solidFill>
                  <a:srgbClr val="FF0000"/>
                </a:solidFill>
                <a:latin typeface="Times New Roman" pitchFamily="18" charset="0"/>
                <a:cs typeface="Times New Roman" pitchFamily="18" charset="0"/>
              </a:rPr>
              <a:t>Explicit Indexes:</a:t>
            </a:r>
          </a:p>
          <a:p>
            <a:pPr>
              <a:buNone/>
            </a:pPr>
            <a:r>
              <a:rPr lang="en-US" dirty="0" smtClean="0">
                <a:latin typeface="Times New Roman" pitchFamily="18" charset="0"/>
                <a:cs typeface="Times New Roman" pitchFamily="18" charset="0"/>
              </a:rPr>
              <a:t>They are created using the "create index.. " syntax. </a:t>
            </a:r>
          </a:p>
          <a:p>
            <a:pPr>
              <a:buNone/>
            </a:pPr>
            <a:r>
              <a:rPr lang="en-US" b="1" dirty="0" smtClean="0">
                <a:latin typeface="Times New Roman" pitchFamily="18" charset="0"/>
                <a:cs typeface="Times New Roman" pitchFamily="18" charset="0"/>
              </a:rPr>
              <a:t>    1</a:t>
            </a:r>
            <a:r>
              <a:rPr lang="en-US" sz="2900" b="1" dirty="0" smtClean="0">
                <a:latin typeface="Times New Roman" pitchFamily="18" charset="0"/>
                <a:cs typeface="Times New Roman" pitchFamily="18" charset="0"/>
              </a:rPr>
              <a:t>)</a:t>
            </a:r>
            <a:r>
              <a:rPr lang="en-US" sz="2900" dirty="0" smtClean="0">
                <a:latin typeface="Times New Roman" pitchFamily="18" charset="0"/>
                <a:cs typeface="Times New Roman" pitchFamily="18" charset="0"/>
              </a:rPr>
              <a:t> Even though </a:t>
            </a:r>
            <a:r>
              <a:rPr lang="en-US" sz="2900" dirty="0" err="1" smtClean="0">
                <a:latin typeface="Times New Roman" pitchFamily="18" charset="0"/>
                <a:cs typeface="Times New Roman" pitchFamily="18" charset="0"/>
              </a:rPr>
              <a:t>sql</a:t>
            </a:r>
            <a:r>
              <a:rPr lang="en-US" sz="2900" dirty="0" smtClean="0">
                <a:latin typeface="Times New Roman" pitchFamily="18" charset="0"/>
                <a:cs typeface="Times New Roman" pitchFamily="18" charset="0"/>
              </a:rPr>
              <a:t> indexes are created to access the rows in the table quickly, they slow down DML operations like INSERT, UPDATE, DELETE on the table, because the indexes and tables both are updated along when a DML operation is performed. So use indexes only on columns which are used to search the table frequently.</a:t>
            </a:r>
          </a:p>
          <a:p>
            <a:pPr>
              <a:buNone/>
            </a:pP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2)</a:t>
            </a:r>
            <a:r>
              <a:rPr lang="en-US" sz="2900" dirty="0" smtClean="0">
                <a:latin typeface="Times New Roman" pitchFamily="18" charset="0"/>
                <a:cs typeface="Times New Roman" pitchFamily="18" charset="0"/>
              </a:rPr>
              <a:t> It is not required to create indexes on table which have less data. </a:t>
            </a:r>
          </a:p>
          <a:p>
            <a:pPr>
              <a:buNone/>
            </a:pP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3)</a:t>
            </a:r>
            <a:r>
              <a:rPr lang="en-US" sz="2900" dirty="0" smtClean="0">
                <a:latin typeface="Times New Roman" pitchFamily="18" charset="0"/>
                <a:cs typeface="Times New Roman" pitchFamily="18" charset="0"/>
              </a:rPr>
              <a:t> In oracle database you can define up to sixteen (16) columns in an INDEX.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5" name="Date Placeholder 4"/>
          <p:cNvSpPr>
            <a:spLocks noGrp="1"/>
          </p:cNvSpPr>
          <p:nvPr>
            <p:ph type="dt" sz="half" idx="10"/>
          </p:nvPr>
        </p:nvSpPr>
        <p:spPr/>
        <p:txBody>
          <a:bodyPr/>
          <a:lstStyle/>
          <a:p>
            <a:fld id="{636CF661-9A56-4E7F-90B9-C9BF771EAECC}" type="datetime1">
              <a:rPr lang="en-US" smtClean="0"/>
              <a:t>10/3/2019</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When should indexes be avoided?</a:t>
            </a:r>
            <a:br>
              <a:rPr lang="en-US" sz="3600" b="1" dirty="0" smtClean="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458200" cy="5410200"/>
          </a:xfrm>
        </p:spPr>
        <p:txBody>
          <a:bodyPr>
            <a:normAutofit lnSpcReduction="10000"/>
          </a:bodyPr>
          <a:lstStyle/>
          <a:p>
            <a:r>
              <a:rPr lang="en-US" dirty="0" smtClean="0">
                <a:latin typeface="Times New Roman" pitchFamily="18" charset="0"/>
                <a:cs typeface="Times New Roman" pitchFamily="18" charset="0"/>
              </a:rPr>
              <a:t>Indexes should not be used on small tables.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Tables that have frequent, large batch update or insert operations.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Indexes should not be used on columns that contain a high number of NULL values.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Columns that are frequently manipulated should not be indexed.</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6" name="Date Placeholder 5"/>
          <p:cNvSpPr>
            <a:spLocks noGrp="1"/>
          </p:cNvSpPr>
          <p:nvPr>
            <p:ph type="dt" sz="half" idx="10"/>
          </p:nvPr>
        </p:nvSpPr>
        <p:spPr/>
        <p:txBody>
          <a:bodyPr/>
          <a:lstStyle/>
          <a:p>
            <a:fld id="{3724500E-6DB1-43C4-9F55-B935419B8C2F}" type="datetime1">
              <a:rPr lang="en-US" smtClean="0"/>
              <a:t>10/3/2019</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Font typeface="Wingdings" pitchFamily="2" charset="2"/>
              <a:buChar char="Ø"/>
            </a:pPr>
            <a:r>
              <a:rPr lang="en-US" sz="3000" b="1" dirty="0">
                <a:solidFill>
                  <a:srgbClr val="0000FF"/>
                </a:solidFill>
                <a:latin typeface="Times New Roman" pitchFamily="18" charset="0"/>
                <a:cs typeface="Times New Roman" pitchFamily="18" charset="0"/>
              </a:rPr>
              <a:t>MySQL uses indexes for these operations:</a:t>
            </a:r>
            <a:endParaRPr lang="en-US" sz="3000" dirty="0">
              <a:solidFill>
                <a:srgbClr val="0000FF"/>
              </a:solidFill>
              <a:latin typeface="Times New Roman" pitchFamily="18" charset="0"/>
              <a:cs typeface="Times New Roman" pitchFamily="18" charset="0"/>
            </a:endParaRPr>
          </a:p>
          <a:p>
            <a:r>
              <a:rPr lang="en-US" sz="3000" dirty="0">
                <a:latin typeface="Times New Roman" pitchFamily="18" charset="0"/>
                <a:cs typeface="Times New Roman" pitchFamily="18" charset="0"/>
              </a:rPr>
              <a:t>To find the rows matching a WHERE clause quickly.</a:t>
            </a:r>
          </a:p>
          <a:p>
            <a:r>
              <a:rPr lang="en-US" sz="3000" dirty="0" smtClean="0">
                <a:latin typeface="Times New Roman" pitchFamily="18" charset="0"/>
                <a:cs typeface="Times New Roman" pitchFamily="18" charset="0"/>
              </a:rPr>
              <a:t>To </a:t>
            </a:r>
            <a:r>
              <a:rPr lang="en-US" sz="3000" dirty="0">
                <a:latin typeface="Times New Roman" pitchFamily="18" charset="0"/>
                <a:cs typeface="Times New Roman" pitchFamily="18" charset="0"/>
              </a:rPr>
              <a:t>retrieve rows from other tables when performing joins</a:t>
            </a:r>
            <a:r>
              <a:rPr lang="en-US" sz="3000" dirty="0" smtClean="0">
                <a:latin typeface="Times New Roman" pitchFamily="18" charset="0"/>
                <a:cs typeface="Times New Roman" pitchFamily="18" charset="0"/>
              </a:rPr>
              <a:t>.</a:t>
            </a:r>
          </a:p>
          <a:p>
            <a:endParaRPr lang="en-US" sz="3000" dirty="0" smtClean="0">
              <a:latin typeface="Times New Roman" pitchFamily="18" charset="0"/>
              <a:cs typeface="Times New Roman" pitchFamily="18" charset="0"/>
            </a:endParaRPr>
          </a:p>
          <a:p>
            <a:pPr>
              <a:buFont typeface="Wingdings" pitchFamily="2" charset="2"/>
              <a:buChar char="Ø"/>
            </a:pPr>
            <a:r>
              <a:rPr lang="en-US" sz="3000" b="1" dirty="0">
                <a:solidFill>
                  <a:srgbClr val="0000FF"/>
                </a:solidFill>
                <a:latin typeface="Times New Roman" pitchFamily="18" charset="0"/>
                <a:cs typeface="Times New Roman" pitchFamily="18" charset="0"/>
              </a:rPr>
              <a:t>Displaying INDEX Information:</a:t>
            </a:r>
          </a:p>
          <a:p>
            <a:r>
              <a:rPr lang="en-US" sz="3000" dirty="0">
                <a:latin typeface="Times New Roman" pitchFamily="18" charset="0"/>
                <a:cs typeface="Times New Roman" pitchFamily="18" charset="0"/>
              </a:rPr>
              <a:t>You can use </a:t>
            </a:r>
            <a:r>
              <a:rPr lang="en-US" sz="3000" b="1" dirty="0">
                <a:latin typeface="Times New Roman" pitchFamily="18" charset="0"/>
                <a:cs typeface="Times New Roman" pitchFamily="18" charset="0"/>
              </a:rPr>
              <a:t>SHOW INDEX </a:t>
            </a:r>
            <a:r>
              <a:rPr lang="en-US" sz="3000" b="1" dirty="0" smtClean="0">
                <a:latin typeface="Times New Roman" pitchFamily="18" charset="0"/>
                <a:cs typeface="Times New Roman" pitchFamily="18" charset="0"/>
              </a:rPr>
              <a:t>from table_name</a:t>
            </a:r>
          </a:p>
          <a:p>
            <a:pPr marL="0" indent="0">
              <a:buNone/>
            </a:pPr>
            <a:r>
              <a:rPr lang="en-US" sz="3000" dirty="0" smtClean="0">
                <a:latin typeface="Times New Roman" pitchFamily="18" charset="0"/>
                <a:cs typeface="Times New Roman" pitchFamily="18" charset="0"/>
              </a:rPr>
              <a:t>command </a:t>
            </a:r>
            <a:r>
              <a:rPr lang="en-US" sz="3000" dirty="0">
                <a:latin typeface="Times New Roman" pitchFamily="18" charset="0"/>
                <a:cs typeface="Times New Roman" pitchFamily="18" charset="0"/>
              </a:rPr>
              <a:t>to list out all the indexes associated with a table. </a:t>
            </a:r>
          </a:p>
          <a:p>
            <a:endParaRPr lang="en-US" sz="3000" dirty="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Date Placeholder 5"/>
          <p:cNvSpPr>
            <a:spLocks noGrp="1"/>
          </p:cNvSpPr>
          <p:nvPr>
            <p:ph type="dt" sz="half" idx="10"/>
          </p:nvPr>
        </p:nvSpPr>
        <p:spPr/>
        <p:txBody>
          <a:bodyPr/>
          <a:lstStyle/>
          <a:p>
            <a:fld id="{EC5DCF43-61C5-4719-A002-64631C07A4C4}" type="datetime1">
              <a:rPr lang="en-US" smtClean="0"/>
              <a:t>10/3/2019</a:t>
            </a:fld>
            <a:endParaRPr lang="en-US"/>
          </a:p>
        </p:txBody>
      </p:sp>
    </p:spTree>
    <p:extLst>
      <p:ext uri="{BB962C8B-B14F-4D97-AF65-F5344CB8AC3E}">
        <p14:creationId xmlns:p14="http://schemas.microsoft.com/office/powerpoint/2010/main" xmlns="" val="74942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dirty="0" smtClean="0">
                <a:solidFill>
                  <a:srgbClr val="FF0000"/>
                </a:solidFill>
                <a:latin typeface="Times New Roman" pitchFamily="18" charset="0"/>
                <a:cs typeface="Times New Roman" pitchFamily="18" charset="0"/>
              </a:rPr>
              <a:t>Comparison Operators</a:t>
            </a:r>
            <a:br>
              <a:rPr lang="en-US" sz="3200" dirty="0" smtClean="0">
                <a:solidFill>
                  <a:srgbClr val="FF0000"/>
                </a:solidFill>
                <a:latin typeface="Times New Roman" pitchFamily="18" charset="0"/>
                <a:cs typeface="Times New Roman" pitchFamily="18" charset="0"/>
              </a:rPr>
            </a:br>
            <a:endParaRPr lang="en-US" sz="3200" dirty="0"/>
          </a:p>
        </p:txBody>
      </p:sp>
      <p:graphicFrame>
        <p:nvGraphicFramePr>
          <p:cNvPr id="4" name="Content Placeholder 3"/>
          <p:cNvGraphicFramePr>
            <a:graphicFrameLocks noGrp="1"/>
          </p:cNvGraphicFramePr>
          <p:nvPr>
            <p:ph idx="1"/>
          </p:nvPr>
        </p:nvGraphicFramePr>
        <p:xfrm>
          <a:off x="457200" y="1295400"/>
          <a:ext cx="8229600" cy="3200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dirty="0">
                          <a:latin typeface="Times New Roman" pitchFamily="18" charset="0"/>
                          <a:cs typeface="Times New Roman" pitchFamily="18" charset="0"/>
                        </a:rPr>
                        <a:t>Comparison Operators</a:t>
                      </a:r>
                    </a:p>
                  </a:txBody>
                  <a:tcPr anchor="ctr"/>
                </a:tc>
                <a:tc>
                  <a:txBody>
                    <a:bodyPr/>
                    <a:lstStyle/>
                    <a:p>
                      <a:r>
                        <a:rPr lang="en-US" sz="2400">
                          <a:latin typeface="Times New Roman" pitchFamily="18" charset="0"/>
                          <a:cs typeface="Times New Roman" pitchFamily="18" charset="0"/>
                        </a:rPr>
                        <a:t>Description</a:t>
                      </a:r>
                    </a:p>
                  </a:txBody>
                  <a:tcPr anchor="ctr"/>
                </a:tc>
              </a:tr>
              <a:tr h="370840">
                <a:tc>
                  <a:txBody>
                    <a:bodyPr/>
                    <a:lstStyle/>
                    <a:p>
                      <a:pPr algn="ctr"/>
                      <a:r>
                        <a:rPr lang="en-US" sz="2400" dirty="0">
                          <a:latin typeface="Times New Roman" pitchFamily="18" charset="0"/>
                          <a:cs typeface="Times New Roman" pitchFamily="18" charset="0"/>
                        </a:rPr>
                        <a:t>= </a:t>
                      </a:r>
                    </a:p>
                  </a:txBody>
                  <a:tcPr anchor="ctr"/>
                </a:tc>
                <a:tc>
                  <a:txBody>
                    <a:bodyPr/>
                    <a:lstStyle/>
                    <a:p>
                      <a:r>
                        <a:rPr lang="en-US" sz="2400">
                          <a:latin typeface="Times New Roman" pitchFamily="18" charset="0"/>
                          <a:cs typeface="Times New Roman" pitchFamily="18" charset="0"/>
                        </a:rPr>
                        <a:t>equal to</a:t>
                      </a:r>
                    </a:p>
                  </a:txBody>
                  <a:tcPr anchor="ctr"/>
                </a:tc>
              </a:tr>
              <a:tr h="370840">
                <a:tc>
                  <a:txBody>
                    <a:bodyPr/>
                    <a:lstStyle/>
                    <a:p>
                      <a:pPr algn="ctr"/>
                      <a:r>
                        <a:rPr lang="en-US" sz="2400" dirty="0">
                          <a:latin typeface="Times New Roman" pitchFamily="18" charset="0"/>
                          <a:cs typeface="Times New Roman" pitchFamily="18" charset="0"/>
                        </a:rPr>
                        <a:t>&lt;&gt;, != </a:t>
                      </a:r>
                    </a:p>
                  </a:txBody>
                  <a:tcPr anchor="ctr"/>
                </a:tc>
                <a:tc>
                  <a:txBody>
                    <a:bodyPr/>
                    <a:lstStyle/>
                    <a:p>
                      <a:r>
                        <a:rPr lang="en-US" sz="2400">
                          <a:latin typeface="Times New Roman" pitchFamily="18" charset="0"/>
                          <a:cs typeface="Times New Roman" pitchFamily="18" charset="0"/>
                        </a:rPr>
                        <a:t>is not equal to</a:t>
                      </a:r>
                    </a:p>
                  </a:txBody>
                  <a:tcPr anchor="ctr"/>
                </a:tc>
              </a:tr>
              <a:tr h="370840">
                <a:tc>
                  <a:txBody>
                    <a:bodyPr/>
                    <a:lstStyle/>
                    <a:p>
                      <a:pPr algn="ctr"/>
                      <a:r>
                        <a:rPr lang="en-US" sz="2400" dirty="0">
                          <a:latin typeface="Times New Roman" pitchFamily="18" charset="0"/>
                          <a:cs typeface="Times New Roman" pitchFamily="18" charset="0"/>
                        </a:rPr>
                        <a:t>&lt; </a:t>
                      </a:r>
                    </a:p>
                  </a:txBody>
                  <a:tcPr anchor="ctr"/>
                </a:tc>
                <a:tc>
                  <a:txBody>
                    <a:bodyPr/>
                    <a:lstStyle/>
                    <a:p>
                      <a:r>
                        <a:rPr lang="en-US" sz="2400">
                          <a:latin typeface="Times New Roman" pitchFamily="18" charset="0"/>
                          <a:cs typeface="Times New Roman" pitchFamily="18" charset="0"/>
                        </a:rPr>
                        <a:t>less than</a:t>
                      </a:r>
                    </a:p>
                  </a:txBody>
                  <a:tcPr anchor="ctr"/>
                </a:tc>
              </a:tr>
              <a:tr h="370840">
                <a:tc>
                  <a:txBody>
                    <a:bodyPr/>
                    <a:lstStyle/>
                    <a:p>
                      <a:pPr algn="ctr"/>
                      <a:r>
                        <a:rPr lang="en-US" sz="2400" dirty="0">
                          <a:latin typeface="Times New Roman" pitchFamily="18" charset="0"/>
                          <a:cs typeface="Times New Roman" pitchFamily="18" charset="0"/>
                        </a:rPr>
                        <a:t>&gt; </a:t>
                      </a:r>
                    </a:p>
                  </a:txBody>
                  <a:tcPr anchor="ctr"/>
                </a:tc>
                <a:tc>
                  <a:txBody>
                    <a:bodyPr/>
                    <a:lstStyle/>
                    <a:p>
                      <a:r>
                        <a:rPr lang="en-US" sz="2400">
                          <a:latin typeface="Times New Roman" pitchFamily="18" charset="0"/>
                          <a:cs typeface="Times New Roman" pitchFamily="18" charset="0"/>
                        </a:rPr>
                        <a:t>greater than</a:t>
                      </a:r>
                    </a:p>
                  </a:txBody>
                  <a:tcPr anchor="ctr"/>
                </a:tc>
              </a:tr>
              <a:tr h="370840">
                <a:tc>
                  <a:txBody>
                    <a:bodyPr/>
                    <a:lstStyle/>
                    <a:p>
                      <a:pPr algn="ctr"/>
                      <a:r>
                        <a:rPr lang="en-US" sz="2400" dirty="0">
                          <a:latin typeface="Times New Roman" pitchFamily="18" charset="0"/>
                          <a:cs typeface="Times New Roman" pitchFamily="18" charset="0"/>
                        </a:rPr>
                        <a:t>&gt;= </a:t>
                      </a:r>
                    </a:p>
                  </a:txBody>
                  <a:tcPr anchor="ctr"/>
                </a:tc>
                <a:tc>
                  <a:txBody>
                    <a:bodyPr/>
                    <a:lstStyle/>
                    <a:p>
                      <a:r>
                        <a:rPr lang="en-US" sz="2400">
                          <a:latin typeface="Times New Roman" pitchFamily="18" charset="0"/>
                          <a:cs typeface="Times New Roman" pitchFamily="18" charset="0"/>
                        </a:rPr>
                        <a:t>greater than or equal to</a:t>
                      </a:r>
                    </a:p>
                  </a:txBody>
                  <a:tcPr anchor="ctr"/>
                </a:tc>
              </a:tr>
              <a:tr h="370840">
                <a:tc>
                  <a:txBody>
                    <a:bodyPr/>
                    <a:lstStyle/>
                    <a:p>
                      <a:pPr algn="ctr"/>
                      <a:r>
                        <a:rPr lang="en-US" sz="2400" dirty="0">
                          <a:latin typeface="Times New Roman" pitchFamily="18" charset="0"/>
                          <a:cs typeface="Times New Roman" pitchFamily="18" charset="0"/>
                        </a:rPr>
                        <a:t>&lt;= </a:t>
                      </a:r>
                    </a:p>
                  </a:txBody>
                  <a:tcPr anchor="ctr"/>
                </a:tc>
                <a:tc>
                  <a:txBody>
                    <a:bodyPr/>
                    <a:lstStyle/>
                    <a:p>
                      <a:r>
                        <a:rPr lang="en-US" sz="2400" dirty="0">
                          <a:latin typeface="Times New Roman" pitchFamily="18" charset="0"/>
                          <a:cs typeface="Times New Roman" pitchFamily="18" charset="0"/>
                        </a:rPr>
                        <a:t>less than or equal to</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Date Placeholder 5"/>
          <p:cNvSpPr>
            <a:spLocks noGrp="1"/>
          </p:cNvSpPr>
          <p:nvPr>
            <p:ph type="dt" sz="half" idx="10"/>
          </p:nvPr>
        </p:nvSpPr>
        <p:spPr/>
        <p:txBody>
          <a:bodyPr/>
          <a:lstStyle/>
          <a:p>
            <a:fld id="{3165A1AA-F3F6-4269-8DC1-3CA87465B13F}" type="datetime1">
              <a:rPr lang="en-US" smtClean="0"/>
              <a:t>10/3/2019</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Times New Roman" pitchFamily="18" charset="0"/>
                <a:cs typeface="Times New Roman" pitchFamily="18" charset="0"/>
              </a:rPr>
              <a:t>DROP INDEX</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index can be dropped using SQL </a:t>
            </a:r>
            <a:r>
              <a:rPr lang="en-US" b="1" dirty="0">
                <a:latin typeface="Times New Roman" pitchFamily="18" charset="0"/>
                <a:cs typeface="Times New Roman" pitchFamily="18" charset="0"/>
              </a:rPr>
              <a:t>DROP</a:t>
            </a:r>
            <a:r>
              <a:rPr lang="en-US" dirty="0">
                <a:latin typeface="Times New Roman" pitchFamily="18" charset="0"/>
                <a:cs typeface="Times New Roman" pitchFamily="18" charset="0"/>
              </a:rPr>
              <a:t> command.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Care </a:t>
            </a:r>
            <a:r>
              <a:rPr lang="en-US" dirty="0">
                <a:latin typeface="Times New Roman" pitchFamily="18" charset="0"/>
                <a:cs typeface="Times New Roman" pitchFamily="18" charset="0"/>
              </a:rPr>
              <a:t>should be taken when dropping an index because performance may be slowed or improved.</a:t>
            </a:r>
          </a:p>
          <a:p>
            <a:r>
              <a:rPr lang="en-US" b="1" dirty="0">
                <a:latin typeface="Times New Roman" pitchFamily="18" charset="0"/>
                <a:cs typeface="Times New Roman" pitchFamily="18" charset="0"/>
              </a:rPr>
              <a:t>The basic syntax is as follows:</a:t>
            </a:r>
          </a:p>
          <a:p>
            <a:pPr marL="0" indent="0">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DROP </a:t>
            </a:r>
            <a:r>
              <a:rPr lang="en-US" dirty="0">
                <a:solidFill>
                  <a:srgbClr val="FF0000"/>
                </a:solidFill>
                <a:latin typeface="Times New Roman" pitchFamily="18" charset="0"/>
                <a:cs typeface="Times New Roman" pitchFamily="18" charset="0"/>
              </a:rPr>
              <a:t>INDEX index_name;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Date Placeholder 5"/>
          <p:cNvSpPr>
            <a:spLocks noGrp="1"/>
          </p:cNvSpPr>
          <p:nvPr>
            <p:ph type="dt" sz="half" idx="10"/>
          </p:nvPr>
        </p:nvSpPr>
        <p:spPr/>
        <p:txBody>
          <a:bodyPr/>
          <a:lstStyle/>
          <a:p>
            <a:fld id="{4C5A8D06-B9B8-4FBA-B31B-F8DE25A63DC5}" type="datetime1">
              <a:rPr lang="en-US" smtClean="0"/>
              <a:t>10/3/2019</a:t>
            </a:fld>
            <a:endParaRPr lang="en-US"/>
          </a:p>
        </p:txBody>
      </p:sp>
    </p:spTree>
    <p:extLst>
      <p:ext uri="{BB962C8B-B14F-4D97-AF65-F5344CB8AC3E}">
        <p14:creationId xmlns:p14="http://schemas.microsoft.com/office/powerpoint/2010/main" xmlns="" val="1458101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381000"/>
          </a:xfrm>
        </p:spPr>
        <p:txBody>
          <a:bodyPr>
            <a:noAutofit/>
          </a:bodyPr>
          <a:lstStyle/>
          <a:p>
            <a:r>
              <a:rPr lang="en-US" sz="3600" b="1" dirty="0" smtClean="0">
                <a:solidFill>
                  <a:srgbClr val="FF0000"/>
                </a:solidFill>
                <a:latin typeface="Times New Roman" pitchFamily="18" charset="0"/>
                <a:cs typeface="Times New Roman" pitchFamily="18" charset="0"/>
              </a:rPr>
              <a:t>Synonyms</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6096000"/>
          </a:xfrm>
        </p:spPr>
        <p:txBody>
          <a:bodyPr>
            <a:normAutofit fontScale="85000" lnSpcReduction="10000"/>
          </a:bodyPr>
          <a:lstStyle/>
          <a:p>
            <a:r>
              <a:rPr lang="en-US" sz="2800" dirty="0" smtClean="0">
                <a:latin typeface="Times New Roman" pitchFamily="18" charset="0"/>
                <a:cs typeface="Times New Roman" pitchFamily="18" charset="0"/>
              </a:rPr>
              <a:t>We can simplify access to objects by creating a synonym(another name for an object).</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CREATE [PUBLIC] SYNONYM </a:t>
            </a:r>
            <a:r>
              <a:rPr lang="en-US" sz="2800" dirty="0" err="1" smtClean="0">
                <a:latin typeface="Times New Roman" pitchFamily="18" charset="0"/>
                <a:cs typeface="Times New Roman" pitchFamily="18" charset="0"/>
              </a:rPr>
              <a:t>synonym</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FOR </a:t>
            </a:r>
            <a:r>
              <a:rPr lang="en-US" sz="2800" dirty="0" smtClean="0">
                <a:latin typeface="Times New Roman" pitchFamily="18" charset="0"/>
                <a:cs typeface="Times New Roman" pitchFamily="18" charset="0"/>
              </a:rPr>
              <a:t>object;</a:t>
            </a:r>
          </a:p>
          <a:p>
            <a:pPr>
              <a:buNone/>
            </a:pPr>
            <a:r>
              <a:rPr lang="en-US" sz="2800" dirty="0" smtClean="0">
                <a:latin typeface="Times New Roman" pitchFamily="18" charset="0"/>
                <a:cs typeface="Times New Roman" pitchFamily="18" charset="0"/>
              </a:rPr>
              <a:t>Where,</a:t>
            </a:r>
          </a:p>
          <a:p>
            <a:pPr>
              <a:buNone/>
            </a:pPr>
            <a:r>
              <a:rPr lang="en-US" sz="2800" dirty="0" smtClean="0">
                <a:solidFill>
                  <a:srgbClr val="FF0000"/>
                </a:solidFill>
                <a:latin typeface="Times New Roman" pitchFamily="18" charset="0"/>
                <a:cs typeface="Times New Roman" pitchFamily="18" charset="0"/>
              </a:rPr>
              <a:t>PUBLIC:</a:t>
            </a:r>
            <a:r>
              <a:rPr lang="en-US" sz="2800" dirty="0" smtClean="0">
                <a:latin typeface="Times New Roman" pitchFamily="18" charset="0"/>
                <a:cs typeface="Times New Roman" pitchFamily="18" charset="0"/>
              </a:rPr>
              <a:t> creates synonym accessible to all users</a:t>
            </a:r>
          </a:p>
          <a:p>
            <a:pPr>
              <a:buNone/>
            </a:pPr>
            <a:r>
              <a:rPr lang="en-US" sz="2800" dirty="0" smtClean="0">
                <a:solidFill>
                  <a:srgbClr val="FF0000"/>
                </a:solidFill>
                <a:latin typeface="Times New Roman" pitchFamily="18" charset="0"/>
                <a:cs typeface="Times New Roman" pitchFamily="18" charset="0"/>
              </a:rPr>
              <a:t>SYNONYM: </a:t>
            </a:r>
            <a:r>
              <a:rPr lang="en-US" sz="2800" dirty="0" smtClean="0">
                <a:latin typeface="Times New Roman" pitchFamily="18" charset="0"/>
                <a:cs typeface="Times New Roman" pitchFamily="18" charset="0"/>
              </a:rPr>
              <a:t>It is the synonym to be created</a:t>
            </a:r>
          </a:p>
          <a:p>
            <a:pPr>
              <a:buNone/>
            </a:pPr>
            <a:r>
              <a:rPr lang="en-US" sz="2800" dirty="0" smtClean="0">
                <a:solidFill>
                  <a:srgbClr val="FF0000"/>
                </a:solidFill>
                <a:latin typeface="Times New Roman" pitchFamily="18" charset="0"/>
                <a:cs typeface="Times New Roman" pitchFamily="18" charset="0"/>
              </a:rPr>
              <a:t>object: </a:t>
            </a:r>
            <a:r>
              <a:rPr lang="en-US" sz="2800" dirty="0" smtClean="0">
                <a:latin typeface="Times New Roman" pitchFamily="18" charset="0"/>
                <a:cs typeface="Times New Roman" pitchFamily="18" charset="0"/>
              </a:rPr>
              <a:t>identifies the object for which the synonym is created.</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To refer to a table owned by another user, you need to prefix the table name with the name of the user who created it followed by a period.</a:t>
            </a:r>
          </a:p>
          <a:p>
            <a:r>
              <a:rPr lang="en-US" sz="2800" dirty="0" smtClean="0">
                <a:latin typeface="Times New Roman" pitchFamily="18" charset="0"/>
                <a:cs typeface="Times New Roman" pitchFamily="18" charset="0"/>
              </a:rPr>
              <a:t>Creating a synonym eliminates the need to qualify the object name with the schema and provides you with an alternative name for a table,view,sequence,procedure,or other objects.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6" name="Date Placeholder 5"/>
          <p:cNvSpPr>
            <a:spLocks noGrp="1"/>
          </p:cNvSpPr>
          <p:nvPr>
            <p:ph type="dt" sz="half" idx="10"/>
          </p:nvPr>
        </p:nvSpPr>
        <p:spPr/>
        <p:txBody>
          <a:bodyPr/>
          <a:lstStyle/>
          <a:p>
            <a:fld id="{E8A9915C-668F-43B9-86BF-5AE88FAA95A9}" type="datetime1">
              <a:rPr lang="en-US" smtClean="0"/>
              <a:t>10/3/2019</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4800" b="1" dirty="0" smtClean="0">
                <a:solidFill>
                  <a:srgbClr val="FF0000"/>
                </a:solidFill>
                <a:latin typeface="Times New Roman" pitchFamily="18" charset="0"/>
                <a:cs typeface="Times New Roman" pitchFamily="18" charset="0"/>
              </a:rPr>
              <a:t>Creating synonym</a:t>
            </a:r>
            <a:endParaRPr lang="en-US" sz="4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05800" cy="4953000"/>
          </a:xfrm>
        </p:spPr>
        <p:txBody>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Create a shortened name for the product_sum</a:t>
            </a:r>
          </a:p>
          <a:p>
            <a:pPr>
              <a:buNone/>
            </a:pPr>
            <a:r>
              <a:rPr lang="en-US" dirty="0" smtClean="0">
                <a:solidFill>
                  <a:srgbClr val="FF0000"/>
                </a:solidFill>
                <a:latin typeface="Times New Roman" pitchFamily="18" charset="0"/>
                <a:cs typeface="Times New Roman" pitchFamily="18" charset="0"/>
              </a:rPr>
              <a:t>           Create SYNONYM </a:t>
            </a:r>
            <a:r>
              <a:rPr lang="en-US" dirty="0" err="1" smtClean="0">
                <a:latin typeface="Times New Roman" pitchFamily="18" charset="0"/>
                <a:cs typeface="Times New Roman" pitchFamily="18" charset="0"/>
              </a:rPr>
              <a:t>p_sum</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FOR</a:t>
            </a:r>
            <a:r>
              <a:rPr lang="en-US" dirty="0" smtClean="0">
                <a:latin typeface="Times New Roman" pitchFamily="18" charset="0"/>
                <a:cs typeface="Times New Roman" pitchFamily="18" charset="0"/>
              </a:rPr>
              <a:t> product_sum</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database administrator can create a public synonym  accessible to all users.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6" name="Date Placeholder 5"/>
          <p:cNvSpPr>
            <a:spLocks noGrp="1"/>
          </p:cNvSpPr>
          <p:nvPr>
            <p:ph type="dt" sz="half" idx="10"/>
          </p:nvPr>
        </p:nvSpPr>
        <p:spPr/>
        <p:txBody>
          <a:bodyPr/>
          <a:lstStyle/>
          <a:p>
            <a:fld id="{E817A268-0270-442E-B341-F835399C08F4}" type="datetime1">
              <a:rPr lang="en-US" smtClean="0"/>
              <a:t>10/3/2019</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4800" b="1" dirty="0" smtClean="0">
                <a:solidFill>
                  <a:srgbClr val="FF0000"/>
                </a:solidFill>
                <a:latin typeface="Times New Roman" pitchFamily="18" charset="0"/>
                <a:cs typeface="Times New Roman" pitchFamily="18" charset="0"/>
              </a:rPr>
              <a:t>Removing Synonym</a:t>
            </a:r>
            <a:endParaRPr lang="en-US" sz="4800" dirty="0"/>
          </a:p>
        </p:txBody>
      </p:sp>
      <p:sp>
        <p:nvSpPr>
          <p:cNvPr id="3" name="Content Placeholder 2"/>
          <p:cNvSpPr>
            <a:spLocks noGrp="1"/>
          </p:cNvSpPr>
          <p:nvPr>
            <p:ph idx="1"/>
          </p:nvPr>
        </p:nvSpPr>
        <p:spPr>
          <a:xfrm>
            <a:off x="457200" y="838200"/>
            <a:ext cx="8229600" cy="5791200"/>
          </a:xfrm>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drop a synonym use the </a:t>
            </a:r>
            <a:r>
              <a:rPr lang="en-US" dirty="0" smtClean="0">
                <a:solidFill>
                  <a:srgbClr val="FF0000"/>
                </a:solidFill>
                <a:latin typeface="Times New Roman" pitchFamily="18" charset="0"/>
                <a:cs typeface="Times New Roman" pitchFamily="18" charset="0"/>
              </a:rPr>
              <a:t>DROP SYNONYM</a:t>
            </a:r>
            <a:r>
              <a:rPr lang="en-US" dirty="0" smtClean="0">
                <a:latin typeface="Times New Roman" pitchFamily="18" charset="0"/>
                <a:cs typeface="Times New Roman" pitchFamily="18" charset="0"/>
              </a:rPr>
              <a:t> statement. Only the database administrator can drop a public synonym.</a:t>
            </a:r>
          </a:p>
          <a:p>
            <a:pPr>
              <a:buNone/>
            </a:pPr>
            <a:r>
              <a:rPr lang="en-US" dirty="0" smtClean="0">
                <a:solidFill>
                  <a:srgbClr val="FF0000"/>
                </a:solidFill>
                <a:latin typeface="Times New Roman" pitchFamily="18" charset="0"/>
                <a:cs typeface="Times New Roman" pitchFamily="18" charset="0"/>
              </a:rPr>
              <a:t>  </a:t>
            </a:r>
          </a:p>
          <a:p>
            <a:pPr>
              <a:buNone/>
            </a:pPr>
            <a:r>
              <a:rPr lang="en-US" dirty="0" smtClean="0">
                <a:solidFill>
                  <a:srgbClr val="FF0000"/>
                </a:solidFill>
                <a:latin typeface="Times New Roman" pitchFamily="18" charset="0"/>
                <a:cs typeface="Times New Roman" pitchFamily="18" charset="0"/>
              </a:rPr>
              <a:t>           DROP PUBLIC SYNONYM </a:t>
            </a:r>
            <a:r>
              <a:rPr lang="en-US" dirty="0" err="1" smtClean="0">
                <a:latin typeface="Times New Roman" pitchFamily="18" charset="0"/>
                <a:cs typeface="Times New Roman" pitchFamily="18" charset="0"/>
              </a:rPr>
              <a:t>p_sum</a:t>
            </a: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6" name="Date Placeholder 5"/>
          <p:cNvSpPr>
            <a:spLocks noGrp="1"/>
          </p:cNvSpPr>
          <p:nvPr>
            <p:ph type="dt" sz="half" idx="10"/>
          </p:nvPr>
        </p:nvSpPr>
        <p:spPr/>
        <p:txBody>
          <a:bodyPr/>
          <a:lstStyle/>
          <a:p>
            <a:fld id="{8B21A3E4-40A9-463E-81D7-C19855AF6D19}" type="datetime1">
              <a:rPr lang="en-US" smtClean="0"/>
              <a:t>10/3/2019</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a:bodyPr>
          <a:lstStyle/>
          <a:p>
            <a:r>
              <a:rPr lang="en-US" dirty="0" smtClean="0">
                <a:latin typeface="Times New Roman" pitchFamily="18" charset="0"/>
                <a:cs typeface="Times New Roman" pitchFamily="18" charset="0"/>
              </a:rPr>
              <a:t>Suppose the schemas hr and sh both contain tables named customers.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the following example, user SYSTEM creates a PUBLIC synonym named customer1 for hr.customers:</a:t>
            </a:r>
          </a:p>
          <a:p>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CREATE PUBLIC SYNONYM </a:t>
            </a:r>
            <a:r>
              <a:rPr lang="en-US" dirty="0" smtClean="0">
                <a:latin typeface="Times New Roman" pitchFamily="18" charset="0"/>
                <a:cs typeface="Times New Roman" pitchFamily="18" charset="0"/>
              </a:rPr>
              <a:t>customer1 </a:t>
            </a:r>
          </a:p>
          <a:p>
            <a:pPr>
              <a:buNone/>
            </a:pPr>
            <a:r>
              <a:rPr lang="en-US" b="1" dirty="0" smtClean="0">
                <a:latin typeface="Times New Roman" pitchFamily="18" charset="0"/>
                <a:cs typeface="Times New Roman" pitchFamily="18" charset="0"/>
              </a:rPr>
              <a:t>FOR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hr.customers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5" name="Date Placeholder 4"/>
          <p:cNvSpPr>
            <a:spLocks noGrp="1"/>
          </p:cNvSpPr>
          <p:nvPr>
            <p:ph type="dt" sz="half" idx="10"/>
          </p:nvPr>
        </p:nvSpPr>
        <p:spPr/>
        <p:txBody>
          <a:bodyPr/>
          <a:lstStyle/>
          <a:p>
            <a:fld id="{2BEEC762-3EF3-470C-9585-AE235EDB27BC}" type="datetime1">
              <a:rPr lang="en-US" smtClean="0"/>
              <a:t>10/3/2019</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solidFill>
                  <a:srgbClr val="FF0000"/>
                </a:solidFill>
                <a:latin typeface="Times New Roman" pitchFamily="18" charset="0"/>
                <a:cs typeface="Times New Roman" pitchFamily="18" charset="0"/>
              </a:rPr>
              <a:t>Group Functions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fontScale="62500" lnSpcReduction="20000"/>
          </a:bodyPr>
          <a:lstStyle/>
          <a:p>
            <a:r>
              <a:rPr lang="en-US" b="1" dirty="0" smtClean="0">
                <a:solidFill>
                  <a:srgbClr val="FF0000"/>
                </a:solidFill>
                <a:latin typeface="Times New Roman" pitchFamily="18" charset="0"/>
                <a:cs typeface="Times New Roman" pitchFamily="18" charset="0"/>
              </a:rPr>
              <a:t>SQL GROUP Functions</a:t>
            </a:r>
          </a:p>
          <a:p>
            <a:r>
              <a:rPr lang="en-US" dirty="0" smtClean="0">
                <a:latin typeface="Times New Roman" pitchFamily="18" charset="0"/>
                <a:cs typeface="Times New Roman" pitchFamily="18" charset="0"/>
              </a:rPr>
              <a:t>Group functions are built-in SQL functions that operate on groups of rows and return one value for the entire group. These functions are: </a:t>
            </a:r>
            <a:r>
              <a:rPr lang="en-US" b="1" dirty="0" smtClean="0">
                <a:latin typeface="Times New Roman" pitchFamily="18" charset="0"/>
                <a:cs typeface="Times New Roman" pitchFamily="18" charset="0"/>
              </a:rPr>
              <a:t>COUNT, MAX, MIN, AVG, SUM, DISTINCT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COUNT ():</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returns the number of rows in the table that satisfies the condition specified in the WHERE condition. If the WHERE condition is not specified, then the query returns the total number of rows in the table.</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If you want the number of employees in a particular department, the query would be:</a:t>
            </a:r>
          </a:p>
          <a:p>
            <a:pPr>
              <a:buNone/>
            </a:pPr>
            <a:r>
              <a:rPr lang="en-US" dirty="0" smtClean="0">
                <a:latin typeface="Times New Roman" pitchFamily="18" charset="0"/>
                <a:cs typeface="Times New Roman" pitchFamily="18" charset="0"/>
              </a:rPr>
              <a:t>                         SELECT COUNT (*) FROM employee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WHERE dept = 'Electronics';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The output would be '2' rows.</a:t>
            </a:r>
          </a:p>
          <a:p>
            <a:r>
              <a:rPr lang="en-US" dirty="0" smtClean="0">
                <a:latin typeface="Times New Roman" pitchFamily="18" charset="0"/>
                <a:cs typeface="Times New Roman" pitchFamily="18" charset="0"/>
              </a:rPr>
              <a:t>If you want the total number of employees in all the department, the query would take the form:</a:t>
            </a:r>
          </a:p>
          <a:p>
            <a:pPr>
              <a:buNone/>
            </a:pPr>
            <a:r>
              <a:rPr lang="en-US" dirty="0" smtClean="0">
                <a:latin typeface="Times New Roman" pitchFamily="18" charset="0"/>
                <a:cs typeface="Times New Roman" pitchFamily="18" charset="0"/>
              </a:rPr>
              <a:t>                         SELECT COUNT (*) FROM employee; </a:t>
            </a:r>
          </a:p>
          <a:p>
            <a:pPr>
              <a:buNone/>
            </a:pPr>
            <a:r>
              <a:rPr lang="en-US" dirty="0" smtClean="0">
                <a:latin typeface="Times New Roman" pitchFamily="18" charset="0"/>
                <a:cs typeface="Times New Roman" pitchFamily="18" charset="0"/>
              </a:rPr>
              <a:t>                          The output would be '5' rows.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6" name="Date Placeholder 5"/>
          <p:cNvSpPr>
            <a:spLocks noGrp="1"/>
          </p:cNvSpPr>
          <p:nvPr>
            <p:ph type="dt" sz="half" idx="10"/>
          </p:nvPr>
        </p:nvSpPr>
        <p:spPr/>
        <p:txBody>
          <a:bodyPr/>
          <a:lstStyle/>
          <a:p>
            <a:fld id="{EE51D679-3332-47BF-AA6B-961942A28F66}" type="datetime1">
              <a:rPr lang="en-US" smtClean="0"/>
              <a:t>10/3/2019</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SQL DISTINCT():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select the distinct rows.</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For Example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If you want to select all distinct department names from employee table, the query would be:</a:t>
            </a:r>
          </a:p>
          <a:p>
            <a:pPr>
              <a:buNone/>
            </a:pPr>
            <a:r>
              <a:rPr lang="en-US" dirty="0" smtClean="0">
                <a:solidFill>
                  <a:srgbClr val="0000FF"/>
                </a:solidFill>
                <a:latin typeface="Times New Roman" pitchFamily="18" charset="0"/>
                <a:cs typeface="Times New Roman" pitchFamily="18" charset="0"/>
              </a:rPr>
              <a:t>          SELECT DISTINCT dept FROM employee;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get the count of employees with unique name, the query would be:</a:t>
            </a: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COUNT (DISTINCT name) FROM employee; </a:t>
            </a:r>
          </a:p>
          <a:p>
            <a:pPr>
              <a:buNone/>
            </a:pPr>
            <a:endParaRPr lang="en-US" dirty="0" smtClean="0">
              <a:solidFill>
                <a:srgbClr val="0000FF"/>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MAX():</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maximum value from a column.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get the maximum salary drawn by an employee, the query would be:</a:t>
            </a: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MAX (salary) FROM employee;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6" name="Date Placeholder 5"/>
          <p:cNvSpPr>
            <a:spLocks noGrp="1"/>
          </p:cNvSpPr>
          <p:nvPr>
            <p:ph type="dt" sz="half" idx="10"/>
          </p:nvPr>
        </p:nvSpPr>
        <p:spPr/>
        <p:txBody>
          <a:bodyPr/>
          <a:lstStyle/>
          <a:p>
            <a:fld id="{4E6B5FAA-18D1-471C-9D48-E6458FD181E8}" type="datetime1">
              <a:rPr lang="en-US" smtClean="0"/>
              <a:t>10/3/2019</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SQL MIN():</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minimum value from a column.</a:t>
            </a:r>
          </a:p>
          <a:p>
            <a:r>
              <a:rPr lang="en-US" dirty="0" smtClean="0">
                <a:latin typeface="Times New Roman" pitchFamily="18" charset="0"/>
                <a:cs typeface="Times New Roman" pitchFamily="18" charset="0"/>
              </a:rPr>
              <a:t>To get the minimum salary drawn by an employee, the query would be:</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MIN (salary) FROM employee; </a:t>
            </a:r>
          </a:p>
          <a:p>
            <a:pPr>
              <a:buNone/>
            </a:pPr>
            <a:endParaRPr lang="en-US" dirty="0" smtClean="0">
              <a:solidFill>
                <a:srgbClr val="0000FF"/>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AVG():</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average value of a numeric column. </a:t>
            </a:r>
          </a:p>
          <a:p>
            <a:r>
              <a:rPr lang="en-US" dirty="0" smtClean="0">
                <a:latin typeface="Times New Roman" pitchFamily="18" charset="0"/>
                <a:cs typeface="Times New Roman" pitchFamily="18" charset="0"/>
              </a:rPr>
              <a:t>To get the average salary, the query would be</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AVG (salary) FROM employee; </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SUM():</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sum of a numeric column</a:t>
            </a:r>
          </a:p>
          <a:p>
            <a:r>
              <a:rPr lang="en-US" dirty="0" smtClean="0">
                <a:latin typeface="Times New Roman" pitchFamily="18" charset="0"/>
                <a:cs typeface="Times New Roman" pitchFamily="18" charset="0"/>
              </a:rPr>
              <a:t>To get the total salary given out to the employees,</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SUM (salary) FROM employee;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
        <p:nvSpPr>
          <p:cNvPr id="6" name="Date Placeholder 5"/>
          <p:cNvSpPr>
            <a:spLocks noGrp="1"/>
          </p:cNvSpPr>
          <p:nvPr>
            <p:ph type="dt" sz="half" idx="10"/>
          </p:nvPr>
        </p:nvSpPr>
        <p:spPr/>
        <p:txBody>
          <a:bodyPr/>
          <a:lstStyle/>
          <a:p>
            <a:fld id="{5D71799B-9D52-49B2-9FB9-219FEB748D51}" type="datetime1">
              <a:rPr lang="en-US" smtClean="0"/>
              <a:t>10/3/2019</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latin typeface="Times New Roman" pitchFamily="18" charset="0"/>
                <a:cs typeface="Times New Roman" pitchFamily="18" charset="0"/>
              </a:rPr>
              <a:t>Group by clause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dirty="0" smtClean="0">
                <a:latin typeface="Times New Roman" pitchFamily="18" charset="0"/>
                <a:cs typeface="Times New Roman" pitchFamily="18" charset="0"/>
              </a:rPr>
              <a:t>To divide the rows in a table into groups we can use </a:t>
            </a:r>
            <a:r>
              <a:rPr lang="en-US" b="1" dirty="0" smtClean="0">
                <a:solidFill>
                  <a:srgbClr val="0000FF"/>
                </a:solidFill>
                <a:latin typeface="Times New Roman" pitchFamily="18" charset="0"/>
                <a:cs typeface="Times New Roman" pitchFamily="18" charset="0"/>
              </a:rPr>
              <a:t>Group By </a:t>
            </a:r>
            <a:r>
              <a:rPr lang="en-US" dirty="0" smtClean="0">
                <a:latin typeface="Times New Roman" pitchFamily="18" charset="0"/>
                <a:cs typeface="Times New Roman" pitchFamily="18" charset="0"/>
              </a:rPr>
              <a:t>clause. Then we can use the group functions to return summary information for each group.</a:t>
            </a:r>
          </a:p>
          <a:p>
            <a:pPr>
              <a:buFont typeface="Wingdings" pitchFamily="2" charset="2"/>
              <a:buChar char="Ø"/>
            </a:pPr>
            <a:r>
              <a:rPr lang="en-US" dirty="0" smtClean="0">
                <a:solidFill>
                  <a:srgbClr val="FF0000"/>
                </a:solidFill>
                <a:latin typeface="Times New Roman" pitchFamily="18" charset="0"/>
                <a:cs typeface="Times New Roman" pitchFamily="18" charset="0"/>
              </a:rPr>
              <a:t>Syntax: </a:t>
            </a:r>
          </a:p>
          <a:p>
            <a:pPr>
              <a:buNone/>
            </a:pPr>
            <a:r>
              <a:rPr lang="en-US" dirty="0" smtClean="0">
                <a:solidFill>
                  <a:srgbClr val="FF0000"/>
                </a:solidFill>
                <a:latin typeface="Times New Roman" pitchFamily="18" charset="0"/>
                <a:cs typeface="Times New Roman" pitchFamily="18" charset="0"/>
              </a:rPr>
              <a:t> SELECT </a:t>
            </a:r>
            <a:r>
              <a:rPr lang="en-US" dirty="0" err="1" smtClean="0">
                <a:latin typeface="Times New Roman" pitchFamily="18" charset="0"/>
                <a:cs typeface="Times New Roman" pitchFamily="18" charset="0"/>
              </a:rPr>
              <a:t>column,group_function</a:t>
            </a:r>
            <a:r>
              <a:rPr lang="en-US" dirty="0" smtClean="0">
                <a:latin typeface="Times New Roman" pitchFamily="18" charset="0"/>
                <a:cs typeface="Times New Roman" pitchFamily="18" charset="0"/>
              </a:rPr>
              <a:t>(column)</a:t>
            </a:r>
          </a:p>
          <a:p>
            <a:pPr>
              <a:buNone/>
            </a:pPr>
            <a:r>
              <a:rPr lang="en-US" dirty="0" smtClean="0">
                <a:solidFill>
                  <a:srgbClr val="FF0000"/>
                </a:solidFill>
                <a:latin typeface="Times New Roman" pitchFamily="18" charset="0"/>
                <a:cs typeface="Times New Roman" pitchFamily="18" charset="0"/>
              </a:rPr>
              <a:t>FROM </a:t>
            </a:r>
            <a:r>
              <a:rPr lang="en-US" dirty="0" smtClean="0">
                <a:latin typeface="Times New Roman" pitchFamily="18" charset="0"/>
                <a:cs typeface="Times New Roman" pitchFamily="18" charset="0"/>
              </a:rPr>
              <a:t>table</a:t>
            </a:r>
          </a:p>
          <a:p>
            <a:pPr>
              <a:buNone/>
            </a:pP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condition]</a:t>
            </a:r>
          </a:p>
          <a:p>
            <a:pPr>
              <a:buNone/>
            </a:pP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GROUP BY   </a:t>
            </a:r>
            <a:r>
              <a:rPr lang="en-US" dirty="0" smtClean="0">
                <a:latin typeface="Times New Roman" pitchFamily="18" charset="0"/>
                <a:cs typeface="Times New Roman" pitchFamily="18" charset="0"/>
              </a:rPr>
              <a:t>expression]</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Expression specifies columns whose values determine the basis for grouping rows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
        <p:nvSpPr>
          <p:cNvPr id="6" name="Date Placeholder 5"/>
          <p:cNvSpPr>
            <a:spLocks noGrp="1"/>
          </p:cNvSpPr>
          <p:nvPr>
            <p:ph type="dt" sz="half" idx="10"/>
          </p:nvPr>
        </p:nvSpPr>
        <p:spPr/>
        <p:txBody>
          <a:bodyPr/>
          <a:lstStyle/>
          <a:p>
            <a:fld id="{7C20D857-3605-4BAA-A5AC-92FBC9209B61}" type="datetime1">
              <a:rPr lang="en-US" smtClean="0"/>
              <a:t>10/3/2019</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smtClean="0">
                <a:solidFill>
                  <a:srgbClr val="FF0000"/>
                </a:solidFill>
                <a:latin typeface="Times New Roman" pitchFamily="18" charset="0"/>
                <a:cs typeface="Times New Roman" pitchFamily="18" charset="0"/>
              </a:rPr>
              <a:t>Key points related to group by clause</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5029200"/>
          </a:xfrm>
        </p:spPr>
        <p:txBody>
          <a:bodyPr>
            <a:normAutofit lnSpcReduction="10000"/>
          </a:bodyPr>
          <a:lstStyle/>
          <a:p>
            <a:r>
              <a:rPr lang="en-US" sz="2500" dirty="0" smtClean="0">
                <a:latin typeface="Times New Roman" pitchFamily="18" charset="0"/>
                <a:cs typeface="Times New Roman" pitchFamily="18" charset="0"/>
              </a:rPr>
              <a:t>If you include a group function in a SELECT clause ,you cannot select individual results as well, unless the individual column appears in the GROUP BY clause.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Using a </a:t>
            </a: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clause, you can exclude rows before dividing them into groups.</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You must include the </a:t>
            </a:r>
            <a:r>
              <a:rPr lang="en-US" sz="2500" dirty="0" smtClean="0">
                <a:solidFill>
                  <a:srgbClr val="FF0000"/>
                </a:solidFill>
                <a:latin typeface="Times New Roman" pitchFamily="18" charset="0"/>
                <a:cs typeface="Times New Roman" pitchFamily="18" charset="0"/>
              </a:rPr>
              <a:t>columns</a:t>
            </a:r>
            <a:r>
              <a:rPr lang="en-US" sz="2500" dirty="0" smtClean="0">
                <a:latin typeface="Times New Roman" pitchFamily="18" charset="0"/>
                <a:cs typeface="Times New Roman" pitchFamily="18" charset="0"/>
              </a:rPr>
              <a:t> in the </a:t>
            </a:r>
            <a:r>
              <a:rPr lang="en-US" sz="2500" dirty="0" smtClean="0">
                <a:solidFill>
                  <a:srgbClr val="FF0000"/>
                </a:solidFill>
                <a:latin typeface="Times New Roman" pitchFamily="18" charset="0"/>
                <a:cs typeface="Times New Roman" pitchFamily="18" charset="0"/>
              </a:rPr>
              <a:t>GROUP BY </a:t>
            </a:r>
            <a:r>
              <a:rPr lang="en-US" sz="2500" dirty="0" smtClean="0">
                <a:latin typeface="Times New Roman" pitchFamily="18" charset="0"/>
                <a:cs typeface="Times New Roman" pitchFamily="18" charset="0"/>
              </a:rPr>
              <a:t>clause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By default, rows are sorted by ascending order of the columns included in the GROUP BY list. You can override this by using OREDER BY clause.</a:t>
            </a:r>
          </a:p>
          <a:p>
            <a:endParaRPr lang="en-US" sz="25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6" name="Date Placeholder 5"/>
          <p:cNvSpPr>
            <a:spLocks noGrp="1"/>
          </p:cNvSpPr>
          <p:nvPr>
            <p:ph type="dt" sz="half" idx="10"/>
          </p:nvPr>
        </p:nvSpPr>
        <p:spPr/>
        <p:txBody>
          <a:bodyPr/>
          <a:lstStyle/>
          <a:p>
            <a:fld id="{273449A5-8184-4B05-A4AC-90A4F0F26CDC}" type="datetime1">
              <a:rPr lang="en-US" smtClean="0"/>
              <a:t>10/3/2019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838200"/>
          </a:xfrm>
        </p:spPr>
        <p:txBody>
          <a:bodyPr/>
          <a:lstStyle/>
          <a:p>
            <a:pPr algn="ctr" eaLnBrk="1" fontAlgn="auto" hangingPunct="1">
              <a:spcAft>
                <a:spcPts val="0"/>
              </a:spcAft>
              <a:defRPr/>
            </a:pPr>
            <a:r>
              <a:rPr sz="3600" b="1" smtClean="0">
                <a:solidFill>
                  <a:srgbClr val="FF0000"/>
                </a:solidFill>
                <a:latin typeface="Times New Roman" pitchFamily="18" charset="0"/>
                <a:cs typeface="Times New Roman" pitchFamily="18" charset="0"/>
              </a:rPr>
              <a:t>Operators in </a:t>
            </a:r>
            <a:r>
              <a:rPr lang="en-US" sz="3600" b="1" smtClean="0">
                <a:solidFill>
                  <a:srgbClr val="FF0000"/>
                </a:solidFill>
                <a:latin typeface="Times New Roman" pitchFamily="18" charset="0"/>
                <a:cs typeface="Times New Roman" pitchFamily="18" charset="0"/>
              </a:rPr>
              <a:t>SQL</a:t>
            </a:r>
            <a:endParaRPr sz="3600">
              <a:solidFill>
                <a:srgbClr val="FF0000"/>
              </a:solidFill>
              <a:latin typeface="Times New Roman" pitchFamily="18" charset="0"/>
              <a:cs typeface="Times New Roman" pitchFamily="18" charset="0"/>
            </a:endParaRPr>
          </a:p>
        </p:txBody>
      </p:sp>
      <p:sp>
        <p:nvSpPr>
          <p:cNvPr id="5" name="Content Placeholder 1"/>
          <p:cNvSpPr>
            <a:spLocks noGrp="1"/>
          </p:cNvSpPr>
          <p:nvPr>
            <p:ph idx="1"/>
          </p:nvPr>
        </p:nvSpPr>
        <p:spPr>
          <a:xfrm>
            <a:off x="457200" y="1066800"/>
            <a:ext cx="8077200" cy="5029200"/>
          </a:xfrm>
        </p:spPr>
        <p:txBody>
          <a:bodyPr>
            <a:noAutofit/>
          </a:bodyPr>
          <a:lstStyle/>
          <a:p>
            <a:pPr marL="514350" indent="-514350" eaLnBrk="1" fontAlgn="auto" hangingPunct="1">
              <a:spcAft>
                <a:spcPts val="0"/>
              </a:spcAft>
              <a:buFont typeface="Wingdings" pitchFamily="2" charset="2"/>
              <a:buChar char="ü"/>
              <a:defRPr/>
            </a:pPr>
            <a:r>
              <a:rPr lang="en-US" sz="2400" b="1" dirty="0" smtClean="0">
                <a:solidFill>
                  <a:srgbClr val="FF0000"/>
                </a:solidFill>
                <a:latin typeface="Times New Roman" pitchFamily="18" charset="0"/>
                <a:cs typeface="Times New Roman" pitchFamily="18" charset="0"/>
              </a:rPr>
              <a:t>Logical Operator:</a:t>
            </a:r>
          </a:p>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Used to evaluate the expression depending on combination of conditions.</a:t>
            </a:r>
          </a:p>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Logical operators are,</a:t>
            </a:r>
          </a:p>
          <a:p>
            <a:pPr marL="228600" indent="-228600"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eaLnBrk="1" fontAlgn="auto" hangingPunct="1">
              <a:spcAft>
                <a:spcPts val="0"/>
              </a:spcAft>
              <a:buFont typeface="Wingdings" pitchFamily="2" charset="2"/>
              <a:buChar char="Ø"/>
              <a:defRPr/>
            </a:pPr>
            <a:endParaRPr lang="en-US" sz="2400" dirty="0" smtClean="0">
              <a:latin typeface="Tempus Sans ITC" pitchFamily="82" charset="0"/>
            </a:endParaRPr>
          </a:p>
          <a:p>
            <a:pPr marL="228600" indent="-228600" eaLnBrk="1" fontAlgn="auto" hangingPunct="1">
              <a:spcAft>
                <a:spcPts val="0"/>
              </a:spcAft>
              <a:buFont typeface="Wingdings" pitchFamily="2" charset="2"/>
              <a:buChar char="Ø"/>
              <a:defRPr/>
            </a:pPr>
            <a:endParaRPr lang="en-US" sz="2400" dirty="0" smtClean="0">
              <a:latin typeface="Tempus Sans ITC" pitchFamily="82" charset="0"/>
            </a:endParaRPr>
          </a:p>
          <a:p>
            <a:pPr marL="228600" indent="-228600" eaLnBrk="1" fontAlgn="auto" hangingPunct="1">
              <a:spcAft>
                <a:spcPts val="0"/>
              </a:spcAft>
              <a:buFont typeface="Wingdings 2" pitchFamily="18" charset="2"/>
              <a:buNone/>
              <a:defRPr/>
            </a:pPr>
            <a:r>
              <a:rPr lang="en-US" sz="2400" dirty="0" smtClean="0">
                <a:latin typeface="Tempus Sans ITC" pitchFamily="82" charset="0"/>
              </a:rPr>
              <a:t>   </a:t>
            </a:r>
            <a:endParaRPr lang="en-US" dirty="0">
              <a:latin typeface="Tempus Sans ITC" pitchFamily="82" charset="0"/>
            </a:endParaRPr>
          </a:p>
        </p:txBody>
      </p:sp>
      <p:pic>
        <p:nvPicPr>
          <p:cNvPr id="27652" name="Picture 3"/>
          <p:cNvPicPr>
            <a:picLocks noChangeAspect="1" noChangeArrowheads="1"/>
          </p:cNvPicPr>
          <p:nvPr/>
        </p:nvPicPr>
        <p:blipFill>
          <a:blip r:embed="rId2"/>
          <a:srcRect/>
          <a:stretch>
            <a:fillRect/>
          </a:stretch>
        </p:blipFill>
        <p:spPr bwMode="auto">
          <a:xfrm>
            <a:off x="1663700" y="2971800"/>
            <a:ext cx="4611688" cy="15621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Date Placeholder 6"/>
          <p:cNvSpPr>
            <a:spLocks noGrp="1"/>
          </p:cNvSpPr>
          <p:nvPr>
            <p:ph type="dt" sz="half" idx="10"/>
          </p:nvPr>
        </p:nvSpPr>
        <p:spPr/>
        <p:txBody>
          <a:bodyPr/>
          <a:lstStyle/>
          <a:p>
            <a:fld id="{CDC58DA7-C7D9-42F1-AAFD-CCA15F3C8CAE}" type="datetime1">
              <a:rPr lang="en-US" smtClean="0"/>
              <a:t>10/3/2019</a:t>
            </a:fld>
            <a:endParaRPr lang="en-US"/>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solidFill>
                  <a:srgbClr val="FF0000"/>
                </a:solidFill>
                <a:latin typeface="Times New Roman" pitchFamily="18" charset="0"/>
                <a:cs typeface="Times New Roman" pitchFamily="18" charset="0"/>
              </a:rPr>
              <a:t>Group By clause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a:bodyPr>
          <a:lstStyle/>
          <a:p>
            <a:r>
              <a:rPr lang="en-US" sz="2400" dirty="0" smtClean="0">
                <a:latin typeface="Times New Roman" pitchFamily="18" charset="0"/>
                <a:cs typeface="Times New Roman" pitchFamily="18" charset="0"/>
              </a:rPr>
              <a:t>The SQL GROUP BY Clause is used along with the group functions to retrieve data grouped according to one or more columns.</a:t>
            </a:r>
          </a:p>
          <a:p>
            <a:r>
              <a:rPr lang="en-US" sz="2400" b="1" dirty="0" smtClean="0">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Consider following table</a:t>
            </a:r>
          </a:p>
          <a:p>
            <a:endParaRPr lang="en-US" dirty="0" smtClean="0"/>
          </a:p>
        </p:txBody>
      </p:sp>
      <p:graphicFrame>
        <p:nvGraphicFramePr>
          <p:cNvPr id="5" name="Table 4"/>
          <p:cNvGraphicFramePr>
            <a:graphicFrameLocks noGrp="1"/>
          </p:cNvGraphicFramePr>
          <p:nvPr/>
        </p:nvGraphicFramePr>
        <p:xfrm>
          <a:off x="914400" y="2438400"/>
          <a:ext cx="7696200" cy="2987040"/>
        </p:xfrm>
        <a:graphic>
          <a:graphicData uri="http://schemas.openxmlformats.org/drawingml/2006/table">
            <a:tbl>
              <a:tblPr firstRow="1" bandRow="1">
                <a:tableStyleId>{5C22544A-7EE6-4342-B048-85BDC9FD1C3A}</a:tableStyleId>
              </a:tblPr>
              <a:tblGrid>
                <a:gridCol w="1924050"/>
                <a:gridCol w="1962150"/>
                <a:gridCol w="1524000"/>
                <a:gridCol w="2286000"/>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Department_id</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100</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102</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60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103</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Accountant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30000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70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105</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Date Placeholder 6"/>
          <p:cNvSpPr>
            <a:spLocks noGrp="1"/>
          </p:cNvSpPr>
          <p:nvPr>
            <p:ph type="dt" sz="half" idx="10"/>
          </p:nvPr>
        </p:nvSpPr>
        <p:spPr/>
        <p:txBody>
          <a:bodyPr/>
          <a:lstStyle/>
          <a:p>
            <a:fld id="{EE358E8B-80F4-4ED0-B85E-A87497A37A59}" type="datetime1">
              <a:rPr lang="en-US" smtClean="0"/>
              <a:t>10/3/2019</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FF0000"/>
                </a:solidFill>
                <a:latin typeface="Times New Roman" pitchFamily="18" charset="0"/>
                <a:cs typeface="Times New Roman" pitchFamily="18" charset="0"/>
              </a:rPr>
              <a:t>Query</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If you want to know the total amount of salary spent on each department, the query would be:</a:t>
            </a:r>
          </a:p>
          <a:p>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
        <p:nvSpPr>
          <p:cNvPr id="6" name="Date Placeholder 5"/>
          <p:cNvSpPr>
            <a:spLocks noGrp="1"/>
          </p:cNvSpPr>
          <p:nvPr>
            <p:ph type="dt" sz="half" idx="10"/>
          </p:nvPr>
        </p:nvSpPr>
        <p:spPr/>
        <p:txBody>
          <a:bodyPr/>
          <a:lstStyle/>
          <a:p>
            <a:fld id="{933FBD58-1AE9-4C73-9062-4000B9DF736D}" type="datetime1">
              <a:rPr lang="en-US" smtClean="0"/>
              <a:t>10/3/2019</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3000" dirty="0" smtClean="0">
                <a:solidFill>
                  <a:srgbClr val="FF0000"/>
                </a:solidFill>
                <a:latin typeface="Times New Roman" pitchFamily="18" charset="0"/>
                <a:cs typeface="Times New Roman" pitchFamily="18" charset="0"/>
              </a:rPr>
              <a:t>Example</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r>
              <a:rPr lang="en-US" sz="3000" dirty="0" smtClean="0">
                <a:solidFill>
                  <a:srgbClr val="FF0000"/>
                </a:solidFill>
                <a:latin typeface="Times New Roman" pitchFamily="18" charset="0"/>
                <a:cs typeface="Times New Roman" pitchFamily="18" charset="0"/>
              </a:rPr>
              <a:t>SELECT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Department_id</a:t>
            </a: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SUM</a:t>
            </a:r>
            <a:r>
              <a:rPr lang="en-US" sz="3000" dirty="0" smtClean="0">
                <a:latin typeface="Times New Roman" pitchFamily="18" charset="0"/>
                <a:cs typeface="Times New Roman" pitchFamily="18" charset="0"/>
              </a:rPr>
              <a:t> (salary)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FROM </a:t>
            </a:r>
            <a:r>
              <a:rPr lang="en-US" sz="3000" dirty="0" smtClean="0">
                <a:latin typeface="Times New Roman" pitchFamily="18" charset="0"/>
                <a:cs typeface="Times New Roman" pitchFamily="18" charset="0"/>
              </a:rPr>
              <a:t>employee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GROUP BY </a:t>
            </a:r>
            <a:r>
              <a:rPr lang="en-US" sz="3000" dirty="0" err="1" smtClean="0">
                <a:latin typeface="Times New Roman" pitchFamily="18" charset="0"/>
                <a:cs typeface="Times New Roman" pitchFamily="18" charset="0"/>
              </a:rPr>
              <a:t>Department_id</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1600200" y="3352800"/>
          <a:ext cx="4572000" cy="2773680"/>
        </p:xfrm>
        <a:graphic>
          <a:graphicData uri="http://schemas.openxmlformats.org/drawingml/2006/table">
            <a:tbl>
              <a:tblPr firstRow="1" bandRow="1">
                <a:tableStyleId>{5C22544A-7EE6-4342-B048-85BDC9FD1C3A}</a:tableStyleId>
              </a:tblPr>
              <a:tblGrid>
                <a:gridCol w="2286000"/>
                <a:gridCol w="22860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SUM(salary)</a:t>
                      </a:r>
                      <a:endParaRPr lang="en-US" sz="2400" dirty="0">
                        <a:latin typeface="Times New Roman" pitchFamily="18" charset="0"/>
                        <a:cs typeface="Times New Roman" pitchFamily="18" charset="0"/>
                      </a:endParaRPr>
                    </a:p>
                  </a:txBody>
                  <a:tcPr/>
                </a:tc>
              </a:tr>
              <a:tr h="609600">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70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80000</a:t>
                      </a:r>
                      <a:endParaRPr lang="en-US" sz="24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7" name="Date Placeholder 6"/>
          <p:cNvSpPr>
            <a:spLocks noGrp="1"/>
          </p:cNvSpPr>
          <p:nvPr>
            <p:ph type="dt" sz="half" idx="10"/>
          </p:nvPr>
        </p:nvSpPr>
        <p:spPr/>
        <p:txBody>
          <a:bodyPr/>
          <a:lstStyle/>
          <a:p>
            <a:fld id="{5E4F91AD-7535-4194-8B57-694CF988054F}" type="datetime1">
              <a:rPr lang="en-US" smtClean="0"/>
              <a:t>10/3/2019</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latin typeface="Times New Roman" pitchFamily="18" charset="0"/>
                <a:cs typeface="Times New Roman" pitchFamily="18" charset="0"/>
              </a:rPr>
              <a:t>The group by clause should contain all the columns in the select list except those used along with the group functions.</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dept, </a:t>
            </a:r>
            <a:r>
              <a:rPr lang="en-US" dirty="0" smtClean="0">
                <a:solidFill>
                  <a:srgbClr val="FF0000"/>
                </a:solidFill>
                <a:latin typeface="Times New Roman" pitchFamily="18" charset="0"/>
                <a:cs typeface="Times New Roman" pitchFamily="18" charset="0"/>
              </a:rPr>
              <a:t>SUM</a:t>
            </a:r>
            <a:r>
              <a:rPr lang="en-US" dirty="0" smtClean="0">
                <a:latin typeface="Times New Roman" pitchFamily="18" charset="0"/>
                <a:cs typeface="Times New Roman" pitchFamily="18" charset="0"/>
              </a:rPr>
              <a:t> (salary)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GROUP BY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dept;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
        <p:nvSpPr>
          <p:cNvPr id="5" name="Date Placeholder 4"/>
          <p:cNvSpPr>
            <a:spLocks noGrp="1"/>
          </p:cNvSpPr>
          <p:nvPr>
            <p:ph type="dt" sz="half" idx="10"/>
          </p:nvPr>
        </p:nvSpPr>
        <p:spPr/>
        <p:txBody>
          <a:bodyPr/>
          <a:lstStyle/>
          <a:p>
            <a:fld id="{6B1A250D-796B-450A-B265-03948818DBA8}" type="datetime1">
              <a:rPr lang="en-US" smtClean="0"/>
              <a:t>10/3/2019</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solidFill>
                  <a:srgbClr val="FF0000"/>
                </a:solidFill>
                <a:latin typeface="Times New Roman" pitchFamily="18" charset="0"/>
                <a:cs typeface="Times New Roman" pitchFamily="18" charset="0"/>
              </a:rPr>
              <a:t>Having  Clause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r>
              <a:rPr lang="en-US" sz="2400" dirty="0" smtClean="0">
                <a:latin typeface="Times New Roman" pitchFamily="18" charset="0"/>
                <a:cs typeface="Times New Roman" pitchFamily="18" charset="0"/>
              </a:rPr>
              <a:t>Having clause is used to filter data based on the group functions. This is similar to </a:t>
            </a:r>
            <a:r>
              <a:rPr lang="en-US" sz="2400" b="1" dirty="0" smtClean="0">
                <a:latin typeface="Times New Roman" pitchFamily="18" charset="0"/>
                <a:cs typeface="Times New Roman" pitchFamily="18" charset="0"/>
              </a:rPr>
              <a:t>WHERE </a:t>
            </a:r>
            <a:r>
              <a:rPr lang="en-US" sz="2400" dirty="0" smtClean="0">
                <a:latin typeface="Times New Roman" pitchFamily="18" charset="0"/>
                <a:cs typeface="Times New Roman" pitchFamily="18" charset="0"/>
              </a:rPr>
              <a:t>condition but is used with group functions. </a:t>
            </a:r>
          </a:p>
          <a:p>
            <a:r>
              <a:rPr lang="en-US" sz="2400" dirty="0" smtClean="0">
                <a:latin typeface="Times New Roman" pitchFamily="18" charset="0"/>
                <a:cs typeface="Times New Roman" pitchFamily="18" charset="0"/>
              </a:rPr>
              <a:t>Group functions cannot be used in WHERE Clause but can be used in </a:t>
            </a:r>
            <a:r>
              <a:rPr lang="en-US" sz="2400" b="1" dirty="0" smtClean="0">
                <a:latin typeface="Times New Roman" pitchFamily="18" charset="0"/>
                <a:cs typeface="Times New Roman" pitchFamily="18" charset="0"/>
              </a:rPr>
              <a:t>HAVING</a:t>
            </a:r>
            <a:r>
              <a:rPr lang="en-US" sz="2400" dirty="0" smtClean="0">
                <a:latin typeface="Times New Roman" pitchFamily="18" charset="0"/>
                <a:cs typeface="Times New Roman" pitchFamily="18" charset="0"/>
              </a:rPr>
              <a:t> clause.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WHERE, GROUP BY and HAVING clauses are used together in a SELECT statement, the WHERE clause is processed first, then the rows that are returned after the WHERE clause is executed are grouped based on the GROUP BY clause. Finally, any conditions on the group functions in the HAVING clause are applied to the grouped rows before the final output is displayed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
        <p:nvSpPr>
          <p:cNvPr id="6" name="Date Placeholder 5"/>
          <p:cNvSpPr>
            <a:spLocks noGrp="1"/>
          </p:cNvSpPr>
          <p:nvPr>
            <p:ph type="dt" sz="half" idx="10"/>
          </p:nvPr>
        </p:nvSpPr>
        <p:spPr/>
        <p:txBody>
          <a:bodyPr/>
          <a:lstStyle/>
          <a:p>
            <a:fld id="{85219ECA-A847-4962-8CD8-B078D1E5AC5A}" type="datetime1">
              <a:rPr lang="en-US" smtClean="0"/>
              <a:t>10/3/2019</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solidFill>
                  <a:srgbClr val="FF0000"/>
                </a:solidFill>
                <a:latin typeface="Times New Roman" pitchFamily="18" charset="0"/>
                <a:cs typeface="Times New Roman" pitchFamily="18" charset="0"/>
              </a:rPr>
              <a:t>Having clause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lnSpcReduction="10000"/>
          </a:bodyPr>
          <a:lstStyle/>
          <a:p>
            <a:r>
              <a:rPr lang="en-US" sz="2400" dirty="0" smtClean="0">
                <a:latin typeface="Times New Roman" pitchFamily="18" charset="0"/>
                <a:cs typeface="Times New Roman" pitchFamily="18" charset="0"/>
              </a:rPr>
              <a:t>Use the having clause to restrict groups:</a:t>
            </a:r>
          </a:p>
          <a:p>
            <a:r>
              <a:rPr lang="en-US" sz="2400" dirty="0" smtClean="0">
                <a:latin typeface="Times New Roman" pitchFamily="18" charset="0"/>
                <a:cs typeface="Times New Roman" pitchFamily="18" charset="0"/>
              </a:rPr>
              <a:t>1) Rows are grouped</a:t>
            </a:r>
          </a:p>
          <a:p>
            <a:r>
              <a:rPr lang="en-US" sz="2400" dirty="0" smtClean="0">
                <a:latin typeface="Times New Roman" pitchFamily="18" charset="0"/>
                <a:cs typeface="Times New Roman" pitchFamily="18" charset="0"/>
              </a:rPr>
              <a:t>2)The group function is applied</a:t>
            </a:r>
          </a:p>
          <a:p>
            <a:r>
              <a:rPr lang="en-US" sz="2400" dirty="0" smtClean="0">
                <a:latin typeface="Times New Roman" pitchFamily="18" charset="0"/>
                <a:cs typeface="Times New Roman" pitchFamily="18" charset="0"/>
              </a:rPr>
              <a:t>3) Groups matching the HAVING clause are displayed.</a:t>
            </a:r>
          </a:p>
          <a:p>
            <a:r>
              <a:rPr lang="en-US" sz="2400" dirty="0" smtClean="0">
                <a:solidFill>
                  <a:srgbClr val="FF0000"/>
                </a:solidFill>
                <a:latin typeface="Times New Roman" pitchFamily="18" charset="0"/>
                <a:cs typeface="Times New Roman" pitchFamily="18" charset="0"/>
              </a:rPr>
              <a:t>Syntax:</a:t>
            </a:r>
          </a:p>
          <a:p>
            <a:pPr>
              <a:buNone/>
            </a:pP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column, </a:t>
            </a:r>
            <a:r>
              <a:rPr lang="en-US" sz="2400" dirty="0" err="1" smtClean="0">
                <a:latin typeface="Times New Roman" pitchFamily="18" charset="0"/>
                <a:cs typeface="Times New Roman" pitchFamily="18" charset="0"/>
              </a:rPr>
              <a:t>group_function</a:t>
            </a:r>
            <a:endParaRPr lang="en-US"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table</a:t>
            </a:r>
          </a:p>
          <a:p>
            <a:pPr>
              <a:buNone/>
            </a:pP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WHERE</a:t>
            </a:r>
            <a:r>
              <a:rPr lang="en-US" sz="2400" dirty="0" smtClean="0">
                <a:latin typeface="Times New Roman" pitchFamily="18" charset="0"/>
                <a:cs typeface="Times New Roman" pitchFamily="18" charset="0"/>
              </a:rPr>
              <a:t> condition]</a:t>
            </a:r>
          </a:p>
          <a:p>
            <a:pPr>
              <a:buNone/>
            </a:pP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GROUP BY   </a:t>
            </a:r>
            <a:r>
              <a:rPr lang="en-US" sz="2400" dirty="0" smtClean="0">
                <a:latin typeface="Times New Roman" pitchFamily="18" charset="0"/>
                <a:cs typeface="Times New Roman" pitchFamily="18" charset="0"/>
              </a:rPr>
              <a:t>expression]</a:t>
            </a:r>
          </a:p>
          <a:p>
            <a:pPr>
              <a:buNone/>
            </a:pPr>
            <a:r>
              <a:rPr lang="en-US" sz="2400" dirty="0" smtClean="0">
                <a:solidFill>
                  <a:srgbClr val="FF0000"/>
                </a:solidFill>
                <a:latin typeface="Times New Roman" pitchFamily="18" charset="0"/>
                <a:cs typeface="Times New Roman" pitchFamily="18" charset="0"/>
              </a:rPr>
              <a:t>[HAVING   </a:t>
            </a:r>
            <a:r>
              <a:rPr lang="en-US" sz="2400" dirty="0" smtClean="0">
                <a:latin typeface="Times New Roman" pitchFamily="18" charset="0"/>
                <a:cs typeface="Times New Roman" pitchFamily="18" charset="0"/>
              </a:rPr>
              <a:t> group condition]</a:t>
            </a:r>
          </a:p>
          <a:p>
            <a:pPr>
              <a:buNone/>
            </a:pP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OREDER BY </a:t>
            </a:r>
            <a:r>
              <a:rPr lang="en-US" sz="2400" dirty="0" smtClean="0">
                <a:latin typeface="Times New Roman" pitchFamily="18" charset="0"/>
                <a:cs typeface="Times New Roman" pitchFamily="18" charset="0"/>
              </a:rPr>
              <a:t>column];</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group condition </a:t>
            </a:r>
            <a:r>
              <a:rPr lang="en-US" sz="2400" dirty="0" smtClean="0">
                <a:latin typeface="Times New Roman" pitchFamily="18" charset="0"/>
                <a:cs typeface="Times New Roman" pitchFamily="18" charset="0"/>
              </a:rPr>
              <a:t>restricts the groups of rows returned to those groups for which the specified condition is true.</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
        <p:nvSpPr>
          <p:cNvPr id="6" name="Date Placeholder 5"/>
          <p:cNvSpPr>
            <a:spLocks noGrp="1"/>
          </p:cNvSpPr>
          <p:nvPr>
            <p:ph type="dt" sz="half" idx="10"/>
          </p:nvPr>
        </p:nvSpPr>
        <p:spPr/>
        <p:txBody>
          <a:bodyPr/>
          <a:lstStyle/>
          <a:p>
            <a:fld id="{B77257DB-C02C-474E-9C6A-A384642E9730}" type="datetime1">
              <a:rPr lang="en-US" smtClean="0"/>
              <a:t>10/3/2019</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pPr algn="l"/>
            <a:r>
              <a:rPr lang="en-US" sz="2000" dirty="0" smtClean="0">
                <a:solidFill>
                  <a:srgbClr val="FF0000"/>
                </a:solidFill>
                <a:latin typeface="Times New Roman" pitchFamily="18" charset="0"/>
                <a:cs typeface="Times New Roman" pitchFamily="18" charset="0"/>
              </a:rPr>
              <a:t>Continue….</a:t>
            </a:r>
            <a:endParaRPr lang="en-US" sz="2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v"/>
            </a:pPr>
            <a:r>
              <a:rPr lang="en-US" sz="2800" dirty="0" smtClean="0">
                <a:latin typeface="Times New Roman" pitchFamily="18" charset="0"/>
                <a:cs typeface="Times New Roman" pitchFamily="18" charset="0"/>
              </a:rPr>
              <a:t>The oracle server performs the following steps when you use the </a:t>
            </a:r>
            <a:r>
              <a:rPr lang="en-US" sz="2800" dirty="0" smtClean="0">
                <a:solidFill>
                  <a:srgbClr val="FF0000"/>
                </a:solidFill>
                <a:latin typeface="Times New Roman" pitchFamily="18" charset="0"/>
                <a:cs typeface="Times New Roman" pitchFamily="18" charset="0"/>
              </a:rPr>
              <a:t>HAVING </a:t>
            </a:r>
            <a:r>
              <a:rPr lang="en-US" sz="2800" dirty="0" smtClean="0">
                <a:latin typeface="Times New Roman" pitchFamily="18" charset="0"/>
                <a:cs typeface="Times New Roman" pitchFamily="18" charset="0"/>
              </a:rPr>
              <a:t>clause:</a:t>
            </a:r>
          </a:p>
          <a:p>
            <a:r>
              <a:rPr lang="en-US" sz="2800" dirty="0" smtClean="0">
                <a:latin typeface="Times New Roman" pitchFamily="18" charset="0"/>
                <a:cs typeface="Times New Roman" pitchFamily="18" charset="0"/>
              </a:rPr>
              <a:t> Rows are grouped.</a:t>
            </a:r>
          </a:p>
          <a:p>
            <a:r>
              <a:rPr lang="en-US" sz="2800" dirty="0" smtClean="0">
                <a:latin typeface="Times New Roman" pitchFamily="18" charset="0"/>
                <a:cs typeface="Times New Roman" pitchFamily="18" charset="0"/>
              </a:rPr>
              <a:t>The group function is applied to the group</a:t>
            </a:r>
          </a:p>
          <a:p>
            <a:r>
              <a:rPr lang="en-US" sz="2800" dirty="0" smtClean="0">
                <a:latin typeface="Times New Roman" pitchFamily="18" charset="0"/>
                <a:cs typeface="Times New Roman" pitchFamily="18" charset="0"/>
              </a:rPr>
              <a:t>The groups that match the criteria in the HAVING clause are displayed.</a:t>
            </a:r>
          </a:p>
          <a:p>
            <a:pPr>
              <a:buFont typeface="Wingdings" pitchFamily="2" charset="2"/>
              <a:buChar char="v"/>
            </a:pPr>
            <a:r>
              <a:rPr lang="en-US" sz="2800" dirty="0" smtClean="0">
                <a:latin typeface="Times New Roman" pitchFamily="18" charset="0"/>
                <a:cs typeface="Times New Roman" pitchFamily="18" charset="0"/>
              </a:rPr>
              <a:t>Groups are formed and group functions are calculated before the </a:t>
            </a:r>
            <a:r>
              <a:rPr lang="en-US" sz="2800" dirty="0" smtClean="0">
                <a:solidFill>
                  <a:srgbClr val="FF0000"/>
                </a:solidFill>
                <a:latin typeface="Times New Roman" pitchFamily="18" charset="0"/>
                <a:cs typeface="Times New Roman" pitchFamily="18" charset="0"/>
              </a:rPr>
              <a:t>HAVING</a:t>
            </a:r>
            <a:r>
              <a:rPr lang="en-US" sz="2800" dirty="0" smtClean="0">
                <a:latin typeface="Times New Roman" pitchFamily="18" charset="0"/>
                <a:cs typeface="Times New Roman" pitchFamily="18" charset="0"/>
              </a:rPr>
              <a:t> clause is applied to the groups in the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list.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
        <p:nvSpPr>
          <p:cNvPr id="6" name="Date Placeholder 5"/>
          <p:cNvSpPr>
            <a:spLocks noGrp="1"/>
          </p:cNvSpPr>
          <p:nvPr>
            <p:ph type="dt" sz="half" idx="10"/>
          </p:nvPr>
        </p:nvSpPr>
        <p:spPr/>
        <p:txBody>
          <a:bodyPr/>
          <a:lstStyle/>
          <a:p>
            <a:fld id="{46DAE186-9DC4-467A-90C7-35037189B745}" type="datetime1">
              <a:rPr lang="en-US" smtClean="0"/>
              <a:t>10/3/2019</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FF0000"/>
                </a:solidFill>
                <a:latin typeface="Times New Roman" pitchFamily="18" charset="0"/>
                <a:cs typeface="Times New Roman" pitchFamily="18" charset="0"/>
              </a:rPr>
              <a:t>Query</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If you want to select the department that has total salary paid for its employees more than 35000. </a:t>
            </a:r>
          </a:p>
          <a:p>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
        <p:nvSpPr>
          <p:cNvPr id="6" name="Date Placeholder 5"/>
          <p:cNvSpPr>
            <a:spLocks noGrp="1"/>
          </p:cNvSpPr>
          <p:nvPr>
            <p:ph type="dt" sz="half" idx="10"/>
          </p:nvPr>
        </p:nvSpPr>
        <p:spPr/>
        <p:txBody>
          <a:bodyPr/>
          <a:lstStyle/>
          <a:p>
            <a:fld id="{1449073B-D322-4820-8698-272CE79BD9C0}" type="datetime1">
              <a:rPr lang="en-US" smtClean="0"/>
              <a:t>10/3/2019</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solidFill>
                  <a:srgbClr val="FF0000"/>
                </a:solidFill>
                <a:latin typeface="Times New Roman" pitchFamily="18" charset="0"/>
                <a:cs typeface="Times New Roman" pitchFamily="18" charset="0"/>
              </a:rPr>
              <a:t>Example1</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6172200"/>
          </a:xfrm>
        </p:spPr>
        <p:txBody>
          <a:bodyPr/>
          <a:lstStyle/>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SUM </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HAVING  SUM </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&gt; 35000</a:t>
            </a:r>
            <a:r>
              <a:rPr lang="en-US" sz="2800" dirty="0" smtClean="0">
                <a:solidFill>
                  <a:srgbClr val="FF0000"/>
                </a:solidFill>
              </a:rPr>
              <a:t> </a:t>
            </a:r>
          </a:p>
          <a:p>
            <a:endParaRPr lang="en-US" dirty="0"/>
          </a:p>
        </p:txBody>
      </p:sp>
      <p:graphicFrame>
        <p:nvGraphicFramePr>
          <p:cNvPr id="4" name="Table 3"/>
          <p:cNvGraphicFramePr>
            <a:graphicFrameLocks noGrp="1"/>
          </p:cNvGraphicFramePr>
          <p:nvPr/>
        </p:nvGraphicFramePr>
        <p:xfrm>
          <a:off x="3429000" y="3733800"/>
          <a:ext cx="4572000" cy="2316480"/>
        </p:xfrm>
        <a:graphic>
          <a:graphicData uri="http://schemas.openxmlformats.org/drawingml/2006/table">
            <a:tbl>
              <a:tblPr firstRow="1" bandRow="1">
                <a:tableStyleId>{5C22544A-7EE6-4342-B048-85BDC9FD1C3A}</a:tableStyleId>
              </a:tblPr>
              <a:tblGrid>
                <a:gridCol w="2286000"/>
                <a:gridCol w="22860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SUM(salary)</a:t>
                      </a:r>
                      <a:endParaRPr lang="en-US" sz="2400" dirty="0">
                        <a:latin typeface="Times New Roman" pitchFamily="18" charset="0"/>
                        <a:cs typeface="Times New Roman" pitchFamily="18" charset="0"/>
                      </a:endParaRPr>
                    </a:p>
                  </a:txBody>
                  <a:tcPr/>
                </a:tc>
              </a:tr>
              <a:tr h="609600">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80000</a:t>
                      </a:r>
                      <a:endParaRPr lang="en-US" sz="24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
        <p:nvSpPr>
          <p:cNvPr id="7" name="Date Placeholder 6"/>
          <p:cNvSpPr>
            <a:spLocks noGrp="1"/>
          </p:cNvSpPr>
          <p:nvPr>
            <p:ph type="dt" sz="half" idx="10"/>
          </p:nvPr>
        </p:nvSpPr>
        <p:spPr/>
        <p:txBody>
          <a:bodyPr/>
          <a:lstStyle/>
          <a:p>
            <a:fld id="{4D827D35-F75A-4065-A489-FFE36B6015B7}" type="datetime1">
              <a:rPr lang="en-US" smtClean="0"/>
              <a:t>10/3/2019</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FF0000"/>
                </a:solidFill>
                <a:latin typeface="Times New Roman" pitchFamily="18" charset="0"/>
                <a:cs typeface="Times New Roman" pitchFamily="18" charset="0"/>
              </a:rPr>
              <a:t>Query</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Display the department id and average salaries for those departments whose maximum salary is greater than 35000</a:t>
            </a:r>
          </a:p>
          <a:p>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
        <p:nvSpPr>
          <p:cNvPr id="6" name="Date Placeholder 5"/>
          <p:cNvSpPr>
            <a:spLocks noGrp="1"/>
          </p:cNvSpPr>
          <p:nvPr>
            <p:ph type="dt" sz="half" idx="10"/>
          </p:nvPr>
        </p:nvSpPr>
        <p:spPr/>
        <p:txBody>
          <a:bodyPr/>
          <a:lstStyle/>
          <a:p>
            <a:fld id="{782B8482-749A-4917-8759-53FD53729F70}" type="datetime1">
              <a:rPr lang="en-US" smtClean="0"/>
              <a:t>10/3/2019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1505</TotalTime>
  <Words>7050</Words>
  <Application>Microsoft Office PowerPoint</Application>
  <PresentationFormat>On-screen Show (4:3)</PresentationFormat>
  <Paragraphs>1211</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Office Theme</vt:lpstr>
      <vt:lpstr>SQL</vt:lpstr>
      <vt:lpstr>SQL-Structured Query Language</vt:lpstr>
      <vt:lpstr>Data types in SQL</vt:lpstr>
      <vt:lpstr>Slide 4</vt:lpstr>
      <vt:lpstr>Data Type Abbreviations  </vt:lpstr>
      <vt:lpstr>Operators in SQL</vt:lpstr>
      <vt:lpstr>SQL Operators </vt:lpstr>
      <vt:lpstr>Comparison Operators </vt:lpstr>
      <vt:lpstr>Operators in SQL</vt:lpstr>
      <vt:lpstr>Slide 10</vt:lpstr>
      <vt:lpstr>Slide 11</vt:lpstr>
      <vt:lpstr>SQL Comparison Keywords </vt:lpstr>
      <vt:lpstr>SQL LIKE Operator </vt:lpstr>
      <vt:lpstr>Slide 14</vt:lpstr>
      <vt:lpstr>SQL BETWEEN ... AND Operator </vt:lpstr>
      <vt:lpstr>SQL set operators</vt:lpstr>
      <vt:lpstr>Slide 17</vt:lpstr>
      <vt:lpstr>Union and UNION ALL </vt:lpstr>
      <vt:lpstr>Slide 19</vt:lpstr>
      <vt:lpstr>Slide 20</vt:lpstr>
      <vt:lpstr>INTERSECT operator </vt:lpstr>
      <vt:lpstr> Minus operator </vt:lpstr>
      <vt:lpstr>EXCEPT operator</vt:lpstr>
      <vt:lpstr>The query returns all rows where the Quantity is between 1 and 100, apart from rows where the quantity is between 50 and 75.</vt:lpstr>
      <vt:lpstr>Statement</vt:lpstr>
      <vt:lpstr>What are the difference between DDL, DML and DCL commands </vt:lpstr>
      <vt:lpstr>Slide 27</vt:lpstr>
      <vt:lpstr>Slide 28</vt:lpstr>
      <vt:lpstr>Basic commands of DBMS</vt:lpstr>
      <vt:lpstr>SELECT</vt:lpstr>
      <vt:lpstr>Where Clause</vt:lpstr>
      <vt:lpstr>Slide 32</vt:lpstr>
      <vt:lpstr>Create table-DDL statement</vt:lpstr>
      <vt:lpstr>Slide 34</vt:lpstr>
      <vt:lpstr>INSERT –DML statement</vt:lpstr>
      <vt:lpstr>Slide 36</vt:lpstr>
      <vt:lpstr>Inserting data to a table through a select statement.  </vt:lpstr>
      <vt:lpstr>Slide 38</vt:lpstr>
      <vt:lpstr>SQL UPDATE-DML Statement </vt:lpstr>
      <vt:lpstr>Continue….</vt:lpstr>
      <vt:lpstr>SQL Delete-DML Statement </vt:lpstr>
      <vt:lpstr>SQL TRUNCATE Statement </vt:lpstr>
      <vt:lpstr>Difference between DELETE and TRUNCATE Statements </vt:lpstr>
      <vt:lpstr>SQL DROP-DDL Statement: </vt:lpstr>
      <vt:lpstr>Difference between DROP and TRUNCATE Statement </vt:lpstr>
      <vt:lpstr>SQL  ALTER TABLE-DDL Statement </vt:lpstr>
      <vt:lpstr>Continue….</vt:lpstr>
      <vt:lpstr>SQL RENAME Command </vt:lpstr>
      <vt:lpstr>Grant-DCL Statement</vt:lpstr>
      <vt:lpstr>Continue…</vt:lpstr>
      <vt:lpstr>Example</vt:lpstr>
      <vt:lpstr>Revoke –DCL Statement</vt:lpstr>
      <vt:lpstr>Example</vt:lpstr>
      <vt:lpstr>Privileges and Roles</vt:lpstr>
      <vt:lpstr>CREATE system privileges</vt:lpstr>
      <vt:lpstr>Object privileges</vt:lpstr>
      <vt:lpstr>Slide 57</vt:lpstr>
      <vt:lpstr>Some of the privileges granted</vt:lpstr>
      <vt:lpstr>Creating Roles</vt:lpstr>
      <vt:lpstr>Slide 60</vt:lpstr>
      <vt:lpstr>Continue…. </vt:lpstr>
      <vt:lpstr>Commit-TCL Statement</vt:lpstr>
      <vt:lpstr>Rollback-TCL Statement</vt:lpstr>
      <vt:lpstr>Save Point-TCL Statement</vt:lpstr>
      <vt:lpstr>Database Objects</vt:lpstr>
      <vt:lpstr>SQL Views </vt:lpstr>
      <vt:lpstr>Continue….</vt:lpstr>
      <vt:lpstr>Slide 68</vt:lpstr>
      <vt:lpstr>Slide 69</vt:lpstr>
      <vt:lpstr>Syntax for MySQL </vt:lpstr>
      <vt:lpstr>Slide 71</vt:lpstr>
      <vt:lpstr>SQL Index </vt:lpstr>
      <vt:lpstr>Slide 73</vt:lpstr>
      <vt:lpstr>Example</vt:lpstr>
      <vt:lpstr>Slide 75</vt:lpstr>
      <vt:lpstr>Slide 76</vt:lpstr>
      <vt:lpstr>Slide 77</vt:lpstr>
      <vt:lpstr>When should indexes be avoided? </vt:lpstr>
      <vt:lpstr>Slide 79</vt:lpstr>
      <vt:lpstr>DROP INDEX</vt:lpstr>
      <vt:lpstr>Synonyms</vt:lpstr>
      <vt:lpstr>Creating synonym</vt:lpstr>
      <vt:lpstr>Removing Synonym</vt:lpstr>
      <vt:lpstr>Slide 84</vt:lpstr>
      <vt:lpstr>Group Functions</vt:lpstr>
      <vt:lpstr>Continue…</vt:lpstr>
      <vt:lpstr>Continue…</vt:lpstr>
      <vt:lpstr>Group by clause</vt:lpstr>
      <vt:lpstr>Key points related to group by clause</vt:lpstr>
      <vt:lpstr>Group By clause</vt:lpstr>
      <vt:lpstr>Query</vt:lpstr>
      <vt:lpstr>Example</vt:lpstr>
      <vt:lpstr>Slide 93</vt:lpstr>
      <vt:lpstr>Having  Clause</vt:lpstr>
      <vt:lpstr>Having clause</vt:lpstr>
      <vt:lpstr>Continue….</vt:lpstr>
      <vt:lpstr>Query</vt:lpstr>
      <vt:lpstr>Example1</vt:lpstr>
      <vt:lpstr>Query</vt:lpstr>
      <vt:lpstr>Example 2</vt:lpstr>
      <vt:lpstr>Output</vt:lpstr>
      <vt:lpstr>Nesting Group functions</vt:lpstr>
      <vt:lpstr>SQL ORDER BY </vt:lpstr>
      <vt:lpstr>Example </vt:lpstr>
      <vt:lpstr>Sequence</vt:lpstr>
      <vt:lpstr>Slide 106</vt:lpstr>
      <vt:lpstr>Creating Sequence</vt:lpstr>
      <vt:lpstr>Slide 108</vt:lpstr>
      <vt:lpstr>Slide 109</vt:lpstr>
      <vt:lpstr>Slide 110</vt:lpstr>
      <vt:lpstr>Slide 111</vt:lpstr>
      <vt:lpstr>Example</vt:lpstr>
      <vt:lpstr>Creating a sequence and then get the next value</vt:lpstr>
      <vt:lpstr>Test sequence step</vt:lpstr>
      <vt:lpstr>Referencing a sequence</vt:lpstr>
      <vt:lpstr>Altering a sequence</vt:lpstr>
      <vt:lpstr>Example</vt:lpstr>
      <vt:lpstr>Dropping a sequence</vt:lpstr>
      <vt:lpstr>Query</vt:lpstr>
      <vt:lpstr>Example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rigved</cp:lastModifiedBy>
  <cp:revision>206</cp:revision>
  <dcterms:created xsi:type="dcterms:W3CDTF">2006-08-16T00:00:00Z</dcterms:created>
  <dcterms:modified xsi:type="dcterms:W3CDTF">2019-10-03T02:58:33Z</dcterms:modified>
</cp:coreProperties>
</file>