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72" r:id="rId5"/>
    <p:sldId id="379" r:id="rId6"/>
    <p:sldId id="274" r:id="rId7"/>
    <p:sldId id="276" r:id="rId8"/>
    <p:sldId id="370" r:id="rId9"/>
    <p:sldId id="275" r:id="rId10"/>
    <p:sldId id="290" r:id="rId11"/>
    <p:sldId id="279" r:id="rId12"/>
    <p:sldId id="277" r:id="rId13"/>
    <p:sldId id="283" r:id="rId14"/>
    <p:sldId id="282" r:id="rId15"/>
    <p:sldId id="373" r:id="rId16"/>
    <p:sldId id="375" r:id="rId17"/>
    <p:sldId id="376" r:id="rId18"/>
    <p:sldId id="285" r:id="rId19"/>
    <p:sldId id="284" r:id="rId20"/>
    <p:sldId id="371" r:id="rId21"/>
    <p:sldId id="372" r:id="rId22"/>
    <p:sldId id="281" r:id="rId23"/>
    <p:sldId id="286" r:id="rId24"/>
    <p:sldId id="280" r:id="rId25"/>
    <p:sldId id="470" r:id="rId26"/>
    <p:sldId id="299" r:id="rId27"/>
    <p:sldId id="471" r:id="rId28"/>
    <p:sldId id="473" r:id="rId29"/>
    <p:sldId id="298" r:id="rId30"/>
    <p:sldId id="303" r:id="rId31"/>
    <p:sldId id="377" r:id="rId32"/>
    <p:sldId id="302" r:id="rId33"/>
    <p:sldId id="313" r:id="rId34"/>
    <p:sldId id="307" r:id="rId35"/>
    <p:sldId id="306" r:id="rId36"/>
    <p:sldId id="301" r:id="rId37"/>
    <p:sldId id="311" r:id="rId38"/>
    <p:sldId id="310" r:id="rId39"/>
    <p:sldId id="309" r:id="rId40"/>
    <p:sldId id="389" r:id="rId41"/>
    <p:sldId id="392" r:id="rId42"/>
    <p:sldId id="391" r:id="rId43"/>
    <p:sldId id="393" r:id="rId44"/>
    <p:sldId id="394" r:id="rId45"/>
    <p:sldId id="396" r:id="rId46"/>
    <p:sldId id="397" r:id="rId47"/>
    <p:sldId id="308" r:id="rId48"/>
    <p:sldId id="300" r:id="rId49"/>
    <p:sldId id="312" r:id="rId50"/>
    <p:sldId id="316" r:id="rId51"/>
    <p:sldId id="317" r:id="rId52"/>
    <p:sldId id="318" r:id="rId53"/>
    <p:sldId id="319" r:id="rId54"/>
    <p:sldId id="320" r:id="rId55"/>
    <p:sldId id="321" r:id="rId56"/>
    <p:sldId id="322" r:id="rId57"/>
    <p:sldId id="323" r:id="rId58"/>
    <p:sldId id="325" r:id="rId59"/>
    <p:sldId id="326" r:id="rId60"/>
    <p:sldId id="327" r:id="rId61"/>
    <p:sldId id="328" r:id="rId62"/>
    <p:sldId id="330" r:id="rId63"/>
    <p:sldId id="331" r:id="rId64"/>
    <p:sldId id="332" r:id="rId65"/>
    <p:sldId id="333" r:id="rId66"/>
    <p:sldId id="334" r:id="rId67"/>
    <p:sldId id="335" r:id="rId68"/>
    <p:sldId id="336" r:id="rId69"/>
    <p:sldId id="337" r:id="rId70"/>
    <p:sldId id="339" r:id="rId71"/>
    <p:sldId id="344" r:id="rId72"/>
    <p:sldId id="345" r:id="rId73"/>
    <p:sldId id="347" r:id="rId74"/>
    <p:sldId id="348" r:id="rId75"/>
    <p:sldId id="349" r:id="rId76"/>
    <p:sldId id="350" r:id="rId77"/>
    <p:sldId id="351" r:id="rId78"/>
    <p:sldId id="352" r:id="rId79"/>
    <p:sldId id="353" r:id="rId80"/>
    <p:sldId id="354" r:id="rId81"/>
    <p:sldId id="355" r:id="rId82"/>
    <p:sldId id="356" r:id="rId83"/>
    <p:sldId id="357" r:id="rId84"/>
    <p:sldId id="358" r:id="rId85"/>
    <p:sldId id="314" r:id="rId86"/>
    <p:sldId id="365" r:id="rId87"/>
    <p:sldId id="364" r:id="rId88"/>
    <p:sldId id="363" r:id="rId89"/>
    <p:sldId id="367" r:id="rId90"/>
    <p:sldId id="369" r:id="rId91"/>
    <p:sldId id="366" r:id="rId92"/>
    <p:sldId id="384" r:id="rId93"/>
    <p:sldId id="385" r:id="rId94"/>
    <p:sldId id="362" r:id="rId95"/>
    <p:sldId id="368" r:id="rId96"/>
    <p:sldId id="361" r:id="rId97"/>
    <p:sldId id="360" r:id="rId98"/>
    <p:sldId id="359" r:id="rId99"/>
    <p:sldId id="381" r:id="rId100"/>
    <p:sldId id="382" r:id="rId101"/>
    <p:sldId id="386" r:id="rId102"/>
    <p:sldId id="383" r:id="rId103"/>
    <p:sldId id="401" r:id="rId104"/>
    <p:sldId id="400" r:id="rId105"/>
    <p:sldId id="399" r:id="rId106"/>
    <p:sldId id="474" r:id="rId107"/>
    <p:sldId id="479" r:id="rId108"/>
    <p:sldId id="480" r:id="rId109"/>
    <p:sldId id="481" r:id="rId110"/>
    <p:sldId id="472" r:id="rId111"/>
    <p:sldId id="475" r:id="rId112"/>
    <p:sldId id="476" r:id="rId113"/>
    <p:sldId id="477" r:id="rId114"/>
    <p:sldId id="478" r:id="rId115"/>
    <p:sldId id="398" r:id="rId116"/>
    <p:sldId id="258" r:id="rId117"/>
    <p:sldId id="469" r:id="rId118"/>
    <p:sldId id="444" r:id="rId119"/>
    <p:sldId id="287" r:id="rId120"/>
    <p:sldId id="442" r:id="rId121"/>
    <p:sldId id="443" r:id="rId122"/>
    <p:sldId id="453" r:id="rId123"/>
    <p:sldId id="454" r:id="rId124"/>
    <p:sldId id="455" r:id="rId125"/>
    <p:sldId id="445" r:id="rId126"/>
    <p:sldId id="447" r:id="rId127"/>
    <p:sldId id="446" r:id="rId128"/>
    <p:sldId id="449" r:id="rId129"/>
    <p:sldId id="451" r:id="rId130"/>
    <p:sldId id="450" r:id="rId131"/>
    <p:sldId id="440" r:id="rId132"/>
    <p:sldId id="468" r:id="rId133"/>
    <p:sldId id="417" r:id="rId134"/>
    <p:sldId id="419" r:id="rId135"/>
    <p:sldId id="456" r:id="rId136"/>
    <p:sldId id="458" r:id="rId137"/>
    <p:sldId id="459" r:id="rId138"/>
    <p:sldId id="462" r:id="rId139"/>
    <p:sldId id="461" r:id="rId140"/>
    <p:sldId id="460" r:id="rId141"/>
    <p:sldId id="404"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178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28/08/2019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guru99.com/sql.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rocedural_programming" TargetMode="External"/><Relationship Id="rId2" Type="http://schemas.openxmlformats.org/officeDocument/2006/relationships/hyperlink" Target="https://en.wikipedia.org/wiki/Oracle_Corporation" TargetMode="External"/><Relationship Id="rId1" Type="http://schemas.openxmlformats.org/officeDocument/2006/relationships/slideLayout" Target="../slideLayouts/slideLayout2.xml"/><Relationship Id="rId6" Type="http://schemas.openxmlformats.org/officeDocument/2006/relationships/hyperlink" Target="https://en.wikipedia.org/wiki/Oracle_Database"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Programming_languag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uru99.com/pl-sql-data-type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rogram_loop" TargetMode="External"/><Relationship Id="rId7" Type="http://schemas.openxmlformats.org/officeDocument/2006/relationships/hyperlink" Target="https://en.wikipedia.org/wiki/Object-PL/SQL" TargetMode="External"/><Relationship Id="rId2" Type="http://schemas.openxmlformats.org/officeDocument/2006/relationships/hyperlink" Target="https://en.wikipedia.org/wiki/Conditional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Array_data_type" TargetMode="External"/><Relationship Id="rId5" Type="http://schemas.openxmlformats.org/officeDocument/2006/relationships/hyperlink" Target="https://en.wikipedia.org/wiki/Exception_handling" TargetMode="External"/><Relationship Id="rId4" Type="http://schemas.openxmlformats.org/officeDocument/2006/relationships/hyperlink" Target="https://en.wikipedia.org/wiki/Variable_(programm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guru99.com/sql.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guru99.com/sql.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85800"/>
            <a:ext cx="8610600" cy="1752600"/>
          </a:xfrm>
        </p:spPr>
        <p:txBody>
          <a:bodyPr>
            <a:normAutofit fontScale="77500" lnSpcReduction="20000"/>
          </a:bodyPr>
          <a:lstStyle/>
          <a:p>
            <a:pPr algn="l"/>
            <a:r>
              <a:rPr lang="en-US" b="1" dirty="0">
                <a:solidFill>
                  <a:schemeClr val="tx1"/>
                </a:solidFill>
                <a:latin typeface="Times New Roman" pitchFamily="18" charset="0"/>
                <a:cs typeface="Times New Roman" pitchFamily="18" charset="0"/>
              </a:rPr>
              <a:t>PL/SQL</a:t>
            </a:r>
            <a:r>
              <a:rPr lang="en-US" dirty="0">
                <a:solidFill>
                  <a:schemeClr val="tx1"/>
                </a:solidFill>
                <a:latin typeface="Times New Roman" pitchFamily="18" charset="0"/>
                <a:cs typeface="Times New Roman" pitchFamily="18" charset="0"/>
              </a:rPr>
              <a:t>:</a:t>
            </a:r>
          </a:p>
          <a:p>
            <a:pPr algn="l"/>
            <a:r>
              <a:rPr lang="en-US" dirty="0">
                <a:solidFill>
                  <a:schemeClr val="tx1"/>
                </a:solidFill>
                <a:latin typeface="Times New Roman" pitchFamily="18" charset="0"/>
                <a:cs typeface="Times New Roman" pitchFamily="18" charset="0"/>
              </a:rPr>
              <a:t>concept of Stored Procedures &amp;</a:t>
            </a:r>
          </a:p>
          <a:p>
            <a:pPr algn="l"/>
            <a:r>
              <a:rPr lang="en-US" dirty="0">
                <a:solidFill>
                  <a:schemeClr val="tx1"/>
                </a:solidFill>
                <a:latin typeface="Times New Roman" pitchFamily="18" charset="0"/>
                <a:cs typeface="Times New Roman" pitchFamily="18" charset="0"/>
              </a:rPr>
              <a:t>Functions, Cursors, Triggers, </a:t>
            </a:r>
          </a:p>
          <a:p>
            <a:pPr algn="l"/>
            <a:r>
              <a:rPr lang="en-US" dirty="0">
                <a:solidFill>
                  <a:schemeClr val="tx1"/>
                </a:solidFill>
                <a:latin typeface="Times New Roman" pitchFamily="18" charset="0"/>
                <a:cs typeface="Times New Roman" pitchFamily="18" charset="0"/>
              </a:rPr>
              <a:t>Assertions, roles and privileges , Embedded SQL, Dynamic SQL</a:t>
            </a:r>
          </a:p>
          <a:p>
            <a:pPr algn="l"/>
            <a:endParaRPr lang="en-US" dirty="0"/>
          </a:p>
        </p:txBody>
      </p:sp>
    </p:spTree>
    <p:extLst>
      <p:ext uri="{BB962C8B-B14F-4D97-AF65-F5344CB8AC3E}">
        <p14:creationId xmlns:p14="http://schemas.microsoft.com/office/powerpoint/2010/main" xmlns="" val="1354645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PL/SQL Engine</a:t>
            </a:r>
            <a:r>
              <a:rPr lang="en-US" b="1" dirty="0"/>
              <a:t/>
            </a:r>
            <a:br>
              <a:rPr lang="en-US" b="1" dirty="0"/>
            </a:br>
            <a:endParaRPr lang="en-US" dirty="0"/>
          </a:p>
        </p:txBody>
      </p:sp>
      <p:sp>
        <p:nvSpPr>
          <p:cNvPr id="3" name="Content Placeholder 2"/>
          <p:cNvSpPr>
            <a:spLocks noGrp="1"/>
          </p:cNvSpPr>
          <p:nvPr>
            <p:ph idx="1"/>
          </p:nvPr>
        </p:nvSpPr>
        <p:spPr>
          <a:xfrm>
            <a:off x="228600" y="1066800"/>
            <a:ext cx="8686800" cy="5562600"/>
          </a:xfrm>
        </p:spPr>
        <p:txBody>
          <a:bodyPr>
            <a:normAutofit fontScale="85000" lnSpcReduction="20000"/>
          </a:bodyPr>
          <a:lstStyle/>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engine is the component where the actual processing of the codes takes place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engine separates PL/SQL units and SQL part in the </a:t>
            </a:r>
            <a:r>
              <a:rPr lang="en-US" dirty="0" smtClean="0">
                <a:latin typeface="Times New Roman" pitchFamily="18" charset="0"/>
                <a:cs typeface="Times New Roman" pitchFamily="18" charset="0"/>
              </a:rPr>
              <a:t>input.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separated PL/SQL units will be handled with the PL/SQL engine itself</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SQL part will be sent to database server where the actual interaction with database takes place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can be installed in both database server and in the application server.</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2250449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a:latin typeface="Times New Roman" pitchFamily="18" charset="0"/>
                <a:cs typeface="Times New Roman" pitchFamily="18" charset="0"/>
              </a:rPr>
              <a:t>value of a: 20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19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a:t>
            </a:r>
            <a:r>
              <a:rPr lang="en-US" dirty="0" smtClean="0">
                <a:latin typeface="Times New Roman" pitchFamily="18" charset="0"/>
                <a:cs typeface="Times New Roman" pitchFamily="18" charset="0"/>
              </a:rPr>
              <a:t>18</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value of a: </a:t>
            </a:r>
            <a:r>
              <a:rPr lang="en-US" dirty="0" smtClean="0">
                <a:latin typeface="Times New Roman" pitchFamily="18" charset="0"/>
                <a:cs typeface="Times New Roman" pitchFamily="18" charset="0"/>
              </a:rPr>
              <a:t>17</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value of a: 16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15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14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13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12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11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10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p14="http://schemas.microsoft.com/office/powerpoint/2010/main" xmlns="" val="7487696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While Loop</a:t>
            </a:r>
            <a:endParaRPr lang="en-US" dirty="0"/>
          </a:p>
        </p:txBody>
      </p:sp>
      <p:pic>
        <p:nvPicPr>
          <p:cNvPr id="7170" name="Picture 2" descr="C:\Users\Administrator\Desktop\w.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752600"/>
            <a:ext cx="7391400" cy="3581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3053281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sz="4500" b="1" dirty="0">
              <a:solidFill>
                <a:srgbClr val="FF0000"/>
              </a:solidFill>
              <a:latin typeface="Times New Roman" pitchFamily="18" charset="0"/>
              <a:cs typeface="Times New Roman" pitchFamily="18" charset="0"/>
            </a:endParaRPr>
          </a:p>
        </p:txBody>
      </p:sp>
      <p:pic>
        <p:nvPicPr>
          <p:cNvPr id="4098" name="Picture 2" descr="C:\Users\Administrator\Desktop\while.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143000"/>
            <a:ext cx="7620000" cy="54101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6029101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PL/SQL - Exceptions</a:t>
            </a:r>
            <a:r>
              <a:rPr lang="en-US" b="1" dirty="0"/>
              <a:t/>
            </a:r>
            <a:br>
              <a:rPr lang="en-US" b="1" dirty="0"/>
            </a:b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r>
              <a:rPr lang="en-US" dirty="0">
                <a:latin typeface="Times New Roman" pitchFamily="18" charset="0"/>
                <a:cs typeface="Times New Roman" pitchFamily="18" charset="0"/>
              </a:rPr>
              <a:t>An exception is an error condition during a program execution.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supports programmers to catch such conditions using </a:t>
            </a:r>
            <a:r>
              <a:rPr lang="en-US" b="1" dirty="0">
                <a:latin typeface="Times New Roman" pitchFamily="18" charset="0"/>
                <a:cs typeface="Times New Roman" pitchFamily="18" charset="0"/>
              </a:rPr>
              <a:t>EXCEPTION</a:t>
            </a:r>
            <a:r>
              <a:rPr lang="en-US" dirty="0">
                <a:latin typeface="Times New Roman" pitchFamily="18" charset="0"/>
                <a:cs typeface="Times New Roman" pitchFamily="18" charset="0"/>
              </a:rPr>
              <a:t> block in the program and an appropriate action is taken against the error condition. </a:t>
            </a:r>
            <a:endParaRPr lang="en-US" dirty="0" smtClean="0">
              <a:latin typeface="Times New Roman" pitchFamily="18" charset="0"/>
              <a:cs typeface="Times New Roman" pitchFamily="18" charset="0"/>
            </a:endParaRPr>
          </a:p>
          <a:p>
            <a:endParaRPr lang="en-US" b="1" dirty="0" smtClean="0">
              <a:solidFill>
                <a:srgbClr val="0000FF"/>
              </a:solidFill>
              <a:latin typeface="Times New Roman" pitchFamily="18" charset="0"/>
              <a:cs typeface="Times New Roman" pitchFamily="18" charset="0"/>
            </a:endParaRPr>
          </a:p>
          <a:p>
            <a:r>
              <a:rPr lang="en-US" b="1" dirty="0" smtClean="0">
                <a:solidFill>
                  <a:srgbClr val="0000FF"/>
                </a:solidFill>
                <a:latin typeface="Times New Roman" pitchFamily="18" charset="0"/>
                <a:cs typeface="Times New Roman" pitchFamily="18" charset="0"/>
              </a:rPr>
              <a:t>There </a:t>
            </a:r>
            <a:r>
              <a:rPr lang="en-US" b="1" dirty="0">
                <a:solidFill>
                  <a:srgbClr val="0000FF"/>
                </a:solidFill>
                <a:latin typeface="Times New Roman" pitchFamily="18" charset="0"/>
                <a:cs typeface="Times New Roman" pitchFamily="18" charset="0"/>
              </a:rPr>
              <a:t>are two types of exceptions −</a:t>
            </a:r>
          </a:p>
          <a:p>
            <a:pPr>
              <a:buFont typeface="Wingdings" pitchFamily="2" charset="2"/>
              <a:buChar char="ü"/>
            </a:pPr>
            <a:r>
              <a:rPr lang="en-US" dirty="0">
                <a:latin typeface="Times New Roman" pitchFamily="18" charset="0"/>
                <a:cs typeface="Times New Roman" pitchFamily="18" charset="0"/>
              </a:rPr>
              <a:t>System-defined exceptions</a:t>
            </a:r>
          </a:p>
          <a:p>
            <a:pPr>
              <a:buFont typeface="Wingdings" pitchFamily="2" charset="2"/>
              <a:buChar char="ü"/>
            </a:pPr>
            <a:r>
              <a:rPr lang="en-US" dirty="0">
                <a:latin typeface="Times New Roman" pitchFamily="18" charset="0"/>
                <a:cs typeface="Times New Roman" pitchFamily="18" charset="0"/>
              </a:rPr>
              <a:t>User-defined exceptions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6124860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553200"/>
          </a:xfrm>
        </p:spPr>
        <p:txBody>
          <a:bodyPr>
            <a:noAutofit/>
          </a:bodyPr>
          <a:lstStyle/>
          <a:p>
            <a:r>
              <a:rPr lang="en-US" sz="1900" b="1" dirty="0">
                <a:solidFill>
                  <a:srgbClr val="FF0000"/>
                </a:solidFill>
                <a:latin typeface="Times New Roman" pitchFamily="18" charset="0"/>
                <a:cs typeface="Times New Roman" pitchFamily="18" charset="0"/>
              </a:rPr>
              <a:t>Syntax for Exception Handling</a:t>
            </a:r>
          </a:p>
          <a:p>
            <a:r>
              <a:rPr lang="en-US" sz="1900" dirty="0">
                <a:latin typeface="Times New Roman" pitchFamily="18" charset="0"/>
                <a:cs typeface="Times New Roman" pitchFamily="18" charset="0"/>
              </a:rPr>
              <a:t>The general syntax for exception handling is as follows. Here you can list down as many exceptions as you can handle</a:t>
            </a:r>
            <a:r>
              <a:rPr lang="en-US" sz="1900" dirty="0" smtClean="0">
                <a:latin typeface="Times New Roman" pitchFamily="18" charset="0"/>
                <a:cs typeface="Times New Roman" pitchFamily="18" charset="0"/>
              </a:rPr>
              <a:t>.</a:t>
            </a:r>
          </a:p>
          <a:p>
            <a:r>
              <a:rPr lang="en-US" sz="1900" dirty="0"/>
              <a:t>The default exception will be handled using </a:t>
            </a:r>
            <a:r>
              <a:rPr lang="en-US" sz="1900" b="1" i="1" dirty="0">
                <a:solidFill>
                  <a:srgbClr val="FF0000"/>
                </a:solidFill>
              </a:rPr>
              <a:t>WHEN others THEN</a:t>
            </a:r>
            <a:r>
              <a:rPr lang="en-US" sz="1900" dirty="0">
                <a:solidFill>
                  <a:srgbClr val="FF0000"/>
                </a:solidFill>
              </a:rPr>
              <a:t> </a:t>
            </a:r>
            <a:r>
              <a:rPr lang="en-US" sz="1900" dirty="0"/>
              <a:t>−</a:t>
            </a:r>
            <a:r>
              <a:rPr lang="en-US" sz="1900" dirty="0" smtClean="0">
                <a:latin typeface="Times New Roman" pitchFamily="18" charset="0"/>
                <a:cs typeface="Times New Roman" pitchFamily="18" charset="0"/>
              </a:rPr>
              <a:t> </a:t>
            </a:r>
          </a:p>
          <a:p>
            <a:pPr marL="0" indent="0">
              <a:buNone/>
            </a:pPr>
            <a:r>
              <a:rPr lang="en-US" sz="1900" b="1" dirty="0" smtClean="0">
                <a:latin typeface="Times New Roman" pitchFamily="18" charset="0"/>
                <a:cs typeface="Times New Roman" pitchFamily="18" charset="0"/>
              </a:rPr>
              <a:t>DECLARE </a:t>
            </a:r>
          </a:p>
          <a:p>
            <a:pPr marL="0" indent="0">
              <a:buNone/>
            </a:pP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declarations section&gt;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BEGIN </a:t>
            </a:r>
          </a:p>
          <a:p>
            <a:pPr marL="0" indent="0">
              <a:buNone/>
            </a:pP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executable command(s)&gt;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EXCEPTION</a:t>
            </a:r>
            <a:r>
              <a:rPr lang="en-US" sz="1900" dirty="0" smtClean="0">
                <a:latin typeface="Times New Roman" pitchFamily="18" charset="0"/>
                <a:cs typeface="Times New Roman" pitchFamily="18" charset="0"/>
              </a:rPr>
              <a:t> </a:t>
            </a:r>
          </a:p>
          <a:p>
            <a:pPr marL="0" indent="0">
              <a:buNone/>
            </a:pP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exception handling goes here &gt;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WHEN	 </a:t>
            </a:r>
            <a:r>
              <a:rPr lang="en-US" sz="1900" dirty="0">
                <a:latin typeface="Times New Roman" pitchFamily="18" charset="0"/>
                <a:cs typeface="Times New Roman" pitchFamily="18" charset="0"/>
              </a:rPr>
              <a:t>exception1 THEN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a:t>
            </a:r>
            <a:r>
              <a:rPr lang="en-US" sz="1900" dirty="0" smtClean="0">
                <a:solidFill>
                  <a:srgbClr val="0000FF"/>
                </a:solidFill>
                <a:latin typeface="Times New Roman" pitchFamily="18" charset="0"/>
                <a:cs typeface="Times New Roman" pitchFamily="18" charset="0"/>
              </a:rPr>
              <a:t>exception1-handling-statements </a:t>
            </a:r>
          </a:p>
          <a:p>
            <a:pPr marL="0" indent="0">
              <a:buNone/>
            </a:pPr>
            <a:r>
              <a:rPr lang="en-US" sz="1900" dirty="0" smtClean="0">
                <a:latin typeface="Times New Roman" pitchFamily="18" charset="0"/>
                <a:cs typeface="Times New Roman" pitchFamily="18" charset="0"/>
              </a:rPr>
              <a:t>	WHEN </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exception2 </a:t>
            </a:r>
            <a:r>
              <a:rPr lang="en-US" sz="1900" dirty="0">
                <a:latin typeface="Times New Roman" pitchFamily="18" charset="0"/>
                <a:cs typeface="Times New Roman" pitchFamily="18" charset="0"/>
              </a:rPr>
              <a:t>THEN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a:t>
            </a:r>
            <a:r>
              <a:rPr lang="en-US" sz="1900" dirty="0" smtClean="0">
                <a:solidFill>
                  <a:srgbClr val="0000FF"/>
                </a:solidFill>
                <a:latin typeface="Times New Roman" pitchFamily="18" charset="0"/>
                <a:cs typeface="Times New Roman" pitchFamily="18" charset="0"/>
              </a:rPr>
              <a:t>exception2-handling-statements </a:t>
            </a:r>
          </a:p>
          <a:p>
            <a:pPr marL="0" indent="0">
              <a:buNone/>
            </a:pPr>
            <a:r>
              <a:rPr lang="en-US" sz="1900" dirty="0" smtClean="0">
                <a:latin typeface="Times New Roman" pitchFamily="18" charset="0"/>
                <a:cs typeface="Times New Roman" pitchFamily="18" charset="0"/>
              </a:rPr>
              <a:t>	WHEN </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exception3 THEN</a:t>
            </a:r>
          </a:p>
          <a:p>
            <a:pPr marL="0" indent="0">
              <a:buNone/>
            </a:pPr>
            <a:r>
              <a:rPr lang="en-US" sz="1900" dirty="0" smtClean="0">
                <a:latin typeface="Times New Roman" pitchFamily="18" charset="0"/>
                <a:cs typeface="Times New Roman" pitchFamily="18" charset="0"/>
              </a:rPr>
              <a:t>		 </a:t>
            </a:r>
            <a:r>
              <a:rPr lang="en-US" sz="1900" dirty="0">
                <a:solidFill>
                  <a:srgbClr val="0000FF"/>
                </a:solidFill>
                <a:latin typeface="Times New Roman" pitchFamily="18" charset="0"/>
                <a:cs typeface="Times New Roman" pitchFamily="18" charset="0"/>
              </a:rPr>
              <a:t>exception3-handling-statements ........ </a:t>
            </a:r>
            <a:endParaRPr lang="en-US" sz="1900" dirty="0" smtClean="0">
              <a:solidFill>
                <a:srgbClr val="0000FF"/>
              </a:solidFill>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a:t>
            </a:r>
            <a:r>
              <a:rPr lang="en-US" sz="1900" b="1" dirty="0" smtClean="0">
                <a:latin typeface="Times New Roman" pitchFamily="18" charset="0"/>
                <a:cs typeface="Times New Roman" pitchFamily="18" charset="0"/>
              </a:rPr>
              <a:t>WHEN </a:t>
            </a:r>
            <a:r>
              <a:rPr lang="en-US" sz="1900" b="1" dirty="0">
                <a:latin typeface="Times New Roman" pitchFamily="18" charset="0"/>
                <a:cs typeface="Times New Roman" pitchFamily="18" charset="0"/>
              </a:rPr>
              <a:t>	</a:t>
            </a:r>
            <a:r>
              <a:rPr lang="en-US" sz="1900" b="1" dirty="0" smtClean="0">
                <a:latin typeface="Times New Roman" pitchFamily="18" charset="0"/>
                <a:cs typeface="Times New Roman" pitchFamily="18" charset="0"/>
              </a:rPr>
              <a:t>others THEN</a:t>
            </a:r>
          </a:p>
          <a:p>
            <a:pPr marL="0" indent="0">
              <a:buNone/>
            </a:pPr>
            <a:r>
              <a:rPr lang="en-US" sz="1900" dirty="0" smtClean="0">
                <a:latin typeface="Times New Roman" pitchFamily="18" charset="0"/>
                <a:cs typeface="Times New Roman" pitchFamily="18" charset="0"/>
              </a:rPr>
              <a:t>	 	</a:t>
            </a:r>
            <a:r>
              <a:rPr lang="en-US" sz="1900" dirty="0" smtClean="0">
                <a:solidFill>
                  <a:srgbClr val="0000FF"/>
                </a:solidFill>
                <a:latin typeface="Times New Roman" pitchFamily="18" charset="0"/>
                <a:cs typeface="Times New Roman" pitchFamily="18" charset="0"/>
              </a:rPr>
              <a:t>exception3-handling-statements </a:t>
            </a:r>
          </a:p>
          <a:p>
            <a:pPr marL="0" indent="0">
              <a:buNone/>
            </a:pPr>
            <a:r>
              <a:rPr lang="en-US" sz="1900" b="1" dirty="0" smtClean="0">
                <a:latin typeface="Times New Roman" pitchFamily="18" charset="0"/>
                <a:cs typeface="Times New Roman" pitchFamily="18" charset="0"/>
              </a:rPr>
              <a:t>END</a:t>
            </a:r>
            <a:r>
              <a:rPr lang="en-US" sz="1900" b="1" dirty="0">
                <a:latin typeface="Times New Roman" pitchFamily="18" charset="0"/>
                <a:cs typeface="Times New Roman" pitchFamily="18" charset="0"/>
              </a:rPr>
              <a:t>;</a:t>
            </a:r>
          </a:p>
        </p:txBody>
      </p:sp>
    </p:spTree>
    <p:extLst>
      <p:ext uri="{BB962C8B-B14F-4D97-AF65-F5344CB8AC3E}">
        <p14:creationId xmlns:p14="http://schemas.microsoft.com/office/powerpoint/2010/main" xmlns="" val="89559644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Autofit/>
          </a:bodyPr>
          <a:lstStyle/>
          <a:p>
            <a:pPr marL="0" indent="0">
              <a:buNone/>
            </a:pPr>
            <a:r>
              <a:rPr lang="en-US" sz="2000" b="1" dirty="0" smtClean="0">
                <a:latin typeface="Times New Roman" pitchFamily="18" charset="0"/>
                <a:cs typeface="Times New Roman" pitchFamily="18" charset="0"/>
              </a:rPr>
              <a:t>DECLARE</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c_id customers.id%type := 8</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c_name</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customers.name%type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c_addr </a:t>
            </a:r>
            <a:r>
              <a:rPr lang="en-US" sz="2000" dirty="0">
                <a:latin typeface="Times New Roman" pitchFamily="18" charset="0"/>
                <a:cs typeface="Times New Roman" pitchFamily="18" charset="0"/>
              </a:rPr>
              <a:t>customers.address%type; </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BEGIN </a:t>
            </a:r>
          </a:p>
          <a:p>
            <a:pPr marL="0" indent="0">
              <a:buNone/>
            </a:pPr>
            <a:r>
              <a:rPr lang="en-US" sz="2000" dirty="0" smtClean="0">
                <a:latin typeface="Times New Roman" pitchFamily="18" charset="0"/>
                <a:cs typeface="Times New Roman" pitchFamily="18" charset="0"/>
              </a:rPr>
              <a:t>	SELECT </a:t>
            </a:r>
            <a:r>
              <a:rPr lang="en-US" sz="2000" dirty="0">
                <a:latin typeface="Times New Roman" pitchFamily="18" charset="0"/>
                <a:cs typeface="Times New Roman" pitchFamily="18" charset="0"/>
              </a:rPr>
              <a:t>name, address INTO c_name, c_addr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FROM </a:t>
            </a:r>
            <a:r>
              <a:rPr lang="en-US" sz="2000" dirty="0">
                <a:latin typeface="Times New Roman" pitchFamily="18" charset="0"/>
                <a:cs typeface="Times New Roman" pitchFamily="18" charset="0"/>
              </a:rPr>
              <a:t>customers WHERE id = c_id;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DBMS_OUTPUT.PUT_LINE </a:t>
            </a:r>
            <a:r>
              <a:rPr lang="en-US" sz="2000" dirty="0">
                <a:latin typeface="Times New Roman" pitchFamily="18" charset="0"/>
                <a:cs typeface="Times New Roman" pitchFamily="18" charset="0"/>
              </a:rPr>
              <a:t>('Name: '|| c_name);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DBMS_OUTPUT.PUT_LINE </a:t>
            </a:r>
            <a:r>
              <a:rPr lang="en-US" sz="2000" dirty="0">
                <a:latin typeface="Times New Roman" pitchFamily="18" charset="0"/>
                <a:cs typeface="Times New Roman" pitchFamily="18" charset="0"/>
              </a:rPr>
              <a:t>('Address: ' || c_addr); </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EXCEPTION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WHEN no_data_found </a:t>
            </a:r>
            <a:r>
              <a:rPr lang="en-US" sz="2000" b="1" dirty="0" smtClean="0">
                <a:latin typeface="Times New Roman" pitchFamily="18" charset="0"/>
                <a:cs typeface="Times New Roman" pitchFamily="18" charset="0"/>
              </a:rPr>
              <a:t>THEN </a:t>
            </a:r>
          </a:p>
          <a:p>
            <a:pPr marL="0" indent="0">
              <a:buNone/>
            </a:pPr>
            <a:r>
              <a:rPr lang="en-US" sz="2000" dirty="0" smtClean="0">
                <a:latin typeface="Times New Roman" pitchFamily="18" charset="0"/>
                <a:cs typeface="Times New Roman" pitchFamily="18" charset="0"/>
              </a:rPr>
              <a:t>	dbms_output.put_line</a:t>
            </a:r>
            <a:r>
              <a:rPr lang="en-US" sz="2000" dirty="0">
                <a:latin typeface="Times New Roman" pitchFamily="18" charset="0"/>
                <a:cs typeface="Times New Roman" pitchFamily="18" charset="0"/>
              </a:rPr>
              <a:t>('No such customer!');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WHEN </a:t>
            </a:r>
            <a:r>
              <a:rPr lang="en-US" sz="2000" b="1" dirty="0">
                <a:latin typeface="Times New Roman" pitchFamily="18" charset="0"/>
                <a:cs typeface="Times New Roman" pitchFamily="18" charset="0"/>
              </a:rPr>
              <a:t>others THEN </a:t>
            </a:r>
            <a:r>
              <a:rPr lang="en-US" sz="2000" dirty="0">
                <a:latin typeface="Times New Roman" pitchFamily="18" charset="0"/>
                <a:cs typeface="Times New Roman" pitchFamily="18" charset="0"/>
              </a:rPr>
              <a:t>dbms_output.put_line('Error!');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END;</a:t>
            </a:r>
          </a:p>
          <a:p>
            <a:pPr marL="0" indent="0">
              <a:buNone/>
            </a:pP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No </a:t>
            </a:r>
            <a:r>
              <a:rPr lang="en-US" sz="2000" dirty="0">
                <a:latin typeface="Times New Roman" pitchFamily="18" charset="0"/>
                <a:cs typeface="Times New Roman" pitchFamily="18" charset="0"/>
              </a:rPr>
              <a:t>such customer!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PL/SQL </a:t>
            </a:r>
            <a:r>
              <a:rPr lang="en-US" sz="2000" dirty="0">
                <a:latin typeface="Times New Roman" pitchFamily="18" charset="0"/>
                <a:cs typeface="Times New Roman" pitchFamily="18" charset="0"/>
              </a:rPr>
              <a:t>procedure successfully completed. </a:t>
            </a:r>
          </a:p>
        </p:txBody>
      </p:sp>
    </p:spTree>
    <p:extLst>
      <p:ext uri="{BB962C8B-B14F-4D97-AF65-F5344CB8AC3E}">
        <p14:creationId xmlns:p14="http://schemas.microsoft.com/office/powerpoint/2010/main" xmlns="" val="241117017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latin typeface="Times New Roman" pitchFamily="18" charset="0"/>
                <a:cs typeface="Times New Roman" pitchFamily="18" charset="0"/>
              </a:rPr>
              <a:t>Raising Exceptions</a:t>
            </a:r>
            <a:r>
              <a:rPr lang="en-US" dirty="0"/>
              <a:t/>
            </a:r>
            <a:br>
              <a:rPr lang="en-US" dirty="0"/>
            </a:br>
            <a:endParaRPr lang="en-US" dirty="0"/>
          </a:p>
        </p:txBody>
      </p:sp>
      <p:sp>
        <p:nvSpPr>
          <p:cNvPr id="3" name="Content Placeholder 2"/>
          <p:cNvSpPr>
            <a:spLocks noGrp="1"/>
          </p:cNvSpPr>
          <p:nvPr>
            <p:ph idx="1"/>
          </p:nvPr>
        </p:nvSpPr>
        <p:spPr>
          <a:xfrm>
            <a:off x="152400" y="914400"/>
            <a:ext cx="8839200" cy="5791200"/>
          </a:xfrm>
        </p:spPr>
        <p:txBody>
          <a:bodyPr>
            <a:noAutofit/>
          </a:bodyPr>
          <a:lstStyle/>
          <a:p>
            <a:r>
              <a:rPr lang="en-US" sz="2200" dirty="0" smtClean="0">
                <a:latin typeface="Times New Roman" pitchFamily="18" charset="0"/>
                <a:cs typeface="Times New Roman" pitchFamily="18" charset="0"/>
              </a:rPr>
              <a:t>Exceptions </a:t>
            </a:r>
            <a:r>
              <a:rPr lang="en-US" sz="2200" dirty="0">
                <a:latin typeface="Times New Roman" pitchFamily="18" charset="0"/>
                <a:cs typeface="Times New Roman" pitchFamily="18" charset="0"/>
              </a:rPr>
              <a:t>are raised by the database server automatically whenever there is any internal database error, but exceptions can be raised explicitly by the programmer by using the command </a:t>
            </a:r>
            <a:r>
              <a:rPr lang="en-US" sz="2200" b="1" dirty="0">
                <a:latin typeface="Times New Roman" pitchFamily="18" charset="0"/>
                <a:cs typeface="Times New Roman" pitchFamily="18" charset="0"/>
              </a:rPr>
              <a:t>RAISE</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b="1" dirty="0" smtClean="0">
                <a:solidFill>
                  <a:srgbClr val="FF0000"/>
                </a:solidFill>
                <a:latin typeface="Times New Roman" pitchFamily="18" charset="0"/>
                <a:cs typeface="Times New Roman" pitchFamily="18" charset="0"/>
              </a:rPr>
              <a:t>Syntax </a:t>
            </a:r>
            <a:r>
              <a:rPr lang="en-US" sz="2000" b="1" dirty="0">
                <a:solidFill>
                  <a:srgbClr val="FF0000"/>
                </a:solidFill>
                <a:latin typeface="Times New Roman" pitchFamily="18" charset="0"/>
                <a:cs typeface="Times New Roman" pitchFamily="18" charset="0"/>
              </a:rPr>
              <a:t>for raising an exception −</a:t>
            </a:r>
          </a:p>
          <a:p>
            <a:pPr marL="0" indent="0">
              <a:buNone/>
            </a:pPr>
            <a:r>
              <a:rPr lang="en-US" sz="2000" dirty="0">
                <a:latin typeface="Times New Roman" pitchFamily="18" charset="0"/>
                <a:cs typeface="Times New Roman" pitchFamily="18" charset="0"/>
              </a:rPr>
              <a:t>DECLARE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exception_name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EXCEPTION;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BEGIN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condition </a:t>
            </a:r>
            <a:r>
              <a:rPr lang="en-US" sz="2000" dirty="0" smtClean="0">
                <a:latin typeface="Times New Roman" pitchFamily="18" charset="0"/>
                <a:cs typeface="Times New Roman" pitchFamily="18" charset="0"/>
              </a:rPr>
              <a:t>THEN</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RAISE </a:t>
            </a:r>
            <a:r>
              <a:rPr lang="en-US" sz="2000" dirty="0" err="1">
                <a:latin typeface="Times New Roman" pitchFamily="18" charset="0"/>
                <a:cs typeface="Times New Roman" pitchFamily="18" charset="0"/>
              </a:rPr>
              <a:t>exception_name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END </a:t>
            </a:r>
            <a:r>
              <a:rPr lang="en-US" sz="2000" dirty="0">
                <a:latin typeface="Times New Roman" pitchFamily="18" charset="0"/>
                <a:cs typeface="Times New Roman" pitchFamily="18" charset="0"/>
              </a:rPr>
              <a:t>IF</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EXCEPTION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WHEN </a:t>
            </a:r>
            <a:r>
              <a:rPr lang="en-US" sz="2000" dirty="0" err="1">
                <a:latin typeface="Times New Roman" pitchFamily="18" charset="0"/>
                <a:cs typeface="Times New Roman" pitchFamily="18" charset="0"/>
              </a:rPr>
              <a:t>exception_name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THEN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statement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END</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498843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txBody>
          <a:bodyPr>
            <a:normAutofit lnSpcReduction="10000"/>
          </a:bodyPr>
          <a:lstStyle/>
          <a:p>
            <a:pPr>
              <a:buFont typeface="Wingdings" panose="05000000000000000000" pitchFamily="2" charset="2"/>
              <a:buChar char="Ø"/>
            </a:pPr>
            <a:r>
              <a:rPr lang="en-IN" sz="2700" b="1" dirty="0">
                <a:solidFill>
                  <a:srgbClr val="0000FF"/>
                </a:solidFill>
                <a:latin typeface="Times New Roman" panose="02020603050405020304" pitchFamily="18" charset="0"/>
                <a:cs typeface="Times New Roman" panose="02020603050405020304" pitchFamily="18" charset="0"/>
              </a:rPr>
              <a:t>User-defined Exceptions</a:t>
            </a:r>
          </a:p>
          <a:p>
            <a:r>
              <a:rPr lang="en-IN" sz="2700" dirty="0">
                <a:latin typeface="Times New Roman" panose="02020603050405020304" pitchFamily="18" charset="0"/>
                <a:cs typeface="Times New Roman" panose="02020603050405020304" pitchFamily="18" charset="0"/>
              </a:rPr>
              <a:t>PL/SQL allows you to define your own exceptions according to the need of your program</a:t>
            </a:r>
            <a:r>
              <a:rPr lang="en-IN" sz="2700" dirty="0" smtClean="0">
                <a:latin typeface="Times New Roman" panose="02020603050405020304" pitchFamily="18" charset="0"/>
                <a:cs typeface="Times New Roman" panose="02020603050405020304" pitchFamily="18" charset="0"/>
              </a:rPr>
              <a:t>.</a:t>
            </a:r>
          </a:p>
          <a:p>
            <a:r>
              <a:rPr lang="en-IN" sz="2700" dirty="0" smtClean="0">
                <a:latin typeface="Times New Roman" panose="02020603050405020304" pitchFamily="18" charset="0"/>
                <a:cs typeface="Times New Roman" panose="02020603050405020304" pitchFamily="18" charset="0"/>
              </a:rPr>
              <a:t> </a:t>
            </a:r>
            <a:r>
              <a:rPr lang="en-IN" sz="2700" dirty="0">
                <a:latin typeface="Times New Roman" panose="02020603050405020304" pitchFamily="18" charset="0"/>
                <a:cs typeface="Times New Roman" panose="02020603050405020304" pitchFamily="18" charset="0"/>
              </a:rPr>
              <a:t>A user-defined exception must be declared and then raised explicitly, using either a RAISE statement or the procedure </a:t>
            </a:r>
            <a:r>
              <a:rPr lang="en-IN" sz="2700" b="1" dirty="0">
                <a:latin typeface="Times New Roman" panose="02020603050405020304" pitchFamily="18" charset="0"/>
                <a:cs typeface="Times New Roman" panose="02020603050405020304" pitchFamily="18" charset="0"/>
              </a:rPr>
              <a:t>DBMS_STANDARD.RAISE_APPLICATION_ERROR</a:t>
            </a:r>
            <a:r>
              <a:rPr lang="en-IN" sz="2700" dirty="0" smtClean="0">
                <a:latin typeface="Times New Roman" panose="02020603050405020304" pitchFamily="18" charset="0"/>
                <a:cs typeface="Times New Roman" panose="02020603050405020304" pitchFamily="18" charset="0"/>
              </a:rPr>
              <a:t>.</a:t>
            </a:r>
          </a:p>
          <a:p>
            <a:endParaRPr lang="en-IN" sz="2700" dirty="0">
              <a:latin typeface="Times New Roman" panose="02020603050405020304" pitchFamily="18" charset="0"/>
              <a:cs typeface="Times New Roman" panose="02020603050405020304" pitchFamily="18" charset="0"/>
            </a:endParaRPr>
          </a:p>
          <a:p>
            <a:r>
              <a:rPr lang="en-IN" sz="2700" dirty="0">
                <a:latin typeface="Times New Roman" panose="02020603050405020304" pitchFamily="18" charset="0"/>
                <a:cs typeface="Times New Roman" panose="02020603050405020304" pitchFamily="18" charset="0"/>
              </a:rPr>
              <a:t>The syntax for declaring an exception is −</a:t>
            </a:r>
          </a:p>
          <a:p>
            <a:pPr marL="0" indent="0">
              <a:buNone/>
            </a:pPr>
            <a:r>
              <a:rPr lang="en-IN" sz="2700" dirty="0" smtClean="0">
                <a:solidFill>
                  <a:srgbClr val="FF0000"/>
                </a:solidFill>
                <a:latin typeface="Times New Roman" panose="02020603050405020304" pitchFamily="18" charset="0"/>
                <a:cs typeface="Times New Roman" panose="02020603050405020304" pitchFamily="18" charset="0"/>
              </a:rPr>
              <a:t>            DECLARE my-exception </a:t>
            </a:r>
            <a:r>
              <a:rPr lang="en-IN" sz="2700" dirty="0">
                <a:solidFill>
                  <a:srgbClr val="FF0000"/>
                </a:solidFill>
                <a:latin typeface="Times New Roman" panose="02020603050405020304" pitchFamily="18" charset="0"/>
                <a:cs typeface="Times New Roman" panose="02020603050405020304" pitchFamily="18" charset="0"/>
              </a:rPr>
              <a:t>EXCEPTION; </a:t>
            </a:r>
            <a:endParaRPr lang="en-IN" sz="2700"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IN" sz="2700" dirty="0" smtClean="0">
              <a:solidFill>
                <a:srgbClr val="FF0000"/>
              </a:solidFill>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Example</a:t>
            </a:r>
          </a:p>
          <a:p>
            <a:r>
              <a:rPr lang="en-IN" sz="2800" dirty="0" smtClean="0">
                <a:latin typeface="Times New Roman" panose="02020603050405020304" pitchFamily="18" charset="0"/>
                <a:cs typeface="Times New Roman" panose="02020603050405020304" pitchFamily="18" charset="0"/>
              </a:rPr>
              <a:t>The program </a:t>
            </a:r>
            <a:r>
              <a:rPr lang="en-IN" sz="2800" dirty="0">
                <a:latin typeface="Times New Roman" panose="02020603050405020304" pitchFamily="18" charset="0"/>
                <a:cs typeface="Times New Roman" panose="02020603050405020304" pitchFamily="18" charset="0"/>
              </a:rPr>
              <a:t>asks for a customer ID, when the user enters an invalid ID, the exception </a:t>
            </a:r>
            <a:r>
              <a:rPr lang="en-IN" sz="2800" b="1" dirty="0" err="1">
                <a:latin typeface="Times New Roman" panose="02020603050405020304" pitchFamily="18" charset="0"/>
                <a:cs typeface="Times New Roman" panose="02020603050405020304" pitchFamily="18" charset="0"/>
              </a:rPr>
              <a:t>invalid_id</a:t>
            </a:r>
            <a:r>
              <a:rPr lang="en-IN" sz="2800" dirty="0">
                <a:latin typeface="Times New Roman" panose="02020603050405020304" pitchFamily="18" charset="0"/>
                <a:cs typeface="Times New Roman" panose="02020603050405020304" pitchFamily="18" charset="0"/>
              </a:rPr>
              <a:t> is raised.</a:t>
            </a:r>
          </a:p>
          <a:p>
            <a:pPr marL="0" indent="0">
              <a:buNone/>
            </a:pPr>
            <a:endParaRPr lang="en-IN" sz="27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467028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52400" y="228600"/>
            <a:ext cx="4419600" cy="6553200"/>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DECLARE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c_id </a:t>
            </a:r>
            <a:r>
              <a:rPr lang="en-IN" sz="2000" dirty="0" err="1">
                <a:latin typeface="Times New Roman" panose="02020603050405020304" pitchFamily="18" charset="0"/>
                <a:cs typeface="Times New Roman" panose="02020603050405020304" pitchFamily="18" charset="0"/>
              </a:rPr>
              <a:t>customers.id%type</a:t>
            </a:r>
            <a:r>
              <a:rPr lang="en-IN" sz="2000" dirty="0">
                <a:latin typeface="Times New Roman" panose="02020603050405020304" pitchFamily="18" charset="0"/>
                <a:cs typeface="Times New Roman" panose="02020603050405020304" pitchFamily="18" charset="0"/>
              </a:rPr>
              <a:t> := &amp;</a:t>
            </a:r>
            <a:r>
              <a:rPr lang="en-IN" sz="2000" dirty="0" err="1">
                <a:latin typeface="Times New Roman" panose="02020603050405020304" pitchFamily="18" charset="0"/>
                <a:cs typeface="Times New Roman" panose="02020603050405020304" pitchFamily="18" charset="0"/>
              </a:rPr>
              <a:t>cc_id</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err="1" smtClean="0">
                <a:latin typeface="Times New Roman" panose="02020603050405020304" pitchFamily="18" charset="0"/>
                <a:cs typeface="Times New Roman" panose="02020603050405020304" pitchFamily="18" charset="0"/>
              </a:rPr>
              <a:t>c_name</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customers.name%type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err="1" smtClean="0">
                <a:latin typeface="Times New Roman" panose="02020603050405020304" pitchFamily="18" charset="0"/>
                <a:cs typeface="Times New Roman" panose="02020603050405020304" pitchFamily="18" charset="0"/>
              </a:rPr>
              <a:t>c_addr</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customers.address%type</a:t>
            </a:r>
            <a:r>
              <a:rPr lang="en-IN" sz="2000" dirty="0">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 user defined </a:t>
            </a:r>
            <a:r>
              <a:rPr lang="en-IN" sz="2000" b="1" dirty="0" smtClean="0">
                <a:solidFill>
                  <a:srgbClr val="FF0000"/>
                </a:solidFill>
                <a:latin typeface="Times New Roman" panose="02020603050405020304" pitchFamily="18" charset="0"/>
                <a:cs typeface="Times New Roman" panose="02020603050405020304" pitchFamily="18" charset="0"/>
              </a:rPr>
              <a:t>exception</a:t>
            </a:r>
          </a:p>
          <a:p>
            <a:pPr marL="0" indent="0">
              <a:buNone/>
            </a:pPr>
            <a:r>
              <a:rPr lang="en-IN" sz="2000" b="1" dirty="0" smtClean="0">
                <a:solidFill>
                  <a:srgbClr val="FF0000"/>
                </a:solidFill>
                <a:latin typeface="Times New Roman" panose="02020603050405020304" pitchFamily="18" charset="0"/>
                <a:cs typeface="Times New Roman" panose="02020603050405020304" pitchFamily="18" charset="0"/>
              </a:rPr>
              <a:t> </a:t>
            </a:r>
            <a:r>
              <a:rPr lang="en-IN" sz="2000" b="1" dirty="0" err="1">
                <a:solidFill>
                  <a:srgbClr val="0000FF"/>
                </a:solidFill>
                <a:latin typeface="Times New Roman" panose="02020603050405020304" pitchFamily="18" charset="0"/>
                <a:cs typeface="Times New Roman" panose="02020603050405020304" pitchFamily="18" charset="0"/>
              </a:rPr>
              <a:t>ex_invalid_id</a:t>
            </a:r>
            <a:r>
              <a:rPr lang="en-IN" sz="2000" b="1" dirty="0">
                <a:solidFill>
                  <a:srgbClr val="0000FF"/>
                </a:solidFill>
                <a:latin typeface="Times New Roman" panose="02020603050405020304" pitchFamily="18" charset="0"/>
                <a:cs typeface="Times New Roman" panose="02020603050405020304" pitchFamily="18" charset="0"/>
              </a:rPr>
              <a:t> EXCEPTION</a:t>
            </a:r>
            <a:r>
              <a:rPr lang="en-IN" sz="2000" dirty="0" smtClean="0">
                <a:solidFill>
                  <a:srgbClr val="0000FF"/>
                </a:solidFill>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BEGIN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IF </a:t>
            </a:r>
            <a:r>
              <a:rPr lang="en-IN" sz="2000" dirty="0">
                <a:latin typeface="Times New Roman" panose="02020603050405020304" pitchFamily="18" charset="0"/>
                <a:cs typeface="Times New Roman" panose="02020603050405020304" pitchFamily="18" charset="0"/>
              </a:rPr>
              <a:t>c_id &lt;= 0 THEN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RAISE </a:t>
            </a:r>
            <a:r>
              <a:rPr lang="en-IN" sz="2000" dirty="0" err="1">
                <a:latin typeface="Times New Roman" panose="02020603050405020304" pitchFamily="18" charset="0"/>
                <a:cs typeface="Times New Roman" panose="02020603050405020304" pitchFamily="18" charset="0"/>
              </a:rPr>
              <a:t>ex_invalid_id</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ELSE </a:t>
            </a:r>
          </a:p>
          <a:p>
            <a:pPr marL="0" indent="0">
              <a:buNone/>
            </a:pPr>
            <a:r>
              <a:rPr lang="en-IN" sz="2000" dirty="0" smtClean="0">
                <a:latin typeface="Times New Roman" panose="02020603050405020304" pitchFamily="18" charset="0"/>
                <a:cs typeface="Times New Roman" panose="02020603050405020304" pitchFamily="18" charset="0"/>
              </a:rPr>
              <a:t>	SELECT </a:t>
            </a:r>
            <a:r>
              <a:rPr lang="en-IN" sz="2000" dirty="0">
                <a:latin typeface="Times New Roman" panose="02020603050405020304" pitchFamily="18" charset="0"/>
                <a:cs typeface="Times New Roman" panose="02020603050405020304" pitchFamily="18" charset="0"/>
              </a:rPr>
              <a:t>name, address INTO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c_name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c_addr</a:t>
            </a:r>
            <a:r>
              <a:rPr lang="en-IN" sz="2000" dirty="0">
                <a:latin typeface="Times New Roman" panose="02020603050405020304" pitchFamily="18" charset="0"/>
                <a:cs typeface="Times New Roman" panose="02020603050405020304" pitchFamily="18" charset="0"/>
              </a:rPr>
              <a:t> FROM </a:t>
            </a:r>
            <a:r>
              <a:rPr lang="en-IN" sz="2000" dirty="0" smtClean="0">
                <a:latin typeface="Times New Roman" panose="02020603050405020304" pitchFamily="18" charset="0"/>
                <a:cs typeface="Times New Roman" panose="02020603050405020304" pitchFamily="18" charset="0"/>
              </a:rPr>
              <a:t>customers </a:t>
            </a:r>
          </a:p>
          <a:p>
            <a:pPr marL="0" indent="0">
              <a:buNone/>
            </a:pPr>
            <a:r>
              <a:rPr lang="en-IN" sz="2000" dirty="0" smtClean="0">
                <a:latin typeface="Times New Roman" panose="02020603050405020304" pitchFamily="18" charset="0"/>
                <a:cs typeface="Times New Roman" panose="02020603050405020304" pitchFamily="18" charset="0"/>
              </a:rPr>
              <a:t>	WHERE </a:t>
            </a:r>
            <a:r>
              <a:rPr lang="en-IN" sz="2000" dirty="0">
                <a:latin typeface="Times New Roman" panose="02020603050405020304" pitchFamily="18" charset="0"/>
                <a:cs typeface="Times New Roman" panose="02020603050405020304" pitchFamily="18" charset="0"/>
              </a:rPr>
              <a:t>id = c_id</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DBMS_OUTPUT.PUT_LINE 	(</a:t>
            </a:r>
            <a:r>
              <a:rPr lang="en-IN" sz="2000" dirty="0">
                <a:latin typeface="Times New Roman" panose="02020603050405020304" pitchFamily="18" charset="0"/>
                <a:cs typeface="Times New Roman" panose="02020603050405020304" pitchFamily="18" charset="0"/>
              </a:rPr>
              <a:t>'Name: '|| </a:t>
            </a:r>
            <a:r>
              <a:rPr lang="en-IN" sz="2000" dirty="0" err="1">
                <a:latin typeface="Times New Roman" panose="02020603050405020304" pitchFamily="18" charset="0"/>
                <a:cs typeface="Times New Roman" panose="02020603050405020304" pitchFamily="18" charset="0"/>
              </a:rPr>
              <a:t>c_name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DBMS_OUTPUT.PUT_LINE 	(</a:t>
            </a:r>
            <a:r>
              <a:rPr lang="en-IN" sz="2000" dirty="0">
                <a:latin typeface="Times New Roman" panose="02020603050405020304" pitchFamily="18" charset="0"/>
                <a:cs typeface="Times New Roman" panose="02020603050405020304" pitchFamily="18" charset="0"/>
              </a:rPr>
              <a:t>'Address: ' || </a:t>
            </a:r>
            <a:r>
              <a:rPr lang="en-IN" sz="2000" dirty="0" err="1">
                <a:latin typeface="Times New Roman" panose="02020603050405020304" pitchFamily="18" charset="0"/>
                <a:cs typeface="Times New Roman" panose="02020603050405020304" pitchFamily="18" charset="0"/>
              </a:rPr>
              <a:t>c_addr</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END IF; </a:t>
            </a:r>
          </a:p>
        </p:txBody>
      </p:sp>
      <p:sp>
        <p:nvSpPr>
          <p:cNvPr id="6" name="Content Placeholder 5"/>
          <p:cNvSpPr>
            <a:spLocks noGrp="1"/>
          </p:cNvSpPr>
          <p:nvPr>
            <p:ph sz="half" idx="2"/>
          </p:nvPr>
        </p:nvSpPr>
        <p:spPr>
          <a:xfrm>
            <a:off x="4419600" y="228600"/>
            <a:ext cx="4724400" cy="5897563"/>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EXCEPTION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  WHEN </a:t>
            </a:r>
            <a:r>
              <a:rPr lang="en-IN" sz="2200" dirty="0" err="1">
                <a:latin typeface="Times New Roman" panose="02020603050405020304" pitchFamily="18" charset="0"/>
                <a:cs typeface="Times New Roman" panose="02020603050405020304" pitchFamily="18" charset="0"/>
              </a:rPr>
              <a:t>ex_invalid_id</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THEN 	</a:t>
            </a:r>
            <a:r>
              <a:rPr lang="en-IN" sz="2200" dirty="0" err="1" smtClean="0">
                <a:latin typeface="Times New Roman" panose="02020603050405020304" pitchFamily="18" charset="0"/>
                <a:cs typeface="Times New Roman" panose="02020603050405020304" pitchFamily="18" charset="0"/>
              </a:rPr>
              <a:t>dbms_output.put_line</a:t>
            </a:r>
            <a:r>
              <a:rPr lang="en-IN" sz="2200" dirty="0">
                <a:latin typeface="Times New Roman" panose="02020603050405020304" pitchFamily="18" charset="0"/>
                <a:cs typeface="Times New Roman" panose="02020603050405020304" pitchFamily="18" charset="0"/>
              </a:rPr>
              <a:t>('ID </a:t>
            </a:r>
            <a:r>
              <a:rPr lang="en-IN" sz="2200" dirty="0" smtClean="0">
                <a:latin typeface="Times New Roman" panose="02020603050405020304" pitchFamily="18" charset="0"/>
                <a:cs typeface="Times New Roman" panose="02020603050405020304" pitchFamily="18" charset="0"/>
              </a:rPr>
              <a:t>	must </a:t>
            </a:r>
            <a:r>
              <a:rPr lang="en-IN" sz="2200" dirty="0">
                <a:latin typeface="Times New Roman" panose="02020603050405020304" pitchFamily="18" charset="0"/>
                <a:cs typeface="Times New Roman" panose="02020603050405020304" pitchFamily="18" charset="0"/>
              </a:rPr>
              <a:t>be greater than zero!');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  WHEN </a:t>
            </a:r>
            <a:r>
              <a:rPr lang="en-IN" sz="2200" dirty="0" err="1" smtClean="0">
                <a:latin typeface="Times New Roman" panose="02020603050405020304" pitchFamily="18" charset="0"/>
                <a:cs typeface="Times New Roman" panose="02020603050405020304" pitchFamily="18" charset="0"/>
              </a:rPr>
              <a:t>no_data_found</a:t>
            </a:r>
            <a:r>
              <a:rPr lang="en-IN" sz="2200" dirty="0" smtClean="0">
                <a:latin typeface="Times New Roman" panose="02020603050405020304" pitchFamily="18" charset="0"/>
                <a:cs typeface="Times New Roman" panose="02020603050405020304" pitchFamily="18" charset="0"/>
              </a:rPr>
              <a:t>	THEN 	</a:t>
            </a:r>
            <a:r>
              <a:rPr lang="en-IN" sz="2200" dirty="0" err="1" smtClean="0">
                <a:latin typeface="Times New Roman" panose="02020603050405020304" pitchFamily="18" charset="0"/>
                <a:cs typeface="Times New Roman" panose="02020603050405020304" pitchFamily="18" charset="0"/>
              </a:rPr>
              <a:t>dbms_output.put_line</a:t>
            </a:r>
            <a:r>
              <a:rPr lang="en-IN" sz="2200" dirty="0">
                <a:latin typeface="Times New Roman" panose="02020603050405020304" pitchFamily="18" charset="0"/>
                <a:cs typeface="Times New Roman" panose="02020603050405020304" pitchFamily="18" charset="0"/>
              </a:rPr>
              <a:t>('No </a:t>
            </a:r>
            <a:r>
              <a:rPr lang="en-IN" sz="2200" dirty="0" smtClean="0">
                <a:latin typeface="Times New Roman" panose="02020603050405020304" pitchFamily="18" charset="0"/>
                <a:cs typeface="Times New Roman" panose="02020603050405020304" pitchFamily="18" charset="0"/>
              </a:rPr>
              <a:t>	such </a:t>
            </a:r>
            <a:r>
              <a:rPr lang="en-IN" sz="2200" dirty="0">
                <a:latin typeface="Times New Roman" panose="02020603050405020304" pitchFamily="18" charset="0"/>
                <a:cs typeface="Times New Roman" panose="02020603050405020304" pitchFamily="18" charset="0"/>
              </a:rPr>
              <a:t>customer!');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  WHEN </a:t>
            </a:r>
            <a:r>
              <a:rPr lang="en-IN" sz="2200" dirty="0">
                <a:latin typeface="Times New Roman" panose="02020603050405020304" pitchFamily="18" charset="0"/>
                <a:cs typeface="Times New Roman" panose="02020603050405020304" pitchFamily="18" charset="0"/>
              </a:rPr>
              <a:t>others THEN </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dbms_output.put_line</a:t>
            </a:r>
            <a:r>
              <a:rPr lang="en-IN" sz="2200" dirty="0">
                <a:latin typeface="Times New Roman" panose="02020603050405020304" pitchFamily="18" charset="0"/>
                <a:cs typeface="Times New Roman" panose="02020603050405020304" pitchFamily="18" charset="0"/>
              </a:rPr>
              <a:t>('Error!'); END;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939063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457200" y="762000"/>
            <a:ext cx="8305800" cy="3810000"/>
          </a:xfrm>
        </p:spPr>
        <p:txBody>
          <a:bodyPr>
            <a:noAutofit/>
          </a:bodyPr>
          <a:lstStyle/>
          <a:p>
            <a:pPr algn="l"/>
            <a:r>
              <a:rPr lang="en-IN" sz="2700" dirty="0">
                <a:solidFill>
                  <a:schemeClr val="tx1"/>
                </a:solidFill>
                <a:latin typeface="Times New Roman" panose="02020603050405020304" pitchFamily="18" charset="0"/>
                <a:cs typeface="Times New Roman" panose="02020603050405020304" pitchFamily="18" charset="0"/>
              </a:rPr>
              <a:t>Enter value for </a:t>
            </a:r>
            <a:r>
              <a:rPr lang="en-IN" sz="2700" dirty="0" err="1">
                <a:solidFill>
                  <a:schemeClr val="tx1"/>
                </a:solidFill>
                <a:latin typeface="Times New Roman" panose="02020603050405020304" pitchFamily="18" charset="0"/>
                <a:cs typeface="Times New Roman" panose="02020603050405020304" pitchFamily="18" charset="0"/>
              </a:rPr>
              <a:t>cc_id</a:t>
            </a:r>
            <a:r>
              <a:rPr lang="en-IN" sz="2700" dirty="0">
                <a:solidFill>
                  <a:schemeClr val="tx1"/>
                </a:solidFill>
                <a:latin typeface="Times New Roman" panose="02020603050405020304" pitchFamily="18" charset="0"/>
                <a:cs typeface="Times New Roman" panose="02020603050405020304" pitchFamily="18" charset="0"/>
              </a:rPr>
              <a:t>: -6 (let's enter a value -</a:t>
            </a:r>
            <a:r>
              <a:rPr lang="en-IN" sz="2700" dirty="0" smtClean="0">
                <a:solidFill>
                  <a:schemeClr val="tx1"/>
                </a:solidFill>
                <a:latin typeface="Times New Roman" panose="02020603050405020304" pitchFamily="18" charset="0"/>
                <a:cs typeface="Times New Roman" panose="02020603050405020304" pitchFamily="18" charset="0"/>
              </a:rPr>
              <a:t>6) </a:t>
            </a:r>
          </a:p>
          <a:p>
            <a:pPr algn="l"/>
            <a:r>
              <a:rPr lang="en-IN" sz="2700" dirty="0" smtClean="0">
                <a:solidFill>
                  <a:schemeClr val="tx1"/>
                </a:solidFill>
                <a:latin typeface="Times New Roman" panose="02020603050405020304" pitchFamily="18" charset="0"/>
                <a:cs typeface="Times New Roman" panose="02020603050405020304" pitchFamily="18" charset="0"/>
              </a:rPr>
              <a:t>old </a:t>
            </a:r>
            <a:r>
              <a:rPr lang="en-IN" sz="2700" dirty="0">
                <a:solidFill>
                  <a:schemeClr val="tx1"/>
                </a:solidFill>
                <a:latin typeface="Times New Roman" panose="02020603050405020304" pitchFamily="18" charset="0"/>
                <a:cs typeface="Times New Roman" panose="02020603050405020304" pitchFamily="18" charset="0"/>
              </a:rPr>
              <a:t>2: c_id </a:t>
            </a:r>
            <a:r>
              <a:rPr lang="en-IN" sz="2700" dirty="0" err="1">
                <a:solidFill>
                  <a:schemeClr val="tx1"/>
                </a:solidFill>
                <a:latin typeface="Times New Roman" panose="02020603050405020304" pitchFamily="18" charset="0"/>
                <a:cs typeface="Times New Roman" panose="02020603050405020304" pitchFamily="18" charset="0"/>
              </a:rPr>
              <a:t>customers.id%type</a:t>
            </a:r>
            <a:r>
              <a:rPr lang="en-IN" sz="2700" dirty="0">
                <a:solidFill>
                  <a:schemeClr val="tx1"/>
                </a:solidFill>
                <a:latin typeface="Times New Roman" panose="02020603050405020304" pitchFamily="18" charset="0"/>
                <a:cs typeface="Times New Roman" panose="02020603050405020304" pitchFamily="18" charset="0"/>
              </a:rPr>
              <a:t> := &amp;</a:t>
            </a:r>
            <a:r>
              <a:rPr lang="en-IN" sz="2700" dirty="0" err="1">
                <a:solidFill>
                  <a:schemeClr val="tx1"/>
                </a:solidFill>
                <a:latin typeface="Times New Roman" panose="02020603050405020304" pitchFamily="18" charset="0"/>
                <a:cs typeface="Times New Roman" panose="02020603050405020304" pitchFamily="18" charset="0"/>
              </a:rPr>
              <a:t>cc_id</a:t>
            </a:r>
            <a:r>
              <a:rPr lang="en-IN" sz="2700" dirty="0">
                <a:solidFill>
                  <a:schemeClr val="tx1"/>
                </a:solidFill>
                <a:latin typeface="Times New Roman" panose="02020603050405020304" pitchFamily="18" charset="0"/>
                <a:cs typeface="Times New Roman" panose="02020603050405020304" pitchFamily="18" charset="0"/>
              </a:rPr>
              <a:t>; </a:t>
            </a:r>
          </a:p>
          <a:p>
            <a:pPr algn="l"/>
            <a:r>
              <a:rPr lang="en-IN" sz="2700" dirty="0" smtClean="0">
                <a:solidFill>
                  <a:schemeClr val="tx1"/>
                </a:solidFill>
                <a:latin typeface="Times New Roman" panose="02020603050405020304" pitchFamily="18" charset="0"/>
                <a:cs typeface="Times New Roman" panose="02020603050405020304" pitchFamily="18" charset="0"/>
              </a:rPr>
              <a:t>new </a:t>
            </a:r>
            <a:r>
              <a:rPr lang="en-IN" sz="2700" dirty="0">
                <a:solidFill>
                  <a:schemeClr val="tx1"/>
                </a:solidFill>
                <a:latin typeface="Times New Roman" panose="02020603050405020304" pitchFamily="18" charset="0"/>
                <a:cs typeface="Times New Roman" panose="02020603050405020304" pitchFamily="18" charset="0"/>
              </a:rPr>
              <a:t>2: c_id </a:t>
            </a:r>
            <a:r>
              <a:rPr lang="en-IN" sz="2700" dirty="0" err="1">
                <a:solidFill>
                  <a:schemeClr val="tx1"/>
                </a:solidFill>
                <a:latin typeface="Times New Roman" panose="02020603050405020304" pitchFamily="18" charset="0"/>
                <a:cs typeface="Times New Roman" panose="02020603050405020304" pitchFamily="18" charset="0"/>
              </a:rPr>
              <a:t>customers.id%type</a:t>
            </a:r>
            <a:r>
              <a:rPr lang="en-IN" sz="2700" dirty="0">
                <a:solidFill>
                  <a:schemeClr val="tx1"/>
                </a:solidFill>
                <a:latin typeface="Times New Roman" panose="02020603050405020304" pitchFamily="18" charset="0"/>
                <a:cs typeface="Times New Roman" panose="02020603050405020304" pitchFamily="18" charset="0"/>
              </a:rPr>
              <a:t> := -6; </a:t>
            </a:r>
            <a:endParaRPr lang="en-IN" sz="2700" dirty="0" smtClean="0">
              <a:solidFill>
                <a:schemeClr val="tx1"/>
              </a:solidFill>
              <a:latin typeface="Times New Roman" panose="02020603050405020304" pitchFamily="18" charset="0"/>
              <a:cs typeface="Times New Roman" panose="02020603050405020304" pitchFamily="18" charset="0"/>
            </a:endParaRPr>
          </a:p>
          <a:p>
            <a:pPr algn="l"/>
            <a:endParaRPr lang="en-IN" sz="2700" dirty="0">
              <a:solidFill>
                <a:schemeClr val="tx1"/>
              </a:solidFill>
              <a:latin typeface="Times New Roman" panose="02020603050405020304" pitchFamily="18" charset="0"/>
              <a:cs typeface="Times New Roman" panose="02020603050405020304" pitchFamily="18" charset="0"/>
            </a:endParaRPr>
          </a:p>
          <a:p>
            <a:pPr algn="l"/>
            <a:r>
              <a:rPr lang="en-IN" sz="2700" b="1" dirty="0" smtClean="0">
                <a:solidFill>
                  <a:srgbClr val="0000FF"/>
                </a:solidFill>
                <a:latin typeface="Times New Roman" panose="02020603050405020304" pitchFamily="18" charset="0"/>
                <a:cs typeface="Times New Roman" panose="02020603050405020304" pitchFamily="18" charset="0"/>
              </a:rPr>
              <a:t>ID </a:t>
            </a:r>
            <a:r>
              <a:rPr lang="en-IN" sz="2700" b="1" dirty="0">
                <a:solidFill>
                  <a:srgbClr val="0000FF"/>
                </a:solidFill>
                <a:latin typeface="Times New Roman" panose="02020603050405020304" pitchFamily="18" charset="0"/>
                <a:cs typeface="Times New Roman" panose="02020603050405020304" pitchFamily="18" charset="0"/>
              </a:rPr>
              <a:t>must be greater than zero! </a:t>
            </a:r>
            <a:endParaRPr lang="en-IN" sz="2700" b="1" dirty="0" smtClean="0">
              <a:solidFill>
                <a:srgbClr val="0000FF"/>
              </a:solidFill>
              <a:latin typeface="Times New Roman" panose="02020603050405020304" pitchFamily="18" charset="0"/>
              <a:cs typeface="Times New Roman" panose="02020603050405020304" pitchFamily="18" charset="0"/>
            </a:endParaRPr>
          </a:p>
          <a:p>
            <a:pPr algn="l"/>
            <a:endParaRPr lang="en-IN" sz="2700" dirty="0" smtClean="0">
              <a:solidFill>
                <a:schemeClr val="tx1"/>
              </a:solidFill>
              <a:latin typeface="Times New Roman" panose="02020603050405020304" pitchFamily="18" charset="0"/>
              <a:cs typeface="Times New Roman" panose="02020603050405020304" pitchFamily="18" charset="0"/>
            </a:endParaRPr>
          </a:p>
          <a:p>
            <a:pPr algn="l"/>
            <a:r>
              <a:rPr lang="en-IN" sz="2700" dirty="0" smtClean="0">
                <a:solidFill>
                  <a:schemeClr val="tx1"/>
                </a:solidFill>
                <a:latin typeface="Times New Roman" panose="02020603050405020304" pitchFamily="18" charset="0"/>
                <a:cs typeface="Times New Roman" panose="02020603050405020304" pitchFamily="18" charset="0"/>
              </a:rPr>
              <a:t>PL/SQL </a:t>
            </a:r>
            <a:r>
              <a:rPr lang="en-IN" sz="2700" dirty="0">
                <a:solidFill>
                  <a:schemeClr val="tx1"/>
                </a:solidFill>
                <a:latin typeface="Times New Roman" panose="02020603050405020304" pitchFamily="18" charset="0"/>
                <a:cs typeface="Times New Roman" panose="02020603050405020304" pitchFamily="18" charset="0"/>
              </a:rPr>
              <a:t>procedure successfully completed. </a:t>
            </a:r>
          </a:p>
        </p:txBody>
      </p:sp>
    </p:spTree>
    <p:extLst>
      <p:ext uri="{BB962C8B-B14F-4D97-AF65-F5344CB8AC3E}">
        <p14:creationId xmlns:p14="http://schemas.microsoft.com/office/powerpoint/2010/main" xmlns="" val="134289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Database </a:t>
            </a:r>
            <a:r>
              <a:rPr lang="en-US" b="1" dirty="0" smtClean="0">
                <a:solidFill>
                  <a:srgbClr val="FF0000"/>
                </a:solidFill>
                <a:latin typeface="Times New Roman" pitchFamily="18" charset="0"/>
                <a:cs typeface="Times New Roman" pitchFamily="18" charset="0"/>
              </a:rPr>
              <a:t>Server</a:t>
            </a:r>
            <a:r>
              <a:rPr lang="en-US" b="1" dirty="0">
                <a:solidFill>
                  <a:srgbClr val="FF0000"/>
                </a:solidFill>
                <a:latin typeface="Times New Roman" pitchFamily="18" charset="0"/>
                <a:cs typeface="Times New Roman" pitchFamily="18" charset="0"/>
              </a:rPr>
              <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763000" cy="5715000"/>
          </a:xfrm>
        </p:spPr>
        <p:txBody>
          <a:bodyPr>
            <a:normAutofit/>
          </a:bodyPr>
          <a:lstStyle/>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the most important component of </a:t>
            </a: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unit which stores the data</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PL/SQL engine uses the SQL from PL/SQL units to interact with the database server</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consists of SQL executor which actually parses the input SQL statements and execute the same.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10248847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pPr>
              <a:buFont typeface="Wingdings" pitchFamily="2" charset="2"/>
              <a:buChar char="v"/>
            </a:pPr>
            <a:r>
              <a:rPr lang="en-US" sz="3000" b="1" dirty="0" smtClean="0">
                <a:solidFill>
                  <a:srgbClr val="FF0000"/>
                </a:solidFill>
                <a:latin typeface="Times New Roman" pitchFamily="18" charset="0"/>
                <a:cs typeface="Times New Roman" pitchFamily="18" charset="0"/>
              </a:rPr>
              <a:t>Pre-defined Exceptions</a:t>
            </a:r>
            <a:endParaRPr lang="en-US" sz="3000" b="1" dirty="0">
              <a:solidFill>
                <a:srgbClr val="FF0000"/>
              </a:solidFill>
              <a:latin typeface="Times New Roman" pitchFamily="18" charset="0"/>
              <a:cs typeface="Times New Roman" pitchFamily="18" charset="0"/>
            </a:endParaRPr>
          </a:p>
          <a:p>
            <a:r>
              <a:rPr lang="en-US" sz="2500" dirty="0">
                <a:latin typeface="Times New Roman" pitchFamily="18" charset="0"/>
                <a:cs typeface="Times New Roman" pitchFamily="18" charset="0"/>
              </a:rPr>
              <a:t>PL/SQL provides many pre-defined exceptions, which are executed when any database rule is violated by a program. </a:t>
            </a:r>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For </a:t>
            </a:r>
            <a:r>
              <a:rPr lang="en-US" sz="2500" b="1" dirty="0">
                <a:latin typeface="Times New Roman" pitchFamily="18" charset="0"/>
                <a:cs typeface="Times New Roman" pitchFamily="18" charset="0"/>
              </a:rPr>
              <a:t>example</a:t>
            </a:r>
            <a:r>
              <a:rPr lang="en-US" sz="2500" dirty="0">
                <a:latin typeface="Times New Roman" pitchFamily="18" charset="0"/>
                <a:cs typeface="Times New Roman" pitchFamily="18" charset="0"/>
              </a:rPr>
              <a:t>, the predefined exception NO_DATA_FOUND is raised when a SELECT INTO statement returns no rows. </a:t>
            </a:r>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following table lists few of the important pre-defined exceptions −</a:t>
            </a: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7270627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640002973"/>
              </p:ext>
            </p:extLst>
          </p:nvPr>
        </p:nvGraphicFramePr>
        <p:xfrm>
          <a:off x="304800" y="381000"/>
          <a:ext cx="8458200" cy="5151120"/>
        </p:xfrm>
        <a:graphic>
          <a:graphicData uri="http://schemas.openxmlformats.org/drawingml/2006/table">
            <a:tbl>
              <a:tblPr firstRow="1" bandRow="1">
                <a:tableStyleId>{5C22544A-7EE6-4342-B048-85BDC9FD1C3A}</a:tableStyleId>
              </a:tblPr>
              <a:tblGrid>
                <a:gridCol w="2286000"/>
                <a:gridCol w="1159933"/>
                <a:gridCol w="1202267"/>
                <a:gridCol w="3810000"/>
              </a:tblGrid>
              <a:tr h="370840">
                <a:tc>
                  <a:txBody>
                    <a:bodyPr/>
                    <a:lstStyle/>
                    <a:p>
                      <a:pPr algn="ctr" fontAlgn="ctr"/>
                      <a:r>
                        <a:rPr lang="en-US" dirty="0">
                          <a:effectLst/>
                        </a:rPr>
                        <a:t>Exception</a:t>
                      </a:r>
                    </a:p>
                  </a:txBody>
                  <a:tcPr marL="76200" marR="76200" marT="76200" marB="76200" anchor="ctr"/>
                </a:tc>
                <a:tc>
                  <a:txBody>
                    <a:bodyPr/>
                    <a:lstStyle/>
                    <a:p>
                      <a:pPr algn="ctr" fontAlgn="ctr"/>
                      <a:r>
                        <a:rPr lang="en-US" dirty="0">
                          <a:effectLst/>
                        </a:rPr>
                        <a:t>Oracle Error</a:t>
                      </a:r>
                    </a:p>
                  </a:txBody>
                  <a:tcPr marL="76200" marR="76200" marT="76200" marB="76200" anchor="ctr"/>
                </a:tc>
                <a:tc>
                  <a:txBody>
                    <a:bodyPr/>
                    <a:lstStyle/>
                    <a:p>
                      <a:pPr algn="ctr" fontAlgn="ctr"/>
                      <a:r>
                        <a:rPr lang="en-US">
                          <a:effectLst/>
                        </a:rPr>
                        <a:t>SQLCODE</a:t>
                      </a:r>
                    </a:p>
                  </a:txBody>
                  <a:tcPr marL="76200" marR="76200" marT="76200" marB="76200" anchor="ctr"/>
                </a:tc>
                <a:tc>
                  <a:txBody>
                    <a:bodyPr/>
                    <a:lstStyle/>
                    <a:p>
                      <a:pPr algn="ctr" fontAlgn="ctr"/>
                      <a:r>
                        <a:rPr lang="en-US">
                          <a:effectLst/>
                        </a:rPr>
                        <a:t>Description</a:t>
                      </a:r>
                    </a:p>
                  </a:txBody>
                  <a:tcPr marL="76200" marR="76200" marT="76200" marB="76200" anchor="ctr"/>
                </a:tc>
              </a:tr>
              <a:tr h="370840">
                <a:tc>
                  <a:txBody>
                    <a:bodyPr/>
                    <a:lstStyle/>
                    <a:p>
                      <a:pPr algn="ctr" fontAlgn="ctr"/>
                      <a:r>
                        <a:rPr lang="en-US">
                          <a:effectLst/>
                        </a:rPr>
                        <a:t>ACCESS_INTO_NULL</a:t>
                      </a:r>
                    </a:p>
                  </a:txBody>
                  <a:tcPr marL="76200" marR="76200" marT="76200" marB="76200" anchor="ctr"/>
                </a:tc>
                <a:tc>
                  <a:txBody>
                    <a:bodyPr/>
                    <a:lstStyle/>
                    <a:p>
                      <a:pPr algn="ctr" fontAlgn="ctr"/>
                      <a:r>
                        <a:rPr lang="en-US">
                          <a:effectLst/>
                        </a:rPr>
                        <a:t>06530</a:t>
                      </a:r>
                    </a:p>
                  </a:txBody>
                  <a:tcPr marL="76200" marR="76200" marT="76200" marB="76200" anchor="ctr"/>
                </a:tc>
                <a:tc>
                  <a:txBody>
                    <a:bodyPr/>
                    <a:lstStyle/>
                    <a:p>
                      <a:pPr algn="ctr" fontAlgn="ctr"/>
                      <a:r>
                        <a:rPr lang="en-US">
                          <a:effectLst/>
                        </a:rPr>
                        <a:t>-6530</a:t>
                      </a:r>
                    </a:p>
                  </a:txBody>
                  <a:tcPr marL="76200" marR="76200" marT="76200" marB="76200" anchor="ctr"/>
                </a:tc>
                <a:tc>
                  <a:txBody>
                    <a:bodyPr/>
                    <a:lstStyle/>
                    <a:p>
                      <a:pPr fontAlgn="t"/>
                      <a:r>
                        <a:rPr lang="en-US">
                          <a:effectLst/>
                        </a:rPr>
                        <a:t>It is raised when a null object is automatically assigned a value.</a:t>
                      </a:r>
                    </a:p>
                  </a:txBody>
                  <a:tcPr marL="76200" marR="76200" marT="76200" marB="76200"/>
                </a:tc>
              </a:tr>
              <a:tr h="370840">
                <a:tc>
                  <a:txBody>
                    <a:bodyPr/>
                    <a:lstStyle/>
                    <a:p>
                      <a:pPr algn="ctr" fontAlgn="ctr"/>
                      <a:r>
                        <a:rPr lang="en-US">
                          <a:effectLst/>
                        </a:rPr>
                        <a:t>CASE_NOT_FOUND</a:t>
                      </a:r>
                    </a:p>
                  </a:txBody>
                  <a:tcPr marL="76200" marR="76200" marT="76200" marB="76200" anchor="ctr"/>
                </a:tc>
                <a:tc>
                  <a:txBody>
                    <a:bodyPr/>
                    <a:lstStyle/>
                    <a:p>
                      <a:pPr algn="ctr" fontAlgn="ctr"/>
                      <a:r>
                        <a:rPr lang="en-US" dirty="0">
                          <a:effectLst/>
                        </a:rPr>
                        <a:t>06592</a:t>
                      </a:r>
                    </a:p>
                  </a:txBody>
                  <a:tcPr marL="76200" marR="76200" marT="76200" marB="76200" anchor="ctr"/>
                </a:tc>
                <a:tc>
                  <a:txBody>
                    <a:bodyPr/>
                    <a:lstStyle/>
                    <a:p>
                      <a:pPr algn="ctr" fontAlgn="ctr"/>
                      <a:r>
                        <a:rPr lang="en-US">
                          <a:effectLst/>
                        </a:rPr>
                        <a:t>-6592</a:t>
                      </a:r>
                    </a:p>
                  </a:txBody>
                  <a:tcPr marL="76200" marR="76200" marT="76200" marB="76200" anchor="ctr"/>
                </a:tc>
                <a:tc>
                  <a:txBody>
                    <a:bodyPr/>
                    <a:lstStyle/>
                    <a:p>
                      <a:pPr fontAlgn="t"/>
                      <a:r>
                        <a:rPr lang="en-US">
                          <a:effectLst/>
                        </a:rPr>
                        <a:t>It is raised when none of the choices in the WHEN clause of a CASE statement is selected, and there is no ELSE clause.</a:t>
                      </a:r>
                    </a:p>
                  </a:txBody>
                  <a:tcPr marL="76200" marR="76200" marT="76200" marB="76200"/>
                </a:tc>
              </a:tr>
              <a:tr h="370840">
                <a:tc>
                  <a:txBody>
                    <a:bodyPr/>
                    <a:lstStyle/>
                    <a:p>
                      <a:pPr algn="ctr" fontAlgn="ctr"/>
                      <a:r>
                        <a:rPr lang="en-US">
                          <a:effectLst/>
                        </a:rPr>
                        <a:t>COLLECTION_IS_NULL</a:t>
                      </a:r>
                    </a:p>
                  </a:txBody>
                  <a:tcPr marL="76200" marR="76200" marT="76200" marB="76200" anchor="ctr"/>
                </a:tc>
                <a:tc>
                  <a:txBody>
                    <a:bodyPr/>
                    <a:lstStyle/>
                    <a:p>
                      <a:pPr algn="ctr" fontAlgn="ctr"/>
                      <a:r>
                        <a:rPr lang="en-US">
                          <a:effectLst/>
                        </a:rPr>
                        <a:t>06531</a:t>
                      </a:r>
                    </a:p>
                  </a:txBody>
                  <a:tcPr marL="76200" marR="76200" marT="76200" marB="76200" anchor="ctr"/>
                </a:tc>
                <a:tc>
                  <a:txBody>
                    <a:bodyPr/>
                    <a:lstStyle/>
                    <a:p>
                      <a:pPr algn="ctr" fontAlgn="ctr"/>
                      <a:r>
                        <a:rPr lang="en-US">
                          <a:effectLst/>
                        </a:rPr>
                        <a:t>-6531</a:t>
                      </a:r>
                    </a:p>
                  </a:txBody>
                  <a:tcPr marL="76200" marR="76200" marT="76200" marB="76200" anchor="ctr"/>
                </a:tc>
                <a:tc>
                  <a:txBody>
                    <a:bodyPr/>
                    <a:lstStyle/>
                    <a:p>
                      <a:pPr fontAlgn="t"/>
                      <a:r>
                        <a:rPr lang="en-US">
                          <a:effectLst/>
                        </a:rPr>
                        <a:t>It is raised when a program attempts to apply collection methods other than EXISTS to an uninitialized nested table or varray, or the program attempts to assign values to the elements of an uninitialized nested table or varray.</a:t>
                      </a:r>
                    </a:p>
                  </a:txBody>
                  <a:tcPr marL="76200" marR="76200" marT="76200" marB="76200"/>
                </a:tc>
              </a:tr>
              <a:tr h="370840">
                <a:tc>
                  <a:txBody>
                    <a:bodyPr/>
                    <a:lstStyle/>
                    <a:p>
                      <a:pPr algn="ctr" fontAlgn="ctr"/>
                      <a:r>
                        <a:rPr lang="en-US">
                          <a:effectLst/>
                        </a:rPr>
                        <a:t>DUP_VAL_ON_INDEX</a:t>
                      </a:r>
                    </a:p>
                  </a:txBody>
                  <a:tcPr marL="76200" marR="76200" marT="76200" marB="76200" anchor="ctr"/>
                </a:tc>
                <a:tc>
                  <a:txBody>
                    <a:bodyPr/>
                    <a:lstStyle/>
                    <a:p>
                      <a:pPr algn="ctr" fontAlgn="ctr"/>
                      <a:r>
                        <a:rPr lang="en-US">
                          <a:effectLst/>
                        </a:rPr>
                        <a:t>00001</a:t>
                      </a:r>
                    </a:p>
                  </a:txBody>
                  <a:tcPr marL="76200" marR="76200" marT="76200" marB="76200" anchor="ctr"/>
                </a:tc>
                <a:tc>
                  <a:txBody>
                    <a:bodyPr/>
                    <a:lstStyle/>
                    <a:p>
                      <a:pPr algn="ctr" fontAlgn="ctr"/>
                      <a:r>
                        <a:rPr lang="en-US">
                          <a:effectLst/>
                        </a:rPr>
                        <a:t>-1</a:t>
                      </a:r>
                    </a:p>
                  </a:txBody>
                  <a:tcPr marL="76200" marR="76200" marT="76200" marB="76200" anchor="ctr"/>
                </a:tc>
                <a:tc>
                  <a:txBody>
                    <a:bodyPr/>
                    <a:lstStyle/>
                    <a:p>
                      <a:pPr fontAlgn="t"/>
                      <a:r>
                        <a:rPr lang="en-US" dirty="0">
                          <a:effectLst/>
                        </a:rPr>
                        <a:t>It is raised when duplicate values are attempted to be stored in a column with unique index.</a:t>
                      </a:r>
                    </a:p>
                  </a:txBody>
                  <a:tcPr marL="76200" marR="76200" marT="76200" marB="76200"/>
                </a:tc>
              </a:tr>
            </a:tbl>
          </a:graphicData>
        </a:graphic>
      </p:graphicFrame>
    </p:spTree>
    <p:extLst>
      <p:ext uri="{BB962C8B-B14F-4D97-AF65-F5344CB8AC3E}">
        <p14:creationId xmlns:p14="http://schemas.microsoft.com/office/powerpoint/2010/main" xmlns="" val="39232807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916954128"/>
              </p:ext>
            </p:extLst>
          </p:nvPr>
        </p:nvGraphicFramePr>
        <p:xfrm>
          <a:off x="457200" y="457200"/>
          <a:ext cx="8382000" cy="6096001"/>
        </p:xfrm>
        <a:graphic>
          <a:graphicData uri="http://schemas.openxmlformats.org/drawingml/2006/table">
            <a:tbl>
              <a:tblPr firstRow="1" bandRow="1">
                <a:tableStyleId>{5C22544A-7EE6-4342-B048-85BDC9FD1C3A}</a:tableStyleId>
              </a:tblPr>
              <a:tblGrid>
                <a:gridCol w="2095500"/>
                <a:gridCol w="1319389"/>
                <a:gridCol w="1233311"/>
                <a:gridCol w="3733800"/>
              </a:tblGrid>
              <a:tr h="1580207">
                <a:tc>
                  <a:txBody>
                    <a:bodyPr/>
                    <a:lstStyle/>
                    <a:p>
                      <a:pPr algn="ctr" fontAlgn="ctr"/>
                      <a:r>
                        <a:rPr lang="en-US" dirty="0">
                          <a:effectLst/>
                        </a:rPr>
                        <a:t>INVALID_CURSOR</a:t>
                      </a:r>
                    </a:p>
                  </a:txBody>
                  <a:tcPr marL="76200" marR="76200" marT="76200" marB="76200" anchor="ctr"/>
                </a:tc>
                <a:tc>
                  <a:txBody>
                    <a:bodyPr/>
                    <a:lstStyle/>
                    <a:p>
                      <a:pPr algn="ctr" fontAlgn="ctr"/>
                      <a:r>
                        <a:rPr lang="en-US" dirty="0">
                          <a:effectLst/>
                        </a:rPr>
                        <a:t>01001</a:t>
                      </a:r>
                    </a:p>
                  </a:txBody>
                  <a:tcPr marL="76200" marR="76200" marT="76200" marB="76200" anchor="ctr"/>
                </a:tc>
                <a:tc>
                  <a:txBody>
                    <a:bodyPr/>
                    <a:lstStyle/>
                    <a:p>
                      <a:pPr algn="ctr" fontAlgn="ctr"/>
                      <a:r>
                        <a:rPr lang="en-US">
                          <a:effectLst/>
                        </a:rPr>
                        <a:t>-1001</a:t>
                      </a:r>
                    </a:p>
                  </a:txBody>
                  <a:tcPr marL="76200" marR="76200" marT="76200" marB="76200" anchor="ctr"/>
                </a:tc>
                <a:tc>
                  <a:txBody>
                    <a:bodyPr/>
                    <a:lstStyle/>
                    <a:p>
                      <a:pPr fontAlgn="t"/>
                      <a:r>
                        <a:rPr lang="en-US">
                          <a:effectLst/>
                        </a:rPr>
                        <a:t>It is raised when attempts are made to make a cursor operation that is not allowed, such as closing an unopened cursor.</a:t>
                      </a:r>
                    </a:p>
                  </a:txBody>
                  <a:tcPr marL="76200" marR="76200" marT="76200" marB="76200"/>
                </a:tc>
              </a:tr>
              <a:tr h="1580207">
                <a:tc>
                  <a:txBody>
                    <a:bodyPr/>
                    <a:lstStyle/>
                    <a:p>
                      <a:pPr algn="ctr" fontAlgn="ctr"/>
                      <a:r>
                        <a:rPr lang="en-US">
                          <a:effectLst/>
                        </a:rPr>
                        <a:t>INVALID_NUMBER</a:t>
                      </a:r>
                    </a:p>
                  </a:txBody>
                  <a:tcPr marL="76200" marR="76200" marT="76200" marB="76200" anchor="ctr"/>
                </a:tc>
                <a:tc>
                  <a:txBody>
                    <a:bodyPr/>
                    <a:lstStyle/>
                    <a:p>
                      <a:pPr algn="ctr" fontAlgn="ctr"/>
                      <a:r>
                        <a:rPr lang="en-US">
                          <a:effectLst/>
                        </a:rPr>
                        <a:t>01722</a:t>
                      </a:r>
                    </a:p>
                  </a:txBody>
                  <a:tcPr marL="76200" marR="76200" marT="76200" marB="76200" anchor="ctr"/>
                </a:tc>
                <a:tc>
                  <a:txBody>
                    <a:bodyPr/>
                    <a:lstStyle/>
                    <a:p>
                      <a:pPr algn="ctr" fontAlgn="ctr"/>
                      <a:r>
                        <a:rPr lang="en-US">
                          <a:effectLst/>
                        </a:rPr>
                        <a:t>-1722</a:t>
                      </a:r>
                    </a:p>
                  </a:txBody>
                  <a:tcPr marL="76200" marR="76200" marT="76200" marB="76200" anchor="ctr"/>
                </a:tc>
                <a:tc>
                  <a:txBody>
                    <a:bodyPr/>
                    <a:lstStyle/>
                    <a:p>
                      <a:pPr fontAlgn="t"/>
                      <a:r>
                        <a:rPr lang="en-US">
                          <a:effectLst/>
                        </a:rPr>
                        <a:t>It is raised when the conversion of a character string into a number fails because the string does not represent a valid number.</a:t>
                      </a:r>
                    </a:p>
                  </a:txBody>
                  <a:tcPr marL="76200" marR="76200" marT="76200" marB="76200"/>
                </a:tc>
              </a:tr>
              <a:tr h="1580207">
                <a:tc>
                  <a:txBody>
                    <a:bodyPr/>
                    <a:lstStyle/>
                    <a:p>
                      <a:pPr algn="ctr" fontAlgn="ctr"/>
                      <a:r>
                        <a:rPr lang="en-US">
                          <a:effectLst/>
                        </a:rPr>
                        <a:t>LOGIN_DENIED</a:t>
                      </a:r>
                    </a:p>
                  </a:txBody>
                  <a:tcPr marL="76200" marR="76200" marT="76200" marB="76200" anchor="ctr"/>
                </a:tc>
                <a:tc>
                  <a:txBody>
                    <a:bodyPr/>
                    <a:lstStyle/>
                    <a:p>
                      <a:pPr algn="ctr" fontAlgn="ctr"/>
                      <a:r>
                        <a:rPr lang="en-US">
                          <a:effectLst/>
                        </a:rPr>
                        <a:t>01017</a:t>
                      </a:r>
                    </a:p>
                  </a:txBody>
                  <a:tcPr marL="76200" marR="76200" marT="76200" marB="76200" anchor="ctr"/>
                </a:tc>
                <a:tc>
                  <a:txBody>
                    <a:bodyPr/>
                    <a:lstStyle/>
                    <a:p>
                      <a:pPr algn="ctr" fontAlgn="ctr"/>
                      <a:r>
                        <a:rPr lang="en-US">
                          <a:effectLst/>
                        </a:rPr>
                        <a:t>-1017</a:t>
                      </a:r>
                    </a:p>
                  </a:txBody>
                  <a:tcPr marL="76200" marR="76200" marT="76200" marB="76200" anchor="ctr"/>
                </a:tc>
                <a:tc>
                  <a:txBody>
                    <a:bodyPr/>
                    <a:lstStyle/>
                    <a:p>
                      <a:pPr fontAlgn="t"/>
                      <a:r>
                        <a:rPr lang="en-US">
                          <a:effectLst/>
                        </a:rPr>
                        <a:t>It is raised when a program attempts to log on to the database with an invalid username or password.</a:t>
                      </a:r>
                    </a:p>
                  </a:txBody>
                  <a:tcPr marL="76200" marR="76200" marT="76200" marB="76200"/>
                </a:tc>
              </a:tr>
              <a:tr h="886457">
                <a:tc>
                  <a:txBody>
                    <a:bodyPr/>
                    <a:lstStyle/>
                    <a:p>
                      <a:pPr algn="ctr" fontAlgn="ctr"/>
                      <a:r>
                        <a:rPr lang="en-US">
                          <a:effectLst/>
                        </a:rPr>
                        <a:t>NO_DATA_FOUND</a:t>
                      </a:r>
                    </a:p>
                  </a:txBody>
                  <a:tcPr marL="76200" marR="76200" marT="76200" marB="76200" anchor="ctr"/>
                </a:tc>
                <a:tc>
                  <a:txBody>
                    <a:bodyPr/>
                    <a:lstStyle/>
                    <a:p>
                      <a:pPr algn="ctr" fontAlgn="ctr"/>
                      <a:r>
                        <a:rPr lang="en-US">
                          <a:effectLst/>
                        </a:rPr>
                        <a:t>01403</a:t>
                      </a:r>
                    </a:p>
                  </a:txBody>
                  <a:tcPr marL="76200" marR="76200" marT="76200" marB="76200" anchor="ctr"/>
                </a:tc>
                <a:tc>
                  <a:txBody>
                    <a:bodyPr/>
                    <a:lstStyle/>
                    <a:p>
                      <a:pPr algn="ctr" fontAlgn="ctr"/>
                      <a:r>
                        <a:rPr lang="en-US">
                          <a:effectLst/>
                        </a:rPr>
                        <a:t>+100</a:t>
                      </a:r>
                    </a:p>
                  </a:txBody>
                  <a:tcPr marL="76200" marR="76200" marT="76200" marB="76200" anchor="ctr"/>
                </a:tc>
                <a:tc>
                  <a:txBody>
                    <a:bodyPr/>
                    <a:lstStyle/>
                    <a:p>
                      <a:pPr fontAlgn="t"/>
                      <a:r>
                        <a:rPr lang="en-US" dirty="0">
                          <a:effectLst/>
                        </a:rPr>
                        <a:t>It is raised when a SELECT INTO statement returns no rows.</a:t>
                      </a:r>
                    </a:p>
                  </a:txBody>
                  <a:tcPr marL="76200" marR="76200" marT="76200" marB="76200"/>
                </a:tc>
              </a:tr>
              <a:tr h="46892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33726480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490221750"/>
              </p:ext>
            </p:extLst>
          </p:nvPr>
        </p:nvGraphicFramePr>
        <p:xfrm>
          <a:off x="304800" y="381000"/>
          <a:ext cx="8686800" cy="5786750"/>
        </p:xfrm>
        <a:graphic>
          <a:graphicData uri="http://schemas.openxmlformats.org/drawingml/2006/table">
            <a:tbl>
              <a:tblPr firstRow="1" bandRow="1">
                <a:tableStyleId>{5C22544A-7EE6-4342-B048-85BDC9FD1C3A}</a:tableStyleId>
              </a:tblPr>
              <a:tblGrid>
                <a:gridCol w="2171700"/>
                <a:gridCol w="1689100"/>
                <a:gridCol w="1397000"/>
                <a:gridCol w="3429000"/>
              </a:tblGrid>
              <a:tr h="1423883">
                <a:tc>
                  <a:txBody>
                    <a:bodyPr/>
                    <a:lstStyle/>
                    <a:p>
                      <a:pPr algn="ctr" fontAlgn="ctr"/>
                      <a:r>
                        <a:rPr lang="en-US" dirty="0">
                          <a:effectLst/>
                        </a:rPr>
                        <a:t>NOT_LOGGED_ON</a:t>
                      </a:r>
                    </a:p>
                  </a:txBody>
                  <a:tcPr marL="76200" marR="76200" marT="76200" marB="76200" anchor="ctr"/>
                </a:tc>
                <a:tc>
                  <a:txBody>
                    <a:bodyPr/>
                    <a:lstStyle/>
                    <a:p>
                      <a:pPr algn="ctr" fontAlgn="ctr"/>
                      <a:r>
                        <a:rPr lang="en-US">
                          <a:effectLst/>
                        </a:rPr>
                        <a:t>01012</a:t>
                      </a:r>
                    </a:p>
                  </a:txBody>
                  <a:tcPr marL="76200" marR="76200" marT="76200" marB="76200" anchor="ctr"/>
                </a:tc>
                <a:tc>
                  <a:txBody>
                    <a:bodyPr/>
                    <a:lstStyle/>
                    <a:p>
                      <a:pPr algn="ctr" fontAlgn="ctr"/>
                      <a:r>
                        <a:rPr lang="en-US" dirty="0">
                          <a:effectLst/>
                        </a:rPr>
                        <a:t>-1012</a:t>
                      </a:r>
                    </a:p>
                  </a:txBody>
                  <a:tcPr marL="76200" marR="76200" marT="76200" marB="76200" anchor="ctr"/>
                </a:tc>
                <a:tc>
                  <a:txBody>
                    <a:bodyPr/>
                    <a:lstStyle/>
                    <a:p>
                      <a:pPr fontAlgn="t"/>
                      <a:r>
                        <a:rPr lang="en-US">
                          <a:effectLst/>
                        </a:rPr>
                        <a:t>It is raised when a database call is issued without being connected to the database.</a:t>
                      </a:r>
                    </a:p>
                  </a:txBody>
                  <a:tcPr marL="76200" marR="76200" marT="76200" marB="76200"/>
                </a:tc>
              </a:tr>
              <a:tr h="1023416">
                <a:tc>
                  <a:txBody>
                    <a:bodyPr/>
                    <a:lstStyle/>
                    <a:p>
                      <a:pPr algn="ctr" fontAlgn="ctr"/>
                      <a:r>
                        <a:rPr lang="en-US">
                          <a:effectLst/>
                        </a:rPr>
                        <a:t>PROGRAM_ERROR</a:t>
                      </a:r>
                    </a:p>
                  </a:txBody>
                  <a:tcPr marL="76200" marR="76200" marT="76200" marB="76200" anchor="ctr"/>
                </a:tc>
                <a:tc>
                  <a:txBody>
                    <a:bodyPr/>
                    <a:lstStyle/>
                    <a:p>
                      <a:pPr algn="ctr" fontAlgn="ctr"/>
                      <a:r>
                        <a:rPr lang="en-US">
                          <a:effectLst/>
                        </a:rPr>
                        <a:t>06501</a:t>
                      </a:r>
                    </a:p>
                  </a:txBody>
                  <a:tcPr marL="76200" marR="76200" marT="76200" marB="76200" anchor="ctr"/>
                </a:tc>
                <a:tc>
                  <a:txBody>
                    <a:bodyPr/>
                    <a:lstStyle/>
                    <a:p>
                      <a:pPr algn="ctr" fontAlgn="ctr"/>
                      <a:r>
                        <a:rPr lang="en-US">
                          <a:effectLst/>
                        </a:rPr>
                        <a:t>-6501</a:t>
                      </a:r>
                    </a:p>
                  </a:txBody>
                  <a:tcPr marL="76200" marR="76200" marT="76200" marB="76200" anchor="ctr"/>
                </a:tc>
                <a:tc>
                  <a:txBody>
                    <a:bodyPr/>
                    <a:lstStyle/>
                    <a:p>
                      <a:pPr fontAlgn="t"/>
                      <a:r>
                        <a:rPr lang="en-US">
                          <a:effectLst/>
                        </a:rPr>
                        <a:t>It is raised when PL/SQL has an internal problem.</a:t>
                      </a:r>
                    </a:p>
                  </a:txBody>
                  <a:tcPr marL="76200" marR="76200" marT="76200" marB="76200"/>
                </a:tc>
              </a:tr>
              <a:tr h="1515101">
                <a:tc>
                  <a:txBody>
                    <a:bodyPr/>
                    <a:lstStyle/>
                    <a:p>
                      <a:pPr algn="ctr" fontAlgn="ctr"/>
                      <a:r>
                        <a:rPr lang="en-US">
                          <a:effectLst/>
                        </a:rPr>
                        <a:t>ROWTYPE_MISMATCH</a:t>
                      </a:r>
                    </a:p>
                  </a:txBody>
                  <a:tcPr marL="76200" marR="76200" marT="76200" marB="76200" anchor="ctr"/>
                </a:tc>
                <a:tc>
                  <a:txBody>
                    <a:bodyPr/>
                    <a:lstStyle/>
                    <a:p>
                      <a:pPr algn="ctr" fontAlgn="ctr"/>
                      <a:r>
                        <a:rPr lang="en-US">
                          <a:effectLst/>
                        </a:rPr>
                        <a:t>06504</a:t>
                      </a:r>
                    </a:p>
                  </a:txBody>
                  <a:tcPr marL="76200" marR="76200" marT="76200" marB="76200" anchor="ctr"/>
                </a:tc>
                <a:tc>
                  <a:txBody>
                    <a:bodyPr/>
                    <a:lstStyle/>
                    <a:p>
                      <a:pPr algn="ctr" fontAlgn="ctr"/>
                      <a:r>
                        <a:rPr lang="en-US">
                          <a:effectLst/>
                        </a:rPr>
                        <a:t>-6504</a:t>
                      </a:r>
                    </a:p>
                  </a:txBody>
                  <a:tcPr marL="76200" marR="76200" marT="76200" marB="76200" anchor="ctr"/>
                </a:tc>
                <a:tc>
                  <a:txBody>
                    <a:bodyPr/>
                    <a:lstStyle/>
                    <a:p>
                      <a:pPr fontAlgn="t"/>
                      <a:r>
                        <a:rPr lang="en-US">
                          <a:effectLst/>
                        </a:rPr>
                        <a:t>It is raised when a cursor fetches value in a variable having incompatible data type.</a:t>
                      </a:r>
                    </a:p>
                  </a:txBody>
                  <a:tcPr marL="76200" marR="76200" marT="76200" marB="76200"/>
                </a:tc>
              </a:tr>
              <a:tr h="1824350">
                <a:tc>
                  <a:txBody>
                    <a:bodyPr/>
                    <a:lstStyle/>
                    <a:p>
                      <a:pPr algn="ctr" fontAlgn="ctr"/>
                      <a:r>
                        <a:rPr lang="en-US">
                          <a:effectLst/>
                        </a:rPr>
                        <a:t>SELF_IS_NULL</a:t>
                      </a:r>
                    </a:p>
                  </a:txBody>
                  <a:tcPr marL="76200" marR="76200" marT="76200" marB="76200" anchor="ctr"/>
                </a:tc>
                <a:tc>
                  <a:txBody>
                    <a:bodyPr/>
                    <a:lstStyle/>
                    <a:p>
                      <a:pPr algn="ctr" fontAlgn="ctr"/>
                      <a:r>
                        <a:rPr lang="en-US">
                          <a:effectLst/>
                        </a:rPr>
                        <a:t>30625</a:t>
                      </a:r>
                    </a:p>
                  </a:txBody>
                  <a:tcPr marL="76200" marR="76200" marT="76200" marB="76200" anchor="ctr"/>
                </a:tc>
                <a:tc>
                  <a:txBody>
                    <a:bodyPr/>
                    <a:lstStyle/>
                    <a:p>
                      <a:pPr algn="ctr" fontAlgn="ctr"/>
                      <a:r>
                        <a:rPr lang="en-US">
                          <a:effectLst/>
                        </a:rPr>
                        <a:t>-30625</a:t>
                      </a:r>
                    </a:p>
                  </a:txBody>
                  <a:tcPr marL="76200" marR="76200" marT="76200" marB="76200" anchor="ctr"/>
                </a:tc>
                <a:tc>
                  <a:txBody>
                    <a:bodyPr/>
                    <a:lstStyle/>
                    <a:p>
                      <a:pPr fontAlgn="t"/>
                      <a:r>
                        <a:rPr lang="en-US" dirty="0">
                          <a:effectLst/>
                        </a:rPr>
                        <a:t>It is raised when a member method is invoked, but the instance of the object type was not initialized.</a:t>
                      </a:r>
                    </a:p>
                  </a:txBody>
                  <a:tcPr marL="76200" marR="76200" marT="76200" marB="76200"/>
                </a:tc>
              </a:tr>
            </a:tbl>
          </a:graphicData>
        </a:graphic>
      </p:graphicFrame>
    </p:spTree>
    <p:extLst>
      <p:ext uri="{BB962C8B-B14F-4D97-AF65-F5344CB8AC3E}">
        <p14:creationId xmlns:p14="http://schemas.microsoft.com/office/powerpoint/2010/main" xmlns="" val="17513341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4176750861"/>
              </p:ext>
            </p:extLst>
          </p:nvPr>
        </p:nvGraphicFramePr>
        <p:xfrm>
          <a:off x="304800" y="457200"/>
          <a:ext cx="8610599" cy="5638800"/>
        </p:xfrm>
        <a:graphic>
          <a:graphicData uri="http://schemas.openxmlformats.org/drawingml/2006/table">
            <a:tbl>
              <a:tblPr firstRow="1" bandRow="1">
                <a:tableStyleId>{5C22544A-7EE6-4342-B048-85BDC9FD1C3A}</a:tableStyleId>
              </a:tblPr>
              <a:tblGrid>
                <a:gridCol w="2152650"/>
                <a:gridCol w="1674283"/>
                <a:gridCol w="1674283"/>
                <a:gridCol w="3109383"/>
              </a:tblGrid>
              <a:tr h="1317092">
                <a:tc>
                  <a:txBody>
                    <a:bodyPr/>
                    <a:lstStyle/>
                    <a:p>
                      <a:pPr algn="ctr" fontAlgn="ctr"/>
                      <a:r>
                        <a:rPr lang="en-US" dirty="0">
                          <a:effectLst/>
                        </a:rPr>
                        <a:t>STORAGE_ERROR</a:t>
                      </a:r>
                    </a:p>
                  </a:txBody>
                  <a:tcPr marL="76200" marR="76200" marT="76200" marB="76200" anchor="ctr"/>
                </a:tc>
                <a:tc>
                  <a:txBody>
                    <a:bodyPr/>
                    <a:lstStyle/>
                    <a:p>
                      <a:pPr algn="ctr" fontAlgn="ctr"/>
                      <a:r>
                        <a:rPr lang="en-US" dirty="0">
                          <a:effectLst/>
                        </a:rPr>
                        <a:t>06500</a:t>
                      </a:r>
                    </a:p>
                  </a:txBody>
                  <a:tcPr marL="76200" marR="76200" marT="76200" marB="76200" anchor="ctr"/>
                </a:tc>
                <a:tc>
                  <a:txBody>
                    <a:bodyPr/>
                    <a:lstStyle/>
                    <a:p>
                      <a:pPr algn="ctr" fontAlgn="ctr"/>
                      <a:r>
                        <a:rPr lang="en-US">
                          <a:effectLst/>
                        </a:rPr>
                        <a:t>-6500</a:t>
                      </a:r>
                    </a:p>
                  </a:txBody>
                  <a:tcPr marL="76200" marR="76200" marT="76200" marB="76200" anchor="ctr"/>
                </a:tc>
                <a:tc>
                  <a:txBody>
                    <a:bodyPr/>
                    <a:lstStyle/>
                    <a:p>
                      <a:pPr fontAlgn="t"/>
                      <a:r>
                        <a:rPr lang="en-US">
                          <a:effectLst/>
                        </a:rPr>
                        <a:t>It is raised when PL/SQL ran out of memory or memory was corrupted.</a:t>
                      </a:r>
                    </a:p>
                  </a:txBody>
                  <a:tcPr marL="76200" marR="76200" marT="76200" marB="76200"/>
                </a:tc>
              </a:tr>
              <a:tr h="1317092">
                <a:tc>
                  <a:txBody>
                    <a:bodyPr/>
                    <a:lstStyle/>
                    <a:p>
                      <a:pPr algn="ctr" fontAlgn="ctr"/>
                      <a:r>
                        <a:rPr lang="en-US">
                          <a:effectLst/>
                        </a:rPr>
                        <a:t>TOO_MANY_ROWS</a:t>
                      </a:r>
                    </a:p>
                  </a:txBody>
                  <a:tcPr marL="76200" marR="76200" marT="76200" marB="76200" anchor="ctr"/>
                </a:tc>
                <a:tc>
                  <a:txBody>
                    <a:bodyPr/>
                    <a:lstStyle/>
                    <a:p>
                      <a:pPr algn="ctr" fontAlgn="ctr"/>
                      <a:r>
                        <a:rPr lang="en-US">
                          <a:effectLst/>
                        </a:rPr>
                        <a:t>01422</a:t>
                      </a:r>
                    </a:p>
                  </a:txBody>
                  <a:tcPr marL="76200" marR="76200" marT="76200" marB="76200" anchor="ctr"/>
                </a:tc>
                <a:tc>
                  <a:txBody>
                    <a:bodyPr/>
                    <a:lstStyle/>
                    <a:p>
                      <a:pPr algn="ctr" fontAlgn="ctr"/>
                      <a:r>
                        <a:rPr lang="en-US">
                          <a:effectLst/>
                        </a:rPr>
                        <a:t>-1422</a:t>
                      </a:r>
                    </a:p>
                  </a:txBody>
                  <a:tcPr marL="76200" marR="76200" marT="76200" marB="76200" anchor="ctr"/>
                </a:tc>
                <a:tc>
                  <a:txBody>
                    <a:bodyPr/>
                    <a:lstStyle/>
                    <a:p>
                      <a:pPr fontAlgn="t"/>
                      <a:r>
                        <a:rPr lang="en-US">
                          <a:effectLst/>
                        </a:rPr>
                        <a:t>It is raised when a SELECT INTO statement returns more than one row.</a:t>
                      </a:r>
                    </a:p>
                  </a:txBody>
                  <a:tcPr marL="76200" marR="76200" marT="76200" marB="76200"/>
                </a:tc>
              </a:tr>
              <a:tr h="1687524">
                <a:tc>
                  <a:txBody>
                    <a:bodyPr/>
                    <a:lstStyle/>
                    <a:p>
                      <a:pPr algn="ctr" fontAlgn="ctr"/>
                      <a:r>
                        <a:rPr lang="en-US">
                          <a:effectLst/>
                        </a:rPr>
                        <a:t>VALUE_ERROR</a:t>
                      </a:r>
                    </a:p>
                  </a:txBody>
                  <a:tcPr marL="76200" marR="76200" marT="76200" marB="76200" anchor="ctr"/>
                </a:tc>
                <a:tc>
                  <a:txBody>
                    <a:bodyPr/>
                    <a:lstStyle/>
                    <a:p>
                      <a:pPr algn="ctr" fontAlgn="ctr"/>
                      <a:r>
                        <a:rPr lang="en-US">
                          <a:effectLst/>
                        </a:rPr>
                        <a:t>06502</a:t>
                      </a:r>
                    </a:p>
                  </a:txBody>
                  <a:tcPr marL="76200" marR="76200" marT="76200" marB="76200" anchor="ctr"/>
                </a:tc>
                <a:tc>
                  <a:txBody>
                    <a:bodyPr/>
                    <a:lstStyle/>
                    <a:p>
                      <a:pPr algn="ctr" fontAlgn="ctr"/>
                      <a:r>
                        <a:rPr lang="en-US">
                          <a:effectLst/>
                        </a:rPr>
                        <a:t>-6502</a:t>
                      </a:r>
                    </a:p>
                  </a:txBody>
                  <a:tcPr marL="76200" marR="76200" marT="76200" marB="76200" anchor="ctr"/>
                </a:tc>
                <a:tc>
                  <a:txBody>
                    <a:bodyPr/>
                    <a:lstStyle/>
                    <a:p>
                      <a:pPr fontAlgn="t"/>
                      <a:r>
                        <a:rPr lang="en-US">
                          <a:effectLst/>
                        </a:rPr>
                        <a:t>It is raised when an arithmetic, conversion, truncation, or sizeconstraint error occurs.</a:t>
                      </a:r>
                    </a:p>
                  </a:txBody>
                  <a:tcPr marL="76200" marR="76200" marT="76200" marB="76200"/>
                </a:tc>
              </a:tr>
              <a:tr h="1317092">
                <a:tc>
                  <a:txBody>
                    <a:bodyPr/>
                    <a:lstStyle/>
                    <a:p>
                      <a:pPr algn="ctr" fontAlgn="ctr"/>
                      <a:r>
                        <a:rPr lang="en-US">
                          <a:effectLst/>
                        </a:rPr>
                        <a:t>ZERO_DIVIDE</a:t>
                      </a:r>
                    </a:p>
                  </a:txBody>
                  <a:tcPr marL="76200" marR="76200" marT="76200" marB="76200" anchor="ctr"/>
                </a:tc>
                <a:tc>
                  <a:txBody>
                    <a:bodyPr/>
                    <a:lstStyle/>
                    <a:p>
                      <a:pPr algn="ctr" fontAlgn="ctr"/>
                      <a:r>
                        <a:rPr lang="en-US">
                          <a:effectLst/>
                        </a:rPr>
                        <a:t>01476</a:t>
                      </a:r>
                    </a:p>
                  </a:txBody>
                  <a:tcPr marL="76200" marR="76200" marT="76200" marB="76200" anchor="ctr"/>
                </a:tc>
                <a:tc>
                  <a:txBody>
                    <a:bodyPr/>
                    <a:lstStyle/>
                    <a:p>
                      <a:pPr algn="ctr" fontAlgn="ctr"/>
                      <a:r>
                        <a:rPr lang="en-US">
                          <a:effectLst/>
                        </a:rPr>
                        <a:t>1476</a:t>
                      </a:r>
                    </a:p>
                  </a:txBody>
                  <a:tcPr marL="76200" marR="76200" marT="76200" marB="76200" anchor="ctr"/>
                </a:tc>
                <a:tc>
                  <a:txBody>
                    <a:bodyPr/>
                    <a:lstStyle/>
                    <a:p>
                      <a:pPr fontAlgn="t"/>
                      <a:r>
                        <a:rPr lang="en-US" dirty="0">
                          <a:effectLst/>
                        </a:rPr>
                        <a:t>It is raised when an attempt is made to divide a number by zero.</a:t>
                      </a:r>
                    </a:p>
                  </a:txBody>
                  <a:tcPr marL="76200" marR="76200" marT="76200" marB="76200"/>
                </a:tc>
              </a:tr>
            </a:tbl>
          </a:graphicData>
        </a:graphic>
      </p:graphicFrame>
    </p:spTree>
    <p:extLst>
      <p:ext uri="{BB962C8B-B14F-4D97-AF65-F5344CB8AC3E}">
        <p14:creationId xmlns:p14="http://schemas.microsoft.com/office/powerpoint/2010/main" xmlns="" val="22801609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normAutofit/>
          </a:bodyPr>
          <a:lstStyle/>
          <a:p>
            <a:pPr marL="0" indent="0" algn="ctr">
              <a:buNone/>
            </a:pPr>
            <a:r>
              <a:rPr lang="en-US" sz="4500" b="1" dirty="0">
                <a:solidFill>
                  <a:srgbClr val="FF0000"/>
                </a:solidFill>
                <a:latin typeface="Times New Roman" pitchFamily="18" charset="0"/>
                <a:cs typeface="Times New Roman" pitchFamily="18" charset="0"/>
              </a:rPr>
              <a:t>Stored Procedures &amp; Functions</a:t>
            </a:r>
            <a:endParaRPr lang="en-US" sz="4500" dirty="0"/>
          </a:p>
        </p:txBody>
      </p:sp>
    </p:spTree>
    <p:extLst>
      <p:ext uri="{BB962C8B-B14F-4D97-AF65-F5344CB8AC3E}">
        <p14:creationId xmlns:p14="http://schemas.microsoft.com/office/powerpoint/2010/main" xmlns="" val="156400475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563562"/>
          </a:xfrm>
        </p:spPr>
        <p:txBody>
          <a:bodyPr>
            <a:noAutofit/>
          </a:bodyPr>
          <a:lstStyle/>
          <a:p>
            <a:pPr algn="l"/>
            <a:r>
              <a:rPr lang="en-US" sz="3600" b="1" dirty="0" smtClean="0">
                <a:solidFill>
                  <a:srgbClr val="FF0000"/>
                </a:solidFill>
                <a:latin typeface="Times New Roman" pitchFamily="18" charset="0"/>
                <a:cs typeface="Times New Roman" pitchFamily="18" charset="0"/>
              </a:rPr>
              <a:t>           Stored </a:t>
            </a:r>
            <a:r>
              <a:rPr lang="en-US" sz="3600" b="1" dirty="0">
                <a:solidFill>
                  <a:srgbClr val="FF0000"/>
                </a:solidFill>
                <a:latin typeface="Times New Roman" pitchFamily="18" charset="0"/>
                <a:cs typeface="Times New Roman" pitchFamily="18" charset="0"/>
              </a:rPr>
              <a:t>Procedures </a:t>
            </a:r>
            <a:r>
              <a:rPr lang="en-US" sz="3600" b="1" dirty="0" smtClean="0">
                <a:solidFill>
                  <a:srgbClr val="FF0000"/>
                </a:solidFill>
                <a:latin typeface="Times New Roman" pitchFamily="18" charset="0"/>
                <a:cs typeface="Times New Roman" pitchFamily="18" charset="0"/>
              </a:rPr>
              <a:t>&amp; Functions</a:t>
            </a:r>
            <a:endParaRPr lang="en-US" sz="3600" b="1" dirty="0">
              <a:solidFill>
                <a:srgbClr val="FF0000"/>
              </a:solidFill>
            </a:endParaRPr>
          </a:p>
        </p:txBody>
      </p:sp>
      <p:sp>
        <p:nvSpPr>
          <p:cNvPr id="3" name="Content Placeholder 2"/>
          <p:cNvSpPr>
            <a:spLocks noGrp="1"/>
          </p:cNvSpPr>
          <p:nvPr>
            <p:ph idx="1"/>
          </p:nvPr>
        </p:nvSpPr>
        <p:spPr>
          <a:xfrm>
            <a:off x="228600" y="1066800"/>
            <a:ext cx="8686800" cy="5638800"/>
          </a:xfrm>
        </p:spPr>
        <p:txBody>
          <a:bodyPr>
            <a:normAutofit/>
          </a:bodyPr>
          <a:lstStyle/>
          <a:p>
            <a:r>
              <a:rPr lang="en-US" sz="2700" dirty="0">
                <a:latin typeface="Times New Roman" pitchFamily="18" charset="0"/>
                <a:cs typeface="Times New Roman" pitchFamily="18" charset="0"/>
              </a:rPr>
              <a:t>A </a:t>
            </a:r>
            <a:r>
              <a:rPr lang="en-US" sz="2700" b="1" dirty="0">
                <a:latin typeface="Times New Roman" pitchFamily="18" charset="0"/>
                <a:cs typeface="Times New Roman" pitchFamily="18" charset="0"/>
              </a:rPr>
              <a:t>subprogram</a:t>
            </a:r>
            <a:r>
              <a:rPr lang="en-US" sz="2700" dirty="0">
                <a:latin typeface="Times New Roman" pitchFamily="18" charset="0"/>
                <a:cs typeface="Times New Roman" pitchFamily="18" charset="0"/>
              </a:rPr>
              <a:t> is a program unit/module that performs a particular task. These subprograms are combined to form larger programs. This is basically called the 'Modular design'. </a:t>
            </a:r>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A </a:t>
            </a:r>
            <a:r>
              <a:rPr lang="en-US" sz="2700" dirty="0">
                <a:latin typeface="Times New Roman" pitchFamily="18" charset="0"/>
                <a:cs typeface="Times New Roman" pitchFamily="18" charset="0"/>
              </a:rPr>
              <a:t>subprogram can be invoked by another subprogram or program which is called the </a:t>
            </a:r>
            <a:r>
              <a:rPr lang="en-US" sz="2700" b="1" dirty="0">
                <a:latin typeface="Times New Roman" pitchFamily="18" charset="0"/>
                <a:cs typeface="Times New Roman" pitchFamily="18" charset="0"/>
              </a:rPr>
              <a:t>calling program</a:t>
            </a:r>
            <a:r>
              <a:rPr lang="en-US" sz="2700" dirty="0">
                <a:latin typeface="Times New Roman" pitchFamily="18" charset="0"/>
                <a:cs typeface="Times New Roman" pitchFamily="18" charset="0"/>
              </a:rPr>
              <a:t>.</a:t>
            </a:r>
          </a:p>
          <a:p>
            <a:pPr marL="0" indent="0">
              <a:buNone/>
            </a:pPr>
            <a:endParaRPr lang="en-US" sz="2700" b="1" dirty="0" smtClean="0">
              <a:solidFill>
                <a:srgbClr val="0000FF"/>
              </a:solidFill>
              <a:latin typeface="Times New Roman" pitchFamily="18" charset="0"/>
              <a:cs typeface="Times New Roman" pitchFamily="18" charset="0"/>
            </a:endParaRPr>
          </a:p>
          <a:p>
            <a:pPr marL="0" indent="0">
              <a:buNone/>
            </a:pPr>
            <a:r>
              <a:rPr lang="en-US" sz="2700" b="1" dirty="0" smtClean="0">
                <a:solidFill>
                  <a:srgbClr val="0000FF"/>
                </a:solidFill>
                <a:latin typeface="Times New Roman" pitchFamily="18" charset="0"/>
                <a:cs typeface="Times New Roman" pitchFamily="18" charset="0"/>
              </a:rPr>
              <a:t>A </a:t>
            </a:r>
            <a:r>
              <a:rPr lang="en-US" sz="2700" b="1" dirty="0">
                <a:solidFill>
                  <a:srgbClr val="0000FF"/>
                </a:solidFill>
                <a:latin typeface="Times New Roman" pitchFamily="18" charset="0"/>
                <a:cs typeface="Times New Roman" pitchFamily="18" charset="0"/>
              </a:rPr>
              <a:t>subprogram can be created −</a:t>
            </a:r>
          </a:p>
          <a:p>
            <a:pPr>
              <a:buFont typeface="Wingdings" pitchFamily="2" charset="2"/>
              <a:buChar char="ü"/>
            </a:pPr>
            <a:r>
              <a:rPr lang="en-US" sz="2700" dirty="0">
                <a:latin typeface="Times New Roman" pitchFamily="18" charset="0"/>
                <a:cs typeface="Times New Roman" pitchFamily="18" charset="0"/>
              </a:rPr>
              <a:t>At the schema level</a:t>
            </a:r>
          </a:p>
          <a:p>
            <a:pPr>
              <a:buFont typeface="Wingdings" pitchFamily="2" charset="2"/>
              <a:buChar char="ü"/>
            </a:pPr>
            <a:r>
              <a:rPr lang="en-US" sz="2700" dirty="0">
                <a:latin typeface="Times New Roman" pitchFamily="18" charset="0"/>
                <a:cs typeface="Times New Roman" pitchFamily="18" charset="0"/>
              </a:rPr>
              <a:t>Inside a package</a:t>
            </a:r>
          </a:p>
          <a:p>
            <a:pPr>
              <a:buFont typeface="Wingdings" pitchFamily="2" charset="2"/>
              <a:buChar char="ü"/>
            </a:pPr>
            <a:r>
              <a:rPr lang="en-US" sz="2700" dirty="0">
                <a:latin typeface="Times New Roman" pitchFamily="18" charset="0"/>
                <a:cs typeface="Times New Roman" pitchFamily="18" charset="0"/>
              </a:rPr>
              <a:t>Inside a PL/SQL block</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9265845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85000" lnSpcReduction="20000"/>
          </a:bodyPr>
          <a:lstStyle/>
          <a:p>
            <a:r>
              <a:rPr lang="en-US" dirty="0">
                <a:latin typeface="Times New Roman" pitchFamily="18" charset="0"/>
                <a:cs typeface="Times New Roman" pitchFamily="18" charset="0"/>
              </a:rPr>
              <a:t>At the schema level, subprogram is a </a:t>
            </a:r>
            <a:r>
              <a:rPr lang="en-US" b="1" dirty="0">
                <a:latin typeface="Times New Roman" pitchFamily="18" charset="0"/>
                <a:cs typeface="Times New Roman" pitchFamily="18" charset="0"/>
              </a:rPr>
              <a:t>standalone subprogram</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created with the </a:t>
            </a:r>
            <a:r>
              <a:rPr lang="en-US" b="1" dirty="0">
                <a:solidFill>
                  <a:srgbClr val="0000FF"/>
                </a:solidFill>
                <a:latin typeface="Times New Roman" pitchFamily="18" charset="0"/>
                <a:cs typeface="Times New Roman" pitchFamily="18" charset="0"/>
              </a:rPr>
              <a:t>CREATE PROCEDURE or the CREATE FUNCTION </a:t>
            </a:r>
            <a:r>
              <a:rPr lang="en-US" dirty="0">
                <a:latin typeface="Times New Roman" pitchFamily="18" charset="0"/>
                <a:cs typeface="Times New Roman" pitchFamily="18" charset="0"/>
              </a:rPr>
              <a:t>statement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stored in the database and can be deleted with the </a:t>
            </a:r>
            <a:r>
              <a:rPr lang="en-US" b="1" dirty="0">
                <a:solidFill>
                  <a:srgbClr val="0000FF"/>
                </a:solidFill>
                <a:latin typeface="Times New Roman" pitchFamily="18" charset="0"/>
                <a:cs typeface="Times New Roman" pitchFamily="18" charset="0"/>
              </a:rPr>
              <a:t>DROP PROCEDURE or DROP FUNCTION </a:t>
            </a:r>
            <a:r>
              <a:rPr lang="en-US" dirty="0">
                <a:latin typeface="Times New Roman" pitchFamily="18" charset="0"/>
                <a:cs typeface="Times New Roman" pitchFamily="18" charset="0"/>
              </a:rPr>
              <a:t>statement.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 subprogram created inside a package is a </a:t>
            </a:r>
            <a:r>
              <a:rPr lang="en-US" b="1" dirty="0">
                <a:latin typeface="Times New Roman" pitchFamily="18" charset="0"/>
                <a:cs typeface="Times New Roman" pitchFamily="18" charset="0"/>
              </a:rPr>
              <a:t>packaged subprogram</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stored in the database and can be deleted only when the package is deleted with the </a:t>
            </a:r>
            <a:r>
              <a:rPr lang="en-US" b="1" dirty="0">
                <a:solidFill>
                  <a:srgbClr val="0000FF"/>
                </a:solidFill>
                <a:latin typeface="Times New Roman" pitchFamily="18" charset="0"/>
                <a:cs typeface="Times New Roman" pitchFamily="18" charset="0"/>
              </a:rPr>
              <a:t>DROP PACKAGE </a:t>
            </a:r>
            <a:r>
              <a:rPr lang="en-US" dirty="0">
                <a:latin typeface="Times New Roman" pitchFamily="18" charset="0"/>
                <a:cs typeface="Times New Roman" pitchFamily="18" charset="0"/>
              </a:rPr>
              <a:t>statement.</a:t>
            </a:r>
          </a:p>
          <a:p>
            <a:endParaRPr lang="en-US" dirty="0"/>
          </a:p>
        </p:txBody>
      </p:sp>
    </p:spTree>
    <p:extLst>
      <p:ext uri="{BB962C8B-B14F-4D97-AF65-F5344CB8AC3E}">
        <p14:creationId xmlns:p14="http://schemas.microsoft.com/office/powerpoint/2010/main" xmlns="" val="140861998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400" b="1" dirty="0">
                <a:solidFill>
                  <a:srgbClr val="FF0000"/>
                </a:solidFill>
                <a:latin typeface="Times New Roman" pitchFamily="18" charset="0"/>
                <a:cs typeface="Times New Roman" pitchFamily="18" charset="0"/>
              </a:rPr>
              <a:t>What is a Stored Procedure?</a:t>
            </a:r>
            <a:r>
              <a:rPr lang="en-US" sz="3400" b="1" dirty="0"/>
              <a:t/>
            </a:r>
            <a:br>
              <a:rPr lang="en-US" sz="3400" b="1" dirty="0"/>
            </a:br>
            <a:endParaRPr lang="en-US" sz="3400" dirty="0"/>
          </a:p>
        </p:txBody>
      </p:sp>
      <p:sp>
        <p:nvSpPr>
          <p:cNvPr id="3" name="Content Placeholder 2"/>
          <p:cNvSpPr>
            <a:spLocks noGrp="1"/>
          </p:cNvSpPr>
          <p:nvPr>
            <p:ph idx="1"/>
          </p:nvPr>
        </p:nvSpPr>
        <p:spPr>
          <a:xfrm>
            <a:off x="228600" y="914400"/>
            <a:ext cx="8763000" cy="5867400"/>
          </a:xfrm>
        </p:spPr>
        <p:txBody>
          <a:bodyPr>
            <a:normAutofit/>
          </a:bodyPr>
          <a:lstStyle/>
          <a:p>
            <a:r>
              <a:rPr lang="en-US" sz="2500" dirty="0" smtClean="0">
                <a:latin typeface="Times New Roman" pitchFamily="18" charset="0"/>
                <a:cs typeface="Times New Roman" pitchFamily="18" charset="0"/>
              </a:rPr>
              <a:t>A </a:t>
            </a:r>
            <a:r>
              <a:rPr lang="en-US" sz="2500" b="1" dirty="0">
                <a:latin typeface="Times New Roman" pitchFamily="18" charset="0"/>
                <a:cs typeface="Times New Roman" pitchFamily="18" charset="0"/>
              </a:rPr>
              <a:t>stored procedure</a:t>
            </a:r>
            <a:r>
              <a:rPr lang="en-US" sz="2500" dirty="0">
                <a:latin typeface="Times New Roman" pitchFamily="18" charset="0"/>
                <a:cs typeface="Times New Roman" pitchFamily="18" charset="0"/>
              </a:rPr>
              <a:t> or in simple a </a:t>
            </a:r>
            <a:r>
              <a:rPr lang="en-US" sz="2500" b="1" dirty="0">
                <a:latin typeface="Times New Roman" pitchFamily="18" charset="0"/>
                <a:cs typeface="Times New Roman" pitchFamily="18" charset="0"/>
              </a:rPr>
              <a:t>proc</a:t>
            </a:r>
            <a:r>
              <a:rPr lang="en-US" sz="2500" dirty="0">
                <a:latin typeface="Times New Roman" pitchFamily="18" charset="0"/>
                <a:cs typeface="Times New Roman" pitchFamily="18" charset="0"/>
              </a:rPr>
              <a:t> is a named PL/SQL block which performs one or more specific task. </a:t>
            </a: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This </a:t>
            </a:r>
            <a:r>
              <a:rPr lang="en-US" sz="2500" dirty="0">
                <a:latin typeface="Times New Roman" pitchFamily="18" charset="0"/>
                <a:cs typeface="Times New Roman" pitchFamily="18" charset="0"/>
              </a:rPr>
              <a:t>is similar to a procedure in other programming languages. </a:t>
            </a: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A procedure has a header and a body. The header consists of the name of the procedure and the parameters or variables passed to the procedure. </a:t>
            </a: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body consists </a:t>
            </a:r>
            <a:r>
              <a:rPr lang="en-US" sz="2500" dirty="0" smtClean="0">
                <a:latin typeface="Times New Roman" pitchFamily="18" charset="0"/>
                <a:cs typeface="Times New Roman" pitchFamily="18" charset="0"/>
              </a:rPr>
              <a:t>of </a:t>
            </a:r>
            <a:r>
              <a:rPr lang="en-US" sz="2500" dirty="0">
                <a:latin typeface="Times New Roman" pitchFamily="18" charset="0"/>
                <a:cs typeface="Times New Roman" pitchFamily="18" charset="0"/>
              </a:rPr>
              <a:t>declaration section, execution section and exception section similar to a general PL/SQL Block. </a:t>
            </a: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1499818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sz="2800" dirty="0">
                <a:latin typeface="Times New Roman" pitchFamily="18" charset="0"/>
                <a:cs typeface="Times New Roman" pitchFamily="18" charset="0"/>
              </a:rPr>
              <a:t>PL/SQL subprograms are named PL/SQL blocks that can be invoked with a set of parameters. </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PL/SQL </a:t>
            </a:r>
            <a:r>
              <a:rPr lang="en-US" sz="2800" dirty="0">
                <a:latin typeface="Times New Roman" pitchFamily="18" charset="0"/>
                <a:cs typeface="Times New Roman" pitchFamily="18" charset="0"/>
              </a:rPr>
              <a:t>provides two kinds of subprograms </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Functions</a:t>
            </a:r>
            <a:r>
              <a:rPr lang="en-US" sz="2800" dirty="0">
                <a:latin typeface="Times New Roman" pitchFamily="18" charset="0"/>
                <a:cs typeface="Times New Roman" pitchFamily="18" charset="0"/>
              </a:rPr>
              <a:t> − These subprograms return a single value; mainly used to compute and return a value</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Procedures</a:t>
            </a:r>
            <a:r>
              <a:rPr lang="en-US" sz="2800" dirty="0">
                <a:latin typeface="Times New Roman" pitchFamily="18" charset="0"/>
                <a:cs typeface="Times New Roman" pitchFamily="18" charset="0"/>
              </a:rPr>
              <a:t> − These subprograms do not return a value directly; mainly used to perform an action</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11818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latin typeface="Times New Roman" pitchFamily="18" charset="0"/>
                <a:cs typeface="Times New Roman" pitchFamily="18" charset="0"/>
              </a:rPr>
              <a:t>Basic Difference between SQL and PL/SQL</a:t>
            </a:r>
            <a:br>
              <a:rPr lang="en-US" sz="3400" b="1" dirty="0">
                <a:solidFill>
                  <a:srgbClr val="FF0000"/>
                </a:solidFill>
                <a:latin typeface="Times New Roman" pitchFamily="18" charset="0"/>
                <a:cs typeface="Times New Roman" pitchFamily="18" charset="0"/>
              </a:rPr>
            </a:br>
            <a:endParaRPr lang="en-US" sz="34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286274732"/>
              </p:ext>
            </p:extLst>
          </p:nvPr>
        </p:nvGraphicFramePr>
        <p:xfrm>
          <a:off x="381000" y="1066800"/>
          <a:ext cx="8534400" cy="5120640"/>
        </p:xfrm>
        <a:graphic>
          <a:graphicData uri="http://schemas.openxmlformats.org/drawingml/2006/table">
            <a:tbl>
              <a:tblPr firstRow="1" bandRow="1">
                <a:tableStyleId>{5C22544A-7EE6-4342-B048-85BDC9FD1C3A}</a:tableStyleId>
              </a:tblPr>
              <a:tblGrid>
                <a:gridCol w="4267200"/>
                <a:gridCol w="4267200"/>
              </a:tblGrid>
              <a:tr h="370840">
                <a:tc>
                  <a:txBody>
                    <a:bodyPr/>
                    <a:lstStyle/>
                    <a:p>
                      <a:r>
                        <a:rPr lang="en-US" sz="2100" b="1" dirty="0">
                          <a:latin typeface="Times New Roman" pitchFamily="18" charset="0"/>
                          <a:cs typeface="Times New Roman" pitchFamily="18" charset="0"/>
                        </a:rPr>
                        <a:t>SQL</a:t>
                      </a:r>
                      <a:r>
                        <a:rPr lang="en-US" sz="2100" dirty="0">
                          <a:latin typeface="Times New Roman" pitchFamily="18" charset="0"/>
                          <a:cs typeface="Times New Roman" pitchFamily="18" charset="0"/>
                        </a:rPr>
                        <a:t> </a:t>
                      </a:r>
                    </a:p>
                  </a:txBody>
                  <a:tcPr anchor="ctr"/>
                </a:tc>
                <a:tc>
                  <a:txBody>
                    <a:bodyPr/>
                    <a:lstStyle/>
                    <a:p>
                      <a:endParaRPr lang="en-US" sz="2100">
                        <a:latin typeface="Times New Roman" pitchFamily="18" charset="0"/>
                        <a:cs typeface="Times New Roman" pitchFamily="18" charset="0"/>
                      </a:endParaRPr>
                    </a:p>
                    <a:p>
                      <a:r>
                        <a:rPr lang="en-US" sz="2100" b="1">
                          <a:latin typeface="Times New Roman" pitchFamily="18" charset="0"/>
                          <a:cs typeface="Times New Roman" pitchFamily="18" charset="0"/>
                        </a:rPr>
                        <a:t>PL/SQL</a:t>
                      </a:r>
                      <a:r>
                        <a:rPr lang="en-US" sz="2100">
                          <a:latin typeface="Times New Roman" pitchFamily="18" charset="0"/>
                          <a:cs typeface="Times New Roman" pitchFamily="18" charset="0"/>
                        </a:rPr>
                        <a:t> </a:t>
                      </a:r>
                    </a:p>
                  </a:txBody>
                  <a:tcPr anchor="ctr"/>
                </a:tc>
              </a:tr>
              <a:tr h="370840">
                <a:tc>
                  <a:txBody>
                    <a:bodyPr/>
                    <a:lstStyle/>
                    <a:p>
                      <a:pPr>
                        <a:buFont typeface="Arial"/>
                        <a:buChar char="•"/>
                      </a:pPr>
                      <a:r>
                        <a:rPr lang="en-US" sz="2100" dirty="0">
                          <a:latin typeface="Times New Roman" pitchFamily="18" charset="0"/>
                          <a:cs typeface="Times New Roman" pitchFamily="18" charset="0"/>
                        </a:rPr>
                        <a:t>SQL is a single query that is used to perform DML and DDL operations.</a:t>
                      </a:r>
                    </a:p>
                  </a:txBody>
                  <a:tcPr anchor="ctr"/>
                </a:tc>
                <a:tc>
                  <a:txBody>
                    <a:bodyPr/>
                    <a:lstStyle/>
                    <a:p>
                      <a:pPr>
                        <a:buFont typeface="Arial"/>
                        <a:buChar char="•"/>
                      </a:pPr>
                      <a:r>
                        <a:rPr lang="en-US" sz="2100">
                          <a:latin typeface="Times New Roman" pitchFamily="18" charset="0"/>
                          <a:cs typeface="Times New Roman" pitchFamily="18" charset="0"/>
                        </a:rPr>
                        <a:t>PL/SQL is a block of codes that used to write the entire program blocks/ procedure/ function, etc.</a:t>
                      </a:r>
                    </a:p>
                  </a:txBody>
                  <a:tcPr anchor="ctr"/>
                </a:tc>
              </a:tr>
              <a:tr h="370840">
                <a:tc>
                  <a:txBody>
                    <a:bodyPr/>
                    <a:lstStyle/>
                    <a:p>
                      <a:pPr>
                        <a:buFont typeface="Arial"/>
                        <a:buChar char="•"/>
                      </a:pPr>
                      <a:r>
                        <a:rPr lang="en-US" sz="2100">
                          <a:latin typeface="Times New Roman" pitchFamily="18" charset="0"/>
                          <a:cs typeface="Times New Roman" pitchFamily="18" charset="0"/>
                        </a:rPr>
                        <a:t>It is declarative, that defines what needs to be done, rather than how things need to be done.</a:t>
                      </a:r>
                    </a:p>
                  </a:txBody>
                  <a:tcPr anchor="ctr"/>
                </a:tc>
                <a:tc>
                  <a:txBody>
                    <a:bodyPr/>
                    <a:lstStyle/>
                    <a:p>
                      <a:pPr>
                        <a:buFont typeface="Arial"/>
                        <a:buChar char="•"/>
                      </a:pPr>
                      <a:r>
                        <a:rPr lang="en-US" sz="2100">
                          <a:latin typeface="Times New Roman" pitchFamily="18" charset="0"/>
                          <a:cs typeface="Times New Roman" pitchFamily="18" charset="0"/>
                        </a:rPr>
                        <a:t>PL/SQL is procedural that defines how the things needs to be done.</a:t>
                      </a:r>
                    </a:p>
                  </a:txBody>
                  <a:tcPr anchor="ctr"/>
                </a:tc>
              </a:tr>
              <a:tr h="370840">
                <a:tc>
                  <a:txBody>
                    <a:bodyPr/>
                    <a:lstStyle/>
                    <a:p>
                      <a:pPr>
                        <a:buFont typeface="Arial"/>
                        <a:buChar char="•"/>
                      </a:pPr>
                      <a:r>
                        <a:rPr lang="en-US" sz="2100">
                          <a:latin typeface="Times New Roman" pitchFamily="18" charset="0"/>
                          <a:cs typeface="Times New Roman" pitchFamily="18" charset="0"/>
                        </a:rPr>
                        <a:t>Execute as a single statement.</a:t>
                      </a:r>
                    </a:p>
                  </a:txBody>
                  <a:tcPr anchor="ctr"/>
                </a:tc>
                <a:tc>
                  <a:txBody>
                    <a:bodyPr/>
                    <a:lstStyle/>
                    <a:p>
                      <a:pPr>
                        <a:buFont typeface="Arial"/>
                        <a:buChar char="•"/>
                      </a:pPr>
                      <a:r>
                        <a:rPr lang="en-US" sz="2100">
                          <a:latin typeface="Times New Roman" pitchFamily="18" charset="0"/>
                          <a:cs typeface="Times New Roman" pitchFamily="18" charset="0"/>
                        </a:rPr>
                        <a:t>Execute as a whole block.</a:t>
                      </a:r>
                    </a:p>
                  </a:txBody>
                  <a:tcPr anchor="ctr"/>
                </a:tc>
              </a:tr>
              <a:tr h="370840">
                <a:tc>
                  <a:txBody>
                    <a:bodyPr/>
                    <a:lstStyle/>
                    <a:p>
                      <a:pPr>
                        <a:buFont typeface="Arial"/>
                        <a:buChar char="•"/>
                      </a:pPr>
                      <a:r>
                        <a:rPr lang="en-US" sz="2100">
                          <a:latin typeface="Times New Roman" pitchFamily="18" charset="0"/>
                          <a:cs typeface="Times New Roman" pitchFamily="18" charset="0"/>
                        </a:rPr>
                        <a:t>Mainly used to manipulate data.</a:t>
                      </a:r>
                    </a:p>
                  </a:txBody>
                  <a:tcPr anchor="ctr"/>
                </a:tc>
                <a:tc>
                  <a:txBody>
                    <a:bodyPr/>
                    <a:lstStyle/>
                    <a:p>
                      <a:pPr>
                        <a:buFont typeface="Arial"/>
                        <a:buChar char="•"/>
                      </a:pPr>
                      <a:r>
                        <a:rPr lang="en-US" sz="2100">
                          <a:latin typeface="Times New Roman" pitchFamily="18" charset="0"/>
                          <a:cs typeface="Times New Roman" pitchFamily="18" charset="0"/>
                        </a:rPr>
                        <a:t>Mainly used to create an application.</a:t>
                      </a:r>
                    </a:p>
                  </a:txBody>
                  <a:tcPr anchor="ctr"/>
                </a:tc>
              </a:tr>
              <a:tr h="370840">
                <a:tc>
                  <a:txBody>
                    <a:bodyPr/>
                    <a:lstStyle/>
                    <a:p>
                      <a:pPr>
                        <a:buFont typeface="Arial"/>
                        <a:buChar char="•"/>
                      </a:pPr>
                      <a:r>
                        <a:rPr lang="en-US" sz="2100">
                          <a:latin typeface="Times New Roman" pitchFamily="18" charset="0"/>
                          <a:cs typeface="Times New Roman" pitchFamily="18" charset="0"/>
                        </a:rPr>
                        <a:t>Interaction with Database server.</a:t>
                      </a:r>
                    </a:p>
                  </a:txBody>
                  <a:tcPr anchor="ctr"/>
                </a:tc>
                <a:tc>
                  <a:txBody>
                    <a:bodyPr/>
                    <a:lstStyle/>
                    <a:p>
                      <a:pPr>
                        <a:buFont typeface="Arial"/>
                        <a:buChar char="•"/>
                      </a:pPr>
                      <a:r>
                        <a:rPr lang="en-US" sz="2100">
                          <a:latin typeface="Times New Roman" pitchFamily="18" charset="0"/>
                          <a:cs typeface="Times New Roman" pitchFamily="18" charset="0"/>
                        </a:rPr>
                        <a:t>No interaction with the database server.</a:t>
                      </a:r>
                    </a:p>
                  </a:txBody>
                  <a:tcPr anchor="ctr"/>
                </a:tc>
              </a:tr>
              <a:tr h="370840">
                <a:tc>
                  <a:txBody>
                    <a:bodyPr/>
                    <a:lstStyle/>
                    <a:p>
                      <a:pPr>
                        <a:buFont typeface="Arial"/>
                        <a:buChar char="•"/>
                      </a:pPr>
                      <a:r>
                        <a:rPr lang="en-US" sz="2100">
                          <a:latin typeface="Times New Roman" pitchFamily="18" charset="0"/>
                          <a:cs typeface="Times New Roman" pitchFamily="18" charset="0"/>
                        </a:rPr>
                        <a:t>Cannot contain PL/SQL code in it.</a:t>
                      </a:r>
                    </a:p>
                  </a:txBody>
                  <a:tcPr anchor="ctr"/>
                </a:tc>
                <a:tc>
                  <a:txBody>
                    <a:bodyPr/>
                    <a:lstStyle/>
                    <a:p>
                      <a:pPr>
                        <a:buFont typeface="Arial"/>
                        <a:buChar char="•"/>
                      </a:pPr>
                      <a:r>
                        <a:rPr lang="en-US" sz="2100" dirty="0">
                          <a:latin typeface="Times New Roman" pitchFamily="18" charset="0"/>
                          <a:cs typeface="Times New Roman" pitchFamily="18" charset="0"/>
                        </a:rPr>
                        <a:t>It is an extension of SQL, so it can contain SQL inside it.</a:t>
                      </a:r>
                    </a:p>
                  </a:txBody>
                  <a:tcPr anchor="ctr"/>
                </a:tc>
              </a:tr>
            </a:tbl>
          </a:graphicData>
        </a:graphic>
      </p:graphicFrame>
    </p:spTree>
    <p:extLst>
      <p:ext uri="{BB962C8B-B14F-4D97-AF65-F5344CB8AC3E}">
        <p14:creationId xmlns:p14="http://schemas.microsoft.com/office/powerpoint/2010/main" xmlns="" val="302773854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Font typeface="Wingdings" pitchFamily="2" charset="2"/>
              <a:buChar char="v"/>
            </a:pPr>
            <a:r>
              <a:rPr lang="en-US" sz="2500" b="1" dirty="0">
                <a:solidFill>
                  <a:srgbClr val="FF0000"/>
                </a:solidFill>
                <a:latin typeface="Times New Roman" pitchFamily="18" charset="0"/>
                <a:cs typeface="Times New Roman" pitchFamily="18" charset="0"/>
              </a:rPr>
              <a:t>Creating a Procedure</a:t>
            </a:r>
          </a:p>
          <a:p>
            <a:r>
              <a:rPr lang="en-US" sz="2500" dirty="0">
                <a:latin typeface="Times New Roman" pitchFamily="18" charset="0"/>
                <a:cs typeface="Times New Roman" pitchFamily="18" charset="0"/>
              </a:rPr>
              <a:t>A procedure is created with the </a:t>
            </a:r>
            <a:r>
              <a:rPr lang="en-US" sz="2500" b="1" dirty="0">
                <a:latin typeface="Times New Roman" pitchFamily="18" charset="0"/>
                <a:cs typeface="Times New Roman" pitchFamily="18" charset="0"/>
              </a:rPr>
              <a:t>CREATE OR REPLACE PROCEDURE</a:t>
            </a:r>
            <a:r>
              <a:rPr lang="en-US" sz="2500" dirty="0">
                <a:latin typeface="Times New Roman" pitchFamily="18" charset="0"/>
                <a:cs typeface="Times New Roman" pitchFamily="18" charset="0"/>
              </a:rPr>
              <a:t> statement. </a:t>
            </a:r>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r>
              <a:rPr lang="en-US" sz="2500" b="1" dirty="0" smtClean="0">
                <a:solidFill>
                  <a:srgbClr val="0000FF"/>
                </a:solidFill>
                <a:latin typeface="Times New Roman" pitchFamily="18" charset="0"/>
                <a:cs typeface="Times New Roman" pitchFamily="18" charset="0"/>
              </a:rPr>
              <a:t>Syntax:-</a:t>
            </a:r>
          </a:p>
          <a:p>
            <a:r>
              <a:rPr lang="en-US" sz="2500" dirty="0" smtClean="0">
                <a:solidFill>
                  <a:srgbClr val="FF0000"/>
                </a:solidFill>
                <a:latin typeface="Times New Roman" pitchFamily="18" charset="0"/>
                <a:cs typeface="Times New Roman" pitchFamily="18" charset="0"/>
              </a:rPr>
              <a:t>CREATE </a:t>
            </a:r>
            <a:r>
              <a:rPr lang="en-US" sz="2500" dirty="0">
                <a:solidFill>
                  <a:srgbClr val="FF0000"/>
                </a:solidFill>
                <a:latin typeface="Times New Roman" pitchFamily="18" charset="0"/>
                <a:cs typeface="Times New Roman" pitchFamily="18" charset="0"/>
              </a:rPr>
              <a:t>[OR REPLACE] PROCEDURE </a:t>
            </a:r>
            <a:r>
              <a:rPr lang="en-US" sz="2500" dirty="0" smtClean="0">
                <a:latin typeface="Times New Roman" pitchFamily="18" charset="0"/>
                <a:cs typeface="Times New Roman" pitchFamily="18" charset="0"/>
              </a:rPr>
              <a:t>procedure_name</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[(parameter_name [IN | OUT | IN OUT] type [, ...])]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a:t>
            </a:r>
            <a:r>
              <a:rPr lang="en-US" sz="2500" dirty="0">
                <a:latin typeface="Times New Roman" pitchFamily="18" charset="0"/>
                <a:cs typeface="Times New Roman" pitchFamily="18" charset="0"/>
              </a:rPr>
              <a:t>IS | AS}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BEGIN </a:t>
            </a:r>
          </a:p>
          <a:p>
            <a:pPr marL="0" indent="0">
              <a:buNone/>
            </a:pPr>
            <a:r>
              <a:rPr lang="en-US" sz="2500" dirty="0" smtClean="0">
                <a:latin typeface="Times New Roman" pitchFamily="18" charset="0"/>
                <a:cs typeface="Times New Roman" pitchFamily="18" charset="0"/>
              </a:rPr>
              <a:t>	&lt; </a:t>
            </a:r>
            <a:r>
              <a:rPr lang="en-US" sz="2500" dirty="0">
                <a:latin typeface="Times New Roman" pitchFamily="18" charset="0"/>
                <a:cs typeface="Times New Roman" pitchFamily="18" charset="0"/>
              </a:rPr>
              <a:t>procedure_body &gt;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END </a:t>
            </a:r>
            <a:r>
              <a:rPr lang="en-US" sz="2500" dirty="0">
                <a:latin typeface="Times New Roman" pitchFamily="18" charset="0"/>
                <a:cs typeface="Times New Roman" pitchFamily="18" charset="0"/>
              </a:rPr>
              <a:t>procedure_name; </a:t>
            </a:r>
          </a:p>
        </p:txBody>
      </p:sp>
    </p:spTree>
    <p:extLst>
      <p:ext uri="{BB962C8B-B14F-4D97-AF65-F5344CB8AC3E}">
        <p14:creationId xmlns:p14="http://schemas.microsoft.com/office/powerpoint/2010/main" xmlns="" val="20280228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92500" lnSpcReduction="20000"/>
          </a:bodyPr>
          <a:lstStyle/>
          <a:p>
            <a:r>
              <a:rPr lang="en-US" dirty="0">
                <a:latin typeface="Times New Roman" pitchFamily="18" charset="0"/>
                <a:cs typeface="Times New Roman" pitchFamily="18" charset="0"/>
              </a:rPr>
              <a:t>Where,</a:t>
            </a:r>
          </a:p>
          <a:p>
            <a:r>
              <a:rPr lang="en-US" i="1" dirty="0">
                <a:solidFill>
                  <a:srgbClr val="0000FF"/>
                </a:solidFill>
                <a:latin typeface="Times New Roman" pitchFamily="18" charset="0"/>
                <a:cs typeface="Times New Roman" pitchFamily="18" charset="0"/>
              </a:rPr>
              <a:t>procedure-name</a:t>
            </a:r>
            <a:r>
              <a:rPr lang="en-US" dirty="0">
                <a:latin typeface="Times New Roman" pitchFamily="18" charset="0"/>
                <a:cs typeface="Times New Roman" pitchFamily="18" charset="0"/>
              </a:rPr>
              <a:t> specifies the name of the procedure.</a:t>
            </a:r>
          </a:p>
          <a:p>
            <a:r>
              <a:rPr lang="en-US" dirty="0">
                <a:solidFill>
                  <a:srgbClr val="0000FF"/>
                </a:solidFill>
                <a:latin typeface="Times New Roman" pitchFamily="18" charset="0"/>
                <a:cs typeface="Times New Roman" pitchFamily="18" charset="0"/>
              </a:rPr>
              <a:t>[OR REPLACE] </a:t>
            </a:r>
            <a:r>
              <a:rPr lang="en-US" dirty="0">
                <a:latin typeface="Times New Roman" pitchFamily="18" charset="0"/>
                <a:cs typeface="Times New Roman" pitchFamily="18" charset="0"/>
              </a:rPr>
              <a:t>option allows the modification of an existing procedure.</a:t>
            </a:r>
          </a:p>
          <a:p>
            <a:r>
              <a:rPr lang="en-US" dirty="0">
                <a:latin typeface="Times New Roman" pitchFamily="18" charset="0"/>
                <a:cs typeface="Times New Roman" pitchFamily="18" charset="0"/>
              </a:rPr>
              <a:t>The optional parameter list contains name, mode and types of the parameters</a:t>
            </a:r>
            <a:r>
              <a:rPr lang="en-US" dirty="0" smtClean="0">
                <a:latin typeface="Times New Roman" pitchFamily="18" charset="0"/>
                <a:cs typeface="Times New Roman" pitchFamily="18" charset="0"/>
              </a:rPr>
              <a:t>.</a:t>
            </a:r>
          </a:p>
          <a:p>
            <a:r>
              <a:rPr lang="en-US" dirty="0" smtClean="0">
                <a:solidFill>
                  <a:srgbClr val="0000FF"/>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IN</a:t>
            </a:r>
            <a:r>
              <a:rPr lang="en-US" dirty="0">
                <a:solidFill>
                  <a:srgbClr val="0000FF"/>
                </a:solidFill>
                <a:latin typeface="Times New Roman" pitchFamily="18" charset="0"/>
                <a:cs typeface="Times New Roman" pitchFamily="18" charset="0"/>
              </a:rPr>
              <a:t> </a:t>
            </a:r>
            <a:r>
              <a:rPr lang="en-US" dirty="0">
                <a:latin typeface="Times New Roman" pitchFamily="18" charset="0"/>
                <a:cs typeface="Times New Roman" pitchFamily="18" charset="0"/>
              </a:rPr>
              <a:t>represents the value that will be passed from outside and </a:t>
            </a:r>
            <a:r>
              <a:rPr lang="en-US" b="1" dirty="0">
                <a:solidFill>
                  <a:srgbClr val="0000FF"/>
                </a:solidFill>
                <a:latin typeface="Times New Roman" pitchFamily="18" charset="0"/>
                <a:cs typeface="Times New Roman" pitchFamily="18" charset="0"/>
              </a:rPr>
              <a:t>OUT</a:t>
            </a:r>
            <a:r>
              <a:rPr lang="en-US" dirty="0">
                <a:latin typeface="Times New Roman" pitchFamily="18" charset="0"/>
                <a:cs typeface="Times New Roman" pitchFamily="18" charset="0"/>
              </a:rPr>
              <a:t> represents the parameter that will be used to return a value outside of the procedure.</a:t>
            </a:r>
          </a:p>
          <a:p>
            <a:r>
              <a:rPr lang="en-US" i="1" dirty="0">
                <a:solidFill>
                  <a:srgbClr val="0000FF"/>
                </a:solidFill>
                <a:latin typeface="Times New Roman" pitchFamily="18" charset="0"/>
                <a:cs typeface="Times New Roman" pitchFamily="18" charset="0"/>
              </a:rPr>
              <a:t>procedure-body</a:t>
            </a:r>
            <a:r>
              <a:rPr lang="en-US" dirty="0">
                <a:latin typeface="Times New Roman" pitchFamily="18" charset="0"/>
                <a:cs typeface="Times New Roman" pitchFamily="18" charset="0"/>
              </a:rPr>
              <a:t> contains the executable part</a:t>
            </a:r>
            <a:r>
              <a:rPr lang="en-US" dirty="0" smtClean="0">
                <a:latin typeface="Times New Roman" pitchFamily="18" charset="0"/>
                <a:cs typeface="Times New Roman" pitchFamily="18" charset="0"/>
              </a:rPr>
              <a:t>.</a:t>
            </a:r>
          </a:p>
          <a:p>
            <a:r>
              <a:rPr lang="en-US" b="1" dirty="0" smtClean="0">
                <a:solidFill>
                  <a:srgbClr val="FF0000"/>
                </a:solidFill>
                <a:latin typeface="Times New Roman" pitchFamily="18" charset="0"/>
                <a:cs typeface="Times New Roman" pitchFamily="18" charset="0"/>
              </a:rPr>
              <a:t>IS</a:t>
            </a:r>
            <a:r>
              <a:rPr lang="en-US" dirty="0" smtClean="0">
                <a:latin typeface="Times New Roman" pitchFamily="18" charset="0"/>
                <a:cs typeface="Times New Roman" pitchFamily="18" charset="0"/>
              </a:rPr>
              <a:t> keyword is used, when the procedure is nested into some other blocks.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AS</a:t>
            </a:r>
            <a:r>
              <a:rPr lang="en-US" dirty="0">
                <a:latin typeface="Times New Roman" pitchFamily="18" charset="0"/>
                <a:cs typeface="Times New Roman" pitchFamily="18" charset="0"/>
              </a:rPr>
              <a:t> keyword is used instead of the</a:t>
            </a:r>
            <a:r>
              <a:rPr lang="en-US" b="1" dirty="0">
                <a:solidFill>
                  <a:srgbClr val="0000FF"/>
                </a:solidFill>
                <a:latin typeface="Times New Roman" pitchFamily="18" charset="0"/>
                <a:cs typeface="Times New Roman" pitchFamily="18" charset="0"/>
              </a:rPr>
              <a:t> IS </a:t>
            </a:r>
            <a:r>
              <a:rPr lang="en-US" dirty="0">
                <a:latin typeface="Times New Roman" pitchFamily="18" charset="0"/>
                <a:cs typeface="Times New Roman" pitchFamily="18" charset="0"/>
              </a:rPr>
              <a:t>keyword for creating a standalone procedure.</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00516227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r>
              <a:rPr lang="en-US" sz="2400" b="1" dirty="0">
                <a:solidFill>
                  <a:srgbClr val="FF0000"/>
                </a:solidFill>
                <a:latin typeface="Times New Roman" pitchFamily="18" charset="0"/>
                <a:cs typeface="Times New Roman" pitchFamily="18" charset="0"/>
              </a:rPr>
              <a:t>Example</a:t>
            </a:r>
          </a:p>
          <a:p>
            <a:r>
              <a:rPr lang="en-US" sz="2400" dirty="0">
                <a:latin typeface="Times New Roman" pitchFamily="18" charset="0"/>
                <a:cs typeface="Times New Roman" pitchFamily="18" charset="0"/>
              </a:rPr>
              <a:t>The following example creates a simple procedure that displays the string 'Hello World!' on the screen when executed</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CREATE OR REPLACE PROCEDURE </a:t>
            </a:r>
            <a:r>
              <a:rPr lang="en-US" sz="2400" dirty="0">
                <a:latin typeface="Times New Roman" pitchFamily="18" charset="0"/>
                <a:cs typeface="Times New Roman" pitchFamily="18" charset="0"/>
              </a:rPr>
              <a:t>greetings </a:t>
            </a:r>
            <a:endParaRPr lang="en-US" sz="2400"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AS </a:t>
            </a:r>
          </a:p>
          <a:p>
            <a:pPr marL="0" indent="0">
              <a:buNone/>
            </a:pPr>
            <a:r>
              <a:rPr lang="en-US" sz="2400" b="1" dirty="0" smtClean="0">
                <a:latin typeface="Times New Roman" pitchFamily="18" charset="0"/>
                <a:cs typeface="Times New Roman" pitchFamily="18" charset="0"/>
              </a:rPr>
              <a:t>BEGIN </a:t>
            </a:r>
          </a:p>
          <a:p>
            <a:pPr marL="0" indent="0">
              <a:buNone/>
            </a:pPr>
            <a:r>
              <a:rPr lang="en-US" sz="2400" dirty="0" smtClean="0">
                <a:latin typeface="Times New Roman" pitchFamily="18" charset="0"/>
                <a:cs typeface="Times New Roman" pitchFamily="18" charset="0"/>
              </a:rPr>
              <a:t>	dbms_output.put_line</a:t>
            </a:r>
            <a:r>
              <a:rPr lang="en-US" sz="2400" dirty="0">
                <a:latin typeface="Times New Roman" pitchFamily="18" charset="0"/>
                <a:cs typeface="Times New Roman" pitchFamily="18" charset="0"/>
              </a:rPr>
              <a:t>('Hello World!'); </a:t>
            </a:r>
            <a:endParaRPr lang="en-US" sz="2400"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END</a:t>
            </a:r>
            <a:r>
              <a:rPr lang="en-US" sz="2400" b="1" dirty="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When the above code is executed using the SQL prompt, it will produce the following result </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Procedure created. </a:t>
            </a:r>
          </a:p>
        </p:txBody>
      </p:sp>
    </p:spTree>
    <p:extLst>
      <p:ext uri="{BB962C8B-B14F-4D97-AF65-F5344CB8AC3E}">
        <p14:creationId xmlns:p14="http://schemas.microsoft.com/office/powerpoint/2010/main" xmlns="" val="407774553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477000"/>
          </a:xfrm>
        </p:spPr>
        <p:txBody>
          <a:bodyPr>
            <a:normAutofit fontScale="92500" lnSpcReduction="10000"/>
          </a:bodyPr>
          <a:lstStyle/>
          <a:p>
            <a:pPr>
              <a:buFont typeface="Wingdings" pitchFamily="2" charset="2"/>
              <a:buChar char="q"/>
            </a:pPr>
            <a:r>
              <a:rPr lang="en-US" sz="2300" b="1" dirty="0">
                <a:solidFill>
                  <a:srgbClr val="FF0000"/>
                </a:solidFill>
                <a:latin typeface="Times New Roman" pitchFamily="18" charset="0"/>
                <a:cs typeface="Times New Roman" pitchFamily="18" charset="0"/>
              </a:rPr>
              <a:t>Executing a Standalone Procedure</a:t>
            </a:r>
          </a:p>
          <a:p>
            <a:r>
              <a:rPr lang="en-US" sz="2300" dirty="0">
                <a:latin typeface="Times New Roman" pitchFamily="18" charset="0"/>
                <a:cs typeface="Times New Roman" pitchFamily="18" charset="0"/>
              </a:rPr>
              <a:t>A standalone procedure can be called in two ways −</a:t>
            </a:r>
          </a:p>
          <a:p>
            <a:r>
              <a:rPr lang="en-US" sz="2300" dirty="0">
                <a:latin typeface="Times New Roman" pitchFamily="18" charset="0"/>
                <a:cs typeface="Times New Roman" pitchFamily="18" charset="0"/>
              </a:rPr>
              <a:t>Using the </a:t>
            </a:r>
            <a:r>
              <a:rPr lang="en-US" sz="2300" b="1" dirty="0">
                <a:latin typeface="Times New Roman" pitchFamily="18" charset="0"/>
                <a:cs typeface="Times New Roman" pitchFamily="18" charset="0"/>
              </a:rPr>
              <a:t>EXECUTE</a:t>
            </a:r>
            <a:r>
              <a:rPr lang="en-US" sz="2300" dirty="0">
                <a:latin typeface="Times New Roman" pitchFamily="18" charset="0"/>
                <a:cs typeface="Times New Roman" pitchFamily="18" charset="0"/>
              </a:rPr>
              <a:t> keyword</a:t>
            </a:r>
          </a:p>
          <a:p>
            <a:r>
              <a:rPr lang="en-US" sz="2300" dirty="0">
                <a:latin typeface="Times New Roman" pitchFamily="18" charset="0"/>
                <a:cs typeface="Times New Roman" pitchFamily="18" charset="0"/>
              </a:rPr>
              <a:t>Calling the name of the procedure from a PL/SQL block</a:t>
            </a:r>
          </a:p>
          <a:p>
            <a:r>
              <a:rPr lang="en-US" sz="2300" dirty="0">
                <a:solidFill>
                  <a:srgbClr val="0000FF"/>
                </a:solidFill>
                <a:latin typeface="Times New Roman" pitchFamily="18" charset="0"/>
                <a:cs typeface="Times New Roman" pitchFamily="18" charset="0"/>
              </a:rPr>
              <a:t>The above procedure named </a:t>
            </a:r>
            <a:r>
              <a:rPr lang="en-US" sz="2300" b="1" dirty="0">
                <a:solidFill>
                  <a:srgbClr val="0000FF"/>
                </a:solidFill>
                <a:latin typeface="Times New Roman" pitchFamily="18" charset="0"/>
                <a:cs typeface="Times New Roman" pitchFamily="18" charset="0"/>
              </a:rPr>
              <a:t>'greetings'</a:t>
            </a:r>
            <a:r>
              <a:rPr lang="en-US" sz="2300" dirty="0">
                <a:solidFill>
                  <a:srgbClr val="0000FF"/>
                </a:solidFill>
                <a:latin typeface="Times New Roman" pitchFamily="18" charset="0"/>
                <a:cs typeface="Times New Roman" pitchFamily="18" charset="0"/>
              </a:rPr>
              <a:t> can be called with the EXECUTE keyword as −</a:t>
            </a:r>
          </a:p>
          <a:p>
            <a:pPr marL="0" indent="0">
              <a:buNone/>
            </a:pPr>
            <a:r>
              <a:rPr lang="en-US" sz="2300" b="1" dirty="0" smtClean="0">
                <a:solidFill>
                  <a:srgbClr val="FF0000"/>
                </a:solidFill>
                <a:latin typeface="Times New Roman" pitchFamily="18" charset="0"/>
                <a:cs typeface="Times New Roman" pitchFamily="18" charset="0"/>
              </a:rPr>
              <a:t>	EXECUTE </a:t>
            </a:r>
            <a:r>
              <a:rPr lang="en-US" sz="2300" b="1" dirty="0">
                <a:solidFill>
                  <a:srgbClr val="FF0000"/>
                </a:solidFill>
                <a:latin typeface="Times New Roman" pitchFamily="18" charset="0"/>
                <a:cs typeface="Times New Roman" pitchFamily="18" charset="0"/>
              </a:rPr>
              <a:t>greetings; </a:t>
            </a:r>
            <a:endParaRPr lang="en-US" sz="2300" b="1" dirty="0" smtClean="0">
              <a:solidFill>
                <a:srgbClr val="FF0000"/>
              </a:solidFill>
              <a:latin typeface="Times New Roman" pitchFamily="18" charset="0"/>
              <a:cs typeface="Times New Roman" pitchFamily="18" charset="0"/>
            </a:endParaRPr>
          </a:p>
          <a:p>
            <a:r>
              <a:rPr lang="en-US" sz="2300" dirty="0" smtClean="0">
                <a:solidFill>
                  <a:srgbClr val="0000FF"/>
                </a:solidFill>
                <a:latin typeface="Times New Roman" pitchFamily="18" charset="0"/>
                <a:cs typeface="Times New Roman" pitchFamily="18" charset="0"/>
              </a:rPr>
              <a:t>The </a:t>
            </a:r>
            <a:r>
              <a:rPr lang="en-US" sz="2300" dirty="0">
                <a:solidFill>
                  <a:srgbClr val="0000FF"/>
                </a:solidFill>
                <a:latin typeface="Times New Roman" pitchFamily="18" charset="0"/>
                <a:cs typeface="Times New Roman" pitchFamily="18" charset="0"/>
              </a:rPr>
              <a:t>above call will display −</a:t>
            </a:r>
          </a:p>
          <a:p>
            <a:pPr marL="0" indent="0">
              <a:buNone/>
            </a:pPr>
            <a:r>
              <a:rPr lang="en-US" sz="2300" b="1" dirty="0" smtClean="0">
                <a:solidFill>
                  <a:srgbClr val="FF0000"/>
                </a:solidFill>
                <a:latin typeface="Times New Roman" pitchFamily="18" charset="0"/>
                <a:cs typeface="Times New Roman" pitchFamily="18" charset="0"/>
              </a:rPr>
              <a:t>	Hello World</a:t>
            </a:r>
          </a:p>
          <a:p>
            <a:pPr marL="0" indent="0">
              <a:buNone/>
            </a:pPr>
            <a:r>
              <a:rPr lang="en-US" sz="2300" b="1" dirty="0">
                <a:solidFill>
                  <a:srgbClr val="FF0000"/>
                </a:solidFill>
                <a:latin typeface="Times New Roman" pitchFamily="18" charset="0"/>
                <a:cs typeface="Times New Roman" pitchFamily="18" charset="0"/>
              </a:rPr>
              <a:t> </a:t>
            </a:r>
            <a:r>
              <a:rPr lang="en-US" sz="2300" b="1" dirty="0" smtClean="0">
                <a:solidFill>
                  <a:srgbClr val="FF0000"/>
                </a:solidFill>
                <a:latin typeface="Times New Roman" pitchFamily="18" charset="0"/>
                <a:cs typeface="Times New Roman" pitchFamily="18" charset="0"/>
              </a:rPr>
              <a:t>             PL/SQL </a:t>
            </a:r>
            <a:r>
              <a:rPr lang="en-US" sz="2300" b="1" dirty="0">
                <a:solidFill>
                  <a:srgbClr val="FF0000"/>
                </a:solidFill>
                <a:latin typeface="Times New Roman" pitchFamily="18" charset="0"/>
                <a:cs typeface="Times New Roman" pitchFamily="18" charset="0"/>
              </a:rPr>
              <a:t>procedure successfully completed. </a:t>
            </a:r>
            <a:endParaRPr lang="en-US" sz="2300" b="1" dirty="0" smtClean="0">
              <a:solidFill>
                <a:srgbClr val="FF0000"/>
              </a:solidFill>
              <a:latin typeface="Times New Roman" pitchFamily="18" charset="0"/>
              <a:cs typeface="Times New Roman" pitchFamily="18" charset="0"/>
            </a:endParaRPr>
          </a:p>
          <a:p>
            <a:r>
              <a:rPr lang="en-US" sz="2300" b="1" dirty="0" smtClean="0">
                <a:latin typeface="Times New Roman" pitchFamily="18" charset="0"/>
                <a:cs typeface="Times New Roman" pitchFamily="18" charset="0"/>
              </a:rPr>
              <a:t>The </a:t>
            </a:r>
            <a:r>
              <a:rPr lang="en-US" sz="2300" b="1" dirty="0">
                <a:latin typeface="Times New Roman" pitchFamily="18" charset="0"/>
                <a:cs typeface="Times New Roman" pitchFamily="18" charset="0"/>
              </a:rPr>
              <a:t>procedure can also be called from another PL/SQL block −</a:t>
            </a:r>
          </a:p>
          <a:p>
            <a:pPr marL="0" indent="0">
              <a:buNone/>
            </a:pPr>
            <a:r>
              <a:rPr lang="en-US" sz="2300" b="1" dirty="0" smtClean="0">
                <a:solidFill>
                  <a:srgbClr val="FF0000"/>
                </a:solidFill>
                <a:latin typeface="Times New Roman" pitchFamily="18" charset="0"/>
                <a:cs typeface="Times New Roman" pitchFamily="18" charset="0"/>
              </a:rPr>
              <a:t>BEGIN</a:t>
            </a:r>
          </a:p>
          <a:p>
            <a:pPr marL="0" indent="0">
              <a:buNone/>
            </a:pP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greetings; </a:t>
            </a:r>
            <a:endParaRPr lang="en-US" sz="2300" dirty="0" smtClean="0">
              <a:latin typeface="Times New Roman" pitchFamily="18" charset="0"/>
              <a:cs typeface="Times New Roman" pitchFamily="18" charset="0"/>
            </a:endParaRPr>
          </a:p>
          <a:p>
            <a:pPr marL="0" indent="0">
              <a:buNone/>
            </a:pPr>
            <a:r>
              <a:rPr lang="en-US" sz="2300" b="1" dirty="0" smtClean="0">
                <a:solidFill>
                  <a:srgbClr val="FF0000"/>
                </a:solidFill>
                <a:latin typeface="Times New Roman" pitchFamily="18" charset="0"/>
                <a:cs typeface="Times New Roman" pitchFamily="18" charset="0"/>
              </a:rPr>
              <a:t>END</a:t>
            </a:r>
            <a:r>
              <a:rPr lang="en-US" sz="2300" b="1" dirty="0">
                <a:solidFill>
                  <a:srgbClr val="FF0000"/>
                </a:solidFill>
                <a:latin typeface="Times New Roman" pitchFamily="18" charset="0"/>
                <a:cs typeface="Times New Roman" pitchFamily="18" charset="0"/>
              </a:rPr>
              <a:t>; </a:t>
            </a:r>
            <a:endParaRPr lang="en-US" sz="2300" b="1" dirty="0" smtClean="0">
              <a:solidFill>
                <a:srgbClr val="FF0000"/>
              </a:solidFill>
              <a:latin typeface="Times New Roman" pitchFamily="18" charset="0"/>
              <a:cs typeface="Times New Roman" pitchFamily="18" charset="0"/>
            </a:endParaRPr>
          </a:p>
          <a:p>
            <a:pPr marL="0" indent="0">
              <a:buNone/>
            </a:pPr>
            <a:r>
              <a:rPr lang="en-US" sz="2300" dirty="0" smtClean="0">
                <a:solidFill>
                  <a:srgbClr val="FF0000"/>
                </a:solidFill>
                <a:latin typeface="Times New Roman" pitchFamily="18" charset="0"/>
                <a:cs typeface="Times New Roman" pitchFamily="18" charset="0"/>
              </a:rPr>
              <a:t>/</a:t>
            </a:r>
          </a:p>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The above call will display −</a:t>
            </a:r>
          </a:p>
          <a:p>
            <a:pPr marL="0" indent="0">
              <a:buNone/>
            </a:pPr>
            <a:r>
              <a:rPr lang="en-US" sz="2300" dirty="0">
                <a:latin typeface="Times New Roman" pitchFamily="18" charset="0"/>
                <a:cs typeface="Times New Roman" pitchFamily="18" charset="0"/>
              </a:rPr>
              <a:t>Hello World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PL/SQL </a:t>
            </a:r>
            <a:r>
              <a:rPr lang="en-US" sz="2300" dirty="0">
                <a:latin typeface="Times New Roman" pitchFamily="18" charset="0"/>
                <a:cs typeface="Times New Roman" pitchFamily="18" charset="0"/>
              </a:rPr>
              <a:t>procedure successfully completed. </a:t>
            </a:r>
          </a:p>
        </p:txBody>
      </p:sp>
    </p:spTree>
    <p:extLst>
      <p:ext uri="{BB962C8B-B14F-4D97-AF65-F5344CB8AC3E}">
        <p14:creationId xmlns:p14="http://schemas.microsoft.com/office/powerpoint/2010/main" xmlns="" val="23378519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b="1" dirty="0">
                <a:solidFill>
                  <a:srgbClr val="FF0000"/>
                </a:solidFill>
                <a:latin typeface="Times New Roman" pitchFamily="18" charset="0"/>
                <a:cs typeface="Times New Roman" pitchFamily="18" charset="0"/>
              </a:rPr>
              <a:t>Deleting a Standalone Procedure</a:t>
            </a:r>
          </a:p>
          <a:p>
            <a:r>
              <a:rPr lang="en-US" dirty="0">
                <a:latin typeface="Times New Roman" pitchFamily="18" charset="0"/>
                <a:cs typeface="Times New Roman" pitchFamily="18" charset="0"/>
              </a:rPr>
              <a:t>A standalone procedure is deleted with the </a:t>
            </a:r>
            <a:r>
              <a:rPr lang="en-US" b="1" dirty="0">
                <a:latin typeface="Times New Roman" pitchFamily="18" charset="0"/>
                <a:cs typeface="Times New Roman" pitchFamily="18" charset="0"/>
              </a:rPr>
              <a:t>DROP PROCEDURE</a:t>
            </a:r>
            <a:r>
              <a:rPr lang="en-US" dirty="0">
                <a:latin typeface="Times New Roman" pitchFamily="18" charset="0"/>
                <a:cs typeface="Times New Roman" pitchFamily="18" charset="0"/>
              </a:rPr>
              <a:t> statement.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solidFill>
                  <a:srgbClr val="0000FF"/>
                </a:solidFill>
                <a:latin typeface="Times New Roman" pitchFamily="18" charset="0"/>
                <a:cs typeface="Times New Roman" pitchFamily="18" charset="0"/>
              </a:rPr>
              <a:t>Syntax </a:t>
            </a:r>
            <a:r>
              <a:rPr lang="en-US" dirty="0">
                <a:solidFill>
                  <a:srgbClr val="0000FF"/>
                </a:solidFill>
                <a:latin typeface="Times New Roman" pitchFamily="18" charset="0"/>
                <a:cs typeface="Times New Roman" pitchFamily="18" charset="0"/>
              </a:rPr>
              <a:t>for deleting a procedure is −</a:t>
            </a:r>
          </a:p>
          <a:p>
            <a:pPr marL="0" indent="0">
              <a:buNone/>
            </a:pPr>
            <a:r>
              <a:rPr lang="en-US" dirty="0" smtClean="0">
                <a:solidFill>
                  <a:srgbClr val="FF0000"/>
                </a:solidFill>
                <a:latin typeface="Times New Roman" pitchFamily="18" charset="0"/>
                <a:cs typeface="Times New Roman" pitchFamily="18" charset="0"/>
              </a:rPr>
              <a:t>        DROP </a:t>
            </a:r>
            <a:r>
              <a:rPr lang="en-US" dirty="0">
                <a:solidFill>
                  <a:srgbClr val="FF0000"/>
                </a:solidFill>
                <a:latin typeface="Times New Roman" pitchFamily="18" charset="0"/>
                <a:cs typeface="Times New Roman" pitchFamily="18" charset="0"/>
              </a:rPr>
              <a:t>PROCEDURE procedure-name</a:t>
            </a:r>
            <a:r>
              <a:rPr lang="en-US" dirty="0" smtClean="0">
                <a:solidFill>
                  <a:srgbClr val="FF0000"/>
                </a:solidFill>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You </a:t>
            </a:r>
            <a:r>
              <a:rPr lang="en-US" dirty="0">
                <a:latin typeface="Times New Roman" pitchFamily="18" charset="0"/>
                <a:cs typeface="Times New Roman" pitchFamily="18" charset="0"/>
              </a:rPr>
              <a:t>can drop the greetings procedure by using the following statement </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marL="0" indent="0">
              <a:buNone/>
            </a:pP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DROP </a:t>
            </a:r>
            <a:r>
              <a:rPr lang="en-US" dirty="0">
                <a:solidFill>
                  <a:srgbClr val="FF0000"/>
                </a:solidFill>
                <a:latin typeface="Times New Roman" pitchFamily="18" charset="0"/>
                <a:cs typeface="Times New Roman" pitchFamily="18" charset="0"/>
              </a:rPr>
              <a:t>PROCEDURE greetings; </a:t>
            </a:r>
          </a:p>
        </p:txBody>
      </p:sp>
    </p:spTree>
    <p:extLst>
      <p:ext uri="{BB962C8B-B14F-4D97-AF65-F5344CB8AC3E}">
        <p14:creationId xmlns:p14="http://schemas.microsoft.com/office/powerpoint/2010/main" xmlns="" val="322881182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solidFill>
                  <a:srgbClr val="FF0000"/>
                </a:solidFill>
                <a:latin typeface="Times New Roman" pitchFamily="18" charset="0"/>
                <a:cs typeface="Times New Roman" pitchFamily="18" charset="0"/>
              </a:rPr>
              <a:t>Procedures: Passing Parameters</a:t>
            </a:r>
          </a:p>
          <a:p>
            <a:r>
              <a:rPr lang="en-US" dirty="0">
                <a:latin typeface="Times New Roman" pitchFamily="18" charset="0"/>
                <a:cs typeface="Times New Roman" pitchFamily="18" charset="0"/>
              </a:rPr>
              <a:t>We can pass parameters to procedures in three ways.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 IN-parameters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2) OUT-parameters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3) IN </a:t>
            </a:r>
            <a:r>
              <a:rPr lang="en-US" dirty="0" smtClean="0">
                <a:latin typeface="Times New Roman" pitchFamily="18" charset="0"/>
                <a:cs typeface="Times New Roman" pitchFamily="18" charset="0"/>
              </a:rPr>
              <a:t>OUT-parameters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 procedure may or may not return any value.</a:t>
            </a:r>
          </a:p>
        </p:txBody>
      </p:sp>
    </p:spTree>
    <p:extLst>
      <p:ext uri="{BB962C8B-B14F-4D97-AF65-F5344CB8AC3E}">
        <p14:creationId xmlns:p14="http://schemas.microsoft.com/office/powerpoint/2010/main" xmlns="" val="428244882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a:buFont typeface="Wingdings" pitchFamily="2" charset="2"/>
              <a:buChar char="ü"/>
            </a:pPr>
            <a:r>
              <a:rPr lang="en-US" sz="2400" b="1" dirty="0" smtClean="0">
                <a:solidFill>
                  <a:srgbClr val="FF0000"/>
                </a:solidFill>
                <a:latin typeface="Times New Roman" pitchFamily="18" charset="0"/>
                <a:cs typeface="Times New Roman" pitchFamily="18" charset="0"/>
              </a:rPr>
              <a:t>IN</a:t>
            </a:r>
            <a:r>
              <a:rPr lang="en-US" sz="2400" b="1"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IN parameter lets you pass a value to the subprogram. </a:t>
            </a:r>
            <a:r>
              <a:rPr lang="en-US" sz="2400" b="1" dirty="0">
                <a:latin typeface="Times New Roman" pitchFamily="18" charset="0"/>
                <a:cs typeface="Times New Roman" pitchFamily="18" charset="0"/>
              </a:rPr>
              <a:t>It is a read-only parameter</a:t>
            </a:r>
            <a:r>
              <a:rPr lang="en-US" sz="2400" dirty="0">
                <a:latin typeface="Times New Roman" pitchFamily="18" charset="0"/>
                <a:cs typeface="Times New Roman" pitchFamily="18" charset="0"/>
              </a:rPr>
              <a:t>. Inside the subprogram, an IN parameter acts like a constant. It cannot be assigned a value. You can pass a constant, </a:t>
            </a:r>
            <a:r>
              <a:rPr lang="en-US" sz="2400" dirty="0" smtClean="0">
                <a:latin typeface="Times New Roman" pitchFamily="18" charset="0"/>
                <a:cs typeface="Times New Roman" pitchFamily="18" charset="0"/>
              </a:rPr>
              <a:t>initialized </a:t>
            </a:r>
            <a:r>
              <a:rPr lang="en-US" sz="2400" dirty="0">
                <a:latin typeface="Times New Roman" pitchFamily="18" charset="0"/>
                <a:cs typeface="Times New Roman" pitchFamily="18" charset="0"/>
              </a:rPr>
              <a:t>variable, or expression as an IN parameter. You can also initialize it to a default value; however, in that case, it is omitted from the subprogram call. </a:t>
            </a:r>
            <a:r>
              <a:rPr lang="en-US" sz="2400" b="1" dirty="0">
                <a:latin typeface="Times New Roman" pitchFamily="18" charset="0"/>
                <a:cs typeface="Times New Roman" pitchFamily="18" charset="0"/>
              </a:rPr>
              <a:t>It is the default mode of parameter passing. Parameters are passed by reference</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a:buFont typeface="Wingdings" pitchFamily="2" charset="2"/>
              <a:buChar char="ü"/>
            </a:pPr>
            <a:r>
              <a:rPr lang="en-US" sz="2400" b="1" dirty="0">
                <a:solidFill>
                  <a:srgbClr val="FF0000"/>
                </a:solidFill>
                <a:latin typeface="Times New Roman" pitchFamily="18" charset="0"/>
                <a:cs typeface="Times New Roman" pitchFamily="18" charset="0"/>
              </a:rPr>
              <a:t>OUT</a:t>
            </a:r>
            <a:endParaRPr lang="en-US" sz="2400" dirty="0">
              <a:solidFill>
                <a:srgbClr val="FF0000"/>
              </a:solidFill>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An OUT parameter returns a value to the calling program. </a:t>
            </a:r>
            <a:r>
              <a:rPr lang="en-US" sz="2400" dirty="0" smtClean="0">
                <a:latin typeface="Times New Roman" pitchFamily="18" charset="0"/>
                <a:cs typeface="Times New Roman" pitchFamily="18" charset="0"/>
              </a:rPr>
              <a:t>Used for getting output from the subprograms. Inside </a:t>
            </a:r>
            <a:r>
              <a:rPr lang="en-US" sz="2400" dirty="0">
                <a:latin typeface="Times New Roman" pitchFamily="18" charset="0"/>
                <a:cs typeface="Times New Roman" pitchFamily="18" charset="0"/>
              </a:rPr>
              <a:t>the subprogram, an OUT parameter acts like a variable. You can change its value and reference the value after assigning it. </a:t>
            </a:r>
            <a:r>
              <a:rPr lang="en-US" sz="2400" b="1" dirty="0">
                <a:latin typeface="Times New Roman" pitchFamily="18" charset="0"/>
                <a:cs typeface="Times New Roman" pitchFamily="18" charset="0"/>
              </a:rPr>
              <a:t>The actual parameter must be variable and it is passed by value</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4677323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a:bodyPr>
          <a:lstStyle/>
          <a:p>
            <a:pPr>
              <a:buFont typeface="Wingdings" pitchFamily="2" charset="2"/>
              <a:buChar char="ü"/>
            </a:pPr>
            <a:r>
              <a:rPr lang="en-US" sz="2800" b="1" dirty="0">
                <a:solidFill>
                  <a:srgbClr val="FF0000"/>
                </a:solidFill>
                <a:latin typeface="Times New Roman" pitchFamily="18" charset="0"/>
                <a:cs typeface="Times New Roman" pitchFamily="18" charset="0"/>
              </a:rPr>
              <a:t>IN OUT</a:t>
            </a:r>
            <a:endParaRPr lang="en-US" sz="2800" dirty="0">
              <a:solidFill>
                <a:srgbClr val="FF0000"/>
              </a:solidFill>
              <a:latin typeface="Times New Roman" pitchFamily="18" charset="0"/>
              <a:cs typeface="Times New Roman" pitchFamily="18" charset="0"/>
            </a:endParaRPr>
          </a:p>
          <a:p>
            <a:r>
              <a:rPr lang="en-US" sz="2800" dirty="0">
                <a:latin typeface="Times New Roman" pitchFamily="18" charset="0"/>
                <a:cs typeface="Times New Roman" pitchFamily="18" charset="0"/>
              </a:rPr>
              <a:t>An </a:t>
            </a:r>
            <a:r>
              <a:rPr lang="en-US" sz="2800" b="1" dirty="0">
                <a:latin typeface="Times New Roman" pitchFamily="18" charset="0"/>
                <a:cs typeface="Times New Roman" pitchFamily="18" charset="0"/>
              </a:rPr>
              <a:t>IN OUT</a:t>
            </a:r>
            <a:r>
              <a:rPr lang="en-US" sz="2800" dirty="0">
                <a:latin typeface="Times New Roman" pitchFamily="18" charset="0"/>
                <a:cs typeface="Times New Roman" pitchFamily="18" charset="0"/>
              </a:rPr>
              <a:t> parameter passes an initial value to a subprogram and returns an updated value to the caller. It can be assigned a value and the value can be read.</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actual parameter corresponding to an IN OUT formal parameter must be a variable, not a constant or an expression. </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Formal </a:t>
            </a:r>
            <a:r>
              <a:rPr lang="en-US" sz="2800" dirty="0">
                <a:latin typeface="Times New Roman" pitchFamily="18" charset="0"/>
                <a:cs typeface="Times New Roman" pitchFamily="18" charset="0"/>
              </a:rPr>
              <a:t>parameter must be assigned a value. </a:t>
            </a:r>
            <a:r>
              <a:rPr lang="en-US" sz="2800" b="1" dirty="0">
                <a:latin typeface="Times New Roman" pitchFamily="18" charset="0"/>
                <a:cs typeface="Times New Roman" pitchFamily="18" charset="0"/>
              </a:rPr>
              <a:t>Actual parameter is passed by value.</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67823816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70000" lnSpcReduction="20000"/>
          </a:bodyPr>
          <a:lstStyle/>
          <a:p>
            <a:pPr marL="0" indent="0">
              <a:buNone/>
            </a:pPr>
            <a:r>
              <a:rPr lang="en-US" dirty="0">
                <a:latin typeface="Times New Roman" pitchFamily="18" charset="0"/>
                <a:cs typeface="Times New Roman" pitchFamily="18" charset="0"/>
              </a:rPr>
              <a:t>DECLARE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number</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 number;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 </a:t>
            </a:r>
            <a:r>
              <a:rPr lang="en-US" dirty="0">
                <a:latin typeface="Times New Roman" pitchFamily="18" charset="0"/>
                <a:cs typeface="Times New Roman" pitchFamily="18" charset="0"/>
              </a:rPr>
              <a:t>number;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PROCEDURE </a:t>
            </a:r>
            <a:r>
              <a:rPr lang="en-US" dirty="0">
                <a:latin typeface="Times New Roman" pitchFamily="18" charset="0"/>
                <a:cs typeface="Times New Roman" pitchFamily="18" charset="0"/>
              </a:rPr>
              <a:t>findMin(x IN number, y IN number, z OUT </a:t>
            </a:r>
            <a:r>
              <a:rPr lang="en-US" dirty="0" smtClean="0">
                <a:latin typeface="Times New Roman" pitchFamily="18" charset="0"/>
                <a:cs typeface="Times New Roman" pitchFamily="18" charset="0"/>
              </a:rPr>
              <a:t>number) IS </a:t>
            </a: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	IF x </a:t>
            </a:r>
            <a:r>
              <a:rPr lang="en-US" dirty="0">
                <a:latin typeface="Times New Roman" pitchFamily="18" charset="0"/>
                <a:cs typeface="Times New Roman" pitchFamily="18" charset="0"/>
              </a:rPr>
              <a:t>&lt; y </a:t>
            </a:r>
            <a:r>
              <a:rPr lang="en-US" dirty="0" smtClean="0">
                <a:latin typeface="Times New Roman" pitchFamily="18" charset="0"/>
                <a:cs typeface="Times New Roman" pitchFamily="18" charset="0"/>
              </a:rPr>
              <a:t>THEN</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z:= x;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ELSE </a:t>
            </a:r>
            <a:r>
              <a:rPr lang="en-US" dirty="0">
                <a:latin typeface="Times New Roman" pitchFamily="18" charset="0"/>
                <a:cs typeface="Times New Roman" pitchFamily="18" charset="0"/>
              </a:rPr>
              <a:t>z:= y;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END </a:t>
            </a:r>
            <a:r>
              <a:rPr lang="en-US" dirty="0">
                <a:latin typeface="Times New Roman" pitchFamily="18" charset="0"/>
                <a:cs typeface="Times New Roman" pitchFamily="18" charset="0"/>
              </a:rPr>
              <a:t>IF;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a:t>
            </a:r>
            <a:r>
              <a:rPr lang="en-US" dirty="0">
                <a:latin typeface="Times New Roman" pitchFamily="18" charset="0"/>
                <a:cs typeface="Times New Roman" pitchFamily="18" charset="0"/>
              </a:rPr>
              <a:t>:= 23</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 45;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findMin(a</a:t>
            </a:r>
            <a:r>
              <a:rPr lang="en-US" dirty="0">
                <a:latin typeface="Times New Roman" pitchFamily="18" charset="0"/>
                <a:cs typeface="Times New Roman" pitchFamily="18" charset="0"/>
              </a:rPr>
              <a:t>, b, c</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dbms_output.put_line(' Minimum of (23, 45) : ' || c);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xmlns="" val="103428603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4525963"/>
          </a:xfrm>
        </p:spPr>
        <p:txBody>
          <a:bodyPr/>
          <a:lstStyle/>
          <a:p>
            <a:r>
              <a:rPr lang="en-US" b="1" dirty="0" smtClean="0">
                <a:solidFill>
                  <a:srgbClr val="FF0000"/>
                </a:solidFill>
                <a:latin typeface="Times New Roman" pitchFamily="18" charset="0"/>
                <a:cs typeface="Times New Roman" pitchFamily="18" charset="0"/>
              </a:rPr>
              <a:t>Output:-</a:t>
            </a:r>
            <a:endParaRPr lang="en-US" b="1" dirty="0">
              <a:solidFill>
                <a:srgbClr val="FF0000"/>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Minimum of (23, 45) : 23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p14="http://schemas.microsoft.com/office/powerpoint/2010/main" xmlns="" val="2285807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a:bodyPr>
          <a:lstStyle/>
          <a:p>
            <a:r>
              <a:rPr lang="en-US" sz="2400" dirty="0">
                <a:latin typeface="Times New Roman" pitchFamily="18" charset="0"/>
                <a:cs typeface="Times New Roman" pitchFamily="18" charset="0"/>
              </a:rPr>
              <a:t>Basic Syntax of PL/SQL which is a </a:t>
            </a:r>
            <a:r>
              <a:rPr lang="en-US" sz="2400" b="1" dirty="0">
                <a:latin typeface="Times New Roman" pitchFamily="18" charset="0"/>
                <a:cs typeface="Times New Roman" pitchFamily="18" charset="0"/>
              </a:rPr>
              <a:t>block-structured</a:t>
            </a:r>
            <a:r>
              <a:rPr lang="en-US" sz="2400" dirty="0">
                <a:latin typeface="Times New Roman" pitchFamily="18" charset="0"/>
                <a:cs typeface="Times New Roman" pitchFamily="18" charset="0"/>
              </a:rPr>
              <a:t> language; this means that the PL/SQL programs are divided and written in logical blocks of code. Each block consists of three sub-parts −</a:t>
            </a:r>
          </a:p>
        </p:txBody>
      </p:sp>
      <p:pic>
        <p:nvPicPr>
          <p:cNvPr id="1026" name="Picture 2" descr="C:\Users\admin\Desktop\110215_0632_BlocksinPLS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4600" y="1828800"/>
            <a:ext cx="3810000" cy="4648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5343121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62500" lnSpcReduction="20000"/>
          </a:bodyPr>
          <a:lstStyle/>
          <a:p>
            <a:r>
              <a:rPr lang="en-US" b="1" dirty="0">
                <a:solidFill>
                  <a:srgbClr val="FF0000"/>
                </a:solidFill>
                <a:latin typeface="Times New Roman" pitchFamily="18" charset="0"/>
                <a:cs typeface="Times New Roman" pitchFamily="18" charset="0"/>
              </a:rPr>
              <a:t>Example:-</a:t>
            </a:r>
          </a:p>
          <a:p>
            <a:r>
              <a:rPr lang="en-US" dirty="0">
                <a:latin typeface="Times New Roman" pitchFamily="18" charset="0"/>
                <a:cs typeface="Times New Roman" pitchFamily="18" charset="0"/>
              </a:rPr>
              <a:t>This procedure computes the square of value of a passed value. This example shows how we can use the same parameter to accept a value and then return another result.</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DECLARE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number;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PROCEDURE </a:t>
            </a:r>
            <a:r>
              <a:rPr lang="en-US" dirty="0">
                <a:latin typeface="Times New Roman" pitchFamily="18" charset="0"/>
                <a:cs typeface="Times New Roman" pitchFamily="18" charset="0"/>
              </a:rPr>
              <a:t>squareNum(x IN OUT number) IS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	x </a:t>
            </a:r>
            <a:r>
              <a:rPr lang="en-US" dirty="0">
                <a:latin typeface="Times New Roman" pitchFamily="18" charset="0"/>
                <a:cs typeface="Times New Roman" pitchFamily="18" charset="0"/>
              </a:rPr>
              <a:t>:= x * x;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	a</a:t>
            </a:r>
            <a:r>
              <a:rPr lang="en-US" dirty="0">
                <a:latin typeface="Times New Roman" pitchFamily="18" charset="0"/>
                <a:cs typeface="Times New Roman" pitchFamily="18" charset="0"/>
              </a:rPr>
              <a:t>:= 23;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squareNum(a</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 Square of (23): ' || a);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Output</a:t>
            </a:r>
            <a:endParaRPr lang="en-US" b="1"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Square of (23): 529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p14="http://schemas.microsoft.com/office/powerpoint/2010/main" xmlns="" val="143628866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15400" cy="6324600"/>
          </a:xfrm>
        </p:spPr>
        <p:txBody>
          <a:bodyPr>
            <a:normAutofit/>
          </a:bodyPr>
          <a:lstStyle/>
          <a:p>
            <a:pPr>
              <a:buFont typeface="Wingdings" pitchFamily="2" charset="2"/>
              <a:buChar char="v"/>
            </a:pPr>
            <a:r>
              <a:rPr lang="en-US" sz="2700" b="1" dirty="0">
                <a:latin typeface="Times New Roman" pitchFamily="18" charset="0"/>
                <a:cs typeface="Times New Roman" pitchFamily="18" charset="0"/>
              </a:rPr>
              <a:t>Methods for Passing Parameters</a:t>
            </a:r>
          </a:p>
          <a:p>
            <a:r>
              <a:rPr lang="en-US" sz="2700" dirty="0">
                <a:solidFill>
                  <a:srgbClr val="FF0000"/>
                </a:solidFill>
                <a:latin typeface="Times New Roman" pitchFamily="18" charset="0"/>
                <a:cs typeface="Times New Roman" pitchFamily="18" charset="0"/>
              </a:rPr>
              <a:t>Actual parameters can be passed in three ways −</a:t>
            </a:r>
          </a:p>
          <a:p>
            <a:pPr>
              <a:buFont typeface="Wingdings" pitchFamily="2" charset="2"/>
              <a:buChar char="§"/>
            </a:pPr>
            <a:r>
              <a:rPr lang="en-US" sz="2700" dirty="0">
                <a:solidFill>
                  <a:srgbClr val="FF0000"/>
                </a:solidFill>
                <a:latin typeface="Times New Roman" pitchFamily="18" charset="0"/>
                <a:cs typeface="Times New Roman" pitchFamily="18" charset="0"/>
              </a:rPr>
              <a:t>Positional </a:t>
            </a:r>
            <a:r>
              <a:rPr lang="en-US" sz="2700" dirty="0" smtClean="0">
                <a:solidFill>
                  <a:srgbClr val="FF0000"/>
                </a:solidFill>
                <a:latin typeface="Times New Roman" pitchFamily="18" charset="0"/>
                <a:cs typeface="Times New Roman" pitchFamily="18" charset="0"/>
              </a:rPr>
              <a:t>notation:-</a:t>
            </a:r>
            <a:r>
              <a:rPr lang="en-US" sz="2700" dirty="0">
                <a:latin typeface="Times New Roman" pitchFamily="18" charset="0"/>
                <a:cs typeface="Times New Roman" pitchFamily="18" charset="0"/>
              </a:rPr>
              <a:t>findMin(a, b, c, d);</a:t>
            </a:r>
          </a:p>
          <a:p>
            <a:endParaRPr lang="en-US" sz="2700" dirty="0">
              <a:latin typeface="Times New Roman" pitchFamily="18" charset="0"/>
              <a:cs typeface="Times New Roman" pitchFamily="18" charset="0"/>
            </a:endParaRPr>
          </a:p>
          <a:p>
            <a:pPr>
              <a:buFont typeface="Wingdings" pitchFamily="2" charset="2"/>
              <a:buChar char="§"/>
            </a:pPr>
            <a:r>
              <a:rPr lang="en-US" sz="2700" dirty="0">
                <a:solidFill>
                  <a:srgbClr val="FF0000"/>
                </a:solidFill>
                <a:latin typeface="Times New Roman" pitchFamily="18" charset="0"/>
                <a:cs typeface="Times New Roman" pitchFamily="18" charset="0"/>
              </a:rPr>
              <a:t>Named </a:t>
            </a:r>
            <a:r>
              <a:rPr lang="en-US" sz="2700" dirty="0" smtClean="0">
                <a:solidFill>
                  <a:srgbClr val="FF0000"/>
                </a:solidFill>
                <a:latin typeface="Times New Roman" pitchFamily="18" charset="0"/>
                <a:cs typeface="Times New Roman" pitchFamily="18" charset="0"/>
              </a:rPr>
              <a:t>notation:-</a:t>
            </a:r>
            <a:r>
              <a:rPr lang="en-US" sz="2700" dirty="0">
                <a:latin typeface="Times New Roman" pitchFamily="18" charset="0"/>
                <a:cs typeface="Times New Roman" pitchFamily="18" charset="0"/>
              </a:rPr>
              <a:t>findMin(x =&gt; a, y =&gt; b, z =&gt; c, m =&gt; d);</a:t>
            </a:r>
          </a:p>
          <a:p>
            <a:endParaRPr lang="en-US" sz="2700" dirty="0">
              <a:latin typeface="Times New Roman" pitchFamily="18" charset="0"/>
              <a:cs typeface="Times New Roman" pitchFamily="18" charset="0"/>
            </a:endParaRPr>
          </a:p>
          <a:p>
            <a:pPr>
              <a:buFont typeface="Wingdings" pitchFamily="2" charset="2"/>
              <a:buChar char="§"/>
            </a:pPr>
            <a:r>
              <a:rPr lang="en-US" sz="2700" dirty="0">
                <a:solidFill>
                  <a:srgbClr val="FF0000"/>
                </a:solidFill>
                <a:latin typeface="Times New Roman" pitchFamily="18" charset="0"/>
                <a:cs typeface="Times New Roman" pitchFamily="18" charset="0"/>
              </a:rPr>
              <a:t>Mixed notation:-</a:t>
            </a:r>
            <a:r>
              <a:rPr lang="en-US" sz="2700" dirty="0">
                <a:latin typeface="Times New Roman" pitchFamily="18" charset="0"/>
                <a:cs typeface="Times New Roman" pitchFamily="18" charset="0"/>
              </a:rPr>
              <a:t>findMin(a, b, c, m =&gt; d);</a:t>
            </a:r>
          </a:p>
          <a:p>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27337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6000" b="1" u="sng" dirty="0" smtClean="0">
              <a:solidFill>
                <a:srgbClr val="FF0000"/>
              </a:solidFill>
              <a:latin typeface="Times New Roman" pitchFamily="18" charset="0"/>
              <a:ea typeface="Arial Unicode MS" pitchFamily="34" charset="-128"/>
              <a:cs typeface="Times New Roman" pitchFamily="18" charset="0"/>
            </a:endParaRPr>
          </a:p>
          <a:p>
            <a:pPr marL="0" indent="0">
              <a:buNone/>
            </a:pPr>
            <a:r>
              <a:rPr lang="en-US" sz="6000" b="1" dirty="0" smtClean="0">
                <a:solidFill>
                  <a:srgbClr val="FF0000"/>
                </a:solidFill>
                <a:latin typeface="Times New Roman" pitchFamily="18" charset="0"/>
                <a:ea typeface="Arial Unicode MS" pitchFamily="34" charset="-128"/>
                <a:cs typeface="Times New Roman" pitchFamily="18" charset="0"/>
              </a:rPr>
              <a:t>        FUNCTIONS</a:t>
            </a:r>
            <a:endParaRPr lang="en-US" sz="6000" dirty="0"/>
          </a:p>
        </p:txBody>
      </p:sp>
    </p:spTree>
    <p:extLst>
      <p:ext uri="{BB962C8B-B14F-4D97-AF65-F5344CB8AC3E}">
        <p14:creationId xmlns:p14="http://schemas.microsoft.com/office/powerpoint/2010/main" xmlns="" val="13862465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ctrTitle"/>
          </p:nvPr>
        </p:nvSpPr>
        <p:spPr>
          <a:xfrm>
            <a:off x="838200" y="152400"/>
            <a:ext cx="8001000" cy="685800"/>
          </a:xfrm>
        </p:spPr>
        <p:txBody>
          <a:bodyPr/>
          <a:lstStyle/>
          <a:p>
            <a:pPr eaLnBrk="1" hangingPunct="1"/>
            <a:r>
              <a:rPr lang="en-US" sz="3200" b="1" u="sng" dirty="0" smtClean="0">
                <a:solidFill>
                  <a:srgbClr val="FF0000"/>
                </a:solidFill>
                <a:effectLst/>
                <a:latin typeface="Times New Roman" pitchFamily="18" charset="0"/>
                <a:ea typeface="Arial Unicode MS" pitchFamily="34" charset="-128"/>
                <a:cs typeface="Times New Roman" pitchFamily="18" charset="0"/>
              </a:rPr>
              <a:t>FUNCTIONS</a:t>
            </a:r>
          </a:p>
        </p:txBody>
      </p:sp>
      <p:sp>
        <p:nvSpPr>
          <p:cNvPr id="24580" name="Rectangle 3"/>
          <p:cNvSpPr>
            <a:spLocks noGrp="1" noChangeArrowheads="1"/>
          </p:cNvSpPr>
          <p:nvPr>
            <p:ph type="subTitle" idx="1"/>
          </p:nvPr>
        </p:nvSpPr>
        <p:spPr>
          <a:xfrm>
            <a:off x="228600" y="990600"/>
            <a:ext cx="8610600" cy="5334000"/>
          </a:xfrm>
        </p:spPr>
        <p:txBody>
          <a:bodyPr/>
          <a:lstStyle/>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Functions are a type of stored code and are very similar to procedures.</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The significant difference is that a function is a PL/SQL block that </a:t>
            </a:r>
            <a:r>
              <a:rPr lang="en-US" sz="2400" i="1" dirty="0" smtClean="0">
                <a:solidFill>
                  <a:schemeClr val="tx1"/>
                </a:solidFill>
                <a:effectLst/>
                <a:latin typeface="Times New Roman" pitchFamily="18" charset="0"/>
                <a:cs typeface="Times New Roman" pitchFamily="18" charset="0"/>
              </a:rPr>
              <a:t>returns </a:t>
            </a:r>
            <a:r>
              <a:rPr lang="en-US" sz="2400" dirty="0" smtClean="0">
                <a:solidFill>
                  <a:schemeClr val="tx1"/>
                </a:solidFill>
                <a:effectLst/>
                <a:latin typeface="Times New Roman" pitchFamily="18" charset="0"/>
                <a:cs typeface="Times New Roman" pitchFamily="18" charset="0"/>
              </a:rPr>
              <a:t>a single value. </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Functions can accept one, many, or no parameters, but a function must have a return clause in the executable section of the function.</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The datatype of the return value must be declared in the header of the function.</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A function has output that needs to be assigned to a variable, or it can be used in a SELECT statement.</a:t>
            </a:r>
          </a:p>
          <a:p>
            <a:pPr marL="742950" indent="-571500" algn="l" eaLnBrk="1" hangingPunct="1">
              <a:lnSpc>
                <a:spcPct val="80000"/>
              </a:lnSpc>
              <a:buFontTx/>
              <a:buChar char="•"/>
            </a:pPr>
            <a:endParaRPr lang="en-US" sz="2400" dirty="0" smtClean="0">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294269760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type="subTitle" idx="1"/>
          </p:nvPr>
        </p:nvSpPr>
        <p:spPr>
          <a:xfrm>
            <a:off x="152400" y="762000"/>
            <a:ext cx="8686800" cy="5334000"/>
          </a:xfrm>
        </p:spPr>
        <p:txBody>
          <a:bodyPr>
            <a:normAutofit/>
          </a:bodyPr>
          <a:lstStyle/>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The function does not necessarily have to have any parameters, but it must have a RETURN value declared in the header, and it must return values for all the varying possible execution streams.</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The RETURN statement does not have to appear as the last line of the main execution section, and there may be more than one RETURN statement (there should be a RETURN statement for each exception). </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A function may have IN, OUT, or IN OUT parameters.  </a:t>
            </a:r>
            <a:endParaRPr lang="en-US" sz="24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354389138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u="sng" dirty="0">
                <a:solidFill>
                  <a:srgbClr val="FF0000"/>
                </a:solidFill>
                <a:latin typeface="Times New Roman" pitchFamily="18" charset="0"/>
                <a:ea typeface="Arial Unicode MS" pitchFamily="34" charset="-128"/>
                <a:cs typeface="Times New Roman" pitchFamily="18" charset="0"/>
              </a:rPr>
              <a:t>FUNCTIONS</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610600" cy="5638800"/>
          </a:xfrm>
        </p:spPr>
        <p:txBody>
          <a:bodyPr>
            <a:normAutofit/>
          </a:bodyPr>
          <a:lstStyle/>
          <a:p>
            <a:r>
              <a:rPr lang="en-US" sz="2400" dirty="0">
                <a:latin typeface="Times New Roman" pitchFamily="18" charset="0"/>
                <a:cs typeface="Times New Roman" pitchFamily="18" charset="0"/>
              </a:rPr>
              <a:t>A function is a named PL/SQL Block which is similar to a procedure. The major difference between a procedure and a function is, a function must always return a value, but a procedure may or may not return a value. </a:t>
            </a:r>
          </a:p>
          <a:p>
            <a:r>
              <a:rPr lang="en-US" sz="2400" b="1" dirty="0">
                <a:solidFill>
                  <a:srgbClr val="FF0000"/>
                </a:solidFill>
                <a:latin typeface="Times New Roman" pitchFamily="18" charset="0"/>
                <a:cs typeface="Times New Roman" pitchFamily="18" charset="0"/>
              </a:rPr>
              <a:t>General Syntax to create a function is</a:t>
            </a:r>
          </a:p>
          <a:p>
            <a:pPr marL="0" indent="0">
              <a:buNone/>
            </a:pPr>
            <a:r>
              <a:rPr lang="en-US" sz="2400" b="1" dirty="0">
                <a:latin typeface="Times New Roman" pitchFamily="18" charset="0"/>
                <a:cs typeface="Times New Roman" pitchFamily="18" charset="0"/>
              </a:rPr>
              <a:t>CREATE [OR REPLACE] FUNCTION </a:t>
            </a:r>
            <a:r>
              <a:rPr lang="en-US" sz="2400" dirty="0">
                <a:latin typeface="Times New Roman" pitchFamily="18" charset="0"/>
                <a:cs typeface="Times New Roman" pitchFamily="18" charset="0"/>
              </a:rPr>
              <a:t>function_name [(parameter_name [IN | OUT | IN OUT] type [, ...])] </a:t>
            </a:r>
            <a:endParaRPr lang="en-US" sz="2400"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RETURN </a:t>
            </a:r>
            <a:r>
              <a:rPr lang="en-US" sz="2400" b="1" dirty="0">
                <a:latin typeface="Times New Roman" pitchFamily="18" charset="0"/>
                <a:cs typeface="Times New Roman" pitchFamily="18" charset="0"/>
              </a:rPr>
              <a:t>return_datatype </a:t>
            </a:r>
            <a:endParaRPr lang="en-US" sz="2400" b="1"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IS | AS}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BEGIN </a:t>
            </a:r>
          </a:p>
          <a:p>
            <a:pPr marL="0" indent="0">
              <a:buNone/>
            </a:pPr>
            <a:r>
              <a:rPr lang="en-US" sz="2400" dirty="0" smtClean="0">
                <a:latin typeface="Times New Roman" pitchFamily="18" charset="0"/>
                <a:cs typeface="Times New Roman" pitchFamily="18" charset="0"/>
              </a:rPr>
              <a:t>	&lt; </a:t>
            </a:r>
            <a:r>
              <a:rPr lang="en-US" sz="2400" dirty="0">
                <a:latin typeface="Times New Roman" pitchFamily="18" charset="0"/>
                <a:cs typeface="Times New Roman" pitchFamily="18" charset="0"/>
              </a:rPr>
              <a:t>function_body &gt;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END </a:t>
            </a:r>
            <a:r>
              <a:rPr lang="en-US" sz="2400" dirty="0">
                <a:latin typeface="Times New Roman" pitchFamily="18" charset="0"/>
                <a:cs typeface="Times New Roman" pitchFamily="18" charset="0"/>
              </a:rPr>
              <a:t>[function_name];</a:t>
            </a:r>
          </a:p>
        </p:txBody>
      </p:sp>
    </p:spTree>
    <p:extLst>
      <p:ext uri="{BB962C8B-B14F-4D97-AF65-F5344CB8AC3E}">
        <p14:creationId xmlns:p14="http://schemas.microsoft.com/office/powerpoint/2010/main" xmlns="" val="137586012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324600"/>
          </a:xfrm>
        </p:spPr>
        <p:txBody>
          <a:bodyPr>
            <a:normAutofit/>
          </a:bodyPr>
          <a:lstStyle/>
          <a:p>
            <a:r>
              <a:rPr lang="en-US" sz="2400" dirty="0">
                <a:latin typeface="Times New Roman" pitchFamily="18" charset="0"/>
                <a:cs typeface="Times New Roman" pitchFamily="18" charset="0"/>
              </a:rPr>
              <a:t>Where,</a:t>
            </a:r>
          </a:p>
          <a:p>
            <a:r>
              <a:rPr lang="en-US" sz="2400" b="1" i="1" dirty="0">
                <a:latin typeface="Times New Roman" pitchFamily="18" charset="0"/>
                <a:cs typeface="Times New Roman" pitchFamily="18" charset="0"/>
              </a:rPr>
              <a:t>function-name</a:t>
            </a:r>
            <a:r>
              <a:rPr lang="en-US" sz="2400" dirty="0">
                <a:latin typeface="Times New Roman" pitchFamily="18" charset="0"/>
                <a:cs typeface="Times New Roman" pitchFamily="18" charset="0"/>
              </a:rPr>
              <a:t> specifies the name of the function.</a:t>
            </a:r>
          </a:p>
          <a:p>
            <a:r>
              <a:rPr lang="en-US" sz="2400" b="1" dirty="0">
                <a:latin typeface="Times New Roman" pitchFamily="18" charset="0"/>
                <a:cs typeface="Times New Roman" pitchFamily="18" charset="0"/>
              </a:rPr>
              <a:t>[OR REPLACE] </a:t>
            </a:r>
            <a:r>
              <a:rPr lang="en-US" sz="2400" dirty="0">
                <a:latin typeface="Times New Roman" pitchFamily="18" charset="0"/>
                <a:cs typeface="Times New Roman" pitchFamily="18" charset="0"/>
              </a:rPr>
              <a:t>option allows the modification of an existing function.</a:t>
            </a:r>
          </a:p>
          <a:p>
            <a:r>
              <a:rPr lang="en-US" sz="2400" dirty="0">
                <a:latin typeface="Times New Roman" pitchFamily="18" charset="0"/>
                <a:cs typeface="Times New Roman" pitchFamily="18" charset="0"/>
              </a:rPr>
              <a:t>The optional parameter list contains name, mode and types of the parameters. </a:t>
            </a:r>
            <a:r>
              <a:rPr lang="en-US" sz="2400" b="1" dirty="0">
                <a:latin typeface="Times New Roman" pitchFamily="18" charset="0"/>
                <a:cs typeface="Times New Roman" pitchFamily="18" charset="0"/>
              </a:rPr>
              <a:t>IN</a:t>
            </a:r>
            <a:r>
              <a:rPr lang="en-US" sz="2400" dirty="0">
                <a:latin typeface="Times New Roman" pitchFamily="18" charset="0"/>
                <a:cs typeface="Times New Roman" pitchFamily="18" charset="0"/>
              </a:rPr>
              <a:t> represents the value that will be passed from outside and </a:t>
            </a:r>
            <a:r>
              <a:rPr lang="en-US" sz="2400" b="1" dirty="0">
                <a:latin typeface="Times New Roman" pitchFamily="18" charset="0"/>
                <a:cs typeface="Times New Roman" pitchFamily="18" charset="0"/>
              </a:rPr>
              <a:t>OUT</a:t>
            </a:r>
            <a:r>
              <a:rPr lang="en-US" sz="2400" dirty="0">
                <a:latin typeface="Times New Roman" pitchFamily="18" charset="0"/>
                <a:cs typeface="Times New Roman" pitchFamily="18" charset="0"/>
              </a:rPr>
              <a:t> represents the parameter that will be used to return a value outside of the procedure.</a:t>
            </a:r>
          </a:p>
          <a:p>
            <a:r>
              <a:rPr lang="en-US" sz="2400" dirty="0">
                <a:solidFill>
                  <a:srgbClr val="FF0000"/>
                </a:solidFill>
                <a:latin typeface="Times New Roman" pitchFamily="18" charset="0"/>
                <a:cs typeface="Times New Roman" pitchFamily="18" charset="0"/>
              </a:rPr>
              <a:t>The function must contain a </a:t>
            </a:r>
            <a:r>
              <a:rPr lang="en-US" sz="2400" b="1" dirty="0">
                <a:solidFill>
                  <a:srgbClr val="FF0000"/>
                </a:solidFill>
                <a:latin typeface="Times New Roman" pitchFamily="18" charset="0"/>
                <a:cs typeface="Times New Roman" pitchFamily="18" charset="0"/>
              </a:rPr>
              <a:t>return</a:t>
            </a:r>
            <a:r>
              <a:rPr lang="en-US" sz="2400" dirty="0">
                <a:solidFill>
                  <a:srgbClr val="FF0000"/>
                </a:solidFill>
                <a:latin typeface="Times New Roman" pitchFamily="18" charset="0"/>
                <a:cs typeface="Times New Roman" pitchFamily="18" charset="0"/>
              </a:rPr>
              <a:t> statement.</a:t>
            </a:r>
          </a:p>
          <a:p>
            <a:r>
              <a:rPr lang="en-US" sz="2400" dirty="0">
                <a:latin typeface="Times New Roman" pitchFamily="18" charset="0"/>
                <a:cs typeface="Times New Roman" pitchFamily="18" charset="0"/>
              </a:rPr>
              <a:t>The</a:t>
            </a:r>
            <a:r>
              <a:rPr lang="en-US" sz="2400" b="1" dirty="0">
                <a:latin typeface="Times New Roman" pitchFamily="18" charset="0"/>
                <a:cs typeface="Times New Roman" pitchFamily="18" charset="0"/>
              </a:rPr>
              <a:t> </a:t>
            </a:r>
            <a:r>
              <a:rPr lang="en-US" sz="2400" b="1" i="1" dirty="0">
                <a:latin typeface="Times New Roman" pitchFamily="18" charset="0"/>
                <a:cs typeface="Times New Roman" pitchFamily="18" charset="0"/>
              </a:rPr>
              <a:t>RETURN</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clause specifies the data type you are going to return from the function.</a:t>
            </a:r>
          </a:p>
          <a:p>
            <a:r>
              <a:rPr lang="en-US" sz="2400" b="1" i="1" dirty="0">
                <a:latin typeface="Times New Roman" pitchFamily="18" charset="0"/>
                <a:cs typeface="Times New Roman" pitchFamily="18" charset="0"/>
              </a:rPr>
              <a:t>function-body</a:t>
            </a:r>
            <a:r>
              <a:rPr lang="en-US" sz="2400" dirty="0">
                <a:latin typeface="Times New Roman" pitchFamily="18" charset="0"/>
                <a:cs typeface="Times New Roman" pitchFamily="18" charset="0"/>
              </a:rPr>
              <a:t> contains the executable part.</a:t>
            </a:r>
          </a:p>
          <a:p>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AS</a:t>
            </a:r>
            <a:r>
              <a:rPr lang="en-US" sz="2400" dirty="0">
                <a:latin typeface="Times New Roman" pitchFamily="18" charset="0"/>
                <a:cs typeface="Times New Roman" pitchFamily="18" charset="0"/>
              </a:rPr>
              <a:t> keyword is used instead of the </a:t>
            </a:r>
            <a:r>
              <a:rPr lang="en-US" sz="2400" b="1" dirty="0">
                <a:latin typeface="Times New Roman" pitchFamily="18" charset="0"/>
                <a:cs typeface="Times New Roman" pitchFamily="18" charset="0"/>
              </a:rPr>
              <a:t>IS</a:t>
            </a:r>
            <a:r>
              <a:rPr lang="en-US" sz="2400" dirty="0">
                <a:latin typeface="Times New Roman" pitchFamily="18" charset="0"/>
                <a:cs typeface="Times New Roman" pitchFamily="18" charset="0"/>
              </a:rPr>
              <a:t> keyword for creating a standalone function.</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3423573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b="1" dirty="0" smtClean="0">
                <a:solidFill>
                  <a:srgbClr val="FF0000"/>
                </a:solidFill>
                <a:latin typeface="Times New Roman" pitchFamily="18" charset="0"/>
                <a:cs typeface="Times New Roman" pitchFamily="18" charset="0"/>
              </a:rPr>
              <a:t>Example</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562600"/>
          </a:xfrm>
        </p:spPr>
        <p:txBody>
          <a:bodyPr>
            <a:noAutofit/>
          </a:bodyPr>
          <a:lstStyle/>
          <a:p>
            <a:pPr marL="0" indent="0">
              <a:buNone/>
            </a:pPr>
            <a:r>
              <a:rPr lang="en-US" sz="2500" b="1" dirty="0">
                <a:latin typeface="Times New Roman" pitchFamily="18" charset="0"/>
                <a:cs typeface="Times New Roman" pitchFamily="18" charset="0"/>
              </a:rPr>
              <a:t>CREATE OR REPLACE FUNCTION </a:t>
            </a:r>
            <a:r>
              <a:rPr lang="en-US" sz="2500" dirty="0">
                <a:latin typeface="Times New Roman" pitchFamily="18" charset="0"/>
                <a:cs typeface="Times New Roman" pitchFamily="18" charset="0"/>
              </a:rPr>
              <a:t>totalCustomers RETURN number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IS </a:t>
            </a:r>
            <a:r>
              <a:rPr lang="en-US" sz="2500" dirty="0">
                <a:latin typeface="Times New Roman" pitchFamily="18" charset="0"/>
                <a:cs typeface="Times New Roman" pitchFamily="18" charset="0"/>
              </a:rPr>
              <a:t>total number(2) := 0;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BEGIN </a:t>
            </a:r>
          </a:p>
          <a:p>
            <a:pPr marL="0" indent="0">
              <a:buNone/>
            </a:pPr>
            <a:r>
              <a:rPr lang="en-US" sz="2500" dirty="0" smtClean="0">
                <a:latin typeface="Times New Roman" pitchFamily="18" charset="0"/>
                <a:cs typeface="Times New Roman" pitchFamily="18" charset="0"/>
              </a:rPr>
              <a:t>	SELECT </a:t>
            </a:r>
            <a:r>
              <a:rPr lang="en-US" sz="2500" dirty="0">
                <a:latin typeface="Times New Roman" pitchFamily="18" charset="0"/>
                <a:cs typeface="Times New Roman" pitchFamily="18" charset="0"/>
              </a:rPr>
              <a:t>count(*) into total FROM customers;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RETURN </a:t>
            </a:r>
            <a:r>
              <a:rPr lang="en-US" sz="2500" dirty="0">
                <a:latin typeface="Times New Roman" pitchFamily="18" charset="0"/>
                <a:cs typeface="Times New Roman" pitchFamily="18" charset="0"/>
              </a:rPr>
              <a:t>total</a:t>
            </a:r>
            <a:r>
              <a:rPr lang="en-US" sz="2500" dirty="0" smtClean="0">
                <a:latin typeface="Times New Roman" pitchFamily="18" charset="0"/>
                <a:cs typeface="Times New Roman" pitchFamily="18" charset="0"/>
              </a:rPr>
              <a:t>;</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END;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 </a:t>
            </a:r>
          </a:p>
          <a:p>
            <a:endParaRPr lang="en-US" sz="2500"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Output:-</a:t>
            </a:r>
            <a:endParaRPr lang="en-US" sz="2500" b="1" dirty="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Function created. </a:t>
            </a:r>
          </a:p>
        </p:txBody>
      </p:sp>
    </p:spTree>
    <p:extLst>
      <p:ext uri="{BB962C8B-B14F-4D97-AF65-F5344CB8AC3E}">
        <p14:creationId xmlns:p14="http://schemas.microsoft.com/office/powerpoint/2010/main" xmlns="" val="102231903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b="1" dirty="0">
                <a:solidFill>
                  <a:srgbClr val="FF0000"/>
                </a:solidFill>
                <a:latin typeface="Times New Roman" pitchFamily="18" charset="0"/>
                <a:cs typeface="Times New Roman" pitchFamily="18" charset="0"/>
              </a:rPr>
              <a:t>Calling a Function</a:t>
            </a:r>
            <a:br>
              <a:rPr lang="en-US" sz="3600" b="1" dirty="0">
                <a:solidFill>
                  <a:srgbClr val="FF0000"/>
                </a:solidFill>
                <a:latin typeface="Times New Roman" pitchFamily="18" charset="0"/>
                <a:cs typeface="Times New Roman" pitchFamily="18" charset="0"/>
              </a:rPr>
            </a:b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562600"/>
          </a:xfrm>
        </p:spPr>
        <p:txBody>
          <a:bodyPr>
            <a:normAutofit lnSpcReduction="10000"/>
          </a:bodyPr>
          <a:lstStyle/>
          <a:p>
            <a:r>
              <a:rPr lang="en-US" sz="2400" dirty="0" smtClean="0">
                <a:latin typeface="Times New Roman" pitchFamily="18" charset="0"/>
                <a:cs typeface="Times New Roman" pitchFamily="18" charset="0"/>
              </a:rPr>
              <a:t>While </a:t>
            </a:r>
            <a:r>
              <a:rPr lang="en-US" sz="2400" dirty="0">
                <a:latin typeface="Times New Roman" pitchFamily="18" charset="0"/>
                <a:cs typeface="Times New Roman" pitchFamily="18" charset="0"/>
              </a:rPr>
              <a:t>creating a function, you give a definition of what the function has to do.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use a function, you will have to call that function to perform the defined task.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 program calls a function, the program control is transferred to the called function.</a:t>
            </a:r>
          </a:p>
          <a:p>
            <a:r>
              <a:rPr lang="en-US" sz="2400" dirty="0">
                <a:latin typeface="Times New Roman" pitchFamily="18" charset="0"/>
                <a:cs typeface="Times New Roman" pitchFamily="18" charset="0"/>
              </a:rPr>
              <a:t>A called function performs the defined task and when its return statement is executed or when the </a:t>
            </a:r>
            <a:r>
              <a:rPr lang="en-US" sz="2400" b="1" dirty="0">
                <a:latin typeface="Times New Roman" pitchFamily="18" charset="0"/>
                <a:cs typeface="Times New Roman" pitchFamily="18" charset="0"/>
              </a:rPr>
              <a:t>last end statement</a:t>
            </a:r>
            <a:r>
              <a:rPr lang="en-US" sz="2400" dirty="0">
                <a:latin typeface="Times New Roman" pitchFamily="18" charset="0"/>
                <a:cs typeface="Times New Roman" pitchFamily="18" charset="0"/>
              </a:rPr>
              <a:t> is reached, it returns the program control back to the main program.</a:t>
            </a:r>
          </a:p>
          <a:p>
            <a:r>
              <a:rPr lang="en-US" sz="2400" dirty="0">
                <a:latin typeface="Times New Roman" pitchFamily="18" charset="0"/>
                <a:cs typeface="Times New Roman" pitchFamily="18" charset="0"/>
              </a:rPr>
              <a:t>To call a function, you simply need to pass the required parameters along with the function name and if the function returns a value, then you can store the returned value.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Following </a:t>
            </a:r>
            <a:r>
              <a:rPr lang="en-US" sz="2400" dirty="0">
                <a:latin typeface="Times New Roman" pitchFamily="18" charset="0"/>
                <a:cs typeface="Times New Roman" pitchFamily="18" charset="0"/>
              </a:rPr>
              <a:t>program calls the function </a:t>
            </a:r>
            <a:r>
              <a:rPr lang="en-US" sz="2400" b="1" dirty="0">
                <a:latin typeface="Times New Roman" pitchFamily="18" charset="0"/>
                <a:cs typeface="Times New Roman" pitchFamily="18" charset="0"/>
              </a:rPr>
              <a:t>totalCustomers</a:t>
            </a:r>
            <a:r>
              <a:rPr lang="en-US" sz="2400" dirty="0">
                <a:latin typeface="Times New Roman" pitchFamily="18" charset="0"/>
                <a:cs typeface="Times New Roman" pitchFamily="18" charset="0"/>
              </a:rPr>
              <a:t> from an anonymous block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675789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rmAutofit fontScale="92500" lnSpcReduction="10000"/>
          </a:bodyPr>
          <a:lstStyle/>
          <a:p>
            <a:pPr marL="0" indent="0">
              <a:buNone/>
            </a:pPr>
            <a:r>
              <a:rPr lang="en-US" sz="2700" dirty="0">
                <a:latin typeface="Times New Roman" pitchFamily="18" charset="0"/>
                <a:cs typeface="Times New Roman" pitchFamily="18" charset="0"/>
              </a:rPr>
              <a:t>DECLARE </a:t>
            </a:r>
            <a:endParaRPr lang="en-US" sz="2700" dirty="0" smtClean="0">
              <a:latin typeface="Times New Roman" pitchFamily="18" charset="0"/>
              <a:cs typeface="Times New Roman" pitchFamily="18" charset="0"/>
            </a:endParaRPr>
          </a:p>
          <a:p>
            <a:pPr marL="0" indent="0">
              <a:buNone/>
            </a:pPr>
            <a:r>
              <a:rPr lang="en-US" sz="2700" dirty="0" smtClean="0">
                <a:latin typeface="Times New Roman" pitchFamily="18" charset="0"/>
                <a:cs typeface="Times New Roman" pitchFamily="18" charset="0"/>
              </a:rPr>
              <a:t>	c </a:t>
            </a:r>
            <a:r>
              <a:rPr lang="en-US" sz="2700" dirty="0">
                <a:latin typeface="Times New Roman" pitchFamily="18" charset="0"/>
                <a:cs typeface="Times New Roman" pitchFamily="18" charset="0"/>
              </a:rPr>
              <a:t>number(2); </a:t>
            </a:r>
            <a:endParaRPr lang="en-US" sz="2700" dirty="0" smtClean="0">
              <a:latin typeface="Times New Roman" pitchFamily="18" charset="0"/>
              <a:cs typeface="Times New Roman" pitchFamily="18" charset="0"/>
            </a:endParaRPr>
          </a:p>
          <a:p>
            <a:pPr marL="0" indent="0">
              <a:buNone/>
            </a:pPr>
            <a:r>
              <a:rPr lang="en-US" sz="2700" dirty="0" smtClean="0">
                <a:latin typeface="Times New Roman" pitchFamily="18" charset="0"/>
                <a:cs typeface="Times New Roman" pitchFamily="18" charset="0"/>
              </a:rPr>
              <a:t>BEGIN </a:t>
            </a:r>
          </a:p>
          <a:p>
            <a:pPr marL="0" indent="0">
              <a:buNone/>
            </a:pPr>
            <a:r>
              <a:rPr lang="en-US" sz="2700" dirty="0" smtClean="0">
                <a:latin typeface="Times New Roman" pitchFamily="18" charset="0"/>
                <a:cs typeface="Times New Roman" pitchFamily="18" charset="0"/>
              </a:rPr>
              <a:t>	c </a:t>
            </a:r>
            <a:r>
              <a:rPr lang="en-US" sz="2700" dirty="0">
                <a:latin typeface="Times New Roman" pitchFamily="18" charset="0"/>
                <a:cs typeface="Times New Roman" pitchFamily="18" charset="0"/>
              </a:rPr>
              <a:t>:= totalCustomers(); </a:t>
            </a:r>
            <a:endParaRPr lang="en-US" sz="2700" dirty="0" smtClean="0">
              <a:latin typeface="Times New Roman" pitchFamily="18" charset="0"/>
              <a:cs typeface="Times New Roman" pitchFamily="18" charset="0"/>
            </a:endParaRPr>
          </a:p>
          <a:p>
            <a:pPr marL="0" indent="0">
              <a:buNone/>
            </a:pP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dbms_output.put_line</a:t>
            </a:r>
            <a:r>
              <a:rPr lang="en-US" sz="2700" dirty="0">
                <a:latin typeface="Times New Roman" pitchFamily="18" charset="0"/>
                <a:cs typeface="Times New Roman" pitchFamily="18" charset="0"/>
              </a:rPr>
              <a:t>('Total no. of Customers: ' || c); </a:t>
            </a:r>
            <a:endParaRPr lang="en-US" sz="2700" dirty="0" smtClean="0">
              <a:latin typeface="Times New Roman" pitchFamily="18" charset="0"/>
              <a:cs typeface="Times New Roman" pitchFamily="18" charset="0"/>
            </a:endParaRPr>
          </a:p>
          <a:p>
            <a:pPr marL="0" indent="0">
              <a:buNone/>
            </a:pPr>
            <a:r>
              <a:rPr lang="en-US" sz="2700" dirty="0" smtClean="0">
                <a:latin typeface="Times New Roman" pitchFamily="18" charset="0"/>
                <a:cs typeface="Times New Roman" pitchFamily="18" charset="0"/>
              </a:rPr>
              <a:t>END;</a:t>
            </a:r>
          </a:p>
          <a:p>
            <a:pPr marL="0" indent="0">
              <a:buNone/>
            </a:pPr>
            <a:r>
              <a:rPr lang="en-US" sz="2700" dirty="0" smtClean="0">
                <a:latin typeface="Times New Roman" pitchFamily="18" charset="0"/>
                <a:cs typeface="Times New Roman" pitchFamily="18" charset="0"/>
              </a:rPr>
              <a:t> </a:t>
            </a:r>
            <a:r>
              <a:rPr lang="en-US" sz="2700" dirty="0">
                <a:latin typeface="Times New Roman" pitchFamily="18" charset="0"/>
                <a:cs typeface="Times New Roman" pitchFamily="18" charset="0"/>
              </a:rPr>
              <a:t>/ </a:t>
            </a:r>
            <a:endParaRPr lang="en-US" sz="27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a:p>
            <a:r>
              <a:rPr lang="en-US" sz="2700" b="1" dirty="0" smtClean="0">
                <a:latin typeface="Times New Roman" pitchFamily="18" charset="0"/>
                <a:cs typeface="Times New Roman" pitchFamily="18" charset="0"/>
              </a:rPr>
              <a:t>Output:-</a:t>
            </a:r>
            <a:endParaRPr lang="en-US" sz="2700" b="1" dirty="0">
              <a:latin typeface="Times New Roman" pitchFamily="18" charset="0"/>
              <a:cs typeface="Times New Roman" pitchFamily="18" charset="0"/>
            </a:endParaRPr>
          </a:p>
          <a:p>
            <a:r>
              <a:rPr lang="en-US" sz="2700" dirty="0">
                <a:latin typeface="Times New Roman" pitchFamily="18" charset="0"/>
                <a:cs typeface="Times New Roman" pitchFamily="18" charset="0"/>
              </a:rPr>
              <a:t>Total no. of Customers: </a:t>
            </a:r>
            <a:r>
              <a:rPr lang="en-US" sz="2700" dirty="0" smtClean="0">
                <a:latin typeface="Times New Roman" pitchFamily="18" charset="0"/>
                <a:cs typeface="Times New Roman" pitchFamily="18" charset="0"/>
              </a:rPr>
              <a:t>6</a:t>
            </a:r>
          </a:p>
          <a:p>
            <a:r>
              <a:rPr lang="en-US" sz="2700" dirty="0" smtClean="0">
                <a:latin typeface="Times New Roman" pitchFamily="18" charset="0"/>
                <a:cs typeface="Times New Roman" pitchFamily="18" charset="0"/>
              </a:rPr>
              <a:t> </a:t>
            </a:r>
            <a:r>
              <a:rPr lang="en-US" sz="2700" dirty="0">
                <a:latin typeface="Times New Roman" pitchFamily="18" charset="0"/>
                <a:cs typeface="Times New Roman" pitchFamily="18" charset="0"/>
              </a:rPr>
              <a:t>PL/SQL procedure successfully completed. </a:t>
            </a:r>
            <a:endParaRPr lang="en-US" sz="27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a:p>
            <a:r>
              <a:rPr lang="en-US" sz="2800" b="1" dirty="0">
                <a:latin typeface="Times New Roman" pitchFamily="18" charset="0"/>
                <a:cs typeface="Times New Roman" pitchFamily="18" charset="0"/>
              </a:rPr>
              <a:t>Example:-</a:t>
            </a:r>
            <a:r>
              <a:rPr lang="en-US" sz="2800" dirty="0">
                <a:latin typeface="Times New Roman" pitchFamily="18" charset="0"/>
                <a:cs typeface="Times New Roman" pitchFamily="18" charset="0"/>
              </a:rPr>
              <a:t>Declaring, Defining, and Invoking a Simple PL/SQL Function that computes and returns the maximum of two values.</a:t>
            </a:r>
          </a:p>
          <a:p>
            <a:endParaRPr lang="en-US" sz="2800" dirty="0">
              <a:latin typeface="Times New Roman" pitchFamily="18" charset="0"/>
              <a:cs typeface="Times New Roman" pitchFamily="18" charset="0"/>
            </a:endParaRPr>
          </a:p>
          <a:p>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5966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715080937"/>
              </p:ext>
            </p:extLst>
          </p:nvPr>
        </p:nvGraphicFramePr>
        <p:xfrm>
          <a:off x="304800" y="533400"/>
          <a:ext cx="8686800" cy="5456707"/>
        </p:xfrm>
        <a:graphic>
          <a:graphicData uri="http://schemas.openxmlformats.org/drawingml/2006/table">
            <a:tbl>
              <a:tblPr firstRow="1" bandRow="1">
                <a:tableStyleId>{5C22544A-7EE6-4342-B048-85BDC9FD1C3A}</a:tableStyleId>
              </a:tblPr>
              <a:tblGrid>
                <a:gridCol w="723900"/>
                <a:gridCol w="7962900"/>
              </a:tblGrid>
              <a:tr h="456971">
                <a:tc>
                  <a:txBody>
                    <a:bodyPr/>
                    <a:lstStyle/>
                    <a:p>
                      <a:pPr algn="ctr"/>
                      <a:r>
                        <a:rPr lang="en-US" sz="2200" dirty="0" err="1">
                          <a:effectLst/>
                          <a:latin typeface="Times New Roman" pitchFamily="18" charset="0"/>
                          <a:cs typeface="Times New Roman" pitchFamily="18" charset="0"/>
                        </a:rPr>
                        <a:t>S.No</a:t>
                      </a:r>
                      <a:endParaRPr lang="en-US" sz="2200" dirty="0">
                        <a:effectLst/>
                        <a:latin typeface="Times New Roman" pitchFamily="18" charset="0"/>
                        <a:cs typeface="Times New Roman" pitchFamily="18" charset="0"/>
                      </a:endParaRPr>
                    </a:p>
                  </a:txBody>
                  <a:tcPr anchor="ctr"/>
                </a:tc>
                <a:tc>
                  <a:txBody>
                    <a:bodyPr/>
                    <a:lstStyle/>
                    <a:p>
                      <a:pPr algn="ctr"/>
                      <a:r>
                        <a:rPr lang="en-US" sz="2200">
                          <a:effectLst/>
                          <a:latin typeface="Times New Roman" pitchFamily="18" charset="0"/>
                          <a:cs typeface="Times New Roman" pitchFamily="18" charset="0"/>
                        </a:rPr>
                        <a:t>Sections &amp; Description</a:t>
                      </a:r>
                    </a:p>
                  </a:txBody>
                  <a:tcPr anchor="ctr"/>
                </a:tc>
              </a:tr>
              <a:tr h="1464810">
                <a:tc>
                  <a:txBody>
                    <a:bodyPr/>
                    <a:lstStyle/>
                    <a:p>
                      <a:pPr algn="ctr" fontAlgn="ctr"/>
                      <a:r>
                        <a:rPr lang="en-US" sz="2200">
                          <a:effectLst/>
                          <a:latin typeface="Times New Roman" pitchFamily="18" charset="0"/>
                          <a:cs typeface="Times New Roman" pitchFamily="18" charset="0"/>
                        </a:rPr>
                        <a:t>1</a:t>
                      </a:r>
                    </a:p>
                  </a:txBody>
                  <a:tcPr anchor="ctr"/>
                </a:tc>
                <a:tc>
                  <a:txBody>
                    <a:bodyPr/>
                    <a:lstStyle/>
                    <a:p>
                      <a:r>
                        <a:rPr lang="en-US" sz="2200" b="1" dirty="0">
                          <a:latin typeface="Times New Roman" pitchFamily="18" charset="0"/>
                          <a:cs typeface="Times New Roman" pitchFamily="18" charset="0"/>
                        </a:rPr>
                        <a:t>Declarations</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This section starts with the keyword </a:t>
                      </a:r>
                      <a:r>
                        <a:rPr lang="en-US" sz="2200" b="1" dirty="0">
                          <a:latin typeface="Times New Roman" pitchFamily="18" charset="0"/>
                          <a:cs typeface="Times New Roman" pitchFamily="18" charset="0"/>
                        </a:rPr>
                        <a:t>DECLARE</a:t>
                      </a:r>
                      <a:r>
                        <a:rPr lang="en-US" sz="2200" dirty="0">
                          <a:latin typeface="Times New Roman" pitchFamily="18" charset="0"/>
                          <a:cs typeface="Times New Roman" pitchFamily="18" charset="0"/>
                        </a:rPr>
                        <a:t>. It is an optional section and defines all variables, cursors, subprograms, and other elements to be used in the program.</a:t>
                      </a:r>
                    </a:p>
                  </a:txBody>
                  <a:tcPr anchor="ctr"/>
                </a:tc>
              </a:tr>
              <a:tr h="1802843">
                <a:tc>
                  <a:txBody>
                    <a:bodyPr/>
                    <a:lstStyle/>
                    <a:p>
                      <a:pPr algn="ctr" fontAlgn="ctr"/>
                      <a:r>
                        <a:rPr lang="en-US" sz="2200">
                          <a:effectLst/>
                          <a:latin typeface="Times New Roman" pitchFamily="18" charset="0"/>
                          <a:cs typeface="Times New Roman" pitchFamily="18" charset="0"/>
                        </a:rPr>
                        <a:t>2</a:t>
                      </a:r>
                    </a:p>
                  </a:txBody>
                  <a:tcPr anchor="ctr"/>
                </a:tc>
                <a:tc>
                  <a:txBody>
                    <a:bodyPr/>
                    <a:lstStyle/>
                    <a:p>
                      <a:r>
                        <a:rPr lang="en-US" sz="2200" b="1" dirty="0">
                          <a:latin typeface="Times New Roman" pitchFamily="18" charset="0"/>
                          <a:cs typeface="Times New Roman" pitchFamily="18" charset="0"/>
                        </a:rPr>
                        <a:t>Executable Commands</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This section is enclosed between the keywords </a:t>
                      </a:r>
                      <a:r>
                        <a:rPr lang="en-US" sz="2200" b="1" dirty="0">
                          <a:latin typeface="Times New Roman" pitchFamily="18" charset="0"/>
                          <a:cs typeface="Times New Roman" pitchFamily="18" charset="0"/>
                        </a:rPr>
                        <a:t>BEGIN</a:t>
                      </a:r>
                      <a:r>
                        <a:rPr lang="en-US" sz="2200" dirty="0">
                          <a:latin typeface="Times New Roman" pitchFamily="18" charset="0"/>
                          <a:cs typeface="Times New Roman" pitchFamily="18" charset="0"/>
                        </a:rPr>
                        <a:t> and </a:t>
                      </a:r>
                      <a:r>
                        <a:rPr lang="en-US" sz="2200" b="1" dirty="0">
                          <a:latin typeface="Times New Roman" pitchFamily="18" charset="0"/>
                          <a:cs typeface="Times New Roman" pitchFamily="18" charset="0"/>
                        </a:rPr>
                        <a:t>END</a:t>
                      </a:r>
                      <a:r>
                        <a:rPr lang="en-US" sz="2200" dirty="0">
                          <a:latin typeface="Times New Roman" pitchFamily="18" charset="0"/>
                          <a:cs typeface="Times New Roman" pitchFamily="18" charset="0"/>
                        </a:rPr>
                        <a:t> and it is a mandatory section. It consists of the executable PL/SQL statements of the program. It should have at least one executable line of code, which may be just a </a:t>
                      </a:r>
                      <a:r>
                        <a:rPr lang="en-US" sz="2200" b="1" dirty="0">
                          <a:latin typeface="Times New Roman" pitchFamily="18" charset="0"/>
                          <a:cs typeface="Times New Roman" pitchFamily="18" charset="0"/>
                        </a:rPr>
                        <a:t>NULL command</a:t>
                      </a:r>
                      <a:r>
                        <a:rPr lang="en-US" sz="2200" dirty="0">
                          <a:latin typeface="Times New Roman" pitchFamily="18" charset="0"/>
                          <a:cs typeface="Times New Roman" pitchFamily="18" charset="0"/>
                        </a:rPr>
                        <a:t> to indicate that nothing should be executed.</a:t>
                      </a:r>
                    </a:p>
                  </a:txBody>
                  <a:tcPr anchor="ctr"/>
                </a:tc>
              </a:tr>
              <a:tr h="1126777">
                <a:tc>
                  <a:txBody>
                    <a:bodyPr/>
                    <a:lstStyle/>
                    <a:p>
                      <a:pPr algn="ctr" fontAlgn="ctr"/>
                      <a:r>
                        <a:rPr lang="en-US" sz="2200">
                          <a:effectLst/>
                          <a:latin typeface="Times New Roman" pitchFamily="18" charset="0"/>
                          <a:cs typeface="Times New Roman" pitchFamily="18" charset="0"/>
                        </a:rPr>
                        <a:t>3</a:t>
                      </a:r>
                    </a:p>
                  </a:txBody>
                  <a:tcPr anchor="ctr"/>
                </a:tc>
                <a:tc>
                  <a:txBody>
                    <a:bodyPr/>
                    <a:lstStyle/>
                    <a:p>
                      <a:r>
                        <a:rPr lang="en-US" sz="2200" b="1" dirty="0">
                          <a:latin typeface="Times New Roman" pitchFamily="18" charset="0"/>
                          <a:cs typeface="Times New Roman" pitchFamily="18" charset="0"/>
                        </a:rPr>
                        <a:t>Exception Handling</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This section starts with the keyword </a:t>
                      </a:r>
                      <a:r>
                        <a:rPr lang="en-US" sz="2200" b="1" dirty="0">
                          <a:latin typeface="Times New Roman" pitchFamily="18" charset="0"/>
                          <a:cs typeface="Times New Roman" pitchFamily="18" charset="0"/>
                        </a:rPr>
                        <a:t>EXCEPTION</a:t>
                      </a:r>
                      <a:r>
                        <a:rPr lang="en-US" sz="2200" dirty="0">
                          <a:latin typeface="Times New Roman" pitchFamily="18" charset="0"/>
                          <a:cs typeface="Times New Roman" pitchFamily="18" charset="0"/>
                        </a:rPr>
                        <a:t>. This optional section contains </a:t>
                      </a:r>
                      <a:r>
                        <a:rPr lang="en-US" sz="2200" b="1" dirty="0">
                          <a:latin typeface="Times New Roman" pitchFamily="18" charset="0"/>
                          <a:cs typeface="Times New Roman" pitchFamily="18" charset="0"/>
                        </a:rPr>
                        <a:t>exception(s)</a:t>
                      </a:r>
                      <a:r>
                        <a:rPr lang="en-US" sz="2200" dirty="0">
                          <a:latin typeface="Times New Roman" pitchFamily="18" charset="0"/>
                          <a:cs typeface="Times New Roman" pitchFamily="18" charset="0"/>
                        </a:rPr>
                        <a:t> that handle errors in the program.</a:t>
                      </a:r>
                    </a:p>
                  </a:txBody>
                  <a:tcPr anchor="ctr"/>
                </a:tc>
              </a:tr>
            </a:tbl>
          </a:graphicData>
        </a:graphic>
      </p:graphicFrame>
    </p:spTree>
    <p:extLst>
      <p:ext uri="{BB962C8B-B14F-4D97-AF65-F5344CB8AC3E}">
        <p14:creationId xmlns:p14="http://schemas.microsoft.com/office/powerpoint/2010/main" xmlns="" val="138025239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Autofit/>
          </a:bodyPr>
          <a:lstStyle/>
          <a:p>
            <a:pPr marL="0" indent="0">
              <a:buNone/>
            </a:pPr>
            <a:r>
              <a:rPr lang="en-US" sz="1600" dirty="0" smtClean="0">
                <a:latin typeface="Times New Roman" pitchFamily="18" charset="0"/>
                <a:cs typeface="Times New Roman" pitchFamily="18" charset="0"/>
              </a:rPr>
              <a:t>DECLARE</a:t>
            </a:r>
          </a:p>
          <a:p>
            <a:pPr marL="0" indent="0">
              <a:buNone/>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 number</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b number</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 number; </a:t>
            </a:r>
            <a:endParaRPr lang="en-US" sz="1600" dirty="0" smtClean="0">
              <a:latin typeface="Times New Roman" pitchFamily="18" charset="0"/>
              <a:cs typeface="Times New Roman" pitchFamily="18" charset="0"/>
            </a:endParaRPr>
          </a:p>
          <a:p>
            <a:pPr marL="0" indent="0">
              <a:buNone/>
            </a:pPr>
            <a:r>
              <a:rPr lang="en-US" sz="1600" b="1" dirty="0" smtClean="0">
                <a:solidFill>
                  <a:srgbClr val="FF0000"/>
                </a:solidFill>
                <a:latin typeface="Times New Roman" pitchFamily="18" charset="0"/>
                <a:cs typeface="Times New Roman" pitchFamily="18" charset="0"/>
              </a:rPr>
              <a:t>FUNCTION </a:t>
            </a:r>
            <a:r>
              <a:rPr lang="en-US" sz="1600" b="1" dirty="0">
                <a:solidFill>
                  <a:srgbClr val="FF0000"/>
                </a:solidFill>
                <a:latin typeface="Times New Roman" pitchFamily="18" charset="0"/>
                <a:cs typeface="Times New Roman" pitchFamily="18" charset="0"/>
              </a:rPr>
              <a:t>findMax(x IN number, y IN number) </a:t>
            </a:r>
            <a:endParaRPr lang="en-US" sz="1600" b="1" dirty="0" smtClean="0">
              <a:solidFill>
                <a:srgbClr val="FF0000"/>
              </a:solidFill>
              <a:latin typeface="Times New Roman" pitchFamily="18" charset="0"/>
              <a:cs typeface="Times New Roman" pitchFamily="18" charset="0"/>
            </a:endParaRPr>
          </a:p>
          <a:p>
            <a:pPr marL="0" indent="0">
              <a:buNone/>
            </a:pPr>
            <a:r>
              <a:rPr lang="en-US" sz="1600" dirty="0" smtClean="0">
                <a:solidFill>
                  <a:srgbClr val="0000FF"/>
                </a:solidFill>
                <a:latin typeface="Times New Roman" pitchFamily="18" charset="0"/>
                <a:cs typeface="Times New Roman" pitchFamily="18" charset="0"/>
              </a:rPr>
              <a:t>RETURN </a:t>
            </a:r>
            <a:r>
              <a:rPr lang="en-US" sz="1600" dirty="0">
                <a:solidFill>
                  <a:srgbClr val="0000FF"/>
                </a:solidFill>
                <a:latin typeface="Times New Roman" pitchFamily="18" charset="0"/>
                <a:cs typeface="Times New Roman" pitchFamily="18" charset="0"/>
              </a:rPr>
              <a:t>number </a:t>
            </a:r>
            <a:endParaRPr lang="en-US" sz="1600" dirty="0" smtClean="0">
              <a:solidFill>
                <a:srgbClr val="0000FF"/>
              </a:solidFill>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IS</a:t>
            </a:r>
          </a:p>
          <a:p>
            <a:pPr marL="0" indent="0">
              <a:buNone/>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z number;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BEGIN </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IF </a:t>
            </a:r>
            <a:r>
              <a:rPr lang="en-US" sz="1600" dirty="0">
                <a:latin typeface="Times New Roman" pitchFamily="18" charset="0"/>
                <a:cs typeface="Times New Roman" pitchFamily="18" charset="0"/>
              </a:rPr>
              <a:t>x &gt; y THEN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z</a:t>
            </a:r>
            <a:r>
              <a:rPr lang="en-US" sz="1600" dirty="0">
                <a:latin typeface="Times New Roman" pitchFamily="18" charset="0"/>
                <a:cs typeface="Times New Roman" pitchFamily="18" charset="0"/>
              </a:rPr>
              <a:t>:= x;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ELSE Z</a:t>
            </a:r>
            <a:r>
              <a:rPr lang="en-US" sz="1600" dirty="0">
                <a:latin typeface="Times New Roman" pitchFamily="18" charset="0"/>
                <a:cs typeface="Times New Roman" pitchFamily="18" charset="0"/>
              </a:rPr>
              <a:t>:= y</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END IF;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RETURN </a:t>
            </a:r>
            <a:r>
              <a:rPr lang="en-US" sz="1600" dirty="0">
                <a:latin typeface="Times New Roman" pitchFamily="18" charset="0"/>
                <a:cs typeface="Times New Roman" pitchFamily="18" charset="0"/>
              </a:rPr>
              <a:t>z;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END</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BEGIN </a:t>
            </a:r>
          </a:p>
          <a:p>
            <a:pPr marL="0" indent="0">
              <a:buNone/>
            </a:pPr>
            <a:r>
              <a:rPr lang="en-US" sz="1600" dirty="0" smtClean="0">
                <a:latin typeface="Times New Roman" pitchFamily="18" charset="0"/>
                <a:cs typeface="Times New Roman" pitchFamily="18" charset="0"/>
              </a:rPr>
              <a:t>	a</a:t>
            </a:r>
            <a:r>
              <a:rPr lang="en-US" sz="1600" dirty="0">
                <a:latin typeface="Times New Roman" pitchFamily="18" charset="0"/>
                <a:cs typeface="Times New Roman" pitchFamily="18" charset="0"/>
              </a:rPr>
              <a:t>:= 23;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b</a:t>
            </a:r>
            <a:r>
              <a:rPr lang="en-US" sz="1600" dirty="0">
                <a:latin typeface="Times New Roman" pitchFamily="18" charset="0"/>
                <a:cs typeface="Times New Roman" pitchFamily="18" charset="0"/>
              </a:rPr>
              <a:t>:= 45;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c </a:t>
            </a:r>
            <a:r>
              <a:rPr lang="en-US" sz="1600" dirty="0">
                <a:latin typeface="Times New Roman" pitchFamily="18" charset="0"/>
                <a:cs typeface="Times New Roman" pitchFamily="18" charset="0"/>
              </a:rPr>
              <a:t>:= findMax(a, b);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dbms_output.put_line</a:t>
            </a:r>
            <a:r>
              <a:rPr lang="en-US" sz="1600" dirty="0">
                <a:latin typeface="Times New Roman" pitchFamily="18" charset="0"/>
                <a:cs typeface="Times New Roman" pitchFamily="18" charset="0"/>
              </a:rPr>
              <a:t>(' Maximum of (23,45): ' || c</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END;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4" name="Rectangle 3"/>
          <p:cNvSpPr/>
          <p:nvPr/>
        </p:nvSpPr>
        <p:spPr>
          <a:xfrm>
            <a:off x="4953000" y="2286000"/>
            <a:ext cx="3886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Output:-</a:t>
            </a:r>
          </a:p>
          <a:p>
            <a:r>
              <a:rPr lang="en-US" dirty="0" smtClean="0">
                <a:solidFill>
                  <a:schemeClr val="tx1"/>
                </a:solidFill>
              </a:rPr>
              <a:t>Maximum </a:t>
            </a:r>
            <a:r>
              <a:rPr lang="en-US" dirty="0">
                <a:solidFill>
                  <a:schemeClr val="tx1"/>
                </a:solidFill>
              </a:rPr>
              <a:t>of (23,45): 45 </a:t>
            </a:r>
          </a:p>
          <a:p>
            <a:r>
              <a:rPr lang="en-US" dirty="0">
                <a:solidFill>
                  <a:schemeClr val="tx1"/>
                </a:solidFill>
              </a:rPr>
              <a:t>PL/SQL procedure successfully completed. </a:t>
            </a:r>
          </a:p>
          <a:p>
            <a:pPr algn="ctr"/>
            <a:endParaRPr lang="en-US" dirty="0">
              <a:solidFill>
                <a:schemeClr val="tx1"/>
              </a:solidFill>
            </a:endParaRPr>
          </a:p>
        </p:txBody>
      </p:sp>
    </p:spTree>
    <p:extLst>
      <p:ext uri="{BB962C8B-B14F-4D97-AF65-F5344CB8AC3E}">
        <p14:creationId xmlns:p14="http://schemas.microsoft.com/office/powerpoint/2010/main" xmlns="" val="325440015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6000" b="1" smtClean="0">
              <a:solidFill>
                <a:srgbClr val="FF0000"/>
              </a:solidFill>
              <a:latin typeface="Times New Roman" panose="02020603050405020304" pitchFamily="18" charset="0"/>
              <a:cs typeface="Times New Roman" panose="02020603050405020304" pitchFamily="18" charset="0"/>
            </a:endParaRPr>
          </a:p>
          <a:p>
            <a:pPr marL="0" indent="0" algn="ctr">
              <a:buNone/>
            </a:pPr>
            <a:r>
              <a:rPr lang="en-US" sz="6000" b="1" smtClean="0">
                <a:solidFill>
                  <a:srgbClr val="FF0000"/>
                </a:solidFill>
                <a:latin typeface="Times New Roman" panose="02020603050405020304" pitchFamily="18" charset="0"/>
                <a:cs typeface="Times New Roman" panose="02020603050405020304" pitchFamily="18" charset="0"/>
              </a:rPr>
              <a:t>END</a:t>
            </a:r>
            <a:endParaRPr lang="en-US" sz="6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95232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400800"/>
          </a:xfrm>
        </p:spPr>
        <p:txBody>
          <a:bodyPr>
            <a:noAutofit/>
          </a:bodyPr>
          <a:lstStyle/>
          <a:p>
            <a:pPr>
              <a:buFont typeface="Wingdings" pitchFamily="2" charset="2"/>
              <a:buChar char="ü"/>
            </a:pPr>
            <a:r>
              <a:rPr lang="en-US" sz="2400" b="1" dirty="0">
                <a:solidFill>
                  <a:srgbClr val="FF0000"/>
                </a:solidFill>
                <a:latin typeface="Times New Roman" pitchFamily="18" charset="0"/>
                <a:cs typeface="Times New Roman" pitchFamily="18" charset="0"/>
              </a:rPr>
              <a:t>Declaration Section</a:t>
            </a:r>
          </a:p>
          <a:p>
            <a:r>
              <a:rPr lang="en-US" sz="2400" dirty="0">
                <a:latin typeface="Times New Roman" pitchFamily="18" charset="0"/>
                <a:cs typeface="Times New Roman" pitchFamily="18" charset="0"/>
              </a:rPr>
              <a:t>This is the first section of the PL/SQL blocks.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This is </a:t>
            </a:r>
            <a:r>
              <a:rPr lang="en-US" sz="2400" dirty="0">
                <a:latin typeface="Times New Roman" pitchFamily="18" charset="0"/>
                <a:cs typeface="Times New Roman" pitchFamily="18" charset="0"/>
              </a:rPr>
              <a:t>the section in which the declaration of variables, cursors, exceptions, subprograms, pragma instructions and collections that are needed in the block will be declared.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This particular section is optional and can be skipped if no declarations are needed.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This should be the first section in a PL/SQL block, if present</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section should be always followed by execution section.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section starts with the keyword ‘</a:t>
            </a:r>
            <a:r>
              <a:rPr lang="en-US" sz="2400" b="1" dirty="0">
                <a:latin typeface="Times New Roman" pitchFamily="18" charset="0"/>
                <a:cs typeface="Times New Roman" pitchFamily="18" charset="0"/>
              </a:rPr>
              <a:t>DECLARE’.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63666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fontScale="77500" lnSpcReduction="20000"/>
          </a:bodyPr>
          <a:lstStyle/>
          <a:p>
            <a:pPr>
              <a:buFont typeface="Wingdings" pitchFamily="2" charset="2"/>
              <a:buChar char="ü"/>
            </a:pPr>
            <a:r>
              <a:rPr lang="en-US" b="1" dirty="0">
                <a:solidFill>
                  <a:srgbClr val="FF0000"/>
                </a:solidFill>
                <a:latin typeface="Times New Roman" pitchFamily="18" charset="0"/>
                <a:cs typeface="Times New Roman" pitchFamily="18" charset="0"/>
              </a:rPr>
              <a:t>Execution Section</a:t>
            </a:r>
          </a:p>
          <a:p>
            <a:r>
              <a:rPr lang="en-US" dirty="0">
                <a:latin typeface="Times New Roman" pitchFamily="18" charset="0"/>
                <a:cs typeface="Times New Roman" pitchFamily="18" charset="0"/>
              </a:rPr>
              <a:t>Execution part is the main and mandatory part which actually executes the code that is written inside it.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Since </a:t>
            </a:r>
            <a:r>
              <a:rPr lang="en-US" dirty="0">
                <a:latin typeface="Times New Roman" pitchFamily="18" charset="0"/>
                <a:cs typeface="Times New Roman" pitchFamily="18" charset="0"/>
              </a:rPr>
              <a:t>the PL/SQL expects the executable statements from this block this cannot be an empty block, i.e., it should have at least one valid executable code line in it.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can contain both PL/SQL code and</a:t>
            </a:r>
            <a:r>
              <a:rPr lang="en-US" dirty="0">
                <a:latin typeface="Times New Roman" pitchFamily="18" charset="0"/>
                <a:cs typeface="Times New Roman" pitchFamily="18" charset="0"/>
                <a:hlinkClick r:id="rId2"/>
              </a:rPr>
              <a:t> SQL </a:t>
            </a:r>
            <a:r>
              <a:rPr lang="en-US" dirty="0">
                <a:latin typeface="Times New Roman" pitchFamily="18" charset="0"/>
                <a:cs typeface="Times New Roman" pitchFamily="18" charset="0"/>
              </a:rPr>
              <a:t>code.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can contain one or many blocks inside it as a nested blocks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section starts with the keyword 'BEGIN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section should be followed either by 'END' or Exception-Handling section (if present)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360777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normAutofit fontScale="70000" lnSpcReduction="20000"/>
          </a:bodyPr>
          <a:lstStyle/>
          <a:p>
            <a:pPr>
              <a:buFont typeface="Wingdings" pitchFamily="2" charset="2"/>
              <a:buChar char="ü"/>
            </a:pPr>
            <a:r>
              <a:rPr lang="en-US" b="1" dirty="0">
                <a:solidFill>
                  <a:srgbClr val="FF0000"/>
                </a:solidFill>
                <a:latin typeface="Times New Roman" pitchFamily="18" charset="0"/>
                <a:cs typeface="Times New Roman" pitchFamily="18" charset="0"/>
              </a:rPr>
              <a:t>Exception-Handling Section:</a:t>
            </a:r>
          </a:p>
          <a:p>
            <a:r>
              <a:rPr lang="en-US" dirty="0">
                <a:latin typeface="Times New Roman" pitchFamily="18" charset="0"/>
                <a:cs typeface="Times New Roman" pitchFamily="18" charset="0"/>
              </a:rPr>
              <a:t>The exception are unavoidable in the program which occurs at run-time and to handle this Oracle has provided an Exception-handling section in blocks. This section can also contain PL/SQL statements. This is an optional section of the PL/SQL blocks.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is the section where the exception raised in the execution block is handled.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section is the last part of the PL/SQL block.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Control from this section can never return to the execution block.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section starts with the keyword </a:t>
            </a:r>
            <a:r>
              <a:rPr lang="en-US" b="1" dirty="0">
                <a:solidFill>
                  <a:srgbClr val="FF0000"/>
                </a:solidFill>
                <a:latin typeface="Times New Roman" pitchFamily="18" charset="0"/>
                <a:cs typeface="Times New Roman" pitchFamily="18" charset="0"/>
              </a:rPr>
              <a:t>'EXCEPTION</a:t>
            </a:r>
            <a:r>
              <a:rPr lang="en-US" b="1" dirty="0" smtClean="0">
                <a:solidFill>
                  <a:srgbClr val="FF0000"/>
                </a:solidFill>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section should be always followed by the keyword 'END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Keyword 'END' marks the end of PL/SQL block. </a:t>
            </a:r>
          </a:p>
        </p:txBody>
      </p:sp>
    </p:spTree>
    <p:extLst>
      <p:ext uri="{BB962C8B-B14F-4D97-AF65-F5344CB8AC3E}">
        <p14:creationId xmlns:p14="http://schemas.microsoft.com/office/powerpoint/2010/main" xmlns="" val="4173571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92500" lnSpcReduction="20000"/>
          </a:bodyPr>
          <a:lstStyle/>
          <a:p>
            <a:r>
              <a:rPr lang="en-US" dirty="0">
                <a:latin typeface="Times New Roman" pitchFamily="18" charset="0"/>
                <a:cs typeface="Times New Roman" pitchFamily="18" charset="0"/>
              </a:rPr>
              <a:t>Every PL/SQL statement ends with a semicolon (;). PL/SQL blocks can be nested within other PL/SQL blocks using </a:t>
            </a:r>
            <a:r>
              <a:rPr lang="en-US" b="1" dirty="0">
                <a:latin typeface="Times New Roman" pitchFamily="18" charset="0"/>
                <a:cs typeface="Times New Roman" pitchFamily="18" charset="0"/>
              </a:rPr>
              <a:t>BEGIN</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END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ollowing </a:t>
            </a:r>
            <a:r>
              <a:rPr lang="en-US" dirty="0">
                <a:latin typeface="Times New Roman" pitchFamily="18" charset="0"/>
                <a:cs typeface="Times New Roman" pitchFamily="18" charset="0"/>
              </a:rPr>
              <a:t>is the basic structure of a PL/SQL block </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r>
              <a:rPr lang="en-US" dirty="0">
                <a:solidFill>
                  <a:srgbClr val="FF0000"/>
                </a:solidFill>
                <a:latin typeface="Times New Roman" pitchFamily="18" charset="0"/>
                <a:cs typeface="Times New Roman" pitchFamily="18" charset="0"/>
              </a:rPr>
              <a:t>DECLARE </a:t>
            </a:r>
            <a:endParaRPr lang="en-US" dirty="0" smtClean="0">
              <a:solidFill>
                <a:srgbClr val="FF0000"/>
              </a:solidFill>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&lt;</a:t>
            </a:r>
            <a:r>
              <a:rPr lang="en-US" dirty="0">
                <a:solidFill>
                  <a:schemeClr val="tx1">
                    <a:lumMod val="85000"/>
                    <a:lumOff val="15000"/>
                  </a:schemeClr>
                </a:solidFill>
                <a:latin typeface="Times New Roman" pitchFamily="18" charset="0"/>
                <a:cs typeface="Times New Roman" pitchFamily="18" charset="0"/>
              </a:rPr>
              <a:t>declarations section&gt; </a:t>
            </a:r>
            <a:endParaRPr lang="en-US" dirty="0" smtClean="0">
              <a:solidFill>
                <a:schemeClr val="tx1">
                  <a:lumMod val="85000"/>
                  <a:lumOff val="15000"/>
                </a:schemeClr>
              </a:solidFill>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	BEGIN </a:t>
            </a:r>
          </a:p>
          <a:p>
            <a:pPr marL="0" indent="0">
              <a:buNone/>
            </a:pPr>
            <a:r>
              <a:rPr lang="en-US" dirty="0" smtClean="0">
                <a:solidFill>
                  <a:srgbClr val="FF0000"/>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&lt;</a:t>
            </a:r>
            <a:r>
              <a:rPr lang="en-US" dirty="0">
                <a:solidFill>
                  <a:schemeClr val="tx1">
                    <a:lumMod val="85000"/>
                    <a:lumOff val="15000"/>
                  </a:schemeClr>
                </a:solidFill>
                <a:latin typeface="Times New Roman" pitchFamily="18" charset="0"/>
                <a:cs typeface="Times New Roman" pitchFamily="18" charset="0"/>
              </a:rPr>
              <a:t>executable command(s)&gt; </a:t>
            </a:r>
            <a:endParaRPr lang="en-US" dirty="0" smtClean="0">
              <a:solidFill>
                <a:schemeClr val="tx1">
                  <a:lumMod val="85000"/>
                  <a:lumOff val="15000"/>
                </a:schemeClr>
              </a:solidFill>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	EXCEPTION </a:t>
            </a:r>
          </a:p>
          <a:p>
            <a:pPr marL="0" indent="0">
              <a:buNone/>
            </a:pPr>
            <a:r>
              <a:rPr lang="en-US" dirty="0" smtClean="0">
                <a:solidFill>
                  <a:srgbClr val="FF0000"/>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&lt;</a:t>
            </a:r>
            <a:r>
              <a:rPr lang="en-US" dirty="0">
                <a:solidFill>
                  <a:schemeClr val="tx1">
                    <a:lumMod val="85000"/>
                    <a:lumOff val="15000"/>
                  </a:schemeClr>
                </a:solidFill>
                <a:latin typeface="Times New Roman" pitchFamily="18" charset="0"/>
                <a:cs typeface="Times New Roman" pitchFamily="18" charset="0"/>
              </a:rPr>
              <a:t>exception handling&gt; </a:t>
            </a:r>
            <a:endParaRPr lang="en-US" dirty="0" smtClean="0">
              <a:solidFill>
                <a:schemeClr val="tx1">
                  <a:lumMod val="85000"/>
                  <a:lumOff val="15000"/>
                </a:schemeClr>
              </a:solidFill>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END</a:t>
            </a:r>
            <a:r>
              <a:rPr lang="en-US" dirty="0">
                <a:solidFill>
                  <a:srgbClr val="FF0000"/>
                </a:solidFill>
                <a:latin typeface="Times New Roman" pitchFamily="18" charset="0"/>
                <a:cs typeface="Times New Roman" pitchFamily="18" charset="0"/>
              </a:rPr>
              <a:t>; </a:t>
            </a:r>
          </a:p>
        </p:txBody>
      </p:sp>
    </p:spTree>
    <p:extLst>
      <p:ext uri="{BB962C8B-B14F-4D97-AF65-F5344CB8AC3E}">
        <p14:creationId xmlns:p14="http://schemas.microsoft.com/office/powerpoint/2010/main" xmlns="" val="3639358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a:bodyPr>
          <a:lstStyle/>
          <a:p>
            <a:r>
              <a:rPr lang="en-US" sz="2400" b="1" dirty="0">
                <a:solidFill>
                  <a:srgbClr val="0000FF"/>
                </a:solidFill>
                <a:latin typeface="Times New Roman" pitchFamily="18" charset="0"/>
                <a:cs typeface="Times New Roman" pitchFamily="18" charset="0"/>
              </a:rPr>
              <a:t>The 'Hello World' Example</a:t>
            </a:r>
          </a:p>
          <a:p>
            <a:pPr marL="0" indent="0">
              <a:buNone/>
            </a:pPr>
            <a:r>
              <a:rPr lang="en-US" sz="2400" b="1" dirty="0">
                <a:solidFill>
                  <a:srgbClr val="FF0000"/>
                </a:solidFill>
                <a:latin typeface="Times New Roman" pitchFamily="18" charset="0"/>
                <a:cs typeface="Times New Roman" pitchFamily="18" charset="0"/>
              </a:rPr>
              <a:t>DECLARE </a:t>
            </a:r>
            <a:endParaRPr lang="en-US" sz="2400" b="1" dirty="0" smtClean="0">
              <a:solidFill>
                <a:srgbClr val="FF0000"/>
              </a:solidFill>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message </a:t>
            </a:r>
            <a:r>
              <a:rPr lang="en-US" sz="2400" dirty="0">
                <a:latin typeface="Times New Roman" pitchFamily="18" charset="0"/>
                <a:cs typeface="Times New Roman" pitchFamily="18" charset="0"/>
              </a:rPr>
              <a:t>varchar2(20):= 'Hello, World!'; </a:t>
            </a:r>
            <a:endParaRPr lang="en-US" sz="2400" dirty="0" smtClean="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BEGIN</a:t>
            </a:r>
            <a:r>
              <a:rPr lang="en-US" sz="2400" dirty="0" smtClean="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dbms_output.put_line</a:t>
            </a:r>
            <a:r>
              <a:rPr lang="en-US" sz="2400" dirty="0" smtClean="0">
                <a:latin typeface="Times New Roman" pitchFamily="18" charset="0"/>
                <a:cs typeface="Times New Roman" pitchFamily="18" charset="0"/>
              </a:rPr>
              <a:t>(message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END;</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b="1" dirty="0" smtClean="0">
                <a:solidFill>
                  <a:srgbClr val="FF0000"/>
                </a:solidFill>
                <a:latin typeface="Times New Roman" pitchFamily="18" charset="0"/>
                <a:cs typeface="Times New Roman" pitchFamily="18" charset="0"/>
              </a:rPr>
              <a:t>END;</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line </a:t>
            </a:r>
            <a:r>
              <a:rPr lang="en-US" sz="2400" dirty="0">
                <a:latin typeface="Times New Roman" pitchFamily="18" charset="0"/>
                <a:cs typeface="Times New Roman" pitchFamily="18" charset="0"/>
              </a:rPr>
              <a:t>signals the end of the PL/SQL block. To run the code from the SQL command line, you may need to type / at the beginning of the first blank line after the last line of the code.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the above code is executed at the SQL prompt, it produces the following result −</a:t>
            </a:r>
          </a:p>
          <a:p>
            <a:pPr marL="0" indent="0">
              <a:buNone/>
            </a:pPr>
            <a:r>
              <a:rPr lang="en-US" sz="2400" dirty="0">
                <a:solidFill>
                  <a:srgbClr val="0000FF"/>
                </a:solidFill>
                <a:latin typeface="Times New Roman" pitchFamily="18" charset="0"/>
                <a:cs typeface="Times New Roman" pitchFamily="18" charset="0"/>
              </a:rPr>
              <a:t>Hello </a:t>
            </a:r>
            <a:r>
              <a:rPr lang="en-US" sz="2400" dirty="0" smtClean="0">
                <a:solidFill>
                  <a:srgbClr val="0000FF"/>
                </a:solidFill>
                <a:latin typeface="Times New Roman" pitchFamily="18" charset="0"/>
                <a:cs typeface="Times New Roman" pitchFamily="18" charset="0"/>
              </a:rPr>
              <a:t>World</a:t>
            </a:r>
          </a:p>
          <a:p>
            <a:pPr marL="0" indent="0">
              <a:buNone/>
            </a:pPr>
            <a:r>
              <a:rPr lang="en-US" sz="2400" dirty="0" smtClean="0">
                <a:solidFill>
                  <a:srgbClr val="0000FF"/>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PL/SQL procedure successfully completed. </a:t>
            </a:r>
          </a:p>
        </p:txBody>
      </p:sp>
    </p:spTree>
    <p:extLst>
      <p:ext uri="{BB962C8B-B14F-4D97-AF65-F5344CB8AC3E}">
        <p14:creationId xmlns:p14="http://schemas.microsoft.com/office/powerpoint/2010/main" xmlns="" val="3238787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5400" b="1" dirty="0" smtClean="0">
                <a:solidFill>
                  <a:srgbClr val="FF0000"/>
                </a:solidFill>
                <a:latin typeface="Times New Roman" pitchFamily="18" charset="0"/>
                <a:cs typeface="Times New Roman" pitchFamily="18" charset="0"/>
              </a:rPr>
              <a:t>PL/SQL</a:t>
            </a:r>
            <a:endParaRPr lang="en-US" sz="5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516563"/>
          </a:xfrm>
        </p:spPr>
        <p:txBody>
          <a:bodyPr>
            <a:normAutofit fontScale="85000" lnSpcReduction="20000"/>
          </a:bodyPr>
          <a:lstStyle/>
          <a:p>
            <a:r>
              <a:rPr lang="en-US" b="1" dirty="0">
                <a:latin typeface="Times New Roman" pitchFamily="18" charset="0"/>
                <a:cs typeface="Times New Roman" pitchFamily="18" charset="0"/>
              </a:rPr>
              <a:t>PL/SQL</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Procedural Language/Structured Query Language</a:t>
            </a:r>
            <a:r>
              <a:rPr lang="en-US" dirty="0">
                <a:latin typeface="Times New Roman" pitchFamily="18" charset="0"/>
                <a:cs typeface="Times New Roman" pitchFamily="18" charset="0"/>
              </a:rPr>
              <a:t>) is </a:t>
            </a:r>
            <a:r>
              <a:rPr lang="en-US" dirty="0">
                <a:latin typeface="Times New Roman" pitchFamily="18" charset="0"/>
                <a:cs typeface="Times New Roman" pitchFamily="18" charset="0"/>
                <a:hlinkClick r:id="rId2" tooltip="Oracle Corporation"/>
              </a:rPr>
              <a:t>Oracle Corporation</a:t>
            </a:r>
            <a:r>
              <a:rPr lang="en-US" dirty="0">
                <a:latin typeface="Times New Roman" pitchFamily="18" charset="0"/>
                <a:cs typeface="Times New Roman" pitchFamily="18" charset="0"/>
              </a:rPr>
              <a:t>'s </a:t>
            </a:r>
            <a:r>
              <a:rPr lang="en-US" dirty="0">
                <a:latin typeface="Times New Roman" pitchFamily="18" charset="0"/>
                <a:cs typeface="Times New Roman" pitchFamily="18" charset="0"/>
                <a:hlinkClick r:id="rId3" tooltip="Procedural programming"/>
              </a:rPr>
              <a:t>procedural</a:t>
            </a:r>
            <a:r>
              <a:rPr lang="en-US" dirty="0">
                <a:latin typeface="Times New Roman" pitchFamily="18" charset="0"/>
                <a:cs typeface="Times New Roman" pitchFamily="18" charset="0"/>
              </a:rPr>
              <a:t> </a:t>
            </a:r>
            <a:r>
              <a:rPr lang="en-US" dirty="0">
                <a:latin typeface="Times New Roman" pitchFamily="18" charset="0"/>
                <a:cs typeface="Times New Roman" pitchFamily="18" charset="0"/>
                <a:hlinkClick r:id="rId4" tooltip="Programming language"/>
              </a:rPr>
              <a:t>extension</a:t>
            </a:r>
            <a:r>
              <a:rPr lang="en-US" dirty="0">
                <a:latin typeface="Times New Roman" pitchFamily="18" charset="0"/>
                <a:cs typeface="Times New Roman" pitchFamily="18" charset="0"/>
              </a:rPr>
              <a:t> for </a:t>
            </a:r>
            <a:r>
              <a:rPr lang="en-US" dirty="0">
                <a:latin typeface="Times New Roman" pitchFamily="18" charset="0"/>
                <a:cs typeface="Times New Roman" pitchFamily="18" charset="0"/>
                <a:hlinkClick r:id="rId5" tooltip="SQL"/>
              </a:rPr>
              <a:t>SQL</a:t>
            </a:r>
            <a:r>
              <a:rPr lang="en-US" dirty="0">
                <a:latin typeface="Times New Roman" pitchFamily="18" charset="0"/>
                <a:cs typeface="Times New Roman" pitchFamily="18" charset="0"/>
              </a:rPr>
              <a:t> and the </a:t>
            </a:r>
            <a:r>
              <a:rPr lang="en-US" dirty="0">
                <a:latin typeface="Times New Roman" pitchFamily="18" charset="0"/>
                <a:cs typeface="Times New Roman" pitchFamily="18" charset="0"/>
                <a:hlinkClick r:id="rId6" tooltip="Oracle Database"/>
              </a:rPr>
              <a:t>Oracle relational database</a:t>
            </a:r>
            <a:r>
              <a:rPr lang="en-US" dirty="0">
                <a:latin typeface="Times New Roman" pitchFamily="18" charset="0"/>
                <a:cs typeface="Times New Roman" pitchFamily="18" charset="0"/>
              </a:rPr>
              <a:t>. PL/SQL is available in Oracle </a:t>
            </a:r>
            <a:r>
              <a:rPr lang="en-US" dirty="0" smtClean="0">
                <a:latin typeface="Times New Roman" pitchFamily="18" charset="0"/>
                <a:cs typeface="Times New Roman" pitchFamily="18" charset="0"/>
              </a:rPr>
              <a:t>Database.</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is a combination of SQL along with the procedural features of programming languages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was developed by Oracle Corporation in the early 90's to enhance the capabilities of SQL.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is one of three key programming languages embedded in the Oracle Database, along with SQL itself and Java</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90157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Advantages of PL/SQL</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763000" cy="5562600"/>
          </a:xfrm>
        </p:spPr>
        <p:txBody>
          <a:bodyPr>
            <a:normAutofit fontScale="70000" lnSpcReduction="20000"/>
          </a:bodyPr>
          <a:lstStyle/>
          <a:p>
            <a:r>
              <a:rPr lang="en-US" dirty="0" smtClean="0">
                <a:latin typeface="Times New Roman" pitchFamily="18" charset="0"/>
                <a:cs typeface="Times New Roman" pitchFamily="18" charset="0"/>
              </a:rPr>
              <a:t>SQL </a:t>
            </a:r>
            <a:r>
              <a:rPr lang="en-US" dirty="0">
                <a:latin typeface="Times New Roman" pitchFamily="18" charset="0"/>
                <a:cs typeface="Times New Roman" pitchFamily="18" charset="0"/>
              </a:rPr>
              <a:t>is the standard database language and PL/SQL is strongly integrated with SQL.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supports both static and dynamic SQL.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Static </a:t>
            </a:r>
            <a:r>
              <a:rPr lang="en-US" dirty="0">
                <a:latin typeface="Times New Roman" pitchFamily="18" charset="0"/>
                <a:cs typeface="Times New Roman" pitchFamily="18" charset="0"/>
              </a:rPr>
              <a:t>SQL supports DML operations and transaction control from PL/SQL block.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Dynamic SQL, SQL allows embedding DDL statements in PL/SQL blocks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allows sending an entire block of statements to the database at one time. This reduces network traffic and provides high performance for the applications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gives high productivity to programmers as it can query, transform, and update data in a database.</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5389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85000" lnSpcReduction="10000"/>
          </a:bodyPr>
          <a:lstStyle/>
          <a:p>
            <a:r>
              <a:rPr lang="en-US" dirty="0">
                <a:latin typeface="Times New Roman" pitchFamily="18" charset="0"/>
                <a:cs typeface="Times New Roman" pitchFamily="18" charset="0"/>
              </a:rPr>
              <a:t>PL/SQL saves time on design and debugging by strong features, such as exception handling, encapsulation, data hiding, and object-oriented data types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Applications written in PL/SQL are fully portable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provides high security level</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provides access to predefined SQL packages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provides support for </a:t>
            </a:r>
            <a:r>
              <a:rPr lang="en-US" dirty="0" smtClean="0">
                <a:latin typeface="Times New Roman" pitchFamily="18" charset="0"/>
                <a:cs typeface="Times New Roman" pitchFamily="18" charset="0"/>
              </a:rPr>
              <a:t>Object-Oriented Programming.</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provides support for developing Web Applications and Server Pages.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995620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fontScale="92500" lnSpcReduction="10000"/>
          </a:bodyPr>
          <a:lstStyle/>
          <a:p>
            <a:pPr>
              <a:buFont typeface="Wingdings" pitchFamily="2" charset="2"/>
              <a:buChar char="q"/>
            </a:pPr>
            <a:r>
              <a:rPr lang="en-US" b="1" dirty="0">
                <a:solidFill>
                  <a:srgbClr val="FF0000"/>
                </a:solidFill>
                <a:latin typeface="Times New Roman" pitchFamily="18" charset="0"/>
                <a:cs typeface="Times New Roman" pitchFamily="18" charset="0"/>
              </a:rPr>
              <a:t>The PL/SQL </a:t>
            </a:r>
            <a:r>
              <a:rPr lang="en-US" b="1" dirty="0" smtClean="0">
                <a:solidFill>
                  <a:srgbClr val="FF0000"/>
                </a:solidFill>
                <a:latin typeface="Times New Roman" pitchFamily="18" charset="0"/>
                <a:cs typeface="Times New Roman" pitchFamily="18" charset="0"/>
              </a:rPr>
              <a:t> Identifiers</a:t>
            </a:r>
            <a:endParaRPr lang="en-US" b="1"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PL/SQL identifiers are constants, variables, exceptions, procedures, cursors, and reserved words.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identifiers consist of a letter optionally followed by more letters, numerals, dollar signs, </a:t>
            </a:r>
            <a:r>
              <a:rPr lang="en-US" dirty="0" smtClean="0">
                <a:latin typeface="Times New Roman" pitchFamily="18" charset="0"/>
                <a:cs typeface="Times New Roman" pitchFamily="18" charset="0"/>
              </a:rPr>
              <a:t>underscores, and number signs and </a:t>
            </a:r>
            <a:r>
              <a:rPr lang="en-US" dirty="0">
                <a:latin typeface="Times New Roman" pitchFamily="18" charset="0"/>
                <a:cs typeface="Times New Roman" pitchFamily="18" charset="0"/>
              </a:rPr>
              <a:t>should not exceed 30 characters</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By default, </a:t>
            </a:r>
            <a:r>
              <a:rPr lang="en-US" b="1" dirty="0">
                <a:latin typeface="Times New Roman" pitchFamily="18" charset="0"/>
                <a:cs typeface="Times New Roman" pitchFamily="18" charset="0"/>
              </a:rPr>
              <a:t>identifiers are not case-sensitive</a:t>
            </a:r>
            <a:r>
              <a:rPr lang="en-US" dirty="0">
                <a:latin typeface="Times New Roman" pitchFamily="18" charset="0"/>
                <a:cs typeface="Times New Roman" pitchFamily="18" charset="0"/>
              </a:rPr>
              <a:t>. So you can use </a:t>
            </a:r>
            <a:r>
              <a:rPr lang="en-US" b="1" dirty="0">
                <a:latin typeface="Times New Roman" pitchFamily="18" charset="0"/>
                <a:cs typeface="Times New Roman" pitchFamily="18" charset="0"/>
              </a:rPr>
              <a:t>integer</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INTEGER</a:t>
            </a:r>
            <a:r>
              <a:rPr lang="en-US" dirty="0">
                <a:latin typeface="Times New Roman" pitchFamily="18" charset="0"/>
                <a:cs typeface="Times New Roman" pitchFamily="18" charset="0"/>
              </a:rPr>
              <a:t> to represent a numeric value. You cannot use a reserved keyword as an identifier.</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209703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85000" lnSpcReduction="20000"/>
          </a:bodyPr>
          <a:lstStyle/>
          <a:p>
            <a:pPr>
              <a:buFont typeface="Wingdings" pitchFamily="2" charset="2"/>
              <a:buChar char="q"/>
            </a:pPr>
            <a:r>
              <a:rPr lang="en-US" b="1" dirty="0">
                <a:solidFill>
                  <a:srgbClr val="FF0000"/>
                </a:solidFill>
                <a:latin typeface="Times New Roman" pitchFamily="18" charset="0"/>
                <a:cs typeface="Times New Roman" pitchFamily="18" charset="0"/>
              </a:rPr>
              <a:t>The PL/SQL Comments</a:t>
            </a:r>
          </a:p>
          <a:p>
            <a:r>
              <a:rPr lang="en-US" dirty="0">
                <a:latin typeface="Times New Roman" pitchFamily="18" charset="0"/>
                <a:cs typeface="Times New Roman" pitchFamily="18" charset="0"/>
              </a:rPr>
              <a:t>Program comments are explanatory statements that can be included in the PL/SQL code that you write and helps anyone reading its source code.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programming languages allow some form of comments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PL/SQL supports single-line and multi-line comments.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characters available inside any comment are ignored by the PL/SQL compiler.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PL/SQL single-line comments start with the delimiter -- (double hyphen) and multi-line comments are enclosed by /* and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650917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normAutofit/>
          </a:bodyPr>
          <a:lstStyle/>
          <a:p>
            <a:pPr marL="0" indent="0">
              <a:buNone/>
            </a:pPr>
            <a:r>
              <a:rPr lang="en-US" dirty="0">
                <a:solidFill>
                  <a:srgbClr val="FF0000"/>
                </a:solidFill>
                <a:latin typeface="Times New Roman" pitchFamily="18" charset="0"/>
                <a:cs typeface="Times New Roman" pitchFamily="18" charset="0"/>
              </a:rPr>
              <a:t>DECLARE</a:t>
            </a:r>
            <a:r>
              <a:rPr lang="en-US" dirty="0">
                <a:latin typeface="Times New Roman" pitchFamily="18" charset="0"/>
                <a:cs typeface="Times New Roman" pitchFamily="18" charset="0"/>
              </a:rPr>
              <a:t> -- variable declaration </a:t>
            </a:r>
            <a:r>
              <a:rPr lang="en-US" dirty="0" smtClean="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message </a:t>
            </a:r>
            <a:r>
              <a:rPr lang="en-US" dirty="0">
                <a:latin typeface="Times New Roman" pitchFamily="18" charset="0"/>
                <a:cs typeface="Times New Roman" pitchFamily="18" charset="0"/>
              </a:rPr>
              <a:t>varchar2(20):= 'Hello, World</a:t>
            </a:r>
            <a:r>
              <a:rPr lang="en-US" dirty="0" smtClean="0">
                <a:latin typeface="Times New Roman" pitchFamily="18" charset="0"/>
                <a:cs typeface="Times New Roman" pitchFamily="18" charset="0"/>
              </a:rPr>
              <a:t>!';</a:t>
            </a:r>
          </a:p>
          <a:p>
            <a:pPr marL="0" indent="0">
              <a:buNone/>
            </a:pP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BEGIN </a:t>
            </a:r>
            <a:endParaRPr lang="en-US" dirty="0" smtClean="0">
              <a:solidFill>
                <a:srgbClr val="FF000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 PL/SQL executable statement(s) */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dbms_output.put_line</a:t>
            </a:r>
            <a:r>
              <a:rPr lang="en-US" dirty="0" smtClean="0">
                <a:latin typeface="Times New Roman" pitchFamily="18" charset="0"/>
                <a:cs typeface="Times New Roman" pitchFamily="18" charset="0"/>
              </a:rPr>
              <a:t>(message);</a:t>
            </a:r>
          </a:p>
          <a:p>
            <a:pPr marL="0" indent="0">
              <a:buNone/>
            </a:pPr>
            <a:r>
              <a:rPr lang="en-US" dirty="0" smtClean="0">
                <a:solidFill>
                  <a:srgbClr val="FF0000"/>
                </a:solidFill>
                <a:latin typeface="Times New Roman" pitchFamily="18" charset="0"/>
                <a:cs typeface="Times New Roman" pitchFamily="18" charset="0"/>
              </a:rPr>
              <a:t> END; </a:t>
            </a:r>
          </a:p>
          <a:p>
            <a:pPr marL="0" indent="0">
              <a:buNone/>
            </a:pP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Output:-</a:t>
            </a: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Hello World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a:t>
            </a:r>
          </a:p>
        </p:txBody>
      </p:sp>
    </p:spTree>
    <p:extLst>
      <p:ext uri="{BB962C8B-B14F-4D97-AF65-F5344CB8AC3E}">
        <p14:creationId xmlns:p14="http://schemas.microsoft.com/office/powerpoint/2010/main" xmlns="" val="3025547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PL/SQL - Data Types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hlinkClick r:id="rId2"/>
              </a:rPr>
              <a:t>CHARACTER Data type</a:t>
            </a:r>
            <a:endParaRPr lang="en-US" dirty="0"/>
          </a:p>
          <a:p>
            <a:r>
              <a:rPr lang="en-US" dirty="0">
                <a:hlinkClick r:id="rId2"/>
              </a:rPr>
              <a:t>NUMBER Data type</a:t>
            </a:r>
            <a:endParaRPr lang="en-US" dirty="0"/>
          </a:p>
          <a:p>
            <a:r>
              <a:rPr lang="en-US" dirty="0">
                <a:hlinkClick r:id="rId2"/>
              </a:rPr>
              <a:t>BOOLEAN Data type</a:t>
            </a:r>
            <a:endParaRPr lang="en-US" dirty="0"/>
          </a:p>
          <a:p>
            <a:r>
              <a:rPr lang="en-US" dirty="0">
                <a:hlinkClick r:id="rId2"/>
              </a:rPr>
              <a:t>DATE Data type</a:t>
            </a:r>
            <a:endParaRPr lang="en-US" dirty="0"/>
          </a:p>
          <a:p>
            <a:r>
              <a:rPr lang="en-US" dirty="0">
                <a:hlinkClick r:id="rId2"/>
              </a:rPr>
              <a:t>LOB Data type</a:t>
            </a:r>
            <a:endParaRPr lang="en-US" dirty="0"/>
          </a:p>
          <a:p>
            <a:endParaRPr lang="en-US" dirty="0"/>
          </a:p>
        </p:txBody>
      </p:sp>
    </p:spTree>
    <p:extLst>
      <p:ext uri="{BB962C8B-B14F-4D97-AF65-F5344CB8AC3E}">
        <p14:creationId xmlns:p14="http://schemas.microsoft.com/office/powerpoint/2010/main" xmlns="" val="1071822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latin typeface="Times New Roman" pitchFamily="18" charset="0"/>
                <a:cs typeface="Times New Roman" pitchFamily="18" charset="0"/>
              </a:rPr>
              <a:t>PL/SQL - Data Types</a:t>
            </a:r>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36901483"/>
              </p:ext>
            </p:extLst>
          </p:nvPr>
        </p:nvGraphicFramePr>
        <p:xfrm>
          <a:off x="457200" y="685800"/>
          <a:ext cx="8305800" cy="5446259"/>
        </p:xfrm>
        <a:graphic>
          <a:graphicData uri="http://schemas.openxmlformats.org/drawingml/2006/table">
            <a:tbl>
              <a:tblPr firstRow="1" bandRow="1">
                <a:tableStyleId>{5C22544A-7EE6-4342-B048-85BDC9FD1C3A}</a:tableStyleId>
              </a:tblPr>
              <a:tblGrid>
                <a:gridCol w="838200"/>
                <a:gridCol w="7467600"/>
              </a:tblGrid>
              <a:tr h="416311">
                <a:tc>
                  <a:txBody>
                    <a:bodyPr/>
                    <a:lstStyle/>
                    <a:p>
                      <a:pPr algn="ctr"/>
                      <a:r>
                        <a:rPr lang="en-US" dirty="0">
                          <a:effectLst/>
                          <a:latin typeface="Times New Roman" pitchFamily="18" charset="0"/>
                          <a:cs typeface="Times New Roman" pitchFamily="18" charset="0"/>
                        </a:rPr>
                        <a:t>S.No</a:t>
                      </a:r>
                    </a:p>
                  </a:txBody>
                  <a:tcPr anchor="ctr"/>
                </a:tc>
                <a:tc>
                  <a:txBody>
                    <a:bodyPr/>
                    <a:lstStyle/>
                    <a:p>
                      <a:pPr algn="ctr"/>
                      <a:r>
                        <a:rPr lang="en-US" dirty="0">
                          <a:effectLst/>
                          <a:latin typeface="Times New Roman" pitchFamily="18" charset="0"/>
                          <a:cs typeface="Times New Roman" pitchFamily="18" charset="0"/>
                        </a:rPr>
                        <a:t>Category &amp; Description</a:t>
                      </a:r>
                    </a:p>
                  </a:txBody>
                  <a:tcPr anchor="ctr"/>
                </a:tc>
              </a:tr>
              <a:tr h="1334476">
                <a:tc>
                  <a:txBody>
                    <a:bodyPr/>
                    <a:lstStyle/>
                    <a:p>
                      <a:pPr algn="ctr" fontAlgn="ctr"/>
                      <a:r>
                        <a:rPr lang="en-US" dirty="0">
                          <a:effectLst/>
                          <a:latin typeface="Times New Roman" pitchFamily="18" charset="0"/>
                          <a:cs typeface="Times New Roman" pitchFamily="18" charset="0"/>
                        </a:rPr>
                        <a:t>1</a:t>
                      </a:r>
                    </a:p>
                  </a:txBody>
                  <a:tcPr anchor="ctr"/>
                </a:tc>
                <a:tc>
                  <a:txBody>
                    <a:bodyPr/>
                    <a:lstStyle/>
                    <a:p>
                      <a:r>
                        <a:rPr lang="en-US" b="1" dirty="0">
                          <a:latin typeface="Times New Roman" pitchFamily="18" charset="0"/>
                          <a:cs typeface="Times New Roman" pitchFamily="18" charset="0"/>
                        </a:rPr>
                        <a:t>Scalar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Single values with no internal components, such as a </a:t>
                      </a:r>
                      <a:r>
                        <a:rPr lang="en-US" b="1" dirty="0">
                          <a:latin typeface="Times New Roman" pitchFamily="18" charset="0"/>
                          <a:cs typeface="Times New Roman" pitchFamily="18" charset="0"/>
                        </a:rPr>
                        <a:t>NUMBER, DATE,</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BOOLEAN</a:t>
                      </a:r>
                      <a:r>
                        <a:rPr lang="en-US" dirty="0">
                          <a:latin typeface="Times New Roman" pitchFamily="18" charset="0"/>
                          <a:cs typeface="Times New Roman" pitchFamily="18" charset="0"/>
                        </a:rPr>
                        <a:t>.</a:t>
                      </a:r>
                    </a:p>
                  </a:txBody>
                  <a:tcPr anchor="ctr"/>
                </a:tc>
              </a:tr>
              <a:tr h="1642432">
                <a:tc>
                  <a:txBody>
                    <a:bodyPr/>
                    <a:lstStyle/>
                    <a:p>
                      <a:pPr algn="ctr" fontAlgn="ctr"/>
                      <a:r>
                        <a:rPr lang="en-US" dirty="0">
                          <a:effectLst/>
                          <a:latin typeface="Times New Roman" pitchFamily="18" charset="0"/>
                          <a:cs typeface="Times New Roman" pitchFamily="18" charset="0"/>
                        </a:rPr>
                        <a:t>2</a:t>
                      </a:r>
                    </a:p>
                  </a:txBody>
                  <a:tcPr anchor="ctr"/>
                </a:tc>
                <a:tc>
                  <a:txBody>
                    <a:bodyPr/>
                    <a:lstStyle/>
                    <a:p>
                      <a:r>
                        <a:rPr lang="en-US" b="1" dirty="0">
                          <a:latin typeface="Times New Roman" pitchFamily="18" charset="0"/>
                          <a:cs typeface="Times New Roman" pitchFamily="18" charset="0"/>
                        </a:rPr>
                        <a:t>Large Object (LOB)</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Pointers to large objects that are stored separately from other data items, such as text, graphic images, video clips, and sound waveforms.</a:t>
                      </a:r>
                    </a:p>
                  </a:txBody>
                  <a:tcPr anchor="ctr"/>
                </a:tc>
              </a:tr>
              <a:tr h="1334476">
                <a:tc>
                  <a:txBody>
                    <a:bodyPr/>
                    <a:lstStyle/>
                    <a:p>
                      <a:pPr algn="ctr" fontAlgn="ctr"/>
                      <a:r>
                        <a:rPr lang="en-US">
                          <a:effectLst/>
                          <a:latin typeface="Times New Roman" pitchFamily="18" charset="0"/>
                          <a:cs typeface="Times New Roman" pitchFamily="18" charset="0"/>
                        </a:rPr>
                        <a:t>3</a:t>
                      </a:r>
                    </a:p>
                  </a:txBody>
                  <a:tcPr anchor="ctr"/>
                </a:tc>
                <a:tc>
                  <a:txBody>
                    <a:bodyPr/>
                    <a:lstStyle/>
                    <a:p>
                      <a:r>
                        <a:rPr lang="en-US" b="1" dirty="0">
                          <a:latin typeface="Times New Roman" pitchFamily="18" charset="0"/>
                          <a:cs typeface="Times New Roman" pitchFamily="18" charset="0"/>
                        </a:rPr>
                        <a:t>Composite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Data items that have internal components that can be accessed individually. For example, collections and records.</a:t>
                      </a:r>
                    </a:p>
                  </a:txBody>
                  <a:tcPr anchor="ctr"/>
                </a:tc>
              </a:tr>
              <a:tr h="718564">
                <a:tc>
                  <a:txBody>
                    <a:bodyPr/>
                    <a:lstStyle/>
                    <a:p>
                      <a:pPr algn="ctr" fontAlgn="ctr"/>
                      <a:r>
                        <a:rPr lang="en-US">
                          <a:effectLst/>
                          <a:latin typeface="Times New Roman" pitchFamily="18" charset="0"/>
                          <a:cs typeface="Times New Roman" pitchFamily="18" charset="0"/>
                        </a:rPr>
                        <a:t>4</a:t>
                      </a:r>
                    </a:p>
                  </a:txBody>
                  <a:tcPr anchor="ctr"/>
                </a:tc>
                <a:tc>
                  <a:txBody>
                    <a:bodyPr/>
                    <a:lstStyle/>
                    <a:p>
                      <a:r>
                        <a:rPr lang="en-US" b="1" dirty="0">
                          <a:latin typeface="Times New Roman" pitchFamily="18" charset="0"/>
                          <a:cs typeface="Times New Roman" pitchFamily="18" charset="0"/>
                        </a:rPr>
                        <a:t>Reference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Pointers to other data items.</a:t>
                      </a:r>
                    </a:p>
                  </a:txBody>
                  <a:tcPr anchor="ctr"/>
                </a:tc>
              </a:tr>
            </a:tbl>
          </a:graphicData>
        </a:graphic>
      </p:graphicFrame>
    </p:spTree>
    <p:extLst>
      <p:ext uri="{BB962C8B-B14F-4D97-AF65-F5344CB8AC3E}">
        <p14:creationId xmlns:p14="http://schemas.microsoft.com/office/powerpoint/2010/main" xmlns="" val="8787953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2316162"/>
          </a:xfrm>
        </p:spPr>
        <p:txBody>
          <a:bodyPr>
            <a:normAutofit fontScale="90000"/>
          </a:bodyPr>
          <a:lstStyle/>
          <a:p>
            <a:pPr algn="l"/>
            <a:r>
              <a:rPr lang="en-US" sz="3400" b="1" dirty="0" smtClean="0">
                <a:solidFill>
                  <a:srgbClr val="FF0000"/>
                </a:solidFill>
                <a:latin typeface="Times New Roman" pitchFamily="18" charset="0"/>
                <a:cs typeface="Times New Roman" pitchFamily="18" charset="0"/>
              </a:rPr>
              <a:t>PL/SQL </a:t>
            </a:r>
            <a:r>
              <a:rPr lang="en-US" sz="3400" b="1" dirty="0">
                <a:solidFill>
                  <a:srgbClr val="FF0000"/>
                </a:solidFill>
                <a:latin typeface="Times New Roman" pitchFamily="18" charset="0"/>
                <a:cs typeface="Times New Roman" pitchFamily="18" charset="0"/>
              </a:rPr>
              <a:t>Large Object (LOB) Data Types</a:t>
            </a:r>
            <a:br>
              <a:rPr lang="en-US" sz="3400" b="1" dirty="0">
                <a:solidFill>
                  <a:srgbClr val="FF0000"/>
                </a:solidFill>
                <a:latin typeface="Times New Roman" pitchFamily="18" charset="0"/>
                <a:cs typeface="Times New Roman" pitchFamily="18" charset="0"/>
              </a:rPr>
            </a:br>
            <a:r>
              <a:rPr lang="en-US" sz="3400" b="1" dirty="0">
                <a:solidFill>
                  <a:srgbClr val="FF0000"/>
                </a:solidFill>
                <a:latin typeface="Times New Roman" pitchFamily="18" charset="0"/>
                <a:cs typeface="Times New Roman" pitchFamily="18" charset="0"/>
              </a:rPr>
              <a:t/>
            </a:r>
            <a:br>
              <a:rPr lang="en-US" sz="3400" b="1" dirty="0">
                <a:solidFill>
                  <a:srgbClr val="FF0000"/>
                </a:solidFill>
                <a:latin typeface="Times New Roman" pitchFamily="18" charset="0"/>
                <a:cs typeface="Times New Roman" pitchFamily="18" charset="0"/>
              </a:rPr>
            </a:br>
            <a:r>
              <a:rPr lang="en-US" sz="2400" dirty="0" smtClean="0">
                <a:latin typeface="Times New Roman" pitchFamily="18" charset="0"/>
                <a:cs typeface="Times New Roman" pitchFamily="18" charset="0"/>
              </a:rPr>
              <a:t>Large </a:t>
            </a:r>
            <a:r>
              <a:rPr lang="en-US" sz="2400" dirty="0">
                <a:latin typeface="Times New Roman" pitchFamily="18" charset="0"/>
                <a:cs typeface="Times New Roman" pitchFamily="18" charset="0"/>
              </a:rPr>
              <a:t>Object (LOB) data types refer to large data items such as text, graphic images, video </a:t>
            </a:r>
            <a:r>
              <a:rPr lang="en-US" sz="2400" dirty="0" smtClean="0">
                <a:latin typeface="Times New Roman" pitchFamily="18" charset="0"/>
                <a:cs typeface="Times New Roman" pitchFamily="18" charset="0"/>
              </a:rPr>
              <a:t>clips,and </a:t>
            </a:r>
            <a:r>
              <a:rPr lang="en-US" sz="2400" dirty="0">
                <a:latin typeface="Times New Roman" pitchFamily="18" charset="0"/>
                <a:cs typeface="Times New Roman" pitchFamily="18" charset="0"/>
              </a:rPr>
              <a:t>sound waveforms.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LOB </a:t>
            </a:r>
            <a:r>
              <a:rPr lang="en-US" sz="2400" dirty="0">
                <a:latin typeface="Times New Roman" pitchFamily="18" charset="0"/>
                <a:cs typeface="Times New Roman" pitchFamily="18" charset="0"/>
              </a:rPr>
              <a:t>data types allow efficient, random, access to this data. </a:t>
            </a:r>
            <a:br>
              <a:rPr lang="en-US" sz="2400" dirty="0">
                <a:latin typeface="Times New Roman" pitchFamily="18" charset="0"/>
                <a:cs typeface="Times New Roman" pitchFamily="18" charset="0"/>
              </a:rPr>
            </a:br>
            <a:endParaRPr lang="en-US" sz="24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645367459"/>
              </p:ext>
            </p:extLst>
          </p:nvPr>
        </p:nvGraphicFramePr>
        <p:xfrm>
          <a:off x="533400" y="2743200"/>
          <a:ext cx="8229600" cy="3505200"/>
        </p:xfrm>
        <a:graphic>
          <a:graphicData uri="http://schemas.openxmlformats.org/drawingml/2006/table">
            <a:tbl>
              <a:tblPr firstRow="1" bandRow="1">
                <a:tableStyleId>{5C22544A-7EE6-4342-B048-85BDC9FD1C3A}</a:tableStyleId>
              </a:tblPr>
              <a:tblGrid>
                <a:gridCol w="1447800"/>
                <a:gridCol w="4038600"/>
                <a:gridCol w="2743200"/>
              </a:tblGrid>
              <a:tr h="370840">
                <a:tc>
                  <a:txBody>
                    <a:bodyPr/>
                    <a:lstStyle/>
                    <a:p>
                      <a:pPr algn="ctr"/>
                      <a:r>
                        <a:rPr lang="en-US" sz="2000" dirty="0">
                          <a:effectLst/>
                          <a:latin typeface="Times New Roman" pitchFamily="18" charset="0"/>
                          <a:cs typeface="Times New Roman" pitchFamily="18" charset="0"/>
                        </a:rPr>
                        <a:t>Data Type</a:t>
                      </a:r>
                    </a:p>
                  </a:txBody>
                  <a:tcPr anchor="ctr"/>
                </a:tc>
                <a:tc>
                  <a:txBody>
                    <a:bodyPr/>
                    <a:lstStyle/>
                    <a:p>
                      <a:pPr algn="ctr"/>
                      <a:r>
                        <a:rPr lang="en-US" sz="2000">
                          <a:effectLst/>
                          <a:latin typeface="Times New Roman" pitchFamily="18" charset="0"/>
                          <a:cs typeface="Times New Roman" pitchFamily="18" charset="0"/>
                        </a:rPr>
                        <a:t>Description</a:t>
                      </a:r>
                    </a:p>
                  </a:txBody>
                  <a:tcPr anchor="ctr"/>
                </a:tc>
                <a:tc>
                  <a:txBody>
                    <a:bodyPr/>
                    <a:lstStyle/>
                    <a:p>
                      <a:pPr algn="ctr"/>
                      <a:r>
                        <a:rPr lang="en-US" sz="2000">
                          <a:effectLst/>
                          <a:latin typeface="Times New Roman" pitchFamily="18" charset="0"/>
                          <a:cs typeface="Times New Roman" pitchFamily="18" charset="0"/>
                        </a:rPr>
                        <a:t>Size</a:t>
                      </a:r>
                    </a:p>
                  </a:txBody>
                  <a:tcPr anchor="ctr"/>
                </a:tc>
              </a:tr>
              <a:tr h="370840">
                <a:tc>
                  <a:txBody>
                    <a:bodyPr/>
                    <a:lstStyle/>
                    <a:p>
                      <a:pPr algn="ctr" fontAlgn="ctr"/>
                      <a:r>
                        <a:rPr lang="en-US" sz="2000" dirty="0">
                          <a:effectLst/>
                          <a:latin typeface="Times New Roman" pitchFamily="18" charset="0"/>
                          <a:cs typeface="Times New Roman" pitchFamily="18" charset="0"/>
                        </a:rPr>
                        <a:t>BFILE</a:t>
                      </a:r>
                    </a:p>
                  </a:txBody>
                  <a:tcPr anchor="ctr"/>
                </a:tc>
                <a:tc>
                  <a:txBody>
                    <a:bodyPr/>
                    <a:lstStyle/>
                    <a:p>
                      <a:r>
                        <a:rPr lang="en-US" sz="2000" dirty="0">
                          <a:latin typeface="Times New Roman" pitchFamily="18" charset="0"/>
                          <a:cs typeface="Times New Roman" pitchFamily="18" charset="0"/>
                        </a:rPr>
                        <a:t>Used to store large binary objects in operating system files outside the database.</a:t>
                      </a:r>
                    </a:p>
                  </a:txBody>
                  <a:tcPr anchor="ctr"/>
                </a:tc>
                <a:tc>
                  <a:txBody>
                    <a:bodyPr/>
                    <a:lstStyle/>
                    <a:p>
                      <a:r>
                        <a:rPr lang="en-US" sz="2000">
                          <a:latin typeface="Times New Roman" pitchFamily="18" charset="0"/>
                          <a:cs typeface="Times New Roman" pitchFamily="18" charset="0"/>
                        </a:rPr>
                        <a:t>System-dependent. Cannot exceed 4 gigabytes (GB).</a:t>
                      </a:r>
                    </a:p>
                  </a:txBody>
                  <a:tcPr anchor="ctr"/>
                </a:tc>
              </a:tr>
              <a:tr h="370840">
                <a:tc>
                  <a:txBody>
                    <a:bodyPr/>
                    <a:lstStyle/>
                    <a:p>
                      <a:pPr algn="ctr" fontAlgn="ctr"/>
                      <a:r>
                        <a:rPr lang="en-US" sz="2000">
                          <a:effectLst/>
                          <a:latin typeface="Times New Roman" pitchFamily="18" charset="0"/>
                          <a:cs typeface="Times New Roman" pitchFamily="18" charset="0"/>
                        </a:rPr>
                        <a:t>BLOB</a:t>
                      </a:r>
                    </a:p>
                  </a:txBody>
                  <a:tcPr anchor="ctr"/>
                </a:tc>
                <a:tc>
                  <a:txBody>
                    <a:bodyPr/>
                    <a:lstStyle/>
                    <a:p>
                      <a:r>
                        <a:rPr lang="en-US" sz="2000" dirty="0">
                          <a:latin typeface="Times New Roman" pitchFamily="18" charset="0"/>
                          <a:cs typeface="Times New Roman" pitchFamily="18" charset="0"/>
                        </a:rPr>
                        <a:t>Used to store large binary objects in the database.</a:t>
                      </a:r>
                    </a:p>
                  </a:txBody>
                  <a:tcPr anchor="ctr"/>
                </a:tc>
                <a:tc>
                  <a:txBody>
                    <a:bodyPr/>
                    <a:lstStyle/>
                    <a:p>
                      <a:r>
                        <a:rPr lang="en-US" sz="2000">
                          <a:latin typeface="Times New Roman" pitchFamily="18" charset="0"/>
                          <a:cs typeface="Times New Roman" pitchFamily="18" charset="0"/>
                        </a:rPr>
                        <a:t>8 to 128 terabytes (TB)</a:t>
                      </a:r>
                    </a:p>
                  </a:txBody>
                  <a:tcPr anchor="ctr"/>
                </a:tc>
              </a:tr>
              <a:tr h="370840">
                <a:tc>
                  <a:txBody>
                    <a:bodyPr/>
                    <a:lstStyle/>
                    <a:p>
                      <a:pPr algn="ctr" fontAlgn="ctr"/>
                      <a:r>
                        <a:rPr lang="en-US" sz="2000">
                          <a:effectLst/>
                          <a:latin typeface="Times New Roman" pitchFamily="18" charset="0"/>
                          <a:cs typeface="Times New Roman" pitchFamily="18" charset="0"/>
                        </a:rPr>
                        <a:t>CLOB</a:t>
                      </a:r>
                    </a:p>
                  </a:txBody>
                  <a:tcPr anchor="ctr"/>
                </a:tc>
                <a:tc>
                  <a:txBody>
                    <a:bodyPr/>
                    <a:lstStyle/>
                    <a:p>
                      <a:r>
                        <a:rPr lang="en-US" sz="2000" dirty="0">
                          <a:latin typeface="Times New Roman" pitchFamily="18" charset="0"/>
                          <a:cs typeface="Times New Roman" pitchFamily="18" charset="0"/>
                        </a:rPr>
                        <a:t>Used to store large blocks of character data in the database.</a:t>
                      </a:r>
                    </a:p>
                  </a:txBody>
                  <a:tcPr anchor="ctr"/>
                </a:tc>
                <a:tc>
                  <a:txBody>
                    <a:bodyPr/>
                    <a:lstStyle/>
                    <a:p>
                      <a:r>
                        <a:rPr lang="en-US" sz="2000">
                          <a:latin typeface="Times New Roman" pitchFamily="18" charset="0"/>
                          <a:cs typeface="Times New Roman" pitchFamily="18" charset="0"/>
                        </a:rPr>
                        <a:t>8 to 128 TB</a:t>
                      </a:r>
                    </a:p>
                  </a:txBody>
                  <a:tcPr anchor="ctr"/>
                </a:tc>
              </a:tr>
              <a:tr h="370840">
                <a:tc>
                  <a:txBody>
                    <a:bodyPr/>
                    <a:lstStyle/>
                    <a:p>
                      <a:pPr algn="ctr" fontAlgn="ctr"/>
                      <a:r>
                        <a:rPr lang="en-US" sz="2000">
                          <a:effectLst/>
                          <a:latin typeface="Times New Roman" pitchFamily="18" charset="0"/>
                          <a:cs typeface="Times New Roman" pitchFamily="18" charset="0"/>
                        </a:rPr>
                        <a:t>NCLOB</a:t>
                      </a:r>
                    </a:p>
                  </a:txBody>
                  <a:tcPr anchor="ctr"/>
                </a:tc>
                <a:tc>
                  <a:txBody>
                    <a:bodyPr/>
                    <a:lstStyle/>
                    <a:p>
                      <a:r>
                        <a:rPr lang="en-US" sz="2000" dirty="0">
                          <a:latin typeface="Times New Roman" pitchFamily="18" charset="0"/>
                          <a:cs typeface="Times New Roman" pitchFamily="18" charset="0"/>
                        </a:rPr>
                        <a:t>Used to store large blocks of NCHAR data in the database.</a:t>
                      </a:r>
                    </a:p>
                  </a:txBody>
                  <a:tcPr anchor="ctr"/>
                </a:tc>
                <a:tc>
                  <a:txBody>
                    <a:bodyPr/>
                    <a:lstStyle/>
                    <a:p>
                      <a:r>
                        <a:rPr lang="en-US" sz="2000" dirty="0">
                          <a:latin typeface="Times New Roman" pitchFamily="18" charset="0"/>
                          <a:cs typeface="Times New Roman" pitchFamily="18" charset="0"/>
                        </a:rPr>
                        <a:t>8 to 128 TB</a:t>
                      </a:r>
                    </a:p>
                  </a:txBody>
                  <a:tcPr anchor="ctr"/>
                </a:tc>
              </a:tr>
            </a:tbl>
          </a:graphicData>
        </a:graphic>
      </p:graphicFrame>
    </p:spTree>
    <p:extLst>
      <p:ext uri="{BB962C8B-B14F-4D97-AF65-F5344CB8AC3E}">
        <p14:creationId xmlns:p14="http://schemas.microsoft.com/office/powerpoint/2010/main" xmlns="" val="2219361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0000" lnSpcReduction="20000"/>
          </a:bodyPr>
          <a:lstStyle/>
          <a:p>
            <a:r>
              <a:rPr lang="en-US" dirty="0">
                <a:latin typeface="Times New Roman" pitchFamily="18" charset="0"/>
                <a:cs typeface="Times New Roman" pitchFamily="18" charset="0"/>
              </a:rPr>
              <a:t>Database character set is </a:t>
            </a:r>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for identifiers such as table names, column names, and PL/SQL variables.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also used for data stored in CHAR, VARCHAR2, CLOB, and LONG columns and SQL and PL/SQL program source.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National </a:t>
            </a:r>
            <a:r>
              <a:rPr lang="en-US" dirty="0">
                <a:latin typeface="Times New Roman" pitchFamily="18" charset="0"/>
                <a:cs typeface="Times New Roman" pitchFamily="18" charset="0"/>
              </a:rPr>
              <a:t>character set is used for data stored in NCHAR, NVARCHAR2, and NCLOB columns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Varying-width </a:t>
            </a:r>
            <a:r>
              <a:rPr lang="en-US" dirty="0">
                <a:solidFill>
                  <a:srgbClr val="FF0000"/>
                </a:solidFill>
                <a:latin typeface="Times New Roman" pitchFamily="18" charset="0"/>
                <a:cs typeface="Times New Roman" pitchFamily="18" charset="0"/>
              </a:rPr>
              <a:t>multi-byte character set</a:t>
            </a:r>
            <a:r>
              <a:rPr lang="en-US" dirty="0">
                <a:latin typeface="Times New Roman" pitchFamily="18" charset="0"/>
                <a:cs typeface="Times New Roman" pitchFamily="18" charset="0"/>
              </a:rPr>
              <a:t> can be used as a national character set or a database character set.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A </a:t>
            </a:r>
            <a:r>
              <a:rPr lang="en-US" dirty="0">
                <a:solidFill>
                  <a:srgbClr val="FF0000"/>
                </a:solidFill>
                <a:latin typeface="Times New Roman" pitchFamily="18" charset="0"/>
                <a:cs typeface="Times New Roman" pitchFamily="18" charset="0"/>
              </a:rPr>
              <a:t>fixed-width multi-byte character set, </a:t>
            </a:r>
            <a:r>
              <a:rPr lang="en-US" dirty="0">
                <a:latin typeface="Times New Roman" pitchFamily="18" charset="0"/>
                <a:cs typeface="Times New Roman" pitchFamily="18" charset="0"/>
              </a:rPr>
              <a:t>on the other hand, can be used for a national character set but not a database character set.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 </a:t>
            </a:r>
            <a:r>
              <a:rPr lang="en-US" dirty="0">
                <a:latin typeface="Times New Roman" pitchFamily="18" charset="0"/>
                <a:cs typeface="Times New Roman" pitchFamily="18" charset="0"/>
              </a:rPr>
              <a:t>if you need to use fixed-width multi-byte character set you must use it as national character set and find matching varying-width multi-byte character set for database character set.</a:t>
            </a:r>
          </a:p>
        </p:txBody>
      </p:sp>
    </p:spTree>
    <p:extLst>
      <p:ext uri="{BB962C8B-B14F-4D97-AF65-F5344CB8AC3E}">
        <p14:creationId xmlns:p14="http://schemas.microsoft.com/office/powerpoint/2010/main" xmlns="" val="1871192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PL/SQL - Variables</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763000" cy="5638800"/>
          </a:xfrm>
        </p:spPr>
        <p:txBody>
          <a:bodyPr>
            <a:normAutofit fontScale="92500" lnSpcReduction="10000"/>
          </a:bodyPr>
          <a:lstStyle/>
          <a:p>
            <a:r>
              <a:rPr lang="en-US" dirty="0">
                <a:latin typeface="Times New Roman" pitchFamily="18" charset="0"/>
                <a:cs typeface="Times New Roman" pitchFamily="18" charset="0"/>
              </a:rPr>
              <a:t>The name of a PL/SQL variable consists of a letter optionally followed by more letters, numerals, dollar signs, underscores, and number signs and should not exceed 30 characters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By default, variable names are not case-sensitive. You cannot use a reserved PL/SQL keyword as a variable name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programming language allows to define various types of variables, such as date time data types, records, collections, etc</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575245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5897563"/>
          </a:xfrm>
        </p:spPr>
        <p:txBody>
          <a:bodyPr>
            <a:normAutofit/>
          </a:bodyPr>
          <a:lstStyle/>
          <a:p>
            <a:r>
              <a:rPr lang="en-US" sz="2400" dirty="0">
                <a:latin typeface="Times New Roman" pitchFamily="18" charset="0"/>
                <a:cs typeface="Times New Roman" pitchFamily="18" charset="0"/>
              </a:rPr>
              <a:t>PL/SQL includes procedural language elements such as </a:t>
            </a:r>
            <a:r>
              <a:rPr lang="en-US" sz="2400" dirty="0">
                <a:latin typeface="Times New Roman" pitchFamily="18" charset="0"/>
                <a:cs typeface="Times New Roman" pitchFamily="18" charset="0"/>
                <a:hlinkClick r:id="rId2" tooltip="Conditional (programming)"/>
              </a:rPr>
              <a:t>conditions</a:t>
            </a:r>
            <a:r>
              <a:rPr lang="en-US" sz="2400" dirty="0">
                <a:latin typeface="Times New Roman" pitchFamily="18" charset="0"/>
                <a:cs typeface="Times New Roman" pitchFamily="18" charset="0"/>
              </a:rPr>
              <a:t> and </a:t>
            </a:r>
            <a:r>
              <a:rPr lang="en-US" sz="2400" dirty="0">
                <a:latin typeface="Times New Roman" pitchFamily="18" charset="0"/>
                <a:cs typeface="Times New Roman" pitchFamily="18" charset="0"/>
                <a:hlinkClick r:id="rId3" tooltip="Program loop"/>
              </a:rPr>
              <a:t>loops</a:t>
            </a:r>
            <a:r>
              <a:rPr lang="en-US" sz="2400" dirty="0">
                <a:latin typeface="Times New Roman" pitchFamily="18" charset="0"/>
                <a:cs typeface="Times New Roman" pitchFamily="18" charset="0"/>
              </a:rPr>
              <a:t>. It allows declaration of constants and </a:t>
            </a:r>
            <a:r>
              <a:rPr lang="en-US" sz="2400" dirty="0">
                <a:latin typeface="Times New Roman" pitchFamily="18" charset="0"/>
                <a:cs typeface="Times New Roman" pitchFamily="18" charset="0"/>
                <a:hlinkClick r:id="rId4" tooltip="Variable (programming)"/>
              </a:rPr>
              <a:t>variables</a:t>
            </a:r>
            <a:r>
              <a:rPr lang="en-US" sz="2400" dirty="0">
                <a:latin typeface="Times New Roman" pitchFamily="18" charset="0"/>
                <a:cs typeface="Times New Roman" pitchFamily="18" charset="0"/>
              </a:rPr>
              <a:t>, procedures and </a:t>
            </a:r>
            <a:r>
              <a:rPr lang="en-US" sz="2400" dirty="0" smtClean="0">
                <a:latin typeface="Times New Roman" pitchFamily="18" charset="0"/>
                <a:cs typeface="Times New Roman" pitchFamily="18" charset="0"/>
              </a:rPr>
              <a:t>functions.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It can handle </a:t>
            </a:r>
            <a:r>
              <a:rPr lang="en-US" sz="2400" dirty="0">
                <a:latin typeface="Times New Roman" pitchFamily="18" charset="0"/>
                <a:cs typeface="Times New Roman" pitchFamily="18" charset="0"/>
                <a:hlinkClick r:id="rId5" tooltip="Exception handling"/>
              </a:rPr>
              <a:t>exceptions</a:t>
            </a:r>
            <a:r>
              <a:rPr lang="en-US" sz="2400" dirty="0">
                <a:latin typeface="Times New Roman" pitchFamily="18" charset="0"/>
                <a:cs typeface="Times New Roman" pitchFamily="18" charset="0"/>
              </a:rPr>
              <a:t> (runtime errors). </a:t>
            </a:r>
            <a:r>
              <a:rPr lang="en-US" sz="2400" dirty="0">
                <a:latin typeface="Times New Roman" pitchFamily="18" charset="0"/>
                <a:cs typeface="Times New Roman" pitchFamily="18" charset="0"/>
                <a:hlinkClick r:id="rId6" tooltip="Array data type"/>
              </a:rPr>
              <a:t>Arrays</a:t>
            </a:r>
            <a:r>
              <a:rPr lang="en-US" sz="2400" dirty="0">
                <a:latin typeface="Times New Roman" pitchFamily="18" charset="0"/>
                <a:cs typeface="Times New Roman" pitchFamily="18" charset="0"/>
              </a:rPr>
              <a:t> are supported involving the use of PL/SQL collections.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Implementations from version 8 of Oracle Database onwards have included features associated with </a:t>
            </a:r>
            <a:r>
              <a:rPr lang="en-US" sz="2400" dirty="0">
                <a:latin typeface="Times New Roman" pitchFamily="18" charset="0"/>
                <a:cs typeface="Times New Roman" pitchFamily="18" charset="0"/>
                <a:hlinkClick r:id="rId7" tooltip="Object-PL/SQL"/>
              </a:rPr>
              <a:t>object-orientation</a:t>
            </a:r>
            <a:r>
              <a:rPr lang="en-US" sz="2400" dirty="0">
                <a:latin typeface="Times New Roman" pitchFamily="18" charset="0"/>
                <a:cs typeface="Times New Roman" pitchFamily="18" charset="0"/>
              </a:rPr>
              <a:t>. One can create PL/SQL units such as procedures, functions, packages, types, and triggers, which are stored in the </a:t>
            </a:r>
            <a:r>
              <a:rPr lang="en-US" sz="2400" dirty="0" smtClean="0">
                <a:latin typeface="Times New Roman" pitchFamily="18" charset="0"/>
                <a:cs typeface="Times New Roman" pitchFamily="18" charset="0"/>
              </a:rPr>
              <a:t>database.</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891805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solidFill>
                  <a:srgbClr val="FF0000"/>
                </a:solidFill>
                <a:latin typeface="Times New Roman" pitchFamily="18" charset="0"/>
                <a:cs typeface="Times New Roman" pitchFamily="18" charset="0"/>
              </a:rPr>
              <a:t>Variable Declaration in PL/SQL</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914400"/>
            <a:ext cx="8686800" cy="5791200"/>
          </a:xfrm>
        </p:spPr>
        <p:txBody>
          <a:bodyPr>
            <a:normAutofit fontScale="92500" lnSpcReduction="10000"/>
          </a:bodyPr>
          <a:lstStyle/>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variables must be declared in the declaration section or in a package as a global variable. When you declare a variable, PL/SQL allocates memory for the variable's value and the storage location is identified by the variable name</a:t>
            </a:r>
            <a:r>
              <a:rPr lang="en-US" dirty="0" smtClean="0">
                <a:latin typeface="Times New Roman" pitchFamily="18" charset="0"/>
                <a:cs typeface="Times New Roman" pitchFamily="18" charset="0"/>
              </a:rPr>
              <a:t>.</a:t>
            </a:r>
          </a:p>
          <a:p>
            <a:endParaRPr lang="en-US" b="1" dirty="0">
              <a:solidFill>
                <a:srgbClr val="FF0000"/>
              </a:solidFill>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The syntax for declaring a variable is −</a:t>
            </a:r>
          </a:p>
          <a:p>
            <a:pPr marL="0" indent="0">
              <a:buNone/>
            </a:pPr>
            <a:r>
              <a:rPr lang="en-US" dirty="0" smtClean="0">
                <a:solidFill>
                  <a:srgbClr val="0000FF"/>
                </a:solidFill>
                <a:latin typeface="Times New Roman" pitchFamily="18" charset="0"/>
                <a:cs typeface="Times New Roman" pitchFamily="18" charset="0"/>
              </a:rPr>
              <a:t>          variable_name </a:t>
            </a:r>
            <a:r>
              <a:rPr lang="en-US" dirty="0">
                <a:solidFill>
                  <a:srgbClr val="0000FF"/>
                </a:solidFill>
                <a:latin typeface="Times New Roman" pitchFamily="18" charset="0"/>
                <a:cs typeface="Times New Roman" pitchFamily="18" charset="0"/>
              </a:rPr>
              <a:t>[CONSTANT] datatype [NOT NULL] [:= | DEFAULT initial_value] </a:t>
            </a:r>
            <a:endParaRPr lang="en-US" dirty="0" smtClean="0">
              <a:solidFill>
                <a:srgbClr val="0000FF"/>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Where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variable_name</a:t>
            </a:r>
            <a:r>
              <a:rPr lang="en-US" dirty="0">
                <a:latin typeface="Times New Roman" pitchFamily="18" charset="0"/>
                <a:cs typeface="Times New Roman" pitchFamily="18" charset="0"/>
              </a:rPr>
              <a:t> is a valid identifier in PL/SQL, </a:t>
            </a:r>
            <a:r>
              <a:rPr lang="en-US" i="1" dirty="0">
                <a:latin typeface="Times New Roman" pitchFamily="18" charset="0"/>
                <a:cs typeface="Times New Roman" pitchFamily="18" charset="0"/>
              </a:rPr>
              <a:t>datatype</a:t>
            </a:r>
            <a:r>
              <a:rPr lang="en-US" dirty="0">
                <a:latin typeface="Times New Roman" pitchFamily="18" charset="0"/>
                <a:cs typeface="Times New Roman" pitchFamily="18" charset="0"/>
              </a:rPr>
              <a:t> must be a valid PL/SQL data </a:t>
            </a:r>
            <a:r>
              <a:rPr lang="en-US" dirty="0" smtClean="0">
                <a:latin typeface="Times New Roman" pitchFamily="18" charset="0"/>
                <a:cs typeface="Times New Roman" pitchFamily="18" charset="0"/>
              </a:rPr>
              <a:t>type.</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8696540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a:latin typeface="Times New Roman" pitchFamily="18" charset="0"/>
                <a:cs typeface="Times New Roman" pitchFamily="18" charset="0"/>
              </a:rPr>
              <a:t>Some valid variable declarations along with their definition are shown below </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sales number(10, 2); </a:t>
            </a:r>
          </a:p>
          <a:p>
            <a:pPr marL="0" indent="0">
              <a:buNone/>
            </a:pPr>
            <a:r>
              <a:rPr lang="en-US" dirty="0">
                <a:latin typeface="Times New Roman" pitchFamily="18" charset="0"/>
                <a:cs typeface="Times New Roman" pitchFamily="18" charset="0"/>
              </a:rPr>
              <a:t>pi CONSTANT double precision := 3.1415;</a:t>
            </a:r>
          </a:p>
          <a:p>
            <a:pPr marL="0" indent="0">
              <a:buNone/>
            </a:pPr>
            <a:r>
              <a:rPr lang="en-US" dirty="0">
                <a:latin typeface="Times New Roman" pitchFamily="18" charset="0"/>
                <a:cs typeface="Times New Roman" pitchFamily="18" charset="0"/>
              </a:rPr>
              <a:t> name varchar2(25); </a:t>
            </a:r>
          </a:p>
          <a:p>
            <a:pPr marL="0" indent="0">
              <a:buNone/>
            </a:pPr>
            <a:r>
              <a:rPr lang="en-US" dirty="0">
                <a:latin typeface="Times New Roman" pitchFamily="18" charset="0"/>
                <a:cs typeface="Times New Roman" pitchFamily="18" charset="0"/>
              </a:rPr>
              <a:t>address varchar2(100); </a:t>
            </a:r>
          </a:p>
          <a:p>
            <a:endParaRPr lang="en-IN" dirty="0"/>
          </a:p>
        </p:txBody>
      </p:sp>
    </p:spTree>
    <p:extLst>
      <p:ext uri="{BB962C8B-B14F-4D97-AF65-F5344CB8AC3E}">
        <p14:creationId xmlns:p14="http://schemas.microsoft.com/office/powerpoint/2010/main" xmlns="" val="1061199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r>
              <a:rPr lang="en-US" dirty="0">
                <a:latin typeface="Times New Roman" pitchFamily="18" charset="0"/>
                <a:cs typeface="Times New Roman" pitchFamily="18" charset="0"/>
              </a:rPr>
              <a:t>When you provide a size, scale or precision limit with the data type, it is called a </a:t>
            </a:r>
            <a:r>
              <a:rPr lang="en-US" b="1" dirty="0">
                <a:latin typeface="Times New Roman" pitchFamily="18" charset="0"/>
                <a:cs typeface="Times New Roman" pitchFamily="18" charset="0"/>
              </a:rPr>
              <a:t>constrained declaration</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Constrained declarations require less memory than unconstrained declarations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For </a:t>
            </a:r>
            <a:r>
              <a:rPr lang="en-US" b="1" dirty="0">
                <a:solidFill>
                  <a:srgbClr val="FF0000"/>
                </a:solidFill>
                <a:latin typeface="Times New Roman" pitchFamily="18" charset="0"/>
                <a:cs typeface="Times New Roman" pitchFamily="18" charset="0"/>
              </a:rPr>
              <a:t>example −</a:t>
            </a:r>
          </a:p>
          <a:p>
            <a:pPr marL="0" indent="0">
              <a:buNone/>
            </a:pPr>
            <a:r>
              <a:rPr lang="en-US" dirty="0">
                <a:latin typeface="Times New Roman" pitchFamily="18" charset="0"/>
                <a:cs typeface="Times New Roman" pitchFamily="18" charset="0"/>
              </a:rPr>
              <a:t>sales number(10, 2);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name </a:t>
            </a:r>
            <a:r>
              <a:rPr lang="en-US" dirty="0">
                <a:latin typeface="Times New Roman" pitchFamily="18" charset="0"/>
                <a:cs typeface="Times New Roman" pitchFamily="18" charset="0"/>
              </a:rPr>
              <a:t>varchar2(25);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address </a:t>
            </a:r>
            <a:r>
              <a:rPr lang="en-US" dirty="0">
                <a:latin typeface="Times New Roman" pitchFamily="18" charset="0"/>
                <a:cs typeface="Times New Roman" pitchFamily="18" charset="0"/>
              </a:rPr>
              <a:t>varchar2(100); </a:t>
            </a:r>
          </a:p>
        </p:txBody>
      </p:sp>
    </p:spTree>
    <p:extLst>
      <p:ext uri="{BB962C8B-B14F-4D97-AF65-F5344CB8AC3E}">
        <p14:creationId xmlns:p14="http://schemas.microsoft.com/office/powerpoint/2010/main" xmlns="" val="24635536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b="1" dirty="0">
                <a:solidFill>
                  <a:srgbClr val="FF0000"/>
                </a:solidFill>
                <a:latin typeface="Times New Roman" pitchFamily="18" charset="0"/>
                <a:cs typeface="Times New Roman" pitchFamily="18" charset="0"/>
              </a:rPr>
              <a:t>Initializing Variables in PL/SQL</a:t>
            </a:r>
            <a:br>
              <a:rPr lang="en-US" sz="3600" b="1" dirty="0">
                <a:solidFill>
                  <a:srgbClr val="FF0000"/>
                </a:solidFill>
                <a:latin typeface="Times New Roman" pitchFamily="18" charset="0"/>
                <a:cs typeface="Times New Roman" pitchFamily="18" charset="0"/>
              </a:rPr>
            </a:b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686800" cy="5791200"/>
          </a:xfrm>
        </p:spPr>
        <p:txBody>
          <a:bodyPr>
            <a:normAutofit fontScale="92500" lnSpcReduction="20000"/>
          </a:bodyPr>
          <a:lstStyle/>
          <a:p>
            <a:r>
              <a:rPr lang="en-US" dirty="0" smtClean="0">
                <a:latin typeface="Times New Roman" pitchFamily="18" charset="0"/>
                <a:cs typeface="Times New Roman" pitchFamily="18" charset="0"/>
              </a:rPr>
              <a:t>Whenever </a:t>
            </a:r>
            <a:r>
              <a:rPr lang="en-US" dirty="0">
                <a:latin typeface="Times New Roman" pitchFamily="18" charset="0"/>
                <a:cs typeface="Times New Roman" pitchFamily="18" charset="0"/>
              </a:rPr>
              <a:t>you declare a variable, PL/SQL assigns it a default value of NULL.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you want to initialize a variable with a value other than the NULL value, you can do so during the declaration, using either of the following </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DEFAULT</a:t>
            </a:r>
            <a:r>
              <a:rPr lang="en-US" dirty="0">
                <a:latin typeface="Times New Roman" pitchFamily="18" charset="0"/>
                <a:cs typeface="Times New Roman" pitchFamily="18" charset="0"/>
              </a:rPr>
              <a:t> keyword</a:t>
            </a:r>
          </a:p>
          <a:p>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assignment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operator</a:t>
            </a:r>
          </a:p>
          <a:p>
            <a:endParaRPr lang="en-US" dirty="0">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For example −</a:t>
            </a:r>
          </a:p>
          <a:p>
            <a:pPr marL="0" indent="0">
              <a:buNone/>
            </a:pPr>
            <a:r>
              <a:rPr lang="en-US" dirty="0">
                <a:latin typeface="Times New Roman" pitchFamily="18" charset="0"/>
                <a:cs typeface="Times New Roman" pitchFamily="18" charset="0"/>
              </a:rPr>
              <a:t>counter binary_integer := 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greetings </a:t>
            </a:r>
            <a:r>
              <a:rPr lang="en-US" dirty="0">
                <a:latin typeface="Times New Roman" pitchFamily="18" charset="0"/>
                <a:cs typeface="Times New Roman" pitchFamily="18" charset="0"/>
              </a:rPr>
              <a:t>varchar2(20) DEFAULT 'Have a Good Day'; </a:t>
            </a:r>
          </a:p>
        </p:txBody>
      </p:sp>
    </p:spTree>
    <p:extLst>
      <p:ext uri="{BB962C8B-B14F-4D97-AF65-F5344CB8AC3E}">
        <p14:creationId xmlns:p14="http://schemas.microsoft.com/office/powerpoint/2010/main" xmlns="" val="587490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r>
              <a:rPr lang="en-US" dirty="0">
                <a:latin typeface="Times New Roman" pitchFamily="18" charset="0"/>
                <a:cs typeface="Times New Roman" pitchFamily="18" charset="0"/>
              </a:rPr>
              <a:t>You can also specify that a variable should not have a </a:t>
            </a:r>
            <a:r>
              <a:rPr lang="en-US" b="1" dirty="0">
                <a:latin typeface="Times New Roman" pitchFamily="18" charset="0"/>
                <a:cs typeface="Times New Roman" pitchFamily="18" charset="0"/>
              </a:rPr>
              <a:t>NULL</a:t>
            </a:r>
            <a:r>
              <a:rPr lang="en-US" dirty="0">
                <a:latin typeface="Times New Roman" pitchFamily="18" charset="0"/>
                <a:cs typeface="Times New Roman" pitchFamily="18" charset="0"/>
              </a:rPr>
              <a:t> value using the </a:t>
            </a:r>
            <a:r>
              <a:rPr lang="en-US" b="1" dirty="0">
                <a:latin typeface="Times New Roman" pitchFamily="18" charset="0"/>
                <a:cs typeface="Times New Roman" pitchFamily="18" charset="0"/>
              </a:rPr>
              <a:t>NOT NULL</a:t>
            </a:r>
            <a:r>
              <a:rPr lang="en-US" dirty="0">
                <a:latin typeface="Times New Roman" pitchFamily="18" charset="0"/>
                <a:cs typeface="Times New Roman" pitchFamily="18" charset="0"/>
              </a:rPr>
              <a:t> constraint</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you use the NOT NULL constraint, you must explicitly assign an initial value for that variable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is a good programming practice to initialize variables properly otherwise, sometimes programs would produce unexpected results.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293392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92500" lnSpcReduction="10000"/>
          </a:bodyPr>
          <a:lstStyle/>
          <a:p>
            <a:pPr marL="0" indent="0">
              <a:buNone/>
            </a:pPr>
            <a:r>
              <a:rPr lang="en-US" b="1" dirty="0">
                <a:solidFill>
                  <a:srgbClr val="0000FF"/>
                </a:solidFill>
                <a:latin typeface="Times New Roman" pitchFamily="18" charset="0"/>
                <a:cs typeface="Times New Roman" pitchFamily="18" charset="0"/>
              </a:rPr>
              <a:t>DECLARE </a:t>
            </a:r>
            <a:endParaRPr lang="en-US" b="1" dirty="0" smtClean="0">
              <a:solidFill>
                <a:srgbClr val="0000FF"/>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integer :=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b </a:t>
            </a:r>
            <a:r>
              <a:rPr lang="en-US" dirty="0">
                <a:latin typeface="Times New Roman" pitchFamily="18" charset="0"/>
                <a:cs typeface="Times New Roman" pitchFamily="18" charset="0"/>
              </a:rPr>
              <a:t>integer := 20;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 </a:t>
            </a:r>
            <a:r>
              <a:rPr lang="en-US" dirty="0">
                <a:latin typeface="Times New Roman" pitchFamily="18" charset="0"/>
                <a:cs typeface="Times New Roman" pitchFamily="18" charset="0"/>
              </a:rPr>
              <a:t>integer;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f </a:t>
            </a:r>
            <a:r>
              <a:rPr lang="en-US" dirty="0">
                <a:latin typeface="Times New Roman" pitchFamily="18" charset="0"/>
                <a:cs typeface="Times New Roman" pitchFamily="18" charset="0"/>
              </a:rPr>
              <a:t>real; </a:t>
            </a:r>
            <a:endParaRPr lang="en-US" dirty="0" smtClean="0">
              <a:latin typeface="Times New Roman" pitchFamily="18" charset="0"/>
              <a:cs typeface="Times New Roman" pitchFamily="18" charset="0"/>
            </a:endParaRPr>
          </a:p>
          <a:p>
            <a:pPr marL="0" indent="0">
              <a:buNone/>
            </a:pPr>
            <a:r>
              <a:rPr lang="en-US" b="1" dirty="0" smtClean="0">
                <a:solidFill>
                  <a:srgbClr val="0000FF"/>
                </a:solidFill>
                <a:latin typeface="Times New Roman" pitchFamily="18" charset="0"/>
                <a:cs typeface="Times New Roman" pitchFamily="18" charset="0"/>
              </a:rPr>
              <a:t>BEGIN</a:t>
            </a:r>
            <a:r>
              <a:rPr lang="en-US" dirty="0" smtClean="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 </a:t>
            </a:r>
            <a:r>
              <a:rPr lang="en-US" dirty="0">
                <a:latin typeface="Times New Roman" pitchFamily="18" charset="0"/>
                <a:cs typeface="Times New Roman" pitchFamily="18" charset="0"/>
              </a:rPr>
              <a:t>:= a + b;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('Value of c: ' || c);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f </a:t>
            </a:r>
            <a:r>
              <a:rPr lang="en-US" dirty="0">
                <a:latin typeface="Times New Roman" pitchFamily="18" charset="0"/>
                <a:cs typeface="Times New Roman" pitchFamily="18" charset="0"/>
              </a:rPr>
              <a:t>:= 70.0/3.0;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('Value of f: ' || f</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END; </a:t>
            </a:r>
            <a:endParaRPr lang="en-US" b="1" dirty="0" smtClean="0">
              <a:solidFill>
                <a:srgbClr val="0000FF"/>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544504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b="1" dirty="0" smtClean="0">
                <a:latin typeface="Times New Roman" pitchFamily="18" charset="0"/>
                <a:cs typeface="Times New Roman" pitchFamily="18" charset="0"/>
              </a:rPr>
              <a:t>Output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Value of c: </a:t>
            </a:r>
            <a:r>
              <a:rPr lang="en-US" dirty="0" smtClean="0">
                <a:latin typeface="Times New Roman" pitchFamily="18" charset="0"/>
                <a:cs typeface="Times New Roman" pitchFamily="18" charset="0"/>
              </a:rPr>
              <a:t>30</a:t>
            </a: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f: </a:t>
            </a:r>
            <a:r>
              <a:rPr lang="en-US" dirty="0" smtClean="0">
                <a:latin typeface="Times New Roman" pitchFamily="18" charset="0"/>
                <a:cs typeface="Times New Roman" pitchFamily="18" charset="0"/>
              </a:rPr>
              <a:t>23.433333333333333333 </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p14="http://schemas.microsoft.com/office/powerpoint/2010/main" xmlns="" val="1222747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Variable Scope in PL/SQL</a:t>
            </a:r>
            <a:r>
              <a:rPr lang="en-US" b="1" dirty="0"/>
              <a:t/>
            </a:r>
            <a:br>
              <a:rPr lang="en-US" b="1" dirty="0"/>
            </a:br>
            <a:endParaRPr lang="en-US" dirty="0"/>
          </a:p>
        </p:txBody>
      </p:sp>
      <p:sp>
        <p:nvSpPr>
          <p:cNvPr id="3" name="Content Placeholder 2"/>
          <p:cNvSpPr>
            <a:spLocks noGrp="1"/>
          </p:cNvSpPr>
          <p:nvPr>
            <p:ph idx="1"/>
          </p:nvPr>
        </p:nvSpPr>
        <p:spPr>
          <a:xfrm>
            <a:off x="228600" y="1066800"/>
            <a:ext cx="8686800" cy="5486400"/>
          </a:xfrm>
        </p:spPr>
        <p:txBody>
          <a:bodyPr>
            <a:normAutofit fontScale="85000" lnSpcReduction="10000"/>
          </a:bodyPr>
          <a:lstStyle/>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allows the nesting of blocks, i.e., each program block may contain another inner block. If a variable is declared within an inner block, it is not accessible to the outer block.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However</a:t>
            </a:r>
            <a:r>
              <a:rPr lang="en-US" dirty="0">
                <a:latin typeface="Times New Roman" pitchFamily="18" charset="0"/>
                <a:cs typeface="Times New Roman" pitchFamily="18" charset="0"/>
              </a:rPr>
              <a:t>, if a variable is declared and accessible to an outer block, it is also accessible to all nested inner blocks. </a:t>
            </a:r>
            <a:endParaRPr lang="en-US" dirty="0" smtClean="0">
              <a:latin typeface="Times New Roman" pitchFamily="18" charset="0"/>
              <a:cs typeface="Times New Roman" pitchFamily="18" charset="0"/>
            </a:endParaRPr>
          </a:p>
          <a:p>
            <a:endParaRPr lang="en-US" b="1" dirty="0">
              <a:solidFill>
                <a:srgbClr val="FF0000"/>
              </a:solidFill>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There </a:t>
            </a:r>
            <a:r>
              <a:rPr lang="en-US" b="1" dirty="0">
                <a:solidFill>
                  <a:srgbClr val="FF0000"/>
                </a:solidFill>
                <a:latin typeface="Times New Roman" pitchFamily="18" charset="0"/>
                <a:cs typeface="Times New Roman" pitchFamily="18" charset="0"/>
              </a:rPr>
              <a:t>are two types of variable scope −</a:t>
            </a:r>
          </a:p>
          <a:p>
            <a:r>
              <a:rPr lang="en-US" b="1" dirty="0">
                <a:latin typeface="Times New Roman" pitchFamily="18" charset="0"/>
                <a:cs typeface="Times New Roman" pitchFamily="18" charset="0"/>
              </a:rPr>
              <a:t>Local variables</a:t>
            </a:r>
            <a:r>
              <a:rPr lang="en-US" dirty="0">
                <a:latin typeface="Times New Roman" pitchFamily="18" charset="0"/>
                <a:cs typeface="Times New Roman" pitchFamily="18" charset="0"/>
              </a:rPr>
              <a:t> − Variables declared in an inner block and not accessible to outer blocks.</a:t>
            </a:r>
          </a:p>
          <a:p>
            <a:r>
              <a:rPr lang="en-US" b="1" dirty="0">
                <a:latin typeface="Times New Roman" pitchFamily="18" charset="0"/>
                <a:cs typeface="Times New Roman" pitchFamily="18" charset="0"/>
              </a:rPr>
              <a:t>Global variables</a:t>
            </a:r>
            <a:r>
              <a:rPr lang="en-US" dirty="0">
                <a:latin typeface="Times New Roman" pitchFamily="18" charset="0"/>
                <a:cs typeface="Times New Roman" pitchFamily="18" charset="0"/>
              </a:rPr>
              <a:t> − Variables declared in the outermost block or a package.</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288514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77000"/>
          </a:xfrm>
        </p:spPr>
        <p:txBody>
          <a:bodyPr>
            <a:normAutofit fontScale="92500" lnSpcReduction="10000"/>
          </a:bodyPr>
          <a:lstStyle/>
          <a:p>
            <a:pPr marL="0" indent="0">
              <a:buNone/>
            </a:pPr>
            <a:r>
              <a:rPr lang="en-US" sz="2400" b="1" dirty="0">
                <a:solidFill>
                  <a:srgbClr val="FF0000"/>
                </a:solidFill>
                <a:latin typeface="Times New Roman" pitchFamily="18" charset="0"/>
                <a:cs typeface="Times New Roman" pitchFamily="18" charset="0"/>
              </a:rPr>
              <a:t>DECLARE</a:t>
            </a:r>
            <a:r>
              <a:rPr lang="en-US" sz="2400" dirty="0">
                <a:solidFill>
                  <a:srgbClr val="FF0000"/>
                </a:solidFill>
                <a:latin typeface="Times New Roman" pitchFamily="18" charset="0"/>
                <a:cs typeface="Times New Roman" pitchFamily="18" charset="0"/>
              </a:rPr>
              <a:t> </a:t>
            </a:r>
            <a:endParaRPr lang="en-US" sz="2400" dirty="0" smtClean="0">
              <a:solidFill>
                <a:srgbClr val="FF0000"/>
              </a:solidFill>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dirty="0" smtClean="0">
                <a:solidFill>
                  <a:srgbClr val="0000FF"/>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Global variables </a:t>
            </a:r>
            <a:endParaRPr lang="en-US" sz="2400" dirty="0" smtClean="0">
              <a:solidFill>
                <a:srgbClr val="0000FF"/>
              </a:solidFill>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num1 </a:t>
            </a:r>
            <a:r>
              <a:rPr lang="en-US" sz="2400" dirty="0">
                <a:latin typeface="Times New Roman" pitchFamily="18" charset="0"/>
                <a:cs typeface="Times New Roman" pitchFamily="18" charset="0"/>
              </a:rPr>
              <a:t>number := 95;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num2 </a:t>
            </a:r>
            <a:r>
              <a:rPr lang="en-US" sz="2400" dirty="0">
                <a:latin typeface="Times New Roman" pitchFamily="18" charset="0"/>
                <a:cs typeface="Times New Roman" pitchFamily="18" charset="0"/>
              </a:rPr>
              <a:t>number := 85; </a:t>
            </a:r>
            <a:endParaRPr lang="en-US" sz="2400" dirty="0" smtClean="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BEGIN</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dbms_output.put_line('Outer Variable num1: ' || num1</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dbms_output.put_line('Outer Variable num2: ' || num2</a:t>
            </a:r>
            <a:r>
              <a:rPr lang="en-US" sz="2400" dirty="0" smtClean="0">
                <a:latin typeface="Times New Roman" pitchFamily="18" charset="0"/>
                <a:cs typeface="Times New Roman" pitchFamily="18" charset="0"/>
              </a:rPr>
              <a:t>);</a:t>
            </a:r>
          </a:p>
          <a:p>
            <a:pPr marL="0" indent="0">
              <a:buNone/>
            </a:pPr>
            <a:r>
              <a:rPr lang="en-US" sz="2400" b="1"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DECLARE</a:t>
            </a:r>
          </a:p>
          <a:p>
            <a:pPr marL="0" indent="0">
              <a:buNone/>
            </a:pPr>
            <a:r>
              <a:rPr lang="en-US" sz="2400" dirty="0" smtClean="0">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 Local </a:t>
            </a:r>
            <a:r>
              <a:rPr lang="en-US" sz="2400" dirty="0" smtClean="0">
                <a:solidFill>
                  <a:srgbClr val="0000FF"/>
                </a:solidFill>
                <a:latin typeface="Times New Roman" pitchFamily="18" charset="0"/>
                <a:cs typeface="Times New Roman" pitchFamily="18" charset="0"/>
              </a:rPr>
              <a:t>variables</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num1 number := 195;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num2 </a:t>
            </a:r>
            <a:r>
              <a:rPr lang="en-US" sz="2400" dirty="0">
                <a:latin typeface="Times New Roman" pitchFamily="18" charset="0"/>
                <a:cs typeface="Times New Roman" pitchFamily="18" charset="0"/>
              </a:rPr>
              <a:t>number := 185; </a:t>
            </a:r>
            <a:endParaRPr lang="en-US" sz="2400" dirty="0" smtClean="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		BEGIN </a:t>
            </a:r>
          </a:p>
          <a:p>
            <a:pPr marL="0" inden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dbms_output.put_line</a:t>
            </a:r>
            <a:r>
              <a:rPr lang="en-US" sz="2400" dirty="0">
                <a:latin typeface="Times New Roman" pitchFamily="18" charset="0"/>
                <a:cs typeface="Times New Roman" pitchFamily="18" charset="0"/>
              </a:rPr>
              <a:t>('Inner Variable num1: ' || num1);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dbms_output.put_line</a:t>
            </a:r>
            <a:r>
              <a:rPr lang="en-US" sz="2400" dirty="0">
                <a:latin typeface="Times New Roman" pitchFamily="18" charset="0"/>
                <a:cs typeface="Times New Roman" pitchFamily="18" charset="0"/>
              </a:rPr>
              <a:t>('Inner Variable num2: ' || num2); </a:t>
            </a:r>
            <a:endParaRPr lang="en-US" sz="2400" dirty="0" smtClean="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		END</a:t>
            </a:r>
            <a:r>
              <a:rPr lang="en-US" sz="2400" b="1" dirty="0">
                <a:solidFill>
                  <a:srgbClr val="FF0000"/>
                </a:solidFill>
                <a:latin typeface="Times New Roman" pitchFamily="18" charset="0"/>
                <a:cs typeface="Times New Roman" pitchFamily="18" charset="0"/>
              </a:rPr>
              <a:t>; </a:t>
            </a:r>
            <a:endParaRPr lang="en-US" sz="2400" b="1" dirty="0" smtClean="0">
              <a:solidFill>
                <a:srgbClr val="FF0000"/>
              </a:solidFill>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END;</a:t>
            </a:r>
          </a:p>
          <a:p>
            <a:pPr marL="0" indent="0">
              <a:buNone/>
            </a:pPr>
            <a:r>
              <a:rPr lang="en-US" sz="2400" b="1" dirty="0" smtClean="0">
                <a:solidFill>
                  <a:srgbClr val="0000FF"/>
                </a:solidFill>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 </a:t>
            </a:r>
          </a:p>
        </p:txBody>
      </p:sp>
    </p:spTree>
    <p:extLst>
      <p:ext uri="{BB962C8B-B14F-4D97-AF65-F5344CB8AC3E}">
        <p14:creationId xmlns:p14="http://schemas.microsoft.com/office/powerpoint/2010/main" xmlns="" val="22212434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smtClean="0">
                <a:solidFill>
                  <a:srgbClr val="0000FF"/>
                </a:solidFill>
                <a:latin typeface="Times New Roman" pitchFamily="18" charset="0"/>
                <a:cs typeface="Times New Roman" pitchFamily="18" charset="0"/>
              </a:rPr>
              <a:t>Output</a:t>
            </a:r>
            <a:endParaRPr lang="en-US" b="1" dirty="0">
              <a:solidFill>
                <a:srgbClr val="0000FF"/>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Outer Variable num1: 95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Outer </a:t>
            </a:r>
            <a:r>
              <a:rPr lang="en-US" dirty="0">
                <a:latin typeface="Times New Roman" pitchFamily="18" charset="0"/>
                <a:cs typeface="Times New Roman" pitchFamily="18" charset="0"/>
              </a:rPr>
              <a:t>Variable num2: 85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Inner </a:t>
            </a:r>
            <a:r>
              <a:rPr lang="en-US" dirty="0">
                <a:latin typeface="Times New Roman" pitchFamily="18" charset="0"/>
                <a:cs typeface="Times New Roman" pitchFamily="18" charset="0"/>
              </a:rPr>
              <a:t>Variable num1: 195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Inner </a:t>
            </a:r>
            <a:r>
              <a:rPr lang="en-US" dirty="0">
                <a:latin typeface="Times New Roman" pitchFamily="18" charset="0"/>
                <a:cs typeface="Times New Roman" pitchFamily="18" charset="0"/>
              </a:rPr>
              <a:t>Variable num2: 185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p14="http://schemas.microsoft.com/office/powerpoint/2010/main" xmlns="" val="2549837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a:bodyPr>
          <a:lstStyle/>
          <a:p>
            <a:pPr>
              <a:buFont typeface="Wingdings" pitchFamily="2" charset="2"/>
              <a:buChar char="q"/>
            </a:pPr>
            <a:r>
              <a:rPr lang="en-US" sz="2400" b="1" dirty="0" smtClean="0">
                <a:solidFill>
                  <a:srgbClr val="FF0000"/>
                </a:solidFill>
                <a:latin typeface="Times New Roman" pitchFamily="18" charset="0"/>
                <a:cs typeface="Times New Roman" pitchFamily="18" charset="0"/>
              </a:rPr>
              <a:t>Feaures of PL/SQL </a:t>
            </a:r>
            <a:r>
              <a:rPr lang="en-US" sz="2400" b="1" dirty="0">
                <a:solidFill>
                  <a:srgbClr val="FF0000"/>
                </a:solidFill>
                <a:latin typeface="Times New Roman" pitchFamily="18" charset="0"/>
                <a:cs typeface="Times New Roman" pitchFamily="18" charset="0"/>
              </a:rPr>
              <a:t>−</a:t>
            </a:r>
          </a:p>
          <a:p>
            <a:r>
              <a:rPr lang="en-US" sz="2400" dirty="0">
                <a:latin typeface="Times New Roman" pitchFamily="18" charset="0"/>
                <a:cs typeface="Times New Roman" pitchFamily="18" charset="0"/>
              </a:rPr>
              <a:t>PL/SQL is a completely portable, high-performance transaction-processing language.</a:t>
            </a:r>
          </a:p>
          <a:p>
            <a:r>
              <a:rPr lang="en-US" sz="2400" dirty="0">
                <a:latin typeface="Times New Roman" pitchFamily="18" charset="0"/>
                <a:cs typeface="Times New Roman" pitchFamily="18" charset="0"/>
              </a:rPr>
              <a:t>PL/SQL provides a built-in, interpreted and OS independent programming environment.</a:t>
            </a:r>
          </a:p>
          <a:p>
            <a:r>
              <a:rPr lang="en-US" sz="2400" dirty="0">
                <a:latin typeface="Times New Roman" pitchFamily="18" charset="0"/>
                <a:cs typeface="Times New Roman" pitchFamily="18" charset="0"/>
              </a:rPr>
              <a:t>PL/SQL can also directly be called from the command-line </a:t>
            </a:r>
            <a:r>
              <a:rPr lang="en-US" sz="2400" b="1" dirty="0">
                <a:latin typeface="Times New Roman" pitchFamily="18" charset="0"/>
                <a:cs typeface="Times New Roman" pitchFamily="18" charset="0"/>
              </a:rPr>
              <a:t>SQL*Plus interface</a:t>
            </a:r>
            <a:r>
              <a:rPr lang="en-US" sz="2400" dirty="0">
                <a:latin typeface="Times New Roman" pitchFamily="18" charset="0"/>
                <a:cs typeface="Times New Roman" pitchFamily="18" charset="0"/>
              </a:rPr>
              <a:t>.</a:t>
            </a:r>
          </a:p>
          <a:p>
            <a:r>
              <a:rPr lang="en-US" sz="2400" dirty="0" smtClean="0">
                <a:latin typeface="Times New Roman" pitchFamily="18" charset="0"/>
                <a:cs typeface="Times New Roman" pitchFamily="18" charset="0"/>
              </a:rPr>
              <a:t>PL/SQL's </a:t>
            </a:r>
            <a:r>
              <a:rPr lang="en-US" sz="2400" dirty="0">
                <a:latin typeface="Times New Roman" pitchFamily="18" charset="0"/>
                <a:cs typeface="Times New Roman" pitchFamily="18" charset="0"/>
              </a:rPr>
              <a:t>general syntax is based on that of ADA and Pascal programming language</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PL/SQL is tightly integrated with SQL.</a:t>
            </a:r>
          </a:p>
          <a:p>
            <a:r>
              <a:rPr lang="en-US" sz="2400" dirty="0">
                <a:latin typeface="Times New Roman" pitchFamily="18" charset="0"/>
                <a:cs typeface="Times New Roman" pitchFamily="18" charset="0"/>
              </a:rPr>
              <a:t>It offers extensive error checking.</a:t>
            </a:r>
          </a:p>
          <a:p>
            <a:r>
              <a:rPr lang="en-US" sz="2400" dirty="0">
                <a:latin typeface="Times New Roman" pitchFamily="18" charset="0"/>
                <a:cs typeface="Times New Roman" pitchFamily="18" charset="0"/>
              </a:rPr>
              <a:t>It offers numerous data types.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5235910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PL/SQL Records</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10600" cy="5638800"/>
          </a:xfrm>
        </p:spPr>
        <p:txBody>
          <a:bodyPr>
            <a:normAutofit lnSpcReduction="10000"/>
          </a:bodyPr>
          <a:lstStyle/>
          <a:p>
            <a:pPr>
              <a:buFont typeface="Wingdings" pitchFamily="2" charset="2"/>
              <a:buChar char="v"/>
            </a:pPr>
            <a:r>
              <a:rPr lang="en-US" b="1" dirty="0">
                <a:latin typeface="Times New Roman" pitchFamily="18" charset="0"/>
                <a:cs typeface="Times New Roman" pitchFamily="18" charset="0"/>
              </a:rPr>
              <a:t>What are records?</a:t>
            </a:r>
          </a:p>
          <a:p>
            <a:r>
              <a:rPr lang="en-US" dirty="0">
                <a:latin typeface="Times New Roman" pitchFamily="18" charset="0"/>
                <a:cs typeface="Times New Roman" pitchFamily="18" charset="0"/>
              </a:rPr>
              <a:t>Records are another type of datatypes which oracle allows to be defined as a placeholder.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Records </a:t>
            </a:r>
            <a:r>
              <a:rPr lang="en-US" dirty="0">
                <a:latin typeface="Times New Roman" pitchFamily="18" charset="0"/>
                <a:cs typeface="Times New Roman" pitchFamily="18" charset="0"/>
              </a:rPr>
              <a:t>are composite datatypes, which means it is a combination of different scalar datatypes like char, varchar, number etc.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scalar data types in the record holds a value. A record can be visualized as a row of data. It can contain all the contents of a row.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207807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324600"/>
          </a:xfrm>
        </p:spPr>
        <p:txBody>
          <a:bodyPr>
            <a:normAutofit fontScale="85000" lnSpcReduction="20000"/>
          </a:bodyPr>
          <a:lstStyle/>
          <a:p>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record</a:t>
            </a:r>
            <a:r>
              <a:rPr lang="en-US" dirty="0">
                <a:latin typeface="Times New Roman" pitchFamily="18" charset="0"/>
                <a:cs typeface="Times New Roman" pitchFamily="18" charset="0"/>
              </a:rPr>
              <a:t> is a data structure that can hold data items of different kinds. Records consist of different fields, similar to a row of a database table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For example, you want to keep track of your books in a library. You might want to track the following attributes about each book, such as </a:t>
            </a:r>
            <a:r>
              <a:rPr lang="en-US" b="1" dirty="0">
                <a:latin typeface="Times New Roman" pitchFamily="18" charset="0"/>
                <a:cs typeface="Times New Roman" pitchFamily="18" charset="0"/>
              </a:rPr>
              <a:t>Title, Author, Subject, Book ID. </a:t>
            </a:r>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record containing a field for each of these items allows treating a BOOK as a logical unit and allows you to organize and represent its information in a better way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PL/SQL can handle the following types of records −</a:t>
            </a:r>
          </a:p>
          <a:p>
            <a:pPr>
              <a:buFont typeface="Wingdings" pitchFamily="2" charset="2"/>
              <a:buChar char="ü"/>
            </a:pPr>
            <a:r>
              <a:rPr lang="en-US" dirty="0">
                <a:latin typeface="Times New Roman" pitchFamily="18" charset="0"/>
                <a:cs typeface="Times New Roman" pitchFamily="18" charset="0"/>
              </a:rPr>
              <a:t>Table-based</a:t>
            </a:r>
          </a:p>
          <a:p>
            <a:pPr>
              <a:buFont typeface="Wingdings" pitchFamily="2" charset="2"/>
              <a:buChar char="ü"/>
            </a:pPr>
            <a:r>
              <a:rPr lang="en-US" dirty="0">
                <a:latin typeface="Times New Roman" pitchFamily="18" charset="0"/>
                <a:cs typeface="Times New Roman" pitchFamily="18" charset="0"/>
              </a:rPr>
              <a:t>Cursor-based records</a:t>
            </a:r>
          </a:p>
          <a:p>
            <a:pPr>
              <a:buFont typeface="Wingdings" pitchFamily="2" charset="2"/>
              <a:buChar char="ü"/>
            </a:pPr>
            <a:r>
              <a:rPr lang="en-US" dirty="0">
                <a:latin typeface="Times New Roman" pitchFamily="18" charset="0"/>
                <a:cs typeface="Times New Roman" pitchFamily="18" charset="0"/>
              </a:rPr>
              <a:t>User-defined records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703450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Font typeface="Wingdings" pitchFamily="2" charset="2"/>
              <a:buChar char="v"/>
            </a:pPr>
            <a:r>
              <a:rPr lang="en-US" sz="3000" b="1" dirty="0">
                <a:solidFill>
                  <a:srgbClr val="FF0000"/>
                </a:solidFill>
                <a:latin typeface="Times New Roman" pitchFamily="18" charset="0"/>
                <a:cs typeface="Times New Roman" pitchFamily="18" charset="0"/>
              </a:rPr>
              <a:t>Table-Based Records</a:t>
            </a:r>
          </a:p>
          <a:p>
            <a:r>
              <a:rPr lang="en-US" sz="2500" dirty="0">
                <a:latin typeface="Times New Roman" pitchFamily="18" charset="0"/>
                <a:cs typeface="Times New Roman" pitchFamily="18" charset="0"/>
              </a:rPr>
              <a:t>The %ROWTYPE attribute enables a programmer to create </a:t>
            </a:r>
            <a:r>
              <a:rPr lang="en-US" sz="2500" b="1" dirty="0">
                <a:latin typeface="Times New Roman" pitchFamily="18" charset="0"/>
                <a:cs typeface="Times New Roman" pitchFamily="18" charset="0"/>
              </a:rPr>
              <a:t>table-based</a:t>
            </a:r>
            <a:r>
              <a:rPr lang="en-US" sz="2500" dirty="0">
                <a:latin typeface="Times New Roman" pitchFamily="18" charset="0"/>
                <a:cs typeface="Times New Roman" pitchFamily="18" charset="0"/>
              </a:rPr>
              <a:t> and </a:t>
            </a:r>
            <a:r>
              <a:rPr lang="en-US" sz="2500" b="1" dirty="0" smtClean="0">
                <a:latin typeface="Times New Roman" pitchFamily="18" charset="0"/>
                <a:cs typeface="Times New Roman" pitchFamily="18" charset="0"/>
              </a:rPr>
              <a:t>cursorbased</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records</a:t>
            </a: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The following example illustrates the concept of </a:t>
            </a:r>
            <a:r>
              <a:rPr lang="en-US" sz="2500" b="1" dirty="0">
                <a:latin typeface="Times New Roman" pitchFamily="18" charset="0"/>
                <a:cs typeface="Times New Roman" pitchFamily="18" charset="0"/>
              </a:rPr>
              <a:t>table-based</a:t>
            </a:r>
            <a:r>
              <a:rPr lang="en-US" sz="2500" dirty="0">
                <a:latin typeface="Times New Roman" pitchFamily="18" charset="0"/>
                <a:cs typeface="Times New Roman" pitchFamily="18" charset="0"/>
              </a:rPr>
              <a:t> records. </a:t>
            </a: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Consider CUSTOMERS table,</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82969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70000" lnSpcReduction="20000"/>
          </a:bodyPr>
          <a:lstStyle/>
          <a:p>
            <a:pPr marL="0" indent="0">
              <a:buNone/>
            </a:pPr>
            <a:r>
              <a:rPr lang="en-US" dirty="0">
                <a:latin typeface="Times New Roman" pitchFamily="18" charset="0"/>
                <a:cs typeface="Times New Roman" pitchFamily="18" charset="0"/>
              </a:rPr>
              <a:t>DECLARE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customer_rec </a:t>
            </a:r>
            <a:r>
              <a:rPr lang="en-US" dirty="0">
                <a:latin typeface="Times New Roman" pitchFamily="18" charset="0"/>
                <a:cs typeface="Times New Roman" pitchFamily="18" charset="0"/>
              </a:rPr>
              <a:t>customers%rowtype;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SELECT </a:t>
            </a:r>
            <a:r>
              <a:rPr lang="en-US" dirty="0">
                <a:latin typeface="Times New Roman" pitchFamily="18" charset="0"/>
                <a:cs typeface="Times New Roman" pitchFamily="18" charset="0"/>
              </a:rPr>
              <a:t>* into </a:t>
            </a:r>
            <a:r>
              <a:rPr lang="en-US" dirty="0" smtClean="0">
                <a:latin typeface="Times New Roman" pitchFamily="18" charset="0"/>
                <a:cs typeface="Times New Roman" pitchFamily="18" charset="0"/>
              </a:rPr>
              <a:t>customer_rec</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FROM </a:t>
            </a:r>
            <a:r>
              <a:rPr lang="en-US" dirty="0" smtClean="0">
                <a:latin typeface="Times New Roman" pitchFamily="18" charset="0"/>
                <a:cs typeface="Times New Roman" pitchFamily="18" charset="0"/>
              </a:rPr>
              <a:t>	customers </a:t>
            </a:r>
            <a:r>
              <a:rPr lang="en-US" dirty="0">
                <a:latin typeface="Times New Roman" pitchFamily="18" charset="0"/>
                <a:cs typeface="Times New Roman" pitchFamily="18" charset="0"/>
              </a:rPr>
              <a:t>WHERE id = 5</a:t>
            </a:r>
            <a:r>
              <a:rPr lang="en-US" dirty="0" smtClean="0">
                <a:latin typeface="Times New Roman" pitchFamily="18" charset="0"/>
                <a:cs typeface="Times New Roman" pitchFamily="18" charset="0"/>
              </a:rPr>
              <a:t>;</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('Customer ID: ' || </a:t>
            </a:r>
            <a:r>
              <a:rPr lang="en-US" dirty="0" smtClean="0">
                <a:latin typeface="Times New Roman" pitchFamily="18" charset="0"/>
                <a:cs typeface="Times New Roman" pitchFamily="18" charset="0"/>
              </a:rPr>
              <a:t>	customer_rec.id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('Customer Name: ' || </a:t>
            </a:r>
            <a:r>
              <a:rPr lang="en-US" dirty="0" smtClean="0">
                <a:latin typeface="Times New Roman" pitchFamily="18" charset="0"/>
                <a:cs typeface="Times New Roman" pitchFamily="18" charset="0"/>
              </a:rPr>
              <a:t>customer_rec.name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('Customer Address: ' </a:t>
            </a:r>
            <a:r>
              <a:rPr lang="en-US" dirty="0" smtClean="0">
                <a:latin typeface="Times New Roman" pitchFamily="18" charset="0"/>
                <a:cs typeface="Times New Roman" pitchFamily="18" charset="0"/>
              </a:rPr>
              <a:t>||customer_rec.address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('Customer Salary: ' </a:t>
            </a:r>
            <a:r>
              <a:rPr lang="en-US" dirty="0" smtClean="0">
                <a:latin typeface="Times New Roman" pitchFamily="18" charset="0"/>
                <a:cs typeface="Times New Roman" pitchFamily="18" charset="0"/>
              </a:rPr>
              <a:t>|| customer_rec.salary</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640609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a:bodyPr>
          <a:lstStyle/>
          <a:p>
            <a:r>
              <a:rPr lang="en-US" sz="2500" dirty="0">
                <a:latin typeface="Times New Roman" pitchFamily="18" charset="0"/>
                <a:cs typeface="Times New Roman" pitchFamily="18" charset="0"/>
              </a:rPr>
              <a:t>When the above code is executed at the SQL prompt, it produces the following result −</a:t>
            </a:r>
          </a:p>
          <a:p>
            <a:pPr marL="0" indent="0">
              <a:buNone/>
            </a:pPr>
            <a:r>
              <a:rPr lang="en-US" sz="2500" dirty="0">
                <a:latin typeface="Times New Roman" pitchFamily="18" charset="0"/>
                <a:cs typeface="Times New Roman" pitchFamily="18" charset="0"/>
              </a:rPr>
              <a:t>Customer ID: 5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Customer </a:t>
            </a:r>
            <a:r>
              <a:rPr lang="en-US" sz="2500" dirty="0">
                <a:latin typeface="Times New Roman" pitchFamily="18" charset="0"/>
                <a:cs typeface="Times New Roman" pitchFamily="18" charset="0"/>
              </a:rPr>
              <a:t>Name: Hardik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Customer </a:t>
            </a:r>
            <a:r>
              <a:rPr lang="en-US" sz="2500" dirty="0">
                <a:latin typeface="Times New Roman" pitchFamily="18" charset="0"/>
                <a:cs typeface="Times New Roman" pitchFamily="18" charset="0"/>
              </a:rPr>
              <a:t>Address: </a:t>
            </a:r>
            <a:r>
              <a:rPr lang="en-US" sz="2500" dirty="0" smtClean="0">
                <a:latin typeface="Times New Roman" pitchFamily="18" charset="0"/>
                <a:cs typeface="Times New Roman" pitchFamily="18" charset="0"/>
              </a:rPr>
              <a:t>Bhopal</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Customer Salary: 9000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PL/SQL </a:t>
            </a:r>
            <a:r>
              <a:rPr lang="en-US" sz="2500" dirty="0">
                <a:latin typeface="Times New Roman" pitchFamily="18" charset="0"/>
                <a:cs typeface="Times New Roman" pitchFamily="18" charset="0"/>
              </a:rPr>
              <a:t>procedure successfully completed. </a:t>
            </a:r>
          </a:p>
        </p:txBody>
      </p:sp>
    </p:spTree>
    <p:extLst>
      <p:ext uri="{BB962C8B-B14F-4D97-AF65-F5344CB8AC3E}">
        <p14:creationId xmlns:p14="http://schemas.microsoft.com/office/powerpoint/2010/main" xmlns="" val="3516266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Autofit/>
          </a:bodyPr>
          <a:lstStyle/>
          <a:p>
            <a:pPr>
              <a:buFont typeface="Wingdings" pitchFamily="2" charset="2"/>
              <a:buChar char="v"/>
            </a:pPr>
            <a:r>
              <a:rPr lang="en-US" sz="2000" b="1" dirty="0">
                <a:solidFill>
                  <a:srgbClr val="FF0000"/>
                </a:solidFill>
                <a:latin typeface="Times New Roman" pitchFamily="18" charset="0"/>
                <a:cs typeface="Times New Roman" pitchFamily="18" charset="0"/>
              </a:rPr>
              <a:t>Cursor-Based Records</a:t>
            </a:r>
          </a:p>
          <a:p>
            <a:r>
              <a:rPr lang="en-US" sz="2000" dirty="0">
                <a:latin typeface="Times New Roman" pitchFamily="18" charset="0"/>
                <a:cs typeface="Times New Roman" pitchFamily="18" charset="0"/>
              </a:rPr>
              <a:t>The following example illustrates the concept of </a:t>
            </a:r>
            <a:r>
              <a:rPr lang="en-US" sz="2000" b="1" dirty="0">
                <a:latin typeface="Times New Roman" pitchFamily="18" charset="0"/>
                <a:cs typeface="Times New Roman" pitchFamily="18" charset="0"/>
              </a:rPr>
              <a:t>cursor-based</a:t>
            </a:r>
            <a:r>
              <a:rPr lang="en-US" sz="2000" dirty="0">
                <a:latin typeface="Times New Roman" pitchFamily="18" charset="0"/>
                <a:cs typeface="Times New Roman" pitchFamily="18" charset="0"/>
              </a:rPr>
              <a:t> records.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DECLARE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CURSOR </a:t>
            </a:r>
            <a:r>
              <a:rPr lang="en-US" sz="2000" dirty="0">
                <a:latin typeface="Times New Roman" pitchFamily="18" charset="0"/>
                <a:cs typeface="Times New Roman" pitchFamily="18" charset="0"/>
              </a:rPr>
              <a:t>customer_cur </a:t>
            </a:r>
            <a:r>
              <a:rPr lang="en-US" sz="2000" dirty="0" smtClean="0">
                <a:latin typeface="Times New Roman" pitchFamily="18" charset="0"/>
                <a:cs typeface="Times New Roman" pitchFamily="18" charset="0"/>
              </a:rPr>
              <a:t>is</a:t>
            </a:r>
          </a:p>
          <a:p>
            <a:pPr marL="0" indent="0">
              <a:buNone/>
            </a:pPr>
            <a:r>
              <a:rPr lang="en-US" sz="2000" dirty="0" smtClean="0">
                <a:latin typeface="Times New Roman" pitchFamily="18" charset="0"/>
                <a:cs typeface="Times New Roman" pitchFamily="18" charset="0"/>
              </a:rPr>
              <a:t>	SELECT </a:t>
            </a:r>
            <a:r>
              <a:rPr lang="en-US" sz="2000" dirty="0">
                <a:latin typeface="Times New Roman" pitchFamily="18" charset="0"/>
                <a:cs typeface="Times New Roman" pitchFamily="18" charset="0"/>
              </a:rPr>
              <a:t>id, name, address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FROM </a:t>
            </a:r>
            <a:r>
              <a:rPr lang="en-US" sz="2000" dirty="0">
                <a:latin typeface="Times New Roman" pitchFamily="18" charset="0"/>
                <a:cs typeface="Times New Roman" pitchFamily="18" charset="0"/>
              </a:rPr>
              <a:t>customers</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customer_rec </a:t>
            </a:r>
            <a:r>
              <a:rPr lang="en-US" sz="2000" dirty="0">
                <a:latin typeface="Times New Roman" pitchFamily="18" charset="0"/>
                <a:cs typeface="Times New Roman" pitchFamily="18" charset="0"/>
              </a:rPr>
              <a:t>customer_cur%rowtype;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BEGIN </a:t>
            </a:r>
          </a:p>
          <a:p>
            <a:pPr marL="0" indent="0">
              <a:buNone/>
            </a:pPr>
            <a:r>
              <a:rPr lang="en-US" sz="2000" dirty="0" smtClean="0">
                <a:latin typeface="Times New Roman" pitchFamily="18" charset="0"/>
                <a:cs typeface="Times New Roman" pitchFamily="18" charset="0"/>
              </a:rPr>
              <a:t>	OPEN </a:t>
            </a:r>
            <a:r>
              <a:rPr lang="en-US" sz="2000" dirty="0">
                <a:latin typeface="Times New Roman" pitchFamily="18" charset="0"/>
                <a:cs typeface="Times New Roman" pitchFamily="18" charset="0"/>
              </a:rPr>
              <a:t>customer_cur;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LOOP </a:t>
            </a:r>
          </a:p>
          <a:p>
            <a:pPr marL="0" indent="0">
              <a:buNone/>
            </a:pPr>
            <a:r>
              <a:rPr lang="en-US" sz="2000" dirty="0" smtClean="0">
                <a:latin typeface="Times New Roman" pitchFamily="18" charset="0"/>
                <a:cs typeface="Times New Roman" pitchFamily="18" charset="0"/>
              </a:rPr>
              <a:t>		FETCH </a:t>
            </a:r>
            <a:r>
              <a:rPr lang="en-US" sz="2000" dirty="0">
                <a:latin typeface="Times New Roman" pitchFamily="18" charset="0"/>
                <a:cs typeface="Times New Roman" pitchFamily="18" charset="0"/>
              </a:rPr>
              <a:t>customer_cur into customer_rec</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EXIT WHEN customer_cur%notfound;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DBMS_OUTPUT.put_line(customer_rec.id </a:t>
            </a:r>
            <a:r>
              <a:rPr lang="en-US" sz="2000" dirty="0">
                <a:latin typeface="Times New Roman" pitchFamily="18" charset="0"/>
                <a:cs typeface="Times New Roman" pitchFamily="18" charset="0"/>
              </a:rPr>
              <a:t>|| ' ' || </a:t>
            </a:r>
            <a:r>
              <a:rPr lang="en-US" sz="2000" dirty="0" smtClean="0">
                <a:latin typeface="Times New Roman" pitchFamily="18" charset="0"/>
                <a:cs typeface="Times New Roman" pitchFamily="18" charset="0"/>
              </a:rPr>
              <a:t>		customer_rec.name);</a:t>
            </a:r>
          </a:p>
          <a:p>
            <a:pPr marL="0" indent="0">
              <a:buNone/>
            </a:pPr>
            <a:r>
              <a:rPr lang="en-US" sz="2000" dirty="0" smtClean="0">
                <a:latin typeface="Times New Roman" pitchFamily="18" charset="0"/>
                <a:cs typeface="Times New Roman" pitchFamily="18" charset="0"/>
              </a:rPr>
              <a:t> 	END </a:t>
            </a:r>
            <a:r>
              <a:rPr lang="en-US" sz="2000" dirty="0">
                <a:latin typeface="Times New Roman" pitchFamily="18" charset="0"/>
                <a:cs typeface="Times New Roman" pitchFamily="18" charset="0"/>
              </a:rPr>
              <a:t>LOOP;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END</a:t>
            </a: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41588589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r>
              <a:rPr lang="en-US" b="1" dirty="0" smtClean="0">
                <a:latin typeface="Times New Roman" pitchFamily="18" charset="0"/>
                <a:cs typeface="Times New Roman" pitchFamily="18" charset="0"/>
              </a:rPr>
              <a:t>Output</a:t>
            </a:r>
          </a:p>
          <a:p>
            <a:endParaRPr lang="en-US" b="1"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1 Ramesh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Khilan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 </a:t>
            </a:r>
            <a:r>
              <a:rPr lang="en-US" dirty="0">
                <a:latin typeface="Times New Roman" pitchFamily="18" charset="0"/>
                <a:cs typeface="Times New Roman" pitchFamily="18" charset="0"/>
              </a:rPr>
              <a:t>kaushik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4 </a:t>
            </a:r>
            <a:r>
              <a:rPr lang="en-US" dirty="0">
                <a:latin typeface="Times New Roman" pitchFamily="18" charset="0"/>
                <a:cs typeface="Times New Roman" pitchFamily="18" charset="0"/>
              </a:rPr>
              <a:t>Chaitali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5 </a:t>
            </a:r>
            <a:r>
              <a:rPr lang="en-US" dirty="0">
                <a:latin typeface="Times New Roman" pitchFamily="18" charset="0"/>
                <a:cs typeface="Times New Roman" pitchFamily="18" charset="0"/>
              </a:rPr>
              <a:t>Hardik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6 Komal</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PL/SQL procedure successfully completed. </a:t>
            </a:r>
          </a:p>
        </p:txBody>
      </p:sp>
    </p:spTree>
    <p:extLst>
      <p:ext uri="{BB962C8B-B14F-4D97-AF65-F5344CB8AC3E}">
        <p14:creationId xmlns:p14="http://schemas.microsoft.com/office/powerpoint/2010/main" xmlns="" val="717342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91600" cy="6477000"/>
          </a:xfrm>
        </p:spPr>
        <p:txBody>
          <a:bodyPr>
            <a:normAutofit/>
          </a:bodyPr>
          <a:lstStyle/>
          <a:p>
            <a:pPr>
              <a:buFont typeface="Wingdings" pitchFamily="2" charset="2"/>
              <a:buChar char="v"/>
            </a:pPr>
            <a:r>
              <a:rPr lang="en-US" sz="2400" b="1" dirty="0">
                <a:solidFill>
                  <a:srgbClr val="FF0000"/>
                </a:solidFill>
                <a:latin typeface="Times New Roman" pitchFamily="18" charset="0"/>
                <a:cs typeface="Times New Roman" pitchFamily="18" charset="0"/>
              </a:rPr>
              <a:t>Assigning SQL Query Results to PL/SQL Variables</a:t>
            </a:r>
          </a:p>
          <a:p>
            <a:r>
              <a:rPr lang="en-US" sz="2400" dirty="0">
                <a:latin typeface="Times New Roman" pitchFamily="18" charset="0"/>
                <a:cs typeface="Times New Roman" pitchFamily="18" charset="0"/>
              </a:rPr>
              <a:t>You can use the </a:t>
            </a:r>
            <a:r>
              <a:rPr lang="en-US" sz="2400" b="1" dirty="0">
                <a:latin typeface="Times New Roman" pitchFamily="18" charset="0"/>
                <a:cs typeface="Times New Roman" pitchFamily="18" charset="0"/>
              </a:rPr>
              <a:t>SELECT INTO</a:t>
            </a:r>
            <a:r>
              <a:rPr lang="en-US" sz="2400" dirty="0">
                <a:latin typeface="Times New Roman" pitchFamily="18" charset="0"/>
                <a:cs typeface="Times New Roman" pitchFamily="18" charset="0"/>
              </a:rPr>
              <a:t> statement of SQL to assign values to PL/SQL variables. For each item in the </a:t>
            </a:r>
            <a:r>
              <a:rPr lang="en-US" sz="2400" b="1" dirty="0">
                <a:latin typeface="Times New Roman" pitchFamily="18" charset="0"/>
                <a:cs typeface="Times New Roman" pitchFamily="18" charset="0"/>
              </a:rPr>
              <a:t>SELECT list</a:t>
            </a:r>
            <a:r>
              <a:rPr lang="en-US" sz="2400" dirty="0">
                <a:latin typeface="Times New Roman" pitchFamily="18" charset="0"/>
                <a:cs typeface="Times New Roman" pitchFamily="18" charset="0"/>
              </a:rPr>
              <a:t>, there must be a corresponding, type-compatible variable in the </a:t>
            </a:r>
            <a:r>
              <a:rPr lang="en-US" sz="2400" b="1" dirty="0">
                <a:latin typeface="Times New Roman" pitchFamily="18" charset="0"/>
                <a:cs typeface="Times New Roman" pitchFamily="18" charset="0"/>
              </a:rPr>
              <a:t>INTO list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Consider </a:t>
            </a:r>
            <a:r>
              <a:rPr lang="en-US" sz="2400" dirty="0">
                <a:latin typeface="Times New Roman" pitchFamily="18" charset="0"/>
                <a:cs typeface="Times New Roman" pitchFamily="18" charset="0"/>
              </a:rPr>
              <a:t>following </a:t>
            </a:r>
            <a:r>
              <a:rPr lang="en-US" sz="2400" dirty="0" smtClean="0">
                <a:latin typeface="Times New Roman" pitchFamily="18" charset="0"/>
                <a:cs typeface="Times New Roman" pitchFamily="18" charset="0"/>
              </a:rPr>
              <a:t>example, to </a:t>
            </a:r>
            <a:r>
              <a:rPr lang="en-US" sz="2400" dirty="0">
                <a:latin typeface="Times New Roman" pitchFamily="18" charset="0"/>
                <a:cs typeface="Times New Roman" pitchFamily="18" charset="0"/>
              </a:rPr>
              <a:t>create a table named </a:t>
            </a:r>
            <a:r>
              <a:rPr lang="en-US" sz="2400" b="1" dirty="0">
                <a:solidFill>
                  <a:srgbClr val="FF0000"/>
                </a:solidFill>
                <a:latin typeface="Times New Roman" pitchFamily="18" charset="0"/>
                <a:cs typeface="Times New Roman" pitchFamily="18" charset="0"/>
              </a:rPr>
              <a:t>CUSTOMERS</a:t>
            </a:r>
            <a:r>
              <a:rPr lang="en-US" sz="2400" dirty="0">
                <a:latin typeface="Times New Roman" pitchFamily="18" charset="0"/>
                <a:cs typeface="Times New Roman" pitchFamily="18" charset="0"/>
              </a:rPr>
              <a:t> </a:t>
            </a:r>
          </a:p>
          <a:p>
            <a:pPr marL="0" indent="0">
              <a:buNone/>
            </a:pPr>
            <a:r>
              <a:rPr lang="en-US" sz="2400" b="1" dirty="0" smtClean="0">
                <a:solidFill>
                  <a:srgbClr val="0000FF"/>
                </a:solidFill>
                <a:latin typeface="Times New Roman" pitchFamily="18" charset="0"/>
                <a:cs typeface="Times New Roman" pitchFamily="18" charset="0"/>
              </a:rPr>
              <a:t>CREATE </a:t>
            </a:r>
            <a:r>
              <a:rPr lang="en-US" sz="2400" b="1" dirty="0">
                <a:solidFill>
                  <a:srgbClr val="0000FF"/>
                </a:solidFill>
                <a:latin typeface="Times New Roman" pitchFamily="18" charset="0"/>
                <a:cs typeface="Times New Roman" pitchFamily="18" charset="0"/>
              </a:rPr>
              <a:t>TABLE CUSTOMERS</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ID INT NOT NULL</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NAME VARCHAR (20) NOT NULL</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AGE INT NOT NULL,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ADDRESS </a:t>
            </a:r>
            <a:r>
              <a:rPr lang="en-US" sz="2400" dirty="0">
                <a:latin typeface="Times New Roman" pitchFamily="18" charset="0"/>
                <a:cs typeface="Times New Roman" pitchFamily="18" charset="0"/>
              </a:rPr>
              <a:t>CHAR (25</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SALARY DECIMAL (18, 2),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PRIMARY </a:t>
            </a:r>
            <a:r>
              <a:rPr lang="en-US" sz="2400" dirty="0">
                <a:latin typeface="Times New Roman" pitchFamily="18" charset="0"/>
                <a:cs typeface="Times New Roman" pitchFamily="18" charset="0"/>
              </a:rPr>
              <a:t>KEY (ID) </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Table </a:t>
            </a:r>
            <a:r>
              <a:rPr lang="en-US" sz="2400" dirty="0" smtClean="0">
                <a:latin typeface="Times New Roman" pitchFamily="18" charset="0"/>
                <a:cs typeface="Times New Roman" pitchFamily="18" charset="0"/>
              </a:rPr>
              <a:t>Created.</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794067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477000"/>
          </a:xfrm>
        </p:spPr>
        <p:txBody>
          <a:bodyPr>
            <a:normAutofit fontScale="92500"/>
          </a:bodyPr>
          <a:lstStyle/>
          <a:p>
            <a:r>
              <a:rPr lang="en-US" b="1" dirty="0" smtClean="0">
                <a:solidFill>
                  <a:srgbClr val="FF0000"/>
                </a:solidFill>
                <a:latin typeface="Times New Roman" pitchFamily="18" charset="0"/>
                <a:cs typeface="Times New Roman" pitchFamily="18" charset="0"/>
              </a:rPr>
              <a:t>Insert some </a:t>
            </a:r>
            <a:r>
              <a:rPr lang="en-US" b="1" dirty="0">
                <a:solidFill>
                  <a:srgbClr val="FF0000"/>
                </a:solidFill>
                <a:latin typeface="Times New Roman" pitchFamily="18" charset="0"/>
                <a:cs typeface="Times New Roman" pitchFamily="18" charset="0"/>
              </a:rPr>
              <a:t>values in the table −</a:t>
            </a:r>
          </a:p>
          <a:p>
            <a:r>
              <a:rPr lang="en-US" sz="2300" dirty="0">
                <a:latin typeface="Times New Roman" pitchFamily="18" charset="0"/>
                <a:cs typeface="Times New Roman" pitchFamily="18" charset="0"/>
              </a:rPr>
              <a:t>INSERT INTO CUSTOMERS (ID,NAME,AGE,ADDRESS,SALARY) VALUES (1, 'Ramesh', 32, 'Ahmedabad', 2000.00 </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INSERT INTO CUSTOMERS (ID,NAME,AGE,ADDRESS,SALARY) VALUES (2, 'Khilan', 25, 'Delhi', 1500.00 );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INSERT </a:t>
            </a:r>
            <a:r>
              <a:rPr lang="en-US" sz="2300" dirty="0">
                <a:latin typeface="Times New Roman" pitchFamily="18" charset="0"/>
                <a:cs typeface="Times New Roman" pitchFamily="18" charset="0"/>
              </a:rPr>
              <a:t>INTO CUSTOMERS (ID,NAME,AGE,ADDRESS,SALARY) VALUES (3, 'kaushik', 23, 'Kota', 2000.00 );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INSERT </a:t>
            </a:r>
            <a:r>
              <a:rPr lang="en-US" sz="2300" dirty="0">
                <a:latin typeface="Times New Roman" pitchFamily="18" charset="0"/>
                <a:cs typeface="Times New Roman" pitchFamily="18" charset="0"/>
              </a:rPr>
              <a:t>INTO CUSTOMERS (ID,NAME,AGE,ADDRESS,SALARY) VALUES (4, 'Chaitali', 25, 'Mumbai', 6500.00 </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INSERT INTO CUSTOMERS (ID,NAME,AGE,ADDRESS,SALARY) VALUES (5, 'Hardik', 27, 'Bhopal', 8500.00 </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INSERT INTO CUSTOMERS (ID,NAME,AGE,ADDRESS,SALARY) VALUES (6, 'Komal', 22, 'MP', 4500.00 ); </a:t>
            </a:r>
          </a:p>
        </p:txBody>
      </p:sp>
    </p:spTree>
    <p:extLst>
      <p:ext uri="{BB962C8B-B14F-4D97-AF65-F5344CB8AC3E}">
        <p14:creationId xmlns:p14="http://schemas.microsoft.com/office/powerpoint/2010/main" xmlns="" val="41706780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62500" lnSpcReduction="20000"/>
          </a:bodyPr>
          <a:lstStyle/>
          <a:p>
            <a:r>
              <a:rPr lang="en-US" dirty="0">
                <a:latin typeface="Times New Roman" pitchFamily="18" charset="0"/>
                <a:cs typeface="Times New Roman" pitchFamily="18" charset="0"/>
              </a:rPr>
              <a:t>The following program assigns values from the above table to PL/SQL variables using the </a:t>
            </a:r>
            <a:r>
              <a:rPr lang="en-US" b="1" dirty="0">
                <a:latin typeface="Times New Roman" pitchFamily="18" charset="0"/>
                <a:cs typeface="Times New Roman" pitchFamily="18" charset="0"/>
              </a:rPr>
              <a:t>SELECT INTO clause</a:t>
            </a:r>
            <a:r>
              <a:rPr lang="en-US" dirty="0">
                <a:latin typeface="Times New Roman" pitchFamily="18" charset="0"/>
                <a:cs typeface="Times New Roman" pitchFamily="18" charset="0"/>
              </a:rPr>
              <a:t> of SQL −</a:t>
            </a:r>
          </a:p>
          <a:p>
            <a:pPr marL="0" indent="0">
              <a:buNone/>
            </a:pPr>
            <a:r>
              <a:rPr lang="en-US" b="1" dirty="0">
                <a:solidFill>
                  <a:srgbClr val="0000FF"/>
                </a:solidFill>
                <a:latin typeface="Times New Roman" pitchFamily="18" charset="0"/>
                <a:cs typeface="Times New Roman" pitchFamily="18" charset="0"/>
              </a:rPr>
              <a:t>DECLARE </a:t>
            </a:r>
            <a:endParaRPr lang="en-US" b="1" dirty="0" smtClean="0">
              <a:solidFill>
                <a:srgbClr val="0000FF"/>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c_id </a:t>
            </a:r>
            <a:r>
              <a:rPr lang="en-US" dirty="0">
                <a:latin typeface="Times New Roman" pitchFamily="18" charset="0"/>
                <a:cs typeface="Times New Roman" pitchFamily="18" charset="0"/>
              </a:rPr>
              <a:t>customers.id%type := 1;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c_name customers.name%type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c_addr </a:t>
            </a:r>
            <a:r>
              <a:rPr lang="en-US" dirty="0">
                <a:latin typeface="Times New Roman" pitchFamily="18" charset="0"/>
                <a:cs typeface="Times New Roman" pitchFamily="18" charset="0"/>
              </a:rPr>
              <a:t>customers.address%type;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c_sal </a:t>
            </a:r>
            <a:r>
              <a:rPr lang="en-US" dirty="0">
                <a:latin typeface="Times New Roman" pitchFamily="18" charset="0"/>
                <a:cs typeface="Times New Roman" pitchFamily="18" charset="0"/>
              </a:rPr>
              <a:t>customers.salary%type; </a:t>
            </a:r>
            <a:endParaRPr lang="en-US" dirty="0" smtClean="0">
              <a:latin typeface="Times New Roman" pitchFamily="18" charset="0"/>
              <a:cs typeface="Times New Roman" pitchFamily="18" charset="0"/>
            </a:endParaRPr>
          </a:p>
          <a:p>
            <a:pPr marL="0" indent="0">
              <a:buNone/>
            </a:pPr>
            <a:r>
              <a:rPr lang="en-US" b="1" dirty="0" smtClean="0">
                <a:solidFill>
                  <a:srgbClr val="0000FF"/>
                </a:solidFill>
                <a:latin typeface="Times New Roman" pitchFamily="18" charset="0"/>
                <a:cs typeface="Times New Roman" pitchFamily="18" charset="0"/>
              </a:rPr>
              <a:t>BEGIN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SELECT </a:t>
            </a:r>
            <a:r>
              <a:rPr lang="en-US" dirty="0">
                <a:latin typeface="Times New Roman" pitchFamily="18" charset="0"/>
                <a:cs typeface="Times New Roman" pitchFamily="18" charset="0"/>
              </a:rPr>
              <a:t>name, address, salary INTO c_name, c_addr, c_sal </a:t>
            </a:r>
            <a:r>
              <a:rPr lang="en-US" dirty="0" smtClean="0">
                <a:latin typeface="Times New Roman" pitchFamily="18" charset="0"/>
                <a:cs typeface="Times New Roman" pitchFamily="18" charset="0"/>
              </a:rPr>
              <a:t>           	FROM </a:t>
            </a:r>
            <a:r>
              <a:rPr lang="en-US" dirty="0">
                <a:latin typeface="Times New Roman" pitchFamily="18" charset="0"/>
                <a:cs typeface="Times New Roman" pitchFamily="18" charset="0"/>
              </a:rPr>
              <a:t>customers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WHERE </a:t>
            </a:r>
            <a:r>
              <a:rPr lang="en-US" dirty="0">
                <a:latin typeface="Times New Roman" pitchFamily="18" charset="0"/>
                <a:cs typeface="Times New Roman" pitchFamily="18" charset="0"/>
              </a:rPr>
              <a:t>id = c_id;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dbms_output.put_line </a:t>
            </a:r>
            <a:r>
              <a:rPr lang="en-US" dirty="0">
                <a:latin typeface="Times New Roman" pitchFamily="18" charset="0"/>
                <a:cs typeface="Times New Roman" pitchFamily="18" charset="0"/>
              </a:rPr>
              <a:t>('Customer ' ||c_name || ' from ' || c_addr || ' earns ' || c_sal); </a:t>
            </a:r>
            <a:endParaRPr lang="en-US" dirty="0" smtClean="0">
              <a:latin typeface="Times New Roman" pitchFamily="18" charset="0"/>
              <a:cs typeface="Times New Roman" pitchFamily="18" charset="0"/>
            </a:endParaRPr>
          </a:p>
          <a:p>
            <a:pPr marL="0" indent="0">
              <a:buNone/>
            </a:pPr>
            <a:r>
              <a:rPr lang="en-US" b="1" dirty="0" smtClean="0">
                <a:solidFill>
                  <a:srgbClr val="0000FF"/>
                </a:solidFill>
                <a:latin typeface="Times New Roman" pitchFamily="18" charset="0"/>
                <a:cs typeface="Times New Roman" pitchFamily="18" charset="0"/>
              </a:rPr>
              <a:t>END</a:t>
            </a:r>
            <a:r>
              <a:rPr lang="en-US" b="1" dirty="0">
                <a:solidFill>
                  <a:srgbClr val="0000FF"/>
                </a:solidFill>
                <a:latin typeface="Times New Roman" pitchFamily="18" charset="0"/>
                <a:cs typeface="Times New Roman" pitchFamily="18" charset="0"/>
              </a:rPr>
              <a:t>; </a:t>
            </a:r>
            <a:endParaRPr lang="en-US" b="1" dirty="0" smtClean="0">
              <a:solidFill>
                <a:srgbClr val="0000FF"/>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t>
            </a:r>
          </a:p>
          <a:p>
            <a:r>
              <a:rPr lang="en-US" b="1" dirty="0" smtClean="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When the above code is executed, it produces the following result </a:t>
            </a:r>
            <a:r>
              <a:rPr lang="en-US" b="1" dirty="0" smtClean="0">
                <a:solidFill>
                  <a:srgbClr val="FF0000"/>
                </a:solidFill>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Customer Ramesh from Ahmedabad earns 2000</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PL/SQL procedure completed successfully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501159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686800" cy="5334000"/>
          </a:xfrm>
        </p:spPr>
        <p:txBody>
          <a:bodyPr>
            <a:normAutofit/>
          </a:bodyPr>
          <a:lstStyle/>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offers a variety of programming structures.</a:t>
            </a:r>
          </a:p>
          <a:p>
            <a:r>
              <a:rPr lang="en-US" dirty="0">
                <a:latin typeface="Times New Roman" pitchFamily="18" charset="0"/>
                <a:cs typeface="Times New Roman" pitchFamily="18" charset="0"/>
              </a:rPr>
              <a:t>It supports structured programming through functions and procedures.</a:t>
            </a:r>
          </a:p>
          <a:p>
            <a:r>
              <a:rPr lang="en-US" dirty="0">
                <a:latin typeface="Times New Roman" pitchFamily="18" charset="0"/>
                <a:cs typeface="Times New Roman" pitchFamily="18" charset="0"/>
              </a:rPr>
              <a:t>It supports object-oriented programming.</a:t>
            </a:r>
          </a:p>
          <a:p>
            <a:r>
              <a:rPr lang="en-US" dirty="0">
                <a:latin typeface="Times New Roman" pitchFamily="18" charset="0"/>
                <a:cs typeface="Times New Roman" pitchFamily="18" charset="0"/>
              </a:rPr>
              <a:t>It supports the development of web applications and server pages.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655663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2590800"/>
            <a:ext cx="8382000" cy="838200"/>
          </a:xfrm>
        </p:spPr>
        <p:txBody>
          <a:bodyPr>
            <a:normAutofit fontScale="90000"/>
          </a:bodyPr>
          <a:lstStyle/>
          <a:p>
            <a:r>
              <a:rPr lang="en-US" sz="3600" b="1" dirty="0">
                <a:solidFill>
                  <a:srgbClr val="FF0000"/>
                </a:solidFill>
                <a:latin typeface="Times New Roman" pitchFamily="18" charset="0"/>
                <a:cs typeface="Times New Roman" pitchFamily="18" charset="0"/>
              </a:rPr>
              <a:t>CONTROL STRUCTURES: CONDITIONAL CONTROLS</a:t>
            </a:r>
          </a:p>
        </p:txBody>
      </p:sp>
    </p:spTree>
    <p:extLst>
      <p:ext uri="{BB962C8B-B14F-4D97-AF65-F5344CB8AC3E}">
        <p14:creationId xmlns:p14="http://schemas.microsoft.com/office/powerpoint/2010/main" xmlns="" val="5682927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ctrTitle"/>
          </p:nvPr>
        </p:nvSpPr>
        <p:spPr>
          <a:xfrm>
            <a:off x="838200" y="152400"/>
            <a:ext cx="8001000" cy="685800"/>
          </a:xfrm>
        </p:spPr>
        <p:txBody>
          <a:bodyPr/>
          <a:lstStyle/>
          <a:p>
            <a:r>
              <a:rPr lang="en-US" sz="3200" b="1" dirty="0">
                <a:solidFill>
                  <a:srgbClr val="FF0000"/>
                </a:solidFill>
                <a:effectLst/>
                <a:latin typeface="Times New Roman" pitchFamily="18" charset="0"/>
                <a:ea typeface="Arial Unicode MS" pitchFamily="34" charset="-128"/>
                <a:cs typeface="Times New Roman" pitchFamily="18" charset="0"/>
              </a:rPr>
              <a:t>Conditional Control</a:t>
            </a:r>
          </a:p>
        </p:txBody>
      </p:sp>
      <p:sp>
        <p:nvSpPr>
          <p:cNvPr id="353283" name="Rectangle 3"/>
          <p:cNvSpPr>
            <a:spLocks noGrp="1" noChangeArrowheads="1"/>
          </p:cNvSpPr>
          <p:nvPr>
            <p:ph type="subTitle" idx="1"/>
          </p:nvPr>
        </p:nvSpPr>
        <p:spPr>
          <a:xfrm>
            <a:off x="228600" y="990600"/>
            <a:ext cx="8610600" cy="5486400"/>
          </a:xfrm>
        </p:spPr>
        <p:txBody>
          <a:bodyPr/>
          <a:lstStyle/>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Conditional control allows you to control the flow of the execution of the program based on a condition. </a:t>
            </a: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In programming terms, it means that the statements in the program are not executed sequentially.</a:t>
            </a: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Rather, one group of statements, or another will be executed depending on how the condition is evaluated.</a:t>
            </a: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In PL/SQL, there are two types of conditional control:</a:t>
            </a:r>
          </a:p>
          <a:p>
            <a:pPr marL="1454150" lvl="1" indent="-457200" algn="l">
              <a:lnSpc>
                <a:spcPct val="90000"/>
              </a:lnSpc>
              <a:buFontTx/>
              <a:buChar char="–"/>
            </a:pPr>
            <a:endParaRPr lang="en-US" sz="1000" dirty="0">
              <a:solidFill>
                <a:schemeClr val="tx1"/>
              </a:solidFill>
              <a:effectLst/>
              <a:latin typeface="Times New Roman" pitchFamily="18" charset="0"/>
              <a:ea typeface="Arial Unicode MS" pitchFamily="34" charset="-128"/>
              <a:cs typeface="Times New Roman" pitchFamily="18" charset="0"/>
            </a:endParaRPr>
          </a:p>
          <a:p>
            <a:pPr marL="1454150" lvl="1" indent="-457200" algn="l">
              <a:lnSpc>
                <a:spcPct val="90000"/>
              </a:lnSpc>
              <a:buFontTx/>
              <a:buChar char="–"/>
            </a:pPr>
            <a:r>
              <a:rPr lang="en-US" dirty="0">
                <a:solidFill>
                  <a:schemeClr val="tx1"/>
                </a:solidFill>
                <a:effectLst/>
                <a:latin typeface="Times New Roman" pitchFamily="18" charset="0"/>
                <a:ea typeface="Arial Unicode MS" pitchFamily="34" charset="-128"/>
                <a:cs typeface="Times New Roman" pitchFamily="18" charset="0"/>
              </a:rPr>
              <a:t>IF statement and </a:t>
            </a:r>
          </a:p>
          <a:p>
            <a:pPr marL="1454150" lvl="1" indent="-457200" algn="l">
              <a:lnSpc>
                <a:spcPct val="90000"/>
              </a:lnSpc>
              <a:buFontTx/>
              <a:buChar char="–"/>
            </a:pPr>
            <a:r>
              <a:rPr lang="en-US" dirty="0">
                <a:solidFill>
                  <a:schemeClr val="tx1"/>
                </a:solidFill>
                <a:effectLst/>
                <a:latin typeface="Times New Roman" pitchFamily="18" charset="0"/>
                <a:ea typeface="Arial Unicode MS" pitchFamily="34" charset="-128"/>
                <a:cs typeface="Times New Roman" pitchFamily="18" charset="0"/>
              </a:rPr>
              <a:t>ELSIF statement.</a:t>
            </a:r>
          </a:p>
        </p:txBody>
      </p:sp>
    </p:spTree>
    <p:extLst>
      <p:ext uri="{BB962C8B-B14F-4D97-AF65-F5344CB8AC3E}">
        <p14:creationId xmlns:p14="http://schemas.microsoft.com/office/powerpoint/2010/main" xmlns="" val="1659988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ctrTitle"/>
          </p:nvPr>
        </p:nvSpPr>
        <p:spPr>
          <a:xfrm>
            <a:off x="838200" y="152400"/>
            <a:ext cx="8001000" cy="685800"/>
          </a:xfrm>
        </p:spPr>
        <p:txBody>
          <a:bodyPr/>
          <a:lstStyle/>
          <a:p>
            <a:r>
              <a:rPr lang="en-US" sz="3200" b="1" u="sng" dirty="0">
                <a:solidFill>
                  <a:srgbClr val="FF0000"/>
                </a:solidFill>
                <a:effectLst/>
                <a:ea typeface="Arial Unicode MS" pitchFamily="34" charset="-128"/>
              </a:rPr>
              <a:t>IF STATEMENTS</a:t>
            </a:r>
          </a:p>
        </p:txBody>
      </p:sp>
      <p:sp>
        <p:nvSpPr>
          <p:cNvPr id="420867" name="Rectangle 3"/>
          <p:cNvSpPr>
            <a:spLocks noGrp="1" noChangeArrowheads="1"/>
          </p:cNvSpPr>
          <p:nvPr>
            <p:ph type="subTitle" idx="1"/>
          </p:nvPr>
        </p:nvSpPr>
        <p:spPr>
          <a:xfrm>
            <a:off x="228600" y="990600"/>
            <a:ext cx="8686800" cy="5410200"/>
          </a:xfrm>
        </p:spPr>
        <p:txBody>
          <a:bodyPr>
            <a:normAutofit/>
          </a:bodyPr>
          <a:lstStyle/>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An IF statement has two forms:</a:t>
            </a:r>
          </a:p>
          <a:p>
            <a:pPr marL="742950" indent="-571500" algn="l">
              <a:lnSpc>
                <a:spcPct val="90000"/>
              </a:lnSpc>
            </a:pPr>
            <a:r>
              <a:rPr lang="en-US" sz="2800" dirty="0">
                <a:solidFill>
                  <a:schemeClr val="tx1"/>
                </a:solidFill>
                <a:effectLst/>
                <a:latin typeface="Times New Roman" pitchFamily="18" charset="0"/>
                <a:ea typeface="Arial Unicode MS" pitchFamily="34" charset="-128"/>
                <a:cs typeface="Times New Roman" pitchFamily="18" charset="0"/>
              </a:rPr>
              <a:t>		IF-THEN and IF-THEN-ELSE. </a:t>
            </a:r>
            <a:endParaRPr lang="en-US" sz="2800" dirty="0" smtClean="0">
              <a:solidFill>
                <a:schemeClr val="tx1"/>
              </a:solidFill>
              <a:effectLst/>
              <a:latin typeface="Times New Roman" pitchFamily="18" charset="0"/>
              <a:ea typeface="Arial Unicode MS" pitchFamily="34" charset="-128"/>
              <a:cs typeface="Times New Roman" pitchFamily="18" charset="0"/>
            </a:endParaRPr>
          </a:p>
          <a:p>
            <a:pPr marL="742950" indent="-571500" algn="l">
              <a:lnSpc>
                <a:spcPct val="90000"/>
              </a:lnSpc>
            </a:pPr>
            <a:endParaRPr lang="en-US" sz="2800" dirty="0">
              <a:solidFill>
                <a:schemeClr val="tx1"/>
              </a:solidFill>
              <a:effectLst/>
              <a:latin typeface="Times New Roman" pitchFamily="18" charset="0"/>
              <a:ea typeface="Arial Unicode MS" pitchFamily="34" charset="-128"/>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An IF-THEN statement allows you to specify only one group of actions to take</a:t>
            </a:r>
            <a:r>
              <a:rPr lang="en-US" sz="2800" dirty="0" smtClean="0">
                <a:solidFill>
                  <a:schemeClr val="tx1"/>
                </a:solidFill>
                <a:effectLst/>
                <a:latin typeface="Times New Roman" pitchFamily="18" charset="0"/>
                <a:ea typeface="Arial Unicode MS" pitchFamily="34" charset="-128"/>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ea typeface="Arial Unicode MS" pitchFamily="34" charset="-128"/>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In other words, this group of actions is taken only when a condition evaluates to TRUE</a:t>
            </a:r>
            <a:r>
              <a:rPr lang="en-US" sz="2800" dirty="0" smtClean="0">
                <a:solidFill>
                  <a:schemeClr val="tx1"/>
                </a:solidFill>
                <a:effectLst/>
                <a:latin typeface="Times New Roman" pitchFamily="18" charset="0"/>
                <a:ea typeface="Arial Unicode MS" pitchFamily="34" charset="-128"/>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ea typeface="Arial Unicode MS" pitchFamily="34" charset="-128"/>
              <a:cs typeface="Times New Roman" pitchFamily="18" charset="0"/>
            </a:endParaRPr>
          </a:p>
          <a:p>
            <a:pPr marL="742950" indent="-571500" algn="l">
              <a:lnSpc>
                <a:spcPct val="90000"/>
              </a:lnSpc>
              <a:buFontTx/>
              <a:buChar char="•"/>
            </a:pPr>
            <a:r>
              <a:rPr lang="en-US" sz="2800" dirty="0" smtClean="0">
                <a:solidFill>
                  <a:schemeClr val="tx1"/>
                </a:solidFill>
                <a:effectLst/>
                <a:latin typeface="Times New Roman" pitchFamily="18" charset="0"/>
                <a:ea typeface="Arial Unicode MS" pitchFamily="34" charset="-128"/>
                <a:cs typeface="Times New Roman" pitchFamily="18" charset="0"/>
              </a:rPr>
              <a:t>And </a:t>
            </a:r>
            <a:r>
              <a:rPr lang="en-US" sz="2800" dirty="0">
                <a:solidFill>
                  <a:schemeClr val="tx1"/>
                </a:solidFill>
                <a:effectLst/>
                <a:latin typeface="Times New Roman" pitchFamily="18" charset="0"/>
                <a:ea typeface="Arial Unicode MS" pitchFamily="34" charset="-128"/>
                <a:cs typeface="Times New Roman" pitchFamily="18" charset="0"/>
              </a:rPr>
              <a:t>IF-THEN-ELSE statement allows you to specify two groups of actions, and the second group of actions is taken when a condition evaluates to FALSE.</a:t>
            </a:r>
          </a:p>
        </p:txBody>
      </p:sp>
    </p:spTree>
    <p:extLst>
      <p:ext uri="{BB962C8B-B14F-4D97-AF65-F5344CB8AC3E}">
        <p14:creationId xmlns:p14="http://schemas.microsoft.com/office/powerpoint/2010/main" xmlns="" val="4009268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ctrTitle"/>
          </p:nvPr>
        </p:nvSpPr>
        <p:spPr>
          <a:xfrm>
            <a:off x="838200" y="152400"/>
            <a:ext cx="8001000" cy="685800"/>
          </a:xfrm>
        </p:spPr>
        <p:txBody>
          <a:bodyPr/>
          <a:lstStyle/>
          <a:p>
            <a:r>
              <a:rPr lang="en-US" sz="3200" b="1" dirty="0">
                <a:solidFill>
                  <a:srgbClr val="FF0000"/>
                </a:solidFill>
                <a:effectLst/>
                <a:latin typeface="Times New Roman" pitchFamily="18" charset="0"/>
                <a:ea typeface="Arial Unicode MS" pitchFamily="34" charset="-128"/>
                <a:cs typeface="Times New Roman" pitchFamily="18" charset="0"/>
              </a:rPr>
              <a:t>IF-THEN STATEMENTS</a:t>
            </a:r>
          </a:p>
        </p:txBody>
      </p:sp>
      <p:sp>
        <p:nvSpPr>
          <p:cNvPr id="421891" name="Rectangle 3"/>
          <p:cNvSpPr>
            <a:spLocks noGrp="1" noChangeArrowheads="1"/>
          </p:cNvSpPr>
          <p:nvPr>
            <p:ph type="subTitle" idx="1"/>
          </p:nvPr>
        </p:nvSpPr>
        <p:spPr>
          <a:xfrm>
            <a:off x="228600" y="990600"/>
            <a:ext cx="8610600" cy="5638800"/>
          </a:xfrm>
        </p:spPr>
        <p:txBody>
          <a:bodyPr>
            <a:normAutofit lnSpcReduction="10000"/>
          </a:bodyPr>
          <a:lstStyle/>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An IF-THEN statement is the most basic kind of a conditional control and has the following structure</a:t>
            </a:r>
            <a:r>
              <a:rPr lang="en-US" sz="2800" dirty="0" smtClean="0">
                <a:solidFill>
                  <a:schemeClr val="tx1"/>
                </a:solidFill>
                <a:effectLst/>
                <a:latin typeface="Times New Roman" pitchFamily="18" charset="0"/>
                <a:ea typeface="Arial Unicode MS" pitchFamily="34" charset="-128"/>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ea typeface="Arial Unicode MS" pitchFamily="34" charset="-128"/>
              <a:cs typeface="Times New Roman" pitchFamily="18" charset="0"/>
            </a:endParaRP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IF </a:t>
            </a:r>
            <a:r>
              <a:rPr lang="en-US" i="1" dirty="0">
                <a:solidFill>
                  <a:srgbClr val="FF0000"/>
                </a:solidFill>
                <a:effectLst/>
                <a:latin typeface="Times New Roman" pitchFamily="18" charset="0"/>
                <a:ea typeface="Arial Unicode MS" pitchFamily="34" charset="-128"/>
                <a:cs typeface="Times New Roman" pitchFamily="18" charset="0"/>
              </a:rPr>
              <a:t>CONDITION</a:t>
            </a: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THEN</a:t>
            </a: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	STATEMENT 1;</a:t>
            </a: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	…</a:t>
            </a: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	STATEMENT N;</a:t>
            </a: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END IF</a:t>
            </a:r>
            <a:r>
              <a:rPr lang="en-US" dirty="0" smtClean="0">
                <a:solidFill>
                  <a:srgbClr val="FF0000"/>
                </a:solidFill>
                <a:effectLst/>
                <a:latin typeface="Times New Roman" pitchFamily="18" charset="0"/>
                <a:ea typeface="Arial Unicode MS" pitchFamily="34" charset="-128"/>
                <a:cs typeface="Times New Roman" pitchFamily="18" charset="0"/>
              </a:rPr>
              <a:t>;</a:t>
            </a:r>
          </a:p>
          <a:p>
            <a:pPr marL="2136775" lvl="2" indent="-568325" algn="l">
              <a:lnSpc>
                <a:spcPct val="90000"/>
              </a:lnSpc>
            </a:pPr>
            <a:endParaRPr lang="en-US" dirty="0">
              <a:solidFill>
                <a:srgbClr val="FF0000"/>
              </a:solidFill>
              <a:effectLst/>
              <a:latin typeface="Times New Roman" pitchFamily="18" charset="0"/>
              <a:ea typeface="Arial Unicode MS" pitchFamily="34" charset="-128"/>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The reserved word IF marks the beginning of the IF statement.</a:t>
            </a: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Statements 1 through N are a sequence of executable statements that consist of one or more of the standard programming structures. </a:t>
            </a:r>
          </a:p>
        </p:txBody>
      </p:sp>
    </p:spTree>
    <p:extLst>
      <p:ext uri="{BB962C8B-B14F-4D97-AF65-F5344CB8AC3E}">
        <p14:creationId xmlns:p14="http://schemas.microsoft.com/office/powerpoint/2010/main" xmlns="" val="20418978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ctrTitle"/>
          </p:nvPr>
        </p:nvSpPr>
        <p:spPr>
          <a:xfrm>
            <a:off x="838200" y="152400"/>
            <a:ext cx="8001000" cy="685800"/>
          </a:xfrm>
        </p:spPr>
        <p:txBody>
          <a:bodyPr/>
          <a:lstStyle/>
          <a:p>
            <a:r>
              <a:rPr lang="en-US" sz="3200" b="1" dirty="0">
                <a:solidFill>
                  <a:srgbClr val="FF0000"/>
                </a:solidFill>
                <a:effectLst/>
                <a:latin typeface="Times New Roman" pitchFamily="18" charset="0"/>
                <a:ea typeface="Arial Unicode MS" pitchFamily="34" charset="-128"/>
                <a:cs typeface="Times New Roman" pitchFamily="18" charset="0"/>
              </a:rPr>
              <a:t>IF-THEN STATEMENTS</a:t>
            </a:r>
          </a:p>
        </p:txBody>
      </p:sp>
      <p:sp>
        <p:nvSpPr>
          <p:cNvPr id="422915" name="Rectangle 3"/>
          <p:cNvSpPr>
            <a:spLocks noGrp="1" noChangeArrowheads="1"/>
          </p:cNvSpPr>
          <p:nvPr>
            <p:ph type="subTitle" idx="1"/>
          </p:nvPr>
        </p:nvSpPr>
        <p:spPr>
          <a:xfrm>
            <a:off x="228600" y="990600"/>
            <a:ext cx="8686800" cy="5105400"/>
          </a:xfrm>
        </p:spPr>
        <p:txBody>
          <a:bodyPr/>
          <a:lstStyle/>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The word </a:t>
            </a:r>
            <a:r>
              <a:rPr lang="en-US" sz="2800" i="1" dirty="0">
                <a:solidFill>
                  <a:schemeClr val="tx1"/>
                </a:solidFill>
                <a:effectLst/>
                <a:latin typeface="Times New Roman" pitchFamily="18" charset="0"/>
                <a:ea typeface="Arial Unicode MS" pitchFamily="34" charset="-128"/>
                <a:cs typeface="Times New Roman" pitchFamily="18" charset="0"/>
              </a:rPr>
              <a:t>CONDITION </a:t>
            </a:r>
            <a:r>
              <a:rPr lang="en-US" sz="2800" dirty="0">
                <a:solidFill>
                  <a:schemeClr val="tx1"/>
                </a:solidFill>
                <a:effectLst/>
                <a:latin typeface="Times New Roman" pitchFamily="18" charset="0"/>
                <a:ea typeface="Arial Unicode MS" pitchFamily="34" charset="-128"/>
                <a:cs typeface="Times New Roman" pitchFamily="18" charset="0"/>
              </a:rPr>
              <a:t>between keywords IF and THEN determines whether these statements are executed</a:t>
            </a:r>
            <a:r>
              <a:rPr lang="en-US" sz="2800" dirty="0" smtClean="0">
                <a:solidFill>
                  <a:schemeClr val="tx1"/>
                </a:solidFill>
                <a:effectLst/>
                <a:latin typeface="Times New Roman" pitchFamily="18" charset="0"/>
                <a:ea typeface="Arial Unicode MS" pitchFamily="34" charset="-128"/>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ea typeface="Arial Unicode MS" pitchFamily="34" charset="-128"/>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END IF is a reserved phrase that indicates the end of the IF-THEN construc</a:t>
            </a:r>
            <a:r>
              <a:rPr lang="en-US" sz="2800" dirty="0">
                <a:effectLst/>
                <a:latin typeface="Times New Roman" pitchFamily="18" charset="0"/>
                <a:ea typeface="Arial Unicode MS" pitchFamily="34" charset="-128"/>
                <a:cs typeface="Times New Roman" pitchFamily="18" charset="0"/>
              </a:rPr>
              <a:t>t.</a:t>
            </a:r>
          </a:p>
          <a:p>
            <a:pPr marL="742950" indent="-571500" algn="l">
              <a:lnSpc>
                <a:spcPct val="90000"/>
              </a:lnSpc>
              <a:buFontTx/>
              <a:buChar char="•"/>
            </a:pPr>
            <a:endParaRPr lang="en-US" sz="2800" dirty="0">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26891598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4"/>
          <p:cNvSpPr>
            <a:spLocks noGrp="1" noChangeArrowheads="1"/>
          </p:cNvSpPr>
          <p:nvPr>
            <p:ph type="subTitle" idx="1"/>
          </p:nvPr>
        </p:nvSpPr>
        <p:spPr/>
        <p:txBody>
          <a:bodyPr/>
          <a:lstStyle/>
          <a:p>
            <a:endParaRPr lang="en-US"/>
          </a:p>
        </p:txBody>
      </p:sp>
      <p:pic>
        <p:nvPicPr>
          <p:cNvPr id="423941"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304800"/>
            <a:ext cx="7696200" cy="594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65608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ctrTitle"/>
          </p:nvPr>
        </p:nvSpPr>
        <p:spPr>
          <a:xfrm>
            <a:off x="838200" y="228600"/>
            <a:ext cx="8001000" cy="609600"/>
          </a:xfrm>
        </p:spPr>
        <p:txBody>
          <a:bodyPr/>
          <a:lstStyle/>
          <a:p>
            <a:r>
              <a:rPr lang="en-US" sz="3200" b="1" u="sng" dirty="0">
                <a:solidFill>
                  <a:srgbClr val="FF0000"/>
                </a:solidFill>
                <a:effectLst/>
                <a:ea typeface="Arial Unicode MS" pitchFamily="34" charset="-128"/>
              </a:rPr>
              <a:t>IF-THEN STATEMENTS</a:t>
            </a:r>
          </a:p>
        </p:txBody>
      </p:sp>
      <p:sp>
        <p:nvSpPr>
          <p:cNvPr id="424963" name="Rectangle 3"/>
          <p:cNvSpPr>
            <a:spLocks noGrp="1" noChangeArrowheads="1"/>
          </p:cNvSpPr>
          <p:nvPr>
            <p:ph type="subTitle" idx="1"/>
          </p:nvPr>
        </p:nvSpPr>
        <p:spPr>
          <a:xfrm>
            <a:off x="228600" y="990600"/>
            <a:ext cx="8686800" cy="5105400"/>
          </a:xfrm>
        </p:spPr>
        <p:txBody>
          <a:bodyPr/>
          <a:lstStyle/>
          <a:p>
            <a:pPr marL="742950" indent="-571500" algn="l">
              <a:buFontTx/>
              <a:buChar char="•"/>
            </a:pPr>
            <a:r>
              <a:rPr lang="en-US" sz="2800" dirty="0">
                <a:solidFill>
                  <a:schemeClr val="tx1"/>
                </a:solidFill>
                <a:effectLst/>
                <a:latin typeface="Times New Roman" pitchFamily="18" charset="0"/>
                <a:cs typeface="Times New Roman" pitchFamily="18" charset="0"/>
              </a:rPr>
              <a:t>When an IF-THEN statement is executed, a condition is evaluated to either TRUE or FALSE. </a:t>
            </a:r>
          </a:p>
          <a:p>
            <a:pPr marL="742950" indent="-571500" algn="l">
              <a:buFontTx/>
              <a:buChar char="•"/>
            </a:pPr>
            <a:r>
              <a:rPr lang="en-US" sz="2800" dirty="0">
                <a:solidFill>
                  <a:schemeClr val="tx1"/>
                </a:solidFill>
                <a:effectLst/>
                <a:latin typeface="Times New Roman" pitchFamily="18" charset="0"/>
                <a:cs typeface="Times New Roman" pitchFamily="18" charset="0"/>
              </a:rPr>
              <a:t>If the condition evaluates to TRUE, control is passed to the first executable statement of the IF-THEN construct.</a:t>
            </a:r>
          </a:p>
          <a:p>
            <a:pPr marL="742950" indent="-571500" algn="l">
              <a:buFontTx/>
              <a:buChar char="•"/>
            </a:pPr>
            <a:r>
              <a:rPr lang="en-US" sz="2800" dirty="0">
                <a:solidFill>
                  <a:schemeClr val="tx1"/>
                </a:solidFill>
                <a:effectLst/>
                <a:latin typeface="Times New Roman" pitchFamily="18" charset="0"/>
                <a:cs typeface="Times New Roman" pitchFamily="18" charset="0"/>
              </a:rPr>
              <a:t>If the condition evaluates to FALSE, the control is passed to the first executable statement after the END IF statement.</a:t>
            </a:r>
          </a:p>
          <a:p>
            <a:pPr marL="742950" indent="-571500" algn="l">
              <a:lnSpc>
                <a:spcPct val="90000"/>
              </a:lnSpc>
              <a:buFontTx/>
              <a:buChar char="•"/>
            </a:pPr>
            <a:endParaRPr lang="en-US" sz="2400" dirty="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28051173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ctrTitle"/>
          </p:nvPr>
        </p:nvSpPr>
        <p:spPr>
          <a:xfrm>
            <a:off x="838200" y="0"/>
            <a:ext cx="8001000" cy="609600"/>
          </a:xfrm>
        </p:spPr>
        <p:txBody>
          <a:bodyPr/>
          <a:lstStyle/>
          <a:p>
            <a:pPr algn="l"/>
            <a:r>
              <a:rPr lang="en-US" sz="3200" b="1" u="sng">
                <a:effectLst/>
                <a:ea typeface="Arial Unicode MS" pitchFamily="34" charset="-128"/>
              </a:rPr>
              <a:t>Example</a:t>
            </a:r>
          </a:p>
        </p:txBody>
      </p:sp>
      <p:sp>
        <p:nvSpPr>
          <p:cNvPr id="425987" name="Rectangle 3"/>
          <p:cNvSpPr>
            <a:spLocks noGrp="1" noChangeArrowheads="1"/>
          </p:cNvSpPr>
          <p:nvPr>
            <p:ph type="subTitle" idx="1"/>
          </p:nvPr>
        </p:nvSpPr>
        <p:spPr>
          <a:xfrm>
            <a:off x="228600" y="533400"/>
            <a:ext cx="8915400" cy="5562600"/>
          </a:xfrm>
        </p:spPr>
        <p:txBody>
          <a:bodyPr>
            <a:normAutofit fontScale="92500" lnSpcReduction="10000"/>
          </a:bodyPr>
          <a:lstStyle/>
          <a:p>
            <a:pPr marL="742950" indent="-571500" algn="l"/>
            <a:r>
              <a:rPr lang="en-US" sz="2000" dirty="0">
                <a:solidFill>
                  <a:schemeClr val="tx1"/>
                </a:solidFill>
                <a:effectLst/>
                <a:latin typeface="Times New Roman" pitchFamily="18" charset="0"/>
                <a:cs typeface="Times New Roman" pitchFamily="18" charset="0"/>
              </a:rPr>
              <a:t>DECLARE</a:t>
            </a:r>
          </a:p>
          <a:p>
            <a:pPr marL="742950" indent="-571500" algn="l"/>
            <a:r>
              <a:rPr lang="en-US" sz="2000" dirty="0">
                <a:solidFill>
                  <a:schemeClr val="tx1"/>
                </a:solidFill>
                <a:effectLst/>
                <a:latin typeface="Times New Roman" pitchFamily="18" charset="0"/>
                <a:cs typeface="Times New Roman" pitchFamily="18" charset="0"/>
              </a:rPr>
              <a:t>	v_num1 NUMBER := 5;</a:t>
            </a:r>
          </a:p>
          <a:p>
            <a:pPr marL="742950" indent="-571500" algn="l"/>
            <a:r>
              <a:rPr lang="en-US" sz="2000" dirty="0">
                <a:solidFill>
                  <a:schemeClr val="tx1"/>
                </a:solidFill>
                <a:effectLst/>
                <a:latin typeface="Times New Roman" pitchFamily="18" charset="0"/>
                <a:cs typeface="Times New Roman" pitchFamily="18" charset="0"/>
              </a:rPr>
              <a:t>	v_num2 NUMBER := 3;</a:t>
            </a:r>
          </a:p>
          <a:p>
            <a:pPr marL="742950" indent="-571500" algn="l"/>
            <a:r>
              <a:rPr lang="en-US" sz="2000" dirty="0">
                <a:solidFill>
                  <a:schemeClr val="tx1"/>
                </a:solidFill>
                <a:effectLst/>
                <a:latin typeface="Times New Roman" pitchFamily="18" charset="0"/>
                <a:cs typeface="Times New Roman" pitchFamily="18" charset="0"/>
              </a:rPr>
              <a:t>	v_temp NUMBER;</a:t>
            </a:r>
          </a:p>
          <a:p>
            <a:pPr marL="742950" indent="-571500" algn="l"/>
            <a:r>
              <a:rPr lang="en-US" sz="2000" dirty="0">
                <a:solidFill>
                  <a:schemeClr val="tx1"/>
                </a:solidFill>
                <a:effectLst/>
                <a:latin typeface="Times New Roman" pitchFamily="18" charset="0"/>
                <a:cs typeface="Times New Roman" pitchFamily="18" charset="0"/>
              </a:rPr>
              <a:t>BEGIN</a:t>
            </a:r>
          </a:p>
          <a:p>
            <a:pPr marL="742950" indent="-571500" algn="l"/>
            <a:r>
              <a:rPr lang="en-US" sz="2000" dirty="0">
                <a:solidFill>
                  <a:schemeClr val="tx1"/>
                </a:solidFill>
                <a:effectLst/>
                <a:latin typeface="Times New Roman" pitchFamily="18" charset="0"/>
                <a:cs typeface="Times New Roman" pitchFamily="18" charset="0"/>
              </a:rPr>
              <a:t>	</a:t>
            </a:r>
            <a:r>
              <a:rPr lang="en-US" sz="2000" b="1" dirty="0">
                <a:solidFill>
                  <a:srgbClr val="FF0000"/>
                </a:solidFill>
                <a:effectLst/>
                <a:latin typeface="Times New Roman" pitchFamily="18" charset="0"/>
                <a:cs typeface="Times New Roman" pitchFamily="18" charset="0"/>
              </a:rPr>
              <a:t>-- if v_num1 is greater than v_num2 rearrange </a:t>
            </a:r>
            <a:r>
              <a:rPr lang="en-US" sz="2000" b="1" dirty="0" smtClean="0">
                <a:solidFill>
                  <a:srgbClr val="FF0000"/>
                </a:solidFill>
                <a:effectLst/>
                <a:latin typeface="Times New Roman" pitchFamily="18" charset="0"/>
                <a:cs typeface="Times New Roman" pitchFamily="18" charset="0"/>
              </a:rPr>
              <a:t>their  values</a:t>
            </a:r>
            <a:endParaRPr lang="en-US" sz="2000" b="1" dirty="0">
              <a:solidFill>
                <a:srgbClr val="FF0000"/>
              </a:solidFill>
              <a:effectLst/>
              <a:latin typeface="Times New Roman" pitchFamily="18" charset="0"/>
              <a:cs typeface="Times New Roman" pitchFamily="18" charset="0"/>
            </a:endParaRPr>
          </a:p>
          <a:p>
            <a:pPr marL="742950" indent="-571500" algn="l"/>
            <a:r>
              <a:rPr lang="en-US" sz="2000" dirty="0">
                <a:solidFill>
                  <a:schemeClr val="tx1"/>
                </a:solidFill>
                <a:effectLst/>
                <a:latin typeface="Times New Roman" pitchFamily="18" charset="0"/>
                <a:cs typeface="Times New Roman" pitchFamily="18" charset="0"/>
              </a:rPr>
              <a:t>	IF v_num1 &gt; v_num2</a:t>
            </a:r>
          </a:p>
          <a:p>
            <a:pPr marL="742950" indent="-571500" algn="l"/>
            <a:r>
              <a:rPr lang="en-US" sz="2000" dirty="0">
                <a:solidFill>
                  <a:schemeClr val="tx1"/>
                </a:solidFill>
                <a:effectLst/>
                <a:latin typeface="Times New Roman" pitchFamily="18" charset="0"/>
                <a:cs typeface="Times New Roman" pitchFamily="18" charset="0"/>
              </a:rPr>
              <a:t>	THEN</a:t>
            </a:r>
          </a:p>
          <a:p>
            <a:pPr marL="742950" indent="-571500" algn="l"/>
            <a:r>
              <a:rPr lang="en-US" sz="2000" dirty="0">
                <a:solidFill>
                  <a:schemeClr val="tx1"/>
                </a:solidFill>
                <a:effectLst/>
                <a:latin typeface="Times New Roman" pitchFamily="18" charset="0"/>
                <a:cs typeface="Times New Roman" pitchFamily="18" charset="0"/>
              </a:rPr>
              <a:t>		v_temp := v_num1;</a:t>
            </a:r>
          </a:p>
          <a:p>
            <a:pPr marL="742950" indent="-571500" algn="l"/>
            <a:r>
              <a:rPr lang="en-US" sz="2000" dirty="0">
                <a:solidFill>
                  <a:schemeClr val="tx1"/>
                </a:solidFill>
                <a:effectLst/>
                <a:latin typeface="Times New Roman" pitchFamily="18" charset="0"/>
                <a:cs typeface="Times New Roman" pitchFamily="18" charset="0"/>
              </a:rPr>
              <a:t>		v_num1 := v_num2;</a:t>
            </a:r>
          </a:p>
          <a:p>
            <a:pPr marL="742950" indent="-571500" algn="l"/>
            <a:r>
              <a:rPr lang="en-US" sz="2000" dirty="0">
                <a:solidFill>
                  <a:schemeClr val="tx1"/>
                </a:solidFill>
                <a:effectLst/>
                <a:latin typeface="Times New Roman" pitchFamily="18" charset="0"/>
                <a:cs typeface="Times New Roman" pitchFamily="18" charset="0"/>
              </a:rPr>
              <a:t>		v_num2 := v_temp;</a:t>
            </a:r>
          </a:p>
          <a:p>
            <a:pPr marL="742950" indent="-571500" algn="l"/>
            <a:r>
              <a:rPr lang="en-US" sz="2000" dirty="0">
                <a:solidFill>
                  <a:schemeClr val="tx1"/>
                </a:solidFill>
                <a:effectLst/>
                <a:latin typeface="Times New Roman" pitchFamily="18" charset="0"/>
                <a:cs typeface="Times New Roman" pitchFamily="18" charset="0"/>
              </a:rPr>
              <a:t>	END IF;</a:t>
            </a:r>
          </a:p>
          <a:p>
            <a:pPr marL="742950" indent="-571500" algn="l"/>
            <a:r>
              <a:rPr lang="en-US" sz="2000" dirty="0">
                <a:solidFill>
                  <a:srgbClr val="FF0000"/>
                </a:solidFill>
                <a:effectLst/>
                <a:latin typeface="Times New Roman" pitchFamily="18" charset="0"/>
                <a:cs typeface="Times New Roman" pitchFamily="18" charset="0"/>
              </a:rPr>
              <a:t>	-- display the values of v_num1 and v_num2</a:t>
            </a:r>
          </a:p>
          <a:p>
            <a:pPr marL="742950" indent="-571500" algn="l"/>
            <a:r>
              <a:rPr lang="en-US" sz="2000" dirty="0">
                <a:solidFill>
                  <a:schemeClr val="tx1"/>
                </a:solidFill>
                <a:effectLst/>
                <a:latin typeface="Times New Roman" pitchFamily="18" charset="0"/>
                <a:cs typeface="Times New Roman" pitchFamily="18" charset="0"/>
              </a:rPr>
              <a:t>	DBMS_OUTPUT.PUT_LINE('v_num1 = '||v_num1);</a:t>
            </a:r>
          </a:p>
          <a:p>
            <a:pPr marL="742950" indent="-571500" algn="l"/>
            <a:r>
              <a:rPr lang="en-US" sz="2000" dirty="0">
                <a:solidFill>
                  <a:schemeClr val="tx1"/>
                </a:solidFill>
                <a:effectLst/>
                <a:latin typeface="Times New Roman" pitchFamily="18" charset="0"/>
                <a:cs typeface="Times New Roman" pitchFamily="18" charset="0"/>
              </a:rPr>
              <a:t>	DBMS_OUTPUT.PUT_LINE('v_num2 = '||v_num2);</a:t>
            </a:r>
          </a:p>
          <a:p>
            <a:pPr marL="742950" indent="-571500" algn="l"/>
            <a:r>
              <a:rPr lang="en-US" sz="2000" dirty="0">
                <a:solidFill>
                  <a:schemeClr val="tx1"/>
                </a:solidFill>
                <a:effectLst/>
                <a:latin typeface="Times New Roman" pitchFamily="18" charset="0"/>
                <a:cs typeface="Times New Roman" pitchFamily="18" charset="0"/>
              </a:rPr>
              <a:t>END;</a:t>
            </a:r>
          </a:p>
          <a:p>
            <a:pPr marL="742950" indent="-571500" algn="l">
              <a:lnSpc>
                <a:spcPct val="90000"/>
              </a:lnSpc>
              <a:buFontTx/>
              <a:buChar char="•"/>
            </a:pPr>
            <a:endParaRPr lang="en-US" sz="1800" dirty="0">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12194202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ctrTitle"/>
          </p:nvPr>
        </p:nvSpPr>
        <p:spPr>
          <a:xfrm>
            <a:off x="838200" y="228600"/>
            <a:ext cx="8001000" cy="609600"/>
          </a:xfrm>
        </p:spPr>
        <p:txBody>
          <a:bodyPr/>
          <a:lstStyle/>
          <a:p>
            <a:r>
              <a:rPr lang="en-US" sz="3200" b="1" u="sng" dirty="0">
                <a:solidFill>
                  <a:srgbClr val="FF0000"/>
                </a:solidFill>
                <a:effectLst/>
                <a:ea typeface="Arial Unicode MS" pitchFamily="34" charset="-128"/>
              </a:rPr>
              <a:t>IF-THEN-ELSE STATEMENT</a:t>
            </a:r>
          </a:p>
        </p:txBody>
      </p:sp>
      <p:sp>
        <p:nvSpPr>
          <p:cNvPr id="428035" name="Rectangle 3"/>
          <p:cNvSpPr>
            <a:spLocks noGrp="1" noChangeArrowheads="1"/>
          </p:cNvSpPr>
          <p:nvPr>
            <p:ph type="subTitle" idx="1"/>
          </p:nvPr>
        </p:nvSpPr>
        <p:spPr>
          <a:xfrm>
            <a:off x="228600" y="838200"/>
            <a:ext cx="8763000" cy="5257800"/>
          </a:xfrm>
        </p:spPr>
        <p:txBody>
          <a:bodyPr>
            <a:normAutofit lnSpcReduction="10000"/>
          </a:bodyPr>
          <a:lstStyle/>
          <a:p>
            <a:pPr marL="742950" indent="-571500" algn="l">
              <a:buFontTx/>
              <a:buChar char="•"/>
            </a:pPr>
            <a:r>
              <a:rPr lang="en-US" sz="2800" dirty="0">
                <a:solidFill>
                  <a:schemeClr val="tx1"/>
                </a:solidFill>
                <a:effectLst/>
                <a:latin typeface="Times New Roman" pitchFamily="18" charset="0"/>
                <a:cs typeface="Times New Roman" pitchFamily="18" charset="0"/>
              </a:rPr>
              <a:t>An IF-THEN statement specifies the sequence of statements to execute only if the condition evaluates to TRUE.</a:t>
            </a:r>
          </a:p>
          <a:p>
            <a:pPr marL="742950" indent="-571500" algn="l">
              <a:buFontTx/>
              <a:buChar char="•"/>
            </a:pPr>
            <a:r>
              <a:rPr lang="en-US" sz="2800" dirty="0">
                <a:solidFill>
                  <a:schemeClr val="tx1"/>
                </a:solidFill>
                <a:effectLst/>
                <a:latin typeface="Times New Roman" pitchFamily="18" charset="0"/>
                <a:cs typeface="Times New Roman" pitchFamily="18" charset="0"/>
              </a:rPr>
              <a:t>When this condition evaluates to FALSE, there is no special action to take except to proceed with execution of the program.</a:t>
            </a:r>
          </a:p>
          <a:p>
            <a:pPr marL="742950" indent="-571500" algn="l">
              <a:buFontTx/>
              <a:buChar char="•"/>
            </a:pPr>
            <a:r>
              <a:rPr lang="en-US" sz="2800" dirty="0">
                <a:solidFill>
                  <a:schemeClr val="tx1"/>
                </a:solidFill>
                <a:effectLst/>
                <a:latin typeface="Times New Roman" pitchFamily="18" charset="0"/>
                <a:cs typeface="Times New Roman" pitchFamily="18" charset="0"/>
              </a:rPr>
              <a:t>An IF-THEN-ELSE statement enables you to specify two groups of statements.</a:t>
            </a:r>
          </a:p>
          <a:p>
            <a:pPr marL="1454150" lvl="1" indent="-457200" algn="l">
              <a:buFontTx/>
              <a:buChar char="–"/>
            </a:pPr>
            <a:r>
              <a:rPr lang="en-US" sz="2400" dirty="0">
                <a:solidFill>
                  <a:schemeClr val="tx1"/>
                </a:solidFill>
                <a:effectLst/>
                <a:latin typeface="Times New Roman" pitchFamily="18" charset="0"/>
                <a:cs typeface="Times New Roman" pitchFamily="18" charset="0"/>
              </a:rPr>
              <a:t>One group of statements is executed when the condition evaluates to TRUE.</a:t>
            </a:r>
          </a:p>
          <a:p>
            <a:pPr marL="1454150" lvl="1" indent="-457200" algn="l">
              <a:buFontTx/>
              <a:buChar char="–"/>
            </a:pPr>
            <a:r>
              <a:rPr lang="en-US" sz="2400" dirty="0">
                <a:solidFill>
                  <a:schemeClr val="tx1"/>
                </a:solidFill>
                <a:effectLst/>
                <a:latin typeface="Times New Roman" pitchFamily="18" charset="0"/>
                <a:cs typeface="Times New Roman" pitchFamily="18" charset="0"/>
              </a:rPr>
              <a:t>Another group of statements is executed when the condition evaluates to FALSE. </a:t>
            </a:r>
            <a:endParaRPr lang="en-US" sz="2000" dirty="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38934834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ctrTitle"/>
          </p:nvPr>
        </p:nvSpPr>
        <p:spPr>
          <a:xfrm>
            <a:off x="838200" y="0"/>
            <a:ext cx="8001000" cy="838200"/>
          </a:xfrm>
        </p:spPr>
        <p:txBody>
          <a:bodyPr/>
          <a:lstStyle/>
          <a:p>
            <a:r>
              <a:rPr lang="en-US" sz="3200" b="1" u="sng" dirty="0">
                <a:solidFill>
                  <a:srgbClr val="FF0000"/>
                </a:solidFill>
                <a:effectLst/>
                <a:ea typeface="Arial Unicode MS" pitchFamily="34" charset="-128"/>
              </a:rPr>
              <a:t>IF-THEN-ELSE STATEMENT</a:t>
            </a:r>
          </a:p>
        </p:txBody>
      </p:sp>
      <p:sp>
        <p:nvSpPr>
          <p:cNvPr id="429059" name="Rectangle 3"/>
          <p:cNvSpPr>
            <a:spLocks noGrp="1" noChangeArrowheads="1"/>
          </p:cNvSpPr>
          <p:nvPr>
            <p:ph type="subTitle" idx="1"/>
          </p:nvPr>
        </p:nvSpPr>
        <p:spPr>
          <a:xfrm>
            <a:off x="228600" y="685800"/>
            <a:ext cx="8686800" cy="5867400"/>
          </a:xfrm>
        </p:spPr>
        <p:txBody>
          <a:bodyPr>
            <a:normAutofit lnSpcReduction="10000"/>
          </a:bodyPr>
          <a:lstStyle/>
          <a:p>
            <a:pPr marL="2136775" lvl="2" indent="-568325" algn="l"/>
            <a:r>
              <a:rPr lang="en-US" dirty="0">
                <a:solidFill>
                  <a:srgbClr val="FF0000"/>
                </a:solidFill>
                <a:effectLst/>
                <a:latin typeface="Times New Roman" pitchFamily="18" charset="0"/>
                <a:cs typeface="Times New Roman" pitchFamily="18" charset="0"/>
              </a:rPr>
              <a:t>IF </a:t>
            </a:r>
            <a:r>
              <a:rPr lang="en-US" i="1" dirty="0">
                <a:solidFill>
                  <a:srgbClr val="FF0000"/>
                </a:solidFill>
                <a:effectLst/>
                <a:latin typeface="Times New Roman" pitchFamily="18" charset="0"/>
                <a:cs typeface="Times New Roman" pitchFamily="18" charset="0"/>
              </a:rPr>
              <a:t>CONDITION</a:t>
            </a:r>
          </a:p>
          <a:p>
            <a:pPr marL="2136775" lvl="2" indent="-568325" algn="l"/>
            <a:r>
              <a:rPr lang="en-US" dirty="0">
                <a:solidFill>
                  <a:srgbClr val="FF0000"/>
                </a:solidFill>
                <a:effectLst/>
                <a:latin typeface="Times New Roman" pitchFamily="18" charset="0"/>
                <a:cs typeface="Times New Roman" pitchFamily="18" charset="0"/>
              </a:rPr>
              <a:t>THEN</a:t>
            </a:r>
          </a:p>
          <a:p>
            <a:pPr marL="2136775" lvl="2" indent="-568325" algn="l"/>
            <a:r>
              <a:rPr lang="en-US" dirty="0" smtClean="0">
                <a:solidFill>
                  <a:srgbClr val="FF0000"/>
                </a:solidFill>
                <a:effectLst/>
                <a:latin typeface="Times New Roman" pitchFamily="18" charset="0"/>
                <a:cs typeface="Times New Roman" pitchFamily="18" charset="0"/>
              </a:rPr>
              <a:t>	STATEMENT </a:t>
            </a:r>
            <a:r>
              <a:rPr lang="en-US" dirty="0">
                <a:solidFill>
                  <a:srgbClr val="FF0000"/>
                </a:solidFill>
                <a:effectLst/>
                <a:latin typeface="Times New Roman" pitchFamily="18" charset="0"/>
                <a:cs typeface="Times New Roman" pitchFamily="18" charset="0"/>
              </a:rPr>
              <a:t>1;</a:t>
            </a:r>
          </a:p>
          <a:p>
            <a:pPr marL="2136775" lvl="2" indent="-568325" algn="l"/>
            <a:r>
              <a:rPr lang="en-US" dirty="0">
                <a:solidFill>
                  <a:srgbClr val="FF0000"/>
                </a:solidFill>
                <a:effectLst/>
                <a:latin typeface="Times New Roman" pitchFamily="18" charset="0"/>
                <a:cs typeface="Times New Roman" pitchFamily="18" charset="0"/>
              </a:rPr>
              <a:t>ELSE</a:t>
            </a:r>
          </a:p>
          <a:p>
            <a:pPr marL="2136775" lvl="2" indent="-568325" algn="l"/>
            <a:r>
              <a:rPr lang="en-US" dirty="0" smtClean="0">
                <a:solidFill>
                  <a:srgbClr val="FF0000"/>
                </a:solidFill>
                <a:effectLst/>
                <a:latin typeface="Times New Roman" pitchFamily="18" charset="0"/>
                <a:cs typeface="Times New Roman" pitchFamily="18" charset="0"/>
              </a:rPr>
              <a:t>	STATEMENT </a:t>
            </a:r>
            <a:r>
              <a:rPr lang="en-US" dirty="0">
                <a:solidFill>
                  <a:srgbClr val="FF0000"/>
                </a:solidFill>
                <a:effectLst/>
                <a:latin typeface="Times New Roman" pitchFamily="18" charset="0"/>
                <a:cs typeface="Times New Roman" pitchFamily="18" charset="0"/>
              </a:rPr>
              <a:t>2;</a:t>
            </a:r>
          </a:p>
          <a:p>
            <a:pPr marL="2136775" lvl="2" indent="-568325" algn="l"/>
            <a:r>
              <a:rPr lang="en-US" dirty="0">
                <a:solidFill>
                  <a:srgbClr val="FF0000"/>
                </a:solidFill>
                <a:effectLst/>
                <a:latin typeface="Times New Roman" pitchFamily="18" charset="0"/>
                <a:cs typeface="Times New Roman" pitchFamily="18" charset="0"/>
              </a:rPr>
              <a:t>END IF;</a:t>
            </a:r>
          </a:p>
          <a:p>
            <a:pPr marL="2136775" lvl="2" indent="-568325" algn="l"/>
            <a:r>
              <a:rPr lang="en-US" dirty="0" smtClean="0">
                <a:solidFill>
                  <a:srgbClr val="FF0000"/>
                </a:solidFill>
                <a:effectLst/>
                <a:latin typeface="Times New Roman" pitchFamily="18" charset="0"/>
                <a:cs typeface="Times New Roman" pitchFamily="18" charset="0"/>
              </a:rPr>
              <a:t>STATEMENT </a:t>
            </a:r>
            <a:r>
              <a:rPr lang="en-US" dirty="0">
                <a:solidFill>
                  <a:srgbClr val="FF0000"/>
                </a:solidFill>
                <a:effectLst/>
                <a:latin typeface="Times New Roman" pitchFamily="18" charset="0"/>
                <a:cs typeface="Times New Roman" pitchFamily="18" charset="0"/>
              </a:rPr>
              <a:t>3;</a:t>
            </a:r>
          </a:p>
          <a:p>
            <a:pPr marL="742950" indent="-571500" algn="l">
              <a:buFontTx/>
              <a:buChar char="•"/>
            </a:pPr>
            <a:r>
              <a:rPr lang="en-US" sz="2800" dirty="0">
                <a:solidFill>
                  <a:schemeClr val="tx1"/>
                </a:solidFill>
                <a:effectLst/>
                <a:latin typeface="Times New Roman" pitchFamily="18" charset="0"/>
                <a:cs typeface="Times New Roman" pitchFamily="18" charset="0"/>
              </a:rPr>
              <a:t>When </a:t>
            </a:r>
            <a:r>
              <a:rPr lang="en-US" sz="2800" i="1" dirty="0">
                <a:solidFill>
                  <a:schemeClr val="tx1"/>
                </a:solidFill>
                <a:effectLst/>
                <a:latin typeface="Times New Roman" pitchFamily="18" charset="0"/>
                <a:cs typeface="Times New Roman" pitchFamily="18" charset="0"/>
              </a:rPr>
              <a:t>CONDITION </a:t>
            </a:r>
            <a:r>
              <a:rPr lang="en-US" sz="2800" dirty="0">
                <a:solidFill>
                  <a:schemeClr val="tx1"/>
                </a:solidFill>
                <a:effectLst/>
                <a:latin typeface="Times New Roman" pitchFamily="18" charset="0"/>
                <a:cs typeface="Times New Roman" pitchFamily="18" charset="0"/>
              </a:rPr>
              <a:t>evaluates to TRUE, control is passed to STATEMENT 1;</a:t>
            </a:r>
          </a:p>
          <a:p>
            <a:pPr marL="742950" indent="-571500" algn="l">
              <a:buFontTx/>
              <a:buChar char="•"/>
            </a:pPr>
            <a:r>
              <a:rPr lang="en-US" sz="2800" dirty="0">
                <a:solidFill>
                  <a:schemeClr val="tx1"/>
                </a:solidFill>
                <a:effectLst/>
                <a:latin typeface="Times New Roman" pitchFamily="18" charset="0"/>
                <a:cs typeface="Times New Roman" pitchFamily="18" charset="0"/>
              </a:rPr>
              <a:t>When </a:t>
            </a:r>
            <a:r>
              <a:rPr lang="en-US" sz="2800" i="1" dirty="0">
                <a:solidFill>
                  <a:schemeClr val="tx1"/>
                </a:solidFill>
                <a:effectLst/>
                <a:latin typeface="Times New Roman" pitchFamily="18" charset="0"/>
                <a:cs typeface="Times New Roman" pitchFamily="18" charset="0"/>
              </a:rPr>
              <a:t>CONDITION </a:t>
            </a:r>
            <a:r>
              <a:rPr lang="en-US" sz="2800" dirty="0">
                <a:solidFill>
                  <a:schemeClr val="tx1"/>
                </a:solidFill>
                <a:effectLst/>
                <a:latin typeface="Times New Roman" pitchFamily="18" charset="0"/>
                <a:cs typeface="Times New Roman" pitchFamily="18" charset="0"/>
              </a:rPr>
              <a:t>evaluates to FALSE, control is passed to STATEMENT 2. </a:t>
            </a:r>
          </a:p>
          <a:p>
            <a:pPr marL="742950" indent="-571500" algn="l">
              <a:buFontTx/>
              <a:buChar char="•"/>
            </a:pPr>
            <a:r>
              <a:rPr lang="en-US" sz="2800" dirty="0">
                <a:solidFill>
                  <a:schemeClr val="tx1"/>
                </a:solidFill>
                <a:effectLst/>
                <a:latin typeface="Times New Roman" pitchFamily="18" charset="0"/>
                <a:cs typeface="Times New Roman" pitchFamily="18" charset="0"/>
              </a:rPr>
              <a:t>After the IF-THEN-ELSE construct has completed, STATEMENT 3 is executed. </a:t>
            </a:r>
            <a:endParaRPr lang="en-US" sz="2000" dirty="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231514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What </a:t>
            </a:r>
            <a:r>
              <a:rPr lang="en-US" b="1" dirty="0" smtClean="0">
                <a:solidFill>
                  <a:srgbClr val="FF0000"/>
                </a:solidFill>
                <a:latin typeface="Times New Roman" pitchFamily="18" charset="0"/>
                <a:cs typeface="Times New Roman" pitchFamily="18" charset="0"/>
              </a:rPr>
              <a:t>is </a:t>
            </a:r>
            <a:r>
              <a:rPr lang="en-US" b="1" dirty="0">
                <a:solidFill>
                  <a:srgbClr val="FF0000"/>
                </a:solidFill>
                <a:latin typeface="Times New Roman" pitchFamily="18" charset="0"/>
                <a:cs typeface="Times New Roman" pitchFamily="18" charset="0"/>
              </a:rPr>
              <a:t>PL/SQL?</a:t>
            </a:r>
            <a:r>
              <a:rPr lang="en-US" b="1" dirty="0"/>
              <a:t/>
            </a:r>
            <a:br>
              <a:rPr lang="en-US" b="1" dirty="0"/>
            </a:br>
            <a:endParaRPr lang="en-US" dirty="0"/>
          </a:p>
        </p:txBody>
      </p:sp>
      <p:sp>
        <p:nvSpPr>
          <p:cNvPr id="3" name="Content Placeholder 2"/>
          <p:cNvSpPr>
            <a:spLocks noGrp="1"/>
          </p:cNvSpPr>
          <p:nvPr>
            <p:ph idx="1"/>
          </p:nvPr>
        </p:nvSpPr>
        <p:spPr>
          <a:xfrm>
            <a:off x="152400" y="1066800"/>
            <a:ext cx="8763000" cy="5562600"/>
          </a:xfrm>
        </p:spPr>
        <p:txBody>
          <a:bodyPr>
            <a:normAutofit fontScale="70000" lnSpcReduction="20000"/>
          </a:bodyPr>
          <a:lstStyle/>
          <a:p>
            <a:r>
              <a:rPr lang="en-US" b="1" dirty="0" smtClean="0">
                <a:solidFill>
                  <a:srgbClr val="FF0000"/>
                </a:solidFill>
                <a:latin typeface="Times New Roman" pitchFamily="18" charset="0"/>
                <a:cs typeface="Times New Roman" pitchFamily="18" charset="0"/>
              </a:rPr>
              <a:t>PL/SQL </a:t>
            </a:r>
            <a:r>
              <a:rPr lang="en-US" dirty="0" smtClean="0">
                <a:latin typeface="Times New Roman" pitchFamily="18" charset="0"/>
                <a:cs typeface="Times New Roman" pitchFamily="18" charset="0"/>
              </a:rPr>
              <a:t>basically </a:t>
            </a:r>
            <a:r>
              <a:rPr lang="en-US" b="1" dirty="0">
                <a:latin typeface="Times New Roman" pitchFamily="18" charset="0"/>
                <a:cs typeface="Times New Roman" pitchFamily="18" charset="0"/>
              </a:rPr>
              <a:t>stands</a:t>
            </a:r>
            <a:r>
              <a:rPr lang="en-US" dirty="0">
                <a:latin typeface="Times New Roman" pitchFamily="18" charset="0"/>
                <a:cs typeface="Times New Roman" pitchFamily="18" charset="0"/>
              </a:rPr>
              <a:t> for "Procedural Language extensions to SQL".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the extension of Structured Query Language (SQL) that is used in Oracle. </a:t>
            </a: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allows the programmer to write code in procedural format.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combines the data manipulation power of</a:t>
            </a:r>
            <a:r>
              <a:rPr lang="en-US" dirty="0">
                <a:latin typeface="Times New Roman" pitchFamily="18" charset="0"/>
                <a:cs typeface="Times New Roman" pitchFamily="18" charset="0"/>
                <a:hlinkClick r:id="rId2"/>
              </a:rPr>
              <a:t> SQL </a:t>
            </a:r>
            <a:r>
              <a:rPr lang="en-US" dirty="0">
                <a:latin typeface="Times New Roman" pitchFamily="18" charset="0"/>
                <a:cs typeface="Times New Roman" pitchFamily="18" charset="0"/>
              </a:rPr>
              <a:t>with the processing power of procedural language to create a super powerful</a:t>
            </a:r>
            <a:r>
              <a:rPr lang="en-US" dirty="0">
                <a:latin typeface="Times New Roman" pitchFamily="18" charset="0"/>
                <a:cs typeface="Times New Roman" pitchFamily="18" charset="0"/>
                <a:hlinkClick r:id="rId2"/>
              </a:rPr>
              <a:t> SQL </a:t>
            </a:r>
            <a:r>
              <a:rPr lang="en-US" dirty="0">
                <a:latin typeface="Times New Roman" pitchFamily="18" charset="0"/>
                <a:cs typeface="Times New Roman" pitchFamily="18" charset="0"/>
              </a:rPr>
              <a:t>queries.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allows the programmers to instruct the compiler 'what to do' through</a:t>
            </a:r>
            <a:r>
              <a:rPr lang="en-US" dirty="0">
                <a:latin typeface="Times New Roman" pitchFamily="18" charset="0"/>
                <a:cs typeface="Times New Roman" pitchFamily="18" charset="0"/>
                <a:hlinkClick r:id="rId2"/>
              </a:rPr>
              <a:t> SQL </a:t>
            </a:r>
            <a:r>
              <a:rPr lang="en-US" dirty="0">
                <a:latin typeface="Times New Roman" pitchFamily="18" charset="0"/>
                <a:cs typeface="Times New Roman" pitchFamily="18" charset="0"/>
              </a:rPr>
              <a:t>and 'how to do' through its procedural way.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Similar to other database languages, it gives more control to the programmers by the use of loops, conditions and object oriented concepts.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707295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838200" y="0"/>
            <a:ext cx="8001000" cy="838200"/>
          </a:xfrm>
        </p:spPr>
        <p:txBody>
          <a:bodyPr/>
          <a:lstStyle/>
          <a:p>
            <a:r>
              <a:rPr lang="en-US" sz="3200" b="1" u="sng" dirty="0">
                <a:solidFill>
                  <a:srgbClr val="FF0000"/>
                </a:solidFill>
                <a:effectLst/>
                <a:ea typeface="Arial Unicode MS" pitchFamily="34" charset="-128"/>
              </a:rPr>
              <a:t>IF-THEN-ELSE STATEMENT</a:t>
            </a:r>
          </a:p>
        </p:txBody>
      </p:sp>
      <p:pic>
        <p:nvPicPr>
          <p:cNvPr id="430083" name="Picture 3"/>
          <p:cNvPicPr>
            <a:picLocks noGrp="1" noChangeAspect="1" noChangeArrowheads="1"/>
          </p:cNvPicPr>
          <p:nvPr>
            <p:ph type="subTitle" idx="1"/>
          </p:nvPr>
        </p:nvPicPr>
        <p:blipFill>
          <a:blip r:embed="rId2">
            <a:extLst>
              <a:ext uri="{28A0092B-C50C-407E-A947-70E740481C1C}">
                <a14:useLocalDpi xmlns:a14="http://schemas.microsoft.com/office/drawing/2010/main" xmlns="" val="0"/>
              </a:ext>
            </a:extLst>
          </a:blip>
          <a:srcRect/>
          <a:stretch>
            <a:fillRect/>
          </a:stretch>
        </p:blipFill>
        <p:spPr>
          <a:xfrm>
            <a:off x="228600" y="838200"/>
            <a:ext cx="8915400" cy="5410200"/>
          </a:xfrm>
        </p:spPr>
      </p:pic>
    </p:spTree>
    <p:extLst>
      <p:ext uri="{BB962C8B-B14F-4D97-AF65-F5344CB8AC3E}">
        <p14:creationId xmlns:p14="http://schemas.microsoft.com/office/powerpoint/2010/main" xmlns="" val="27356548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a:t>
            </a:r>
          </a:p>
        </p:txBody>
      </p:sp>
      <p:sp>
        <p:nvSpPr>
          <p:cNvPr id="431107" name="Rectangle 3"/>
          <p:cNvSpPr>
            <a:spLocks noGrp="1" noChangeArrowheads="1"/>
          </p:cNvSpPr>
          <p:nvPr>
            <p:ph type="subTitle" idx="1"/>
          </p:nvPr>
        </p:nvSpPr>
        <p:spPr>
          <a:xfrm>
            <a:off x="228600" y="838200"/>
            <a:ext cx="8686800" cy="5257800"/>
          </a:xfrm>
        </p:spPr>
        <p:txBody>
          <a:bodyPr>
            <a:normAutofit fontScale="92500"/>
          </a:bodyPr>
          <a:lstStyle/>
          <a:p>
            <a:pPr marL="1454150" lvl="1" indent="-457200" algn="l"/>
            <a:r>
              <a:rPr lang="pt-BR" sz="2400" dirty="0">
                <a:solidFill>
                  <a:schemeClr val="tx1"/>
                </a:solidFill>
                <a:effectLst/>
                <a:latin typeface="Times New Roman" pitchFamily="18" charset="0"/>
                <a:cs typeface="Times New Roman" pitchFamily="18" charset="0"/>
              </a:rPr>
              <a:t>DECLARE</a:t>
            </a:r>
          </a:p>
          <a:p>
            <a:pPr marL="1454150" lvl="1" indent="-457200" algn="l"/>
            <a:r>
              <a:rPr lang="pt-BR" sz="2400" dirty="0">
                <a:solidFill>
                  <a:schemeClr val="tx1"/>
                </a:solidFill>
                <a:effectLst/>
                <a:latin typeface="Times New Roman" pitchFamily="18" charset="0"/>
                <a:cs typeface="Times New Roman" pitchFamily="18" charset="0"/>
              </a:rPr>
              <a:t>	v_num NUMBER := &amp;sv_user_num;</a:t>
            </a:r>
          </a:p>
          <a:p>
            <a:pPr marL="1454150" lvl="1" indent="-457200" algn="l"/>
            <a:r>
              <a:rPr lang="pt-BR" sz="2400" dirty="0">
                <a:solidFill>
                  <a:schemeClr val="tx1"/>
                </a:solidFill>
                <a:effectLst/>
                <a:latin typeface="Times New Roman" pitchFamily="18" charset="0"/>
                <a:cs typeface="Times New Roman" pitchFamily="18" charset="0"/>
              </a:rPr>
              <a:t>BEGIN</a:t>
            </a:r>
          </a:p>
          <a:p>
            <a:pPr marL="1454150" lvl="1" indent="-457200" algn="l"/>
            <a:r>
              <a:rPr lang="en-US" sz="2400" b="1" dirty="0">
                <a:solidFill>
                  <a:srgbClr val="FF0000"/>
                </a:solidFill>
                <a:effectLst/>
                <a:latin typeface="Times New Roman" pitchFamily="18" charset="0"/>
                <a:cs typeface="Times New Roman" pitchFamily="18" charset="0"/>
              </a:rPr>
              <a:t>-- test if the number provided by the user is even</a:t>
            </a:r>
          </a:p>
          <a:p>
            <a:pPr marL="1454150" lvl="1" indent="-457200" algn="l"/>
            <a:r>
              <a:rPr lang="en-US" sz="2400" dirty="0">
                <a:solidFill>
                  <a:schemeClr val="tx1"/>
                </a:solidFill>
                <a:effectLst/>
                <a:latin typeface="Times New Roman" pitchFamily="18" charset="0"/>
                <a:cs typeface="Times New Roman" pitchFamily="18" charset="0"/>
              </a:rPr>
              <a:t>	IF MOD(v_num,2) = 0</a:t>
            </a:r>
          </a:p>
          <a:p>
            <a:pPr marL="1454150" lvl="1" indent="-457200" algn="l"/>
            <a:r>
              <a:rPr lang="en-US" sz="2400" dirty="0">
                <a:solidFill>
                  <a:schemeClr val="tx1"/>
                </a:solidFill>
                <a:effectLst/>
                <a:latin typeface="Times New Roman" pitchFamily="18" charset="0"/>
                <a:cs typeface="Times New Roman" pitchFamily="18" charset="0"/>
              </a:rPr>
              <a:t>	THEN</a:t>
            </a:r>
          </a:p>
          <a:p>
            <a:pPr marL="1454150" lvl="1" indent="-457200" algn="l"/>
            <a:r>
              <a:rPr lang="en-US" sz="2400" dirty="0">
                <a:solidFill>
                  <a:schemeClr val="tx1"/>
                </a:solidFill>
                <a:effectLst/>
                <a:latin typeface="Times New Roman" pitchFamily="18" charset="0"/>
                <a:cs typeface="Times New Roman" pitchFamily="18" charset="0"/>
              </a:rPr>
              <a:t>		DBMS_OUTPUT.PUT_LINE(v_num||' is </a:t>
            </a:r>
            <a:r>
              <a:rPr lang="en-US" sz="2400" dirty="0" smtClean="0">
                <a:solidFill>
                  <a:schemeClr val="tx1"/>
                </a:solidFill>
                <a:effectLst/>
                <a:latin typeface="Times New Roman" pitchFamily="18" charset="0"/>
                <a:cs typeface="Times New Roman" pitchFamily="18" charset="0"/>
              </a:rPr>
              <a:t>even</a:t>
            </a:r>
            <a:r>
              <a:rPr lang="en-US" sz="2400" dirty="0">
                <a:solidFill>
                  <a:schemeClr val="tx1"/>
                </a:solidFill>
                <a:effectLst/>
                <a:latin typeface="Times New Roman" pitchFamily="18" charset="0"/>
                <a:cs typeface="Times New Roman" pitchFamily="18" charset="0"/>
              </a:rPr>
              <a:t>	number');</a:t>
            </a:r>
          </a:p>
          <a:p>
            <a:pPr marL="1454150" lvl="1" indent="-457200" algn="l"/>
            <a:r>
              <a:rPr lang="en-US" sz="2400" dirty="0">
                <a:solidFill>
                  <a:schemeClr val="tx1"/>
                </a:solidFill>
                <a:effectLst/>
                <a:latin typeface="Times New Roman" pitchFamily="18" charset="0"/>
                <a:cs typeface="Times New Roman" pitchFamily="18" charset="0"/>
              </a:rPr>
              <a:t>	ELSE</a:t>
            </a:r>
          </a:p>
          <a:p>
            <a:pPr marL="1454150" lvl="1" indent="-457200" algn="l"/>
            <a:r>
              <a:rPr lang="en-US" sz="2400" dirty="0">
                <a:solidFill>
                  <a:schemeClr val="tx1"/>
                </a:solidFill>
                <a:effectLst/>
                <a:latin typeface="Times New Roman" pitchFamily="18" charset="0"/>
                <a:cs typeface="Times New Roman" pitchFamily="18" charset="0"/>
              </a:rPr>
              <a:t>		DBMS_OUTPUT.PUT_LINE(v_num||' is odd </a:t>
            </a:r>
            <a:r>
              <a:rPr lang="en-US" sz="2400" dirty="0" smtClean="0">
                <a:solidFill>
                  <a:schemeClr val="tx1"/>
                </a:solidFill>
                <a:effectLst/>
                <a:latin typeface="Times New Roman" pitchFamily="18" charset="0"/>
                <a:cs typeface="Times New Roman" pitchFamily="18" charset="0"/>
              </a:rPr>
              <a:t>number</a:t>
            </a:r>
            <a:r>
              <a:rPr lang="en-US" sz="2400" dirty="0">
                <a:solidFill>
                  <a:schemeClr val="tx1"/>
                </a:solidFill>
                <a:effectLst/>
                <a:latin typeface="Times New Roman" pitchFamily="18" charset="0"/>
                <a:cs typeface="Times New Roman" pitchFamily="18" charset="0"/>
              </a:rPr>
              <a:t>');</a:t>
            </a:r>
          </a:p>
          <a:p>
            <a:pPr marL="1454150" lvl="1" indent="-457200" algn="l"/>
            <a:r>
              <a:rPr lang="en-US" sz="2400" dirty="0">
                <a:solidFill>
                  <a:schemeClr val="tx1"/>
                </a:solidFill>
                <a:effectLst/>
                <a:latin typeface="Times New Roman" pitchFamily="18" charset="0"/>
                <a:cs typeface="Times New Roman" pitchFamily="18" charset="0"/>
              </a:rPr>
              <a:t>	END IF;</a:t>
            </a:r>
          </a:p>
          <a:p>
            <a:pPr marL="1454150" lvl="1" indent="-457200" algn="l"/>
            <a:r>
              <a:rPr lang="en-US" sz="2400" dirty="0">
                <a:solidFill>
                  <a:schemeClr val="tx1"/>
                </a:solidFill>
                <a:effectLst/>
                <a:latin typeface="Times New Roman" pitchFamily="18" charset="0"/>
                <a:cs typeface="Times New Roman" pitchFamily="18" charset="0"/>
              </a:rPr>
              <a:t>	DBMS_OUTPUT.PUT_LINE('Done…');</a:t>
            </a:r>
          </a:p>
          <a:p>
            <a:pPr marL="1454150" lvl="1" indent="-457200" algn="l"/>
            <a:r>
              <a:rPr lang="en-US" sz="2400" dirty="0">
                <a:solidFill>
                  <a:schemeClr val="tx1"/>
                </a:solidFill>
                <a:effectLst/>
                <a:latin typeface="Times New Roman" pitchFamily="18" charset="0"/>
                <a:cs typeface="Times New Roman" pitchFamily="18" charset="0"/>
              </a:rPr>
              <a:t>END;</a:t>
            </a:r>
          </a:p>
        </p:txBody>
      </p:sp>
    </p:spTree>
    <p:extLst>
      <p:ext uri="{BB962C8B-B14F-4D97-AF65-F5344CB8AC3E}">
        <p14:creationId xmlns:p14="http://schemas.microsoft.com/office/powerpoint/2010/main" xmlns="" val="24015640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ctrTitle"/>
          </p:nvPr>
        </p:nvSpPr>
        <p:spPr>
          <a:xfrm>
            <a:off x="838200" y="152400"/>
            <a:ext cx="8001000" cy="685800"/>
          </a:xfrm>
        </p:spPr>
        <p:txBody>
          <a:bodyPr/>
          <a:lstStyle/>
          <a:p>
            <a:r>
              <a:rPr lang="en-US" sz="3200" b="1" u="sng" dirty="0">
                <a:solidFill>
                  <a:srgbClr val="FF0000"/>
                </a:solidFill>
                <a:effectLst/>
              </a:rPr>
              <a:t>NULL CONDITION</a:t>
            </a:r>
          </a:p>
        </p:txBody>
      </p:sp>
      <p:sp>
        <p:nvSpPr>
          <p:cNvPr id="433155" name="Rectangle 3"/>
          <p:cNvSpPr>
            <a:spLocks noGrp="1" noChangeArrowheads="1"/>
          </p:cNvSpPr>
          <p:nvPr>
            <p:ph type="subTitle" idx="1"/>
          </p:nvPr>
        </p:nvSpPr>
        <p:spPr>
          <a:xfrm>
            <a:off x="228600" y="838200"/>
            <a:ext cx="8686800" cy="5257800"/>
          </a:xfrm>
        </p:spPr>
        <p:txBody>
          <a:bodyPr/>
          <a:lstStyle/>
          <a:p>
            <a:pPr marL="742950" indent="-571500" algn="l">
              <a:buFontTx/>
              <a:buChar char="•"/>
            </a:pPr>
            <a:r>
              <a:rPr lang="en-US" sz="2800" dirty="0">
                <a:solidFill>
                  <a:schemeClr val="tx1"/>
                </a:solidFill>
                <a:effectLst/>
                <a:latin typeface="Times New Roman" pitchFamily="18" charset="0"/>
                <a:cs typeface="Times New Roman" pitchFamily="18" charset="0"/>
              </a:rPr>
              <a:t>In some cases, a condition used in an IF statement can be evaluated to NULL instead of TRUE or FALSE.</a:t>
            </a:r>
          </a:p>
          <a:p>
            <a:pPr marL="742950" indent="-571500" algn="l">
              <a:buFontTx/>
              <a:buChar char="•"/>
            </a:pPr>
            <a:r>
              <a:rPr lang="en-US" sz="2800" dirty="0">
                <a:solidFill>
                  <a:schemeClr val="tx1"/>
                </a:solidFill>
                <a:effectLst/>
                <a:latin typeface="Times New Roman" pitchFamily="18" charset="0"/>
                <a:cs typeface="Times New Roman" pitchFamily="18" charset="0"/>
              </a:rPr>
              <a:t>For the IF-THEN construct, the statements will not be executed if an associated condition evaluates to NULL.</a:t>
            </a:r>
          </a:p>
          <a:p>
            <a:pPr marL="742950" indent="-571500" algn="l">
              <a:buFontTx/>
              <a:buChar char="•"/>
            </a:pPr>
            <a:r>
              <a:rPr lang="en-US" sz="2800" dirty="0">
                <a:solidFill>
                  <a:schemeClr val="tx1"/>
                </a:solidFill>
                <a:effectLst/>
                <a:latin typeface="Times New Roman" pitchFamily="18" charset="0"/>
                <a:cs typeface="Times New Roman" pitchFamily="18" charset="0"/>
              </a:rPr>
              <a:t>Next, control will be passed to the first executable statement after END IF.</a:t>
            </a:r>
          </a:p>
          <a:p>
            <a:pPr marL="742950" indent="-571500" algn="l">
              <a:buFontTx/>
              <a:buChar char="•"/>
            </a:pPr>
            <a:r>
              <a:rPr lang="en-US" sz="2800" dirty="0">
                <a:solidFill>
                  <a:schemeClr val="tx1"/>
                </a:solidFill>
                <a:effectLst/>
                <a:latin typeface="Times New Roman" pitchFamily="18" charset="0"/>
                <a:cs typeface="Times New Roman" pitchFamily="18" charset="0"/>
              </a:rPr>
              <a:t>For the IF-THEN-ELSE construct, the statements specified after the keyword ELSE will be executed if an associated condition evaluates to NULL.</a:t>
            </a:r>
          </a:p>
        </p:txBody>
      </p:sp>
    </p:spTree>
    <p:extLst>
      <p:ext uri="{BB962C8B-B14F-4D97-AF65-F5344CB8AC3E}">
        <p14:creationId xmlns:p14="http://schemas.microsoft.com/office/powerpoint/2010/main" xmlns="" val="41262332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a:t>
            </a:r>
          </a:p>
        </p:txBody>
      </p:sp>
      <p:sp>
        <p:nvSpPr>
          <p:cNvPr id="434179" name="Rectangle 3"/>
          <p:cNvSpPr>
            <a:spLocks noGrp="1" noChangeArrowheads="1"/>
          </p:cNvSpPr>
          <p:nvPr>
            <p:ph type="subTitle" idx="1"/>
          </p:nvPr>
        </p:nvSpPr>
        <p:spPr>
          <a:xfrm>
            <a:off x="228600" y="838200"/>
            <a:ext cx="8915400" cy="5257800"/>
          </a:xfrm>
        </p:spPr>
        <p:txBody>
          <a:bodyPr/>
          <a:lstStyle/>
          <a:p>
            <a:pPr marL="742950" indent="-571500" algn="l"/>
            <a:r>
              <a:rPr lang="en-US" sz="2400" dirty="0">
                <a:solidFill>
                  <a:schemeClr val="tx1"/>
                </a:solidFill>
                <a:effectLst/>
                <a:latin typeface="Times New Roman" pitchFamily="18" charset="0"/>
                <a:cs typeface="Times New Roman" pitchFamily="18" charset="0"/>
              </a:rPr>
              <a:t>DECLARE</a:t>
            </a:r>
          </a:p>
          <a:p>
            <a:pPr marL="742950" indent="-571500" algn="l"/>
            <a:r>
              <a:rPr lang="en-US" sz="2400" dirty="0">
                <a:solidFill>
                  <a:schemeClr val="tx1"/>
                </a:solidFill>
                <a:effectLst/>
                <a:latin typeface="Times New Roman" pitchFamily="18" charset="0"/>
                <a:cs typeface="Times New Roman" pitchFamily="18" charset="0"/>
              </a:rPr>
              <a:t>	v_num1 NUMBER := 0;</a:t>
            </a:r>
          </a:p>
          <a:p>
            <a:pPr marL="742950" indent="-571500" algn="l"/>
            <a:r>
              <a:rPr lang="en-US" sz="2400" dirty="0">
                <a:solidFill>
                  <a:schemeClr val="tx1"/>
                </a:solidFill>
                <a:effectLst/>
                <a:latin typeface="Times New Roman" pitchFamily="18" charset="0"/>
                <a:cs typeface="Times New Roman" pitchFamily="18" charset="0"/>
              </a:rPr>
              <a:t>	v_num2 NUMBER;</a:t>
            </a:r>
          </a:p>
          <a:p>
            <a:pPr marL="742950" indent="-571500" algn="l"/>
            <a:r>
              <a:rPr lang="en-US" sz="2400" dirty="0">
                <a:solidFill>
                  <a:schemeClr val="tx1"/>
                </a:solidFill>
                <a:effectLst/>
                <a:latin typeface="Times New Roman" pitchFamily="18" charset="0"/>
                <a:cs typeface="Times New Roman" pitchFamily="18" charset="0"/>
              </a:rPr>
              <a:t>BEGIN</a:t>
            </a:r>
          </a:p>
          <a:p>
            <a:pPr marL="742950" indent="-571500" algn="l"/>
            <a:r>
              <a:rPr lang="en-US" sz="2400" dirty="0">
                <a:solidFill>
                  <a:schemeClr val="tx1"/>
                </a:solidFill>
                <a:effectLst/>
                <a:latin typeface="Times New Roman" pitchFamily="18" charset="0"/>
                <a:cs typeface="Times New Roman" pitchFamily="18" charset="0"/>
              </a:rPr>
              <a:t>	IF v_num1 = v_num2</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DBMS_OUTPUT.PUT_LINE('v_num1 = v_num2');</a:t>
            </a:r>
          </a:p>
          <a:p>
            <a:pPr marL="742950" indent="-571500" algn="l"/>
            <a:r>
              <a:rPr lang="en-US" sz="2400" dirty="0">
                <a:solidFill>
                  <a:schemeClr val="tx1"/>
                </a:solidFill>
                <a:effectLst/>
                <a:latin typeface="Times New Roman" pitchFamily="18" charset="0"/>
                <a:cs typeface="Times New Roman" pitchFamily="18" charset="0"/>
              </a:rPr>
              <a:t>	ELSE</a:t>
            </a:r>
          </a:p>
          <a:p>
            <a:pPr marL="742950" indent="-571500" algn="l"/>
            <a:r>
              <a:rPr lang="en-US" sz="2400" dirty="0">
                <a:solidFill>
                  <a:schemeClr val="tx1"/>
                </a:solidFill>
                <a:effectLst/>
                <a:latin typeface="Times New Roman" pitchFamily="18" charset="0"/>
                <a:cs typeface="Times New Roman" pitchFamily="18" charset="0"/>
              </a:rPr>
              <a:t>		DBMS_OUTPUT.PUT_LINE('v_num1 != v_num2');</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dirty="0">
                <a:solidFill>
                  <a:schemeClr val="tx1"/>
                </a:solidFill>
                <a:effectLst/>
                <a:latin typeface="Times New Roman" pitchFamily="18" charset="0"/>
                <a:cs typeface="Times New Roman" pitchFamily="18" charset="0"/>
              </a:rPr>
              <a:t>END;</a:t>
            </a:r>
          </a:p>
          <a:p>
            <a:pPr marL="742950" indent="-571500" algn="l">
              <a:buFontTx/>
              <a:buChar char="•"/>
            </a:pPr>
            <a:endParaRPr lang="en-US" sz="1800" dirty="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37434263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ChangeArrowheads="1"/>
          </p:cNvSpPr>
          <p:nvPr>
            <p:ph type="subTitle" idx="1"/>
          </p:nvPr>
        </p:nvSpPr>
        <p:spPr>
          <a:xfrm>
            <a:off x="228600" y="838200"/>
            <a:ext cx="8686800" cy="5257800"/>
          </a:xfrm>
        </p:spPr>
        <p:txBody>
          <a:bodyPr/>
          <a:lstStyle/>
          <a:p>
            <a:pPr marL="742950" indent="-571500" algn="l">
              <a:buFontTx/>
              <a:buChar char="•"/>
            </a:pPr>
            <a:r>
              <a:rPr lang="en-US" sz="2800" dirty="0" smtClean="0">
                <a:solidFill>
                  <a:srgbClr val="FF0000"/>
                </a:solidFill>
                <a:effectLst/>
                <a:latin typeface="Times New Roman" pitchFamily="18" charset="0"/>
                <a:cs typeface="Times New Roman" pitchFamily="18" charset="0"/>
              </a:rPr>
              <a:t>output</a:t>
            </a:r>
            <a:r>
              <a:rPr lang="en-US" sz="2800" dirty="0">
                <a:solidFill>
                  <a:srgbClr val="FF0000"/>
                </a:solidFill>
                <a:effectLst/>
                <a:latin typeface="Times New Roman" pitchFamily="18" charset="0"/>
                <a:cs typeface="Times New Roman" pitchFamily="18" charset="0"/>
              </a:rPr>
              <a:t>:</a:t>
            </a:r>
          </a:p>
          <a:p>
            <a:pPr marL="2136775" lvl="2" indent="-568325" algn="l"/>
            <a:r>
              <a:rPr lang="en-US" b="1" dirty="0">
                <a:solidFill>
                  <a:schemeClr val="tx1"/>
                </a:solidFill>
                <a:effectLst/>
                <a:latin typeface="Times New Roman" pitchFamily="18" charset="0"/>
                <a:cs typeface="Times New Roman" pitchFamily="18" charset="0"/>
              </a:rPr>
              <a:t>v_num1 != v_num2</a:t>
            </a:r>
          </a:p>
          <a:p>
            <a:pPr marL="2136775" lvl="2" indent="-568325" algn="l"/>
            <a:r>
              <a:rPr lang="en-US" b="1" dirty="0">
                <a:solidFill>
                  <a:schemeClr val="tx1"/>
                </a:solidFill>
                <a:effectLst/>
                <a:latin typeface="Times New Roman" pitchFamily="18" charset="0"/>
                <a:cs typeface="Times New Roman" pitchFamily="18" charset="0"/>
              </a:rPr>
              <a:t>PL/SQL procedure successfully completed</a:t>
            </a:r>
            <a:r>
              <a:rPr lang="en-US" b="1" dirty="0" smtClean="0">
                <a:solidFill>
                  <a:schemeClr val="tx1"/>
                </a:solidFill>
                <a:effectLst/>
                <a:latin typeface="Times New Roman" pitchFamily="18" charset="0"/>
                <a:cs typeface="Times New Roman" pitchFamily="18" charset="0"/>
              </a:rPr>
              <a:t>.</a:t>
            </a:r>
          </a:p>
          <a:p>
            <a:pPr marL="2136775" lvl="2" indent="-568325" algn="l"/>
            <a:endParaRPr lang="en-US" b="1"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The condition </a:t>
            </a:r>
            <a:r>
              <a:rPr lang="en-US" sz="2800" b="1" dirty="0">
                <a:solidFill>
                  <a:schemeClr val="tx1"/>
                </a:solidFill>
                <a:effectLst/>
                <a:latin typeface="Times New Roman" pitchFamily="18" charset="0"/>
                <a:cs typeface="Times New Roman" pitchFamily="18" charset="0"/>
              </a:rPr>
              <a:t>v_num1 = v_num2 </a:t>
            </a:r>
            <a:r>
              <a:rPr lang="en-US" sz="2800" dirty="0">
                <a:solidFill>
                  <a:schemeClr val="tx1"/>
                </a:solidFill>
                <a:effectLst/>
                <a:latin typeface="Times New Roman" pitchFamily="18" charset="0"/>
                <a:cs typeface="Times New Roman" pitchFamily="18" charset="0"/>
              </a:rPr>
              <a:t>is evaluated to NULL because a value is not assigned to the variable v_num2</a:t>
            </a:r>
            <a:r>
              <a:rPr lang="en-US" sz="2800" dirty="0" smtClean="0">
                <a:solidFill>
                  <a:schemeClr val="tx1"/>
                </a:solidFill>
                <a:effectLst/>
                <a:latin typeface="Times New Roman" pitchFamily="18" charset="0"/>
                <a:cs typeface="Times New Roman" pitchFamily="18" charset="0"/>
              </a:rPr>
              <a:t>.</a:t>
            </a: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Therefore, variable v_num2 is NULL</a:t>
            </a:r>
            <a:r>
              <a:rPr lang="en-US" sz="2800" dirty="0" smtClean="0">
                <a:solidFill>
                  <a:schemeClr val="tx1"/>
                </a:solidFill>
                <a:effectLst/>
                <a:latin typeface="Times New Roman" pitchFamily="18" charset="0"/>
                <a:cs typeface="Times New Roman" pitchFamily="18" charset="0"/>
              </a:rPr>
              <a:t>.</a:t>
            </a:r>
            <a:endParaRPr lang="en-US" sz="28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9128379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838200" y="152400"/>
            <a:ext cx="8001000" cy="685800"/>
          </a:xfrm>
        </p:spPr>
        <p:txBody>
          <a:bodyPr/>
          <a:lstStyle/>
          <a:p>
            <a:r>
              <a:rPr lang="en-US" sz="3600" b="1" u="sng" dirty="0">
                <a:solidFill>
                  <a:srgbClr val="FF0000"/>
                </a:solidFill>
                <a:effectLst/>
                <a:latin typeface="Times New Roman" pitchFamily="18" charset="0"/>
                <a:cs typeface="Times New Roman" pitchFamily="18" charset="0"/>
              </a:rPr>
              <a:t>ELSIF STATEMENTS</a:t>
            </a:r>
          </a:p>
        </p:txBody>
      </p:sp>
      <p:sp>
        <p:nvSpPr>
          <p:cNvPr id="436227" name="Rectangle 3"/>
          <p:cNvSpPr>
            <a:spLocks noGrp="1" noChangeArrowheads="1"/>
          </p:cNvSpPr>
          <p:nvPr>
            <p:ph type="subTitle" idx="1"/>
          </p:nvPr>
        </p:nvSpPr>
        <p:spPr>
          <a:xfrm>
            <a:off x="228600" y="838200"/>
            <a:ext cx="8763000" cy="5791200"/>
          </a:xfrm>
        </p:spPr>
        <p:txBody>
          <a:bodyPr>
            <a:normAutofit/>
          </a:bodyPr>
          <a:lstStyle/>
          <a:p>
            <a:pPr marL="742950" indent="-571500" algn="l">
              <a:buFontTx/>
              <a:buChar char="•"/>
            </a:pPr>
            <a:r>
              <a:rPr lang="en-US" sz="2800" dirty="0">
                <a:solidFill>
                  <a:schemeClr val="tx1"/>
                </a:solidFill>
                <a:effectLst/>
                <a:latin typeface="Times New Roman" pitchFamily="18" charset="0"/>
                <a:cs typeface="Times New Roman" pitchFamily="18" charset="0"/>
              </a:rPr>
              <a:t>An ELSIF statement has the following structure</a:t>
            </a:r>
            <a:r>
              <a:rPr lang="en-US" sz="2800" dirty="0" smtClean="0">
                <a:solidFill>
                  <a:schemeClr val="tx1"/>
                </a:solidFill>
                <a:effectLst/>
                <a:latin typeface="Times New Roman" pitchFamily="18" charset="0"/>
                <a:cs typeface="Times New Roman" pitchFamily="18" charset="0"/>
              </a:rPr>
              <a:t>:</a:t>
            </a: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2136775" lvl="2" indent="-568325" algn="l"/>
            <a:r>
              <a:rPr lang="en-US" sz="2000" dirty="0">
                <a:solidFill>
                  <a:srgbClr val="FF0000"/>
                </a:solidFill>
                <a:effectLst/>
                <a:latin typeface="Times New Roman" pitchFamily="18" charset="0"/>
                <a:cs typeface="Times New Roman" pitchFamily="18" charset="0"/>
              </a:rPr>
              <a:t>IF </a:t>
            </a:r>
            <a:r>
              <a:rPr lang="en-US" sz="2000" i="1" dirty="0">
                <a:solidFill>
                  <a:srgbClr val="FF0000"/>
                </a:solidFill>
                <a:effectLst/>
                <a:latin typeface="Times New Roman" pitchFamily="18" charset="0"/>
                <a:cs typeface="Times New Roman" pitchFamily="18" charset="0"/>
              </a:rPr>
              <a:t>CONDITION </a:t>
            </a:r>
            <a:r>
              <a:rPr lang="en-US" sz="2000" dirty="0">
                <a:solidFill>
                  <a:srgbClr val="FF0000"/>
                </a:solidFill>
                <a:effectLst/>
                <a:latin typeface="Times New Roman" pitchFamily="18" charset="0"/>
                <a:cs typeface="Times New Roman" pitchFamily="18" charset="0"/>
              </a:rPr>
              <a:t>1</a:t>
            </a:r>
          </a:p>
          <a:p>
            <a:pPr marL="2136775" lvl="2" indent="-568325" algn="l"/>
            <a:r>
              <a:rPr lang="en-US" sz="2000" dirty="0">
                <a:solidFill>
                  <a:srgbClr val="FF0000"/>
                </a:solidFill>
                <a:effectLst/>
                <a:latin typeface="Times New Roman" pitchFamily="18" charset="0"/>
                <a:cs typeface="Times New Roman" pitchFamily="18" charset="0"/>
              </a:rPr>
              <a:t>THEN</a:t>
            </a:r>
          </a:p>
          <a:p>
            <a:pPr marL="2136775" lvl="2" indent="-568325" algn="l"/>
            <a:r>
              <a:rPr lang="en-US" sz="2000" dirty="0">
                <a:solidFill>
                  <a:srgbClr val="FF0000"/>
                </a:solidFill>
                <a:effectLst/>
                <a:latin typeface="Times New Roman" pitchFamily="18" charset="0"/>
                <a:cs typeface="Times New Roman" pitchFamily="18" charset="0"/>
              </a:rPr>
              <a:t>	STATEMENT 1;</a:t>
            </a:r>
          </a:p>
          <a:p>
            <a:pPr marL="2136775" lvl="2" indent="-568325" algn="l"/>
            <a:r>
              <a:rPr lang="en-US" sz="2000" dirty="0">
                <a:solidFill>
                  <a:srgbClr val="FF0000"/>
                </a:solidFill>
                <a:effectLst/>
                <a:latin typeface="Times New Roman" pitchFamily="18" charset="0"/>
                <a:cs typeface="Times New Roman" pitchFamily="18" charset="0"/>
              </a:rPr>
              <a:t>ELSIF </a:t>
            </a:r>
            <a:r>
              <a:rPr lang="en-US" sz="2000" i="1" dirty="0">
                <a:solidFill>
                  <a:srgbClr val="FF0000"/>
                </a:solidFill>
                <a:effectLst/>
                <a:latin typeface="Times New Roman" pitchFamily="18" charset="0"/>
                <a:cs typeface="Times New Roman" pitchFamily="18" charset="0"/>
              </a:rPr>
              <a:t>CONDITION 2</a:t>
            </a:r>
          </a:p>
          <a:p>
            <a:pPr marL="2136775" lvl="2" indent="-568325" algn="l"/>
            <a:r>
              <a:rPr lang="en-US" sz="2000" dirty="0">
                <a:solidFill>
                  <a:srgbClr val="FF0000"/>
                </a:solidFill>
                <a:effectLst/>
                <a:latin typeface="Times New Roman" pitchFamily="18" charset="0"/>
                <a:cs typeface="Times New Roman" pitchFamily="18" charset="0"/>
              </a:rPr>
              <a:t>THEN</a:t>
            </a:r>
          </a:p>
          <a:p>
            <a:pPr marL="2136775" lvl="2" indent="-568325" algn="l"/>
            <a:r>
              <a:rPr lang="en-US" sz="2000" dirty="0">
                <a:solidFill>
                  <a:srgbClr val="FF0000"/>
                </a:solidFill>
                <a:effectLst/>
                <a:latin typeface="Times New Roman" pitchFamily="18" charset="0"/>
                <a:cs typeface="Times New Roman" pitchFamily="18" charset="0"/>
              </a:rPr>
              <a:t>	STATEMENT 2;</a:t>
            </a:r>
          </a:p>
          <a:p>
            <a:pPr marL="2136775" lvl="2" indent="-568325" algn="l"/>
            <a:r>
              <a:rPr lang="en-US" sz="2000" dirty="0">
                <a:solidFill>
                  <a:srgbClr val="FF0000"/>
                </a:solidFill>
                <a:effectLst/>
                <a:latin typeface="Times New Roman" pitchFamily="18" charset="0"/>
                <a:cs typeface="Times New Roman" pitchFamily="18" charset="0"/>
              </a:rPr>
              <a:t>ELSIF </a:t>
            </a:r>
            <a:r>
              <a:rPr lang="en-US" sz="2000" i="1" dirty="0">
                <a:solidFill>
                  <a:srgbClr val="FF0000"/>
                </a:solidFill>
                <a:effectLst/>
                <a:latin typeface="Times New Roman" pitchFamily="18" charset="0"/>
                <a:cs typeface="Times New Roman" pitchFamily="18" charset="0"/>
              </a:rPr>
              <a:t>CONDITION 3</a:t>
            </a:r>
          </a:p>
          <a:p>
            <a:pPr marL="2136775" lvl="2" indent="-568325" algn="l"/>
            <a:r>
              <a:rPr lang="en-US" sz="2000" dirty="0">
                <a:solidFill>
                  <a:srgbClr val="FF0000"/>
                </a:solidFill>
                <a:effectLst/>
                <a:latin typeface="Times New Roman" pitchFamily="18" charset="0"/>
                <a:cs typeface="Times New Roman" pitchFamily="18" charset="0"/>
              </a:rPr>
              <a:t>THEN</a:t>
            </a:r>
          </a:p>
          <a:p>
            <a:pPr marL="2136775" lvl="2" indent="-568325" algn="l"/>
            <a:r>
              <a:rPr lang="en-US" sz="2000" dirty="0">
                <a:solidFill>
                  <a:srgbClr val="FF0000"/>
                </a:solidFill>
                <a:effectLst/>
                <a:latin typeface="Times New Roman" pitchFamily="18" charset="0"/>
                <a:cs typeface="Times New Roman" pitchFamily="18" charset="0"/>
              </a:rPr>
              <a:t>	STATEMENT 3;</a:t>
            </a:r>
          </a:p>
          <a:p>
            <a:pPr marL="2136775" lvl="2" indent="-568325" algn="l"/>
            <a:r>
              <a:rPr lang="en-US" sz="2000" dirty="0">
                <a:solidFill>
                  <a:srgbClr val="FF0000"/>
                </a:solidFill>
                <a:effectLst/>
                <a:latin typeface="Times New Roman" pitchFamily="18" charset="0"/>
                <a:cs typeface="Times New Roman" pitchFamily="18" charset="0"/>
              </a:rPr>
              <a:t>	…</a:t>
            </a:r>
          </a:p>
          <a:p>
            <a:pPr marL="2136775" lvl="2" indent="-568325" algn="l"/>
            <a:r>
              <a:rPr lang="en-US" sz="2000" dirty="0">
                <a:solidFill>
                  <a:srgbClr val="FF0000"/>
                </a:solidFill>
                <a:effectLst/>
                <a:latin typeface="Times New Roman" pitchFamily="18" charset="0"/>
                <a:cs typeface="Times New Roman" pitchFamily="18" charset="0"/>
              </a:rPr>
              <a:t>ELSE</a:t>
            </a:r>
          </a:p>
          <a:p>
            <a:pPr marL="2136775" lvl="2" indent="-568325" algn="l"/>
            <a:r>
              <a:rPr lang="en-US" sz="2000" dirty="0">
                <a:solidFill>
                  <a:srgbClr val="FF0000"/>
                </a:solidFill>
                <a:effectLst/>
                <a:latin typeface="Times New Roman" pitchFamily="18" charset="0"/>
                <a:cs typeface="Times New Roman" pitchFamily="18" charset="0"/>
              </a:rPr>
              <a:t>	STATEMENT N;</a:t>
            </a:r>
          </a:p>
          <a:p>
            <a:pPr marL="2136775" lvl="2" indent="-568325" algn="l"/>
            <a:r>
              <a:rPr lang="en-US" sz="2000" dirty="0">
                <a:solidFill>
                  <a:srgbClr val="FF0000"/>
                </a:solidFill>
                <a:effectLst/>
                <a:latin typeface="Times New Roman" pitchFamily="18" charset="0"/>
                <a:cs typeface="Times New Roman" pitchFamily="18" charset="0"/>
              </a:rPr>
              <a:t>END IF;</a:t>
            </a:r>
          </a:p>
          <a:p>
            <a:pPr marL="2136775" lvl="2" indent="-568325" algn="l">
              <a:buFontTx/>
              <a:buChar char="•"/>
            </a:pPr>
            <a:endParaRPr lang="en-US" sz="1600" dirty="0">
              <a:solidFill>
                <a:srgbClr val="FF0000"/>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37923692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ctrTitle"/>
          </p:nvPr>
        </p:nvSpPr>
        <p:spPr>
          <a:xfrm>
            <a:off x="838200" y="152400"/>
            <a:ext cx="8001000" cy="685800"/>
          </a:xfrm>
        </p:spPr>
        <p:txBody>
          <a:bodyPr/>
          <a:lstStyle/>
          <a:p>
            <a:r>
              <a:rPr lang="en-US" sz="3600" b="1" u="sng" dirty="0">
                <a:solidFill>
                  <a:srgbClr val="FF0000"/>
                </a:solidFill>
                <a:effectLst/>
                <a:latin typeface="Times New Roman" pitchFamily="18" charset="0"/>
                <a:cs typeface="Times New Roman" pitchFamily="18" charset="0"/>
              </a:rPr>
              <a:t>ELSIF STATEMENTS</a:t>
            </a:r>
          </a:p>
        </p:txBody>
      </p:sp>
      <p:sp>
        <p:nvSpPr>
          <p:cNvPr id="437251" name="Rectangle 3"/>
          <p:cNvSpPr>
            <a:spLocks noGrp="1" noChangeArrowheads="1"/>
          </p:cNvSpPr>
          <p:nvPr>
            <p:ph type="subTitle" idx="1"/>
          </p:nvPr>
        </p:nvSpPr>
        <p:spPr>
          <a:xfrm>
            <a:off x="152400" y="838200"/>
            <a:ext cx="8686800" cy="5257800"/>
          </a:xfrm>
        </p:spPr>
        <p:txBody>
          <a:bodyPr/>
          <a:lstStyle/>
          <a:p>
            <a:pPr marL="742950" indent="-571500" algn="l">
              <a:buFontTx/>
              <a:buChar char="•"/>
            </a:pPr>
            <a:endParaRPr lang="en-US" sz="20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The reserved word IF marks the beginning of an ELSIF construct.</a:t>
            </a:r>
          </a:p>
          <a:p>
            <a:pPr marL="742950" indent="-571500" algn="l">
              <a:buFontTx/>
              <a:buChar char="•"/>
            </a:pPr>
            <a:r>
              <a:rPr lang="en-US" sz="2800" dirty="0">
                <a:solidFill>
                  <a:schemeClr val="tx1"/>
                </a:solidFill>
                <a:effectLst/>
                <a:latin typeface="Times New Roman" pitchFamily="18" charset="0"/>
                <a:cs typeface="Times New Roman" pitchFamily="18" charset="0"/>
              </a:rPr>
              <a:t>The words </a:t>
            </a:r>
            <a:r>
              <a:rPr lang="en-US" sz="2800" i="1" dirty="0">
                <a:solidFill>
                  <a:schemeClr val="tx1"/>
                </a:solidFill>
                <a:effectLst/>
                <a:latin typeface="Times New Roman" pitchFamily="18" charset="0"/>
                <a:cs typeface="Times New Roman" pitchFamily="18" charset="0"/>
              </a:rPr>
              <a:t>CONDITION 1 </a:t>
            </a:r>
            <a:r>
              <a:rPr lang="en-US" sz="2800" dirty="0">
                <a:solidFill>
                  <a:schemeClr val="tx1"/>
                </a:solidFill>
                <a:effectLst/>
                <a:latin typeface="Times New Roman" pitchFamily="18" charset="0"/>
                <a:cs typeface="Times New Roman" pitchFamily="18" charset="0"/>
              </a:rPr>
              <a:t>through </a:t>
            </a:r>
            <a:r>
              <a:rPr lang="en-US" sz="2800" i="1" dirty="0">
                <a:solidFill>
                  <a:schemeClr val="tx1"/>
                </a:solidFill>
                <a:effectLst/>
                <a:latin typeface="Times New Roman" pitchFamily="18" charset="0"/>
                <a:cs typeface="Times New Roman" pitchFamily="18" charset="0"/>
              </a:rPr>
              <a:t>CONDITION N </a:t>
            </a:r>
            <a:r>
              <a:rPr lang="en-US" sz="2800" dirty="0">
                <a:solidFill>
                  <a:schemeClr val="tx1"/>
                </a:solidFill>
                <a:effectLst/>
                <a:latin typeface="Times New Roman" pitchFamily="18" charset="0"/>
                <a:cs typeface="Times New Roman" pitchFamily="18" charset="0"/>
              </a:rPr>
              <a:t>are a sequence of the conditions that evaluate to TRUE or FALSE. </a:t>
            </a:r>
          </a:p>
          <a:p>
            <a:pPr marL="742950" indent="-571500" algn="l">
              <a:buFontTx/>
              <a:buChar char="•"/>
            </a:pPr>
            <a:r>
              <a:rPr lang="en-US" sz="2800" dirty="0">
                <a:solidFill>
                  <a:schemeClr val="tx1"/>
                </a:solidFill>
                <a:effectLst/>
                <a:latin typeface="Times New Roman" pitchFamily="18" charset="0"/>
                <a:cs typeface="Times New Roman" pitchFamily="18" charset="0"/>
              </a:rPr>
              <a:t>These conditions are mutually exclusive. In other words, if </a:t>
            </a:r>
            <a:r>
              <a:rPr lang="en-US" sz="2800" i="1" dirty="0">
                <a:solidFill>
                  <a:schemeClr val="tx1"/>
                </a:solidFill>
                <a:effectLst/>
                <a:latin typeface="Times New Roman" pitchFamily="18" charset="0"/>
                <a:cs typeface="Times New Roman" pitchFamily="18" charset="0"/>
              </a:rPr>
              <a:t>CONDITION 1 </a:t>
            </a:r>
            <a:r>
              <a:rPr lang="en-US" sz="2800" dirty="0">
                <a:solidFill>
                  <a:schemeClr val="tx1"/>
                </a:solidFill>
                <a:effectLst/>
                <a:latin typeface="Times New Roman" pitchFamily="18" charset="0"/>
                <a:cs typeface="Times New Roman" pitchFamily="18" charset="0"/>
              </a:rPr>
              <a:t>evaluates to TRUE, STATEMENT1 is executed, and control is passed to the first executable statement after the reserved phrase END IF. The rest of the ELSIF construct is ignored.</a:t>
            </a:r>
          </a:p>
          <a:p>
            <a:pPr marL="742950" indent="-571500" algn="l">
              <a:buFontTx/>
              <a:buChar char="•"/>
            </a:pPr>
            <a:endParaRPr lang="en-US" sz="24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6686042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ctrTitle"/>
          </p:nvPr>
        </p:nvSpPr>
        <p:spPr>
          <a:xfrm>
            <a:off x="838200" y="152400"/>
            <a:ext cx="8001000" cy="685800"/>
          </a:xfrm>
        </p:spPr>
        <p:txBody>
          <a:bodyPr>
            <a:normAutofit fontScale="90000"/>
          </a:bodyPr>
          <a:lstStyle/>
          <a:p>
            <a:r>
              <a:rPr lang="en-US" sz="4000" b="1" dirty="0">
                <a:solidFill>
                  <a:srgbClr val="FF0000"/>
                </a:solidFill>
                <a:effectLst/>
                <a:latin typeface="Times New Roman" pitchFamily="18" charset="0"/>
                <a:cs typeface="Times New Roman" pitchFamily="18" charset="0"/>
              </a:rPr>
              <a:t>ELSIF STATEMENTS</a:t>
            </a:r>
          </a:p>
        </p:txBody>
      </p:sp>
      <p:sp>
        <p:nvSpPr>
          <p:cNvPr id="438275" name="Rectangle 3"/>
          <p:cNvSpPr>
            <a:spLocks noGrp="1" noChangeArrowheads="1"/>
          </p:cNvSpPr>
          <p:nvPr>
            <p:ph type="subTitle" idx="1"/>
          </p:nvPr>
        </p:nvSpPr>
        <p:spPr>
          <a:xfrm>
            <a:off x="228600" y="838200"/>
            <a:ext cx="8229600" cy="5257800"/>
          </a:xfrm>
        </p:spPr>
        <p:txBody>
          <a:bodyPr/>
          <a:lstStyle/>
          <a:p>
            <a:pPr marL="742950" indent="-571500" algn="l">
              <a:lnSpc>
                <a:spcPct val="90000"/>
              </a:lnSpc>
              <a:buFontTx/>
              <a:buChar char="•"/>
            </a:pPr>
            <a:r>
              <a:rPr lang="en-US" sz="2800" dirty="0">
                <a:solidFill>
                  <a:schemeClr val="tx1"/>
                </a:solidFill>
                <a:effectLst/>
                <a:latin typeface="Times New Roman" pitchFamily="18" charset="0"/>
                <a:cs typeface="Times New Roman" pitchFamily="18" charset="0"/>
              </a:rPr>
              <a:t>When </a:t>
            </a:r>
            <a:r>
              <a:rPr lang="en-US" sz="2800" i="1" dirty="0">
                <a:solidFill>
                  <a:schemeClr val="tx1"/>
                </a:solidFill>
                <a:effectLst/>
                <a:latin typeface="Times New Roman" pitchFamily="18" charset="0"/>
                <a:cs typeface="Times New Roman" pitchFamily="18" charset="0"/>
              </a:rPr>
              <a:t>CONDITION 1 </a:t>
            </a:r>
            <a:r>
              <a:rPr lang="en-US" sz="2800" dirty="0">
                <a:solidFill>
                  <a:schemeClr val="tx1"/>
                </a:solidFill>
                <a:effectLst/>
                <a:latin typeface="Times New Roman" pitchFamily="18" charset="0"/>
                <a:cs typeface="Times New Roman" pitchFamily="18" charset="0"/>
              </a:rPr>
              <a:t>evaluates to FALSE, the control is passed to the ELSIF part and </a:t>
            </a:r>
            <a:r>
              <a:rPr lang="en-US" sz="2800" i="1" dirty="0">
                <a:solidFill>
                  <a:schemeClr val="tx1"/>
                </a:solidFill>
                <a:effectLst/>
                <a:latin typeface="Times New Roman" pitchFamily="18" charset="0"/>
                <a:cs typeface="Times New Roman" pitchFamily="18" charset="0"/>
              </a:rPr>
              <a:t>CONDITION 2 </a:t>
            </a:r>
            <a:r>
              <a:rPr lang="en-US" sz="2800" dirty="0">
                <a:solidFill>
                  <a:schemeClr val="tx1"/>
                </a:solidFill>
                <a:effectLst/>
                <a:latin typeface="Times New Roman" pitchFamily="18" charset="0"/>
                <a:cs typeface="Times New Roman" pitchFamily="18" charset="0"/>
              </a:rPr>
              <a:t>is evaluated, and so forth</a:t>
            </a:r>
            <a:r>
              <a:rPr lang="en-US" sz="2800" dirty="0" smtClean="0">
                <a:solidFill>
                  <a:schemeClr val="tx1"/>
                </a:solidFill>
                <a:effectLst/>
                <a:latin typeface="Times New Roman" pitchFamily="18" charset="0"/>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cs typeface="Times New Roman" pitchFamily="18" charset="0"/>
              </a:rPr>
              <a:t>If none of the specified conditions yield TRUE, the control is passed to the ELSE part of the ELSIF construct</a:t>
            </a:r>
            <a:r>
              <a:rPr lang="en-US" sz="2800" dirty="0" smtClean="0">
                <a:solidFill>
                  <a:schemeClr val="tx1"/>
                </a:solidFill>
                <a:effectLst/>
                <a:latin typeface="Times New Roman" pitchFamily="18" charset="0"/>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cs typeface="Times New Roman" pitchFamily="18" charset="0"/>
              </a:rPr>
              <a:t>An ELSIF statement can contain any number of ELSIF clauses.</a:t>
            </a:r>
          </a:p>
          <a:p>
            <a:pPr marL="742950" indent="-571500" algn="l">
              <a:lnSpc>
                <a:spcPct val="90000"/>
              </a:lnSpc>
              <a:buFontTx/>
              <a:buChar char="•"/>
            </a:pPr>
            <a:endParaRPr lang="en-US" sz="20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2147225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ctrTitle"/>
          </p:nvPr>
        </p:nvSpPr>
        <p:spPr>
          <a:xfrm>
            <a:off x="838200" y="228600"/>
            <a:ext cx="8001000" cy="609600"/>
          </a:xfrm>
        </p:spPr>
        <p:txBody>
          <a:bodyPr>
            <a:normAutofit fontScale="90000"/>
          </a:bodyPr>
          <a:lstStyle/>
          <a:p>
            <a:r>
              <a:rPr lang="en-US" sz="4000" b="1" u="sng" dirty="0">
                <a:solidFill>
                  <a:srgbClr val="FF0000"/>
                </a:solidFill>
                <a:effectLst/>
                <a:latin typeface="Times New Roman" pitchFamily="18" charset="0"/>
                <a:cs typeface="Times New Roman" pitchFamily="18" charset="0"/>
              </a:rPr>
              <a:t>ELSIF STATEMENTS</a:t>
            </a:r>
          </a:p>
        </p:txBody>
      </p:sp>
      <p:pic>
        <p:nvPicPr>
          <p:cNvPr id="439299" name="Picture 3"/>
          <p:cNvPicPr>
            <a:picLocks noGrp="1" noChangeAspect="1" noChangeArrowheads="1"/>
          </p:cNvPicPr>
          <p:nvPr>
            <p:ph type="subTitle" idx="1"/>
          </p:nvPr>
        </p:nvPicPr>
        <p:blipFill>
          <a:blip r:embed="rId2">
            <a:extLst>
              <a:ext uri="{28A0092B-C50C-407E-A947-70E740481C1C}">
                <a14:useLocalDpi xmlns:a14="http://schemas.microsoft.com/office/drawing/2010/main" xmlns="" val="0"/>
              </a:ext>
            </a:extLst>
          </a:blip>
          <a:srcRect/>
          <a:stretch>
            <a:fillRect/>
          </a:stretch>
        </p:blipFill>
        <p:spPr>
          <a:xfrm>
            <a:off x="152400" y="838200"/>
            <a:ext cx="8763000" cy="5638800"/>
          </a:xfrm>
        </p:spPr>
      </p:pic>
    </p:spTree>
    <p:extLst>
      <p:ext uri="{BB962C8B-B14F-4D97-AF65-F5344CB8AC3E}">
        <p14:creationId xmlns:p14="http://schemas.microsoft.com/office/powerpoint/2010/main" xmlns="" val="2432284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a:t>
            </a:r>
          </a:p>
        </p:txBody>
      </p:sp>
      <p:sp>
        <p:nvSpPr>
          <p:cNvPr id="440323" name="Rectangle 3"/>
          <p:cNvSpPr>
            <a:spLocks noGrp="1" noChangeArrowheads="1"/>
          </p:cNvSpPr>
          <p:nvPr>
            <p:ph type="subTitle" idx="1"/>
          </p:nvPr>
        </p:nvSpPr>
        <p:spPr>
          <a:xfrm>
            <a:off x="152400" y="838200"/>
            <a:ext cx="8686800" cy="5791200"/>
          </a:xfrm>
        </p:spPr>
        <p:txBody>
          <a:bodyPr>
            <a:normAutofit fontScale="92500"/>
          </a:bodyPr>
          <a:lstStyle/>
          <a:p>
            <a:pPr marL="742950" indent="-571500" algn="l"/>
            <a:r>
              <a:rPr lang="en-US" sz="2400" b="1" dirty="0">
                <a:solidFill>
                  <a:schemeClr val="tx1"/>
                </a:solidFill>
                <a:effectLst/>
                <a:latin typeface="Times New Roman" pitchFamily="18" charset="0"/>
                <a:cs typeface="Times New Roman" pitchFamily="18" charset="0"/>
              </a:rPr>
              <a:t>DECLARE</a:t>
            </a:r>
          </a:p>
          <a:p>
            <a:pPr marL="742950" indent="-571500" algn="l"/>
            <a:r>
              <a:rPr lang="en-US" sz="2400" dirty="0">
                <a:solidFill>
                  <a:schemeClr val="tx1"/>
                </a:solidFill>
                <a:effectLst/>
                <a:latin typeface="Times New Roman" pitchFamily="18" charset="0"/>
                <a:cs typeface="Times New Roman" pitchFamily="18" charset="0"/>
              </a:rPr>
              <a:t>	v_num NUMBER := &amp;sv_num;</a:t>
            </a:r>
          </a:p>
          <a:p>
            <a:pPr marL="742950" indent="-571500" algn="l"/>
            <a:r>
              <a:rPr lang="en-US" sz="2400" b="1" dirty="0">
                <a:solidFill>
                  <a:schemeClr val="tx1"/>
                </a:solidFill>
                <a:effectLst/>
                <a:latin typeface="Times New Roman" pitchFamily="18" charset="0"/>
                <a:cs typeface="Times New Roman" pitchFamily="18" charset="0"/>
              </a:rPr>
              <a:t>BEGIN</a:t>
            </a:r>
          </a:p>
          <a:p>
            <a:pPr marL="742950" indent="-571500" algn="l"/>
            <a:r>
              <a:rPr lang="en-US" sz="2400" dirty="0">
                <a:solidFill>
                  <a:schemeClr val="tx1"/>
                </a:solidFill>
                <a:effectLst/>
                <a:latin typeface="Times New Roman" pitchFamily="18" charset="0"/>
                <a:cs typeface="Times New Roman" pitchFamily="18" charset="0"/>
              </a:rPr>
              <a:t>	IF v_num &lt; 0</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 (v_num||‘ is a negative number’);</a:t>
            </a:r>
          </a:p>
          <a:p>
            <a:pPr marL="742950" indent="-571500" algn="l"/>
            <a:r>
              <a:rPr lang="en-US" sz="2400" dirty="0">
                <a:solidFill>
                  <a:schemeClr val="tx1"/>
                </a:solidFill>
                <a:effectLst/>
                <a:latin typeface="Times New Roman" pitchFamily="18" charset="0"/>
                <a:cs typeface="Times New Roman" pitchFamily="18" charset="0"/>
              </a:rPr>
              <a:t>	ELSIF v_num = 0</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 (v_num ||‘ is equal to zero’);</a:t>
            </a:r>
          </a:p>
          <a:p>
            <a:pPr marL="742950" indent="-571500" algn="l"/>
            <a:r>
              <a:rPr lang="en-US" sz="2400" dirty="0">
                <a:solidFill>
                  <a:schemeClr val="tx1"/>
                </a:solidFill>
                <a:effectLst/>
                <a:latin typeface="Times New Roman" pitchFamily="18" charset="0"/>
                <a:cs typeface="Times New Roman" pitchFamily="18" charset="0"/>
              </a:rPr>
              <a:t>	ELSE</a:t>
            </a:r>
          </a:p>
          <a:p>
            <a:pPr marL="742950" indent="-571500" algn="l"/>
            <a:r>
              <a:rPr lang="en-US" sz="2400" dirty="0">
                <a:solidFill>
                  <a:schemeClr val="tx1"/>
                </a:solidFill>
                <a:effectLst/>
                <a:latin typeface="Times New Roman" pitchFamily="18" charset="0"/>
                <a:cs typeface="Times New Roman" pitchFamily="18" charset="0"/>
              </a:rPr>
              <a:t>		DBMS_OUTPUT.PUT_LINE (v_num||‘ is a positive number’);</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b="1" dirty="0">
                <a:solidFill>
                  <a:schemeClr val="tx1"/>
                </a:solidFill>
                <a:effectLst/>
                <a:latin typeface="Times New Roman" pitchFamily="18" charset="0"/>
                <a:cs typeface="Times New Roman" pitchFamily="18" charset="0"/>
              </a:rPr>
              <a:t>END;</a:t>
            </a:r>
          </a:p>
          <a:p>
            <a:pPr marL="742950" indent="-571500" algn="l">
              <a:buFontTx/>
              <a:buChar char="•"/>
            </a:pPr>
            <a:endParaRPr lang="en-US" sz="20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647115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Architecture of PL/SQL</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solidFill>
                  <a:srgbClr val="0000FF"/>
                </a:solidFill>
                <a:latin typeface="Times New Roman" pitchFamily="18" charset="0"/>
                <a:cs typeface="Times New Roman" pitchFamily="18" charset="0"/>
              </a:rPr>
              <a:t>The </a:t>
            </a:r>
            <a:r>
              <a:rPr lang="en-US" b="1" dirty="0">
                <a:solidFill>
                  <a:srgbClr val="0000FF"/>
                </a:solidFill>
                <a:latin typeface="Times New Roman" pitchFamily="18" charset="0"/>
                <a:cs typeface="Times New Roman" pitchFamily="18" charset="0"/>
              </a:rPr>
              <a:t>PL/SQL architecture mainly consists of following 3 components: </a:t>
            </a:r>
          </a:p>
          <a:p>
            <a:r>
              <a:rPr lang="en-US" dirty="0">
                <a:latin typeface="Times New Roman" pitchFamily="18" charset="0"/>
                <a:cs typeface="Times New Roman" pitchFamily="18" charset="0"/>
              </a:rPr>
              <a:t>PL/SQL block</a:t>
            </a:r>
          </a:p>
          <a:p>
            <a:r>
              <a:rPr lang="en-US" dirty="0">
                <a:latin typeface="Times New Roman" pitchFamily="18" charset="0"/>
                <a:cs typeface="Times New Roman" pitchFamily="18" charset="0"/>
              </a:rPr>
              <a:t>PL/SQL Engine</a:t>
            </a:r>
          </a:p>
          <a:p>
            <a:r>
              <a:rPr lang="en-US" dirty="0">
                <a:latin typeface="Times New Roman" pitchFamily="18" charset="0"/>
                <a:cs typeface="Times New Roman" pitchFamily="18" charset="0"/>
              </a:rPr>
              <a:t>Database Server</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8962209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type="subTitle" idx="1"/>
          </p:nvPr>
        </p:nvSpPr>
        <p:spPr>
          <a:xfrm>
            <a:off x="228600" y="838200"/>
            <a:ext cx="8534400" cy="5257800"/>
          </a:xfrm>
        </p:spPr>
        <p:txBody>
          <a:bodyPr/>
          <a:lstStyle/>
          <a:p>
            <a:pPr marL="742950" indent="-571500" algn="l">
              <a:buFontTx/>
              <a:buChar char="•"/>
            </a:pPr>
            <a:r>
              <a:rPr lang="en-US" sz="2800" dirty="0">
                <a:solidFill>
                  <a:schemeClr val="tx1"/>
                </a:solidFill>
                <a:effectLst/>
                <a:latin typeface="Times New Roman" pitchFamily="18" charset="0"/>
                <a:cs typeface="Times New Roman" pitchFamily="18" charset="0"/>
              </a:rPr>
              <a:t>Assume the value of v_num equals </a:t>
            </a:r>
            <a:r>
              <a:rPr lang="en-US" sz="2800" dirty="0" smtClean="0">
                <a:solidFill>
                  <a:schemeClr val="tx1"/>
                </a:solidFill>
                <a:effectLst/>
                <a:latin typeface="Times New Roman" pitchFamily="18" charset="0"/>
                <a:cs typeface="Times New Roman" pitchFamily="18" charset="0"/>
              </a:rPr>
              <a:t>5 </a:t>
            </a:r>
            <a:r>
              <a:rPr lang="en-US" sz="2800" dirty="0">
                <a:solidFill>
                  <a:schemeClr val="tx1"/>
                </a:solidFill>
                <a:effectLst/>
                <a:latin typeface="Times New Roman" pitchFamily="18" charset="0"/>
                <a:cs typeface="Times New Roman" pitchFamily="18" charset="0"/>
              </a:rPr>
              <a:t>at runtime</a:t>
            </a:r>
            <a:r>
              <a:rPr lang="en-US" sz="2800" dirty="0" smtClean="0">
                <a:solidFill>
                  <a:schemeClr val="tx1"/>
                </a:solidFill>
                <a:effectLst/>
                <a:latin typeface="Times New Roman" pitchFamily="18" charset="0"/>
                <a:cs typeface="Times New Roman" pitchFamily="18" charset="0"/>
              </a:rPr>
              <a:t>.</a:t>
            </a:r>
          </a:p>
          <a:p>
            <a:pPr marL="171450" algn="l"/>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b="1" dirty="0" smtClean="0">
                <a:solidFill>
                  <a:schemeClr val="tx1"/>
                </a:solidFill>
                <a:latin typeface="Times New Roman" pitchFamily="18" charset="0"/>
                <a:cs typeface="Times New Roman" pitchFamily="18" charset="0"/>
              </a:rPr>
              <a:t>Output</a:t>
            </a:r>
            <a:endParaRPr lang="en-US" sz="2800" b="1" dirty="0">
              <a:solidFill>
                <a:schemeClr val="tx1"/>
              </a:solidFill>
              <a:effectLst/>
              <a:latin typeface="Times New Roman" pitchFamily="18" charset="0"/>
              <a:cs typeface="Times New Roman" pitchFamily="18" charset="0"/>
            </a:endParaRPr>
          </a:p>
          <a:p>
            <a:pPr marL="1454150" lvl="1" indent="-457200" algn="l"/>
            <a:r>
              <a:rPr lang="en-US" sz="2400" dirty="0">
                <a:solidFill>
                  <a:schemeClr val="tx1"/>
                </a:solidFill>
                <a:effectLst/>
                <a:latin typeface="Times New Roman" pitchFamily="18" charset="0"/>
                <a:cs typeface="Times New Roman" pitchFamily="18" charset="0"/>
              </a:rPr>
              <a:t>Enter value for sv_num: 5</a:t>
            </a:r>
          </a:p>
          <a:p>
            <a:pPr marL="1454150" lvl="1" indent="-457200" algn="l"/>
            <a:r>
              <a:rPr lang="en-US" sz="2400" dirty="0">
                <a:solidFill>
                  <a:schemeClr val="tx1"/>
                </a:solidFill>
                <a:effectLst/>
                <a:latin typeface="Times New Roman" pitchFamily="18" charset="0"/>
                <a:cs typeface="Times New Roman" pitchFamily="18" charset="0"/>
              </a:rPr>
              <a:t>old 2: v_num NUMBER := &amp;sv_num;</a:t>
            </a:r>
          </a:p>
          <a:p>
            <a:pPr marL="1454150" lvl="1" indent="-457200" algn="l"/>
            <a:r>
              <a:rPr lang="en-US" sz="2400" dirty="0">
                <a:solidFill>
                  <a:schemeClr val="tx1"/>
                </a:solidFill>
                <a:effectLst/>
                <a:latin typeface="Times New Roman" pitchFamily="18" charset="0"/>
                <a:cs typeface="Times New Roman" pitchFamily="18" charset="0"/>
              </a:rPr>
              <a:t>new 2: v_num NUMBER := 5;</a:t>
            </a:r>
          </a:p>
          <a:p>
            <a:pPr marL="1454150" lvl="1" indent="-457200" algn="l"/>
            <a:r>
              <a:rPr lang="en-US" sz="2400" dirty="0">
                <a:solidFill>
                  <a:schemeClr val="tx1"/>
                </a:solidFill>
                <a:effectLst/>
                <a:latin typeface="Times New Roman" pitchFamily="18" charset="0"/>
                <a:cs typeface="Times New Roman" pitchFamily="18" charset="0"/>
              </a:rPr>
              <a:t>5 is a positive number</a:t>
            </a:r>
          </a:p>
          <a:p>
            <a:pPr marL="1454150" lvl="1" indent="-457200" algn="l"/>
            <a:r>
              <a:rPr lang="en-US" sz="2400" dirty="0">
                <a:solidFill>
                  <a:schemeClr val="tx1"/>
                </a:solidFill>
                <a:effectLst/>
                <a:latin typeface="Times New Roman" pitchFamily="18" charset="0"/>
                <a:cs typeface="Times New Roman" pitchFamily="18" charset="0"/>
              </a:rPr>
              <a:t>PL/SQL procedure successfully completed.</a:t>
            </a:r>
          </a:p>
          <a:p>
            <a:pPr marL="742950" indent="-571500" algn="l">
              <a:buFontTx/>
              <a:buChar char="•"/>
            </a:pPr>
            <a:endParaRPr lang="en-US" sz="24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502394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ctrTitle"/>
          </p:nvPr>
        </p:nvSpPr>
        <p:spPr>
          <a:xfrm>
            <a:off x="838200" y="228600"/>
            <a:ext cx="8001000" cy="609600"/>
          </a:xfrm>
        </p:spPr>
        <p:txBody>
          <a:bodyPr>
            <a:normAutofit fontScale="90000"/>
          </a:bodyPr>
          <a:lstStyle/>
          <a:p>
            <a:r>
              <a:rPr lang="en-US" sz="3600" b="1" u="sng" dirty="0">
                <a:solidFill>
                  <a:srgbClr val="FF0000"/>
                </a:solidFill>
                <a:effectLst/>
                <a:latin typeface="Times New Roman" pitchFamily="18" charset="0"/>
                <a:cs typeface="Times New Roman" pitchFamily="18" charset="0"/>
              </a:rPr>
              <a:t>ELSIF STATEMENTS</a:t>
            </a:r>
          </a:p>
        </p:txBody>
      </p:sp>
      <p:sp>
        <p:nvSpPr>
          <p:cNvPr id="447491" name="Rectangle 3"/>
          <p:cNvSpPr>
            <a:spLocks noGrp="1" noChangeArrowheads="1"/>
          </p:cNvSpPr>
          <p:nvPr>
            <p:ph type="subTitle" idx="1"/>
          </p:nvPr>
        </p:nvSpPr>
        <p:spPr>
          <a:xfrm>
            <a:off x="304800" y="1066800"/>
            <a:ext cx="8458200" cy="5257800"/>
          </a:xfrm>
        </p:spPr>
        <p:txBody>
          <a:bodyPr/>
          <a:lstStyle/>
          <a:p>
            <a:pPr marL="742950" indent="-571500" algn="l">
              <a:buFontTx/>
              <a:buChar char="•"/>
            </a:pPr>
            <a:endParaRPr lang="en-US" sz="1800" dirty="0">
              <a:effectLst/>
            </a:endParaRPr>
          </a:p>
          <a:p>
            <a:pPr marL="742950" indent="-571500" algn="l">
              <a:buFontTx/>
              <a:buChar char="•"/>
            </a:pPr>
            <a:r>
              <a:rPr lang="en-US" sz="2800" dirty="0">
                <a:solidFill>
                  <a:schemeClr val="tx1"/>
                </a:solidFill>
                <a:effectLst/>
                <a:latin typeface="Times New Roman" pitchFamily="18" charset="0"/>
                <a:cs typeface="Times New Roman" pitchFamily="18" charset="0"/>
              </a:rPr>
              <a:t>When using an ELSIF construct, it is not necessary to specify what action should be taken if none of the conditions evaluate to TRUE. </a:t>
            </a:r>
            <a:endParaRPr lang="en-US" sz="2800" dirty="0" smtClean="0">
              <a:solidFill>
                <a:schemeClr val="tx1"/>
              </a:solidFill>
              <a:effectLst/>
              <a:latin typeface="Times New Roman" pitchFamily="18" charset="0"/>
              <a:cs typeface="Times New Roman" pitchFamily="18" charset="0"/>
            </a:endParaRP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In other words, an ELSE clause is not required in the ELSIF construct</a:t>
            </a:r>
            <a:r>
              <a:rPr lang="en-US" sz="2800" dirty="0" smtClean="0">
                <a:solidFill>
                  <a:schemeClr val="tx1"/>
                </a:solidFill>
                <a:effectLst/>
                <a:latin typeface="Times New Roman" pitchFamily="18" charset="0"/>
                <a:cs typeface="Times New Roman" pitchFamily="18" charset="0"/>
              </a:rPr>
              <a:t>.</a:t>
            </a: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Consider the following example:</a:t>
            </a:r>
            <a:endParaRPr lang="en-US" sz="18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4397222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a:t>
            </a:r>
          </a:p>
        </p:txBody>
      </p:sp>
      <p:sp>
        <p:nvSpPr>
          <p:cNvPr id="448515" name="Rectangle 3"/>
          <p:cNvSpPr>
            <a:spLocks noGrp="1" noChangeArrowheads="1"/>
          </p:cNvSpPr>
          <p:nvPr>
            <p:ph type="subTitle" idx="1"/>
          </p:nvPr>
        </p:nvSpPr>
        <p:spPr>
          <a:xfrm>
            <a:off x="304800" y="685800"/>
            <a:ext cx="8534400" cy="5867400"/>
          </a:xfrm>
        </p:spPr>
        <p:txBody>
          <a:bodyPr>
            <a:normAutofit lnSpcReduction="10000"/>
          </a:bodyPr>
          <a:lstStyle/>
          <a:p>
            <a:pPr marL="1454150" lvl="1" indent="-457200" algn="l"/>
            <a:endParaRPr lang="en-US" sz="2200" dirty="0" smtClean="0">
              <a:solidFill>
                <a:schemeClr val="tx1"/>
              </a:solidFill>
              <a:effectLst/>
              <a:latin typeface="Times New Roman" pitchFamily="18" charset="0"/>
              <a:cs typeface="Times New Roman" pitchFamily="18" charset="0"/>
            </a:endParaRPr>
          </a:p>
          <a:p>
            <a:pPr marL="1454150" lvl="1" indent="-457200" algn="l"/>
            <a:r>
              <a:rPr lang="en-US" sz="2200" dirty="0" smtClean="0">
                <a:solidFill>
                  <a:schemeClr val="tx1"/>
                </a:solidFill>
                <a:effectLst/>
                <a:latin typeface="Times New Roman" pitchFamily="18" charset="0"/>
                <a:cs typeface="Times New Roman" pitchFamily="18" charset="0"/>
              </a:rPr>
              <a:t>DECLARE</a:t>
            </a:r>
            <a:endParaRPr lang="en-US" sz="2200" dirty="0">
              <a:solidFill>
                <a:schemeClr val="tx1"/>
              </a:solidFill>
              <a:effectLst/>
              <a:latin typeface="Times New Roman" pitchFamily="18" charset="0"/>
              <a:cs typeface="Times New Roman" pitchFamily="18" charset="0"/>
            </a:endParaRPr>
          </a:p>
          <a:p>
            <a:pPr marL="1454150" lvl="1" indent="-457200" algn="l"/>
            <a:r>
              <a:rPr lang="en-US" sz="2200" dirty="0">
                <a:solidFill>
                  <a:schemeClr val="tx1"/>
                </a:solidFill>
                <a:effectLst/>
                <a:latin typeface="Times New Roman" pitchFamily="18" charset="0"/>
                <a:cs typeface="Times New Roman" pitchFamily="18" charset="0"/>
              </a:rPr>
              <a:t>	v_num NUMBER := &amp;sv_num;</a:t>
            </a:r>
          </a:p>
          <a:p>
            <a:pPr marL="1454150" lvl="1" indent="-457200" algn="l"/>
            <a:r>
              <a:rPr lang="en-US" sz="2200" dirty="0">
                <a:solidFill>
                  <a:schemeClr val="tx1"/>
                </a:solidFill>
                <a:effectLst/>
                <a:latin typeface="Times New Roman" pitchFamily="18" charset="0"/>
                <a:cs typeface="Times New Roman" pitchFamily="18" charset="0"/>
              </a:rPr>
              <a:t>BEGIN</a:t>
            </a:r>
          </a:p>
          <a:p>
            <a:pPr marL="1454150" lvl="1" indent="-457200" algn="l"/>
            <a:r>
              <a:rPr lang="en-US" sz="2200" dirty="0">
                <a:solidFill>
                  <a:schemeClr val="tx1"/>
                </a:solidFill>
                <a:effectLst/>
                <a:latin typeface="Times New Roman" pitchFamily="18" charset="0"/>
                <a:cs typeface="Times New Roman" pitchFamily="18" charset="0"/>
              </a:rPr>
              <a:t>	IF v_num &lt; 0</a:t>
            </a:r>
          </a:p>
          <a:p>
            <a:pPr marL="1454150" lvl="1" indent="-457200" algn="l"/>
            <a:r>
              <a:rPr lang="en-US" sz="2200" dirty="0">
                <a:solidFill>
                  <a:schemeClr val="tx1"/>
                </a:solidFill>
                <a:effectLst/>
                <a:latin typeface="Times New Roman" pitchFamily="18" charset="0"/>
                <a:cs typeface="Times New Roman" pitchFamily="18" charset="0"/>
              </a:rPr>
              <a:t>	THEN</a:t>
            </a:r>
          </a:p>
          <a:p>
            <a:pPr marL="1454150" lvl="1" indent="-457200" algn="l"/>
            <a:r>
              <a:rPr lang="en-US" sz="2200" dirty="0">
                <a:solidFill>
                  <a:schemeClr val="tx1"/>
                </a:solidFill>
                <a:effectLst/>
                <a:latin typeface="Times New Roman" pitchFamily="18" charset="0"/>
                <a:cs typeface="Times New Roman" pitchFamily="18" charset="0"/>
              </a:rPr>
              <a:t>		DBMS_OUTPUT.PUT_LINE (v_num||' is a negative 	number');</a:t>
            </a:r>
          </a:p>
          <a:p>
            <a:pPr marL="1454150" lvl="1" indent="-457200" algn="l"/>
            <a:r>
              <a:rPr lang="en-US" sz="2200" dirty="0">
                <a:solidFill>
                  <a:schemeClr val="tx1"/>
                </a:solidFill>
                <a:effectLst/>
                <a:latin typeface="Times New Roman" pitchFamily="18" charset="0"/>
                <a:cs typeface="Times New Roman" pitchFamily="18" charset="0"/>
              </a:rPr>
              <a:t>	ELSIF v_num &gt; 0</a:t>
            </a:r>
          </a:p>
          <a:p>
            <a:pPr marL="1454150" lvl="1" indent="-457200" algn="l"/>
            <a:r>
              <a:rPr lang="en-US" sz="2200" dirty="0">
                <a:solidFill>
                  <a:schemeClr val="tx1"/>
                </a:solidFill>
                <a:effectLst/>
                <a:latin typeface="Times New Roman" pitchFamily="18" charset="0"/>
                <a:cs typeface="Times New Roman" pitchFamily="18" charset="0"/>
              </a:rPr>
              <a:t>	THEN</a:t>
            </a:r>
          </a:p>
          <a:p>
            <a:pPr marL="1454150" lvl="1" indent="-457200" algn="l"/>
            <a:r>
              <a:rPr lang="en-US" sz="2200" dirty="0">
                <a:solidFill>
                  <a:schemeClr val="tx1"/>
                </a:solidFill>
                <a:effectLst/>
                <a:latin typeface="Times New Roman" pitchFamily="18" charset="0"/>
                <a:cs typeface="Times New Roman" pitchFamily="18" charset="0"/>
              </a:rPr>
              <a:t>		DBMS_OUTPUT.PUT_LINE (v_num||' is a positive 	number');</a:t>
            </a:r>
          </a:p>
          <a:p>
            <a:pPr marL="1454150" lvl="1" indent="-457200" algn="l"/>
            <a:r>
              <a:rPr lang="en-US" sz="2200" dirty="0">
                <a:solidFill>
                  <a:schemeClr val="tx1"/>
                </a:solidFill>
                <a:effectLst/>
                <a:latin typeface="Times New Roman" pitchFamily="18" charset="0"/>
                <a:cs typeface="Times New Roman" pitchFamily="18" charset="0"/>
              </a:rPr>
              <a:t>	END IF;</a:t>
            </a:r>
          </a:p>
          <a:p>
            <a:pPr marL="1454150" lvl="1" indent="-457200" algn="l"/>
            <a:r>
              <a:rPr lang="en-US" sz="2200" dirty="0">
                <a:solidFill>
                  <a:schemeClr val="tx1"/>
                </a:solidFill>
                <a:effectLst/>
                <a:latin typeface="Times New Roman" pitchFamily="18" charset="0"/>
                <a:cs typeface="Times New Roman" pitchFamily="18" charset="0"/>
              </a:rPr>
              <a:t>	DBMS_OUTPUT.PUT_LINE ('Done…');</a:t>
            </a:r>
          </a:p>
          <a:p>
            <a:pPr marL="1454150" lvl="1" indent="-457200" algn="l"/>
            <a:r>
              <a:rPr lang="en-US" sz="2200" dirty="0">
                <a:solidFill>
                  <a:schemeClr val="tx1"/>
                </a:solidFill>
                <a:effectLst/>
                <a:latin typeface="Times New Roman" pitchFamily="18" charset="0"/>
                <a:cs typeface="Times New Roman" pitchFamily="18" charset="0"/>
              </a:rPr>
              <a:t>END;</a:t>
            </a:r>
          </a:p>
          <a:p>
            <a:pPr marL="1454150" lvl="1" indent="-457200" algn="l">
              <a:buFontTx/>
              <a:buChar char="–"/>
            </a:pPr>
            <a:endParaRPr lang="en-US" sz="2200" dirty="0">
              <a:effectLst/>
            </a:endParaRPr>
          </a:p>
        </p:txBody>
      </p:sp>
    </p:spTree>
    <p:extLst>
      <p:ext uri="{BB962C8B-B14F-4D97-AF65-F5344CB8AC3E}">
        <p14:creationId xmlns:p14="http://schemas.microsoft.com/office/powerpoint/2010/main" xmlns="" val="10473310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ctrTitle"/>
          </p:nvPr>
        </p:nvSpPr>
        <p:spPr>
          <a:xfrm>
            <a:off x="838200" y="0"/>
            <a:ext cx="8001000" cy="838200"/>
          </a:xfrm>
        </p:spPr>
        <p:txBody>
          <a:bodyPr/>
          <a:lstStyle/>
          <a:p>
            <a:r>
              <a:rPr lang="en-US" sz="3600" b="1" u="sng" dirty="0">
                <a:solidFill>
                  <a:srgbClr val="FF0000"/>
                </a:solidFill>
                <a:effectLst/>
                <a:latin typeface="Times New Roman" pitchFamily="18" charset="0"/>
                <a:cs typeface="Times New Roman" pitchFamily="18" charset="0"/>
              </a:rPr>
              <a:t>NESTED IF STATEMENTS</a:t>
            </a:r>
          </a:p>
        </p:txBody>
      </p:sp>
      <p:sp>
        <p:nvSpPr>
          <p:cNvPr id="450563" name="Rectangle 3"/>
          <p:cNvSpPr>
            <a:spLocks noGrp="1" noChangeArrowheads="1"/>
          </p:cNvSpPr>
          <p:nvPr>
            <p:ph type="subTitle" idx="1"/>
          </p:nvPr>
        </p:nvSpPr>
        <p:spPr>
          <a:xfrm>
            <a:off x="228600" y="838200"/>
            <a:ext cx="8610600" cy="5257800"/>
          </a:xfrm>
        </p:spPr>
        <p:txBody>
          <a:bodyPr/>
          <a:lstStyle/>
          <a:p>
            <a:pPr marL="742950" indent="-571500" algn="l">
              <a:buFontTx/>
              <a:buChar char="•"/>
            </a:pPr>
            <a:endParaRPr lang="en-US" sz="20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You have encountered different types of conditional controls: IF-THEN statement, IF-THEN-ELSE statement, and ELSIF statement. </a:t>
            </a:r>
            <a:endParaRPr lang="en-US" sz="2800" dirty="0" smtClean="0">
              <a:solidFill>
                <a:schemeClr val="tx1"/>
              </a:solidFill>
              <a:effectLst/>
              <a:latin typeface="Times New Roman" pitchFamily="18" charset="0"/>
              <a:cs typeface="Times New Roman" pitchFamily="18" charset="0"/>
            </a:endParaRP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These types of conditional controls can be nested inside of another—for example, an IF statement can be nested inside an ELSIF and vice versa.</a:t>
            </a:r>
            <a:endParaRPr lang="en-US" sz="18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4271387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ctrTitle"/>
          </p:nvPr>
        </p:nvSpPr>
        <p:spPr>
          <a:xfrm>
            <a:off x="838200" y="0"/>
            <a:ext cx="8001000" cy="838200"/>
          </a:xfrm>
        </p:spPr>
        <p:txBody>
          <a:bodyPr/>
          <a:lstStyle/>
          <a:p>
            <a:pPr algn="l"/>
            <a:r>
              <a:rPr lang="en-US" sz="3200" b="1" u="sng">
                <a:effectLst/>
                <a:ea typeface="Arial Unicode MS" pitchFamily="34" charset="-128"/>
              </a:rPr>
              <a:t>Example</a:t>
            </a:r>
          </a:p>
        </p:txBody>
      </p:sp>
      <p:sp>
        <p:nvSpPr>
          <p:cNvPr id="451587" name="Rectangle 3"/>
          <p:cNvSpPr>
            <a:spLocks noGrp="1" noChangeArrowheads="1"/>
          </p:cNvSpPr>
          <p:nvPr>
            <p:ph type="subTitle" idx="1"/>
          </p:nvPr>
        </p:nvSpPr>
        <p:spPr>
          <a:xfrm>
            <a:off x="228600" y="838200"/>
            <a:ext cx="8915400" cy="5257800"/>
          </a:xfrm>
        </p:spPr>
        <p:txBody>
          <a:bodyPr>
            <a:normAutofit lnSpcReduction="10000"/>
          </a:bodyPr>
          <a:lstStyle/>
          <a:p>
            <a:pPr marL="742950" indent="-571500" algn="l"/>
            <a:r>
              <a:rPr lang="en-US" sz="2400" dirty="0">
                <a:solidFill>
                  <a:schemeClr val="tx1"/>
                </a:solidFill>
                <a:effectLst/>
                <a:latin typeface="Times New Roman" pitchFamily="18" charset="0"/>
                <a:cs typeface="Times New Roman" pitchFamily="18" charset="0"/>
              </a:rPr>
              <a:t>DECLARE</a:t>
            </a:r>
          </a:p>
          <a:p>
            <a:pPr marL="742950" indent="-571500" algn="l"/>
            <a:r>
              <a:rPr lang="en-US" sz="2400" dirty="0">
                <a:solidFill>
                  <a:schemeClr val="tx1"/>
                </a:solidFill>
                <a:effectLst/>
                <a:latin typeface="Times New Roman" pitchFamily="18" charset="0"/>
                <a:cs typeface="Times New Roman" pitchFamily="18" charset="0"/>
              </a:rPr>
              <a:t>	v_num1 NUMBER := &amp;sv_num1;</a:t>
            </a:r>
          </a:p>
          <a:p>
            <a:pPr marL="742950" indent="-571500" algn="l"/>
            <a:r>
              <a:rPr lang="en-US" sz="2400" dirty="0">
                <a:solidFill>
                  <a:schemeClr val="tx1"/>
                </a:solidFill>
                <a:effectLst/>
                <a:latin typeface="Times New Roman" pitchFamily="18" charset="0"/>
                <a:cs typeface="Times New Roman" pitchFamily="18" charset="0"/>
              </a:rPr>
              <a:t>	v_num2 NUMBER := &amp;sv_num2;</a:t>
            </a:r>
          </a:p>
          <a:p>
            <a:pPr marL="742950" indent="-571500" algn="l"/>
            <a:r>
              <a:rPr lang="en-US" sz="2400" dirty="0">
                <a:solidFill>
                  <a:schemeClr val="tx1"/>
                </a:solidFill>
                <a:effectLst/>
                <a:latin typeface="Times New Roman" pitchFamily="18" charset="0"/>
                <a:cs typeface="Times New Roman" pitchFamily="18" charset="0"/>
              </a:rPr>
              <a:t>	v_total NUMBER;</a:t>
            </a:r>
          </a:p>
          <a:p>
            <a:pPr marL="742950" indent="-571500" algn="l"/>
            <a:r>
              <a:rPr lang="en-US" sz="2400" dirty="0">
                <a:solidFill>
                  <a:schemeClr val="tx1"/>
                </a:solidFill>
                <a:effectLst/>
                <a:latin typeface="Times New Roman" pitchFamily="18" charset="0"/>
                <a:cs typeface="Times New Roman" pitchFamily="18" charset="0"/>
              </a:rPr>
              <a:t>BEGIN</a:t>
            </a:r>
          </a:p>
          <a:p>
            <a:pPr marL="742950" indent="-571500" algn="l"/>
            <a:r>
              <a:rPr lang="en-US" sz="2400" dirty="0">
                <a:solidFill>
                  <a:schemeClr val="tx1"/>
                </a:solidFill>
                <a:effectLst/>
                <a:latin typeface="Times New Roman" pitchFamily="18" charset="0"/>
                <a:cs typeface="Times New Roman" pitchFamily="18" charset="0"/>
              </a:rPr>
              <a:t>	IF v_num1 &gt; v_num2</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DBMS_OUTPUT.PUT_LINE('IF part of the outer IF');</a:t>
            </a:r>
          </a:p>
          <a:p>
            <a:pPr marL="742950" indent="-571500" algn="l"/>
            <a:r>
              <a:rPr lang="en-US" sz="2400" dirty="0">
                <a:solidFill>
                  <a:schemeClr val="tx1"/>
                </a:solidFill>
                <a:effectLst/>
                <a:latin typeface="Times New Roman" pitchFamily="18" charset="0"/>
                <a:cs typeface="Times New Roman" pitchFamily="18" charset="0"/>
              </a:rPr>
              <a:t>		v_total := v_num1 - v_num2;</a:t>
            </a:r>
          </a:p>
          <a:p>
            <a:pPr marL="742950" indent="-571500" algn="l"/>
            <a:r>
              <a:rPr lang="en-US" sz="2400" dirty="0">
                <a:solidFill>
                  <a:schemeClr val="tx1"/>
                </a:solidFill>
                <a:effectLst/>
                <a:latin typeface="Times New Roman" pitchFamily="18" charset="0"/>
                <a:cs typeface="Times New Roman" pitchFamily="18" charset="0"/>
              </a:rPr>
              <a:t>	ELSE</a:t>
            </a:r>
          </a:p>
          <a:p>
            <a:pPr marL="742950" indent="-571500" algn="l"/>
            <a:r>
              <a:rPr lang="en-US" sz="2400" dirty="0">
                <a:solidFill>
                  <a:schemeClr val="tx1"/>
                </a:solidFill>
                <a:effectLst/>
                <a:latin typeface="Times New Roman" pitchFamily="18" charset="0"/>
                <a:cs typeface="Times New Roman" pitchFamily="18" charset="0"/>
              </a:rPr>
              <a:t>		DBMS_OUTPUT.PUT_LINE('ELSE part of the outer IF');</a:t>
            </a:r>
          </a:p>
          <a:p>
            <a:pPr marL="742950" indent="-571500" algn="l"/>
            <a:r>
              <a:rPr lang="en-US" sz="2400" dirty="0">
                <a:solidFill>
                  <a:schemeClr val="tx1"/>
                </a:solidFill>
                <a:effectLst/>
                <a:latin typeface="Times New Roman" pitchFamily="18" charset="0"/>
                <a:cs typeface="Times New Roman" pitchFamily="18" charset="0"/>
              </a:rPr>
              <a:t>		v_total := v_num1 + v_num2;</a:t>
            </a:r>
          </a:p>
        </p:txBody>
      </p:sp>
    </p:spTree>
    <p:extLst>
      <p:ext uri="{BB962C8B-B14F-4D97-AF65-F5344CB8AC3E}">
        <p14:creationId xmlns:p14="http://schemas.microsoft.com/office/powerpoint/2010/main" xmlns="" val="32793470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contd.</a:t>
            </a:r>
          </a:p>
        </p:txBody>
      </p:sp>
      <p:sp>
        <p:nvSpPr>
          <p:cNvPr id="452611" name="Rectangle 3"/>
          <p:cNvSpPr>
            <a:spLocks noGrp="1" noChangeArrowheads="1"/>
          </p:cNvSpPr>
          <p:nvPr>
            <p:ph type="subTitle" idx="1"/>
          </p:nvPr>
        </p:nvSpPr>
        <p:spPr>
          <a:xfrm>
            <a:off x="228600" y="838200"/>
            <a:ext cx="8915400" cy="5257800"/>
          </a:xfrm>
        </p:spPr>
        <p:txBody>
          <a:bodyPr/>
          <a:lstStyle/>
          <a:p>
            <a:pPr marL="742950" indent="-571500" algn="l"/>
            <a:r>
              <a:rPr lang="en-US" sz="2400" dirty="0">
                <a:effectLst/>
              </a:rPr>
              <a:t>		</a:t>
            </a:r>
            <a:r>
              <a:rPr lang="en-US" sz="2400" dirty="0">
                <a:solidFill>
                  <a:schemeClr val="tx1"/>
                </a:solidFill>
                <a:effectLst/>
                <a:latin typeface="Times New Roman" pitchFamily="18" charset="0"/>
                <a:cs typeface="Times New Roman" pitchFamily="18" charset="0"/>
              </a:rPr>
              <a:t>IF v_total &lt; 0</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DBMS_OUTPUT.PUT_LINE('Inner IF');</a:t>
            </a:r>
          </a:p>
          <a:p>
            <a:pPr marL="742950" indent="-571500" algn="l"/>
            <a:r>
              <a:rPr lang="en-US" sz="2400" dirty="0">
                <a:solidFill>
                  <a:schemeClr val="tx1"/>
                </a:solidFill>
                <a:effectLst/>
                <a:latin typeface="Times New Roman" pitchFamily="18" charset="0"/>
                <a:cs typeface="Times New Roman" pitchFamily="18" charset="0"/>
              </a:rPr>
              <a:t>			v_total := v_total * (-1);</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dirty="0">
                <a:solidFill>
                  <a:schemeClr val="tx1"/>
                </a:solidFill>
                <a:effectLst/>
                <a:latin typeface="Times New Roman" pitchFamily="18" charset="0"/>
                <a:cs typeface="Times New Roman" pitchFamily="18" charset="0"/>
              </a:rPr>
              <a:t>	DBMS_OUTPUT.PUT_LINE('v_total = '||v_total);</a:t>
            </a:r>
          </a:p>
          <a:p>
            <a:pPr marL="742950" indent="-571500" algn="l"/>
            <a:r>
              <a:rPr lang="en-US" sz="2400" dirty="0">
                <a:solidFill>
                  <a:schemeClr val="tx1"/>
                </a:solidFill>
                <a:effectLst/>
                <a:latin typeface="Times New Roman" pitchFamily="18" charset="0"/>
                <a:cs typeface="Times New Roman" pitchFamily="18" charset="0"/>
              </a:rPr>
              <a:t>END;</a:t>
            </a:r>
          </a:p>
          <a:p>
            <a:pPr marL="742950" indent="-571500" algn="l">
              <a:buFontTx/>
              <a:buChar char="•"/>
            </a:pPr>
            <a:endParaRPr lang="en-US" sz="16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6496954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explained</a:t>
            </a:r>
          </a:p>
        </p:txBody>
      </p:sp>
      <p:sp>
        <p:nvSpPr>
          <p:cNvPr id="453635" name="Rectangle 3"/>
          <p:cNvSpPr>
            <a:spLocks noGrp="1" noChangeArrowheads="1"/>
          </p:cNvSpPr>
          <p:nvPr>
            <p:ph type="subTitle" idx="1"/>
          </p:nvPr>
        </p:nvSpPr>
        <p:spPr>
          <a:xfrm>
            <a:off x="228600" y="838200"/>
            <a:ext cx="8763000" cy="5257800"/>
          </a:xfrm>
        </p:spPr>
        <p:txBody>
          <a:bodyPr>
            <a:normAutofit fontScale="92500"/>
          </a:bodyPr>
          <a:lstStyle/>
          <a:p>
            <a:pPr marL="742950" indent="-571500" algn="l">
              <a:buFontTx/>
              <a:buChar char="•"/>
            </a:pPr>
            <a:r>
              <a:rPr lang="en-US" sz="2800" dirty="0">
                <a:solidFill>
                  <a:schemeClr val="tx1"/>
                </a:solidFill>
                <a:effectLst/>
                <a:latin typeface="Times New Roman" pitchFamily="18" charset="0"/>
                <a:cs typeface="Times New Roman" pitchFamily="18" charset="0"/>
              </a:rPr>
              <a:t>The IF-THEN-ELSE statement is called an </a:t>
            </a:r>
            <a:r>
              <a:rPr lang="en-US" sz="2800" i="1" dirty="0">
                <a:solidFill>
                  <a:schemeClr val="tx1"/>
                </a:solidFill>
                <a:effectLst/>
                <a:latin typeface="Times New Roman" pitchFamily="18" charset="0"/>
                <a:cs typeface="Times New Roman" pitchFamily="18" charset="0"/>
              </a:rPr>
              <a:t>outer IF statement </a:t>
            </a:r>
            <a:r>
              <a:rPr lang="en-US" sz="2800" dirty="0">
                <a:solidFill>
                  <a:schemeClr val="tx1"/>
                </a:solidFill>
                <a:effectLst/>
                <a:latin typeface="Times New Roman" pitchFamily="18" charset="0"/>
                <a:cs typeface="Times New Roman" pitchFamily="18" charset="0"/>
              </a:rPr>
              <a:t>because it encompasses the IF-THEN statement. </a:t>
            </a:r>
          </a:p>
          <a:p>
            <a:pPr marL="742950" indent="-571500" algn="l">
              <a:buFontTx/>
              <a:buChar char="•"/>
            </a:pPr>
            <a:r>
              <a:rPr lang="en-US" sz="2800" dirty="0">
                <a:solidFill>
                  <a:schemeClr val="tx1"/>
                </a:solidFill>
                <a:effectLst/>
                <a:latin typeface="Times New Roman" pitchFamily="18" charset="0"/>
                <a:cs typeface="Times New Roman" pitchFamily="18" charset="0"/>
              </a:rPr>
              <a:t>The IF-THEN statement is called an </a:t>
            </a:r>
            <a:r>
              <a:rPr lang="en-US" sz="2800" i="1" dirty="0">
                <a:solidFill>
                  <a:schemeClr val="tx1"/>
                </a:solidFill>
                <a:effectLst/>
                <a:latin typeface="Times New Roman" pitchFamily="18" charset="0"/>
                <a:cs typeface="Times New Roman" pitchFamily="18" charset="0"/>
              </a:rPr>
              <a:t>inner IF statement </a:t>
            </a:r>
            <a:r>
              <a:rPr lang="en-US" sz="2800" dirty="0">
                <a:solidFill>
                  <a:schemeClr val="tx1"/>
                </a:solidFill>
                <a:effectLst/>
                <a:latin typeface="Times New Roman" pitchFamily="18" charset="0"/>
                <a:cs typeface="Times New Roman" pitchFamily="18" charset="0"/>
              </a:rPr>
              <a:t>because it is enclosed by the body of the IF-THEN-ELSE statement.</a:t>
            </a:r>
          </a:p>
          <a:p>
            <a:pPr marL="742950" indent="-571500" algn="l">
              <a:buFontTx/>
              <a:buChar char="•"/>
            </a:pPr>
            <a:r>
              <a:rPr lang="en-US" sz="2800" dirty="0">
                <a:solidFill>
                  <a:schemeClr val="tx1"/>
                </a:solidFill>
                <a:effectLst/>
                <a:latin typeface="Times New Roman" pitchFamily="18" charset="0"/>
                <a:cs typeface="Times New Roman" pitchFamily="18" charset="0"/>
              </a:rPr>
              <a:t>Assume that the value for v_num1 and v_num2 are –4 and 3 respectively.</a:t>
            </a:r>
          </a:p>
          <a:p>
            <a:pPr marL="742950" indent="-571500" algn="l">
              <a:buFontTx/>
              <a:buChar char="•"/>
            </a:pPr>
            <a:r>
              <a:rPr lang="en-US" sz="2800" dirty="0">
                <a:solidFill>
                  <a:schemeClr val="tx1"/>
                </a:solidFill>
                <a:effectLst/>
                <a:latin typeface="Times New Roman" pitchFamily="18" charset="0"/>
                <a:cs typeface="Times New Roman" pitchFamily="18" charset="0"/>
              </a:rPr>
              <a:t>First, the condition </a:t>
            </a:r>
            <a:r>
              <a:rPr lang="en-US" sz="2800" b="1" dirty="0">
                <a:solidFill>
                  <a:schemeClr val="tx1"/>
                </a:solidFill>
                <a:effectLst/>
                <a:latin typeface="Times New Roman" pitchFamily="18" charset="0"/>
                <a:cs typeface="Times New Roman" pitchFamily="18" charset="0"/>
              </a:rPr>
              <a:t>v_num1 &gt; v_num2 </a:t>
            </a:r>
            <a:r>
              <a:rPr lang="en-US" sz="2800" dirty="0">
                <a:solidFill>
                  <a:schemeClr val="tx1"/>
                </a:solidFill>
                <a:effectLst/>
                <a:latin typeface="Times New Roman" pitchFamily="18" charset="0"/>
                <a:cs typeface="Times New Roman" pitchFamily="18" charset="0"/>
              </a:rPr>
              <a:t>of the outer IF statement is evaluated. Since –4 is not greater than 3, the ELSE part of the outer IF statement is executed. </a:t>
            </a:r>
          </a:p>
          <a:p>
            <a:pPr marL="742950" indent="-571500" algn="l">
              <a:buFontTx/>
              <a:buChar char="•"/>
            </a:pPr>
            <a:r>
              <a:rPr lang="en-US" sz="2800" dirty="0">
                <a:solidFill>
                  <a:schemeClr val="tx1"/>
                </a:solidFill>
                <a:effectLst/>
                <a:latin typeface="Times New Roman" pitchFamily="18" charset="0"/>
                <a:cs typeface="Times New Roman" pitchFamily="18" charset="0"/>
              </a:rPr>
              <a:t>As a result, the message </a:t>
            </a:r>
            <a:r>
              <a:rPr lang="en-US" sz="2800" b="1" dirty="0">
                <a:solidFill>
                  <a:schemeClr val="tx1"/>
                </a:solidFill>
                <a:effectLst/>
                <a:latin typeface="Times New Roman" pitchFamily="18" charset="0"/>
                <a:cs typeface="Times New Roman" pitchFamily="18" charset="0"/>
              </a:rPr>
              <a:t>ELSE part of the outer </a:t>
            </a:r>
            <a:r>
              <a:rPr lang="en-US" sz="2800" b="1" dirty="0" smtClean="0">
                <a:solidFill>
                  <a:schemeClr val="tx1"/>
                </a:solidFill>
                <a:effectLst/>
                <a:latin typeface="Times New Roman" pitchFamily="18" charset="0"/>
                <a:cs typeface="Times New Roman" pitchFamily="18" charset="0"/>
              </a:rPr>
              <a:t>IF </a:t>
            </a:r>
            <a:r>
              <a:rPr lang="en-US" sz="2800" dirty="0">
                <a:solidFill>
                  <a:schemeClr val="tx1"/>
                </a:solidFill>
                <a:latin typeface="Times New Roman" pitchFamily="18" charset="0"/>
                <a:cs typeface="Times New Roman" pitchFamily="18" charset="0"/>
              </a:rPr>
              <a:t>is displayed, and the value of </a:t>
            </a:r>
            <a:r>
              <a:rPr lang="en-US" sz="2800" dirty="0" err="1">
                <a:solidFill>
                  <a:schemeClr val="tx1"/>
                </a:solidFill>
                <a:latin typeface="Times New Roman" pitchFamily="18" charset="0"/>
                <a:cs typeface="Times New Roman" pitchFamily="18" charset="0"/>
              </a:rPr>
              <a:t>v_total</a:t>
            </a:r>
            <a:r>
              <a:rPr lang="en-US" sz="2800" dirty="0">
                <a:solidFill>
                  <a:schemeClr val="tx1"/>
                </a:solidFill>
                <a:latin typeface="Times New Roman" pitchFamily="18" charset="0"/>
                <a:cs typeface="Times New Roman" pitchFamily="18" charset="0"/>
              </a:rPr>
              <a:t> is calculated.</a:t>
            </a: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endParaRPr lang="en-US" sz="2400" dirty="0">
              <a:solidFill>
                <a:schemeClr val="tx1"/>
              </a:solidFill>
              <a:effectLst/>
              <a:latin typeface="Times New Roman" pitchFamily="18" charset="0"/>
              <a:cs typeface="Times New Roman" pitchFamily="18" charset="0"/>
            </a:endParaRPr>
          </a:p>
          <a:p>
            <a:pPr marL="742950" indent="-571500" algn="l">
              <a:buFontTx/>
              <a:buChar char="•"/>
            </a:pPr>
            <a:endParaRPr lang="en-US" sz="18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7500372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explained</a:t>
            </a:r>
          </a:p>
        </p:txBody>
      </p:sp>
      <p:sp>
        <p:nvSpPr>
          <p:cNvPr id="454659" name="Rectangle 3"/>
          <p:cNvSpPr>
            <a:spLocks noGrp="1" noChangeArrowheads="1"/>
          </p:cNvSpPr>
          <p:nvPr>
            <p:ph type="subTitle" idx="1"/>
          </p:nvPr>
        </p:nvSpPr>
        <p:spPr>
          <a:xfrm>
            <a:off x="228600" y="838200"/>
            <a:ext cx="8915400" cy="5257800"/>
          </a:xfrm>
        </p:spPr>
        <p:txBody>
          <a:bodyPr/>
          <a:lstStyle/>
          <a:p>
            <a:pPr marL="742950" indent="-571500" algn="l"/>
            <a:r>
              <a:rPr lang="en-US" sz="2800" dirty="0">
                <a:effectLst/>
              </a:rPr>
              <a:t>	</a:t>
            </a:r>
            <a:r>
              <a:rPr lang="en-US" sz="2800" dirty="0" smtClean="0">
                <a:solidFill>
                  <a:schemeClr val="tx1"/>
                </a:solidFill>
                <a:effectLst/>
                <a:latin typeface="Times New Roman" pitchFamily="18" charset="0"/>
                <a:cs typeface="Times New Roman" pitchFamily="18" charset="0"/>
              </a:rPr>
              <a:t>Next</a:t>
            </a:r>
            <a:r>
              <a:rPr lang="en-US" sz="2800" dirty="0">
                <a:solidFill>
                  <a:schemeClr val="tx1"/>
                </a:solidFill>
                <a:effectLst/>
                <a:latin typeface="Times New Roman" pitchFamily="18" charset="0"/>
                <a:cs typeface="Times New Roman" pitchFamily="18" charset="0"/>
              </a:rPr>
              <a:t>, the condition </a:t>
            </a:r>
            <a:r>
              <a:rPr lang="en-US" sz="2800" b="1" dirty="0">
                <a:solidFill>
                  <a:schemeClr val="tx1"/>
                </a:solidFill>
                <a:effectLst/>
                <a:latin typeface="Times New Roman" pitchFamily="18" charset="0"/>
                <a:cs typeface="Times New Roman" pitchFamily="18" charset="0"/>
              </a:rPr>
              <a:t>v_total &lt; 0 </a:t>
            </a:r>
            <a:r>
              <a:rPr lang="en-US" sz="2800" dirty="0">
                <a:solidFill>
                  <a:schemeClr val="tx1"/>
                </a:solidFill>
                <a:effectLst/>
                <a:latin typeface="Times New Roman" pitchFamily="18" charset="0"/>
                <a:cs typeface="Times New Roman" pitchFamily="18" charset="0"/>
              </a:rPr>
              <a:t>of the inner IF statement is evaluated.</a:t>
            </a:r>
          </a:p>
          <a:p>
            <a:pPr marL="742950" indent="-571500" algn="l">
              <a:buFontTx/>
              <a:buChar char="•"/>
            </a:pPr>
            <a:r>
              <a:rPr lang="en-US" sz="2800" dirty="0">
                <a:solidFill>
                  <a:schemeClr val="tx1"/>
                </a:solidFill>
                <a:effectLst/>
                <a:latin typeface="Times New Roman" pitchFamily="18" charset="0"/>
                <a:cs typeface="Times New Roman" pitchFamily="18" charset="0"/>
              </a:rPr>
              <a:t>Since that value of v_total is equal –l, the condition yields TRUE, and message </a:t>
            </a:r>
            <a:r>
              <a:rPr lang="en-US" sz="2800" b="1" dirty="0">
                <a:solidFill>
                  <a:schemeClr val="tx1"/>
                </a:solidFill>
                <a:effectLst/>
                <a:latin typeface="Times New Roman" pitchFamily="18" charset="0"/>
                <a:cs typeface="Times New Roman" pitchFamily="18" charset="0"/>
              </a:rPr>
              <a:t>Inner IF </a:t>
            </a:r>
            <a:r>
              <a:rPr lang="en-US" sz="2800" dirty="0">
                <a:solidFill>
                  <a:schemeClr val="tx1"/>
                </a:solidFill>
                <a:effectLst/>
                <a:latin typeface="Times New Roman" pitchFamily="18" charset="0"/>
                <a:cs typeface="Times New Roman" pitchFamily="18" charset="0"/>
              </a:rPr>
              <a:t>is displayed.</a:t>
            </a:r>
          </a:p>
          <a:p>
            <a:pPr marL="742950" indent="-571500" algn="l">
              <a:buFontTx/>
              <a:buChar char="•"/>
            </a:pPr>
            <a:r>
              <a:rPr lang="en-US" sz="2800" dirty="0">
                <a:solidFill>
                  <a:schemeClr val="tx1"/>
                </a:solidFill>
                <a:effectLst/>
                <a:latin typeface="Times New Roman" pitchFamily="18" charset="0"/>
                <a:cs typeface="Times New Roman" pitchFamily="18" charset="0"/>
              </a:rPr>
              <a:t>Next, the value of v_total is calculated again. </a:t>
            </a:r>
          </a:p>
          <a:p>
            <a:pPr marL="742950" indent="-571500" algn="l">
              <a:buFontTx/>
              <a:buChar char="•"/>
            </a:pPr>
            <a:r>
              <a:rPr lang="en-US" sz="2800" dirty="0">
                <a:solidFill>
                  <a:schemeClr val="tx1"/>
                </a:solidFill>
                <a:effectLst/>
                <a:latin typeface="Times New Roman" pitchFamily="18" charset="0"/>
                <a:cs typeface="Times New Roman" pitchFamily="18" charset="0"/>
              </a:rPr>
              <a:t>This logic is demonstrated by the output produced by the example:</a:t>
            </a:r>
          </a:p>
          <a:p>
            <a:pPr marL="742950" indent="-571500" algn="l">
              <a:buFontTx/>
              <a:buChar char="•"/>
            </a:pPr>
            <a:endParaRPr lang="en-US" sz="16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4531581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ctrTitle"/>
          </p:nvPr>
        </p:nvSpPr>
        <p:spPr>
          <a:xfrm>
            <a:off x="838200" y="0"/>
            <a:ext cx="8001000" cy="838200"/>
          </a:xfrm>
        </p:spPr>
        <p:txBody>
          <a:bodyPr/>
          <a:lstStyle/>
          <a:p>
            <a:pPr algn="l"/>
            <a:r>
              <a:rPr lang="en-US" sz="3200" b="1" u="sng">
                <a:effectLst/>
                <a:ea typeface="Arial Unicode MS" pitchFamily="34" charset="-128"/>
              </a:rPr>
              <a:t>Output</a:t>
            </a:r>
          </a:p>
        </p:txBody>
      </p:sp>
      <p:sp>
        <p:nvSpPr>
          <p:cNvPr id="455683" name="Rectangle 3"/>
          <p:cNvSpPr>
            <a:spLocks noGrp="1" noChangeArrowheads="1"/>
          </p:cNvSpPr>
          <p:nvPr>
            <p:ph type="subTitle" idx="1"/>
          </p:nvPr>
        </p:nvSpPr>
        <p:spPr>
          <a:xfrm>
            <a:off x="228600" y="838200"/>
            <a:ext cx="8915400" cy="5257800"/>
          </a:xfrm>
        </p:spPr>
        <p:txBody>
          <a:bodyPr/>
          <a:lstStyle/>
          <a:p>
            <a:pPr marL="2136775" lvl="2" indent="-568325" algn="l"/>
            <a:r>
              <a:rPr lang="en-US" b="1" dirty="0">
                <a:solidFill>
                  <a:schemeClr val="tx1"/>
                </a:solidFill>
                <a:effectLst/>
                <a:latin typeface="Times New Roman" pitchFamily="18" charset="0"/>
                <a:cs typeface="Times New Roman" pitchFamily="18" charset="0"/>
              </a:rPr>
              <a:t>Enter value for sv_num1: -4</a:t>
            </a:r>
          </a:p>
          <a:p>
            <a:pPr marL="2136775" lvl="2" indent="-568325" algn="l"/>
            <a:r>
              <a:rPr lang="en-US" b="1" dirty="0">
                <a:solidFill>
                  <a:schemeClr val="tx1"/>
                </a:solidFill>
                <a:effectLst/>
                <a:latin typeface="Times New Roman" pitchFamily="18" charset="0"/>
                <a:cs typeface="Times New Roman" pitchFamily="18" charset="0"/>
              </a:rPr>
              <a:t>old 2: v_num1 NUMBER := &amp;sv_num1;</a:t>
            </a:r>
          </a:p>
          <a:p>
            <a:pPr marL="2136775" lvl="2" indent="-568325" algn="l"/>
            <a:r>
              <a:rPr lang="en-US" b="1" dirty="0">
                <a:solidFill>
                  <a:schemeClr val="tx1"/>
                </a:solidFill>
                <a:effectLst/>
                <a:latin typeface="Times New Roman" pitchFamily="18" charset="0"/>
                <a:cs typeface="Times New Roman" pitchFamily="18" charset="0"/>
              </a:rPr>
              <a:t>new 2: v_num1 NUMBER := -4;</a:t>
            </a:r>
          </a:p>
          <a:p>
            <a:pPr marL="2136775" lvl="2" indent="-568325" algn="l"/>
            <a:r>
              <a:rPr lang="en-US" b="1" dirty="0">
                <a:solidFill>
                  <a:schemeClr val="tx1"/>
                </a:solidFill>
                <a:effectLst/>
                <a:latin typeface="Times New Roman" pitchFamily="18" charset="0"/>
                <a:cs typeface="Times New Roman" pitchFamily="18" charset="0"/>
              </a:rPr>
              <a:t>Enter value for sv_num2: 3</a:t>
            </a:r>
          </a:p>
          <a:p>
            <a:pPr marL="2136775" lvl="2" indent="-568325" algn="l"/>
            <a:r>
              <a:rPr lang="en-US" b="1" dirty="0">
                <a:solidFill>
                  <a:schemeClr val="tx1"/>
                </a:solidFill>
                <a:effectLst/>
                <a:latin typeface="Times New Roman" pitchFamily="18" charset="0"/>
                <a:cs typeface="Times New Roman" pitchFamily="18" charset="0"/>
              </a:rPr>
              <a:t>old 3: v_num2 NUMBER := &amp;sv_num2;</a:t>
            </a:r>
          </a:p>
          <a:p>
            <a:pPr marL="2136775" lvl="2" indent="-568325" algn="l"/>
            <a:r>
              <a:rPr lang="en-US" b="1" dirty="0">
                <a:solidFill>
                  <a:schemeClr val="tx1"/>
                </a:solidFill>
                <a:effectLst/>
                <a:latin typeface="Times New Roman" pitchFamily="18" charset="0"/>
                <a:cs typeface="Times New Roman" pitchFamily="18" charset="0"/>
              </a:rPr>
              <a:t>new 3: v_num2 NUMBER := 3;</a:t>
            </a:r>
          </a:p>
          <a:p>
            <a:pPr marL="2136775" lvl="2" indent="-568325" algn="l"/>
            <a:r>
              <a:rPr lang="en-US" b="1" dirty="0">
                <a:solidFill>
                  <a:schemeClr val="tx1"/>
                </a:solidFill>
                <a:effectLst/>
                <a:latin typeface="Times New Roman" pitchFamily="18" charset="0"/>
                <a:cs typeface="Times New Roman" pitchFamily="18" charset="0"/>
              </a:rPr>
              <a:t>ELSE part of the outer IF</a:t>
            </a:r>
          </a:p>
          <a:p>
            <a:pPr marL="2136775" lvl="2" indent="-568325" algn="l"/>
            <a:r>
              <a:rPr lang="en-US" b="1" dirty="0">
                <a:solidFill>
                  <a:schemeClr val="tx1"/>
                </a:solidFill>
                <a:effectLst/>
                <a:latin typeface="Times New Roman" pitchFamily="18" charset="0"/>
                <a:cs typeface="Times New Roman" pitchFamily="18" charset="0"/>
              </a:rPr>
              <a:t>Inner IF</a:t>
            </a:r>
          </a:p>
          <a:p>
            <a:pPr marL="2136775" lvl="2" indent="-568325" algn="l"/>
            <a:r>
              <a:rPr lang="en-US" b="1" dirty="0">
                <a:solidFill>
                  <a:schemeClr val="tx1"/>
                </a:solidFill>
                <a:effectLst/>
                <a:latin typeface="Times New Roman" pitchFamily="18" charset="0"/>
                <a:cs typeface="Times New Roman" pitchFamily="18" charset="0"/>
              </a:rPr>
              <a:t>v_total = 1</a:t>
            </a:r>
          </a:p>
          <a:p>
            <a:pPr marL="2136775" lvl="2" indent="-568325" algn="l"/>
            <a:r>
              <a:rPr lang="en-US" b="1" dirty="0">
                <a:solidFill>
                  <a:schemeClr val="tx1"/>
                </a:solidFill>
                <a:effectLst/>
                <a:latin typeface="Times New Roman" pitchFamily="18" charset="0"/>
                <a:cs typeface="Times New Roman" pitchFamily="18" charset="0"/>
              </a:rPr>
              <a:t>PL/SQL procedure successfully completed.</a:t>
            </a:r>
            <a:endParaRPr lang="en-US" dirty="0">
              <a:solidFill>
                <a:schemeClr val="tx1"/>
              </a:solidFill>
              <a:effectLst/>
              <a:latin typeface="Times New Roman" pitchFamily="18" charset="0"/>
              <a:cs typeface="Times New Roman" pitchFamily="18" charset="0"/>
            </a:endParaRPr>
          </a:p>
          <a:p>
            <a:pPr marL="2136775" lvl="2" indent="-568325" algn="l">
              <a:buFontTx/>
              <a:buChar char="•"/>
            </a:pPr>
            <a:endParaRPr lang="en-US" sz="14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9004632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ctrTitle"/>
          </p:nvPr>
        </p:nvSpPr>
        <p:spPr>
          <a:xfrm>
            <a:off x="838200" y="0"/>
            <a:ext cx="8001000" cy="838200"/>
          </a:xfrm>
        </p:spPr>
        <p:txBody>
          <a:bodyPr/>
          <a:lstStyle/>
          <a:p>
            <a:r>
              <a:rPr lang="en-US" sz="3600" b="1" dirty="0">
                <a:solidFill>
                  <a:srgbClr val="FF0000"/>
                </a:solidFill>
                <a:effectLst/>
                <a:latin typeface="Times New Roman" pitchFamily="18" charset="0"/>
                <a:cs typeface="Times New Roman" pitchFamily="18" charset="0"/>
              </a:rPr>
              <a:t>LOGICAL OPERATORS</a:t>
            </a:r>
          </a:p>
        </p:txBody>
      </p:sp>
      <p:sp>
        <p:nvSpPr>
          <p:cNvPr id="456707" name="Rectangle 3"/>
          <p:cNvSpPr>
            <a:spLocks noGrp="1" noChangeArrowheads="1"/>
          </p:cNvSpPr>
          <p:nvPr>
            <p:ph type="subTitle" idx="1"/>
          </p:nvPr>
        </p:nvSpPr>
        <p:spPr>
          <a:xfrm>
            <a:off x="228600" y="838200"/>
            <a:ext cx="8458200" cy="5257800"/>
          </a:xfrm>
        </p:spPr>
        <p:txBody>
          <a:bodyPr/>
          <a:lstStyle/>
          <a:p>
            <a:pPr marL="742950" indent="-571500" algn="l">
              <a:buFontTx/>
              <a:buChar char="•"/>
            </a:pPr>
            <a:r>
              <a:rPr lang="en-US" sz="2800" dirty="0" smtClean="0">
                <a:solidFill>
                  <a:schemeClr val="tx1"/>
                </a:solidFill>
                <a:effectLst/>
                <a:latin typeface="Times New Roman" pitchFamily="18" charset="0"/>
                <a:cs typeface="Times New Roman" pitchFamily="18" charset="0"/>
              </a:rPr>
              <a:t>Logical </a:t>
            </a:r>
            <a:r>
              <a:rPr lang="en-US" sz="2800" dirty="0">
                <a:solidFill>
                  <a:schemeClr val="tx1"/>
                </a:solidFill>
                <a:effectLst/>
                <a:latin typeface="Times New Roman" pitchFamily="18" charset="0"/>
                <a:cs typeface="Times New Roman" pitchFamily="18" charset="0"/>
              </a:rPr>
              <a:t>operators can be used to evaluate a condition as well. </a:t>
            </a:r>
            <a:endParaRPr lang="en-US" sz="2800" dirty="0" smtClean="0">
              <a:solidFill>
                <a:schemeClr val="tx1"/>
              </a:solidFill>
              <a:effectLst/>
              <a:latin typeface="Times New Roman" pitchFamily="18" charset="0"/>
              <a:cs typeface="Times New Roman" pitchFamily="18" charset="0"/>
            </a:endParaRP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In addition, they allow a programmer to combine multiple conditions into a single condition if there is such a need.</a:t>
            </a:r>
          </a:p>
          <a:p>
            <a:pPr marL="742950" indent="-571500" algn="l">
              <a:buFontTx/>
              <a:buChar char="•"/>
            </a:pPr>
            <a:endParaRPr lang="en-US" sz="16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639501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plsql-online-trainingsql-online-training-iteknowledge-14-638.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62000" y="381000"/>
            <a:ext cx="7467600" cy="6324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696784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a:t>
            </a:r>
          </a:p>
        </p:txBody>
      </p:sp>
      <p:sp>
        <p:nvSpPr>
          <p:cNvPr id="457731" name="Rectangle 3"/>
          <p:cNvSpPr>
            <a:spLocks noGrp="1" noChangeArrowheads="1"/>
          </p:cNvSpPr>
          <p:nvPr>
            <p:ph type="subTitle" idx="1"/>
          </p:nvPr>
        </p:nvSpPr>
        <p:spPr>
          <a:xfrm>
            <a:off x="228600" y="838200"/>
            <a:ext cx="8915400" cy="5257800"/>
          </a:xfrm>
        </p:spPr>
        <p:txBody>
          <a:bodyPr/>
          <a:lstStyle/>
          <a:p>
            <a:pPr marL="742950" indent="-571500" algn="l"/>
            <a:r>
              <a:rPr lang="en-US" sz="2400" dirty="0">
                <a:solidFill>
                  <a:schemeClr val="tx1"/>
                </a:solidFill>
                <a:effectLst/>
                <a:latin typeface="Times New Roman" pitchFamily="18" charset="0"/>
                <a:cs typeface="Times New Roman" pitchFamily="18" charset="0"/>
              </a:rPr>
              <a:t>DECLARE</a:t>
            </a:r>
          </a:p>
          <a:p>
            <a:pPr marL="742950" indent="-571500" algn="l"/>
            <a:r>
              <a:rPr lang="en-US" sz="2400" dirty="0">
                <a:solidFill>
                  <a:schemeClr val="tx1"/>
                </a:solidFill>
                <a:effectLst/>
                <a:latin typeface="Times New Roman" pitchFamily="18" charset="0"/>
                <a:cs typeface="Times New Roman" pitchFamily="18" charset="0"/>
              </a:rPr>
              <a:t>	v_letter CHAR(1) := '&amp;sv_letter';</a:t>
            </a:r>
          </a:p>
          <a:p>
            <a:pPr marL="742950" indent="-571500" algn="l"/>
            <a:r>
              <a:rPr lang="en-US" sz="2400" dirty="0">
                <a:solidFill>
                  <a:schemeClr val="tx1"/>
                </a:solidFill>
                <a:effectLst/>
                <a:latin typeface="Times New Roman" pitchFamily="18" charset="0"/>
                <a:cs typeface="Times New Roman" pitchFamily="18" charset="0"/>
              </a:rPr>
              <a:t>BEGIN</a:t>
            </a:r>
          </a:p>
          <a:p>
            <a:pPr marL="742950" indent="-571500" algn="l"/>
            <a:r>
              <a:rPr lang="en-US" sz="2400" dirty="0">
                <a:solidFill>
                  <a:schemeClr val="tx1"/>
                </a:solidFill>
                <a:effectLst/>
                <a:latin typeface="Times New Roman" pitchFamily="18" charset="0"/>
                <a:cs typeface="Times New Roman" pitchFamily="18" charset="0"/>
              </a:rPr>
              <a:t>	IF (v_letter &gt;= 'A' AND v_letter &lt;= 'Z')</a:t>
            </a:r>
          </a:p>
          <a:p>
            <a:pPr marL="742950" indent="-571500" algn="l"/>
            <a:r>
              <a:rPr lang="en-US" sz="2400" dirty="0">
                <a:solidFill>
                  <a:schemeClr val="tx1"/>
                </a:solidFill>
                <a:effectLst/>
                <a:latin typeface="Times New Roman" pitchFamily="18" charset="0"/>
                <a:cs typeface="Times New Roman" pitchFamily="18" charset="0"/>
              </a:rPr>
              <a:t>		OR (v_letter &gt;= 'a' AND v_letter &lt;= 'z')</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DBMS_OUTPUT.PUT_LINE('This is a letter');</a:t>
            </a:r>
          </a:p>
          <a:p>
            <a:pPr marL="742950" indent="-571500" algn="l"/>
            <a:r>
              <a:rPr lang="en-US" sz="2400" dirty="0">
                <a:solidFill>
                  <a:schemeClr val="tx1"/>
                </a:solidFill>
                <a:effectLst/>
                <a:latin typeface="Times New Roman" pitchFamily="18" charset="0"/>
                <a:cs typeface="Times New Roman" pitchFamily="18" charset="0"/>
              </a:rPr>
              <a:t>	ELSE</a:t>
            </a:r>
          </a:p>
          <a:p>
            <a:pPr marL="742950" indent="-571500" algn="l"/>
            <a:r>
              <a:rPr lang="en-US" sz="2400" dirty="0">
                <a:solidFill>
                  <a:schemeClr val="tx1"/>
                </a:solidFill>
                <a:effectLst/>
                <a:latin typeface="Times New Roman" pitchFamily="18" charset="0"/>
                <a:cs typeface="Times New Roman" pitchFamily="18" charset="0"/>
              </a:rPr>
              <a:t>		DBMS_OUTPUT.PUT_LINE('This is not a letter');</a:t>
            </a:r>
          </a:p>
          <a:p>
            <a:pPr marL="742950" indent="-571500" algn="l"/>
            <a:r>
              <a:rPr lang="en-US" sz="2400" dirty="0">
                <a:solidFill>
                  <a:schemeClr val="tx1"/>
                </a:solidFill>
                <a:effectLst/>
                <a:latin typeface="Times New Roman" pitchFamily="18" charset="0"/>
                <a:cs typeface="Times New Roman" pitchFamily="18" charset="0"/>
              </a:rPr>
              <a:t>		IF v_letter BETWEEN '0' and '9'</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buFontTx/>
              <a:buChar char="•"/>
            </a:pPr>
            <a:endParaRPr lang="en-US" sz="14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9369141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contd.</a:t>
            </a:r>
          </a:p>
        </p:txBody>
      </p:sp>
      <p:sp>
        <p:nvSpPr>
          <p:cNvPr id="458755" name="Rectangle 3"/>
          <p:cNvSpPr>
            <a:spLocks noGrp="1" noChangeArrowheads="1"/>
          </p:cNvSpPr>
          <p:nvPr>
            <p:ph type="subTitle" idx="1"/>
          </p:nvPr>
        </p:nvSpPr>
        <p:spPr>
          <a:xfrm>
            <a:off x="228600" y="838200"/>
            <a:ext cx="8458200" cy="5257800"/>
          </a:xfrm>
        </p:spPr>
        <p:txBody>
          <a:bodyPr/>
          <a:lstStyle/>
          <a:p>
            <a:pPr marL="742950" indent="-571500" algn="l"/>
            <a:r>
              <a:rPr lang="en-US" sz="2400" dirty="0">
                <a:effectLst/>
              </a:rPr>
              <a:t>			</a:t>
            </a:r>
          </a:p>
          <a:p>
            <a:pPr marL="742950" indent="-571500" algn="l"/>
            <a:r>
              <a:rPr lang="en-US" sz="2400" dirty="0">
                <a:effectLst/>
              </a:rPr>
              <a:t>			</a:t>
            </a:r>
            <a:r>
              <a:rPr lang="en-US" sz="2400" dirty="0">
                <a:solidFill>
                  <a:schemeClr val="tx1"/>
                </a:solidFill>
                <a:effectLst/>
                <a:latin typeface="Times New Roman" pitchFamily="18" charset="0"/>
                <a:cs typeface="Times New Roman" pitchFamily="18" charset="0"/>
              </a:rPr>
              <a:t>DBMS_OUTPUT.PUT_LINE('This is a number');</a:t>
            </a:r>
          </a:p>
          <a:p>
            <a:pPr marL="742950" indent="-571500" algn="l"/>
            <a:r>
              <a:rPr lang="en-US" sz="2400" dirty="0">
                <a:solidFill>
                  <a:schemeClr val="tx1"/>
                </a:solidFill>
                <a:effectLst/>
                <a:latin typeface="Times New Roman" pitchFamily="18" charset="0"/>
                <a:cs typeface="Times New Roman" pitchFamily="18" charset="0"/>
              </a:rPr>
              <a:t>		ELSE</a:t>
            </a:r>
          </a:p>
          <a:p>
            <a:pPr marL="742950" indent="-571500" algn="l"/>
            <a:r>
              <a:rPr lang="en-US" sz="2400" dirty="0">
                <a:solidFill>
                  <a:schemeClr val="tx1"/>
                </a:solidFill>
                <a:effectLst/>
                <a:latin typeface="Times New Roman" pitchFamily="18" charset="0"/>
                <a:cs typeface="Times New Roman" pitchFamily="18" charset="0"/>
              </a:rPr>
              <a:t>			DBMS_OUTPUT.PUT_LINE('This is not a number');</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dirty="0">
                <a:solidFill>
                  <a:schemeClr val="tx1"/>
                </a:solidFill>
                <a:effectLst/>
                <a:latin typeface="Times New Roman" pitchFamily="18" charset="0"/>
                <a:cs typeface="Times New Roman" pitchFamily="18" charset="0"/>
              </a:rPr>
              <a:t>END;</a:t>
            </a:r>
          </a:p>
          <a:p>
            <a:pPr marL="742950" indent="-571500" algn="l">
              <a:buFontTx/>
              <a:buChar char="•"/>
            </a:pPr>
            <a:endParaRPr lang="en-US" sz="1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0266520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explained</a:t>
            </a:r>
          </a:p>
        </p:txBody>
      </p:sp>
      <p:sp>
        <p:nvSpPr>
          <p:cNvPr id="459779" name="Rectangle 3"/>
          <p:cNvSpPr>
            <a:spLocks noGrp="1" noChangeArrowheads="1"/>
          </p:cNvSpPr>
          <p:nvPr>
            <p:ph type="subTitle" idx="1"/>
          </p:nvPr>
        </p:nvSpPr>
        <p:spPr>
          <a:xfrm>
            <a:off x="228600" y="838200"/>
            <a:ext cx="8610600" cy="5257800"/>
          </a:xfrm>
        </p:spPr>
        <p:txBody>
          <a:bodyPr/>
          <a:lstStyle/>
          <a:p>
            <a:pPr marL="742950" indent="-571500" algn="l">
              <a:buFontTx/>
              <a:buChar char="•"/>
            </a:pPr>
            <a:r>
              <a:rPr lang="en-US" sz="2800" dirty="0">
                <a:solidFill>
                  <a:schemeClr val="tx1"/>
                </a:solidFill>
                <a:effectLst/>
                <a:latin typeface="Times New Roman" pitchFamily="18" charset="0"/>
                <a:cs typeface="Times New Roman" pitchFamily="18" charset="0"/>
              </a:rPr>
              <a:t>In the example above, the condition</a:t>
            </a:r>
          </a:p>
          <a:p>
            <a:pPr marL="1454150" lvl="1" indent="-457200" algn="l"/>
            <a:r>
              <a:rPr lang="en-US" sz="2400" b="1" dirty="0">
                <a:solidFill>
                  <a:schemeClr val="tx1"/>
                </a:solidFill>
                <a:effectLst/>
                <a:latin typeface="Times New Roman" pitchFamily="18" charset="0"/>
                <a:cs typeface="Times New Roman" pitchFamily="18" charset="0"/>
              </a:rPr>
              <a:t>(v_letter &gt;= 'A' AND v_letter &lt;= 'Z')</a:t>
            </a:r>
          </a:p>
          <a:p>
            <a:pPr marL="1454150" lvl="1" indent="-457200" algn="l"/>
            <a:r>
              <a:rPr lang="en-US" sz="2400" b="1" dirty="0">
                <a:solidFill>
                  <a:schemeClr val="tx1"/>
                </a:solidFill>
                <a:effectLst/>
                <a:latin typeface="Times New Roman" pitchFamily="18" charset="0"/>
                <a:cs typeface="Times New Roman" pitchFamily="18" charset="0"/>
              </a:rPr>
              <a:t>OR (v_letter &gt;= 'a' AND v_letter &lt;= 'z')</a:t>
            </a:r>
          </a:p>
          <a:p>
            <a:pPr marL="742950" indent="-571500" algn="l"/>
            <a:r>
              <a:rPr lang="en-US" sz="2800" dirty="0">
                <a:solidFill>
                  <a:schemeClr val="tx1"/>
                </a:solidFill>
                <a:effectLst/>
                <a:latin typeface="Times New Roman" pitchFamily="18" charset="0"/>
                <a:cs typeface="Times New Roman" pitchFamily="18" charset="0"/>
              </a:rPr>
              <a:t>	uses logical operators AND and OR. </a:t>
            </a:r>
            <a:endParaRPr lang="en-US" sz="2800" dirty="0" smtClean="0">
              <a:solidFill>
                <a:schemeClr val="tx1"/>
              </a:solidFill>
              <a:effectLst/>
              <a:latin typeface="Times New Roman" pitchFamily="18" charset="0"/>
              <a:cs typeface="Times New Roman" pitchFamily="18" charset="0"/>
            </a:endParaRPr>
          </a:p>
          <a:p>
            <a:pPr marL="742950" indent="-571500" algn="l"/>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There are two conditions </a:t>
            </a:r>
          </a:p>
          <a:p>
            <a:pPr marL="1454150" lvl="1" indent="-457200" algn="l"/>
            <a:r>
              <a:rPr lang="en-US" sz="2400" b="1" dirty="0">
                <a:solidFill>
                  <a:schemeClr val="tx1"/>
                </a:solidFill>
                <a:effectLst/>
                <a:latin typeface="Times New Roman" pitchFamily="18" charset="0"/>
                <a:cs typeface="Times New Roman" pitchFamily="18" charset="0"/>
              </a:rPr>
              <a:t>(v_letter &gt;= 'A' AND v_letter &lt;= 'Z')</a:t>
            </a:r>
          </a:p>
          <a:p>
            <a:pPr marL="1454150" lvl="1" indent="-457200" algn="l"/>
            <a:r>
              <a:rPr lang="en-US" sz="2400" dirty="0">
                <a:solidFill>
                  <a:schemeClr val="tx1"/>
                </a:solidFill>
                <a:effectLst/>
                <a:latin typeface="Times New Roman" pitchFamily="18" charset="0"/>
                <a:cs typeface="Times New Roman" pitchFamily="18" charset="0"/>
              </a:rPr>
              <a:t>and</a:t>
            </a:r>
          </a:p>
          <a:p>
            <a:pPr marL="1454150" lvl="1" indent="-457200" algn="l"/>
            <a:r>
              <a:rPr lang="en-US" sz="2400" b="1" dirty="0">
                <a:solidFill>
                  <a:schemeClr val="tx1"/>
                </a:solidFill>
                <a:effectLst/>
                <a:latin typeface="Times New Roman" pitchFamily="18" charset="0"/>
                <a:cs typeface="Times New Roman" pitchFamily="18" charset="0"/>
              </a:rPr>
              <a:t>(v_letter &gt;= 'a' AND v_letter &lt;= 'z')</a:t>
            </a:r>
          </a:p>
          <a:p>
            <a:pPr marL="742950" indent="-571500" algn="l"/>
            <a:r>
              <a:rPr lang="en-US" sz="2800" dirty="0">
                <a:solidFill>
                  <a:schemeClr val="tx1"/>
                </a:solidFill>
                <a:effectLst/>
                <a:latin typeface="Times New Roman" pitchFamily="18" charset="0"/>
                <a:cs typeface="Times New Roman" pitchFamily="18" charset="0"/>
              </a:rPr>
              <a:t>	combined into one with the help of the OR operator</a:t>
            </a:r>
            <a:r>
              <a:rPr lang="en-US" sz="2800" dirty="0">
                <a:effectLst/>
                <a:latin typeface="Times New Roman" pitchFamily="18" charset="0"/>
                <a:cs typeface="Times New Roman" pitchFamily="18" charset="0"/>
              </a:rPr>
              <a:t>. </a:t>
            </a:r>
          </a:p>
        </p:txBody>
      </p:sp>
    </p:spTree>
    <p:extLst>
      <p:ext uri="{BB962C8B-B14F-4D97-AF65-F5344CB8AC3E}">
        <p14:creationId xmlns:p14="http://schemas.microsoft.com/office/powerpoint/2010/main" xmlns="" val="10385831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explained</a:t>
            </a:r>
          </a:p>
        </p:txBody>
      </p:sp>
      <p:sp>
        <p:nvSpPr>
          <p:cNvPr id="460803" name="Rectangle 3"/>
          <p:cNvSpPr>
            <a:spLocks noGrp="1" noChangeArrowheads="1"/>
          </p:cNvSpPr>
          <p:nvPr>
            <p:ph type="subTitle" idx="1"/>
          </p:nvPr>
        </p:nvSpPr>
        <p:spPr>
          <a:xfrm>
            <a:off x="228600" y="838200"/>
            <a:ext cx="8610600" cy="5257800"/>
          </a:xfrm>
        </p:spPr>
        <p:txBody>
          <a:bodyPr/>
          <a:lstStyle/>
          <a:p>
            <a:pPr marL="742950" indent="-571500" algn="l">
              <a:buFontTx/>
              <a:buChar char="•"/>
            </a:pPr>
            <a:r>
              <a:rPr lang="en-US" sz="2800" dirty="0">
                <a:solidFill>
                  <a:schemeClr val="tx1"/>
                </a:solidFill>
                <a:effectLst/>
                <a:latin typeface="Times New Roman" pitchFamily="18" charset="0"/>
                <a:cs typeface="Times New Roman" pitchFamily="18" charset="0"/>
              </a:rPr>
              <a:t>It is also important for you to realize the purpose of the parentheses. </a:t>
            </a:r>
          </a:p>
          <a:p>
            <a:pPr marL="742950" indent="-571500" algn="l">
              <a:buFontTx/>
              <a:buChar char="•"/>
            </a:pPr>
            <a:r>
              <a:rPr lang="en-US" sz="2800" dirty="0">
                <a:solidFill>
                  <a:schemeClr val="tx1"/>
                </a:solidFill>
                <a:effectLst/>
                <a:latin typeface="Times New Roman" pitchFamily="18" charset="0"/>
                <a:cs typeface="Times New Roman" pitchFamily="18" charset="0"/>
              </a:rPr>
              <a:t>In this example, they are used to improve the readability only because the operator AND takes precedence over the operator OR.</a:t>
            </a:r>
          </a:p>
          <a:p>
            <a:pPr marL="742950" indent="-571500" algn="l">
              <a:buFontTx/>
              <a:buChar char="•"/>
            </a:pPr>
            <a:r>
              <a:rPr lang="en-US" sz="2800" dirty="0">
                <a:solidFill>
                  <a:schemeClr val="tx1"/>
                </a:solidFill>
                <a:effectLst/>
                <a:latin typeface="Times New Roman" pitchFamily="18" charset="0"/>
                <a:cs typeface="Times New Roman" pitchFamily="18" charset="0"/>
              </a:rPr>
              <a:t>When the symbol “?” is entered at runtime, this example produces the following output</a:t>
            </a:r>
          </a:p>
          <a:p>
            <a:pPr marL="742950" indent="-571500" algn="l">
              <a:buFontTx/>
              <a:buChar char="•"/>
            </a:pPr>
            <a:endParaRPr lang="en-US" sz="16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9771232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Output</a:t>
            </a:r>
          </a:p>
        </p:txBody>
      </p:sp>
      <p:sp>
        <p:nvSpPr>
          <p:cNvPr id="461827" name="Rectangle 3"/>
          <p:cNvSpPr>
            <a:spLocks noGrp="1" noChangeArrowheads="1"/>
          </p:cNvSpPr>
          <p:nvPr>
            <p:ph type="subTitle" idx="1"/>
          </p:nvPr>
        </p:nvSpPr>
        <p:spPr>
          <a:xfrm>
            <a:off x="228600" y="838200"/>
            <a:ext cx="8229600" cy="5257800"/>
          </a:xfrm>
        </p:spPr>
        <p:txBody>
          <a:bodyPr/>
          <a:lstStyle/>
          <a:p>
            <a:pPr marL="2136775" lvl="2" indent="-568325" algn="l"/>
            <a:r>
              <a:rPr lang="en-US" dirty="0">
                <a:solidFill>
                  <a:schemeClr val="tx1"/>
                </a:solidFill>
                <a:effectLst/>
                <a:latin typeface="Times New Roman" pitchFamily="18" charset="0"/>
                <a:cs typeface="Times New Roman" pitchFamily="18" charset="0"/>
              </a:rPr>
              <a:t>Enter value for sv_letter: ?</a:t>
            </a:r>
          </a:p>
          <a:p>
            <a:pPr marL="2136775" lvl="2" indent="-568325" algn="l"/>
            <a:r>
              <a:rPr lang="en-US" dirty="0">
                <a:solidFill>
                  <a:schemeClr val="tx1"/>
                </a:solidFill>
                <a:effectLst/>
                <a:latin typeface="Times New Roman" pitchFamily="18" charset="0"/>
                <a:cs typeface="Times New Roman" pitchFamily="18" charset="0"/>
              </a:rPr>
              <a:t>old 2: v_letter CHAR(1) := '&amp;sv_letter';</a:t>
            </a:r>
          </a:p>
          <a:p>
            <a:pPr marL="2136775" lvl="2" indent="-568325" algn="l"/>
            <a:r>
              <a:rPr lang="en-US" dirty="0">
                <a:solidFill>
                  <a:schemeClr val="tx1"/>
                </a:solidFill>
                <a:effectLst/>
                <a:latin typeface="Times New Roman" pitchFamily="18" charset="0"/>
                <a:cs typeface="Times New Roman" pitchFamily="18" charset="0"/>
              </a:rPr>
              <a:t>new 2: v_letter CHAR(1) := '?';</a:t>
            </a:r>
          </a:p>
          <a:p>
            <a:pPr marL="2136775" lvl="2" indent="-568325" algn="l"/>
            <a:r>
              <a:rPr lang="en-US" dirty="0">
                <a:solidFill>
                  <a:schemeClr val="tx1"/>
                </a:solidFill>
                <a:effectLst/>
                <a:latin typeface="Times New Roman" pitchFamily="18" charset="0"/>
                <a:cs typeface="Times New Roman" pitchFamily="18" charset="0"/>
              </a:rPr>
              <a:t>This is not a letter</a:t>
            </a:r>
          </a:p>
          <a:p>
            <a:pPr marL="2136775" lvl="2" indent="-568325" algn="l"/>
            <a:r>
              <a:rPr lang="en-US" dirty="0">
                <a:solidFill>
                  <a:schemeClr val="tx1"/>
                </a:solidFill>
                <a:effectLst/>
                <a:latin typeface="Times New Roman" pitchFamily="18" charset="0"/>
                <a:cs typeface="Times New Roman" pitchFamily="18" charset="0"/>
              </a:rPr>
              <a:t>This is not a number</a:t>
            </a:r>
          </a:p>
          <a:p>
            <a:pPr marL="2136775" lvl="2" indent="-568325" algn="l"/>
            <a:r>
              <a:rPr lang="en-US" dirty="0">
                <a:solidFill>
                  <a:schemeClr val="tx1"/>
                </a:solidFill>
                <a:effectLst/>
                <a:latin typeface="Times New Roman" pitchFamily="18" charset="0"/>
                <a:cs typeface="Times New Roman" pitchFamily="18" charset="0"/>
              </a:rPr>
              <a:t>PL/SQL procedure successfully completed.</a:t>
            </a:r>
          </a:p>
          <a:p>
            <a:pPr marL="2136775" lvl="2" indent="-568325" algn="l">
              <a:buFontTx/>
              <a:buChar char="•"/>
            </a:pPr>
            <a:endParaRPr lang="en-US" sz="14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959287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400" b="1" dirty="0" smtClean="0">
                <a:solidFill>
                  <a:srgbClr val="FF0000"/>
                </a:solidFill>
                <a:latin typeface="Times New Roman" pitchFamily="18" charset="0"/>
                <a:cs typeface="Times New Roman" pitchFamily="18" charset="0"/>
              </a:rPr>
              <a:t/>
            </a:r>
            <a:br>
              <a:rPr lang="en-US" sz="3400" b="1" dirty="0" smtClean="0">
                <a:solidFill>
                  <a:srgbClr val="FF0000"/>
                </a:solidFill>
                <a:latin typeface="Times New Roman" pitchFamily="18" charset="0"/>
                <a:cs typeface="Times New Roman" pitchFamily="18" charset="0"/>
              </a:rPr>
            </a:br>
            <a:r>
              <a:rPr lang="en-US" sz="3400" b="1" dirty="0" smtClean="0">
                <a:solidFill>
                  <a:srgbClr val="FF0000"/>
                </a:solidFill>
                <a:latin typeface="Times New Roman" pitchFamily="18" charset="0"/>
                <a:cs typeface="Times New Roman" pitchFamily="18" charset="0"/>
              </a:rPr>
              <a:t>PL/SQL </a:t>
            </a:r>
            <a:r>
              <a:rPr lang="en-US" sz="3400" b="1" dirty="0">
                <a:solidFill>
                  <a:srgbClr val="FF0000"/>
                </a:solidFill>
                <a:latin typeface="Times New Roman" pitchFamily="18" charset="0"/>
                <a:cs typeface="Times New Roman" pitchFamily="18" charset="0"/>
              </a:rPr>
              <a:t>- Basic Loop Statement</a:t>
            </a:r>
            <a:br>
              <a:rPr lang="en-US" sz="3400" b="1" dirty="0">
                <a:solidFill>
                  <a:srgbClr val="FF0000"/>
                </a:solidFill>
                <a:latin typeface="Times New Roman" pitchFamily="18" charset="0"/>
                <a:cs typeface="Times New Roman" pitchFamily="18" charset="0"/>
              </a:rPr>
            </a:br>
            <a:endParaRPr lang="en-US" sz="3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143000"/>
            <a:ext cx="8382000" cy="5486400"/>
          </a:xfrm>
        </p:spPr>
        <p:txBody>
          <a:bodyPr>
            <a:normAutofit fontScale="70000" lnSpcReduction="20000"/>
          </a:bodyPr>
          <a:lstStyle/>
          <a:p>
            <a:r>
              <a:rPr lang="en-US" dirty="0">
                <a:latin typeface="Times New Roman" pitchFamily="18" charset="0"/>
                <a:cs typeface="Times New Roman" pitchFamily="18" charset="0"/>
              </a:rPr>
              <a:t>Basic loop structure encloses sequence of statements in between the </a:t>
            </a:r>
            <a:r>
              <a:rPr lang="en-US" b="1" dirty="0">
                <a:latin typeface="Times New Roman" pitchFamily="18" charset="0"/>
                <a:cs typeface="Times New Roman" pitchFamily="18" charset="0"/>
              </a:rPr>
              <a:t>LOOP</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END LOOP</a:t>
            </a:r>
            <a:r>
              <a:rPr lang="en-US" dirty="0">
                <a:latin typeface="Times New Roman" pitchFamily="18" charset="0"/>
                <a:cs typeface="Times New Roman" pitchFamily="18" charset="0"/>
              </a:rPr>
              <a:t> statements. With each iteration, the sequence of statements is executed and then control resumes at the top of the loop</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Syntax</a:t>
            </a:r>
          </a:p>
          <a:p>
            <a:r>
              <a:rPr lang="en-US" dirty="0">
                <a:latin typeface="Times New Roman" pitchFamily="18" charset="0"/>
                <a:cs typeface="Times New Roman" pitchFamily="18" charset="0"/>
              </a:rPr>
              <a:t>The syntax of a basic loop in PL/SQL programming language is −</a:t>
            </a:r>
          </a:p>
          <a:p>
            <a:pPr marL="0" indent="0">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LOOP </a:t>
            </a:r>
          </a:p>
          <a:p>
            <a:pPr marL="0" indent="0">
              <a:buNone/>
            </a:pPr>
            <a:r>
              <a:rPr lang="en-US" dirty="0" smtClean="0">
                <a:solidFill>
                  <a:srgbClr val="FF0000"/>
                </a:solidFill>
                <a:latin typeface="Times New Roman" pitchFamily="18" charset="0"/>
                <a:cs typeface="Times New Roman" pitchFamily="18" charset="0"/>
              </a:rPr>
              <a:t>		</a:t>
            </a:r>
            <a:r>
              <a:rPr lang="en-US" b="1" dirty="0" smtClean="0">
                <a:solidFill>
                  <a:schemeClr val="tx1">
                    <a:lumMod val="75000"/>
                    <a:lumOff val="25000"/>
                  </a:schemeClr>
                </a:solidFill>
                <a:latin typeface="Times New Roman" pitchFamily="18" charset="0"/>
                <a:cs typeface="Times New Roman" pitchFamily="18" charset="0"/>
              </a:rPr>
              <a:t>Sequence </a:t>
            </a:r>
            <a:r>
              <a:rPr lang="en-US" b="1" dirty="0">
                <a:solidFill>
                  <a:schemeClr val="tx1">
                    <a:lumMod val="75000"/>
                    <a:lumOff val="25000"/>
                  </a:schemeClr>
                </a:solidFill>
                <a:latin typeface="Times New Roman" pitchFamily="18" charset="0"/>
                <a:cs typeface="Times New Roman" pitchFamily="18" charset="0"/>
              </a:rPr>
              <a:t>of statements; </a:t>
            </a:r>
            <a:endParaRPr lang="en-US" b="1" dirty="0" smtClean="0">
              <a:solidFill>
                <a:schemeClr val="tx1">
                  <a:lumMod val="75000"/>
                  <a:lumOff val="25000"/>
                </a:schemeClr>
              </a:solidFill>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	END </a:t>
            </a:r>
            <a:r>
              <a:rPr lang="en-US" dirty="0">
                <a:solidFill>
                  <a:srgbClr val="FF0000"/>
                </a:solidFill>
                <a:latin typeface="Times New Roman" pitchFamily="18" charset="0"/>
                <a:cs typeface="Times New Roman" pitchFamily="18" charset="0"/>
              </a:rPr>
              <a:t>LOOP; </a:t>
            </a:r>
            <a:endParaRPr lang="en-US" dirty="0" smtClean="0">
              <a:solidFill>
                <a:srgbClr val="FF0000"/>
              </a:solidFill>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Here</a:t>
            </a:r>
            <a:r>
              <a:rPr lang="en-US" dirty="0">
                <a:latin typeface="Times New Roman" pitchFamily="18" charset="0"/>
                <a:cs typeface="Times New Roman" pitchFamily="18" charset="0"/>
              </a:rPr>
              <a:t>, the sequence of statement(s) may be a single statement or a block of statements.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 </a:t>
            </a:r>
            <a:r>
              <a:rPr lang="en-US" b="1" dirty="0">
                <a:latin typeface="Times New Roman" pitchFamily="18" charset="0"/>
                <a:cs typeface="Times New Roman" pitchFamily="18" charset="0"/>
              </a:rPr>
              <a:t>EXIT statement</a:t>
            </a:r>
            <a:r>
              <a:rPr lang="en-US" dirty="0">
                <a:latin typeface="Times New Roman" pitchFamily="18" charset="0"/>
                <a:cs typeface="Times New Roman" pitchFamily="18" charset="0"/>
              </a:rPr>
              <a:t> or an </a:t>
            </a:r>
            <a:r>
              <a:rPr lang="en-US" b="1" dirty="0">
                <a:latin typeface="Times New Roman" pitchFamily="18" charset="0"/>
                <a:cs typeface="Times New Roman" pitchFamily="18" charset="0"/>
              </a:rPr>
              <a:t>EXIT WHEN statement</a:t>
            </a:r>
            <a:r>
              <a:rPr lang="en-US" dirty="0">
                <a:latin typeface="Times New Roman" pitchFamily="18" charset="0"/>
                <a:cs typeface="Times New Roman" pitchFamily="18" charset="0"/>
              </a:rPr>
              <a:t> is required to break the loop.</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28154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70000" lnSpcReduction="20000"/>
          </a:bodyPr>
          <a:lstStyle/>
          <a:p>
            <a:r>
              <a:rPr lang="en-US" b="1" dirty="0">
                <a:solidFill>
                  <a:srgbClr val="FF0000"/>
                </a:solidFill>
                <a:latin typeface="Times New Roman" pitchFamily="18" charset="0"/>
                <a:cs typeface="Times New Roman" pitchFamily="18" charset="0"/>
              </a:rPr>
              <a:t>Example</a:t>
            </a:r>
          </a:p>
          <a:p>
            <a:pPr marL="0" indent="0">
              <a:buNone/>
            </a:pPr>
            <a:r>
              <a:rPr lang="en-US" dirty="0">
                <a:latin typeface="Times New Roman" pitchFamily="18" charset="0"/>
                <a:cs typeface="Times New Roman" pitchFamily="18" charset="0"/>
              </a:rPr>
              <a:t>DECLARE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x </a:t>
            </a:r>
            <a:r>
              <a:rPr lang="en-US" dirty="0">
                <a:latin typeface="Times New Roman" pitchFamily="18" charset="0"/>
                <a:cs typeface="Times New Roman" pitchFamily="18" charset="0"/>
              </a:rPr>
              <a:t>number :=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LOOP </a:t>
            </a:r>
          </a:p>
          <a:p>
            <a:pPr marL="0" indent="0">
              <a:buNone/>
            </a:pPr>
            <a:r>
              <a:rPr lang="en-US" dirty="0" smtClean="0">
                <a:latin typeface="Times New Roman" pitchFamily="18" charset="0"/>
                <a:cs typeface="Times New Roman" pitchFamily="18" charset="0"/>
              </a:rPr>
              <a:t>	dbms_output.put_line(x</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x </a:t>
            </a:r>
            <a:r>
              <a:rPr lang="en-US" dirty="0">
                <a:latin typeface="Times New Roman" pitchFamily="18" charset="0"/>
                <a:cs typeface="Times New Roman" pitchFamily="18" charset="0"/>
              </a:rPr>
              <a:t>:= x + 10;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IF </a:t>
            </a:r>
            <a:r>
              <a:rPr lang="en-US" dirty="0">
                <a:latin typeface="Times New Roman" pitchFamily="18" charset="0"/>
                <a:cs typeface="Times New Roman" pitchFamily="18" charset="0"/>
              </a:rPr>
              <a:t>x &gt; 50 THEN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exit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END </a:t>
            </a:r>
            <a:r>
              <a:rPr lang="en-US" dirty="0">
                <a:latin typeface="Times New Roman" pitchFamily="18" charset="0"/>
                <a:cs typeface="Times New Roman" pitchFamily="18" charset="0"/>
              </a:rPr>
              <a:t>IF;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END </a:t>
            </a:r>
            <a:r>
              <a:rPr lang="en-US" dirty="0">
                <a:latin typeface="Times New Roman" pitchFamily="18" charset="0"/>
                <a:cs typeface="Times New Roman" pitchFamily="18" charset="0"/>
              </a:rPr>
              <a:t>LOOP</a:t>
            </a:r>
            <a:r>
              <a:rPr lang="en-US" dirty="0" smtClean="0">
                <a:latin typeface="Times New Roman" pitchFamily="18" charset="0"/>
                <a:cs typeface="Times New Roman" pitchFamily="18" charset="0"/>
              </a:rPr>
              <a:t>;</a:t>
            </a:r>
          </a:p>
          <a:p>
            <a:pPr marL="0" indent="0">
              <a:buNone/>
            </a:pP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after exit, control resumes here </a:t>
            </a:r>
            <a:endParaRPr lang="en-US" dirty="0" smtClean="0">
              <a:solidFill>
                <a:srgbClr val="FF000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dbms_output.put_line</a:t>
            </a:r>
            <a:r>
              <a:rPr lang="en-US" dirty="0">
                <a:latin typeface="Times New Roman" pitchFamily="18" charset="0"/>
                <a:cs typeface="Times New Roman" pitchFamily="18" charset="0"/>
              </a:rPr>
              <a:t>('After Exit x is: ' || x</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END</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Output</a:t>
            </a:r>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10 </a:t>
            </a:r>
            <a:r>
              <a:rPr lang="en-US" dirty="0">
                <a:latin typeface="Times New Roman" pitchFamily="18" charset="0"/>
                <a:cs typeface="Times New Roman" pitchFamily="18" charset="0"/>
              </a:rPr>
              <a:t>20 30 40 50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After </a:t>
            </a:r>
            <a:r>
              <a:rPr lang="en-US" dirty="0">
                <a:latin typeface="Times New Roman" pitchFamily="18" charset="0"/>
                <a:cs typeface="Times New Roman" pitchFamily="18" charset="0"/>
              </a:rPr>
              <a:t>Exit x is: 60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p14="http://schemas.microsoft.com/office/powerpoint/2010/main" xmlns="" val="23522229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normAutofit fontScale="62500" lnSpcReduction="20000"/>
          </a:bodyPr>
          <a:lstStyle/>
          <a:p>
            <a:r>
              <a:rPr lang="en-US" dirty="0">
                <a:solidFill>
                  <a:srgbClr val="FF0000"/>
                </a:solidFill>
                <a:latin typeface="Times New Roman" pitchFamily="18" charset="0"/>
                <a:cs typeface="Times New Roman" pitchFamily="18" charset="0"/>
              </a:rPr>
              <a:t>You can use the </a:t>
            </a:r>
            <a:r>
              <a:rPr lang="en-US" b="1" dirty="0">
                <a:solidFill>
                  <a:srgbClr val="FF0000"/>
                </a:solidFill>
                <a:latin typeface="Times New Roman" pitchFamily="18" charset="0"/>
                <a:cs typeface="Times New Roman" pitchFamily="18" charset="0"/>
              </a:rPr>
              <a:t>EXIT WHEN</a:t>
            </a:r>
            <a:r>
              <a:rPr lang="en-US" dirty="0">
                <a:solidFill>
                  <a:srgbClr val="FF0000"/>
                </a:solidFill>
                <a:latin typeface="Times New Roman" pitchFamily="18" charset="0"/>
                <a:cs typeface="Times New Roman" pitchFamily="18" charset="0"/>
              </a:rPr>
              <a:t> statement instead of the </a:t>
            </a:r>
            <a:r>
              <a:rPr lang="en-US" b="1" dirty="0">
                <a:solidFill>
                  <a:srgbClr val="FF0000"/>
                </a:solidFill>
                <a:latin typeface="Times New Roman" pitchFamily="18" charset="0"/>
                <a:cs typeface="Times New Roman" pitchFamily="18" charset="0"/>
              </a:rPr>
              <a:t>EXIT</a:t>
            </a:r>
            <a:r>
              <a:rPr lang="en-US" dirty="0">
                <a:solidFill>
                  <a:srgbClr val="FF0000"/>
                </a:solidFill>
                <a:latin typeface="Times New Roman" pitchFamily="18" charset="0"/>
                <a:cs typeface="Times New Roman" pitchFamily="18" charset="0"/>
              </a:rPr>
              <a:t> statement −</a:t>
            </a:r>
          </a:p>
          <a:p>
            <a:pPr marL="0" indent="0">
              <a:buNone/>
            </a:pPr>
            <a:r>
              <a:rPr lang="en-US" dirty="0" smtClean="0">
                <a:latin typeface="Times New Roman" pitchFamily="18" charset="0"/>
                <a:cs typeface="Times New Roman" pitchFamily="18" charset="0"/>
              </a:rPr>
              <a:t>DECLARE</a:t>
            </a:r>
          </a:p>
          <a:p>
            <a:pPr marL="0" indent="0">
              <a:buNone/>
            </a:pPr>
            <a:r>
              <a:rPr lang="en-US" dirty="0" smtClean="0">
                <a:latin typeface="Times New Roman" pitchFamily="18" charset="0"/>
                <a:cs typeface="Times New Roman" pitchFamily="18" charset="0"/>
              </a:rPr>
              <a:t> 	x </a:t>
            </a:r>
            <a:r>
              <a:rPr lang="en-US" dirty="0">
                <a:latin typeface="Times New Roman" pitchFamily="18" charset="0"/>
                <a:cs typeface="Times New Roman" pitchFamily="18" charset="0"/>
              </a:rPr>
              <a:t>number :=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	LOOP </a:t>
            </a:r>
          </a:p>
          <a:p>
            <a:pPr marL="0" indent="0">
              <a:buNone/>
            </a:pPr>
            <a:r>
              <a:rPr lang="en-US" dirty="0" smtClean="0">
                <a:latin typeface="Times New Roman" pitchFamily="18" charset="0"/>
                <a:cs typeface="Times New Roman" pitchFamily="18" charset="0"/>
              </a:rPr>
              <a:t>		dbms_output.put_line(x</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x </a:t>
            </a:r>
            <a:r>
              <a:rPr lang="en-US" dirty="0">
                <a:latin typeface="Times New Roman" pitchFamily="18" charset="0"/>
                <a:cs typeface="Times New Roman" pitchFamily="18" charset="0"/>
              </a:rPr>
              <a:t>:= x + 10;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exit WHEN </a:t>
            </a:r>
            <a:r>
              <a:rPr lang="en-US" dirty="0">
                <a:latin typeface="Times New Roman" pitchFamily="18" charset="0"/>
                <a:cs typeface="Times New Roman" pitchFamily="18" charset="0"/>
              </a:rPr>
              <a:t>x &gt; 50</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END </a:t>
            </a:r>
            <a:r>
              <a:rPr lang="en-US" dirty="0" smtClean="0">
                <a:latin typeface="Times New Roman" pitchFamily="18" charset="0"/>
                <a:cs typeface="Times New Roman" pitchFamily="18" charset="0"/>
              </a:rPr>
              <a:t>LOOP</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after exit, control resumes here </a:t>
            </a:r>
            <a:endParaRPr lang="en-US" dirty="0" smtClean="0">
              <a:solidFill>
                <a:srgbClr val="FF000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('After Exit x is: ' || x);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p>
          <a:p>
            <a:pPr marL="0" indent="0">
              <a:buNone/>
            </a:pPr>
            <a:r>
              <a:rPr lang="en-US" dirty="0" smtClean="0">
                <a:latin typeface="Times New Roman" pitchFamily="18" charset="0"/>
                <a:cs typeface="Times New Roman" pitchFamily="18" charset="0"/>
              </a:rPr>
              <a:t> / </a:t>
            </a:r>
          </a:p>
          <a:p>
            <a:r>
              <a:rPr lang="en-US" b="1" dirty="0" smtClean="0">
                <a:solidFill>
                  <a:srgbClr val="FF0000"/>
                </a:solidFill>
                <a:latin typeface="Times New Roman" pitchFamily="18" charset="0"/>
                <a:cs typeface="Times New Roman" pitchFamily="18" charset="0"/>
              </a:rPr>
              <a:t>Output</a:t>
            </a:r>
            <a:endParaRPr lang="en-US" b="1" dirty="0">
              <a:solidFill>
                <a:srgbClr val="FF0000"/>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20 </a:t>
            </a:r>
          </a:p>
          <a:p>
            <a:pPr marL="0" indent="0">
              <a:buNone/>
            </a:pPr>
            <a:r>
              <a:rPr lang="en-US" dirty="0" smtClean="0">
                <a:latin typeface="Times New Roman" pitchFamily="18" charset="0"/>
                <a:cs typeface="Times New Roman" pitchFamily="18" charset="0"/>
              </a:rPr>
              <a:t>30 </a:t>
            </a:r>
          </a:p>
          <a:p>
            <a:pPr marL="0" indent="0">
              <a:buNone/>
            </a:pPr>
            <a:r>
              <a:rPr lang="en-US" dirty="0" smtClean="0">
                <a:latin typeface="Times New Roman" pitchFamily="18" charset="0"/>
                <a:cs typeface="Times New Roman" pitchFamily="18" charset="0"/>
              </a:rPr>
              <a:t>40 </a:t>
            </a:r>
          </a:p>
          <a:p>
            <a:pPr marL="0" indent="0">
              <a:buNone/>
            </a:pPr>
            <a:r>
              <a:rPr lang="en-US" dirty="0" smtClean="0">
                <a:latin typeface="Times New Roman" pitchFamily="18" charset="0"/>
                <a:cs typeface="Times New Roman" pitchFamily="18" charset="0"/>
              </a:rPr>
              <a:t>50 </a:t>
            </a:r>
          </a:p>
          <a:p>
            <a:pPr marL="0" indent="0">
              <a:buNone/>
            </a:pPr>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Exit x is: 60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p14="http://schemas.microsoft.com/office/powerpoint/2010/main" xmlns="" val="7615514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4525963"/>
          </a:xfrm>
        </p:spPr>
        <p:txBody>
          <a:bodyPr/>
          <a:lstStyle/>
          <a:p>
            <a:pPr>
              <a:buFont typeface="Wingdings" panose="05000000000000000000" pitchFamily="2" charset="2"/>
              <a:buChar char="§"/>
            </a:pPr>
            <a:r>
              <a:rPr lang="en-US" dirty="0">
                <a:solidFill>
                  <a:srgbClr val="FF0000"/>
                </a:solidFill>
                <a:latin typeface="Times New Roman" pitchFamily="18" charset="0"/>
                <a:cs typeface="Times New Roman" pitchFamily="18" charset="0"/>
              </a:rPr>
              <a:t>Loops concept provides the following advantage in coding </a:t>
            </a:r>
          </a:p>
          <a:p>
            <a:r>
              <a:rPr lang="en-US" dirty="0">
                <a:latin typeface="Times New Roman" pitchFamily="18" charset="0"/>
                <a:cs typeface="Times New Roman" pitchFamily="18" charset="0"/>
              </a:rPr>
              <a:t>Reusability of code</a:t>
            </a:r>
          </a:p>
          <a:p>
            <a:r>
              <a:rPr lang="en-US" dirty="0" smtClean="0">
                <a:latin typeface="Times New Roman" pitchFamily="18" charset="0"/>
                <a:cs typeface="Times New Roman" pitchFamily="18" charset="0"/>
              </a:rPr>
              <a:t>Reduced </a:t>
            </a:r>
            <a:r>
              <a:rPr lang="en-US" dirty="0">
                <a:latin typeface="Times New Roman" pitchFamily="18" charset="0"/>
                <a:cs typeface="Times New Roman" pitchFamily="18" charset="0"/>
              </a:rPr>
              <a:t>code size</a:t>
            </a:r>
          </a:p>
          <a:p>
            <a:r>
              <a:rPr lang="en-US" dirty="0">
                <a:latin typeface="Times New Roman" pitchFamily="18" charset="0"/>
                <a:cs typeface="Times New Roman" pitchFamily="18" charset="0"/>
              </a:rPr>
              <a:t>Easy flow of control</a:t>
            </a:r>
          </a:p>
          <a:p>
            <a:r>
              <a:rPr lang="en-US" dirty="0">
                <a:latin typeface="Times New Roman" pitchFamily="18" charset="0"/>
                <a:cs typeface="Times New Roman" pitchFamily="18" charset="0"/>
              </a:rPr>
              <a:t>Reduced Complexity </a:t>
            </a:r>
          </a:p>
          <a:p>
            <a:endParaRPr lang="en-US" dirty="0"/>
          </a:p>
        </p:txBody>
      </p:sp>
    </p:spTree>
    <p:extLst>
      <p:ext uri="{BB962C8B-B14F-4D97-AF65-F5344CB8AC3E}">
        <p14:creationId xmlns:p14="http://schemas.microsoft.com/office/powerpoint/2010/main" xmlns="" val="40380410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pPr>
              <a:buFont typeface="Wingdings" panose="05000000000000000000" pitchFamily="2" charset="2"/>
              <a:buChar char="Ø"/>
            </a:pPr>
            <a:r>
              <a:rPr lang="en-US" sz="2400" b="1" dirty="0">
                <a:solidFill>
                  <a:srgbClr val="FF0000"/>
                </a:solidFill>
                <a:latin typeface="Times New Roman" pitchFamily="18" charset="0"/>
                <a:cs typeface="Times New Roman" pitchFamily="18" charset="0"/>
              </a:rPr>
              <a:t>Loop Control Statements</a:t>
            </a:r>
          </a:p>
          <a:p>
            <a:pPr marL="0" indent="0">
              <a:buNone/>
            </a:pPr>
            <a:r>
              <a:rPr lang="en-US" sz="2400" dirty="0" smtClean="0">
                <a:latin typeface="Times New Roman" pitchFamily="18" charset="0"/>
                <a:cs typeface="Times New Roman" pitchFamily="18" charset="0"/>
              </a:rPr>
              <a:t>Loop </a:t>
            </a:r>
            <a:r>
              <a:rPr lang="en-US" sz="2400" dirty="0">
                <a:latin typeface="Times New Roman" pitchFamily="18" charset="0"/>
                <a:cs typeface="Times New Roman" pitchFamily="18" charset="0"/>
              </a:rPr>
              <a:t>control statements are those that actually controls the flow of execution inside the loop. Below is the detailed description about the loop control statements. </a:t>
            </a: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a:buFont typeface="Wingdings" pitchFamily="2" charset="2"/>
              <a:buChar char="v"/>
            </a:pPr>
            <a:r>
              <a:rPr lang="en-US" sz="2400" b="1" dirty="0">
                <a:solidFill>
                  <a:srgbClr val="FF0000"/>
                </a:solidFill>
                <a:latin typeface="Times New Roman" pitchFamily="18" charset="0"/>
                <a:cs typeface="Times New Roman" pitchFamily="18" charset="0"/>
              </a:rPr>
              <a:t>CONTINUE</a:t>
            </a:r>
          </a:p>
          <a:p>
            <a:r>
              <a:rPr lang="en-US" sz="2400" dirty="0">
                <a:latin typeface="Times New Roman" pitchFamily="18" charset="0"/>
                <a:cs typeface="Times New Roman" pitchFamily="18" charset="0"/>
              </a:rPr>
              <a:t>This keyword sends an instruction to the PL/SQL engine that whenever PL/SQL engine encounters this keyword inside the loop, then it will skip the remaining code in the execution block of the code, and next iteration will start immediately. This will be mainly used if the code inside the loop wants to be skipped for certain iteration values.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46147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FF0000"/>
                </a:solidFill>
                <a:latin typeface="Times New Roman" pitchFamily="18" charset="0"/>
                <a:cs typeface="Times New Roman" pitchFamily="18" charset="0"/>
              </a:rPr>
              <a:t>PL/SQL </a:t>
            </a:r>
            <a:r>
              <a:rPr lang="en-US" b="1" dirty="0" smtClean="0">
                <a:solidFill>
                  <a:srgbClr val="FF0000"/>
                </a:solidFill>
                <a:latin typeface="Times New Roman" pitchFamily="18" charset="0"/>
                <a:cs typeface="Times New Roman" pitchFamily="18" charset="0"/>
              </a:rPr>
              <a:t>block</a:t>
            </a:r>
            <a:r>
              <a:rPr lang="en-US" b="1" dirty="0"/>
              <a:t/>
            </a:r>
            <a:br>
              <a:rPr lang="en-US" b="1" dirty="0"/>
            </a:br>
            <a:endParaRPr lang="en-US" dirty="0"/>
          </a:p>
        </p:txBody>
      </p:sp>
      <p:sp>
        <p:nvSpPr>
          <p:cNvPr id="3" name="Content Placeholder 2"/>
          <p:cNvSpPr>
            <a:spLocks noGrp="1"/>
          </p:cNvSpPr>
          <p:nvPr>
            <p:ph idx="1"/>
          </p:nvPr>
        </p:nvSpPr>
        <p:spPr>
          <a:xfrm>
            <a:off x="152400" y="762000"/>
            <a:ext cx="8839200" cy="5943600"/>
          </a:xfrm>
        </p:spPr>
        <p:txBody>
          <a:bodyPr>
            <a:noAutofit/>
          </a:bodyPr>
          <a:lstStyle/>
          <a:p>
            <a:r>
              <a:rPr lang="en-US" sz="1900" dirty="0" smtClean="0">
                <a:latin typeface="Times New Roman" panose="02020603050405020304" pitchFamily="18" charset="0"/>
                <a:cs typeface="Times New Roman" panose="02020603050405020304" pitchFamily="18" charset="0"/>
              </a:rPr>
              <a:t>This </a:t>
            </a:r>
            <a:r>
              <a:rPr lang="en-US" sz="1900" dirty="0">
                <a:latin typeface="Times New Roman" panose="02020603050405020304" pitchFamily="18" charset="0"/>
                <a:cs typeface="Times New Roman" panose="02020603050405020304" pitchFamily="18" charset="0"/>
              </a:rPr>
              <a:t>is the component which has the actual PL/SQL code.</a:t>
            </a:r>
          </a:p>
          <a:p>
            <a:r>
              <a:rPr lang="en-US" sz="1900" dirty="0">
                <a:latin typeface="Times New Roman" panose="02020603050405020304" pitchFamily="18" charset="0"/>
                <a:cs typeface="Times New Roman" panose="02020603050405020304" pitchFamily="18" charset="0"/>
              </a:rPr>
              <a:t>This consists of different sections to divide the code logically (declarative section for declaring purpose, execution section for processing statements, exception handling section for handling errors)</a:t>
            </a:r>
          </a:p>
          <a:p>
            <a:r>
              <a:rPr lang="en-US" sz="1900" dirty="0">
                <a:latin typeface="Times New Roman" panose="02020603050405020304" pitchFamily="18" charset="0"/>
                <a:cs typeface="Times New Roman" panose="02020603050405020304" pitchFamily="18" charset="0"/>
              </a:rPr>
              <a:t>It also contains the</a:t>
            </a:r>
            <a:r>
              <a:rPr lang="en-US" sz="1900" dirty="0">
                <a:latin typeface="Times New Roman" panose="02020603050405020304" pitchFamily="18" charset="0"/>
                <a:cs typeface="Times New Roman" panose="02020603050405020304" pitchFamily="18" charset="0"/>
                <a:hlinkClick r:id="rId2"/>
              </a:rPr>
              <a:t> SQL </a:t>
            </a:r>
            <a:r>
              <a:rPr lang="en-US" sz="1900" dirty="0">
                <a:latin typeface="Times New Roman" panose="02020603050405020304" pitchFamily="18" charset="0"/>
                <a:cs typeface="Times New Roman" panose="02020603050405020304" pitchFamily="18" charset="0"/>
              </a:rPr>
              <a:t>instruction that used to interact with the database server. </a:t>
            </a:r>
          </a:p>
          <a:p>
            <a:r>
              <a:rPr lang="en-US" sz="1900" dirty="0">
                <a:latin typeface="Times New Roman" panose="02020603050405020304" pitchFamily="18" charset="0"/>
                <a:cs typeface="Times New Roman" panose="02020603050405020304" pitchFamily="18" charset="0"/>
              </a:rPr>
              <a:t>All the PL/SQL units are treated as PL/SQL blocks, and this is the starting stage of the architecture which serves as the primary input.</a:t>
            </a:r>
          </a:p>
          <a:p>
            <a:r>
              <a:rPr lang="en-US" sz="1900" dirty="0">
                <a:solidFill>
                  <a:srgbClr val="FF0000"/>
                </a:solidFill>
                <a:latin typeface="Times New Roman" panose="02020603050405020304" pitchFamily="18" charset="0"/>
                <a:cs typeface="Times New Roman" panose="02020603050405020304" pitchFamily="18" charset="0"/>
              </a:rPr>
              <a:t>Following are the different type of PL/SQL units.</a:t>
            </a:r>
          </a:p>
          <a:p>
            <a:pPr lvl="1"/>
            <a:r>
              <a:rPr lang="en-US" sz="1900" dirty="0">
                <a:solidFill>
                  <a:srgbClr val="FF0000"/>
                </a:solidFill>
                <a:latin typeface="Times New Roman" panose="02020603050405020304" pitchFamily="18" charset="0"/>
                <a:cs typeface="Times New Roman" panose="02020603050405020304" pitchFamily="18" charset="0"/>
              </a:rPr>
              <a:t>Anonymous Block</a:t>
            </a:r>
          </a:p>
          <a:p>
            <a:pPr lvl="1"/>
            <a:r>
              <a:rPr lang="en-US" sz="1900" dirty="0">
                <a:solidFill>
                  <a:srgbClr val="FF0000"/>
                </a:solidFill>
                <a:latin typeface="Times New Roman" panose="02020603050405020304" pitchFamily="18" charset="0"/>
                <a:cs typeface="Times New Roman" panose="02020603050405020304" pitchFamily="18" charset="0"/>
              </a:rPr>
              <a:t>Function</a:t>
            </a:r>
          </a:p>
          <a:p>
            <a:pPr lvl="1"/>
            <a:r>
              <a:rPr lang="en-US" sz="1900" dirty="0">
                <a:solidFill>
                  <a:srgbClr val="FF0000"/>
                </a:solidFill>
                <a:latin typeface="Times New Roman" panose="02020603050405020304" pitchFamily="18" charset="0"/>
                <a:cs typeface="Times New Roman" panose="02020603050405020304" pitchFamily="18" charset="0"/>
              </a:rPr>
              <a:t>Library</a:t>
            </a:r>
          </a:p>
          <a:p>
            <a:pPr lvl="1"/>
            <a:r>
              <a:rPr lang="en-US" sz="1900" dirty="0">
                <a:solidFill>
                  <a:srgbClr val="FF0000"/>
                </a:solidFill>
                <a:latin typeface="Times New Roman" panose="02020603050405020304" pitchFamily="18" charset="0"/>
                <a:cs typeface="Times New Roman" panose="02020603050405020304" pitchFamily="18" charset="0"/>
              </a:rPr>
              <a:t>Procedure</a:t>
            </a:r>
          </a:p>
          <a:p>
            <a:pPr lvl="1"/>
            <a:r>
              <a:rPr lang="en-US" sz="1900" dirty="0">
                <a:solidFill>
                  <a:srgbClr val="FF0000"/>
                </a:solidFill>
                <a:latin typeface="Times New Roman" panose="02020603050405020304" pitchFamily="18" charset="0"/>
                <a:cs typeface="Times New Roman" panose="02020603050405020304" pitchFamily="18" charset="0"/>
              </a:rPr>
              <a:t>Package Body</a:t>
            </a:r>
          </a:p>
          <a:p>
            <a:pPr lvl="1"/>
            <a:r>
              <a:rPr lang="en-US" sz="1900" dirty="0">
                <a:solidFill>
                  <a:srgbClr val="FF0000"/>
                </a:solidFill>
                <a:latin typeface="Times New Roman" panose="02020603050405020304" pitchFamily="18" charset="0"/>
                <a:cs typeface="Times New Roman" panose="02020603050405020304" pitchFamily="18" charset="0"/>
              </a:rPr>
              <a:t>Package Specification</a:t>
            </a:r>
          </a:p>
          <a:p>
            <a:pPr lvl="1"/>
            <a:r>
              <a:rPr lang="en-US" sz="1900" dirty="0">
                <a:solidFill>
                  <a:srgbClr val="FF0000"/>
                </a:solidFill>
                <a:latin typeface="Times New Roman" panose="02020603050405020304" pitchFamily="18" charset="0"/>
                <a:cs typeface="Times New Roman" panose="02020603050405020304" pitchFamily="18" charset="0"/>
              </a:rPr>
              <a:t>Trigger</a:t>
            </a:r>
          </a:p>
          <a:p>
            <a:pPr lvl="1"/>
            <a:r>
              <a:rPr lang="en-US" sz="1900" dirty="0">
                <a:solidFill>
                  <a:srgbClr val="FF0000"/>
                </a:solidFill>
                <a:latin typeface="Times New Roman" panose="02020603050405020304" pitchFamily="18" charset="0"/>
                <a:cs typeface="Times New Roman" panose="02020603050405020304" pitchFamily="18" charset="0"/>
              </a:rPr>
              <a:t>Type</a:t>
            </a:r>
          </a:p>
          <a:p>
            <a:pPr lvl="1"/>
            <a:r>
              <a:rPr lang="en-US" sz="1900" dirty="0">
                <a:solidFill>
                  <a:srgbClr val="FF0000"/>
                </a:solidFill>
                <a:latin typeface="Times New Roman" panose="02020603050405020304" pitchFamily="18" charset="0"/>
                <a:cs typeface="Times New Roman" panose="02020603050405020304" pitchFamily="18" charset="0"/>
              </a:rPr>
              <a:t>Type </a:t>
            </a:r>
            <a:r>
              <a:rPr lang="en-US" sz="1900" dirty="0" smtClean="0">
                <a:solidFill>
                  <a:srgbClr val="FF0000"/>
                </a:solidFill>
                <a:latin typeface="Times New Roman" panose="02020603050405020304" pitchFamily="18" charset="0"/>
                <a:cs typeface="Times New Roman" panose="02020603050405020304" pitchFamily="18" charset="0"/>
              </a:rPr>
              <a:t>Body</a:t>
            </a:r>
            <a:endParaRPr lang="en-US" sz="19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4799775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6019800"/>
          </a:xfrm>
        </p:spPr>
        <p:txBody>
          <a:bodyPr>
            <a:normAutofit fontScale="85000" lnSpcReduction="10000"/>
          </a:bodyPr>
          <a:lstStyle/>
          <a:p>
            <a:pPr marL="0" indent="0">
              <a:buNone/>
            </a:pPr>
            <a:r>
              <a:rPr lang="en-US" b="1" dirty="0">
                <a:solidFill>
                  <a:srgbClr val="FF0000"/>
                </a:solidFill>
                <a:latin typeface="Times New Roman" pitchFamily="18" charset="0"/>
                <a:cs typeface="Times New Roman" pitchFamily="18" charset="0"/>
              </a:rPr>
              <a:t>EXIT / EXIT WHEN</a:t>
            </a:r>
          </a:p>
          <a:p>
            <a:r>
              <a:rPr lang="en-US" dirty="0">
                <a:latin typeface="Times New Roman" pitchFamily="18" charset="0"/>
                <a:cs typeface="Times New Roman" pitchFamily="18" charset="0"/>
              </a:rPr>
              <a:t>This keyword sends an instruction to the PL/SQL engine that whenever PL/SQL engine encounters this keyword, then it will immediately exit from the current loop</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the PL/SQL engine encounters the EXIT in nested loops, then it will come out of the loop in which it has been defined, i.e. in a nested loops, giving EXIT in the inner loop will only exit the control from inner loop but not from the outer loop. 'EXIT WHEN' is followed by an expression which gives Boolean result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the result is TRUE, then the control will EXIT.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1906537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fontScale="92500" lnSpcReduction="20000"/>
          </a:bodyPr>
          <a:lstStyle/>
          <a:p>
            <a:pPr marL="0" indent="0">
              <a:buNone/>
            </a:pPr>
            <a:r>
              <a:rPr lang="en-US" b="1" dirty="0" smtClean="0">
                <a:solidFill>
                  <a:srgbClr val="FF0000"/>
                </a:solidFill>
                <a:latin typeface="Times New Roman" pitchFamily="18" charset="0"/>
                <a:cs typeface="Times New Roman" pitchFamily="18" charset="0"/>
              </a:rPr>
              <a:t>GOTO</a:t>
            </a:r>
            <a:endParaRPr lang="en-US" b="1"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This statement will transfer the control to the labeled statement ("GOTO &lt;label&gt; ;").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Transfer of control can be done only within the subprograms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Transfer of control cannot be done from exception handling part to the execution </a:t>
            </a:r>
            <a:r>
              <a:rPr lang="en-US" dirty="0" smtClean="0">
                <a:latin typeface="Times New Roman" pitchFamily="18" charset="0"/>
                <a:cs typeface="Times New Roman" pitchFamily="18" charset="0"/>
              </a:rPr>
              <a:t>part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Usage of this statement is not recommended unless there are no other alternatives, as the code-control traceability will be very difficult in the program due to the transfer of control from one part to another part.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3746816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Basic Loop Statement</a:t>
            </a:r>
            <a:r>
              <a:rPr lang="en-US" b="1" dirty="0"/>
              <a:t/>
            </a:r>
            <a:br>
              <a:rPr lang="en-US" b="1" dirty="0"/>
            </a:br>
            <a:endParaRPr lang="en-US" dirty="0"/>
          </a:p>
        </p:txBody>
      </p:sp>
      <p:pic>
        <p:nvPicPr>
          <p:cNvPr id="5122" name="Picture 2" descr="C:\Users\Administrator\Desktop\basic loop.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14400" y="1885156"/>
            <a:ext cx="7620000" cy="35250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3020332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istrator\Desktop\basic.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85800" y="381000"/>
            <a:ext cx="8153400" cy="63245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564857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400" b="1" dirty="0">
                <a:solidFill>
                  <a:srgbClr val="FF0000"/>
                </a:solidFill>
                <a:latin typeface="Times New Roman" pitchFamily="18" charset="0"/>
                <a:cs typeface="Times New Roman" pitchFamily="18" charset="0"/>
              </a:rPr>
              <a:t>PL/SQL - FOR LOOP Statement</a:t>
            </a:r>
            <a:br>
              <a:rPr lang="en-US" sz="3400" b="1" dirty="0">
                <a:solidFill>
                  <a:srgbClr val="FF0000"/>
                </a:solidFill>
                <a:latin typeface="Times New Roman" pitchFamily="18" charset="0"/>
                <a:cs typeface="Times New Roman" pitchFamily="18" charset="0"/>
              </a:rPr>
            </a:br>
            <a:endParaRPr lang="en-US" sz="3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a:bodyPr>
          <a:lstStyle/>
          <a:p>
            <a:r>
              <a:rPr lang="en-US" sz="2500" dirty="0">
                <a:latin typeface="Times New Roman" pitchFamily="18" charset="0"/>
                <a:cs typeface="Times New Roman" pitchFamily="18" charset="0"/>
              </a:rPr>
              <a:t>A </a:t>
            </a:r>
            <a:r>
              <a:rPr lang="en-US" sz="2500" b="1" dirty="0">
                <a:latin typeface="Times New Roman" pitchFamily="18" charset="0"/>
                <a:cs typeface="Times New Roman" pitchFamily="18" charset="0"/>
              </a:rPr>
              <a:t>FOR LOOP</a:t>
            </a:r>
            <a:r>
              <a:rPr lang="en-US" sz="2500" dirty="0">
                <a:latin typeface="Times New Roman" pitchFamily="18" charset="0"/>
                <a:cs typeface="Times New Roman" pitchFamily="18" charset="0"/>
              </a:rPr>
              <a:t> is a repetition control structure that allows you to efficiently write a loop that needs to execute a specific number of times.</a:t>
            </a:r>
          </a:p>
          <a:p>
            <a:r>
              <a:rPr lang="en-US" sz="2500" b="1" dirty="0">
                <a:solidFill>
                  <a:srgbClr val="FF0000"/>
                </a:solidFill>
                <a:latin typeface="Times New Roman" pitchFamily="18" charset="0"/>
                <a:cs typeface="Times New Roman" pitchFamily="18" charset="0"/>
              </a:rPr>
              <a:t>Syntax</a:t>
            </a:r>
          </a:p>
          <a:p>
            <a:pPr marL="0" indent="0">
              <a:buNone/>
            </a:pPr>
            <a:r>
              <a:rPr lang="en-US" sz="2500" dirty="0">
                <a:latin typeface="Times New Roman" pitchFamily="18" charset="0"/>
                <a:cs typeface="Times New Roman" pitchFamily="18" charset="0"/>
              </a:rPr>
              <a:t>FOR counter IN initial_value .. </a:t>
            </a:r>
            <a:r>
              <a:rPr lang="en-US" sz="2500" dirty="0" smtClean="0">
                <a:latin typeface="Times New Roman" pitchFamily="18" charset="0"/>
                <a:cs typeface="Times New Roman" pitchFamily="18" charset="0"/>
              </a:rPr>
              <a:t>final_value</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LOOP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sequence_of_statements</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END </a:t>
            </a:r>
            <a:r>
              <a:rPr lang="en-US" sz="2500" dirty="0">
                <a:latin typeface="Times New Roman" pitchFamily="18" charset="0"/>
                <a:cs typeface="Times New Roman" pitchFamily="18" charset="0"/>
              </a:rPr>
              <a:t>LOOP; </a:t>
            </a:r>
          </a:p>
        </p:txBody>
      </p:sp>
    </p:spTree>
    <p:extLst>
      <p:ext uri="{BB962C8B-B14F-4D97-AF65-F5344CB8AC3E}">
        <p14:creationId xmlns:p14="http://schemas.microsoft.com/office/powerpoint/2010/main" xmlns="" val="8071800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r>
              <a:rPr lang="en-US" b="1" dirty="0">
                <a:solidFill>
                  <a:srgbClr val="FF0000"/>
                </a:solidFill>
                <a:latin typeface="Times New Roman" pitchFamily="18" charset="0"/>
                <a:cs typeface="Times New Roman" pitchFamily="18" charset="0"/>
              </a:rPr>
              <a:t>Following is the flow of control in a For Loop −</a:t>
            </a:r>
          </a:p>
          <a:p>
            <a:r>
              <a:rPr lang="en-US" dirty="0">
                <a:latin typeface="Times New Roman" pitchFamily="18" charset="0"/>
                <a:cs typeface="Times New Roman" pitchFamily="18" charset="0"/>
              </a:rPr>
              <a:t>The initial step is executed first, and only once. This step allows you to declare and initialize any loop control variables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Next, the condition, i.e., </a:t>
            </a:r>
            <a:r>
              <a:rPr lang="en-US" i="1" dirty="0">
                <a:latin typeface="Times New Roman" pitchFamily="18" charset="0"/>
                <a:cs typeface="Times New Roman" pitchFamily="18" charset="0"/>
              </a:rPr>
              <a:t>initial_value .. final_value</a:t>
            </a:r>
            <a:r>
              <a:rPr lang="en-US" dirty="0">
                <a:latin typeface="Times New Roman" pitchFamily="18" charset="0"/>
                <a:cs typeface="Times New Roman" pitchFamily="18" charset="0"/>
              </a:rPr>
              <a:t> is evaluated. If it is TRUE, the body of the loop is executed. If it is FALSE, the body of the loop does not execute and the flow of control jumps to the next statement just after the for loop</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After the body of the for loop executes, the value of the counter variable is increased or decreased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condition is now evaluated again. If it is TRUE, the loop executes and the process repeats itself (body of loop, then increment step, and then again condition). After the condition becomes FALSE, the FOR-LOOP terminates.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95996055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r>
              <a:rPr lang="en-US" sz="2400" b="1" dirty="0">
                <a:solidFill>
                  <a:srgbClr val="FF0000"/>
                </a:solidFill>
                <a:latin typeface="Times New Roman" pitchFamily="18" charset="0"/>
                <a:cs typeface="Times New Roman" pitchFamily="18" charset="0"/>
              </a:rPr>
              <a:t>Following are some special characteristics of PL/SQL for loop </a:t>
            </a:r>
          </a:p>
          <a:p>
            <a:r>
              <a:rPr lang="en-US" sz="2400" dirty="0">
                <a:latin typeface="Times New Roman" pitchFamily="18" charset="0"/>
                <a:cs typeface="Times New Roman" pitchFamily="18" charset="0"/>
              </a:rPr>
              <a:t>The </a:t>
            </a:r>
            <a:r>
              <a:rPr lang="en-US" sz="2400" i="1" dirty="0">
                <a:latin typeface="Times New Roman" pitchFamily="18" charset="0"/>
                <a:cs typeface="Times New Roman" pitchFamily="18" charset="0"/>
              </a:rPr>
              <a:t>initial_value</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rPr>
              <a:t>final_value</a:t>
            </a:r>
            <a:r>
              <a:rPr lang="en-US" sz="2400" dirty="0">
                <a:latin typeface="Times New Roman" pitchFamily="18" charset="0"/>
                <a:cs typeface="Times New Roman" pitchFamily="18" charset="0"/>
              </a:rPr>
              <a:t> of the loop variable or counter can be literals, variables, or expressions but must evaluate to numbers. Otherwise, PL/SQL raises the predefined exception VALUE_ERROR</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a:t>
            </a:r>
            <a:r>
              <a:rPr lang="en-US" sz="2400" i="1" dirty="0">
                <a:latin typeface="Times New Roman" pitchFamily="18" charset="0"/>
                <a:cs typeface="Times New Roman" pitchFamily="18" charset="0"/>
              </a:rPr>
              <a:t>initial_value</a:t>
            </a:r>
            <a:r>
              <a:rPr lang="en-US" sz="2400" dirty="0">
                <a:latin typeface="Times New Roman" pitchFamily="18" charset="0"/>
                <a:cs typeface="Times New Roman" pitchFamily="18" charset="0"/>
              </a:rPr>
              <a:t> need not be 1; however, the </a:t>
            </a:r>
            <a:r>
              <a:rPr lang="en-US" sz="2400" b="1" dirty="0">
                <a:latin typeface="Times New Roman" pitchFamily="18" charset="0"/>
                <a:cs typeface="Times New Roman" pitchFamily="18" charset="0"/>
              </a:rPr>
              <a:t>loop counter increment (or decrement) must be 1</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PL/SQL allows the determination of the loop range dynamically at run time.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648368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r>
              <a:rPr lang="en-US" sz="2500" b="1" dirty="0">
                <a:latin typeface="Times New Roman" pitchFamily="18" charset="0"/>
                <a:cs typeface="Times New Roman" pitchFamily="18" charset="0"/>
              </a:rPr>
              <a:t>Example</a:t>
            </a:r>
          </a:p>
          <a:p>
            <a:pPr marL="0" indent="0">
              <a:buNone/>
            </a:pPr>
            <a:r>
              <a:rPr lang="en-US" sz="2500" dirty="0">
                <a:latin typeface="Times New Roman" pitchFamily="18" charset="0"/>
                <a:cs typeface="Times New Roman" pitchFamily="18" charset="0"/>
              </a:rPr>
              <a:t>DECLARE </a:t>
            </a:r>
            <a:endParaRPr lang="en-US" sz="2500" dirty="0" smtClean="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 </a:t>
            </a:r>
            <a:r>
              <a:rPr lang="en-US" sz="2500" dirty="0">
                <a:latin typeface="Times New Roman" pitchFamily="18" charset="0"/>
                <a:cs typeface="Times New Roman" pitchFamily="18" charset="0"/>
              </a:rPr>
              <a:t>number(2</a:t>
            </a:r>
            <a:r>
              <a:rPr lang="en-US" sz="2500" dirty="0" smtClean="0">
                <a:latin typeface="Times New Roman" pitchFamily="18" charset="0"/>
                <a:cs typeface="Times New Roman" pitchFamily="18" charset="0"/>
              </a:rPr>
              <a:t>);</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BEGIN </a:t>
            </a:r>
            <a:endParaRPr lang="en-US" sz="2500" dirty="0" smtClean="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FOR </a:t>
            </a:r>
            <a:r>
              <a:rPr lang="en-US" sz="2500" dirty="0">
                <a:latin typeface="Times New Roman" pitchFamily="18" charset="0"/>
                <a:cs typeface="Times New Roman" pitchFamily="18" charset="0"/>
              </a:rPr>
              <a:t>a in 10 .. </a:t>
            </a:r>
            <a:r>
              <a:rPr lang="en-US" sz="2500" dirty="0" smtClean="0">
                <a:latin typeface="Times New Roman" pitchFamily="18" charset="0"/>
                <a:cs typeface="Times New Roman" pitchFamily="18" charset="0"/>
              </a:rPr>
              <a:t>20</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LOOP </a:t>
            </a:r>
            <a:endParaRPr lang="en-US" sz="2500" dirty="0" smtClean="0">
              <a:latin typeface="Times New Roman" pitchFamily="18" charset="0"/>
              <a:cs typeface="Times New Roman" pitchFamily="18" charset="0"/>
            </a:endParaRPr>
          </a:p>
          <a:p>
            <a:pPr marL="0" indent="0">
              <a:buNone/>
            </a:pPr>
            <a:r>
              <a:rPr lang="en-US" sz="2500" dirty="0" err="1" smtClean="0">
                <a:latin typeface="Times New Roman" pitchFamily="18" charset="0"/>
                <a:cs typeface="Times New Roman" pitchFamily="18" charset="0"/>
              </a:rPr>
              <a:t>dbms_output.put_line</a:t>
            </a:r>
            <a:r>
              <a:rPr lang="en-US" sz="2500" dirty="0">
                <a:latin typeface="Times New Roman" pitchFamily="18" charset="0"/>
                <a:cs typeface="Times New Roman" pitchFamily="18" charset="0"/>
              </a:rPr>
              <a:t>('value of a: ' || a);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END </a:t>
            </a:r>
            <a:r>
              <a:rPr lang="en-US" sz="2500" dirty="0">
                <a:latin typeface="Times New Roman" pitchFamily="18" charset="0"/>
                <a:cs typeface="Times New Roman" pitchFamily="18" charset="0"/>
              </a:rPr>
              <a:t>LOOP;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END;</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When </a:t>
            </a:r>
            <a:r>
              <a:rPr lang="en-US" sz="2500" dirty="0">
                <a:latin typeface="Times New Roman" pitchFamily="18" charset="0"/>
                <a:cs typeface="Times New Roman" pitchFamily="18" charset="0"/>
              </a:rPr>
              <a:t>the above code is executed at the SQL prompt, it produces the following result −</a:t>
            </a: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xmlns="" val="175435486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4525963"/>
          </a:xfrm>
        </p:spPr>
        <p:txBody>
          <a:bodyPr>
            <a:normAutofit fontScale="70000" lnSpcReduction="20000"/>
          </a:bodyPr>
          <a:lstStyle/>
          <a:p>
            <a:pPr marL="0" indent="0">
              <a:buNone/>
            </a:pPr>
            <a:r>
              <a:rPr lang="en-US" dirty="0">
                <a:latin typeface="Times New Roman" pitchFamily="18" charset="0"/>
                <a:cs typeface="Times New Roman" pitchFamily="18" charset="0"/>
              </a:rPr>
              <a:t>value of a: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11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12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a:t>
            </a:r>
            <a:r>
              <a:rPr lang="en-US" dirty="0" smtClean="0">
                <a:latin typeface="Times New Roman" pitchFamily="18" charset="0"/>
                <a:cs typeface="Times New Roman" pitchFamily="18" charset="0"/>
              </a:rPr>
              <a:t>13</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value of a: 14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16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a:t>
            </a:r>
            <a:r>
              <a:rPr lang="en-US" dirty="0" smtClean="0">
                <a:latin typeface="Times New Roman" pitchFamily="18" charset="0"/>
                <a:cs typeface="Times New Roman" pitchFamily="18" charset="0"/>
              </a:rPr>
              <a:t>17</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value of a: 18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19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20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p14="http://schemas.microsoft.com/office/powerpoint/2010/main" xmlns="" val="4297347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b="1" dirty="0">
                <a:solidFill>
                  <a:srgbClr val="FF0000"/>
                </a:solidFill>
                <a:latin typeface="Times New Roman" pitchFamily="18" charset="0"/>
                <a:cs typeface="Times New Roman" pitchFamily="18" charset="0"/>
              </a:rPr>
              <a:t>Reverse FOR LOOP Statement</a:t>
            </a:r>
            <a:br>
              <a:rPr lang="en-US" sz="3600" b="1" dirty="0">
                <a:solidFill>
                  <a:srgbClr val="FF0000"/>
                </a:solidFill>
                <a:latin typeface="Times New Roman" pitchFamily="18" charset="0"/>
                <a:cs typeface="Times New Roman" pitchFamily="18" charset="0"/>
              </a:rPr>
            </a:b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686800" cy="5867400"/>
          </a:xfrm>
        </p:spPr>
        <p:txBody>
          <a:bodyPr>
            <a:normAutofit fontScale="70000" lnSpcReduction="20000"/>
          </a:bodyPr>
          <a:lstStyle/>
          <a:p>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default, iteration proceeds from the initial value to the final value, generally upward from the lower bound to the higher bound. You can reverse this order by using the </a:t>
            </a:r>
            <a:r>
              <a:rPr lang="en-US" b="1" dirty="0">
                <a:latin typeface="Times New Roman" pitchFamily="18" charset="0"/>
                <a:cs typeface="Times New Roman" pitchFamily="18" charset="0"/>
              </a:rPr>
              <a:t>REVERSE</a:t>
            </a:r>
            <a:r>
              <a:rPr lang="en-US" dirty="0">
                <a:latin typeface="Times New Roman" pitchFamily="18" charset="0"/>
                <a:cs typeface="Times New Roman" pitchFamily="18" charset="0"/>
              </a:rPr>
              <a:t> keyword.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such case, iteration proceeds the other way. After each iteration, the loop counter is decremented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However, you must write the range bounds in ascending (not descending) order.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DECLARE </a:t>
            </a:r>
            <a:r>
              <a:rPr lang="en-US" dirty="0">
                <a:latin typeface="Times New Roman" pitchFamily="18" charset="0"/>
                <a:cs typeface="Times New Roman" pitchFamily="18" charset="0"/>
              </a:rPr>
              <a:t>a number(2) ;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a IN REVERSE 10 .. </a:t>
            </a:r>
            <a:r>
              <a:rPr lang="en-US" dirty="0" smtClean="0">
                <a:latin typeface="Times New Roman" pitchFamily="18" charset="0"/>
                <a:cs typeface="Times New Roman" pitchFamily="18" charset="0"/>
              </a:rPr>
              <a:t>20</a:t>
            </a:r>
          </a:p>
          <a:p>
            <a:pPr marL="0" indent="0">
              <a:buNone/>
            </a:pPr>
            <a:r>
              <a:rPr lang="en-US" dirty="0" smtClean="0">
                <a:latin typeface="Times New Roman" pitchFamily="18" charset="0"/>
                <a:cs typeface="Times New Roman" pitchFamily="18" charset="0"/>
              </a:rPr>
              <a:t> LOOP</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dbms_output.put_line('value of a: ' || a);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 </a:t>
            </a:r>
            <a:r>
              <a:rPr lang="en-US" dirty="0">
                <a:latin typeface="Times New Roman" pitchFamily="18" charset="0"/>
                <a:cs typeface="Times New Roman" pitchFamily="18" charset="0"/>
              </a:rPr>
              <a:t>LOOP;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p>
        </p:txBody>
      </p:sp>
    </p:spTree>
    <p:extLst>
      <p:ext uri="{BB962C8B-B14F-4D97-AF65-F5344CB8AC3E}">
        <p14:creationId xmlns:p14="http://schemas.microsoft.com/office/powerpoint/2010/main" xmlns="" val="2810319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7101</Words>
  <Application>Microsoft Office PowerPoint</Application>
  <PresentationFormat>On-screen Show (4:3)</PresentationFormat>
  <Paragraphs>1295</Paragraphs>
  <Slides>141</Slides>
  <Notes>0</Notes>
  <HiddenSlides>0</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Office Theme</vt:lpstr>
      <vt:lpstr>Slide 1</vt:lpstr>
      <vt:lpstr>PL/SQL</vt:lpstr>
      <vt:lpstr>Slide 3</vt:lpstr>
      <vt:lpstr>Slide 4</vt:lpstr>
      <vt:lpstr>Slide 5</vt:lpstr>
      <vt:lpstr>What is PL/SQL? </vt:lpstr>
      <vt:lpstr>Architecture of PL/SQL </vt:lpstr>
      <vt:lpstr>Slide 8</vt:lpstr>
      <vt:lpstr>PL/SQL block </vt:lpstr>
      <vt:lpstr>PL/SQL Engine </vt:lpstr>
      <vt:lpstr>Database Server </vt:lpstr>
      <vt:lpstr>Basic Difference between SQL and PL/SQL </vt:lpstr>
      <vt:lpstr>Slide 13</vt:lpstr>
      <vt:lpstr>Slide 14</vt:lpstr>
      <vt:lpstr>Slide 15</vt:lpstr>
      <vt:lpstr>Slide 16</vt:lpstr>
      <vt:lpstr>Slide 17</vt:lpstr>
      <vt:lpstr>Slide 18</vt:lpstr>
      <vt:lpstr>Slide 19</vt:lpstr>
      <vt:lpstr>Advantages of PL/SQL </vt:lpstr>
      <vt:lpstr>Slide 21</vt:lpstr>
      <vt:lpstr>Slide 22</vt:lpstr>
      <vt:lpstr>Slide 23</vt:lpstr>
      <vt:lpstr>Slide 24</vt:lpstr>
      <vt:lpstr>PL/SQL - Data Types </vt:lpstr>
      <vt:lpstr>PL/SQL - Data Types </vt:lpstr>
      <vt:lpstr>PL/SQL Large Object (LOB) Data Types  Large Object (LOB) data types refer to large data items such as text, graphic images, video clips,and sound waveforms.   LOB data types allow efficient, random, access to this data.  </vt:lpstr>
      <vt:lpstr>Slide 28</vt:lpstr>
      <vt:lpstr>PL/SQL - Variables </vt:lpstr>
      <vt:lpstr>Variable Declaration in PL/SQL </vt:lpstr>
      <vt:lpstr>Slide 31</vt:lpstr>
      <vt:lpstr>Slide 32</vt:lpstr>
      <vt:lpstr>Initializing Variables in PL/SQL </vt:lpstr>
      <vt:lpstr>Slide 34</vt:lpstr>
      <vt:lpstr>Slide 35</vt:lpstr>
      <vt:lpstr>Slide 36</vt:lpstr>
      <vt:lpstr>Variable Scope in PL/SQL </vt:lpstr>
      <vt:lpstr>Slide 38</vt:lpstr>
      <vt:lpstr>Slide 39</vt:lpstr>
      <vt:lpstr>PL/SQL Records </vt:lpstr>
      <vt:lpstr>Slide 41</vt:lpstr>
      <vt:lpstr>Slide 42</vt:lpstr>
      <vt:lpstr>Slide 43</vt:lpstr>
      <vt:lpstr>Slide 44</vt:lpstr>
      <vt:lpstr>Slide 45</vt:lpstr>
      <vt:lpstr>Slide 46</vt:lpstr>
      <vt:lpstr>Slide 47</vt:lpstr>
      <vt:lpstr>Slide 48</vt:lpstr>
      <vt:lpstr>Slide 49</vt:lpstr>
      <vt:lpstr>CONTROL STRUCTURES: CONDITIONAL CONTROLS</vt:lpstr>
      <vt:lpstr>Conditional Control</vt:lpstr>
      <vt:lpstr>IF STATEMENTS</vt:lpstr>
      <vt:lpstr>IF-THEN STATEMENTS</vt:lpstr>
      <vt:lpstr>IF-THEN STATEMENTS</vt:lpstr>
      <vt:lpstr>Slide 55</vt:lpstr>
      <vt:lpstr>IF-THEN STATEMENTS</vt:lpstr>
      <vt:lpstr>Example</vt:lpstr>
      <vt:lpstr>IF-THEN-ELSE STATEMENT</vt:lpstr>
      <vt:lpstr>IF-THEN-ELSE STATEMENT</vt:lpstr>
      <vt:lpstr>IF-THEN-ELSE STATEMENT</vt:lpstr>
      <vt:lpstr>Example</vt:lpstr>
      <vt:lpstr>NULL CONDITION</vt:lpstr>
      <vt:lpstr>Example</vt:lpstr>
      <vt:lpstr>Slide 64</vt:lpstr>
      <vt:lpstr>ELSIF STATEMENTS</vt:lpstr>
      <vt:lpstr>ELSIF STATEMENTS</vt:lpstr>
      <vt:lpstr>ELSIF STATEMENTS</vt:lpstr>
      <vt:lpstr>ELSIF STATEMENTS</vt:lpstr>
      <vt:lpstr>Example</vt:lpstr>
      <vt:lpstr>Slide 70</vt:lpstr>
      <vt:lpstr>ELSIF STATEMENTS</vt:lpstr>
      <vt:lpstr>Example</vt:lpstr>
      <vt:lpstr>NESTED IF STATEMENTS</vt:lpstr>
      <vt:lpstr>Example</vt:lpstr>
      <vt:lpstr>Example contd.</vt:lpstr>
      <vt:lpstr>Example explained</vt:lpstr>
      <vt:lpstr>Example explained</vt:lpstr>
      <vt:lpstr>Output</vt:lpstr>
      <vt:lpstr>LOGICAL OPERATORS</vt:lpstr>
      <vt:lpstr>Example</vt:lpstr>
      <vt:lpstr>Example contd.</vt:lpstr>
      <vt:lpstr>Example explained</vt:lpstr>
      <vt:lpstr>Example explained</vt:lpstr>
      <vt:lpstr>Output</vt:lpstr>
      <vt:lpstr> PL/SQL - Basic Loop Statement </vt:lpstr>
      <vt:lpstr>Slide 86</vt:lpstr>
      <vt:lpstr>Slide 87</vt:lpstr>
      <vt:lpstr>Slide 88</vt:lpstr>
      <vt:lpstr>Slide 89</vt:lpstr>
      <vt:lpstr>Slide 90</vt:lpstr>
      <vt:lpstr>Slide 91</vt:lpstr>
      <vt:lpstr>Basic Loop Statement </vt:lpstr>
      <vt:lpstr>Slide 93</vt:lpstr>
      <vt:lpstr>PL/SQL - FOR LOOP Statement </vt:lpstr>
      <vt:lpstr>Slide 95</vt:lpstr>
      <vt:lpstr>Slide 96</vt:lpstr>
      <vt:lpstr>Slide 97</vt:lpstr>
      <vt:lpstr>Slide 98</vt:lpstr>
      <vt:lpstr>Reverse FOR LOOP Statement </vt:lpstr>
      <vt:lpstr>Slide 100</vt:lpstr>
      <vt:lpstr>While Loop</vt:lpstr>
      <vt:lpstr>Slide 102</vt:lpstr>
      <vt:lpstr>PL/SQL - Exceptions </vt:lpstr>
      <vt:lpstr>Slide 104</vt:lpstr>
      <vt:lpstr>Slide 105</vt:lpstr>
      <vt:lpstr>Raising Exceptions </vt:lpstr>
      <vt:lpstr>Slide 107</vt:lpstr>
      <vt:lpstr>Slide 108</vt:lpstr>
      <vt:lpstr>Slide 109</vt:lpstr>
      <vt:lpstr>Slide 110</vt:lpstr>
      <vt:lpstr>Slide 111</vt:lpstr>
      <vt:lpstr>Slide 112</vt:lpstr>
      <vt:lpstr>Slide 113</vt:lpstr>
      <vt:lpstr>Slide 114</vt:lpstr>
      <vt:lpstr>Slide 115</vt:lpstr>
      <vt:lpstr>           Stored Procedures &amp; Functions</vt:lpstr>
      <vt:lpstr>Slide 117</vt:lpstr>
      <vt:lpstr>What is a Stored Procedure? </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FUNCTIONS</vt:lpstr>
      <vt:lpstr>Slide 134</vt:lpstr>
      <vt:lpstr>FUNCTIONS</vt:lpstr>
      <vt:lpstr>Slide 136</vt:lpstr>
      <vt:lpstr>Example</vt:lpstr>
      <vt:lpstr>Calling a Function </vt:lpstr>
      <vt:lpstr>Slide 139</vt:lpstr>
      <vt:lpstr>Slide 140</vt:lpstr>
      <vt:lpstr>Slide 141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MPK</cp:lastModifiedBy>
  <cp:revision>132</cp:revision>
  <dcterms:created xsi:type="dcterms:W3CDTF">2006-08-16T00:00:00Z</dcterms:created>
  <dcterms:modified xsi:type="dcterms:W3CDTF">2019-08-28T05:47:58Z</dcterms:modified>
</cp:coreProperties>
</file>