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4" r:id="rId1"/>
  </p:sldMasterIdLst>
  <p:notesMasterIdLst>
    <p:notesMasterId r:id="rId2"/>
  </p:notesMasterIdLst>
  <p:handoutMasterIdLst>
    <p:handoutMasterId r:id="rId3"/>
  </p:handoutMasterIdLst>
  <p:sldIdLst>
    <p:sldId id="509" r:id="rId4"/>
    <p:sldId id="510" r:id="rId5"/>
    <p:sldId id="511"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599" r:id="rId94"/>
    <p:sldId id="600" r:id="rId95"/>
    <p:sldId id="601" r:id="rId96"/>
    <p:sldId id="602" r:id="rId97"/>
  </p:sldIdLst>
  <p:sldSz type="screen4x3" cy="6858000" cx="9144000"/>
  <p:notesSz cx="7023100" cy="93091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33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4678"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tableStyles" Target="tableStyles.xml"/><Relationship Id="rId99" Type="http://schemas.openxmlformats.org/officeDocument/2006/relationships/presProps" Target="presProps.xml"/><Relationship Id="rId100" Type="http://schemas.openxmlformats.org/officeDocument/2006/relationships/viewProps" Target="viewProps.xml"/><Relationship Id="rId10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215" name=""/>
        <p:cNvGrpSpPr/>
        <p:nvPr/>
      </p:nvGrpSpPr>
      <p:grpSpPr>
        <a:xfrm>
          <a:off x="0" y="0"/>
          <a:ext cx="0" cy="0"/>
          <a:chOff x="0" y="0"/>
          <a:chExt cx="0" cy="0"/>
        </a:xfrm>
      </p:grpSpPr>
      <p:sp>
        <p:nvSpPr>
          <p:cNvPr id="1048916" name="Header Placeholder 1"/>
          <p:cNvSpPr>
            <a:spLocks noGrp="1"/>
          </p:cNvSpPr>
          <p:nvPr>
            <p:ph type="hdr" sz="quarter"/>
          </p:nvPr>
        </p:nvSpPr>
        <p:spPr>
          <a:xfrm>
            <a:off x="0" y="0"/>
            <a:ext cx="3043343" cy="465455"/>
          </a:xfrm>
          <a:prstGeom prst="rect"/>
        </p:spPr>
        <p:txBody>
          <a:bodyPr bIns="46662" lIns="93324" rIns="93324" rtlCol="0" tIns="46662" vert="horz"/>
          <a:lstStyle>
            <a:lvl1pPr algn="l">
              <a:defRPr sz="1200"/>
            </a:lvl1pPr>
          </a:lstStyle>
          <a:p>
            <a:endParaRPr lang="en-US"/>
          </a:p>
        </p:txBody>
      </p:sp>
      <p:sp>
        <p:nvSpPr>
          <p:cNvPr id="1048917" name="Date Placeholder 2"/>
          <p:cNvSpPr>
            <a:spLocks noGrp="1"/>
          </p:cNvSpPr>
          <p:nvPr>
            <p:ph type="dt" sz="quarter" idx="1"/>
          </p:nvPr>
        </p:nvSpPr>
        <p:spPr>
          <a:xfrm>
            <a:off x="3978132" y="0"/>
            <a:ext cx="3043343" cy="465455"/>
          </a:xfrm>
          <a:prstGeom prst="rect"/>
        </p:spPr>
        <p:txBody>
          <a:bodyPr bIns="46662" lIns="93324" rIns="93324" rtlCol="0" tIns="46662" vert="horz"/>
          <a:lstStyle>
            <a:lvl1pPr algn="r">
              <a:defRPr sz="1200"/>
            </a:lvl1pPr>
          </a:lstStyle>
          <a:p>
            <a:fld id="{81BBE249-284F-4997-A0FB-052E14E78F44}" type="datetimeFigureOut">
              <a:rPr lang="en-US" smtClean="0"/>
              <a:t>7/18/2016</a:t>
            </a:fld>
            <a:endParaRPr lang="en-US"/>
          </a:p>
        </p:txBody>
      </p:sp>
      <p:sp>
        <p:nvSpPr>
          <p:cNvPr id="1048918" name="Footer Placeholder 3"/>
          <p:cNvSpPr>
            <a:spLocks noGrp="1"/>
          </p:cNvSpPr>
          <p:nvPr>
            <p:ph type="ftr" sz="quarter" idx="2"/>
          </p:nvPr>
        </p:nvSpPr>
        <p:spPr>
          <a:xfrm>
            <a:off x="0" y="8842029"/>
            <a:ext cx="3043343" cy="465455"/>
          </a:xfrm>
          <a:prstGeom prst="rect"/>
        </p:spPr>
        <p:txBody>
          <a:bodyPr anchor="b" bIns="46662" lIns="93324" rIns="93324" rtlCol="0" tIns="46662" vert="horz"/>
          <a:lstStyle>
            <a:lvl1pPr algn="l">
              <a:defRPr sz="1200"/>
            </a:lvl1pPr>
          </a:lstStyle>
          <a:p>
            <a:endParaRPr lang="en-US"/>
          </a:p>
        </p:txBody>
      </p:sp>
      <p:sp>
        <p:nvSpPr>
          <p:cNvPr id="1048919" name="Slide Number Placeholder 4"/>
          <p:cNvSpPr>
            <a:spLocks noGrp="1"/>
          </p:cNvSpPr>
          <p:nvPr>
            <p:ph type="sldNum" sz="quarter" idx="3"/>
          </p:nvPr>
        </p:nvSpPr>
        <p:spPr>
          <a:xfrm>
            <a:off x="3978132" y="8842029"/>
            <a:ext cx="3043343" cy="465455"/>
          </a:xfrm>
          <a:prstGeom prst="rect"/>
        </p:spPr>
        <p:txBody>
          <a:bodyPr anchor="b" bIns="46662" lIns="93324" rIns="93324" rtlCol="0" tIns="46662" vert="horz"/>
          <a:lstStyle>
            <a:lvl1pPr algn="r">
              <a:defRPr sz="1200"/>
            </a:lvl1pPr>
          </a:lstStyle>
          <a:p>
            <a:fld id="{AA2471A0-7C4B-4737-ACF7-749D9E2902DB}"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14" name=""/>
        <p:cNvGrpSpPr/>
        <p:nvPr/>
      </p:nvGrpSpPr>
      <p:grpSpPr>
        <a:xfrm>
          <a:off x="0" y="0"/>
          <a:ext cx="0" cy="0"/>
          <a:chOff x="0" y="0"/>
          <a:chExt cx="0" cy="0"/>
        </a:xfrm>
      </p:grpSpPr>
      <p:sp>
        <p:nvSpPr>
          <p:cNvPr id="1048910" name="Header Placeholder 1"/>
          <p:cNvSpPr>
            <a:spLocks noGrp="1"/>
          </p:cNvSpPr>
          <p:nvPr>
            <p:ph type="hdr" sz="quarter"/>
          </p:nvPr>
        </p:nvSpPr>
        <p:spPr>
          <a:xfrm>
            <a:off x="0" y="0"/>
            <a:ext cx="3043343" cy="465455"/>
          </a:xfrm>
          <a:prstGeom prst="rect"/>
        </p:spPr>
        <p:txBody>
          <a:bodyPr bIns="46662" lIns="93324" rIns="93324" rtlCol="0" tIns="46662" vert="horz"/>
          <a:lstStyle>
            <a:lvl1pPr algn="l">
              <a:defRPr sz="1200"/>
            </a:lvl1pPr>
          </a:lstStyle>
          <a:p>
            <a:endParaRPr lang="en-US"/>
          </a:p>
        </p:txBody>
      </p:sp>
      <p:sp>
        <p:nvSpPr>
          <p:cNvPr id="1048911" name="Date Placeholder 2"/>
          <p:cNvSpPr>
            <a:spLocks noGrp="1"/>
          </p:cNvSpPr>
          <p:nvPr>
            <p:ph type="dt" idx="1"/>
          </p:nvPr>
        </p:nvSpPr>
        <p:spPr>
          <a:xfrm>
            <a:off x="3978132" y="0"/>
            <a:ext cx="3043343" cy="465455"/>
          </a:xfrm>
          <a:prstGeom prst="rect"/>
        </p:spPr>
        <p:txBody>
          <a:bodyPr bIns="46662" lIns="93324" rIns="93324" rtlCol="0" tIns="46662" vert="horz"/>
          <a:lstStyle>
            <a:lvl1pPr algn="r">
              <a:defRPr sz="1200"/>
            </a:lvl1pPr>
          </a:lstStyle>
          <a:p>
            <a:fld id="{77C3376F-ED13-4F9D-B034-F62FF61C9CA5}" type="datetimeFigureOut">
              <a:rPr lang="en-US" smtClean="0"/>
              <a:t>7/18/2016</a:t>
            </a:fld>
            <a:endParaRPr lang="en-US"/>
          </a:p>
        </p:txBody>
      </p:sp>
      <p:sp>
        <p:nvSpPr>
          <p:cNvPr id="1048912" name="Slide Image Placeholder 3"/>
          <p:cNvSpPr>
            <a:spLocks noChangeAspect="1" noRot="1" noGrp="1"/>
          </p:cNvSpPr>
          <p:nvPr>
            <p:ph type="sldImg" idx="2"/>
          </p:nvPr>
        </p:nvSpPr>
        <p:spPr>
          <a:xfrm>
            <a:off x="1184275" y="698500"/>
            <a:ext cx="4654550" cy="3490913"/>
          </a:xfrm>
          <a:prstGeom prst="rect"/>
          <a:noFill/>
          <a:ln w="12700">
            <a:solidFill>
              <a:prstClr val="black"/>
            </a:solidFill>
          </a:ln>
        </p:spPr>
        <p:txBody>
          <a:bodyPr anchor="ctr" bIns="46662" lIns="93324" rIns="93324" rtlCol="0" tIns="46662" vert="horz"/>
          <a:p>
            <a:endParaRPr lang="en-US"/>
          </a:p>
        </p:txBody>
      </p:sp>
      <p:sp>
        <p:nvSpPr>
          <p:cNvPr id="1048913" name="Notes Placeholder 4"/>
          <p:cNvSpPr>
            <a:spLocks noGrp="1"/>
          </p:cNvSpPr>
          <p:nvPr>
            <p:ph type="body" sz="quarter" idx="3"/>
          </p:nvPr>
        </p:nvSpPr>
        <p:spPr>
          <a:xfrm>
            <a:off x="702310" y="4421823"/>
            <a:ext cx="5618480" cy="4189095"/>
          </a:xfrm>
          <a:prstGeom prst="rect"/>
        </p:spPr>
        <p:txBody>
          <a:bodyPr bIns="46662" lIns="93324" rIns="93324" rtlCol="0" tIns="46662"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14" name="Footer Placeholder 5"/>
          <p:cNvSpPr>
            <a:spLocks noGrp="1"/>
          </p:cNvSpPr>
          <p:nvPr>
            <p:ph type="ftr" sz="quarter" idx="4"/>
          </p:nvPr>
        </p:nvSpPr>
        <p:spPr>
          <a:xfrm>
            <a:off x="0" y="8842029"/>
            <a:ext cx="3043343" cy="465455"/>
          </a:xfrm>
          <a:prstGeom prst="rect"/>
        </p:spPr>
        <p:txBody>
          <a:bodyPr anchor="b" bIns="46662" lIns="93324" rIns="93324" rtlCol="0" tIns="46662" vert="horz"/>
          <a:lstStyle>
            <a:lvl1pPr algn="l">
              <a:defRPr sz="1200"/>
            </a:lvl1pPr>
          </a:lstStyle>
          <a:p>
            <a:endParaRPr lang="en-US"/>
          </a:p>
        </p:txBody>
      </p:sp>
      <p:sp>
        <p:nvSpPr>
          <p:cNvPr id="1048915" name="Slide Number Placeholder 6"/>
          <p:cNvSpPr>
            <a:spLocks noGrp="1"/>
          </p:cNvSpPr>
          <p:nvPr>
            <p:ph type="sldNum" sz="quarter" idx="5"/>
          </p:nvPr>
        </p:nvSpPr>
        <p:spPr>
          <a:xfrm>
            <a:off x="3978132" y="8842029"/>
            <a:ext cx="3043343" cy="465455"/>
          </a:xfrm>
          <a:prstGeom prst="rect"/>
        </p:spPr>
        <p:txBody>
          <a:bodyPr anchor="b" bIns="46662" lIns="93324" rIns="93324" rtlCol="0" tIns="46662" vert="horz"/>
          <a:lstStyle>
            <a:lvl1pPr algn="r">
              <a:defRPr sz="1200"/>
            </a:lvl1pPr>
          </a:lstStyle>
          <a:p>
            <a:fld id="{85F000B0-DFAF-495D-8FB5-E668173ABB05}"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F25EA8FB-245A-46D3-A33C-F8561B6FFDB0}" type="datetime1">
              <a:rPr lang="en-US" smtClean="0"/>
              <a:t>7/18/2016</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8" name=""/>
        <p:cNvGrpSpPr/>
        <p:nvPr/>
      </p:nvGrpSpPr>
      <p:grpSpPr>
        <a:xfrm>
          <a:off x="0" y="0"/>
          <a:ext cx="0" cy="0"/>
          <a:chOff x="0" y="0"/>
          <a:chExt cx="0" cy="0"/>
        </a:xfrm>
      </p:grpSpPr>
      <p:sp>
        <p:nvSpPr>
          <p:cNvPr id="1048877" name="Title 1"/>
          <p:cNvSpPr>
            <a:spLocks noGrp="1"/>
          </p:cNvSpPr>
          <p:nvPr>
            <p:ph type="title"/>
          </p:nvPr>
        </p:nvSpPr>
        <p:spPr/>
        <p:txBody>
          <a:bodyPr/>
          <a:p>
            <a:r>
              <a:rPr lang="en-US" smtClean="0"/>
              <a:t>Click to edit Master title style</a:t>
            </a:r>
            <a:endParaRPr lang="en-US"/>
          </a:p>
        </p:txBody>
      </p:sp>
      <p:sp>
        <p:nvSpPr>
          <p:cNvPr id="1048878"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79" name="Date Placeholder 3"/>
          <p:cNvSpPr>
            <a:spLocks noGrp="1"/>
          </p:cNvSpPr>
          <p:nvPr>
            <p:ph type="dt" sz="half" idx="10"/>
          </p:nvPr>
        </p:nvSpPr>
        <p:spPr/>
        <p:txBody>
          <a:bodyPr/>
          <a:p>
            <a:fld id="{35303E87-BAEC-496B-A365-9A321E3375BB}" type="datetime1">
              <a:rPr lang="en-US" smtClean="0"/>
              <a:t>7/18/2016</a:t>
            </a:fld>
            <a:endParaRPr lang="en-US"/>
          </a:p>
        </p:txBody>
      </p:sp>
      <p:sp>
        <p:nvSpPr>
          <p:cNvPr id="1048880" name="Footer Placeholder 4"/>
          <p:cNvSpPr>
            <a:spLocks noGrp="1"/>
          </p:cNvSpPr>
          <p:nvPr>
            <p:ph type="ftr" sz="quarter" idx="11"/>
          </p:nvPr>
        </p:nvSpPr>
        <p:spPr/>
        <p:txBody>
          <a:bodyPr/>
          <a:p>
            <a:endParaRPr lang="en-US"/>
          </a:p>
        </p:txBody>
      </p:sp>
      <p:sp>
        <p:nvSpPr>
          <p:cNvPr id="104888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06" name=""/>
        <p:cNvGrpSpPr/>
        <p:nvPr/>
      </p:nvGrpSpPr>
      <p:grpSpPr>
        <a:xfrm>
          <a:off x="0" y="0"/>
          <a:ext cx="0" cy="0"/>
          <a:chOff x="0" y="0"/>
          <a:chExt cx="0" cy="0"/>
        </a:xfrm>
      </p:grpSpPr>
      <p:sp>
        <p:nvSpPr>
          <p:cNvPr id="1048866"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867"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68" name="Date Placeholder 3"/>
          <p:cNvSpPr>
            <a:spLocks noGrp="1"/>
          </p:cNvSpPr>
          <p:nvPr>
            <p:ph type="dt" sz="half" idx="10"/>
          </p:nvPr>
        </p:nvSpPr>
        <p:spPr/>
        <p:txBody>
          <a:bodyPr/>
          <a:p>
            <a:fld id="{715C9694-0C72-4932-8AAE-962C2F3C5A22}" type="datetime1">
              <a:rPr lang="en-US" smtClean="0"/>
              <a:t>7/18/2016</a:t>
            </a:fld>
            <a:endParaRPr lang="en-US"/>
          </a:p>
        </p:txBody>
      </p:sp>
      <p:sp>
        <p:nvSpPr>
          <p:cNvPr id="1048869" name="Footer Placeholder 4"/>
          <p:cNvSpPr>
            <a:spLocks noGrp="1"/>
          </p:cNvSpPr>
          <p:nvPr>
            <p:ph type="ftr" sz="quarter" idx="11"/>
          </p:nvPr>
        </p:nvSpPr>
        <p:spPr/>
        <p:txBody>
          <a:bodyPr/>
          <a:p>
            <a:endParaRPr lang="en-US"/>
          </a:p>
        </p:txBody>
      </p:sp>
      <p:sp>
        <p:nvSpPr>
          <p:cNvPr id="1048870"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1" name=""/>
        <p:cNvGrpSpPr/>
        <p:nvPr/>
      </p:nvGrpSpPr>
      <p:grpSpPr>
        <a:xfrm>
          <a:off x="0" y="0"/>
          <a:ext cx="0" cy="0"/>
          <a:chOff x="0" y="0"/>
          <a:chExt cx="0" cy="0"/>
        </a:xfrm>
      </p:grpSpPr>
      <p:sp>
        <p:nvSpPr>
          <p:cNvPr id="1048589" name="Title 1"/>
          <p:cNvSpPr>
            <a:spLocks noGrp="1"/>
          </p:cNvSpPr>
          <p:nvPr>
            <p:ph type="title"/>
          </p:nvPr>
        </p:nvSpPr>
        <p:spPr/>
        <p:txBody>
          <a:bodyPr/>
          <a:p>
            <a:r>
              <a:rPr lang="en-US" smtClean="0"/>
              <a:t>Click to edit Master title style</a:t>
            </a:r>
            <a:endParaRPr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1" name="Date Placeholder 3"/>
          <p:cNvSpPr>
            <a:spLocks noGrp="1"/>
          </p:cNvSpPr>
          <p:nvPr>
            <p:ph type="dt" sz="half" idx="10"/>
          </p:nvPr>
        </p:nvSpPr>
        <p:spPr/>
        <p:txBody>
          <a:bodyPr/>
          <a:p>
            <a:fld id="{B6D345FE-872D-4903-B6CF-B75BFA2B272A}" type="datetime1">
              <a:rPr lang="en-US" smtClean="0"/>
              <a:t>7/18/2016</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09" name=""/>
        <p:cNvGrpSpPr/>
        <p:nvPr/>
      </p:nvGrpSpPr>
      <p:grpSpPr>
        <a:xfrm>
          <a:off x="0" y="0"/>
          <a:ext cx="0" cy="0"/>
          <a:chOff x="0" y="0"/>
          <a:chExt cx="0" cy="0"/>
        </a:xfrm>
      </p:grpSpPr>
      <p:sp>
        <p:nvSpPr>
          <p:cNvPr id="104888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8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84" name="Date Placeholder 3"/>
          <p:cNvSpPr>
            <a:spLocks noGrp="1"/>
          </p:cNvSpPr>
          <p:nvPr>
            <p:ph type="dt" sz="half" idx="10"/>
          </p:nvPr>
        </p:nvSpPr>
        <p:spPr/>
        <p:txBody>
          <a:bodyPr/>
          <a:p>
            <a:fld id="{383D4150-20BF-4DD0-BBF9-18F0CE26758A}" type="datetime1">
              <a:rPr lang="en-US" smtClean="0"/>
              <a:t>7/18/2016</a:t>
            </a:fld>
            <a:endParaRPr lang="en-US"/>
          </a:p>
        </p:txBody>
      </p:sp>
      <p:sp>
        <p:nvSpPr>
          <p:cNvPr id="1048885" name="Footer Placeholder 4"/>
          <p:cNvSpPr>
            <a:spLocks noGrp="1"/>
          </p:cNvSpPr>
          <p:nvPr>
            <p:ph type="ftr" sz="quarter" idx="11"/>
          </p:nvPr>
        </p:nvSpPr>
        <p:spPr/>
        <p:txBody>
          <a:bodyPr/>
          <a:p>
            <a:endParaRPr lang="en-US"/>
          </a:p>
        </p:txBody>
      </p:sp>
      <p:sp>
        <p:nvSpPr>
          <p:cNvPr id="104888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10" name=""/>
        <p:cNvGrpSpPr/>
        <p:nvPr/>
      </p:nvGrpSpPr>
      <p:grpSpPr>
        <a:xfrm>
          <a:off x="0" y="0"/>
          <a:ext cx="0" cy="0"/>
          <a:chOff x="0" y="0"/>
          <a:chExt cx="0" cy="0"/>
        </a:xfrm>
      </p:grpSpPr>
      <p:sp>
        <p:nvSpPr>
          <p:cNvPr id="1048887" name="Title 1"/>
          <p:cNvSpPr>
            <a:spLocks noGrp="1"/>
          </p:cNvSpPr>
          <p:nvPr>
            <p:ph type="title"/>
          </p:nvPr>
        </p:nvSpPr>
        <p:spPr/>
        <p:txBody>
          <a:bodyPr/>
          <a:p>
            <a:r>
              <a:rPr lang="en-US" smtClean="0"/>
              <a:t>Click to edit Master title style</a:t>
            </a:r>
            <a:endParaRPr lang="en-US"/>
          </a:p>
        </p:txBody>
      </p:sp>
      <p:sp>
        <p:nvSpPr>
          <p:cNvPr id="104888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8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90" name="Date Placeholder 4"/>
          <p:cNvSpPr>
            <a:spLocks noGrp="1"/>
          </p:cNvSpPr>
          <p:nvPr>
            <p:ph type="dt" sz="half" idx="10"/>
          </p:nvPr>
        </p:nvSpPr>
        <p:spPr/>
        <p:txBody>
          <a:bodyPr/>
          <a:p>
            <a:fld id="{4C910345-75BF-4DC5-86DE-BE144C1D9576}" type="datetime1">
              <a:rPr lang="en-US" smtClean="0"/>
              <a:t>7/18/2016</a:t>
            </a:fld>
            <a:endParaRPr lang="en-US"/>
          </a:p>
        </p:txBody>
      </p:sp>
      <p:sp>
        <p:nvSpPr>
          <p:cNvPr id="1048891" name="Footer Placeholder 5"/>
          <p:cNvSpPr>
            <a:spLocks noGrp="1"/>
          </p:cNvSpPr>
          <p:nvPr>
            <p:ph type="ftr" sz="quarter" idx="11"/>
          </p:nvPr>
        </p:nvSpPr>
        <p:spPr/>
        <p:txBody>
          <a:bodyPr/>
          <a:p>
            <a:endParaRPr lang="en-US"/>
          </a:p>
        </p:txBody>
      </p:sp>
      <p:sp>
        <p:nvSpPr>
          <p:cNvPr id="104889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11" name=""/>
        <p:cNvGrpSpPr/>
        <p:nvPr/>
      </p:nvGrpSpPr>
      <p:grpSpPr>
        <a:xfrm>
          <a:off x="0" y="0"/>
          <a:ext cx="0" cy="0"/>
          <a:chOff x="0" y="0"/>
          <a:chExt cx="0" cy="0"/>
        </a:xfrm>
      </p:grpSpPr>
      <p:sp>
        <p:nvSpPr>
          <p:cNvPr id="1048893" name="Title 1"/>
          <p:cNvSpPr>
            <a:spLocks noGrp="1"/>
          </p:cNvSpPr>
          <p:nvPr>
            <p:ph type="title"/>
          </p:nvPr>
        </p:nvSpPr>
        <p:spPr/>
        <p:txBody>
          <a:bodyPr/>
          <a:p>
            <a:r>
              <a:rPr lang="en-US" smtClean="0"/>
              <a:t>Click to edit Master title style</a:t>
            </a:r>
            <a:endParaRPr lang="en-US"/>
          </a:p>
        </p:txBody>
      </p:sp>
      <p:sp>
        <p:nvSpPr>
          <p:cNvPr id="1048894"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9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96"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9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98" name="Date Placeholder 6"/>
          <p:cNvSpPr>
            <a:spLocks noGrp="1"/>
          </p:cNvSpPr>
          <p:nvPr>
            <p:ph type="dt" sz="half" idx="10"/>
          </p:nvPr>
        </p:nvSpPr>
        <p:spPr/>
        <p:txBody>
          <a:bodyPr/>
          <a:p>
            <a:fld id="{C5FFF9A2-1724-4110-90D1-8DAB33EECB1E}" type="datetime1">
              <a:rPr lang="en-US" smtClean="0"/>
              <a:t>7/18/2016</a:t>
            </a:fld>
            <a:endParaRPr lang="en-US"/>
          </a:p>
        </p:txBody>
      </p:sp>
      <p:sp>
        <p:nvSpPr>
          <p:cNvPr id="1048899" name="Footer Placeholder 7"/>
          <p:cNvSpPr>
            <a:spLocks noGrp="1"/>
          </p:cNvSpPr>
          <p:nvPr>
            <p:ph type="ftr" sz="quarter" idx="11"/>
          </p:nvPr>
        </p:nvSpPr>
        <p:spPr/>
        <p:txBody>
          <a:bodyPr/>
          <a:p>
            <a:endParaRPr lang="en-US"/>
          </a:p>
        </p:txBody>
      </p:sp>
      <p:sp>
        <p:nvSpPr>
          <p:cNvPr id="1048900"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05" name=""/>
        <p:cNvGrpSpPr/>
        <p:nvPr/>
      </p:nvGrpSpPr>
      <p:grpSpPr>
        <a:xfrm>
          <a:off x="0" y="0"/>
          <a:ext cx="0" cy="0"/>
          <a:chOff x="0" y="0"/>
          <a:chExt cx="0" cy="0"/>
        </a:xfrm>
      </p:grpSpPr>
      <p:sp>
        <p:nvSpPr>
          <p:cNvPr id="1048862" name="Title 1"/>
          <p:cNvSpPr>
            <a:spLocks noGrp="1"/>
          </p:cNvSpPr>
          <p:nvPr>
            <p:ph type="title"/>
          </p:nvPr>
        </p:nvSpPr>
        <p:spPr/>
        <p:txBody>
          <a:bodyPr/>
          <a:p>
            <a:r>
              <a:rPr lang="en-US" smtClean="0"/>
              <a:t>Click to edit Master title style</a:t>
            </a:r>
            <a:endParaRPr lang="en-US"/>
          </a:p>
        </p:txBody>
      </p:sp>
      <p:sp>
        <p:nvSpPr>
          <p:cNvPr id="1048863" name="Date Placeholder 2"/>
          <p:cNvSpPr>
            <a:spLocks noGrp="1"/>
          </p:cNvSpPr>
          <p:nvPr>
            <p:ph type="dt" sz="half" idx="10"/>
          </p:nvPr>
        </p:nvSpPr>
        <p:spPr/>
        <p:txBody>
          <a:bodyPr/>
          <a:p>
            <a:fld id="{020B3D53-C5CC-4876-A84D-5BCB301891BB}" type="datetime1">
              <a:rPr lang="en-US" smtClean="0"/>
              <a:t>7/18/2016</a:t>
            </a:fld>
            <a:endParaRPr lang="en-US"/>
          </a:p>
        </p:txBody>
      </p:sp>
      <p:sp>
        <p:nvSpPr>
          <p:cNvPr id="1048864" name="Footer Placeholder 3"/>
          <p:cNvSpPr>
            <a:spLocks noGrp="1"/>
          </p:cNvSpPr>
          <p:nvPr>
            <p:ph type="ftr" sz="quarter" idx="11"/>
          </p:nvPr>
        </p:nvSpPr>
        <p:spPr/>
        <p:txBody>
          <a:bodyPr/>
          <a:p>
            <a:endParaRPr lang="en-US"/>
          </a:p>
        </p:txBody>
      </p:sp>
      <p:sp>
        <p:nvSpPr>
          <p:cNvPr id="1048865"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12" name=""/>
        <p:cNvGrpSpPr/>
        <p:nvPr/>
      </p:nvGrpSpPr>
      <p:grpSpPr>
        <a:xfrm>
          <a:off x="0" y="0"/>
          <a:ext cx="0" cy="0"/>
          <a:chOff x="0" y="0"/>
          <a:chExt cx="0" cy="0"/>
        </a:xfrm>
      </p:grpSpPr>
      <p:sp>
        <p:nvSpPr>
          <p:cNvPr id="1048901" name="Date Placeholder 1"/>
          <p:cNvSpPr>
            <a:spLocks noGrp="1"/>
          </p:cNvSpPr>
          <p:nvPr>
            <p:ph type="dt" sz="half" idx="10"/>
          </p:nvPr>
        </p:nvSpPr>
        <p:spPr/>
        <p:txBody>
          <a:bodyPr/>
          <a:p>
            <a:fld id="{E6A89ED5-0384-4E16-982C-B1CBD189286F}" type="datetime1">
              <a:rPr lang="en-US" smtClean="0"/>
              <a:t>7/18/2016</a:t>
            </a:fld>
            <a:endParaRPr lang="en-US"/>
          </a:p>
        </p:txBody>
      </p:sp>
      <p:sp>
        <p:nvSpPr>
          <p:cNvPr id="1048902" name="Footer Placeholder 2"/>
          <p:cNvSpPr>
            <a:spLocks noGrp="1"/>
          </p:cNvSpPr>
          <p:nvPr>
            <p:ph type="ftr" sz="quarter" idx="11"/>
          </p:nvPr>
        </p:nvSpPr>
        <p:spPr/>
        <p:txBody>
          <a:bodyPr/>
          <a:p>
            <a:endParaRPr lang="en-US"/>
          </a:p>
        </p:txBody>
      </p:sp>
      <p:sp>
        <p:nvSpPr>
          <p:cNvPr id="104890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13" name=""/>
        <p:cNvGrpSpPr/>
        <p:nvPr/>
      </p:nvGrpSpPr>
      <p:grpSpPr>
        <a:xfrm>
          <a:off x="0" y="0"/>
          <a:ext cx="0" cy="0"/>
          <a:chOff x="0" y="0"/>
          <a:chExt cx="0" cy="0"/>
        </a:xfrm>
      </p:grpSpPr>
      <p:sp>
        <p:nvSpPr>
          <p:cNvPr id="104890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9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0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907" name="Date Placeholder 4"/>
          <p:cNvSpPr>
            <a:spLocks noGrp="1"/>
          </p:cNvSpPr>
          <p:nvPr>
            <p:ph type="dt" sz="half" idx="10"/>
          </p:nvPr>
        </p:nvSpPr>
        <p:spPr/>
        <p:txBody>
          <a:bodyPr/>
          <a:p>
            <a:fld id="{8376D101-6971-4015-8A88-E550916AFF62}" type="datetime1">
              <a:rPr lang="en-US" smtClean="0"/>
              <a:t>7/18/2016</a:t>
            </a:fld>
            <a:endParaRPr lang="en-US"/>
          </a:p>
        </p:txBody>
      </p:sp>
      <p:sp>
        <p:nvSpPr>
          <p:cNvPr id="1048908" name="Footer Placeholder 5"/>
          <p:cNvSpPr>
            <a:spLocks noGrp="1"/>
          </p:cNvSpPr>
          <p:nvPr>
            <p:ph type="ftr" sz="quarter" idx="11"/>
          </p:nvPr>
        </p:nvSpPr>
        <p:spPr/>
        <p:txBody>
          <a:bodyPr/>
          <a:p>
            <a:endParaRPr lang="en-US"/>
          </a:p>
        </p:txBody>
      </p:sp>
      <p:sp>
        <p:nvSpPr>
          <p:cNvPr id="10489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07" name=""/>
        <p:cNvGrpSpPr/>
        <p:nvPr/>
      </p:nvGrpSpPr>
      <p:grpSpPr>
        <a:xfrm>
          <a:off x="0" y="0"/>
          <a:ext cx="0" cy="0"/>
          <a:chOff x="0" y="0"/>
          <a:chExt cx="0" cy="0"/>
        </a:xfrm>
      </p:grpSpPr>
      <p:sp>
        <p:nvSpPr>
          <p:cNvPr id="1048871"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872"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873"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74" name="Date Placeholder 4"/>
          <p:cNvSpPr>
            <a:spLocks noGrp="1"/>
          </p:cNvSpPr>
          <p:nvPr>
            <p:ph type="dt" sz="half" idx="10"/>
          </p:nvPr>
        </p:nvSpPr>
        <p:spPr/>
        <p:txBody>
          <a:bodyPr/>
          <a:p>
            <a:fld id="{ED793CD0-B47B-467B-AFF4-6D968C44C94E}" type="datetime1">
              <a:rPr lang="en-US" smtClean="0"/>
              <a:t>7/18/2016</a:t>
            </a:fld>
            <a:endParaRPr lang="en-US"/>
          </a:p>
        </p:txBody>
      </p:sp>
      <p:sp>
        <p:nvSpPr>
          <p:cNvPr id="1048875" name="Footer Placeholder 5"/>
          <p:cNvSpPr>
            <a:spLocks noGrp="1"/>
          </p:cNvSpPr>
          <p:nvPr>
            <p:ph type="ftr" sz="quarter" idx="11"/>
          </p:nvPr>
        </p:nvSpPr>
        <p:spPr/>
        <p:txBody>
          <a:bodyPr/>
          <a:p>
            <a:endParaRPr lang="en-US"/>
          </a:p>
        </p:txBody>
      </p:sp>
      <p:sp>
        <p:nvSpPr>
          <p:cNvPr id="1048876"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E8436230-D10A-4B61-80FF-1559020EA3FE}" type="datetime1">
              <a:rPr lang="en-US" smtClean="0"/>
              <a:t>7/18/2016</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dt="0" ftr="0" hdr="0" sldNum="1"/>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6" name="Title 1"/>
          <p:cNvSpPr>
            <a:spLocks noGrp="1"/>
          </p:cNvSpPr>
          <p:nvPr>
            <p:ph type="ctrTitle"/>
          </p:nvPr>
        </p:nvSpPr>
        <p:spPr>
          <a:xfrm>
            <a:off x="685800" y="1"/>
            <a:ext cx="7772400" cy="380999"/>
          </a:xfrm>
        </p:spPr>
        <p:txBody>
          <a:bodyPr>
            <a:normAutofit fontScale="90000"/>
          </a:bodyPr>
          <a:p>
            <a:r>
              <a:rPr b="1" dirty="0" sz="3200" lang="en-US" smtClean="0">
                <a:solidFill>
                  <a:srgbClr val="FF0000"/>
                </a:solidFill>
                <a:latin typeface="Times New Roman" pitchFamily="18" charset="0"/>
                <a:cs typeface="Times New Roman" pitchFamily="18" charset="0"/>
              </a:rPr>
              <a:t>Constraints</a:t>
            </a:r>
            <a:endParaRPr b="1" dirty="0" sz="3200" lang="en-US">
              <a:solidFill>
                <a:srgbClr val="FF0000"/>
              </a:solidFill>
              <a:latin typeface="Times New Roman" pitchFamily="18" charset="0"/>
              <a:cs typeface="Times New Roman" pitchFamily="18" charset="0"/>
            </a:endParaRPr>
          </a:p>
        </p:txBody>
      </p:sp>
      <p:sp>
        <p:nvSpPr>
          <p:cNvPr id="1048587" name="Subtitle 2"/>
          <p:cNvSpPr>
            <a:spLocks noGrp="1"/>
          </p:cNvSpPr>
          <p:nvPr>
            <p:ph type="subTitle" idx="1"/>
          </p:nvPr>
        </p:nvSpPr>
        <p:spPr>
          <a:xfrm>
            <a:off x="228600" y="457200"/>
            <a:ext cx="8686800" cy="6400800"/>
          </a:xfrm>
        </p:spPr>
        <p:txBody>
          <a:bodyPr/>
          <a:p>
            <a:pPr algn="l"/>
            <a:r>
              <a:rPr dirty="0" sz="2400" lang="en-US" smtClean="0">
                <a:solidFill>
                  <a:schemeClr val="tx1"/>
                </a:solidFill>
                <a:latin typeface="Times New Roman" pitchFamily="18" charset="0"/>
                <a:cs typeface="Times New Roman" pitchFamily="18" charset="0"/>
              </a:rPr>
              <a:t>The oracle server uses constraints to prevent invalid data entry into tables. Constraints prevent the deletion of a table if there are dependencies.</a:t>
            </a:r>
          </a:p>
          <a:p>
            <a:pPr algn="l"/>
            <a:r>
              <a:rPr dirty="0" sz="2800" lang="en-US" smtClean="0">
                <a:solidFill>
                  <a:srgbClr val="FF0000"/>
                </a:solidFill>
                <a:latin typeface="Times New Roman" pitchFamily="18" charset="0"/>
                <a:cs typeface="Times New Roman" pitchFamily="18" charset="0"/>
              </a:rPr>
              <a:t>Data integrity Constraints</a:t>
            </a:r>
          </a:p>
          <a:p>
            <a:endParaRPr dirty="0" lang="en-US"/>
          </a:p>
        </p:txBody>
      </p:sp>
      <p:sp>
        <p:nvSpPr>
          <p:cNvPr id="1048588" name="Slide Number Placeholder 3"/>
          <p:cNvSpPr>
            <a:spLocks noGrp="1"/>
          </p:cNvSpPr>
          <p:nvPr>
            <p:ph type="sldNum" sz="quarter" idx="12"/>
          </p:nvPr>
        </p:nvSpPr>
        <p:spPr/>
        <p:txBody>
          <a:bodyPr/>
          <a:p>
            <a:fld id="{B6F15528-21DE-4FAA-801E-634DDDAF4B2B}" type="slidenum">
              <a:rPr lang="en-US" smtClean="0"/>
              <a:t>1</a:t>
            </a:fld>
            <a:endParaRPr lang="en-US"/>
          </a:p>
        </p:txBody>
      </p:sp>
      <p:graphicFrame>
        <p:nvGraphicFramePr>
          <p:cNvPr id="4194304" name="Table 4"/>
          <p:cNvGraphicFramePr>
            <a:graphicFrameLocks noGrp="1"/>
          </p:cNvGraphicFramePr>
          <p:nvPr/>
        </p:nvGraphicFramePr>
        <p:xfrm>
          <a:off x="0" y="2667000"/>
          <a:ext cx="9144000" cy="4350096"/>
        </p:xfrm>
        <a:graphic>
          <a:graphicData uri="http://schemas.openxmlformats.org/drawingml/2006/table">
            <a:tbl>
              <a:tblPr firstRow="1" bandRow="1">
                <a:tableStyleId>{5C22544A-7EE6-4342-B048-85BDC9FD1C3A}</a:tableStyleId>
              </a:tblPr>
              <a:tblGrid>
                <a:gridCol w="1905000"/>
                <a:gridCol w="7239000"/>
              </a:tblGrid>
              <a:tr h="561620">
                <a:tc>
                  <a:txBody>
                    <a:bodyPr/>
                    <a:p>
                      <a:r>
                        <a:rPr dirty="0" sz="2000" lang="en-US" smtClean="0">
                          <a:latin typeface="Times New Roman" pitchFamily="18" charset="0"/>
                          <a:cs typeface="Times New Roman" pitchFamily="18" charset="0"/>
                        </a:rPr>
                        <a:t>Constraint</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Description</a:t>
                      </a:r>
                      <a:endParaRPr dirty="0" sz="2000" lang="en-US">
                        <a:latin typeface="Times New Roman" pitchFamily="18" charset="0"/>
                        <a:cs typeface="Times New Roman" pitchFamily="18" charset="0"/>
                      </a:endParaRPr>
                    </a:p>
                  </a:txBody>
                </a:tc>
              </a:tr>
              <a:tr h="561620">
                <a:tc>
                  <a:txBody>
                    <a:bodyPr/>
                    <a:p>
                      <a:r>
                        <a:rPr dirty="0" sz="2000" lang="en-US" smtClean="0">
                          <a:latin typeface="Times New Roman" pitchFamily="18" charset="0"/>
                          <a:cs typeface="Times New Roman" pitchFamily="18" charset="0"/>
                        </a:rPr>
                        <a:t>NOT NULL</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Specifies that the column cannot contain a null value</a:t>
                      </a:r>
                      <a:endParaRPr dirty="0" sz="2000" lang="en-US">
                        <a:latin typeface="Times New Roman" pitchFamily="18" charset="0"/>
                        <a:cs typeface="Times New Roman" pitchFamily="18" charset="0"/>
                      </a:endParaRPr>
                    </a:p>
                  </a:txBody>
                </a:tc>
              </a:tr>
              <a:tr h="969372">
                <a:tc>
                  <a:txBody>
                    <a:bodyPr/>
                    <a:p>
                      <a:r>
                        <a:rPr dirty="0" sz="2000" lang="en-US" smtClean="0">
                          <a:latin typeface="Times New Roman" pitchFamily="18" charset="0"/>
                          <a:cs typeface="Times New Roman" pitchFamily="18" charset="0"/>
                        </a:rPr>
                        <a:t>UNIQUE</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Specifies a column</a:t>
                      </a:r>
                      <a:r>
                        <a:rPr baseline="0" dirty="0" sz="2000" lang="en-US" smtClean="0">
                          <a:latin typeface="Times New Roman" pitchFamily="18" charset="0"/>
                          <a:cs typeface="Times New Roman" pitchFamily="18" charset="0"/>
                        </a:rPr>
                        <a:t> or combination of columns whose values must be unique for all rows in the table</a:t>
                      </a:r>
                      <a:endParaRPr dirty="0" sz="2000" lang="en-US">
                        <a:latin typeface="Times New Roman" pitchFamily="18" charset="0"/>
                        <a:cs typeface="Times New Roman" pitchFamily="18" charset="0"/>
                      </a:endParaRPr>
                    </a:p>
                  </a:txBody>
                </a:tc>
              </a:tr>
              <a:tr h="726492">
                <a:tc>
                  <a:txBody>
                    <a:bodyPr/>
                    <a:p>
                      <a:r>
                        <a:rPr dirty="0" sz="2000" lang="en-US" smtClean="0">
                          <a:latin typeface="Times New Roman" pitchFamily="18" charset="0"/>
                          <a:cs typeface="Times New Roman" pitchFamily="18" charset="0"/>
                        </a:rPr>
                        <a:t>PRIMARY KEY</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Uniquely</a:t>
                      </a:r>
                      <a:r>
                        <a:rPr baseline="0" dirty="0" sz="2000" lang="en-US" smtClean="0">
                          <a:latin typeface="Times New Roman" pitchFamily="18" charset="0"/>
                          <a:cs typeface="Times New Roman" pitchFamily="18" charset="0"/>
                        </a:rPr>
                        <a:t> identifies each row of the table</a:t>
                      </a:r>
                      <a:endParaRPr dirty="0" sz="2000" lang="en-US">
                        <a:latin typeface="Times New Roman" pitchFamily="18" charset="0"/>
                        <a:cs typeface="Times New Roman" pitchFamily="18" charset="0"/>
                      </a:endParaRPr>
                    </a:p>
                  </a:txBody>
                </a:tc>
              </a:tr>
              <a:tr h="969372">
                <a:tc>
                  <a:txBody>
                    <a:bodyPr/>
                    <a:p>
                      <a:r>
                        <a:rPr dirty="0" sz="2000" lang="en-US" smtClean="0">
                          <a:latin typeface="Times New Roman" pitchFamily="18" charset="0"/>
                          <a:cs typeface="Times New Roman" pitchFamily="18" charset="0"/>
                        </a:rPr>
                        <a:t>FOREIGN KEY</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Establishes and</a:t>
                      </a:r>
                      <a:r>
                        <a:rPr baseline="0" dirty="0" sz="2000" lang="en-US" smtClean="0">
                          <a:latin typeface="Times New Roman" pitchFamily="18" charset="0"/>
                          <a:cs typeface="Times New Roman" pitchFamily="18" charset="0"/>
                        </a:rPr>
                        <a:t> enforces a foreign key relationship between the column and a column of the referred table.</a:t>
                      </a:r>
                      <a:endParaRPr dirty="0" sz="2000" lang="en-US">
                        <a:latin typeface="Times New Roman" pitchFamily="18" charset="0"/>
                        <a:cs typeface="Times New Roman" pitchFamily="18" charset="0"/>
                      </a:endParaRPr>
                    </a:p>
                  </a:txBody>
                </a:tc>
              </a:tr>
              <a:tr h="561620">
                <a:tc>
                  <a:txBody>
                    <a:bodyPr/>
                    <a:p>
                      <a:r>
                        <a:rPr dirty="0" sz="2000" lang="en-US" smtClean="0">
                          <a:latin typeface="Times New Roman" pitchFamily="18" charset="0"/>
                          <a:cs typeface="Times New Roman" pitchFamily="18" charset="0"/>
                        </a:rPr>
                        <a:t>CHECK</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Specifies a condition</a:t>
                      </a:r>
                      <a:r>
                        <a:rPr baseline="0" dirty="0" sz="2000" lang="en-US" smtClean="0">
                          <a:latin typeface="Times New Roman" pitchFamily="18" charset="0"/>
                          <a:cs typeface="Times New Roman" pitchFamily="18" charset="0"/>
                        </a:rPr>
                        <a:t> that must be true</a:t>
                      </a:r>
                      <a:endParaRPr dirty="0" sz="2000" lang="en-US">
                        <a:latin typeface="Times New Roman" pitchFamily="18" charset="0"/>
                        <a:cs typeface="Times New Roman" pitchFamily="18" charset="0"/>
                      </a:endParaRPr>
                    </a:p>
                  </a:txBody>
                </a:tc>
              </a:tr>
            </a:tbl>
          </a:graphicData>
        </a:graphic>
      </p:graphicFrame>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18" name="Title 1"/>
          <p:cNvSpPr>
            <a:spLocks noGrp="1"/>
          </p:cNvSpPr>
          <p:nvPr>
            <p:ph type="title"/>
          </p:nvPr>
        </p:nvSpPr>
        <p:spPr>
          <a:xfrm>
            <a:off x="457200" y="0"/>
            <a:ext cx="8229600" cy="304800"/>
          </a:xfrm>
        </p:spPr>
        <p:txBody>
          <a:bodyPr>
            <a:normAutofit fontScale="90000"/>
          </a:bodyPr>
          <a:p>
            <a:endParaRPr dirty="0" lang="en-US"/>
          </a:p>
        </p:txBody>
      </p:sp>
      <p:sp>
        <p:nvSpPr>
          <p:cNvPr id="1048619" name="Content Placeholder 2"/>
          <p:cNvSpPr>
            <a:spLocks noGrp="1"/>
          </p:cNvSpPr>
          <p:nvPr>
            <p:ph idx="1"/>
          </p:nvPr>
        </p:nvSpPr>
        <p:spPr>
          <a:xfrm>
            <a:off x="228600" y="381000"/>
            <a:ext cx="8763000" cy="6477000"/>
          </a:xfrm>
        </p:spPr>
        <p:txBody>
          <a:bodyPr>
            <a:normAutofit/>
          </a:bodyPr>
          <a:p>
            <a:r>
              <a:rPr dirty="0" sz="2700" lang="en-US" smtClean="0">
                <a:solidFill>
                  <a:srgbClr val="FF0000"/>
                </a:solidFill>
                <a:latin typeface="Times New Roman" pitchFamily="18" charset="0"/>
                <a:cs typeface="Times New Roman" pitchFamily="18" charset="0"/>
              </a:rPr>
              <a:t>Example: </a:t>
            </a:r>
            <a:r>
              <a:rPr dirty="0" sz="2700" lang="en-US" smtClean="0">
                <a:latin typeface="Times New Roman" pitchFamily="18" charset="0"/>
                <a:cs typeface="Times New Roman" pitchFamily="18" charset="0"/>
              </a:rPr>
              <a:t>To create an employee table with Primary Key constraint, the query would be like,</a:t>
            </a:r>
          </a:p>
          <a:p>
            <a:r>
              <a:rPr b="1" dirty="0" sz="2700" lang="en-US" smtClean="0">
                <a:solidFill>
                  <a:srgbClr val="FF0000"/>
                </a:solidFill>
                <a:latin typeface="Times New Roman" pitchFamily="18" charset="0"/>
                <a:cs typeface="Times New Roman" pitchFamily="18" charset="0"/>
              </a:rPr>
              <a:t>Primary Key at column level:</a:t>
            </a:r>
          </a:p>
          <a:p>
            <a:pPr>
              <a:buNone/>
            </a:pPr>
            <a:endParaRPr dirty="0" sz="2700" lang="en-US" smtClean="0">
              <a:latin typeface="Times New Roman" pitchFamily="18" charset="0"/>
              <a:cs typeface="Times New Roman" pitchFamily="18" charset="0"/>
            </a:endParaRPr>
          </a:p>
          <a:p>
            <a:pPr>
              <a:buNone/>
            </a:pPr>
            <a:r>
              <a:rPr dirty="0" sz="2700" lang="en-US" smtClean="0">
                <a:solidFill>
                  <a:srgbClr val="FF0000"/>
                </a:solidFill>
                <a:latin typeface="Times New Roman" pitchFamily="18" charset="0"/>
                <a:cs typeface="Times New Roman" pitchFamily="18" charset="0"/>
              </a:rPr>
              <a:t>CREATE TABLE</a:t>
            </a:r>
            <a:r>
              <a:rPr dirty="0" sz="2700" lang="en-US" smtClean="0">
                <a:latin typeface="Times New Roman" pitchFamily="18" charset="0"/>
                <a:cs typeface="Times New Roman" pitchFamily="18" charset="0"/>
              </a:rPr>
              <a:t> employee </a:t>
            </a:r>
            <a:br>
              <a:rPr dirty="0" sz="27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 id number(5)</a:t>
            </a:r>
            <a:r>
              <a:rPr dirty="0" sz="2700" lang="en-US" smtClean="0">
                <a:solidFill>
                  <a:srgbClr val="FF0000"/>
                </a:solidFill>
                <a:latin typeface="Times New Roman" pitchFamily="18" charset="0"/>
                <a:cs typeface="Times New Roman" pitchFamily="18" charset="0"/>
              </a:rPr>
              <a:t> PRIMARY KEY, </a:t>
            </a:r>
            <a:br>
              <a:rPr dirty="0" sz="2700" lang="en-US" smtClean="0">
                <a:solidFill>
                  <a:srgbClr val="FF0000"/>
                </a:solidFill>
                <a:latin typeface="Times New Roman" pitchFamily="18" charset="0"/>
                <a:cs typeface="Times New Roman" pitchFamily="18" charset="0"/>
              </a:rPr>
            </a:br>
            <a:r>
              <a:rPr dirty="0" sz="2700" lang="en-US" smtClean="0">
                <a:latin typeface="Times New Roman" pitchFamily="18" charset="0"/>
                <a:cs typeface="Times New Roman" pitchFamily="18" charset="0"/>
              </a:rPr>
              <a:t>name char(20), </a:t>
            </a:r>
            <a:br>
              <a:rPr dirty="0" sz="27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dept char(10), </a:t>
            </a:r>
            <a:br>
              <a:rPr dirty="0" sz="27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age number(2), </a:t>
            </a:r>
            <a:br>
              <a:rPr dirty="0" sz="27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salary number(10), </a:t>
            </a:r>
            <a:br>
              <a:rPr dirty="0" sz="27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location char(10) </a:t>
            </a:r>
            <a:br>
              <a:rPr dirty="0" sz="27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a:t>
            </a:r>
          </a:p>
          <a:p>
            <a:endParaRPr dirty="0" sz="2700" lang="en-US" smtClean="0"/>
          </a:p>
          <a:p>
            <a:endParaRPr dirty="0" lang="en-US"/>
          </a:p>
        </p:txBody>
      </p:sp>
      <p:sp>
        <p:nvSpPr>
          <p:cNvPr id="1048620" name="Slide Number Placeholder 3"/>
          <p:cNvSpPr>
            <a:spLocks noGrp="1"/>
          </p:cNvSpPr>
          <p:nvPr>
            <p:ph type="sldNum" sz="quarter" idx="12"/>
          </p:nvPr>
        </p:nvSpPr>
        <p:spPr/>
        <p:txBody>
          <a:bodyPr/>
          <a:p>
            <a:fld id="{B6F15528-21DE-4FAA-801E-634DDDAF4B2B}" type="slidenum">
              <a:rPr lang="en-US" smtClean="0"/>
              <a:t>10</a:t>
            </a:fld>
            <a:endParaRPr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21" name="Title 1"/>
          <p:cNvSpPr>
            <a:spLocks noGrp="1"/>
          </p:cNvSpPr>
          <p:nvPr>
            <p:ph type="title"/>
          </p:nvPr>
        </p:nvSpPr>
        <p:spPr>
          <a:xfrm>
            <a:off x="457200" y="274638"/>
            <a:ext cx="8229600" cy="334962"/>
          </a:xfrm>
        </p:spPr>
        <p:txBody>
          <a:bodyPr>
            <a:normAutofit fontScale="90000"/>
          </a:bodyPr>
          <a:p>
            <a:endParaRPr dirty="0" lang="en-US"/>
          </a:p>
        </p:txBody>
      </p:sp>
      <p:sp>
        <p:nvSpPr>
          <p:cNvPr id="1048622" name="Content Placeholder 2"/>
          <p:cNvSpPr>
            <a:spLocks noGrp="1"/>
          </p:cNvSpPr>
          <p:nvPr>
            <p:ph idx="1"/>
          </p:nvPr>
        </p:nvSpPr>
        <p:spPr>
          <a:xfrm>
            <a:off x="457200" y="914400"/>
            <a:ext cx="8229600" cy="5211763"/>
          </a:xfrm>
        </p:spPr>
        <p:txBody>
          <a:bodyPr>
            <a:noAutofit/>
          </a:bodyPr>
          <a:p>
            <a:r>
              <a:rPr b="1" dirty="0" sz="2800" lang="en-US" smtClean="0">
                <a:solidFill>
                  <a:srgbClr val="FF0000"/>
                </a:solidFill>
                <a:latin typeface="Times New Roman" pitchFamily="18" charset="0"/>
                <a:cs typeface="Times New Roman" pitchFamily="18" charset="0"/>
              </a:rPr>
              <a:t>Primary Key at table level:</a:t>
            </a:r>
            <a:endParaRPr dirty="0" sz="2800" lang="en-US" smtClean="0">
              <a:solidFill>
                <a:srgbClr val="FF0000"/>
              </a:solidFill>
              <a:latin typeface="Times New Roman" pitchFamily="18" charset="0"/>
              <a:cs typeface="Times New Roman" pitchFamily="18" charset="0"/>
            </a:endParaRPr>
          </a:p>
          <a:p>
            <a:pPr>
              <a:buNone/>
            </a:pPr>
            <a:r>
              <a:rPr dirty="0" sz="2800" lang="en-US" smtClean="0">
                <a:solidFill>
                  <a:srgbClr val="FF0000"/>
                </a:solidFill>
                <a:latin typeface="Times New Roman" pitchFamily="18" charset="0"/>
                <a:cs typeface="Times New Roman" pitchFamily="18" charset="0"/>
              </a:rPr>
              <a:t>CREATE TABLE</a:t>
            </a:r>
            <a:r>
              <a:rPr dirty="0" sz="2800" lang="en-US" smtClean="0">
                <a:latin typeface="Times New Roman" pitchFamily="18" charset="0"/>
                <a:cs typeface="Times New Roman" pitchFamily="18" charset="0"/>
              </a:rPr>
              <a:t> employee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 id number(5),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name char(20),</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dept char(10),</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age number(2),</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salary number(10),</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location char(10),</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CONSTRAINT</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emp_id_pk</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PRIMARY KEY </a:t>
            </a:r>
            <a:r>
              <a:rPr dirty="0" sz="2800" lang="en-US" smtClean="0">
                <a:latin typeface="Times New Roman" pitchFamily="18" charset="0"/>
                <a:cs typeface="Times New Roman" pitchFamily="18" charset="0"/>
              </a:rPr>
              <a:t>(id)</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a:t>
            </a:r>
          </a:p>
          <a:p>
            <a:pPr>
              <a:buNone/>
            </a:pPr>
            <a:endParaRPr dirty="0" sz="2800" lang="en-US">
              <a:latin typeface="Times New Roman" pitchFamily="18" charset="0"/>
              <a:cs typeface="Times New Roman" pitchFamily="18" charset="0"/>
            </a:endParaRPr>
          </a:p>
        </p:txBody>
      </p:sp>
      <p:sp>
        <p:nvSpPr>
          <p:cNvPr id="1048623" name="Slide Number Placeholder 3"/>
          <p:cNvSpPr>
            <a:spLocks noGrp="1"/>
          </p:cNvSpPr>
          <p:nvPr>
            <p:ph type="sldNum" sz="quarter" idx="12"/>
          </p:nvPr>
        </p:nvSpPr>
        <p:spPr/>
        <p:txBody>
          <a:bodyPr/>
          <a:p>
            <a:fld id="{B6F15528-21DE-4FAA-801E-634DDDAF4B2B}" type="slidenum">
              <a:rPr lang="en-US" smtClean="0"/>
              <a:t>11</a:t>
            </a:fld>
            <a:endParaRPr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24" name="Title 1"/>
          <p:cNvSpPr>
            <a:spLocks noGrp="1"/>
          </p:cNvSpPr>
          <p:nvPr>
            <p:ph type="title"/>
          </p:nvPr>
        </p:nvSpPr>
        <p:spPr>
          <a:xfrm>
            <a:off x="457200" y="0"/>
            <a:ext cx="8229600" cy="1143000"/>
          </a:xfrm>
        </p:spPr>
        <p:txBody>
          <a:bodyPr>
            <a:noAutofit/>
          </a:bodyPr>
          <a:p>
            <a:r>
              <a:rPr b="1" dirty="0" sz="2800" lang="en-US" smtClean="0">
                <a:solidFill>
                  <a:srgbClr val="FF0000"/>
                </a:solidFill>
                <a:latin typeface="Times New Roman" pitchFamily="18" charset="0"/>
                <a:cs typeface="Times New Roman" pitchFamily="18" charset="0"/>
              </a:rPr>
              <a:t>SQL Foreign key or Referential Integrity </a:t>
            </a:r>
            <a:br>
              <a:rPr b="1" dirty="0" sz="2800" lang="en-US" smtClean="0">
                <a:solidFill>
                  <a:srgbClr val="FF0000"/>
                </a:solidFill>
                <a:latin typeface="Times New Roman" pitchFamily="18" charset="0"/>
                <a:cs typeface="Times New Roman" pitchFamily="18" charset="0"/>
              </a:rPr>
            </a:br>
            <a:endParaRPr dirty="0" sz="2800" lang="en-US">
              <a:solidFill>
                <a:srgbClr val="FF0000"/>
              </a:solidFill>
              <a:latin typeface="Times New Roman" pitchFamily="18" charset="0"/>
              <a:cs typeface="Times New Roman" pitchFamily="18" charset="0"/>
            </a:endParaRPr>
          </a:p>
        </p:txBody>
      </p:sp>
      <p:sp>
        <p:nvSpPr>
          <p:cNvPr id="1048625" name="Content Placeholder 2"/>
          <p:cNvSpPr>
            <a:spLocks noGrp="1"/>
          </p:cNvSpPr>
          <p:nvPr>
            <p:ph idx="1"/>
          </p:nvPr>
        </p:nvSpPr>
        <p:spPr>
          <a:xfrm>
            <a:off x="457200" y="990600"/>
            <a:ext cx="8229600" cy="5638800"/>
          </a:xfrm>
        </p:spPr>
        <p:txBody>
          <a:bodyPr>
            <a:noAutofit/>
          </a:bodyPr>
          <a:p>
            <a:r>
              <a:rPr dirty="0" sz="2800" lang="en-US" smtClean="0">
                <a:latin typeface="Times New Roman" pitchFamily="18" charset="0"/>
                <a:cs typeface="Times New Roman" pitchFamily="18" charset="0"/>
              </a:rPr>
              <a:t>This constraint identifies any column referencing the PRIMARY KEY in another table. </a:t>
            </a:r>
          </a:p>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It establishes a relationship between two columns in the same table or between different tables. </a:t>
            </a:r>
          </a:p>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For a column to be defined as a Foreign Key, it should be defined as a Primary Key in the table which it is referring. </a:t>
            </a:r>
          </a:p>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One or more columns can be defined as Foreign key. </a:t>
            </a:r>
          </a:p>
        </p:txBody>
      </p:sp>
      <p:sp>
        <p:nvSpPr>
          <p:cNvPr id="1048626" name="Slide Number Placeholder 3"/>
          <p:cNvSpPr>
            <a:spLocks noGrp="1"/>
          </p:cNvSpPr>
          <p:nvPr>
            <p:ph type="sldNum" sz="quarter" idx="12"/>
          </p:nvPr>
        </p:nvSpPr>
        <p:spPr/>
        <p:txBody>
          <a:bodyPr/>
          <a:p>
            <a:fld id="{B6F15528-21DE-4FAA-801E-634DDDAF4B2B}" type="slidenum">
              <a:rPr lang="en-US" smtClean="0"/>
              <a:t>12</a:t>
            </a:fld>
            <a:endParaRPr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27" name="Title 1"/>
          <p:cNvSpPr>
            <a:spLocks noGrp="1"/>
          </p:cNvSpPr>
          <p:nvPr>
            <p:ph type="title"/>
          </p:nvPr>
        </p:nvSpPr>
        <p:spPr>
          <a:xfrm>
            <a:off x="457200" y="274638"/>
            <a:ext cx="8229600" cy="639762"/>
          </a:xfrm>
        </p:spPr>
        <p:txBody>
          <a:bodyPr>
            <a:normAutofit fontScale="90000"/>
          </a:bodyPr>
          <a:p>
            <a:endParaRPr dirty="0" lang="en-US"/>
          </a:p>
        </p:txBody>
      </p:sp>
      <p:sp>
        <p:nvSpPr>
          <p:cNvPr id="1048628" name="Content Placeholder 2"/>
          <p:cNvSpPr>
            <a:spLocks noGrp="1"/>
          </p:cNvSpPr>
          <p:nvPr>
            <p:ph idx="1"/>
          </p:nvPr>
        </p:nvSpPr>
        <p:spPr>
          <a:xfrm>
            <a:off x="457200" y="838200"/>
            <a:ext cx="8229600" cy="5791200"/>
          </a:xfrm>
        </p:spPr>
        <p:txBody>
          <a:bodyPr>
            <a:normAutofit/>
          </a:bodyPr>
          <a:p>
            <a:r>
              <a:rPr b="1" dirty="0" lang="en-US" smtClean="0">
                <a:solidFill>
                  <a:srgbClr val="FF0000"/>
                </a:solidFill>
                <a:latin typeface="Times New Roman" pitchFamily="18" charset="0"/>
                <a:cs typeface="Times New Roman" pitchFamily="18" charset="0"/>
              </a:rPr>
              <a:t>Syntax to define a Foreign key at column level:</a:t>
            </a:r>
            <a:endParaRPr dirty="0" lang="en-US" smtClean="0">
              <a:solidFill>
                <a:srgbClr val="FF0000"/>
              </a:solidFill>
              <a:latin typeface="Times New Roman" pitchFamily="18" charset="0"/>
              <a:cs typeface="Times New Roman" pitchFamily="18" charset="0"/>
            </a:endParaRPr>
          </a:p>
          <a:p>
            <a:pPr>
              <a:buNone/>
            </a:pPr>
            <a:r>
              <a:rPr dirty="0" sz="2700" lang="en-US" smtClean="0">
                <a:latin typeface="Times New Roman" pitchFamily="18" charset="0"/>
                <a:cs typeface="Times New Roman" pitchFamily="18" charset="0"/>
              </a:rPr>
              <a:t>[CONSTRAINT </a:t>
            </a:r>
            <a:r>
              <a:rPr dirty="0" sz="2700" lang="en-US" err="1" smtClean="0">
                <a:latin typeface="Times New Roman" pitchFamily="18" charset="0"/>
                <a:cs typeface="Times New Roman" pitchFamily="18" charset="0"/>
              </a:rPr>
              <a:t>constraint_name</a:t>
            </a:r>
            <a:r>
              <a:rPr dirty="0" sz="2700" lang="en-US" smtClean="0">
                <a:latin typeface="Times New Roman" pitchFamily="18" charset="0"/>
                <a:cs typeface="Times New Roman" pitchFamily="18" charset="0"/>
              </a:rPr>
              <a:t>] </a:t>
            </a:r>
            <a:r>
              <a:rPr dirty="0" sz="2700" lang="en-US" smtClean="0">
                <a:solidFill>
                  <a:srgbClr val="FF0000"/>
                </a:solidFill>
                <a:latin typeface="Times New Roman" pitchFamily="18" charset="0"/>
                <a:cs typeface="Times New Roman" pitchFamily="18" charset="0"/>
              </a:rPr>
              <a:t>REFERENCES </a:t>
            </a:r>
            <a:r>
              <a:rPr dirty="0" sz="2700" lang="en-US" err="1" smtClean="0">
                <a:latin typeface="Times New Roman" pitchFamily="18" charset="0"/>
                <a:cs typeface="Times New Roman" pitchFamily="18" charset="0"/>
              </a:rPr>
              <a:t>Referenced_Table_name</a:t>
            </a:r>
            <a:r>
              <a:rPr dirty="0" sz="2700" lang="en-US" smtClean="0">
                <a:latin typeface="Times New Roman" pitchFamily="18" charset="0"/>
                <a:cs typeface="Times New Roman" pitchFamily="18" charset="0"/>
              </a:rPr>
              <a:t>(</a:t>
            </a:r>
            <a:r>
              <a:rPr dirty="0" sz="2700" lang="en-US" err="1" smtClean="0">
                <a:latin typeface="Times New Roman" pitchFamily="18" charset="0"/>
                <a:cs typeface="Times New Roman" pitchFamily="18" charset="0"/>
              </a:rPr>
              <a:t>column_name</a:t>
            </a:r>
            <a:r>
              <a:rPr dirty="0" sz="2700" lang="en-US" smtClean="0">
                <a:latin typeface="Times New Roman" pitchFamily="18" charset="0"/>
                <a:cs typeface="Times New Roman" pitchFamily="18" charset="0"/>
              </a:rPr>
              <a:t>) </a:t>
            </a:r>
          </a:p>
          <a:p>
            <a:pPr>
              <a:buNone/>
            </a:pPr>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Syntax to define a Foreign key at table level:</a:t>
            </a:r>
          </a:p>
          <a:p>
            <a:endParaRPr dirty="0" lang="en-US" smtClean="0">
              <a:solidFill>
                <a:srgbClr val="FF0000"/>
              </a:solidFill>
              <a:latin typeface="Times New Roman" pitchFamily="18" charset="0"/>
              <a:cs typeface="Times New Roman" pitchFamily="18" charset="0"/>
            </a:endParaRPr>
          </a:p>
          <a:p>
            <a:pPr>
              <a:buNone/>
            </a:pPr>
            <a:r>
              <a:rPr dirty="0" sz="2700" lang="en-US" smtClean="0">
                <a:latin typeface="Times New Roman" pitchFamily="18" charset="0"/>
                <a:cs typeface="Times New Roman" pitchFamily="18" charset="0"/>
              </a:rPr>
              <a:t>[CONSTRAINT </a:t>
            </a:r>
            <a:r>
              <a:rPr dirty="0" sz="2700" lang="en-US" err="1" smtClean="0">
                <a:latin typeface="Times New Roman" pitchFamily="18" charset="0"/>
                <a:cs typeface="Times New Roman" pitchFamily="18" charset="0"/>
              </a:rPr>
              <a:t>constraint_name</a:t>
            </a:r>
            <a:r>
              <a:rPr dirty="0" sz="2700" lang="en-US" smtClean="0">
                <a:latin typeface="Times New Roman" pitchFamily="18" charset="0"/>
                <a:cs typeface="Times New Roman" pitchFamily="18" charset="0"/>
              </a:rPr>
              <a:t>] </a:t>
            </a:r>
            <a:r>
              <a:rPr dirty="0" sz="2700" lang="en-US" smtClean="0">
                <a:solidFill>
                  <a:srgbClr val="FF0000"/>
                </a:solidFill>
                <a:latin typeface="Times New Roman" pitchFamily="18" charset="0"/>
                <a:cs typeface="Times New Roman" pitchFamily="18" charset="0"/>
              </a:rPr>
              <a:t>FOREIGN KEY </a:t>
            </a:r>
            <a:r>
              <a:rPr dirty="0" sz="2700" lang="en-US" smtClean="0">
                <a:latin typeface="Times New Roman" pitchFamily="18" charset="0"/>
                <a:cs typeface="Times New Roman" pitchFamily="18" charset="0"/>
              </a:rPr>
              <a:t>(</a:t>
            </a:r>
            <a:r>
              <a:rPr dirty="0" sz="2700" lang="en-US" err="1" smtClean="0">
                <a:latin typeface="Times New Roman" pitchFamily="18" charset="0"/>
                <a:cs typeface="Times New Roman" pitchFamily="18" charset="0"/>
              </a:rPr>
              <a:t>column_name</a:t>
            </a:r>
            <a:r>
              <a:rPr dirty="0" sz="2700" lang="en-US" smtClean="0">
                <a:latin typeface="Times New Roman" pitchFamily="18" charset="0"/>
                <a:cs typeface="Times New Roman" pitchFamily="18" charset="0"/>
              </a:rPr>
              <a:t>) </a:t>
            </a:r>
            <a:r>
              <a:rPr dirty="0" sz="2700" lang="en-US" smtClean="0">
                <a:solidFill>
                  <a:srgbClr val="FF0000"/>
                </a:solidFill>
                <a:latin typeface="Times New Roman" pitchFamily="18" charset="0"/>
                <a:cs typeface="Times New Roman" pitchFamily="18" charset="0"/>
              </a:rPr>
              <a:t>REFERENCES </a:t>
            </a:r>
            <a:r>
              <a:rPr dirty="0" sz="2700" lang="en-US" err="1" smtClean="0">
                <a:latin typeface="Times New Roman" pitchFamily="18" charset="0"/>
                <a:cs typeface="Times New Roman" pitchFamily="18" charset="0"/>
              </a:rPr>
              <a:t>referenced_table_name</a:t>
            </a:r>
            <a:r>
              <a:rPr dirty="0" sz="2700" lang="en-US" smtClean="0">
                <a:latin typeface="Times New Roman" pitchFamily="18" charset="0"/>
                <a:cs typeface="Times New Roman" pitchFamily="18" charset="0"/>
              </a:rPr>
              <a:t>(</a:t>
            </a:r>
            <a:r>
              <a:rPr dirty="0" sz="2700" lang="en-US" err="1" smtClean="0">
                <a:latin typeface="Times New Roman" pitchFamily="18" charset="0"/>
                <a:cs typeface="Times New Roman" pitchFamily="18" charset="0"/>
              </a:rPr>
              <a:t>column_name</a:t>
            </a:r>
            <a:r>
              <a:rPr dirty="0" sz="2700" lang="en-US" smtClean="0">
                <a:latin typeface="Times New Roman" pitchFamily="18" charset="0"/>
                <a:cs typeface="Times New Roman" pitchFamily="18" charset="0"/>
              </a:rPr>
              <a:t>); </a:t>
            </a:r>
          </a:p>
          <a:p>
            <a:endParaRPr dirty="0" lang="en-US" smtClean="0"/>
          </a:p>
          <a:p>
            <a:endParaRPr dirty="0" lang="en-US"/>
          </a:p>
        </p:txBody>
      </p:sp>
      <p:sp>
        <p:nvSpPr>
          <p:cNvPr id="1048629" name="Slide Number Placeholder 3"/>
          <p:cNvSpPr>
            <a:spLocks noGrp="1"/>
          </p:cNvSpPr>
          <p:nvPr>
            <p:ph type="sldNum" sz="quarter" idx="12"/>
          </p:nvPr>
        </p:nvSpPr>
        <p:spPr/>
        <p:txBody>
          <a:bodyPr/>
          <a:p>
            <a:fld id="{B6F15528-21DE-4FAA-801E-634DDDAF4B2B}" type="slidenum">
              <a:rPr lang="en-US" smtClean="0"/>
              <a:t>13</a:t>
            </a:fld>
            <a:endParaRPr lang="en-US"/>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30" name="Title 1"/>
          <p:cNvSpPr>
            <a:spLocks noGrp="1"/>
          </p:cNvSpPr>
          <p:nvPr>
            <p:ph type="title"/>
          </p:nvPr>
        </p:nvSpPr>
        <p:spPr>
          <a:xfrm>
            <a:off x="457200" y="0"/>
            <a:ext cx="8229600" cy="609600"/>
          </a:xfrm>
        </p:spPr>
        <p:txBody>
          <a:bodyPr>
            <a:noAutofit/>
          </a:bodyPr>
          <a:p>
            <a:pPr algn="l"/>
            <a:r>
              <a:rPr dirty="0" sz="2400" lang="en-US" smtClean="0">
                <a:solidFill>
                  <a:srgbClr val="FF0000"/>
                </a:solidFill>
                <a:latin typeface="Times New Roman" pitchFamily="18" charset="0"/>
                <a:cs typeface="Times New Roman" pitchFamily="18" charset="0"/>
              </a:rPr>
              <a:t>Example: </a:t>
            </a:r>
            <a:r>
              <a:rPr dirty="0" sz="2400" lang="en-US" smtClean="0"/>
              <a:t/>
            </a:r>
            <a:br>
              <a:rPr dirty="0" sz="2400" lang="en-US" smtClean="0"/>
            </a:br>
            <a:endParaRPr dirty="0" sz="2400" lang="en-US"/>
          </a:p>
        </p:txBody>
      </p:sp>
      <p:sp>
        <p:nvSpPr>
          <p:cNvPr id="1048631" name="Content Placeholder 2"/>
          <p:cNvSpPr>
            <a:spLocks noGrp="1"/>
          </p:cNvSpPr>
          <p:nvPr>
            <p:ph idx="1"/>
          </p:nvPr>
        </p:nvSpPr>
        <p:spPr>
          <a:xfrm>
            <a:off x="152400" y="381000"/>
            <a:ext cx="8839200" cy="6172200"/>
          </a:xfrm>
        </p:spPr>
        <p:txBody>
          <a:bodyPr>
            <a:noAutofit/>
          </a:bodyPr>
          <a:p>
            <a:r>
              <a:rPr dirty="0" sz="2300" lang="en-US" smtClean="0">
                <a:latin typeface="Times New Roman" pitchFamily="18" charset="0"/>
                <a:cs typeface="Times New Roman" pitchFamily="18" charset="0"/>
              </a:rPr>
              <a:t>Consider  "product" table and "</a:t>
            </a:r>
            <a:r>
              <a:rPr dirty="0" sz="2300" lang="en-US" err="1" smtClean="0">
                <a:latin typeface="Times New Roman" pitchFamily="18" charset="0"/>
                <a:cs typeface="Times New Roman" pitchFamily="18" charset="0"/>
              </a:rPr>
              <a:t>order_items</a:t>
            </a:r>
            <a:r>
              <a:rPr dirty="0" sz="2300" lang="en-US" smtClean="0">
                <a:latin typeface="Times New Roman" pitchFamily="18" charset="0"/>
                <a:cs typeface="Times New Roman" pitchFamily="18" charset="0"/>
              </a:rPr>
              <a:t>". </a:t>
            </a:r>
            <a:br>
              <a:rPr dirty="0" sz="2300" lang="en-US" smtClean="0">
                <a:latin typeface="Times New Roman" pitchFamily="18" charset="0"/>
                <a:cs typeface="Times New Roman" pitchFamily="18" charset="0"/>
              </a:rPr>
            </a:br>
            <a:r>
              <a:rPr b="1" dirty="0" sz="2300" lang="en-US" smtClean="0">
                <a:solidFill>
                  <a:srgbClr val="FF0000"/>
                </a:solidFill>
                <a:latin typeface="Times New Roman" pitchFamily="18" charset="0"/>
                <a:cs typeface="Times New Roman" pitchFamily="18" charset="0"/>
              </a:rPr>
              <a:t>Foreign Key at column level:</a:t>
            </a:r>
            <a:r>
              <a:rPr dirty="0" sz="2300" lang="en-US" smtClean="0">
                <a:solidFill>
                  <a:srgbClr val="FF0000"/>
                </a:solidFill>
                <a:latin typeface="Times New Roman" pitchFamily="18" charset="0"/>
                <a:cs typeface="Times New Roman" pitchFamily="18" charset="0"/>
              </a:rPr>
              <a:t> </a:t>
            </a:r>
          </a:p>
          <a:p>
            <a:pPr>
              <a:buNone/>
            </a:pPr>
            <a:r>
              <a:rPr dirty="0" sz="2300" lang="en-US" smtClean="0">
                <a:latin typeface="Times New Roman" pitchFamily="18" charset="0"/>
                <a:cs typeface="Times New Roman" pitchFamily="18" charset="0"/>
              </a:rPr>
              <a:t>CREATE TABLE</a:t>
            </a:r>
            <a:r>
              <a:rPr dirty="0" sz="2300" lang="en-US" smtClean="0">
                <a:solidFill>
                  <a:srgbClr val="FF0000"/>
                </a:solidFill>
                <a:latin typeface="Times New Roman" pitchFamily="18" charset="0"/>
                <a:cs typeface="Times New Roman" pitchFamily="18" charset="0"/>
              </a:rPr>
              <a:t> product </a:t>
            </a:r>
          </a:p>
          <a:p>
            <a:pPr>
              <a:buNone/>
            </a:pPr>
            <a:r>
              <a:rPr dirty="0" sz="2300" lang="en-US" smtClean="0">
                <a:latin typeface="Times New Roman" pitchFamily="18" charset="0"/>
                <a:cs typeface="Times New Roman" pitchFamily="18" charset="0"/>
              </a:rPr>
              <a:t>( </a:t>
            </a:r>
            <a:r>
              <a:rPr dirty="0" sz="2300" lang="en-US" err="1" smtClean="0">
                <a:latin typeface="Times New Roman" pitchFamily="18" charset="0"/>
                <a:cs typeface="Times New Roman" pitchFamily="18" charset="0"/>
              </a:rPr>
              <a:t>product_id</a:t>
            </a:r>
            <a:r>
              <a:rPr dirty="0" sz="2300" lang="en-US" smtClean="0">
                <a:latin typeface="Times New Roman" pitchFamily="18" charset="0"/>
                <a:cs typeface="Times New Roman" pitchFamily="18" charset="0"/>
              </a:rPr>
              <a:t> number(5)</a:t>
            </a:r>
            <a:r>
              <a:rPr dirty="0" sz="2300" lang="en-US" smtClean="0">
                <a:solidFill>
                  <a:srgbClr val="FF0000"/>
                </a:solidFill>
                <a:latin typeface="Times New Roman" pitchFamily="18" charset="0"/>
                <a:cs typeface="Times New Roman" pitchFamily="18" charset="0"/>
              </a:rPr>
              <a:t> CONSTRAINT </a:t>
            </a:r>
            <a:r>
              <a:rPr dirty="0" sz="2300" lang="en-US" err="1" smtClean="0">
                <a:latin typeface="Times New Roman" pitchFamily="18" charset="0"/>
                <a:cs typeface="Times New Roman" pitchFamily="18" charset="0"/>
              </a:rPr>
              <a:t>pd_id_pk</a:t>
            </a:r>
            <a:r>
              <a:rPr dirty="0" sz="2300" lang="en-US" smtClean="0">
                <a:latin typeface="Times New Roman" pitchFamily="18" charset="0"/>
                <a:cs typeface="Times New Roman" pitchFamily="18" charset="0"/>
              </a:rPr>
              <a:t> </a:t>
            </a:r>
            <a:r>
              <a:rPr dirty="0" sz="2300" lang="en-US" smtClean="0">
                <a:solidFill>
                  <a:srgbClr val="FF0000"/>
                </a:solidFill>
                <a:latin typeface="Times New Roman" pitchFamily="18" charset="0"/>
                <a:cs typeface="Times New Roman" pitchFamily="18" charset="0"/>
              </a:rPr>
              <a:t>PRIMARY KEY, </a:t>
            </a:r>
            <a:br>
              <a:rPr dirty="0" sz="2300" lang="en-US" smtClean="0">
                <a:solidFill>
                  <a:srgbClr val="FF0000"/>
                </a:solidFill>
                <a:latin typeface="Times New Roman" pitchFamily="18" charset="0"/>
                <a:cs typeface="Times New Roman" pitchFamily="18" charset="0"/>
              </a:rPr>
            </a:br>
            <a:r>
              <a:rPr dirty="0" sz="2300" lang="en-US" err="1" smtClean="0">
                <a:latin typeface="Times New Roman" pitchFamily="18" charset="0"/>
                <a:cs typeface="Times New Roman" pitchFamily="18" charset="0"/>
              </a:rPr>
              <a:t>product_name</a:t>
            </a:r>
            <a:r>
              <a:rPr dirty="0" sz="2300" lang="en-US" smtClean="0">
                <a:latin typeface="Times New Roman" pitchFamily="18" charset="0"/>
                <a:cs typeface="Times New Roman" pitchFamily="18" charset="0"/>
              </a:rPr>
              <a:t> char(20),</a:t>
            </a:r>
            <a:br>
              <a:rPr dirty="0" sz="2300" lang="en-US" smtClean="0">
                <a:latin typeface="Times New Roman" pitchFamily="18" charset="0"/>
                <a:cs typeface="Times New Roman" pitchFamily="18" charset="0"/>
              </a:rPr>
            </a:br>
            <a:r>
              <a:rPr dirty="0" sz="2300" lang="en-US" err="1" smtClean="0">
                <a:latin typeface="Times New Roman" pitchFamily="18" charset="0"/>
                <a:cs typeface="Times New Roman" pitchFamily="18" charset="0"/>
              </a:rPr>
              <a:t>supplier_name</a:t>
            </a:r>
            <a:r>
              <a:rPr dirty="0" sz="2300" lang="en-US" smtClean="0">
                <a:latin typeface="Times New Roman" pitchFamily="18" charset="0"/>
                <a:cs typeface="Times New Roman" pitchFamily="18" charset="0"/>
              </a:rPr>
              <a:t> char(20),</a:t>
            </a:r>
            <a:br>
              <a:rPr dirty="0" sz="2300" lang="en-US" smtClean="0">
                <a:latin typeface="Times New Roman" pitchFamily="18" charset="0"/>
                <a:cs typeface="Times New Roman" pitchFamily="18" charset="0"/>
              </a:rPr>
            </a:br>
            <a:r>
              <a:rPr dirty="0" sz="2300" lang="en-US" err="1" smtClean="0">
                <a:latin typeface="Times New Roman" pitchFamily="18" charset="0"/>
                <a:cs typeface="Times New Roman" pitchFamily="18" charset="0"/>
              </a:rPr>
              <a:t>unit_price</a:t>
            </a:r>
            <a:r>
              <a:rPr dirty="0" sz="2300" lang="en-US" smtClean="0">
                <a:latin typeface="Times New Roman" pitchFamily="18" charset="0"/>
                <a:cs typeface="Times New Roman" pitchFamily="18" charset="0"/>
              </a:rPr>
              <a:t> number(10)</a:t>
            </a:r>
            <a:br>
              <a:rPr dirty="0" sz="2300" lang="en-US" smtClean="0">
                <a:latin typeface="Times New Roman" pitchFamily="18" charset="0"/>
                <a:cs typeface="Times New Roman" pitchFamily="18" charset="0"/>
              </a:rPr>
            </a:br>
            <a:r>
              <a:rPr dirty="0" sz="2300" lang="en-US" smtClean="0">
                <a:latin typeface="Times New Roman" pitchFamily="18" charset="0"/>
                <a:cs typeface="Times New Roman" pitchFamily="18" charset="0"/>
              </a:rPr>
              <a:t>);</a:t>
            </a:r>
          </a:p>
          <a:p>
            <a:pPr>
              <a:buNone/>
            </a:pPr>
            <a:r>
              <a:rPr b="1" dirty="0" sz="2300" lang="en-US" u="sng" smtClean="0">
                <a:solidFill>
                  <a:srgbClr val="FF0000"/>
                </a:solidFill>
                <a:latin typeface="Times New Roman" pitchFamily="18" charset="0"/>
                <a:cs typeface="Times New Roman" pitchFamily="18" charset="0"/>
              </a:rPr>
              <a:t>OR</a:t>
            </a:r>
            <a:r>
              <a:rPr b="1" dirty="0" sz="2300" lang="en-US" smtClean="0">
                <a:solidFill>
                  <a:srgbClr val="FF0000"/>
                </a:solidFill>
                <a:latin typeface="Times New Roman" pitchFamily="18" charset="0"/>
                <a:cs typeface="Times New Roman" pitchFamily="18" charset="0"/>
              </a:rPr>
              <a:t>    </a:t>
            </a:r>
            <a:r>
              <a:rPr dirty="0" sz="2300" lang="en-US" smtClean="0">
                <a:latin typeface="Times New Roman" pitchFamily="18" charset="0"/>
                <a:cs typeface="Times New Roman" pitchFamily="18" charset="0"/>
              </a:rPr>
              <a:t>CREATE TABLE </a:t>
            </a:r>
            <a:r>
              <a:rPr dirty="0" sz="2300" lang="en-US" err="1" smtClean="0">
                <a:solidFill>
                  <a:srgbClr val="FF0000"/>
                </a:solidFill>
                <a:latin typeface="Times New Roman" pitchFamily="18" charset="0"/>
                <a:cs typeface="Times New Roman" pitchFamily="18" charset="0"/>
              </a:rPr>
              <a:t>order_items</a:t>
            </a:r>
            <a:endParaRPr dirty="0" sz="2300" lang="en-US" smtClean="0">
              <a:solidFill>
                <a:srgbClr val="FF0000"/>
              </a:solidFill>
              <a:latin typeface="Times New Roman" pitchFamily="18" charset="0"/>
              <a:cs typeface="Times New Roman" pitchFamily="18" charset="0"/>
            </a:endParaRPr>
          </a:p>
          <a:p>
            <a:pPr>
              <a:buNone/>
            </a:pPr>
            <a:r>
              <a:rPr dirty="0" sz="2300" lang="en-US" smtClean="0">
                <a:latin typeface="Times New Roman" pitchFamily="18" charset="0"/>
                <a:cs typeface="Times New Roman" pitchFamily="18" charset="0"/>
              </a:rPr>
              <a:t>( </a:t>
            </a:r>
            <a:r>
              <a:rPr dirty="0" sz="2300" lang="en-US" err="1" smtClean="0">
                <a:latin typeface="Times New Roman" pitchFamily="18" charset="0"/>
                <a:cs typeface="Times New Roman" pitchFamily="18" charset="0"/>
              </a:rPr>
              <a:t>order_id</a:t>
            </a:r>
            <a:r>
              <a:rPr dirty="0" sz="2300" lang="en-US" smtClean="0">
                <a:latin typeface="Times New Roman" pitchFamily="18" charset="0"/>
                <a:cs typeface="Times New Roman" pitchFamily="18" charset="0"/>
              </a:rPr>
              <a:t> number(5) </a:t>
            </a:r>
            <a:r>
              <a:rPr dirty="0" sz="2300" lang="en-US" smtClean="0">
                <a:solidFill>
                  <a:srgbClr val="FF0000"/>
                </a:solidFill>
                <a:latin typeface="Times New Roman" pitchFamily="18" charset="0"/>
                <a:cs typeface="Times New Roman" pitchFamily="18" charset="0"/>
              </a:rPr>
              <a:t>CONSTRAINT</a:t>
            </a:r>
            <a:r>
              <a:rPr dirty="0" sz="2300" lang="en-US" smtClean="0">
                <a:latin typeface="Times New Roman" pitchFamily="18" charset="0"/>
                <a:cs typeface="Times New Roman" pitchFamily="18" charset="0"/>
              </a:rPr>
              <a:t> </a:t>
            </a:r>
            <a:r>
              <a:rPr dirty="0" sz="2300" lang="en-US" err="1" smtClean="0">
                <a:latin typeface="Times New Roman" pitchFamily="18" charset="0"/>
                <a:cs typeface="Times New Roman" pitchFamily="18" charset="0"/>
              </a:rPr>
              <a:t>od_id_pk</a:t>
            </a:r>
            <a:r>
              <a:rPr dirty="0" sz="2300" lang="en-US" smtClean="0">
                <a:latin typeface="Times New Roman" pitchFamily="18" charset="0"/>
                <a:cs typeface="Times New Roman" pitchFamily="18" charset="0"/>
              </a:rPr>
              <a:t> </a:t>
            </a:r>
            <a:r>
              <a:rPr dirty="0" sz="2300" lang="en-US" smtClean="0">
                <a:solidFill>
                  <a:srgbClr val="FF0000"/>
                </a:solidFill>
                <a:latin typeface="Times New Roman" pitchFamily="18" charset="0"/>
                <a:cs typeface="Times New Roman" pitchFamily="18" charset="0"/>
              </a:rPr>
              <a:t>PRIMARY KEY,</a:t>
            </a:r>
            <a:br>
              <a:rPr dirty="0" sz="2300" lang="en-US" smtClean="0">
                <a:solidFill>
                  <a:srgbClr val="FF0000"/>
                </a:solidFill>
                <a:latin typeface="Times New Roman" pitchFamily="18" charset="0"/>
                <a:cs typeface="Times New Roman" pitchFamily="18" charset="0"/>
              </a:rPr>
            </a:br>
            <a:r>
              <a:rPr dirty="0" sz="2300" lang="en-US" err="1" smtClean="0">
                <a:latin typeface="Times New Roman" pitchFamily="18" charset="0"/>
                <a:cs typeface="Times New Roman" pitchFamily="18" charset="0"/>
              </a:rPr>
              <a:t>product_id</a:t>
            </a:r>
            <a:r>
              <a:rPr dirty="0" sz="2300" lang="en-US" smtClean="0">
                <a:latin typeface="Times New Roman" pitchFamily="18" charset="0"/>
                <a:cs typeface="Times New Roman" pitchFamily="18" charset="0"/>
              </a:rPr>
              <a:t> number(5)</a:t>
            </a:r>
            <a:r>
              <a:rPr dirty="0" sz="2300" lang="en-US" smtClean="0">
                <a:solidFill>
                  <a:srgbClr val="FF0000"/>
                </a:solidFill>
                <a:latin typeface="Times New Roman" pitchFamily="18" charset="0"/>
                <a:cs typeface="Times New Roman" pitchFamily="18" charset="0"/>
              </a:rPr>
              <a:t> CONSTRAINT</a:t>
            </a:r>
            <a:r>
              <a:rPr dirty="0" sz="2300" lang="en-US" smtClean="0">
                <a:latin typeface="Times New Roman" pitchFamily="18" charset="0"/>
                <a:cs typeface="Times New Roman" pitchFamily="18" charset="0"/>
              </a:rPr>
              <a:t> </a:t>
            </a:r>
            <a:r>
              <a:rPr dirty="0" sz="2300" lang="en-US" err="1" smtClean="0">
                <a:latin typeface="Times New Roman" pitchFamily="18" charset="0"/>
                <a:cs typeface="Times New Roman" pitchFamily="18" charset="0"/>
              </a:rPr>
              <a:t>pd_id_fk</a:t>
            </a:r>
            <a:endParaRPr dirty="0" sz="2300" lang="en-US" smtClean="0">
              <a:latin typeface="Times New Roman" pitchFamily="18" charset="0"/>
              <a:cs typeface="Times New Roman" pitchFamily="18" charset="0"/>
            </a:endParaRPr>
          </a:p>
          <a:p>
            <a:pPr>
              <a:buNone/>
            </a:pPr>
            <a:r>
              <a:rPr dirty="0" sz="2300" lang="en-US" smtClean="0">
                <a:solidFill>
                  <a:srgbClr val="FF0000"/>
                </a:solidFill>
                <a:latin typeface="Times New Roman" pitchFamily="18" charset="0"/>
                <a:cs typeface="Times New Roman" pitchFamily="18" charset="0"/>
              </a:rPr>
              <a:t>     REFERENCES </a:t>
            </a:r>
            <a:r>
              <a:rPr dirty="0" sz="2300" lang="en-US" smtClean="0">
                <a:latin typeface="Times New Roman" pitchFamily="18" charset="0"/>
                <a:cs typeface="Times New Roman" pitchFamily="18" charset="0"/>
              </a:rPr>
              <a:t>product(</a:t>
            </a:r>
            <a:r>
              <a:rPr dirty="0" sz="2300" lang="en-US" err="1" smtClean="0">
                <a:latin typeface="Times New Roman" pitchFamily="18" charset="0"/>
                <a:cs typeface="Times New Roman" pitchFamily="18" charset="0"/>
              </a:rPr>
              <a:t>product_id</a:t>
            </a:r>
            <a:r>
              <a:rPr dirty="0" sz="2300" lang="en-US" smtClean="0">
                <a:latin typeface="Times New Roman" pitchFamily="18" charset="0"/>
                <a:cs typeface="Times New Roman" pitchFamily="18" charset="0"/>
              </a:rPr>
              <a:t>),</a:t>
            </a:r>
            <a:br>
              <a:rPr dirty="0" sz="2300" lang="en-US" smtClean="0">
                <a:latin typeface="Times New Roman" pitchFamily="18" charset="0"/>
                <a:cs typeface="Times New Roman" pitchFamily="18" charset="0"/>
              </a:rPr>
            </a:br>
            <a:r>
              <a:rPr dirty="0" sz="2300" lang="en-US" err="1" smtClean="0">
                <a:latin typeface="Times New Roman" pitchFamily="18" charset="0"/>
                <a:cs typeface="Times New Roman" pitchFamily="18" charset="0"/>
              </a:rPr>
              <a:t>product_name</a:t>
            </a:r>
            <a:r>
              <a:rPr dirty="0" sz="2300" lang="en-US" smtClean="0">
                <a:latin typeface="Times New Roman" pitchFamily="18" charset="0"/>
                <a:cs typeface="Times New Roman" pitchFamily="18" charset="0"/>
              </a:rPr>
              <a:t> char(20),</a:t>
            </a:r>
            <a:br>
              <a:rPr dirty="0" sz="2300" lang="en-US" smtClean="0">
                <a:latin typeface="Times New Roman" pitchFamily="18" charset="0"/>
                <a:cs typeface="Times New Roman" pitchFamily="18" charset="0"/>
              </a:rPr>
            </a:br>
            <a:r>
              <a:rPr dirty="0" sz="2300" lang="en-US" err="1" smtClean="0">
                <a:latin typeface="Times New Roman" pitchFamily="18" charset="0"/>
                <a:cs typeface="Times New Roman" pitchFamily="18" charset="0"/>
              </a:rPr>
              <a:t>supplier_name</a:t>
            </a:r>
            <a:r>
              <a:rPr dirty="0" sz="2300" lang="en-US" smtClean="0">
                <a:latin typeface="Times New Roman" pitchFamily="18" charset="0"/>
                <a:cs typeface="Times New Roman" pitchFamily="18" charset="0"/>
              </a:rPr>
              <a:t> char(20),</a:t>
            </a:r>
            <a:br>
              <a:rPr dirty="0" sz="2300" lang="en-US" smtClean="0">
                <a:latin typeface="Times New Roman" pitchFamily="18" charset="0"/>
                <a:cs typeface="Times New Roman" pitchFamily="18" charset="0"/>
              </a:rPr>
            </a:br>
            <a:r>
              <a:rPr dirty="0" sz="2300" lang="en-US" err="1" smtClean="0">
                <a:latin typeface="Times New Roman" pitchFamily="18" charset="0"/>
                <a:cs typeface="Times New Roman" pitchFamily="18" charset="0"/>
              </a:rPr>
              <a:t>unit_price</a:t>
            </a:r>
            <a:r>
              <a:rPr dirty="0" sz="2300" lang="en-US" smtClean="0">
                <a:latin typeface="Times New Roman" pitchFamily="18" charset="0"/>
                <a:cs typeface="Times New Roman" pitchFamily="18" charset="0"/>
              </a:rPr>
              <a:t> number(10)</a:t>
            </a:r>
            <a:br>
              <a:rPr dirty="0" sz="2300" lang="en-US" smtClean="0">
                <a:latin typeface="Times New Roman" pitchFamily="18" charset="0"/>
                <a:cs typeface="Times New Roman" pitchFamily="18" charset="0"/>
              </a:rPr>
            </a:br>
            <a:r>
              <a:rPr dirty="0" sz="2300" lang="en-US" smtClean="0">
                <a:latin typeface="Times New Roman" pitchFamily="18" charset="0"/>
                <a:cs typeface="Times New Roman" pitchFamily="18" charset="0"/>
              </a:rPr>
              <a:t>);</a:t>
            </a:r>
          </a:p>
          <a:p>
            <a:endParaRPr dirty="0" sz="2300" lang="en-US"/>
          </a:p>
        </p:txBody>
      </p:sp>
      <p:sp>
        <p:nvSpPr>
          <p:cNvPr id="1048632" name="Slide Number Placeholder 3"/>
          <p:cNvSpPr>
            <a:spLocks noGrp="1"/>
          </p:cNvSpPr>
          <p:nvPr>
            <p:ph type="sldNum" sz="quarter" idx="12"/>
          </p:nvPr>
        </p:nvSpPr>
        <p:spPr/>
        <p:txBody>
          <a:bodyPr/>
          <a:p>
            <a:fld id="{B6F15528-21DE-4FAA-801E-634DDDAF4B2B}" type="slidenum">
              <a:rPr lang="en-US" smtClean="0"/>
              <a:t>14</a:t>
            </a:fld>
            <a:endParaRPr lang="en-US"/>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33" name="Title 1"/>
          <p:cNvSpPr>
            <a:spLocks noGrp="1"/>
          </p:cNvSpPr>
          <p:nvPr>
            <p:ph type="title"/>
          </p:nvPr>
        </p:nvSpPr>
        <p:spPr>
          <a:xfrm>
            <a:off x="457200" y="0"/>
            <a:ext cx="8229600" cy="228600"/>
          </a:xfrm>
        </p:spPr>
        <p:txBody>
          <a:bodyPr>
            <a:normAutofit fontScale="90000"/>
          </a:bodyPr>
          <a:p>
            <a:endParaRPr dirty="0" lang="en-US"/>
          </a:p>
        </p:txBody>
      </p:sp>
      <p:sp>
        <p:nvSpPr>
          <p:cNvPr id="1048634" name="Content Placeholder 2"/>
          <p:cNvSpPr>
            <a:spLocks noGrp="1"/>
          </p:cNvSpPr>
          <p:nvPr>
            <p:ph idx="1"/>
          </p:nvPr>
        </p:nvSpPr>
        <p:spPr>
          <a:xfrm>
            <a:off x="228600" y="0"/>
            <a:ext cx="8458200" cy="6705600"/>
          </a:xfrm>
        </p:spPr>
        <p:txBody>
          <a:bodyPr>
            <a:normAutofit/>
          </a:bodyPr>
          <a:p>
            <a:endParaRPr b="1" dirty="0" sz="2800" lang="en-US" smtClean="0">
              <a:solidFill>
                <a:srgbClr val="FF0000"/>
              </a:solidFill>
              <a:latin typeface="Times New Roman" pitchFamily="18" charset="0"/>
              <a:cs typeface="Times New Roman" pitchFamily="18" charset="0"/>
            </a:endParaRPr>
          </a:p>
          <a:p>
            <a:r>
              <a:rPr b="1" dirty="0" sz="2800" lang="en-US" smtClean="0">
                <a:solidFill>
                  <a:srgbClr val="FF0000"/>
                </a:solidFill>
                <a:latin typeface="Times New Roman" pitchFamily="18" charset="0"/>
                <a:cs typeface="Times New Roman" pitchFamily="18" charset="0"/>
              </a:rPr>
              <a:t>Foreign Key at table level: </a:t>
            </a:r>
            <a:endParaRPr dirty="0" sz="2800" lang="en-US" smtClean="0">
              <a:solidFill>
                <a:srgbClr val="FF0000"/>
              </a:solidFill>
              <a:latin typeface="Times New Roman" pitchFamily="18" charset="0"/>
              <a:cs typeface="Times New Roman" pitchFamily="18" charset="0"/>
            </a:endParaRPr>
          </a:p>
          <a:p>
            <a:pPr>
              <a:buNone/>
            </a:pPr>
            <a:r>
              <a:rPr dirty="0" sz="2800" lang="en-US" smtClean="0">
                <a:solidFill>
                  <a:srgbClr val="FF0000"/>
                </a:solidFill>
                <a:latin typeface="Times New Roman" pitchFamily="18" charset="0"/>
                <a:cs typeface="Times New Roman" pitchFamily="18" charset="0"/>
              </a:rPr>
              <a:t>CREATE TABLE</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order_items</a:t>
            </a:r>
            <a:r>
              <a:rPr dirty="0" sz="2800" lang="en-US" smtClean="0">
                <a:latin typeface="Times New Roman" pitchFamily="18" charset="0"/>
                <a:cs typeface="Times New Roman" pitchFamily="18" charset="0"/>
              </a:rPr>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order_id</a:t>
            </a:r>
            <a:r>
              <a:rPr dirty="0" sz="2800" lang="en-US" smtClean="0">
                <a:latin typeface="Times New Roman" pitchFamily="18" charset="0"/>
                <a:cs typeface="Times New Roman" pitchFamily="18" charset="0"/>
              </a:rPr>
              <a:t> number(5) ,</a:t>
            </a:r>
            <a:br>
              <a:rPr dirty="0" sz="2800" lang="en-US" smtClean="0">
                <a:latin typeface="Times New Roman" pitchFamily="18" charset="0"/>
                <a:cs typeface="Times New Roman" pitchFamily="18" charset="0"/>
              </a:rPr>
            </a:br>
            <a:r>
              <a:rPr dirty="0" sz="2800" lang="en-US" err="1" smtClean="0">
                <a:latin typeface="Times New Roman" pitchFamily="18" charset="0"/>
                <a:cs typeface="Times New Roman" pitchFamily="18" charset="0"/>
              </a:rPr>
              <a:t>product_id</a:t>
            </a:r>
            <a:r>
              <a:rPr dirty="0" sz="2800" lang="en-US" smtClean="0">
                <a:latin typeface="Times New Roman" pitchFamily="18" charset="0"/>
                <a:cs typeface="Times New Roman" pitchFamily="18" charset="0"/>
              </a:rPr>
              <a:t> number(5),</a:t>
            </a:r>
            <a:br>
              <a:rPr dirty="0" sz="2800" lang="en-US" smtClean="0">
                <a:latin typeface="Times New Roman" pitchFamily="18" charset="0"/>
                <a:cs typeface="Times New Roman" pitchFamily="18" charset="0"/>
              </a:rPr>
            </a:br>
            <a:r>
              <a:rPr dirty="0" sz="2800" lang="en-US" err="1" smtClean="0">
                <a:latin typeface="Times New Roman" pitchFamily="18" charset="0"/>
                <a:cs typeface="Times New Roman" pitchFamily="18" charset="0"/>
              </a:rPr>
              <a:t>product_name</a:t>
            </a:r>
            <a:r>
              <a:rPr dirty="0" sz="2800" lang="en-US" smtClean="0">
                <a:latin typeface="Times New Roman" pitchFamily="18" charset="0"/>
                <a:cs typeface="Times New Roman" pitchFamily="18" charset="0"/>
              </a:rPr>
              <a:t> char(20),</a:t>
            </a:r>
            <a:br>
              <a:rPr dirty="0" sz="2800" lang="en-US" smtClean="0">
                <a:latin typeface="Times New Roman" pitchFamily="18" charset="0"/>
                <a:cs typeface="Times New Roman" pitchFamily="18" charset="0"/>
              </a:rPr>
            </a:br>
            <a:r>
              <a:rPr dirty="0" sz="2800" lang="en-US" err="1" smtClean="0">
                <a:latin typeface="Times New Roman" pitchFamily="18" charset="0"/>
                <a:cs typeface="Times New Roman" pitchFamily="18" charset="0"/>
              </a:rPr>
              <a:t>supplier_name</a:t>
            </a:r>
            <a:r>
              <a:rPr dirty="0" sz="2800" lang="en-US" smtClean="0">
                <a:latin typeface="Times New Roman" pitchFamily="18" charset="0"/>
                <a:cs typeface="Times New Roman" pitchFamily="18" charset="0"/>
              </a:rPr>
              <a:t> char(20),</a:t>
            </a:r>
            <a:br>
              <a:rPr dirty="0" sz="2800" lang="en-US" smtClean="0">
                <a:latin typeface="Times New Roman" pitchFamily="18" charset="0"/>
                <a:cs typeface="Times New Roman" pitchFamily="18" charset="0"/>
              </a:rPr>
            </a:br>
            <a:r>
              <a:rPr dirty="0" sz="2800" lang="en-US" err="1" smtClean="0">
                <a:latin typeface="Times New Roman" pitchFamily="18" charset="0"/>
                <a:cs typeface="Times New Roman" pitchFamily="18" charset="0"/>
              </a:rPr>
              <a:t>unit_price</a:t>
            </a:r>
            <a:r>
              <a:rPr dirty="0" sz="2800" lang="en-US" smtClean="0">
                <a:latin typeface="Times New Roman" pitchFamily="18" charset="0"/>
                <a:cs typeface="Times New Roman" pitchFamily="18" charset="0"/>
              </a:rPr>
              <a:t> number(10)</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CONSTRAINT</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od_id_pk</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PRIMARY KEY</a:t>
            </a:r>
            <a:r>
              <a:rPr dirty="0" sz="2800" lang="en-US" smtClean="0">
                <a:latin typeface="Times New Roman" pitchFamily="18" charset="0"/>
                <a:cs typeface="Times New Roman" pitchFamily="18" charset="0"/>
              </a:rPr>
              <a:t>(</a:t>
            </a:r>
            <a:r>
              <a:rPr dirty="0" sz="2800" lang="en-US" err="1" smtClean="0">
                <a:latin typeface="Times New Roman" pitchFamily="18" charset="0"/>
                <a:cs typeface="Times New Roman" pitchFamily="18" charset="0"/>
              </a:rPr>
              <a:t>order_id</a:t>
            </a:r>
            <a:r>
              <a:rPr dirty="0" sz="2800" lang="en-US" smtClean="0">
                <a:latin typeface="Times New Roman" pitchFamily="18" charset="0"/>
                <a:cs typeface="Times New Roman" pitchFamily="18" charset="0"/>
              </a:rPr>
              <a:t>),</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CONSTRAINT </a:t>
            </a:r>
            <a:r>
              <a:rPr dirty="0" sz="2800" lang="en-US" err="1" smtClean="0">
                <a:latin typeface="Times New Roman" pitchFamily="18" charset="0"/>
                <a:cs typeface="Times New Roman" pitchFamily="18" charset="0"/>
              </a:rPr>
              <a:t>pd_id_fk</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FOREIGN KEY</a:t>
            </a:r>
            <a:r>
              <a:rPr dirty="0" sz="2800" lang="en-US" smtClean="0">
                <a:latin typeface="Times New Roman" pitchFamily="18" charset="0"/>
                <a:cs typeface="Times New Roman" pitchFamily="18" charset="0"/>
              </a:rPr>
              <a:t>(</a:t>
            </a:r>
            <a:r>
              <a:rPr dirty="0" sz="2800" lang="en-US" err="1" smtClean="0">
                <a:latin typeface="Times New Roman" pitchFamily="18" charset="0"/>
                <a:cs typeface="Times New Roman" pitchFamily="18" charset="0"/>
              </a:rPr>
              <a:t>product_id</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REFERENCES</a:t>
            </a:r>
            <a:r>
              <a:rPr dirty="0" sz="2800" lang="en-US" smtClean="0">
                <a:latin typeface="Times New Roman" pitchFamily="18" charset="0"/>
                <a:cs typeface="Times New Roman" pitchFamily="18" charset="0"/>
              </a:rPr>
              <a:t> product(</a:t>
            </a:r>
            <a:r>
              <a:rPr dirty="0" sz="2800" lang="en-US" err="1" smtClean="0">
                <a:latin typeface="Times New Roman" pitchFamily="18" charset="0"/>
                <a:cs typeface="Times New Roman" pitchFamily="18" charset="0"/>
              </a:rPr>
              <a:t>product_id</a:t>
            </a:r>
            <a:r>
              <a:rPr dirty="0" sz="2800" lang="en-US" smtClean="0">
                <a:latin typeface="Times New Roman" pitchFamily="18" charset="0"/>
                <a:cs typeface="Times New Roman" pitchFamily="18" charset="0"/>
              </a:rPr>
              <a:t>)</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a:t>
            </a:r>
          </a:p>
          <a:p>
            <a:endParaRPr dirty="0" sz="440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sp>
        <p:nvSpPr>
          <p:cNvPr id="1048635" name="Slide Number Placeholder 3"/>
          <p:cNvSpPr>
            <a:spLocks noGrp="1"/>
          </p:cNvSpPr>
          <p:nvPr>
            <p:ph type="sldNum" sz="quarter" idx="12"/>
          </p:nvPr>
        </p:nvSpPr>
        <p:spPr/>
        <p:txBody>
          <a:bodyPr/>
          <a:p>
            <a:fld id="{B6F15528-21DE-4FAA-801E-634DDDAF4B2B}" type="slidenum">
              <a:rPr lang="en-US" smtClean="0"/>
              <a:t>15</a:t>
            </a:fld>
            <a:endParaRPr lang="en-US"/>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36" name="Content Placeholder 2"/>
          <p:cNvSpPr>
            <a:spLocks noGrp="1"/>
          </p:cNvSpPr>
          <p:nvPr>
            <p:ph idx="1"/>
          </p:nvPr>
        </p:nvSpPr>
        <p:spPr>
          <a:xfrm>
            <a:off x="457200" y="533400"/>
            <a:ext cx="8229600" cy="6019800"/>
          </a:xfrm>
        </p:spPr>
        <p:txBody>
          <a:bodyPr>
            <a:noAutofit/>
          </a:bodyPr>
          <a:p>
            <a:r>
              <a:rPr dirty="0" sz="2800" lang="en-US" smtClean="0">
                <a:latin typeface="Times New Roman" pitchFamily="18" charset="0"/>
                <a:cs typeface="Times New Roman" pitchFamily="18" charset="0"/>
              </a:rPr>
              <a:t> If the employee table has a '</a:t>
            </a:r>
            <a:r>
              <a:rPr dirty="0" sz="2800" lang="en-US" err="1" smtClean="0">
                <a:latin typeface="Times New Roman" pitchFamily="18" charset="0"/>
                <a:cs typeface="Times New Roman" pitchFamily="18" charset="0"/>
              </a:rPr>
              <a:t>mgr_id</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i.e</a:t>
            </a:r>
            <a:r>
              <a:rPr dirty="0" sz="2800" lang="en-US" smtClean="0">
                <a:latin typeface="Times New Roman" pitchFamily="18" charset="0"/>
                <a:cs typeface="Times New Roman" pitchFamily="18" charset="0"/>
              </a:rPr>
              <a:t>, manager id as a foreign key which references primary key 'id' within the same table, the query would be like,</a:t>
            </a:r>
          </a:p>
          <a:p>
            <a:pPr>
              <a:buNone/>
            </a:pPr>
            <a:r>
              <a:rPr dirty="0" sz="2800" lang="en-US" smtClean="0">
                <a:latin typeface="Times New Roman" pitchFamily="18" charset="0"/>
                <a:cs typeface="Times New Roman" pitchFamily="18" charset="0"/>
              </a:rPr>
              <a:t> </a:t>
            </a:r>
          </a:p>
          <a:p>
            <a:r>
              <a:rPr dirty="0" sz="2800" lang="en-US" smtClean="0">
                <a:solidFill>
                  <a:srgbClr val="FF0000"/>
                </a:solidFill>
                <a:latin typeface="Times New Roman" pitchFamily="18" charset="0"/>
                <a:cs typeface="Times New Roman" pitchFamily="18" charset="0"/>
              </a:rPr>
              <a:t>CREATE TABLE </a:t>
            </a:r>
            <a:r>
              <a:rPr dirty="0" sz="2800" lang="en-US" smtClean="0">
                <a:latin typeface="Times New Roman" pitchFamily="18" charset="0"/>
                <a:cs typeface="Times New Roman" pitchFamily="18" charset="0"/>
              </a:rPr>
              <a:t>employee</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 id number(5) </a:t>
            </a:r>
            <a:r>
              <a:rPr dirty="0" sz="2800" lang="en-US" smtClean="0">
                <a:solidFill>
                  <a:srgbClr val="FF0000"/>
                </a:solidFill>
                <a:latin typeface="Times New Roman" pitchFamily="18" charset="0"/>
                <a:cs typeface="Times New Roman" pitchFamily="18" charset="0"/>
              </a:rPr>
              <a:t>PRIMARY KEY</a:t>
            </a:r>
            <a:r>
              <a:rPr dirty="0" sz="2800" lang="en-US" smtClean="0">
                <a:latin typeface="Times New Roman" pitchFamily="18" charset="0"/>
                <a:cs typeface="Times New Roman" pitchFamily="18" charset="0"/>
              </a:rPr>
              <a:t>,</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name char(20),</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dept char(10),</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age number(2),</a:t>
            </a:r>
            <a:br>
              <a:rPr dirty="0" sz="2800" lang="en-US" smtClean="0">
                <a:latin typeface="Times New Roman" pitchFamily="18" charset="0"/>
                <a:cs typeface="Times New Roman" pitchFamily="18" charset="0"/>
              </a:rPr>
            </a:br>
            <a:r>
              <a:rPr dirty="0" sz="2800" lang="en-US" err="1" smtClean="0">
                <a:latin typeface="Times New Roman" pitchFamily="18" charset="0"/>
                <a:cs typeface="Times New Roman" pitchFamily="18" charset="0"/>
              </a:rPr>
              <a:t>mgr_id</a:t>
            </a:r>
            <a:r>
              <a:rPr dirty="0" sz="2800" lang="en-US" smtClean="0">
                <a:latin typeface="Times New Roman" pitchFamily="18" charset="0"/>
                <a:cs typeface="Times New Roman" pitchFamily="18" charset="0"/>
              </a:rPr>
              <a:t> number(5) </a:t>
            </a:r>
            <a:r>
              <a:rPr dirty="0" sz="2800" lang="en-US" smtClean="0">
                <a:solidFill>
                  <a:srgbClr val="FF0000"/>
                </a:solidFill>
                <a:latin typeface="Times New Roman" pitchFamily="18" charset="0"/>
                <a:cs typeface="Times New Roman" pitchFamily="18" charset="0"/>
              </a:rPr>
              <a:t>REFERENCES</a:t>
            </a:r>
            <a:r>
              <a:rPr dirty="0" sz="2800" lang="en-US" smtClean="0">
                <a:latin typeface="Times New Roman" pitchFamily="18" charset="0"/>
                <a:cs typeface="Times New Roman" pitchFamily="18" charset="0"/>
              </a:rPr>
              <a:t> employee(id),</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salary number(10),</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location char(10)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 </a:t>
            </a:r>
          </a:p>
          <a:p>
            <a:endParaRPr dirty="0" sz="2800" lang="en-US"/>
          </a:p>
        </p:txBody>
      </p:sp>
      <p:sp>
        <p:nvSpPr>
          <p:cNvPr id="1048637" name="Slide Number Placeholder 3"/>
          <p:cNvSpPr>
            <a:spLocks noGrp="1"/>
          </p:cNvSpPr>
          <p:nvPr>
            <p:ph type="sldNum" sz="quarter" idx="12"/>
          </p:nvPr>
        </p:nvSpPr>
        <p:spPr/>
        <p:txBody>
          <a:bodyPr/>
          <a:p>
            <a:fld id="{B6F15528-21DE-4FAA-801E-634DDDAF4B2B}" type="slidenum">
              <a:rPr lang="en-US" smtClean="0"/>
              <a:t>16</a:t>
            </a:fld>
            <a:endParaRPr lang="en-US"/>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38" name="Content Placeholder 2"/>
          <p:cNvSpPr>
            <a:spLocks noGrp="1"/>
          </p:cNvSpPr>
          <p:nvPr>
            <p:ph idx="1"/>
          </p:nvPr>
        </p:nvSpPr>
        <p:spPr>
          <a:xfrm>
            <a:off x="457200" y="533400"/>
            <a:ext cx="8229600" cy="6324600"/>
          </a:xfrm>
        </p:spPr>
        <p:txBody>
          <a:bodyPr>
            <a:normAutofit fontScale="40625" lnSpcReduction="20000"/>
          </a:bodyPr>
          <a:p>
            <a:r>
              <a:rPr dirty="0" sz="6000" lang="en-US" smtClean="0">
                <a:latin typeface="Times New Roman" pitchFamily="18" charset="0"/>
                <a:cs typeface="Times New Roman" pitchFamily="18" charset="0"/>
              </a:rPr>
              <a:t>The constraint can be applied for a single column or a group of columns. </a:t>
            </a:r>
          </a:p>
          <a:p>
            <a:endParaRPr dirty="0" sz="6000" lang="en-US" smtClean="0">
              <a:latin typeface="Times New Roman" pitchFamily="18" charset="0"/>
              <a:cs typeface="Times New Roman" pitchFamily="18" charset="0"/>
            </a:endParaRPr>
          </a:p>
          <a:p>
            <a:r>
              <a:rPr b="1" dirty="0" sz="6000" lang="en-US" smtClean="0">
                <a:solidFill>
                  <a:srgbClr val="FF0000"/>
                </a:solidFill>
                <a:latin typeface="Times New Roman" pitchFamily="18" charset="0"/>
                <a:cs typeface="Times New Roman" pitchFamily="18" charset="0"/>
              </a:rPr>
              <a:t>Syntax to define a Check constraint:</a:t>
            </a:r>
            <a:endParaRPr dirty="0" sz="6000" lang="en-US" smtClean="0">
              <a:solidFill>
                <a:srgbClr val="FF0000"/>
              </a:solidFill>
              <a:latin typeface="Times New Roman" pitchFamily="18" charset="0"/>
              <a:cs typeface="Times New Roman" pitchFamily="18" charset="0"/>
            </a:endParaRPr>
          </a:p>
          <a:p>
            <a:pPr>
              <a:buNone/>
            </a:pPr>
            <a:r>
              <a:rPr dirty="0" sz="6000" lang="en-US" smtClean="0">
                <a:latin typeface="Times New Roman" pitchFamily="18" charset="0"/>
                <a:cs typeface="Times New Roman" pitchFamily="18" charset="0"/>
              </a:rPr>
              <a:t>[CONSTRAINT </a:t>
            </a:r>
            <a:r>
              <a:rPr dirty="0" sz="6000" lang="en-US" err="1" smtClean="0">
                <a:latin typeface="Times New Roman" pitchFamily="18" charset="0"/>
                <a:cs typeface="Times New Roman" pitchFamily="18" charset="0"/>
              </a:rPr>
              <a:t>constraint_name</a:t>
            </a:r>
            <a:r>
              <a:rPr dirty="0" sz="6000" lang="en-US" smtClean="0">
                <a:latin typeface="Times New Roman" pitchFamily="18" charset="0"/>
                <a:cs typeface="Times New Roman" pitchFamily="18" charset="0"/>
              </a:rPr>
              <a:t>] </a:t>
            </a:r>
            <a:r>
              <a:rPr dirty="0" sz="6000" lang="en-US" smtClean="0">
                <a:solidFill>
                  <a:srgbClr val="FF0000"/>
                </a:solidFill>
                <a:latin typeface="Times New Roman" pitchFamily="18" charset="0"/>
                <a:cs typeface="Times New Roman" pitchFamily="18" charset="0"/>
              </a:rPr>
              <a:t>CHECK</a:t>
            </a:r>
            <a:r>
              <a:rPr dirty="0" sz="6000" lang="en-US" smtClean="0">
                <a:latin typeface="Times New Roman" pitchFamily="18" charset="0"/>
                <a:cs typeface="Times New Roman" pitchFamily="18" charset="0"/>
              </a:rPr>
              <a:t> (condition) </a:t>
            </a:r>
          </a:p>
          <a:p>
            <a:pPr>
              <a:buNone/>
            </a:pPr>
            <a:endParaRPr dirty="0" sz="6000" lang="en-US" smtClean="0">
              <a:latin typeface="Times New Roman" pitchFamily="18" charset="0"/>
              <a:cs typeface="Times New Roman" pitchFamily="18" charset="0"/>
            </a:endParaRPr>
          </a:p>
          <a:p>
            <a:r>
              <a:rPr b="1" dirty="0" sz="6000" lang="en-US" smtClean="0">
                <a:solidFill>
                  <a:srgbClr val="FF0000"/>
                </a:solidFill>
                <a:latin typeface="Times New Roman" pitchFamily="18" charset="0"/>
                <a:cs typeface="Times New Roman" pitchFamily="18" charset="0"/>
              </a:rPr>
              <a:t>Example: </a:t>
            </a:r>
            <a:r>
              <a:rPr dirty="0" sz="6000" lang="en-US" smtClean="0">
                <a:latin typeface="Times New Roman" pitchFamily="18" charset="0"/>
                <a:cs typeface="Times New Roman" pitchFamily="18" charset="0"/>
              </a:rPr>
              <a:t>In the employee table to select the gender of a person, the query would be like,</a:t>
            </a:r>
          </a:p>
          <a:p>
            <a:endParaRPr dirty="0" sz="6000" lang="en-US" smtClean="0">
              <a:latin typeface="Times New Roman" pitchFamily="18" charset="0"/>
              <a:cs typeface="Times New Roman" pitchFamily="18" charset="0"/>
            </a:endParaRPr>
          </a:p>
          <a:p>
            <a:r>
              <a:rPr b="1" dirty="0" sz="6000" lang="en-US" smtClean="0">
                <a:solidFill>
                  <a:srgbClr val="FF0000"/>
                </a:solidFill>
                <a:latin typeface="Times New Roman" pitchFamily="18" charset="0"/>
                <a:cs typeface="Times New Roman" pitchFamily="18" charset="0"/>
              </a:rPr>
              <a:t>Check Constraint at column level:</a:t>
            </a:r>
          </a:p>
          <a:p>
            <a:pPr>
              <a:buNone/>
            </a:pPr>
            <a:r>
              <a:rPr dirty="0" sz="6000" lang="en-US" smtClean="0">
                <a:solidFill>
                  <a:srgbClr val="FF0000"/>
                </a:solidFill>
                <a:latin typeface="Times New Roman" pitchFamily="18" charset="0"/>
                <a:cs typeface="Times New Roman" pitchFamily="18" charset="0"/>
              </a:rPr>
              <a:t>CREATE TABLE </a:t>
            </a:r>
            <a:r>
              <a:rPr dirty="0" sz="6000" lang="en-US" smtClean="0">
                <a:latin typeface="Times New Roman" pitchFamily="18" charset="0"/>
                <a:cs typeface="Times New Roman" pitchFamily="18" charset="0"/>
              </a:rPr>
              <a:t>employee </a:t>
            </a:r>
            <a:br>
              <a:rPr dirty="0" sz="6000" lang="en-US" smtClean="0">
                <a:latin typeface="Times New Roman" pitchFamily="18" charset="0"/>
                <a:cs typeface="Times New Roman" pitchFamily="18" charset="0"/>
              </a:rPr>
            </a:br>
            <a:r>
              <a:rPr dirty="0" sz="6000" lang="en-US" smtClean="0">
                <a:latin typeface="Times New Roman" pitchFamily="18" charset="0"/>
                <a:cs typeface="Times New Roman" pitchFamily="18" charset="0"/>
              </a:rPr>
              <a:t>( id number(5) </a:t>
            </a:r>
            <a:r>
              <a:rPr dirty="0" sz="6000" lang="en-US" smtClean="0">
                <a:solidFill>
                  <a:srgbClr val="FF0000"/>
                </a:solidFill>
                <a:latin typeface="Times New Roman" pitchFamily="18" charset="0"/>
                <a:cs typeface="Times New Roman" pitchFamily="18" charset="0"/>
              </a:rPr>
              <a:t>PRIMARY KEY</a:t>
            </a:r>
            <a:r>
              <a:rPr dirty="0" sz="6000" lang="en-US" smtClean="0">
                <a:latin typeface="Times New Roman" pitchFamily="18" charset="0"/>
                <a:cs typeface="Times New Roman" pitchFamily="18" charset="0"/>
              </a:rPr>
              <a:t>, </a:t>
            </a:r>
            <a:br>
              <a:rPr dirty="0" sz="6000" lang="en-US" smtClean="0">
                <a:latin typeface="Times New Roman" pitchFamily="18" charset="0"/>
                <a:cs typeface="Times New Roman" pitchFamily="18" charset="0"/>
              </a:rPr>
            </a:br>
            <a:r>
              <a:rPr dirty="0" sz="6000" lang="en-US" smtClean="0">
                <a:latin typeface="Times New Roman" pitchFamily="18" charset="0"/>
                <a:cs typeface="Times New Roman" pitchFamily="18" charset="0"/>
              </a:rPr>
              <a:t>name char(20), </a:t>
            </a:r>
            <a:br>
              <a:rPr dirty="0" sz="6000" lang="en-US" smtClean="0">
                <a:latin typeface="Times New Roman" pitchFamily="18" charset="0"/>
                <a:cs typeface="Times New Roman" pitchFamily="18" charset="0"/>
              </a:rPr>
            </a:br>
            <a:r>
              <a:rPr dirty="0" sz="6000" lang="en-US" smtClean="0">
                <a:latin typeface="Times New Roman" pitchFamily="18" charset="0"/>
                <a:cs typeface="Times New Roman" pitchFamily="18" charset="0"/>
              </a:rPr>
              <a:t>dept char(10), </a:t>
            </a:r>
            <a:br>
              <a:rPr dirty="0" sz="6000" lang="en-US" smtClean="0">
                <a:latin typeface="Times New Roman" pitchFamily="18" charset="0"/>
                <a:cs typeface="Times New Roman" pitchFamily="18" charset="0"/>
              </a:rPr>
            </a:br>
            <a:r>
              <a:rPr dirty="0" sz="6000" lang="en-US" smtClean="0">
                <a:latin typeface="Times New Roman" pitchFamily="18" charset="0"/>
                <a:cs typeface="Times New Roman" pitchFamily="18" charset="0"/>
              </a:rPr>
              <a:t>age number(2), </a:t>
            </a:r>
            <a:br>
              <a:rPr dirty="0" sz="6000" lang="en-US" smtClean="0">
                <a:latin typeface="Times New Roman" pitchFamily="18" charset="0"/>
                <a:cs typeface="Times New Roman" pitchFamily="18" charset="0"/>
              </a:rPr>
            </a:br>
            <a:r>
              <a:rPr dirty="0" sz="6000" lang="en-US" smtClean="0">
                <a:latin typeface="Times New Roman" pitchFamily="18" charset="0"/>
                <a:cs typeface="Times New Roman" pitchFamily="18" charset="0"/>
              </a:rPr>
              <a:t>gender char(1) </a:t>
            </a:r>
            <a:r>
              <a:rPr dirty="0" sz="6000" lang="en-US" smtClean="0">
                <a:solidFill>
                  <a:srgbClr val="FF0000"/>
                </a:solidFill>
                <a:latin typeface="Times New Roman" pitchFamily="18" charset="0"/>
                <a:cs typeface="Times New Roman" pitchFamily="18" charset="0"/>
              </a:rPr>
              <a:t>CHECK</a:t>
            </a:r>
            <a:r>
              <a:rPr dirty="0" sz="6000" lang="en-US" smtClean="0">
                <a:latin typeface="Times New Roman" pitchFamily="18" charset="0"/>
                <a:cs typeface="Times New Roman" pitchFamily="18" charset="0"/>
              </a:rPr>
              <a:t> (gender in ('M','F')), </a:t>
            </a:r>
            <a:br>
              <a:rPr dirty="0" sz="6000" lang="en-US" smtClean="0">
                <a:latin typeface="Times New Roman" pitchFamily="18" charset="0"/>
                <a:cs typeface="Times New Roman" pitchFamily="18" charset="0"/>
              </a:rPr>
            </a:br>
            <a:r>
              <a:rPr dirty="0" sz="6000" lang="en-US" smtClean="0">
                <a:latin typeface="Times New Roman" pitchFamily="18" charset="0"/>
                <a:cs typeface="Times New Roman" pitchFamily="18" charset="0"/>
              </a:rPr>
              <a:t>salary number(10), </a:t>
            </a:r>
            <a:br>
              <a:rPr dirty="0" sz="6000" lang="en-US" smtClean="0">
                <a:latin typeface="Times New Roman" pitchFamily="18" charset="0"/>
                <a:cs typeface="Times New Roman" pitchFamily="18" charset="0"/>
              </a:rPr>
            </a:br>
            <a:r>
              <a:rPr dirty="0" sz="6000" lang="en-US" smtClean="0">
                <a:latin typeface="Times New Roman" pitchFamily="18" charset="0"/>
                <a:cs typeface="Times New Roman" pitchFamily="18" charset="0"/>
              </a:rPr>
              <a:t>location char(10) </a:t>
            </a:r>
            <a:br>
              <a:rPr dirty="0" sz="6000" lang="en-US" smtClean="0">
                <a:latin typeface="Times New Roman" pitchFamily="18" charset="0"/>
                <a:cs typeface="Times New Roman" pitchFamily="18" charset="0"/>
              </a:rPr>
            </a:br>
            <a:r>
              <a:rPr dirty="0" sz="6000" lang="en-US" smtClean="0">
                <a:latin typeface="Times New Roman" pitchFamily="18" charset="0"/>
                <a:cs typeface="Times New Roman" pitchFamily="18" charset="0"/>
              </a:rPr>
              <a:t>); </a:t>
            </a:r>
          </a:p>
          <a:p>
            <a:pPr>
              <a:buNone/>
            </a:pPr>
            <a:endParaRPr dirty="0" lang="en-US"/>
          </a:p>
        </p:txBody>
      </p:sp>
      <p:sp>
        <p:nvSpPr>
          <p:cNvPr id="1048639" name="Slide Number Placeholder 3"/>
          <p:cNvSpPr>
            <a:spLocks noGrp="1"/>
          </p:cNvSpPr>
          <p:nvPr>
            <p:ph type="sldNum" sz="quarter" idx="12"/>
          </p:nvPr>
        </p:nvSpPr>
        <p:spPr/>
        <p:txBody>
          <a:bodyPr/>
          <a:p>
            <a:fld id="{B6F15528-21DE-4FAA-801E-634DDDAF4B2B}" type="slidenum">
              <a:rPr lang="en-US" smtClean="0"/>
              <a:t>17</a:t>
            </a:fld>
            <a:endParaRPr lang="en-US"/>
          </a:p>
        </p:txBody>
      </p:sp>
      <p:sp>
        <p:nvSpPr>
          <p:cNvPr id="1048640" name="Title 5"/>
          <p:cNvSpPr>
            <a:spLocks noGrp="1"/>
          </p:cNvSpPr>
          <p:nvPr>
            <p:ph type="title"/>
          </p:nvPr>
        </p:nvSpPr>
        <p:spPr>
          <a:xfrm>
            <a:off x="457200" y="274638"/>
            <a:ext cx="8229600" cy="487362"/>
          </a:xfrm>
        </p:spPr>
        <p:txBody>
          <a:bodyPr>
            <a:normAutofit fontScale="90000"/>
          </a:bodyPr>
          <a:p>
            <a:r>
              <a:rPr b="1" dirty="0" sz="2800" lang="en-US" smtClean="0">
                <a:solidFill>
                  <a:srgbClr val="FF0000"/>
                </a:solidFill>
                <a:latin typeface="Times New Roman" pitchFamily="18" charset="0"/>
                <a:cs typeface="Times New Roman" pitchFamily="18" charset="0"/>
              </a:rPr>
              <a:t>SQL Check Constraint </a:t>
            </a:r>
            <a:br>
              <a:rPr b="1" dirty="0" sz="2800" lang="en-US" smtClean="0">
                <a:solidFill>
                  <a:srgbClr val="FF0000"/>
                </a:solidFill>
                <a:latin typeface="Times New Roman" pitchFamily="18" charset="0"/>
                <a:cs typeface="Times New Roman" pitchFamily="18" charset="0"/>
              </a:rPr>
            </a:br>
            <a:endParaRPr dirty="0" sz="2800" lang="en-US">
              <a:solidFill>
                <a:srgbClr val="FF0000"/>
              </a:solidFill>
              <a:latin typeface="Times New Roman" pitchFamily="18" charset="0"/>
              <a:cs typeface="Times New Roman" pitchFamily="18" charset="0"/>
            </a:endParaRP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41" name="Title 1"/>
          <p:cNvSpPr>
            <a:spLocks noGrp="1"/>
          </p:cNvSpPr>
          <p:nvPr>
            <p:ph type="title"/>
          </p:nvPr>
        </p:nvSpPr>
        <p:spPr>
          <a:xfrm>
            <a:off x="457200" y="0"/>
            <a:ext cx="8229600" cy="228600"/>
          </a:xfrm>
        </p:spPr>
        <p:txBody>
          <a:bodyPr>
            <a:normAutofit fontScale="90000"/>
          </a:bodyPr>
          <a:p>
            <a:endParaRPr dirty="0" lang="en-US"/>
          </a:p>
        </p:txBody>
      </p:sp>
      <p:sp>
        <p:nvSpPr>
          <p:cNvPr id="1048642" name="Content Placeholder 2"/>
          <p:cNvSpPr>
            <a:spLocks noGrp="1"/>
          </p:cNvSpPr>
          <p:nvPr>
            <p:ph idx="1"/>
          </p:nvPr>
        </p:nvSpPr>
        <p:spPr>
          <a:xfrm>
            <a:off x="228600" y="304800"/>
            <a:ext cx="8763000" cy="6400800"/>
          </a:xfrm>
        </p:spPr>
        <p:txBody>
          <a:bodyPr>
            <a:normAutofit/>
          </a:bodyPr>
          <a:p>
            <a:r>
              <a:rPr b="1" dirty="0" sz="2800" lang="en-US" smtClean="0">
                <a:solidFill>
                  <a:srgbClr val="FF0000"/>
                </a:solidFill>
                <a:latin typeface="Times New Roman" pitchFamily="18" charset="0"/>
                <a:cs typeface="Times New Roman" pitchFamily="18" charset="0"/>
              </a:rPr>
              <a:t>Check Constraint at table level:</a:t>
            </a:r>
            <a:endParaRPr dirty="0" sz="2800" lang="en-US" smtClean="0">
              <a:solidFill>
                <a:srgbClr val="FF0000"/>
              </a:solidFill>
              <a:latin typeface="Times New Roman" pitchFamily="18" charset="0"/>
              <a:cs typeface="Times New Roman" pitchFamily="18" charset="0"/>
            </a:endParaRPr>
          </a:p>
          <a:p>
            <a:pPr>
              <a:buNone/>
            </a:pPr>
            <a:endParaRPr dirty="0" sz="2800" lang="en-US" smtClean="0">
              <a:latin typeface="Times New Roman" pitchFamily="18" charset="0"/>
              <a:cs typeface="Times New Roman" pitchFamily="18" charset="0"/>
            </a:endParaRPr>
          </a:p>
          <a:p>
            <a:pPr>
              <a:buNone/>
            </a:pPr>
            <a:r>
              <a:rPr dirty="0" sz="2800" lang="en-US" smtClean="0">
                <a:solidFill>
                  <a:srgbClr val="FF0000"/>
                </a:solidFill>
                <a:latin typeface="Times New Roman" pitchFamily="18" charset="0"/>
                <a:cs typeface="Times New Roman" pitchFamily="18" charset="0"/>
              </a:rPr>
              <a:t>CREATE TABLE</a:t>
            </a:r>
            <a:r>
              <a:rPr dirty="0" sz="2800" lang="en-US" smtClean="0">
                <a:latin typeface="Times New Roman" pitchFamily="18" charset="0"/>
                <a:cs typeface="Times New Roman" pitchFamily="18" charset="0"/>
              </a:rPr>
              <a:t> employee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 id number(5) </a:t>
            </a:r>
            <a:r>
              <a:rPr dirty="0" sz="2800" lang="en-US" smtClean="0">
                <a:solidFill>
                  <a:srgbClr val="FF0000"/>
                </a:solidFill>
                <a:latin typeface="Times New Roman" pitchFamily="18" charset="0"/>
                <a:cs typeface="Times New Roman" pitchFamily="18" charset="0"/>
              </a:rPr>
              <a:t>PRIMARY KEY, </a:t>
            </a:r>
            <a:r>
              <a:rPr dirty="0" sz="2800" lang="en-US" smtClean="0">
                <a:latin typeface="Times New Roman" pitchFamily="18" charset="0"/>
                <a:cs typeface="Times New Roman" pitchFamily="18" charset="0"/>
              </a:rPr>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name char(20),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dept char(10),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age number(2),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gender char(1),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salary number(10),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location char(10), </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CONSTRAINT</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gender_ck</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CHECK</a:t>
            </a:r>
            <a:r>
              <a:rPr dirty="0" sz="2800" lang="en-US" smtClean="0">
                <a:latin typeface="Times New Roman" pitchFamily="18" charset="0"/>
                <a:cs typeface="Times New Roman" pitchFamily="18" charset="0"/>
              </a:rPr>
              <a:t> (gender in ('M','F'))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 </a:t>
            </a:r>
          </a:p>
          <a:p>
            <a:endParaRPr dirty="0" sz="2800" lang="en-US">
              <a:latin typeface="Times New Roman" pitchFamily="18" charset="0"/>
              <a:cs typeface="Times New Roman" pitchFamily="18" charset="0"/>
            </a:endParaRPr>
          </a:p>
        </p:txBody>
      </p:sp>
      <p:sp>
        <p:nvSpPr>
          <p:cNvPr id="1048643" name="Slide Number Placeholder 3"/>
          <p:cNvSpPr>
            <a:spLocks noGrp="1"/>
          </p:cNvSpPr>
          <p:nvPr>
            <p:ph type="sldNum" sz="quarter" idx="12"/>
          </p:nvPr>
        </p:nvSpPr>
        <p:spPr/>
        <p:txBody>
          <a:bodyPr/>
          <a:p>
            <a:fld id="{B6F15528-21DE-4FAA-801E-634DDDAF4B2B}" type="slidenum">
              <a:rPr lang="en-US" smtClean="0"/>
              <a:t>18</a:t>
            </a:fld>
            <a:endParaRPr lang="en-US"/>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44" name="Title 1"/>
          <p:cNvSpPr>
            <a:spLocks noGrp="1"/>
          </p:cNvSpPr>
          <p:nvPr>
            <p:ph type="title"/>
          </p:nvPr>
        </p:nvSpPr>
        <p:spPr>
          <a:xfrm>
            <a:off x="533400" y="0"/>
            <a:ext cx="8229600" cy="457200"/>
          </a:xfrm>
        </p:spPr>
        <p:txBody>
          <a:bodyPr>
            <a:noAutofit/>
          </a:bodyPr>
          <a:p>
            <a:r>
              <a:rPr b="1" dirty="0" sz="3200" lang="en-US" smtClean="0">
                <a:solidFill>
                  <a:srgbClr val="FF0000"/>
                </a:solidFill>
                <a:latin typeface="Times New Roman" pitchFamily="18" charset="0"/>
                <a:cs typeface="Times New Roman" pitchFamily="18" charset="0"/>
              </a:rPr>
              <a:t>Subquery</a:t>
            </a:r>
            <a:endParaRPr b="1" dirty="0" sz="3200" lang="en-US">
              <a:solidFill>
                <a:srgbClr val="FF0000"/>
              </a:solidFill>
              <a:latin typeface="Times New Roman" pitchFamily="18" charset="0"/>
              <a:cs typeface="Times New Roman" pitchFamily="18" charset="0"/>
            </a:endParaRPr>
          </a:p>
        </p:txBody>
      </p:sp>
      <p:sp>
        <p:nvSpPr>
          <p:cNvPr id="1048645" name="Content Placeholder 2"/>
          <p:cNvSpPr>
            <a:spLocks noGrp="1"/>
          </p:cNvSpPr>
          <p:nvPr>
            <p:ph idx="1"/>
          </p:nvPr>
        </p:nvSpPr>
        <p:spPr>
          <a:xfrm>
            <a:off x="304800" y="609600"/>
            <a:ext cx="8534400" cy="6019800"/>
          </a:xfrm>
        </p:spPr>
        <p:txBody>
          <a:bodyPr>
            <a:noAutofit/>
          </a:bodyPr>
          <a:p>
            <a:r>
              <a:rPr dirty="0" sz="2800" lang="en-US" smtClean="0">
                <a:solidFill>
                  <a:srgbClr val="0033CC"/>
                </a:solidFill>
                <a:latin typeface="Times New Roman" pitchFamily="18" charset="0"/>
                <a:cs typeface="Times New Roman" pitchFamily="18" charset="0"/>
              </a:rPr>
              <a:t>Subquery or Inner query or Nested query </a:t>
            </a:r>
            <a:r>
              <a:rPr dirty="0" sz="2800" lang="en-US" smtClean="0">
                <a:latin typeface="Times New Roman" pitchFamily="18" charset="0"/>
                <a:cs typeface="Times New Roman" pitchFamily="18" charset="0"/>
              </a:rPr>
              <a:t>is a query in a query. A subquery is usually added in the </a:t>
            </a:r>
            <a:r>
              <a:rPr dirty="0" sz="2800" lang="en-US" smtClean="0">
                <a:solidFill>
                  <a:srgbClr val="FF0000"/>
                </a:solidFill>
                <a:latin typeface="Times New Roman" pitchFamily="18" charset="0"/>
                <a:cs typeface="Times New Roman" pitchFamily="18" charset="0"/>
              </a:rPr>
              <a:t>WHERE </a:t>
            </a:r>
            <a:r>
              <a:rPr dirty="0" sz="2800" lang="en-US" smtClean="0">
                <a:latin typeface="Times New Roman" pitchFamily="18" charset="0"/>
                <a:cs typeface="Times New Roman" pitchFamily="18" charset="0"/>
              </a:rPr>
              <a:t>clause of the sql statement.</a:t>
            </a:r>
          </a:p>
          <a:p>
            <a:r>
              <a:rPr dirty="0" sz="2800" lang="en-US" smtClean="0">
                <a:latin typeface="Times New Roman" pitchFamily="18" charset="0"/>
                <a:cs typeface="Times New Roman" pitchFamily="18" charset="0"/>
              </a:rPr>
              <a:t>Most of the time, a subquery is used when you know how to search for a value using a </a:t>
            </a: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statement, but do not know the exact value.</a:t>
            </a:r>
          </a:p>
          <a:p>
            <a:r>
              <a:rPr dirty="0" sz="2800" lang="en-US" smtClean="0">
                <a:latin typeface="Times New Roman" pitchFamily="18" charset="0"/>
                <a:cs typeface="Times New Roman" pitchFamily="18" charset="0"/>
              </a:rPr>
              <a:t>Subqueries are an alternate way of returning data from multiple tables.</a:t>
            </a:r>
          </a:p>
          <a:p>
            <a:r>
              <a:rPr dirty="0" sz="2800" lang="en-US" smtClean="0">
                <a:latin typeface="Times New Roman" pitchFamily="18" charset="0"/>
                <a:cs typeface="Times New Roman" pitchFamily="18" charset="0"/>
              </a:rPr>
              <a:t>Subqueries can be used with the following sql statements along with the comparison operators like </a:t>
            </a:r>
            <a:r>
              <a:rPr dirty="0" sz="2800" lang="en-US" smtClean="0">
                <a:solidFill>
                  <a:srgbClr val="FF0000"/>
                </a:solidFill>
                <a:latin typeface="Times New Roman" pitchFamily="18" charset="0"/>
                <a:cs typeface="Times New Roman" pitchFamily="18" charset="0"/>
              </a:rPr>
              <a:t>=, &lt;, &gt;, &gt;=, &lt;= </a:t>
            </a:r>
            <a:r>
              <a:rPr dirty="0" sz="2800" lang="en-US" smtClean="0">
                <a:latin typeface="Times New Roman" pitchFamily="18" charset="0"/>
                <a:cs typeface="Times New Roman" pitchFamily="18" charset="0"/>
              </a:rPr>
              <a:t>etc.(these are considered as </a:t>
            </a:r>
            <a:r>
              <a:rPr dirty="0" sz="2800" lang="en-US" smtClean="0">
                <a:solidFill>
                  <a:srgbClr val="FF0000"/>
                </a:solidFill>
                <a:latin typeface="Times New Roman" pitchFamily="18" charset="0"/>
                <a:cs typeface="Times New Roman" pitchFamily="18" charset="0"/>
              </a:rPr>
              <a:t>single-row operators</a:t>
            </a:r>
            <a:r>
              <a:rPr dirty="0" sz="2800" lang="en-US" smtClean="0">
                <a:latin typeface="Times New Roman" pitchFamily="18" charset="0"/>
                <a:cs typeface="Times New Roman" pitchFamily="18" charset="0"/>
              </a:rPr>
              <a:t>) while </a:t>
            </a:r>
            <a:r>
              <a:rPr dirty="0" sz="2800" lang="en-US" smtClean="0">
                <a:solidFill>
                  <a:srgbClr val="FF0000"/>
                </a:solidFill>
                <a:latin typeface="Times New Roman" pitchFamily="18" charset="0"/>
                <a:cs typeface="Times New Roman" pitchFamily="18" charset="0"/>
              </a:rPr>
              <a:t>IN,ANY,ALL </a:t>
            </a:r>
            <a:r>
              <a:rPr dirty="0" sz="2800" lang="en-US" smtClean="0">
                <a:latin typeface="Times New Roman" pitchFamily="18" charset="0"/>
                <a:cs typeface="Times New Roman" pitchFamily="18" charset="0"/>
              </a:rPr>
              <a:t>these are considered as </a:t>
            </a:r>
            <a:r>
              <a:rPr dirty="0" sz="2800" lang="en-US" smtClean="0">
                <a:solidFill>
                  <a:srgbClr val="FF0000"/>
                </a:solidFill>
                <a:latin typeface="Times New Roman" pitchFamily="18" charset="0"/>
                <a:cs typeface="Times New Roman" pitchFamily="18" charset="0"/>
              </a:rPr>
              <a:t>multiple row operators.</a:t>
            </a:r>
          </a:p>
          <a:p>
            <a:endParaRPr dirty="0" sz="2800" lang="en-US">
              <a:latin typeface="Times New Roman" pitchFamily="18" charset="0"/>
              <a:cs typeface="Times New Roman" pitchFamily="18" charset="0"/>
            </a:endParaRPr>
          </a:p>
        </p:txBody>
      </p:sp>
      <p:sp>
        <p:nvSpPr>
          <p:cNvPr id="1048646" name="Slide Number Placeholder 3"/>
          <p:cNvSpPr>
            <a:spLocks noGrp="1"/>
          </p:cNvSpPr>
          <p:nvPr>
            <p:ph type="sldNum" sz="quarter" idx="12"/>
          </p:nvPr>
        </p:nvSpPr>
        <p:spPr/>
        <p:txBody>
          <a:bodyPr/>
          <a:p>
            <a:fld id="{B6F15528-21DE-4FAA-801E-634DDDAF4B2B}" type="slidenum">
              <a:rPr lang="en-US" smtClean="0"/>
              <a:t>19</a:t>
            </a:fld>
            <a:endParaRPr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594" name="Title 1"/>
          <p:cNvSpPr>
            <a:spLocks noGrp="1"/>
          </p:cNvSpPr>
          <p:nvPr>
            <p:ph type="title"/>
          </p:nvPr>
        </p:nvSpPr>
        <p:spPr>
          <a:xfrm>
            <a:off x="457200" y="274638"/>
            <a:ext cx="8229600" cy="563562"/>
          </a:xfrm>
        </p:spPr>
        <p:txBody>
          <a:bodyPr>
            <a:noAutofit/>
          </a:bodyPr>
          <a:p>
            <a:r>
              <a:rPr b="1" dirty="0" sz="3200" lang="en-US" smtClean="0">
                <a:solidFill>
                  <a:srgbClr val="FF0000"/>
                </a:solidFill>
                <a:latin typeface="Times New Roman" pitchFamily="18" charset="0"/>
                <a:cs typeface="Times New Roman" pitchFamily="18" charset="0"/>
              </a:rPr>
              <a:t>Constraint guidelines</a:t>
            </a:r>
            <a:endParaRPr b="1" dirty="0" sz="3200" lang="en-US">
              <a:solidFill>
                <a:srgbClr val="FF0000"/>
              </a:solidFill>
              <a:latin typeface="Times New Roman" pitchFamily="18" charset="0"/>
              <a:cs typeface="Times New Roman" pitchFamily="18" charset="0"/>
            </a:endParaRPr>
          </a:p>
        </p:txBody>
      </p:sp>
      <p:sp>
        <p:nvSpPr>
          <p:cNvPr id="1048595" name="Content Placeholder 2"/>
          <p:cNvSpPr>
            <a:spLocks noGrp="1"/>
          </p:cNvSpPr>
          <p:nvPr>
            <p:ph idx="1"/>
          </p:nvPr>
        </p:nvSpPr>
        <p:spPr>
          <a:xfrm>
            <a:off x="228600" y="990600"/>
            <a:ext cx="8686800" cy="5638800"/>
          </a:xfrm>
        </p:spPr>
        <p:txBody>
          <a:bodyPr>
            <a:normAutofit/>
          </a:bodyPr>
          <a:p>
            <a:r>
              <a:rPr dirty="0" lang="en-US" smtClean="0">
                <a:latin typeface="Times New Roman" pitchFamily="18" charset="0"/>
                <a:cs typeface="Times New Roman" pitchFamily="18" charset="0"/>
              </a:rPr>
              <a:t>All constraints are stored in data dictionary.</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Create a constraint either:</a:t>
            </a:r>
          </a:p>
          <a:p>
            <a:pPr>
              <a:buNone/>
            </a:pPr>
            <a:r>
              <a:rPr dirty="0" lang="en-US" smtClean="0">
                <a:latin typeface="Times New Roman" pitchFamily="18" charset="0"/>
                <a:cs typeface="Times New Roman" pitchFamily="18" charset="0"/>
              </a:rPr>
              <a:t>           -at the same time as the table is created or</a:t>
            </a:r>
          </a:p>
          <a:p>
            <a:pPr>
              <a:buNone/>
            </a:pPr>
            <a:r>
              <a:rPr dirty="0" lang="en-US" smtClean="0">
                <a:latin typeface="Times New Roman" pitchFamily="18" charset="0"/>
                <a:cs typeface="Times New Roman" pitchFamily="18" charset="0"/>
              </a:rPr>
              <a:t>           -after the table has been created.</a:t>
            </a:r>
          </a:p>
          <a:p>
            <a:pPr>
              <a:buNone/>
            </a:pP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We can define a constraint  at the column or table level.</a:t>
            </a:r>
            <a:endParaRPr dirty="0" lang="en-US">
              <a:latin typeface="Times New Roman" pitchFamily="18" charset="0"/>
              <a:cs typeface="Times New Roman" pitchFamily="18" charset="0"/>
            </a:endParaRPr>
          </a:p>
        </p:txBody>
      </p:sp>
      <p:sp>
        <p:nvSpPr>
          <p:cNvPr id="1048596" name="Slide Number Placeholder 3"/>
          <p:cNvSpPr>
            <a:spLocks noGrp="1"/>
          </p:cNvSpPr>
          <p:nvPr>
            <p:ph type="sldNum" sz="quarter" idx="12"/>
          </p:nvPr>
        </p:nvSpPr>
        <p:spPr/>
        <p:txBody>
          <a:bodyPr/>
          <a:p>
            <a:fld id="{B6F15528-21DE-4FAA-801E-634DDDAF4B2B}" type="slidenum">
              <a:rPr lang="en-US" smtClean="0"/>
              <a:t>2</a:t>
            </a:fld>
            <a:endParaRPr lang="en-US"/>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47" name="Title 1"/>
          <p:cNvSpPr>
            <a:spLocks noGrp="1"/>
          </p:cNvSpPr>
          <p:nvPr>
            <p:ph type="title"/>
          </p:nvPr>
        </p:nvSpPr>
        <p:spPr>
          <a:xfrm>
            <a:off x="457200" y="0"/>
            <a:ext cx="8229600" cy="45719"/>
          </a:xfrm>
        </p:spPr>
        <p:txBody>
          <a:bodyPr>
            <a:normAutofit fontScale="90000"/>
          </a:bodyPr>
          <a:p>
            <a:endParaRPr dirty="0" lang="en-US"/>
          </a:p>
        </p:txBody>
      </p:sp>
      <p:sp>
        <p:nvSpPr>
          <p:cNvPr id="1048648" name="Content Placeholder 2"/>
          <p:cNvSpPr>
            <a:spLocks noGrp="1"/>
          </p:cNvSpPr>
          <p:nvPr>
            <p:ph idx="1"/>
          </p:nvPr>
        </p:nvSpPr>
        <p:spPr>
          <a:xfrm>
            <a:off x="228600" y="381000"/>
            <a:ext cx="8763000" cy="6248400"/>
          </a:xfrm>
        </p:spPr>
        <p:txBody>
          <a:bodyPr>
            <a:normAutofit fontScale="95833" lnSpcReduction="20000"/>
          </a:bodyPr>
          <a:p>
            <a:r>
              <a:rPr dirty="0" sz="2400" lang="en-US" smtClean="0">
                <a:latin typeface="Times New Roman" pitchFamily="18" charset="0"/>
                <a:cs typeface="Times New Roman" pitchFamily="18" charset="0"/>
              </a:rPr>
              <a:t>A subquery is a </a:t>
            </a:r>
            <a:r>
              <a:rPr dirty="0" sz="2400" lang="en-US" smtClean="0">
                <a:solidFill>
                  <a:srgbClr val="FF0000"/>
                </a:solidFill>
                <a:latin typeface="Times New Roman" pitchFamily="18" charset="0"/>
                <a:cs typeface="Times New Roman" pitchFamily="18" charset="0"/>
              </a:rPr>
              <a:t>SELECT</a:t>
            </a:r>
            <a:r>
              <a:rPr dirty="0" sz="2400" lang="en-US" smtClean="0">
                <a:latin typeface="Times New Roman" pitchFamily="18" charset="0"/>
                <a:cs typeface="Times New Roman" pitchFamily="18" charset="0"/>
              </a:rPr>
              <a:t> statement that is embedded in a clause of another </a:t>
            </a:r>
            <a:r>
              <a:rPr dirty="0" sz="2400" lang="en-US" smtClean="0">
                <a:solidFill>
                  <a:srgbClr val="FF0000"/>
                </a:solidFill>
                <a:latin typeface="Times New Roman" pitchFamily="18" charset="0"/>
                <a:cs typeface="Times New Roman" pitchFamily="18" charset="0"/>
              </a:rPr>
              <a:t>SELECT</a:t>
            </a:r>
            <a:r>
              <a:rPr dirty="0" sz="2400" lang="en-US" smtClean="0">
                <a:latin typeface="Times New Roman" pitchFamily="18" charset="0"/>
                <a:cs typeface="Times New Roman" pitchFamily="18" charset="0"/>
              </a:rPr>
              <a:t> statement.</a:t>
            </a: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The subquery (inner query) executes once before the main query.</a:t>
            </a: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The result of the subquery is used by the main query(outer query).</a:t>
            </a: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They can be very useful when you need to select rows from a table with a condition that depends on the data in the table itself.</a:t>
            </a: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The subquery can place in a number of SQL clauses, including:</a:t>
            </a:r>
          </a:p>
          <a:p>
            <a:pPr>
              <a:buFont typeface="Wingdings" pitchFamily="2" charset="2"/>
              <a:buChar char="ü"/>
            </a:pPr>
            <a:r>
              <a:rPr dirty="0" sz="2400" lang="en-US" smtClean="0">
                <a:solidFill>
                  <a:srgbClr val="FF0000"/>
                </a:solidFill>
                <a:latin typeface="Times New Roman" pitchFamily="18" charset="0"/>
                <a:cs typeface="Times New Roman" pitchFamily="18" charset="0"/>
              </a:rPr>
              <a:t>WHERE </a:t>
            </a:r>
            <a:r>
              <a:rPr dirty="0" sz="2400" lang="en-US" smtClean="0">
                <a:latin typeface="Times New Roman" pitchFamily="18" charset="0"/>
                <a:cs typeface="Times New Roman" pitchFamily="18" charset="0"/>
              </a:rPr>
              <a:t>clause</a:t>
            </a:r>
          </a:p>
          <a:p>
            <a:pPr>
              <a:buFont typeface="Wingdings" pitchFamily="2" charset="2"/>
              <a:buChar char="ü"/>
            </a:pPr>
            <a:r>
              <a:rPr dirty="0" sz="2400" lang="en-US" smtClean="0">
                <a:solidFill>
                  <a:srgbClr val="FF0000"/>
                </a:solidFill>
                <a:latin typeface="Times New Roman" pitchFamily="18" charset="0"/>
                <a:cs typeface="Times New Roman" pitchFamily="18" charset="0"/>
              </a:rPr>
              <a:t>HAVING</a:t>
            </a:r>
            <a:r>
              <a:rPr dirty="0" sz="2400" lang="en-US" smtClean="0">
                <a:latin typeface="Times New Roman" pitchFamily="18" charset="0"/>
                <a:cs typeface="Times New Roman" pitchFamily="18" charset="0"/>
              </a:rPr>
              <a:t> clause</a:t>
            </a:r>
          </a:p>
          <a:p>
            <a:pPr>
              <a:buFont typeface="Wingdings" pitchFamily="2" charset="2"/>
              <a:buChar char="ü"/>
            </a:pPr>
            <a:r>
              <a:rPr dirty="0" sz="2400" lang="en-US" smtClean="0">
                <a:solidFill>
                  <a:srgbClr val="FF0000"/>
                </a:solidFill>
                <a:latin typeface="Times New Roman" pitchFamily="18" charset="0"/>
                <a:cs typeface="Times New Roman" pitchFamily="18" charset="0"/>
              </a:rPr>
              <a:t>FROM</a:t>
            </a:r>
            <a:r>
              <a:rPr dirty="0" sz="2400" lang="en-US" smtClean="0">
                <a:latin typeface="Times New Roman" pitchFamily="18" charset="0"/>
                <a:cs typeface="Times New Roman" pitchFamily="18" charset="0"/>
              </a:rPr>
              <a:t> clause</a:t>
            </a:r>
          </a:p>
          <a:p>
            <a:pPr>
              <a:buFont typeface="Wingdings" pitchFamily="2" charset="2"/>
              <a:buChar char="ü"/>
            </a:pPr>
            <a:endParaRPr dirty="0" sz="2400" lang="en-US" smtClean="0"/>
          </a:p>
          <a:p>
            <a:endParaRPr dirty="0" lang="en-US"/>
          </a:p>
        </p:txBody>
      </p:sp>
      <p:sp>
        <p:nvSpPr>
          <p:cNvPr id="1048649" name="Slide Number Placeholder 3"/>
          <p:cNvSpPr>
            <a:spLocks noGrp="1"/>
          </p:cNvSpPr>
          <p:nvPr>
            <p:ph type="sldNum" sz="quarter" idx="12"/>
          </p:nvPr>
        </p:nvSpPr>
        <p:spPr/>
        <p:txBody>
          <a:bodyPr/>
          <a:p>
            <a:fld id="{B6F15528-21DE-4FAA-801E-634DDDAF4B2B}" type="slidenum">
              <a:rPr lang="en-US" smtClean="0"/>
              <a:t>20</a:t>
            </a:fld>
            <a:endParaRPr lang="en-US"/>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50" name="Title 1"/>
          <p:cNvSpPr>
            <a:spLocks noGrp="1"/>
          </p:cNvSpPr>
          <p:nvPr>
            <p:ph type="title"/>
          </p:nvPr>
        </p:nvSpPr>
        <p:spPr>
          <a:xfrm>
            <a:off x="457200" y="0"/>
            <a:ext cx="8229600" cy="533400"/>
          </a:xfrm>
        </p:spPr>
        <p:txBody>
          <a:bodyPr>
            <a:normAutofit/>
          </a:bodyPr>
          <a:p>
            <a:r>
              <a:rPr dirty="0" sz="2800" lang="en-US" smtClean="0">
                <a:solidFill>
                  <a:srgbClr val="FF0000"/>
                </a:solidFill>
                <a:latin typeface="Times New Roman" pitchFamily="18" charset="0"/>
                <a:cs typeface="Times New Roman" pitchFamily="18" charset="0"/>
              </a:rPr>
              <a:t>Guidelines for using Subqueries</a:t>
            </a:r>
            <a:endParaRPr dirty="0" sz="2800" lang="en-US">
              <a:solidFill>
                <a:srgbClr val="FF0000"/>
              </a:solidFill>
              <a:latin typeface="Times New Roman" pitchFamily="18" charset="0"/>
              <a:cs typeface="Times New Roman" pitchFamily="18" charset="0"/>
            </a:endParaRPr>
          </a:p>
        </p:txBody>
      </p:sp>
      <p:sp>
        <p:nvSpPr>
          <p:cNvPr id="1048651" name="Content Placeholder 2"/>
          <p:cNvSpPr>
            <a:spLocks noGrp="1"/>
          </p:cNvSpPr>
          <p:nvPr>
            <p:ph idx="1"/>
          </p:nvPr>
        </p:nvSpPr>
        <p:spPr>
          <a:xfrm>
            <a:off x="457200" y="685800"/>
            <a:ext cx="8229600" cy="5943600"/>
          </a:xfrm>
        </p:spPr>
        <p:txBody>
          <a:bodyPr/>
          <a:p>
            <a:r>
              <a:rPr dirty="0" lang="en-US" smtClean="0">
                <a:latin typeface="Times New Roman" pitchFamily="18" charset="0"/>
                <a:cs typeface="Times New Roman" pitchFamily="18" charset="0"/>
              </a:rPr>
              <a:t>Enclose subqueries in parentheses.</a:t>
            </a:r>
          </a:p>
          <a:p>
            <a:r>
              <a:rPr dirty="0" lang="en-US" smtClean="0">
                <a:latin typeface="Times New Roman" pitchFamily="18" charset="0"/>
                <a:cs typeface="Times New Roman" pitchFamily="18" charset="0"/>
              </a:rPr>
              <a:t>Place subqueries on the right side of the comparison condition</a:t>
            </a:r>
          </a:p>
          <a:p>
            <a:r>
              <a:rPr dirty="0" sz="2800" lang="en-US" smtClean="0">
                <a:solidFill>
                  <a:srgbClr val="FF0000"/>
                </a:solidFill>
                <a:latin typeface="Times New Roman" pitchFamily="18" charset="0"/>
                <a:cs typeface="Times New Roman" pitchFamily="18" charset="0"/>
              </a:rPr>
              <a:t>Syntax:</a:t>
            </a:r>
          </a:p>
          <a:p>
            <a:pPr>
              <a:buNone/>
            </a:pP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select_list</a:t>
            </a:r>
            <a:endParaRPr dirty="0" sz="2800" lang="en-US" smtClean="0">
              <a:latin typeface="Times New Roman" pitchFamily="18" charset="0"/>
              <a:cs typeface="Times New Roman" pitchFamily="18" charset="0"/>
            </a:endParaRPr>
          </a:p>
          <a:p>
            <a:pPr>
              <a:buNone/>
            </a:pPr>
            <a:r>
              <a:rPr dirty="0" sz="2800" lang="en-US" smtClean="0">
                <a:solidFill>
                  <a:srgbClr val="FF0000"/>
                </a:solidFill>
                <a:latin typeface="Times New Roman" pitchFamily="18" charset="0"/>
                <a:cs typeface="Times New Roman" pitchFamily="18" charset="0"/>
              </a:rPr>
              <a:t>FROM</a:t>
            </a:r>
            <a:r>
              <a:rPr dirty="0" sz="2800" lang="en-US" smtClean="0">
                <a:latin typeface="Times New Roman" pitchFamily="18" charset="0"/>
                <a:cs typeface="Times New Roman" pitchFamily="18" charset="0"/>
              </a:rPr>
              <a:t>  table</a:t>
            </a:r>
          </a:p>
          <a:p>
            <a:pPr>
              <a:buNone/>
            </a:pPr>
            <a:r>
              <a:rPr dirty="0" sz="2800" lang="en-US" smtClean="0">
                <a:solidFill>
                  <a:srgbClr val="FF0000"/>
                </a:solidFill>
                <a:latin typeface="Times New Roman" pitchFamily="18" charset="0"/>
                <a:cs typeface="Times New Roman" pitchFamily="18" charset="0"/>
              </a:rPr>
              <a:t>WHERE</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expr</a:t>
            </a:r>
            <a:r>
              <a:rPr dirty="0" sz="2800" lang="en-US" smtClean="0">
                <a:latin typeface="Times New Roman" pitchFamily="18" charset="0"/>
                <a:cs typeface="Times New Roman" pitchFamily="18" charset="0"/>
              </a:rPr>
              <a:t> operator</a:t>
            </a:r>
          </a:p>
          <a:p>
            <a:endParaRPr dirty="0" lang="en-US">
              <a:latin typeface="Times New Roman" pitchFamily="18" charset="0"/>
              <a:cs typeface="Times New Roman" pitchFamily="18" charset="0"/>
            </a:endParaRPr>
          </a:p>
        </p:txBody>
      </p:sp>
      <p:sp>
        <p:nvSpPr>
          <p:cNvPr id="1048652" name="Slide Number Placeholder 3"/>
          <p:cNvSpPr>
            <a:spLocks noGrp="1"/>
          </p:cNvSpPr>
          <p:nvPr>
            <p:ph type="sldNum" sz="quarter" idx="12"/>
          </p:nvPr>
        </p:nvSpPr>
        <p:spPr/>
        <p:txBody>
          <a:bodyPr/>
          <a:p>
            <a:fld id="{B6F15528-21DE-4FAA-801E-634DDDAF4B2B}" type="slidenum">
              <a:rPr lang="en-US" smtClean="0"/>
              <a:t>21</a:t>
            </a:fld>
            <a:endParaRPr lang="en-US"/>
          </a:p>
        </p:txBody>
      </p:sp>
      <p:sp>
        <p:nvSpPr>
          <p:cNvPr id="1048653" name="Rectangle 4"/>
          <p:cNvSpPr/>
          <p:nvPr/>
        </p:nvSpPr>
        <p:spPr>
          <a:xfrm>
            <a:off x="4038600" y="3886200"/>
            <a:ext cx="4114800" cy="685800"/>
          </a:xfrm>
          <a:prstGeom prst="rect"/>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smtClean="0">
                <a:solidFill>
                  <a:schemeClr val="tx1"/>
                </a:solidFill>
                <a:latin typeface="Times New Roman" pitchFamily="18" charset="0"/>
                <a:cs typeface="Times New Roman" pitchFamily="18" charset="0"/>
              </a:rPr>
              <a:t>(SELECT </a:t>
            </a:r>
            <a:r>
              <a:rPr dirty="0" sz="2400" lang="en-US" err="1" smtClean="0">
                <a:solidFill>
                  <a:schemeClr val="tx1"/>
                </a:solidFill>
                <a:latin typeface="Times New Roman" pitchFamily="18" charset="0"/>
                <a:cs typeface="Times New Roman" pitchFamily="18" charset="0"/>
              </a:rPr>
              <a:t>select_list</a:t>
            </a:r>
            <a:endParaRPr dirty="0" sz="2400" lang="en-US" smtClean="0">
              <a:solidFill>
                <a:schemeClr val="tx1"/>
              </a:solidFill>
              <a:latin typeface="Times New Roman" pitchFamily="18" charset="0"/>
              <a:cs typeface="Times New Roman" pitchFamily="18" charset="0"/>
            </a:endParaRPr>
          </a:p>
          <a:p>
            <a:r>
              <a:rPr dirty="0" sz="2400" lang="en-US" smtClean="0">
                <a:solidFill>
                  <a:schemeClr val="tx1"/>
                </a:solidFill>
                <a:latin typeface="Times New Roman" pitchFamily="18" charset="0"/>
                <a:cs typeface="Times New Roman" pitchFamily="18" charset="0"/>
              </a:rPr>
              <a:t>FROM table);</a:t>
            </a:r>
            <a:endParaRPr dirty="0" sz="2400" lang="en-US">
              <a:solidFill>
                <a:schemeClr val="tx1"/>
              </a:solidFill>
              <a:latin typeface="Times New Roman" pitchFamily="18" charset="0"/>
              <a:cs typeface="Times New Roman" pitchFamily="18" charset="0"/>
            </a:endParaRPr>
          </a:p>
        </p:txBody>
      </p:sp>
      <p:sp>
        <p:nvSpPr>
          <p:cNvPr id="1048654" name="Rectangle 5"/>
          <p:cNvSpPr/>
          <p:nvPr/>
        </p:nvSpPr>
        <p:spPr>
          <a:xfrm>
            <a:off x="457200" y="5029200"/>
            <a:ext cx="8153400" cy="477054"/>
          </a:xfrm>
          <a:prstGeom prst="rect"/>
        </p:spPr>
        <p:txBody>
          <a:bodyPr wrap="square">
            <a:spAutoFit/>
          </a:bodyPr>
          <a:p>
            <a:pPr>
              <a:buNone/>
            </a:pPr>
            <a:r>
              <a:rPr dirty="0" sz="2500" lang="en-US" smtClean="0">
                <a:latin typeface="Times New Roman" pitchFamily="18" charset="0"/>
                <a:cs typeface="Times New Roman" pitchFamily="18" charset="0"/>
              </a:rPr>
              <a:t>Operator includes a comparison condition such as &gt;,=,or IN</a:t>
            </a:r>
            <a:endParaRPr dirty="0" sz="2500" lang="en-US">
              <a:latin typeface="Times New Roman" pitchFamily="18" charset="0"/>
              <a:cs typeface="Times New Roman" pitchFamily="18" charset="0"/>
            </a:endParaRP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55" name="Title 1"/>
          <p:cNvSpPr>
            <a:spLocks noGrp="1"/>
          </p:cNvSpPr>
          <p:nvPr>
            <p:ph type="title"/>
          </p:nvPr>
        </p:nvSpPr>
        <p:spPr/>
        <p:txBody>
          <a:bodyPr/>
          <a:p>
            <a:r>
              <a:rPr b="1" dirty="0" sz="3200" lang="en-US" smtClean="0">
                <a:solidFill>
                  <a:srgbClr val="FF0000"/>
                </a:solidFill>
                <a:latin typeface="Times New Roman" pitchFamily="18" charset="0"/>
                <a:cs typeface="Times New Roman" pitchFamily="18" charset="0"/>
              </a:rPr>
              <a:t>Example: </a:t>
            </a:r>
            <a:r>
              <a:rPr b="1" dirty="0" sz="3200" lang="en-US" err="1" smtClean="0">
                <a:solidFill>
                  <a:srgbClr val="FF0000"/>
                </a:solidFill>
                <a:latin typeface="Times New Roman" pitchFamily="18" charset="0"/>
                <a:cs typeface="Times New Roman" pitchFamily="18" charset="0"/>
              </a:rPr>
              <a:t>student_details</a:t>
            </a:r>
            <a:r>
              <a:rPr b="1" dirty="0" sz="3200" lang="en-US" smtClean="0">
                <a:solidFill>
                  <a:srgbClr val="FF0000"/>
                </a:solidFill>
                <a:latin typeface="Times New Roman" pitchFamily="18" charset="0"/>
                <a:cs typeface="Times New Roman" pitchFamily="18" charset="0"/>
              </a:rPr>
              <a:t>;</a:t>
            </a:r>
            <a:endParaRPr dirty="0" sz="3200" lang="en-US">
              <a:solidFill>
                <a:srgbClr val="FF0000"/>
              </a:solidFill>
              <a:latin typeface="Times New Roman" pitchFamily="18" charset="0"/>
              <a:cs typeface="Times New Roman" pitchFamily="18" charset="0"/>
            </a:endParaRPr>
          </a:p>
        </p:txBody>
      </p:sp>
      <p:graphicFrame>
        <p:nvGraphicFramePr>
          <p:cNvPr id="4194305" name="Content Placeholder 4"/>
          <p:cNvGraphicFramePr>
            <a:graphicFrameLocks noGrp="1"/>
          </p:cNvGraphicFramePr>
          <p:nvPr>
            <p:ph idx="1"/>
          </p:nvPr>
        </p:nvGraphicFramePr>
        <p:xfrm>
          <a:off x="0" y="1600200"/>
          <a:ext cx="9144000" cy="3108960"/>
        </p:xfrm>
        <a:graphic>
          <a:graphicData uri="http://schemas.openxmlformats.org/drawingml/2006/table">
            <a:tbl>
              <a:tblPr firstRow="1" bandRow="1">
                <a:tableStyleId>{5C22544A-7EE6-4342-B048-85BDC9FD1C3A}</a:tableStyleId>
              </a:tblPr>
              <a:tblGrid>
                <a:gridCol w="1066800"/>
                <a:gridCol w="1905000"/>
                <a:gridCol w="1828800"/>
                <a:gridCol w="990600"/>
                <a:gridCol w="1524000"/>
                <a:gridCol w="1828800"/>
              </a:tblGrid>
              <a:tr h="370840">
                <a:tc>
                  <a:txBody>
                    <a:bodyPr/>
                    <a:p>
                      <a:r>
                        <a:rPr b="1" dirty="0" sz="2800" lang="en-US" smtClean="0">
                          <a:latin typeface="Times New Roman" pitchFamily="18" charset="0"/>
                          <a:cs typeface="Times New Roman" pitchFamily="18" charset="0"/>
                        </a:rPr>
                        <a:t>id</a:t>
                      </a:r>
                      <a:endParaRPr dirty="0" sz="2800" lang="en-US">
                        <a:latin typeface="Times New Roman" pitchFamily="18" charset="0"/>
                        <a:cs typeface="Times New Roman" pitchFamily="18" charset="0"/>
                      </a:endParaRPr>
                    </a:p>
                  </a:txBody>
                  <a:tcPr anchor="ctr"/>
                </a:tc>
                <a:tc>
                  <a:txBody>
                    <a:bodyPr/>
                    <a:p>
                      <a:r>
                        <a:rPr b="1" dirty="0" sz="2800" lang="en-US" err="1">
                          <a:latin typeface="Times New Roman" pitchFamily="18" charset="0"/>
                          <a:cs typeface="Times New Roman" pitchFamily="18" charset="0"/>
                        </a:rPr>
                        <a:t>first_name</a:t>
                      </a:r>
                      <a:endParaRPr dirty="0" sz="2800" lang="en-US">
                        <a:latin typeface="Times New Roman" pitchFamily="18" charset="0"/>
                        <a:cs typeface="Times New Roman" pitchFamily="18" charset="0"/>
                      </a:endParaRPr>
                    </a:p>
                  </a:txBody>
                  <a:tcPr anchor="ctr"/>
                </a:tc>
                <a:tc>
                  <a:txBody>
                    <a:bodyPr/>
                    <a:p>
                      <a:r>
                        <a:rPr b="1" sz="2800" lang="en-US">
                          <a:latin typeface="Times New Roman" pitchFamily="18" charset="0"/>
                          <a:cs typeface="Times New Roman" pitchFamily="18" charset="0"/>
                        </a:rPr>
                        <a:t>last_name</a:t>
                      </a:r>
                      <a:endParaRPr sz="2800" lang="en-US">
                        <a:latin typeface="Times New Roman" pitchFamily="18" charset="0"/>
                        <a:cs typeface="Times New Roman" pitchFamily="18" charset="0"/>
                      </a:endParaRPr>
                    </a:p>
                  </a:txBody>
                  <a:tcPr anchor="ctr"/>
                </a:tc>
                <a:tc>
                  <a:txBody>
                    <a:bodyPr/>
                    <a:p>
                      <a:r>
                        <a:rPr b="1" sz="2800" lang="en-US">
                          <a:latin typeface="Times New Roman" pitchFamily="18" charset="0"/>
                          <a:cs typeface="Times New Roman" pitchFamily="18" charset="0"/>
                        </a:rPr>
                        <a:t>age</a:t>
                      </a:r>
                      <a:endParaRPr sz="2800" lang="en-US">
                        <a:latin typeface="Times New Roman" pitchFamily="18" charset="0"/>
                        <a:cs typeface="Times New Roman" pitchFamily="18" charset="0"/>
                      </a:endParaRPr>
                    </a:p>
                  </a:txBody>
                  <a:tcPr anchor="ctr"/>
                </a:tc>
                <a:tc>
                  <a:txBody>
                    <a:bodyPr/>
                    <a:p>
                      <a:r>
                        <a:rPr b="1" sz="2800" lang="en-US">
                          <a:latin typeface="Times New Roman" pitchFamily="18" charset="0"/>
                          <a:cs typeface="Times New Roman" pitchFamily="18" charset="0"/>
                        </a:rPr>
                        <a:t>subject</a:t>
                      </a:r>
                      <a:endParaRPr sz="2800" lang="en-US">
                        <a:latin typeface="Times New Roman" pitchFamily="18" charset="0"/>
                        <a:cs typeface="Times New Roman" pitchFamily="18" charset="0"/>
                      </a:endParaRPr>
                    </a:p>
                  </a:txBody>
                  <a:tcPr anchor="ctr"/>
                </a:tc>
                <a:tc>
                  <a:txBody>
                    <a:bodyPr/>
                    <a:p>
                      <a:r>
                        <a:rPr b="1" sz="2800" lang="en-US">
                          <a:latin typeface="Times New Roman" pitchFamily="18" charset="0"/>
                          <a:cs typeface="Times New Roman" pitchFamily="18" charset="0"/>
                        </a:rPr>
                        <a:t>games</a:t>
                      </a:r>
                      <a:endParaRPr sz="2800" lang="en-US">
                        <a:latin typeface="Times New Roman" pitchFamily="18" charset="0"/>
                        <a:cs typeface="Times New Roman" pitchFamily="18" charset="0"/>
                      </a:endParaRPr>
                    </a:p>
                  </a:txBody>
                  <a:tcPr anchor="ctr"/>
                </a:tc>
              </a:tr>
              <a:tr h="370840">
                <a:tc>
                  <a:txBody>
                    <a:bodyPr/>
                    <a:p>
                      <a:r>
                        <a:rPr dirty="0" sz="2800" lang="en-US">
                          <a:latin typeface="Times New Roman" pitchFamily="18" charset="0"/>
                          <a:cs typeface="Times New Roman" pitchFamily="18" charset="0"/>
                        </a:rPr>
                        <a:t>100</a:t>
                      </a:r>
                    </a:p>
                  </a:txBody>
                  <a:tcPr anchor="ctr"/>
                </a:tc>
                <a:tc>
                  <a:txBody>
                    <a:bodyPr/>
                    <a:p>
                      <a:r>
                        <a:rPr dirty="0" sz="2800" lang="en-US" err="1" smtClean="0">
                          <a:latin typeface="Times New Roman" pitchFamily="18" charset="0"/>
                          <a:cs typeface="Times New Roman" pitchFamily="18" charset="0"/>
                        </a:rPr>
                        <a:t>abc</a:t>
                      </a:r>
                      <a:endParaRPr dirty="0" sz="2800" lang="en-US">
                        <a:latin typeface="Times New Roman" pitchFamily="18" charset="0"/>
                        <a:cs typeface="Times New Roman" pitchFamily="18" charset="0"/>
                      </a:endParaRPr>
                    </a:p>
                  </a:txBody>
                  <a:tcPr anchor="ctr"/>
                </a:tc>
                <a:tc>
                  <a:txBody>
                    <a:bodyPr/>
                    <a:p>
                      <a:r>
                        <a:rPr dirty="0" sz="2800" lang="en-US" err="1" smtClean="0">
                          <a:latin typeface="Times New Roman" pitchFamily="18" charset="0"/>
                          <a:cs typeface="Times New Roman" pitchFamily="18" charset="0"/>
                        </a:rPr>
                        <a:t>gg</a:t>
                      </a:r>
                      <a:endParaRPr dirty="0" sz="2800" lang="en-US">
                        <a:latin typeface="Times New Roman" pitchFamily="18" charset="0"/>
                        <a:cs typeface="Times New Roman" pitchFamily="18" charset="0"/>
                      </a:endParaRPr>
                    </a:p>
                  </a:txBody>
                  <a:tcPr anchor="ctr"/>
                </a:tc>
                <a:tc>
                  <a:txBody>
                    <a:bodyPr/>
                    <a:p>
                      <a:r>
                        <a:rPr dirty="0" sz="2800" lang="en-US" smtClean="0">
                          <a:latin typeface="Times New Roman" pitchFamily="18" charset="0"/>
                          <a:cs typeface="Times New Roman" pitchFamily="18" charset="0"/>
                        </a:rPr>
                        <a:t>20</a:t>
                      </a:r>
                      <a:endParaRPr dirty="0" sz="2800" lang="en-US">
                        <a:latin typeface="Times New Roman" pitchFamily="18" charset="0"/>
                        <a:cs typeface="Times New Roman" pitchFamily="18" charset="0"/>
                      </a:endParaRPr>
                    </a:p>
                  </a:txBody>
                  <a:tcPr anchor="ctr"/>
                </a:tc>
                <a:tc>
                  <a:txBody>
                    <a:bodyPr/>
                    <a:p>
                      <a:r>
                        <a:rPr dirty="0" sz="2800" lang="en-US">
                          <a:latin typeface="Times New Roman" pitchFamily="18" charset="0"/>
                          <a:cs typeface="Times New Roman" pitchFamily="18" charset="0"/>
                        </a:rPr>
                        <a:t>Science</a:t>
                      </a:r>
                    </a:p>
                  </a:txBody>
                  <a:tcPr anchor="ctr"/>
                </a:tc>
                <a:tc>
                  <a:txBody>
                    <a:bodyPr/>
                    <a:p>
                      <a:r>
                        <a:rPr dirty="0" sz="2800" lang="en-US">
                          <a:latin typeface="Times New Roman" pitchFamily="18" charset="0"/>
                          <a:cs typeface="Times New Roman" pitchFamily="18" charset="0"/>
                        </a:rPr>
                        <a:t>Cricket</a:t>
                      </a:r>
                    </a:p>
                  </a:txBody>
                  <a:tcPr anchor="ctr"/>
                </a:tc>
              </a:tr>
              <a:tr h="370840">
                <a:tc>
                  <a:txBody>
                    <a:bodyPr/>
                    <a:p>
                      <a:r>
                        <a:rPr dirty="0" sz="2800" lang="en-US">
                          <a:latin typeface="Times New Roman" pitchFamily="18" charset="0"/>
                          <a:cs typeface="Times New Roman" pitchFamily="18" charset="0"/>
                        </a:rPr>
                        <a:t>101</a:t>
                      </a:r>
                    </a:p>
                  </a:txBody>
                  <a:tcPr anchor="ctr"/>
                </a:tc>
                <a:tc>
                  <a:txBody>
                    <a:bodyPr/>
                    <a:p>
                      <a:r>
                        <a:rPr dirty="0" sz="2800" lang="en-US" smtClean="0">
                          <a:latin typeface="Times New Roman" pitchFamily="18" charset="0"/>
                          <a:cs typeface="Times New Roman" pitchFamily="18" charset="0"/>
                        </a:rPr>
                        <a:t>xyz</a:t>
                      </a:r>
                      <a:endParaRPr dirty="0" sz="2800" lang="en-US">
                        <a:latin typeface="Times New Roman" pitchFamily="18" charset="0"/>
                        <a:cs typeface="Times New Roman" pitchFamily="18" charset="0"/>
                      </a:endParaRPr>
                    </a:p>
                  </a:txBody>
                  <a:tcPr anchor="ctr"/>
                </a:tc>
                <a:tc>
                  <a:txBody>
                    <a:bodyPr/>
                    <a:p>
                      <a:r>
                        <a:rPr dirty="0" sz="2800" lang="en-US" smtClean="0">
                          <a:latin typeface="Times New Roman" pitchFamily="18" charset="0"/>
                          <a:cs typeface="Times New Roman" pitchFamily="18" charset="0"/>
                        </a:rPr>
                        <a:t>pp</a:t>
                      </a:r>
                      <a:endParaRPr dirty="0" sz="2800" lang="en-US">
                        <a:latin typeface="Times New Roman" pitchFamily="18" charset="0"/>
                        <a:cs typeface="Times New Roman" pitchFamily="18" charset="0"/>
                      </a:endParaRPr>
                    </a:p>
                  </a:txBody>
                  <a:tcPr anchor="ctr"/>
                </a:tc>
                <a:tc>
                  <a:txBody>
                    <a:bodyPr/>
                    <a:p>
                      <a:r>
                        <a:rPr dirty="0" sz="2800" lang="en-US" smtClean="0">
                          <a:latin typeface="Times New Roman" pitchFamily="18" charset="0"/>
                          <a:cs typeface="Times New Roman" pitchFamily="18" charset="0"/>
                        </a:rPr>
                        <a:t>22</a:t>
                      </a:r>
                      <a:endParaRPr dirty="0" sz="2800" lang="en-US">
                        <a:latin typeface="Times New Roman" pitchFamily="18" charset="0"/>
                        <a:cs typeface="Times New Roman" pitchFamily="18" charset="0"/>
                      </a:endParaRPr>
                    </a:p>
                  </a:txBody>
                  <a:tcPr anchor="ctr"/>
                </a:tc>
                <a:tc>
                  <a:txBody>
                    <a:bodyPr/>
                    <a:p>
                      <a:r>
                        <a:rPr sz="2800" lang="en-US">
                          <a:latin typeface="Times New Roman" pitchFamily="18" charset="0"/>
                          <a:cs typeface="Times New Roman" pitchFamily="18" charset="0"/>
                        </a:rPr>
                        <a:t>Maths</a:t>
                      </a:r>
                    </a:p>
                  </a:txBody>
                  <a:tcPr anchor="ctr"/>
                </a:tc>
                <a:tc>
                  <a:txBody>
                    <a:bodyPr/>
                    <a:p>
                      <a:r>
                        <a:rPr dirty="0" sz="2800" lang="en-US">
                          <a:latin typeface="Times New Roman" pitchFamily="18" charset="0"/>
                          <a:cs typeface="Times New Roman" pitchFamily="18" charset="0"/>
                        </a:rPr>
                        <a:t>Football</a:t>
                      </a:r>
                    </a:p>
                  </a:txBody>
                  <a:tcPr anchor="ctr"/>
                </a:tc>
              </a:tr>
              <a:tr h="370840">
                <a:tc>
                  <a:txBody>
                    <a:bodyPr/>
                    <a:p>
                      <a:r>
                        <a:rPr dirty="0" sz="2800" lang="en-US">
                          <a:latin typeface="Times New Roman" pitchFamily="18" charset="0"/>
                          <a:cs typeface="Times New Roman" pitchFamily="18" charset="0"/>
                        </a:rPr>
                        <a:t>102</a:t>
                      </a:r>
                    </a:p>
                  </a:txBody>
                  <a:tcPr anchor="ctr"/>
                </a:tc>
                <a:tc>
                  <a:txBody>
                    <a:bodyPr/>
                    <a:p>
                      <a:r>
                        <a:rPr dirty="0" sz="2800" lang="en-US" err="1" smtClean="0">
                          <a:latin typeface="Times New Roman" pitchFamily="18" charset="0"/>
                          <a:cs typeface="Times New Roman" pitchFamily="18" charset="0"/>
                        </a:rPr>
                        <a:t>pqr</a:t>
                      </a:r>
                      <a:endParaRPr dirty="0" sz="2800" lang="en-US">
                        <a:latin typeface="Times New Roman" pitchFamily="18" charset="0"/>
                        <a:cs typeface="Times New Roman" pitchFamily="18" charset="0"/>
                      </a:endParaRPr>
                    </a:p>
                  </a:txBody>
                  <a:tcPr anchor="ctr"/>
                </a:tc>
                <a:tc>
                  <a:txBody>
                    <a:bodyPr/>
                    <a:p>
                      <a:r>
                        <a:rPr dirty="0" sz="2800" lang="en-US" err="1" smtClean="0">
                          <a:latin typeface="Times New Roman" pitchFamily="18" charset="0"/>
                          <a:cs typeface="Times New Roman" pitchFamily="18" charset="0"/>
                        </a:rPr>
                        <a:t>zz</a:t>
                      </a:r>
                      <a:endParaRPr dirty="0" sz="2800" lang="en-US">
                        <a:latin typeface="Times New Roman" pitchFamily="18" charset="0"/>
                        <a:cs typeface="Times New Roman" pitchFamily="18" charset="0"/>
                      </a:endParaRPr>
                    </a:p>
                  </a:txBody>
                  <a:tcPr anchor="ctr"/>
                </a:tc>
                <a:tc>
                  <a:txBody>
                    <a:bodyPr/>
                    <a:p>
                      <a:r>
                        <a:rPr dirty="0" sz="2800" lang="en-US">
                          <a:latin typeface="Times New Roman" pitchFamily="18" charset="0"/>
                          <a:cs typeface="Times New Roman" pitchFamily="18" charset="0"/>
                        </a:rPr>
                        <a:t>2</a:t>
                      </a:r>
                      <a:r>
                        <a:rPr dirty="0" sz="2800" lang="en-US" smtClean="0">
                          <a:latin typeface="Times New Roman" pitchFamily="18" charset="0"/>
                          <a:cs typeface="Times New Roman" pitchFamily="18" charset="0"/>
                        </a:rPr>
                        <a:t>9</a:t>
                      </a:r>
                      <a:endParaRPr dirty="0" sz="2800" lang="en-US">
                        <a:latin typeface="Times New Roman" pitchFamily="18" charset="0"/>
                        <a:cs typeface="Times New Roman" pitchFamily="18" charset="0"/>
                      </a:endParaRPr>
                    </a:p>
                  </a:txBody>
                  <a:tcPr anchor="ctr"/>
                </a:tc>
                <a:tc>
                  <a:txBody>
                    <a:bodyPr/>
                    <a:p>
                      <a:r>
                        <a:rPr sz="2800" lang="en-US">
                          <a:latin typeface="Times New Roman" pitchFamily="18" charset="0"/>
                          <a:cs typeface="Times New Roman" pitchFamily="18" charset="0"/>
                        </a:rPr>
                        <a:t>Science</a:t>
                      </a:r>
                    </a:p>
                  </a:txBody>
                  <a:tcPr anchor="ctr"/>
                </a:tc>
                <a:tc>
                  <a:txBody>
                    <a:bodyPr/>
                    <a:p>
                      <a:r>
                        <a:rPr sz="2800" lang="en-US">
                          <a:latin typeface="Times New Roman" pitchFamily="18" charset="0"/>
                          <a:cs typeface="Times New Roman" pitchFamily="18" charset="0"/>
                        </a:rPr>
                        <a:t>Cricket</a:t>
                      </a:r>
                    </a:p>
                  </a:txBody>
                  <a:tcPr anchor="ctr"/>
                </a:tc>
              </a:tr>
              <a:tr h="370840">
                <a:tc>
                  <a:txBody>
                    <a:bodyPr/>
                    <a:p>
                      <a:r>
                        <a:rPr dirty="0" sz="2800" lang="en-US">
                          <a:latin typeface="Times New Roman" pitchFamily="18" charset="0"/>
                          <a:cs typeface="Times New Roman" pitchFamily="18" charset="0"/>
                        </a:rPr>
                        <a:t>103</a:t>
                      </a:r>
                    </a:p>
                  </a:txBody>
                  <a:tcPr anchor="ctr"/>
                </a:tc>
                <a:tc>
                  <a:txBody>
                    <a:bodyPr/>
                    <a:p>
                      <a:r>
                        <a:rPr dirty="0" sz="2800" lang="en-US" err="1" smtClean="0">
                          <a:latin typeface="Times New Roman" pitchFamily="18" charset="0"/>
                          <a:cs typeface="Times New Roman" pitchFamily="18" charset="0"/>
                        </a:rPr>
                        <a:t>lmn</a:t>
                      </a:r>
                      <a:endParaRPr dirty="0" sz="2800" lang="en-US">
                        <a:latin typeface="Times New Roman" pitchFamily="18" charset="0"/>
                        <a:cs typeface="Times New Roman" pitchFamily="18" charset="0"/>
                      </a:endParaRPr>
                    </a:p>
                  </a:txBody>
                  <a:tcPr anchor="ctr"/>
                </a:tc>
                <a:tc>
                  <a:txBody>
                    <a:bodyPr/>
                    <a:p>
                      <a:r>
                        <a:rPr dirty="0" sz="2800" lang="en-US" err="1" smtClean="0">
                          <a:latin typeface="Times New Roman" pitchFamily="18" charset="0"/>
                          <a:cs typeface="Times New Roman" pitchFamily="18" charset="0"/>
                        </a:rPr>
                        <a:t>aa</a:t>
                      </a:r>
                      <a:endParaRPr dirty="0" sz="2800" lang="en-US">
                        <a:latin typeface="Times New Roman" pitchFamily="18" charset="0"/>
                        <a:cs typeface="Times New Roman" pitchFamily="18" charset="0"/>
                      </a:endParaRPr>
                    </a:p>
                  </a:txBody>
                  <a:tcPr anchor="ctr"/>
                </a:tc>
                <a:tc>
                  <a:txBody>
                    <a:bodyPr/>
                    <a:p>
                      <a:r>
                        <a:rPr dirty="0" sz="2800" lang="en-US">
                          <a:latin typeface="Times New Roman" pitchFamily="18" charset="0"/>
                          <a:cs typeface="Times New Roman" pitchFamily="18" charset="0"/>
                        </a:rPr>
                        <a:t>2</a:t>
                      </a:r>
                      <a:r>
                        <a:rPr dirty="0" sz="2800" lang="en-US" smtClean="0">
                          <a:latin typeface="Times New Roman" pitchFamily="18" charset="0"/>
                          <a:cs typeface="Times New Roman" pitchFamily="18" charset="0"/>
                        </a:rPr>
                        <a:t>8</a:t>
                      </a:r>
                      <a:endParaRPr dirty="0" sz="2800" lang="en-US">
                        <a:latin typeface="Times New Roman" pitchFamily="18" charset="0"/>
                        <a:cs typeface="Times New Roman" pitchFamily="18" charset="0"/>
                      </a:endParaRPr>
                    </a:p>
                  </a:txBody>
                  <a:tcPr anchor="ctr"/>
                </a:tc>
                <a:tc>
                  <a:txBody>
                    <a:bodyPr/>
                    <a:p>
                      <a:r>
                        <a:rPr sz="2800" lang="en-US">
                          <a:latin typeface="Times New Roman" pitchFamily="18" charset="0"/>
                          <a:cs typeface="Times New Roman" pitchFamily="18" charset="0"/>
                        </a:rPr>
                        <a:t>Maths</a:t>
                      </a:r>
                    </a:p>
                  </a:txBody>
                  <a:tcPr anchor="ctr"/>
                </a:tc>
                <a:tc>
                  <a:txBody>
                    <a:bodyPr/>
                    <a:p>
                      <a:r>
                        <a:rPr sz="2800" lang="en-US">
                          <a:latin typeface="Times New Roman" pitchFamily="18" charset="0"/>
                          <a:cs typeface="Times New Roman" pitchFamily="18" charset="0"/>
                        </a:rPr>
                        <a:t>Badminton</a:t>
                      </a:r>
                    </a:p>
                  </a:txBody>
                  <a:tcPr anchor="ctr"/>
                </a:tc>
              </a:tr>
              <a:tr h="370840">
                <a:tc>
                  <a:txBody>
                    <a:bodyPr/>
                    <a:p>
                      <a:r>
                        <a:rPr dirty="0" sz="2800" lang="en-US">
                          <a:latin typeface="Times New Roman" pitchFamily="18" charset="0"/>
                          <a:cs typeface="Times New Roman" pitchFamily="18" charset="0"/>
                        </a:rPr>
                        <a:t>104</a:t>
                      </a:r>
                    </a:p>
                  </a:txBody>
                  <a:tcPr anchor="ctr"/>
                </a:tc>
                <a:tc>
                  <a:txBody>
                    <a:bodyPr/>
                    <a:p>
                      <a:r>
                        <a:rPr dirty="0" sz="2800" lang="en-US" smtClean="0">
                          <a:latin typeface="Times New Roman" pitchFamily="18" charset="0"/>
                          <a:cs typeface="Times New Roman" pitchFamily="18" charset="0"/>
                        </a:rPr>
                        <a:t>def</a:t>
                      </a:r>
                      <a:endParaRPr dirty="0" sz="2800" lang="en-US">
                        <a:latin typeface="Times New Roman" pitchFamily="18" charset="0"/>
                        <a:cs typeface="Times New Roman" pitchFamily="18" charset="0"/>
                      </a:endParaRPr>
                    </a:p>
                  </a:txBody>
                  <a:tcPr anchor="ctr"/>
                </a:tc>
                <a:tc>
                  <a:txBody>
                    <a:bodyPr/>
                    <a:p>
                      <a:r>
                        <a:rPr dirty="0" sz="2800" lang="en-US" smtClean="0">
                          <a:latin typeface="Times New Roman" pitchFamily="18" charset="0"/>
                          <a:cs typeface="Times New Roman" pitchFamily="18" charset="0"/>
                        </a:rPr>
                        <a:t>bb</a:t>
                      </a:r>
                      <a:endParaRPr dirty="0" sz="2800" lang="en-US">
                        <a:latin typeface="Times New Roman" pitchFamily="18" charset="0"/>
                        <a:cs typeface="Times New Roman" pitchFamily="18" charset="0"/>
                      </a:endParaRPr>
                    </a:p>
                  </a:txBody>
                  <a:tcPr anchor="ctr"/>
                </a:tc>
                <a:tc>
                  <a:txBody>
                    <a:bodyPr/>
                    <a:p>
                      <a:r>
                        <a:rPr dirty="0" sz="2800" lang="en-US">
                          <a:latin typeface="Times New Roman" pitchFamily="18" charset="0"/>
                          <a:cs typeface="Times New Roman" pitchFamily="18" charset="0"/>
                        </a:rPr>
                        <a:t>2</a:t>
                      </a:r>
                      <a:r>
                        <a:rPr dirty="0" sz="2800" lang="en-US" smtClean="0">
                          <a:latin typeface="Times New Roman" pitchFamily="18" charset="0"/>
                          <a:cs typeface="Times New Roman" pitchFamily="18" charset="0"/>
                        </a:rPr>
                        <a:t>5</a:t>
                      </a:r>
                      <a:endParaRPr dirty="0" sz="2800" lang="en-US">
                        <a:latin typeface="Times New Roman" pitchFamily="18" charset="0"/>
                        <a:cs typeface="Times New Roman" pitchFamily="18" charset="0"/>
                      </a:endParaRPr>
                    </a:p>
                  </a:txBody>
                  <a:tcPr anchor="ctr"/>
                </a:tc>
                <a:tc>
                  <a:txBody>
                    <a:bodyPr/>
                    <a:p>
                      <a:r>
                        <a:rPr dirty="0" sz="2800" lang="en-US" smtClean="0">
                          <a:latin typeface="Times New Roman" pitchFamily="18" charset="0"/>
                          <a:cs typeface="Times New Roman" pitchFamily="18" charset="0"/>
                        </a:rPr>
                        <a:t>History</a:t>
                      </a:r>
                      <a:endParaRPr dirty="0" sz="2800" lang="en-US">
                        <a:latin typeface="Times New Roman" pitchFamily="18" charset="0"/>
                        <a:cs typeface="Times New Roman" pitchFamily="18" charset="0"/>
                      </a:endParaRPr>
                    </a:p>
                  </a:txBody>
                  <a:tcPr anchor="ctr"/>
                </a:tc>
                <a:tc>
                  <a:txBody>
                    <a:bodyPr/>
                    <a:p>
                      <a:r>
                        <a:rPr dirty="0" sz="2800" lang="en-US">
                          <a:latin typeface="Times New Roman" pitchFamily="18" charset="0"/>
                          <a:cs typeface="Times New Roman" pitchFamily="18" charset="0"/>
                        </a:rPr>
                        <a:t>Chess</a:t>
                      </a:r>
                    </a:p>
                  </a:txBody>
                  <a:tcPr anchor="ctr"/>
                </a:tc>
              </a:tr>
            </a:tbl>
          </a:graphicData>
        </a:graphic>
      </p:graphicFrame>
      <p:sp>
        <p:nvSpPr>
          <p:cNvPr id="1048656" name="Slide Number Placeholder 3"/>
          <p:cNvSpPr>
            <a:spLocks noGrp="1"/>
          </p:cNvSpPr>
          <p:nvPr>
            <p:ph type="sldNum" sz="quarter" idx="12"/>
          </p:nvPr>
        </p:nvSpPr>
        <p:spPr/>
        <p:txBody>
          <a:bodyPr/>
          <a:p>
            <a:fld id="{B6F15528-21DE-4FAA-801E-634DDDAF4B2B}" type="slidenum">
              <a:rPr lang="en-US" smtClean="0"/>
              <a:t>22</a:t>
            </a:fld>
            <a:endParaRPr lang="en-US"/>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57" name="Title 1"/>
          <p:cNvSpPr>
            <a:spLocks noGrp="1"/>
          </p:cNvSpPr>
          <p:nvPr>
            <p:ph type="title"/>
          </p:nvPr>
        </p:nvSpPr>
        <p:spPr>
          <a:xfrm>
            <a:off x="457200" y="0"/>
            <a:ext cx="8229600" cy="45719"/>
          </a:xfrm>
        </p:spPr>
        <p:txBody>
          <a:bodyPr>
            <a:normAutofit fontScale="90000"/>
          </a:bodyPr>
          <a:p>
            <a:endParaRPr dirty="0" lang="en-US"/>
          </a:p>
        </p:txBody>
      </p:sp>
      <p:sp>
        <p:nvSpPr>
          <p:cNvPr id="1048658" name="Content Placeholder 2"/>
          <p:cNvSpPr>
            <a:spLocks noGrp="1"/>
          </p:cNvSpPr>
          <p:nvPr>
            <p:ph idx="1"/>
          </p:nvPr>
        </p:nvSpPr>
        <p:spPr>
          <a:xfrm>
            <a:off x="228600" y="457200"/>
            <a:ext cx="8686800" cy="6172200"/>
          </a:xfrm>
        </p:spPr>
        <p:txBody>
          <a:bodyPr>
            <a:normAutofit/>
          </a:bodyPr>
          <a:p>
            <a:r>
              <a:rPr b="1" dirty="0" lang="en-US" smtClean="0">
                <a:solidFill>
                  <a:srgbClr val="FF0000"/>
                </a:solidFill>
                <a:latin typeface="Times New Roman" pitchFamily="18" charset="0"/>
                <a:cs typeface="Times New Roman" pitchFamily="18" charset="0"/>
              </a:rPr>
              <a:t>For Example:</a:t>
            </a:r>
            <a:endParaRPr dirty="0" lang="en-US" smtClean="0">
              <a:solidFill>
                <a:srgbClr val="FF0000"/>
              </a:solidFill>
              <a:latin typeface="Times New Roman" pitchFamily="18" charset="0"/>
              <a:cs typeface="Times New Roman" pitchFamily="18" charset="0"/>
            </a:endParaRPr>
          </a:p>
          <a:p>
            <a:r>
              <a:rPr dirty="0" sz="2500" lang="en-US" smtClean="0">
                <a:latin typeface="Times New Roman" pitchFamily="18" charset="0"/>
                <a:cs typeface="Times New Roman" pitchFamily="18" charset="0"/>
              </a:rPr>
              <a:t>1) Usually, a subquery should return only one record, but sometimes it can also return multiple records when used with operators like </a:t>
            </a:r>
            <a:r>
              <a:rPr dirty="0" sz="2500" lang="en-US" smtClean="0">
                <a:solidFill>
                  <a:srgbClr val="FF0000"/>
                </a:solidFill>
                <a:latin typeface="Times New Roman" pitchFamily="18" charset="0"/>
                <a:cs typeface="Times New Roman" pitchFamily="18" charset="0"/>
              </a:rPr>
              <a:t>IN, NOT IN </a:t>
            </a:r>
            <a:r>
              <a:rPr dirty="0" sz="2500" lang="en-US" smtClean="0">
                <a:latin typeface="Times New Roman" pitchFamily="18" charset="0"/>
                <a:cs typeface="Times New Roman" pitchFamily="18" charset="0"/>
              </a:rPr>
              <a:t>in the </a:t>
            </a:r>
            <a:r>
              <a:rPr dirty="0" sz="2500" lang="en-US" smtClean="0">
                <a:solidFill>
                  <a:srgbClr val="FF0000"/>
                </a:solidFill>
                <a:latin typeface="Times New Roman" pitchFamily="18" charset="0"/>
                <a:cs typeface="Times New Roman" pitchFamily="18" charset="0"/>
              </a:rPr>
              <a:t>where</a:t>
            </a:r>
            <a:r>
              <a:rPr dirty="0" sz="2500" lang="en-US" smtClean="0">
                <a:latin typeface="Times New Roman" pitchFamily="18" charset="0"/>
                <a:cs typeface="Times New Roman" pitchFamily="18" charset="0"/>
              </a:rPr>
              <a:t> clause. The query would be like, </a:t>
            </a:r>
          </a:p>
          <a:p>
            <a:pPr>
              <a:buNone/>
            </a:pPr>
            <a:r>
              <a:rPr dirty="0" sz="2500" lang="en-US" smtClean="0">
                <a:solidFill>
                  <a:srgbClr val="FF0000"/>
                </a:solidFill>
                <a:latin typeface="Times New Roman" pitchFamily="18" charset="0"/>
                <a:cs typeface="Times New Roman" pitchFamily="18" charset="0"/>
              </a:rPr>
              <a:t>     SELECT </a:t>
            </a:r>
            <a:r>
              <a:rPr dirty="0" sz="2500" lang="en-US" err="1" smtClean="0">
                <a:latin typeface="Times New Roman" pitchFamily="18" charset="0"/>
                <a:cs typeface="Times New Roman" pitchFamily="18" charset="0"/>
              </a:rPr>
              <a:t>first_name</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last_name</a:t>
            </a:r>
            <a:r>
              <a:rPr dirty="0" sz="2500" lang="en-US" smtClean="0">
                <a:latin typeface="Times New Roman" pitchFamily="18" charset="0"/>
                <a:cs typeface="Times New Roman" pitchFamily="18" charset="0"/>
              </a:rPr>
              <a:t>, subject </a:t>
            </a:r>
            <a:br>
              <a:rPr dirty="0" sz="2500" lang="en-US" smtClean="0">
                <a:latin typeface="Times New Roman" pitchFamily="18" charset="0"/>
                <a:cs typeface="Times New Roman" pitchFamily="18" charset="0"/>
              </a:rPr>
            </a:br>
            <a:r>
              <a:rPr dirty="0" sz="2500" lang="en-US" smtClean="0">
                <a:solidFill>
                  <a:srgbClr val="FF0000"/>
                </a:solidFill>
                <a:latin typeface="Times New Roman" pitchFamily="18" charset="0"/>
                <a:cs typeface="Times New Roman" pitchFamily="18" charset="0"/>
              </a:rPr>
              <a:t>FROM</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student_details</a:t>
            </a:r>
            <a:r>
              <a:rPr dirty="0" sz="2500" lang="en-US" smtClean="0">
                <a:latin typeface="Times New Roman" pitchFamily="18" charset="0"/>
                <a:cs typeface="Times New Roman" pitchFamily="18" charset="0"/>
              </a:rPr>
              <a:t> </a:t>
            </a:r>
            <a:br>
              <a:rPr dirty="0" sz="2500" lang="en-US" smtClean="0">
                <a:latin typeface="Times New Roman" pitchFamily="18" charset="0"/>
                <a:cs typeface="Times New Roman" pitchFamily="18" charset="0"/>
              </a:rPr>
            </a:br>
            <a:r>
              <a:rPr dirty="0" sz="2500" lang="en-US" smtClean="0">
                <a:solidFill>
                  <a:srgbClr val="FF0000"/>
                </a:solidFill>
                <a:latin typeface="Times New Roman" pitchFamily="18" charset="0"/>
                <a:cs typeface="Times New Roman" pitchFamily="18" charset="0"/>
              </a:rPr>
              <a:t>WHERE</a:t>
            </a:r>
            <a:r>
              <a:rPr dirty="0" sz="2500" lang="en-US" smtClean="0">
                <a:latin typeface="Times New Roman" pitchFamily="18" charset="0"/>
                <a:cs typeface="Times New Roman" pitchFamily="18" charset="0"/>
              </a:rPr>
              <a:t> games </a:t>
            </a:r>
            <a:r>
              <a:rPr dirty="0" sz="2500" lang="en-US" smtClean="0">
                <a:solidFill>
                  <a:srgbClr val="FF0000"/>
                </a:solidFill>
                <a:latin typeface="Times New Roman" pitchFamily="18" charset="0"/>
                <a:cs typeface="Times New Roman" pitchFamily="18" charset="0"/>
              </a:rPr>
              <a:t>NOT IN </a:t>
            </a:r>
            <a:r>
              <a:rPr dirty="0" sz="2500" lang="en-US" smtClean="0">
                <a:latin typeface="Times New Roman" pitchFamily="18" charset="0"/>
                <a:cs typeface="Times New Roman" pitchFamily="18" charset="0"/>
              </a:rPr>
              <a:t>('Cricket', 'Football'); </a:t>
            </a:r>
          </a:p>
          <a:p>
            <a:r>
              <a:rPr dirty="0" sz="2500" lang="en-US" smtClean="0">
                <a:latin typeface="Times New Roman" pitchFamily="18" charset="0"/>
                <a:cs typeface="Times New Roman" pitchFamily="18" charset="0"/>
              </a:rPr>
              <a:t>The output would be similar to:  </a:t>
            </a:r>
            <a:endParaRPr dirty="0" sz="2500" lang="en-US">
              <a:latin typeface="Times New Roman" pitchFamily="18" charset="0"/>
              <a:cs typeface="Times New Roman" pitchFamily="18" charset="0"/>
            </a:endParaRPr>
          </a:p>
        </p:txBody>
      </p:sp>
      <p:sp>
        <p:nvSpPr>
          <p:cNvPr id="1048659" name="Slide Number Placeholder 3"/>
          <p:cNvSpPr>
            <a:spLocks noGrp="1"/>
          </p:cNvSpPr>
          <p:nvPr>
            <p:ph type="sldNum" sz="quarter" idx="12"/>
          </p:nvPr>
        </p:nvSpPr>
        <p:spPr/>
        <p:txBody>
          <a:bodyPr/>
          <a:p>
            <a:fld id="{B6F15528-21DE-4FAA-801E-634DDDAF4B2B}" type="slidenum">
              <a:rPr lang="en-US" smtClean="0"/>
              <a:t>23</a:t>
            </a:fld>
            <a:endParaRPr lang="en-US"/>
          </a:p>
        </p:txBody>
      </p:sp>
      <p:graphicFrame>
        <p:nvGraphicFramePr>
          <p:cNvPr id="4194306" name="Table 4"/>
          <p:cNvGraphicFramePr>
            <a:graphicFrameLocks noGrp="1"/>
          </p:cNvGraphicFramePr>
          <p:nvPr/>
        </p:nvGraphicFramePr>
        <p:xfrm>
          <a:off x="1295400" y="4495800"/>
          <a:ext cx="6096000" cy="1371600"/>
        </p:xfrm>
        <a:graphic>
          <a:graphicData uri="http://schemas.openxmlformats.org/drawingml/2006/table">
            <a:tbl>
              <a:tblPr/>
              <a:tblGrid>
                <a:gridCol w="2197700"/>
                <a:gridCol w="1936068"/>
                <a:gridCol w="1962232"/>
              </a:tblGrid>
              <a:tr h="0">
                <a:tc>
                  <a:txBody>
                    <a:bodyPr/>
                    <a:p>
                      <a:r>
                        <a:rPr b="1" dirty="0" sz="2400" lang="en-US" err="1">
                          <a:latin typeface="Times New Roman" pitchFamily="18" charset="0"/>
                          <a:cs typeface="Times New Roman" pitchFamily="18" charset="0"/>
                        </a:rPr>
                        <a:t>first_name</a:t>
                      </a:r>
                      <a:endParaRPr b="1" dirty="0" sz="2400" lang="en-US">
                        <a:latin typeface="Times New Roman" pitchFamily="18" charset="0"/>
                        <a:cs typeface="Times New Roman" pitchFamily="18" charset="0"/>
                      </a:endParaRPr>
                    </a:p>
                  </a:txBody>
                  <a:tcPr anchor="ctr">
                    <a:lnL>
                      <a:noFill/>
                    </a:lnL>
                    <a:lnR>
                      <a:noFill/>
                    </a:lnR>
                    <a:lnT>
                      <a:noFill/>
                    </a:lnT>
                    <a:lnB>
                      <a:noFill/>
                    </a:lnB>
                  </a:tcPr>
                </a:tc>
                <a:tc>
                  <a:txBody>
                    <a:bodyPr/>
                    <a:p>
                      <a:r>
                        <a:rPr b="1" dirty="0" sz="2400" lang="en-US" err="1">
                          <a:latin typeface="Times New Roman" pitchFamily="18" charset="0"/>
                          <a:cs typeface="Times New Roman" pitchFamily="18" charset="0"/>
                        </a:rPr>
                        <a:t>last_name</a:t>
                      </a:r>
                      <a:endParaRPr b="1" dirty="0" sz="2400" lang="en-US">
                        <a:latin typeface="Times New Roman" pitchFamily="18" charset="0"/>
                        <a:cs typeface="Times New Roman" pitchFamily="18" charset="0"/>
                      </a:endParaRPr>
                    </a:p>
                  </a:txBody>
                  <a:tcPr anchor="ctr">
                    <a:lnL>
                      <a:noFill/>
                    </a:lnL>
                    <a:lnR>
                      <a:noFill/>
                    </a:lnR>
                    <a:lnT>
                      <a:noFill/>
                    </a:lnT>
                    <a:lnB>
                      <a:noFill/>
                    </a:lnB>
                  </a:tcPr>
                </a:tc>
                <a:tc>
                  <a:txBody>
                    <a:bodyPr/>
                    <a:p>
                      <a:r>
                        <a:rPr b="1" dirty="0" sz="2400" lang="en-US">
                          <a:latin typeface="Times New Roman" pitchFamily="18" charset="0"/>
                          <a:cs typeface="Times New Roman" pitchFamily="18" charset="0"/>
                        </a:rPr>
                        <a:t>subject</a:t>
                      </a:r>
                    </a:p>
                  </a:txBody>
                  <a:tcPr anchor="ctr">
                    <a:lnL>
                      <a:noFill/>
                    </a:lnL>
                    <a:lnR>
                      <a:noFill/>
                    </a:lnR>
                    <a:lnT>
                      <a:noFill/>
                    </a:lnT>
                    <a:lnB>
                      <a:noFill/>
                    </a:lnB>
                  </a:tcPr>
                </a:tc>
              </a:tr>
              <a:tr h="0">
                <a:tc>
                  <a:txBody>
                    <a:bodyPr/>
                    <a:p>
                      <a:r>
                        <a:rPr dirty="0" sz="2400" lang="en-US" err="1" smtClean="0">
                          <a:latin typeface="Times New Roman" pitchFamily="18" charset="0"/>
                          <a:cs typeface="Times New Roman" pitchFamily="18" charset="0"/>
                        </a:rPr>
                        <a:t>lmn</a:t>
                      </a:r>
                      <a:endParaRPr dirty="0" sz="2400" lang="en-US">
                        <a:latin typeface="Times New Roman" pitchFamily="18" charset="0"/>
                        <a:cs typeface="Times New Roman" pitchFamily="18" charset="0"/>
                      </a:endParaRPr>
                    </a:p>
                  </a:txBody>
                  <a:tcPr anchor="ctr">
                    <a:lnL>
                      <a:noFill/>
                    </a:lnL>
                    <a:lnR>
                      <a:noFill/>
                    </a:lnR>
                    <a:lnT>
                      <a:noFill/>
                    </a:lnT>
                    <a:lnB>
                      <a:noFill/>
                    </a:lnB>
                  </a:tcPr>
                </a:tc>
                <a:tc>
                  <a:txBody>
                    <a:bodyPr/>
                    <a:p>
                      <a:r>
                        <a:rPr dirty="0" sz="2400" lang="en-US" err="1" smtClean="0">
                          <a:latin typeface="Times New Roman" pitchFamily="18" charset="0"/>
                          <a:cs typeface="Times New Roman" pitchFamily="18" charset="0"/>
                        </a:rPr>
                        <a:t>aa</a:t>
                      </a:r>
                      <a:endParaRPr dirty="0" sz="2400" lang="en-US">
                        <a:latin typeface="Times New Roman" pitchFamily="18" charset="0"/>
                        <a:cs typeface="Times New Roman" pitchFamily="18" charset="0"/>
                      </a:endParaRPr>
                    </a:p>
                  </a:txBody>
                  <a:tcPr anchor="ctr">
                    <a:lnL>
                      <a:noFill/>
                    </a:lnL>
                    <a:lnR>
                      <a:noFill/>
                    </a:lnR>
                    <a:lnT>
                      <a:noFill/>
                    </a:lnT>
                    <a:lnB>
                      <a:noFill/>
                    </a:lnB>
                  </a:tcPr>
                </a:tc>
                <a:tc>
                  <a:txBody>
                    <a:bodyPr/>
                    <a:p>
                      <a:r>
                        <a:rPr dirty="0" sz="2400" lang="en-US">
                          <a:latin typeface="Times New Roman" pitchFamily="18" charset="0"/>
                          <a:cs typeface="Times New Roman" pitchFamily="18" charset="0"/>
                        </a:rPr>
                        <a:t>Badminton</a:t>
                      </a:r>
                    </a:p>
                  </a:txBody>
                  <a:tcPr anchor="ctr">
                    <a:lnL>
                      <a:noFill/>
                    </a:lnL>
                    <a:lnR>
                      <a:noFill/>
                    </a:lnR>
                    <a:lnT>
                      <a:noFill/>
                    </a:lnT>
                    <a:lnB>
                      <a:noFill/>
                    </a:lnB>
                  </a:tcPr>
                </a:tc>
              </a:tr>
              <a:tr h="0">
                <a:tc>
                  <a:txBody>
                    <a:bodyPr/>
                    <a:p>
                      <a:r>
                        <a:rPr dirty="0" sz="2400" lang="en-US" smtClean="0">
                          <a:latin typeface="Times New Roman" pitchFamily="18" charset="0"/>
                          <a:cs typeface="Times New Roman" pitchFamily="18" charset="0"/>
                        </a:rPr>
                        <a:t>def</a:t>
                      </a:r>
                      <a:endParaRPr dirty="0" sz="2400" lang="en-US">
                        <a:latin typeface="Times New Roman" pitchFamily="18" charset="0"/>
                        <a:cs typeface="Times New Roman" pitchFamily="18" charset="0"/>
                      </a:endParaRPr>
                    </a:p>
                  </a:txBody>
                  <a:tcPr anchor="ctr">
                    <a:lnL>
                      <a:noFill/>
                    </a:lnL>
                    <a:lnR>
                      <a:noFill/>
                    </a:lnR>
                    <a:lnT>
                      <a:noFill/>
                    </a:lnT>
                    <a:lnB>
                      <a:noFill/>
                    </a:lnB>
                  </a:tcPr>
                </a:tc>
                <a:tc>
                  <a:txBody>
                    <a:bodyPr/>
                    <a:p>
                      <a:r>
                        <a:rPr dirty="0" sz="2400" lang="en-US" smtClean="0">
                          <a:latin typeface="Times New Roman" pitchFamily="18" charset="0"/>
                          <a:cs typeface="Times New Roman" pitchFamily="18" charset="0"/>
                        </a:rPr>
                        <a:t>bb</a:t>
                      </a:r>
                      <a:endParaRPr dirty="0" sz="2400" lang="en-US">
                        <a:latin typeface="Times New Roman" pitchFamily="18" charset="0"/>
                        <a:cs typeface="Times New Roman" pitchFamily="18" charset="0"/>
                      </a:endParaRPr>
                    </a:p>
                  </a:txBody>
                  <a:tcPr anchor="ctr">
                    <a:lnL>
                      <a:noFill/>
                    </a:lnL>
                    <a:lnR>
                      <a:noFill/>
                    </a:lnR>
                    <a:lnT>
                      <a:noFill/>
                    </a:lnT>
                    <a:lnB>
                      <a:noFill/>
                    </a:lnB>
                  </a:tcPr>
                </a:tc>
                <a:tc>
                  <a:txBody>
                    <a:bodyPr/>
                    <a:p>
                      <a:r>
                        <a:rPr dirty="0" sz="2400" lang="en-US">
                          <a:latin typeface="Times New Roman" pitchFamily="18" charset="0"/>
                          <a:cs typeface="Times New Roman" pitchFamily="18" charset="0"/>
                        </a:rPr>
                        <a:t>Chess</a:t>
                      </a:r>
                    </a:p>
                  </a:txBody>
                  <a:tcPr anchor="ctr">
                    <a:lnL>
                      <a:noFill/>
                    </a:lnL>
                    <a:lnR>
                      <a:noFill/>
                    </a:lnR>
                    <a:lnT>
                      <a:noFill/>
                    </a:lnT>
                    <a:lnB>
                      <a:noFill/>
                    </a:lnB>
                  </a:tcPr>
                </a:tc>
              </a:tr>
            </a:tbl>
          </a:graphicData>
        </a:graphic>
      </p:graphicFrame>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60" name="Title 1"/>
          <p:cNvSpPr>
            <a:spLocks noGrp="1"/>
          </p:cNvSpPr>
          <p:nvPr>
            <p:ph type="title"/>
          </p:nvPr>
        </p:nvSpPr>
        <p:spPr>
          <a:xfrm>
            <a:off x="457200" y="0"/>
            <a:ext cx="8229600" cy="45719"/>
          </a:xfrm>
        </p:spPr>
        <p:txBody>
          <a:bodyPr>
            <a:normAutofit fontScale="90000"/>
          </a:bodyPr>
          <a:p>
            <a:endParaRPr dirty="0" lang="en-US"/>
          </a:p>
        </p:txBody>
      </p:sp>
      <p:sp>
        <p:nvSpPr>
          <p:cNvPr id="1048661" name="Content Placeholder 2"/>
          <p:cNvSpPr>
            <a:spLocks noGrp="1"/>
          </p:cNvSpPr>
          <p:nvPr>
            <p:ph idx="1"/>
          </p:nvPr>
        </p:nvSpPr>
        <p:spPr>
          <a:xfrm>
            <a:off x="228600" y="0"/>
            <a:ext cx="8610600" cy="6553200"/>
          </a:xfrm>
        </p:spPr>
        <p:txBody>
          <a:bodyPr>
            <a:noAutofit/>
          </a:bodyPr>
          <a:p>
            <a:r>
              <a:rPr dirty="0" sz="2800" lang="en-US" smtClean="0">
                <a:latin typeface="Times New Roman" pitchFamily="18" charset="0"/>
                <a:cs typeface="Times New Roman" pitchFamily="18" charset="0"/>
              </a:rPr>
              <a:t>2) If you know the name of the students who are studying science subject, you can get their id's by using following  query:</a:t>
            </a:r>
          </a:p>
          <a:p>
            <a:pPr>
              <a:buNone/>
            </a:pPr>
            <a:r>
              <a:rPr dirty="0" sz="2800" lang="en-US" smtClean="0">
                <a:latin typeface="Times New Roman" pitchFamily="18" charset="0"/>
                <a:cs typeface="Times New Roman" pitchFamily="18" charset="0"/>
              </a:rPr>
              <a:t>    </a:t>
            </a:r>
            <a:r>
              <a:rPr dirty="0" sz="2500" lang="en-US" smtClean="0">
                <a:solidFill>
                  <a:srgbClr val="FF0000"/>
                </a:solidFill>
                <a:latin typeface="Times New Roman" pitchFamily="18" charset="0"/>
                <a:cs typeface="Times New Roman" pitchFamily="18" charset="0"/>
              </a:rPr>
              <a:t>SELECT</a:t>
            </a:r>
            <a:r>
              <a:rPr dirty="0" sz="2500" lang="en-US" smtClean="0">
                <a:latin typeface="Times New Roman" pitchFamily="18" charset="0"/>
                <a:cs typeface="Times New Roman" pitchFamily="18" charset="0"/>
              </a:rPr>
              <a:t> id, </a:t>
            </a:r>
            <a:r>
              <a:rPr dirty="0" sz="2500" lang="en-US" err="1" smtClean="0">
                <a:latin typeface="Times New Roman" pitchFamily="18" charset="0"/>
                <a:cs typeface="Times New Roman" pitchFamily="18" charset="0"/>
              </a:rPr>
              <a:t>first_name</a:t>
            </a:r>
            <a:r>
              <a:rPr dirty="0" sz="2500" lang="en-US" smtClean="0">
                <a:latin typeface="Times New Roman" pitchFamily="18" charset="0"/>
                <a:cs typeface="Times New Roman" pitchFamily="18" charset="0"/>
              </a:rPr>
              <a:t> </a:t>
            </a:r>
            <a:br>
              <a:rPr dirty="0" sz="2500" lang="en-US" smtClean="0">
                <a:latin typeface="Times New Roman" pitchFamily="18" charset="0"/>
                <a:cs typeface="Times New Roman" pitchFamily="18" charset="0"/>
              </a:rPr>
            </a:br>
            <a:r>
              <a:rPr dirty="0" sz="2500" lang="en-US" smtClean="0">
                <a:solidFill>
                  <a:srgbClr val="FF0000"/>
                </a:solidFill>
                <a:latin typeface="Times New Roman" pitchFamily="18" charset="0"/>
                <a:cs typeface="Times New Roman" pitchFamily="18" charset="0"/>
              </a:rPr>
              <a:t>FROM</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student_details</a:t>
            </a:r>
            <a:r>
              <a:rPr dirty="0" sz="2500" lang="en-US" smtClean="0">
                <a:latin typeface="Times New Roman" pitchFamily="18" charset="0"/>
                <a:cs typeface="Times New Roman" pitchFamily="18" charset="0"/>
              </a:rPr>
              <a:t> </a:t>
            </a:r>
            <a:br>
              <a:rPr dirty="0" sz="2500" lang="en-US" smtClean="0">
                <a:latin typeface="Times New Roman" pitchFamily="18" charset="0"/>
                <a:cs typeface="Times New Roman" pitchFamily="18" charset="0"/>
              </a:rPr>
            </a:br>
            <a:r>
              <a:rPr dirty="0" sz="2500" lang="en-US" smtClean="0">
                <a:solidFill>
                  <a:srgbClr val="FF0000"/>
                </a:solidFill>
                <a:latin typeface="Times New Roman" pitchFamily="18" charset="0"/>
                <a:cs typeface="Times New Roman" pitchFamily="18" charset="0"/>
              </a:rPr>
              <a:t>WHERE</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first_name</a:t>
            </a:r>
            <a:r>
              <a:rPr dirty="0" sz="2500" lang="en-US" smtClean="0">
                <a:latin typeface="Times New Roman" pitchFamily="18" charset="0"/>
                <a:cs typeface="Times New Roman" pitchFamily="18" charset="0"/>
              </a:rPr>
              <a:t> </a:t>
            </a:r>
            <a:r>
              <a:rPr dirty="0" sz="2500" lang="en-US" smtClean="0">
                <a:solidFill>
                  <a:srgbClr val="FF0000"/>
                </a:solidFill>
                <a:latin typeface="Times New Roman" pitchFamily="18" charset="0"/>
                <a:cs typeface="Times New Roman" pitchFamily="18" charset="0"/>
              </a:rPr>
              <a:t>IN</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abc</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pqr</a:t>
            </a:r>
            <a:r>
              <a:rPr dirty="0" sz="2500" lang="en-US" smtClean="0">
                <a:latin typeface="Times New Roman" pitchFamily="18" charset="0"/>
                <a:cs typeface="Times New Roman" pitchFamily="18" charset="0"/>
              </a:rPr>
              <a:t>'); </a:t>
            </a:r>
          </a:p>
          <a:p>
            <a:pPr>
              <a:buNone/>
            </a:pPr>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B</a:t>
            </a:r>
            <a:r>
              <a:rPr dirty="0" sz="2800" lang="en-US" smtClean="0">
                <a:latin typeface="Times New Roman" pitchFamily="18" charset="0"/>
                <a:cs typeface="Times New Roman" pitchFamily="18" charset="0"/>
              </a:rPr>
              <a:t>ut, if you do not know their names, then to get their id's you need to write the query like this,</a:t>
            </a:r>
          </a:p>
          <a:p>
            <a:pPr>
              <a:buNone/>
            </a:pPr>
            <a:r>
              <a:rPr dirty="0" sz="2500" lang="en-US" smtClean="0">
                <a:latin typeface="Times New Roman" pitchFamily="18" charset="0"/>
                <a:cs typeface="Times New Roman" pitchFamily="18" charset="0"/>
              </a:rPr>
              <a:t>    </a:t>
            </a:r>
            <a:r>
              <a:rPr dirty="0" sz="2500" lang="en-US" smtClean="0">
                <a:solidFill>
                  <a:srgbClr val="FF0000"/>
                </a:solidFill>
                <a:latin typeface="Times New Roman" pitchFamily="18" charset="0"/>
                <a:cs typeface="Times New Roman" pitchFamily="18" charset="0"/>
              </a:rPr>
              <a:t> SELECT </a:t>
            </a:r>
            <a:r>
              <a:rPr dirty="0" sz="2500" lang="en-US" smtClean="0">
                <a:latin typeface="Times New Roman" pitchFamily="18" charset="0"/>
                <a:cs typeface="Times New Roman" pitchFamily="18" charset="0"/>
              </a:rPr>
              <a:t>id, </a:t>
            </a:r>
            <a:r>
              <a:rPr dirty="0" sz="2500" lang="en-US" err="1" smtClean="0">
                <a:latin typeface="Times New Roman" pitchFamily="18" charset="0"/>
                <a:cs typeface="Times New Roman" pitchFamily="18" charset="0"/>
              </a:rPr>
              <a:t>first_name</a:t>
            </a:r>
            <a:r>
              <a:rPr dirty="0" sz="2500" lang="en-US" smtClean="0">
                <a:latin typeface="Times New Roman" pitchFamily="18" charset="0"/>
                <a:cs typeface="Times New Roman" pitchFamily="18" charset="0"/>
              </a:rPr>
              <a:t> </a:t>
            </a:r>
            <a:br>
              <a:rPr dirty="0" sz="2500" lang="en-US" smtClean="0">
                <a:latin typeface="Times New Roman" pitchFamily="18" charset="0"/>
                <a:cs typeface="Times New Roman" pitchFamily="18" charset="0"/>
              </a:rPr>
            </a:br>
            <a:r>
              <a:rPr dirty="0" sz="2500" lang="en-US" smtClean="0">
                <a:solidFill>
                  <a:srgbClr val="FF0000"/>
                </a:solidFill>
                <a:latin typeface="Times New Roman" pitchFamily="18" charset="0"/>
                <a:cs typeface="Times New Roman" pitchFamily="18" charset="0"/>
              </a:rPr>
              <a:t>FROM</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student_details</a:t>
            </a:r>
            <a:r>
              <a:rPr dirty="0" sz="2500" lang="en-US" smtClean="0">
                <a:latin typeface="Times New Roman" pitchFamily="18" charset="0"/>
                <a:cs typeface="Times New Roman" pitchFamily="18" charset="0"/>
              </a:rPr>
              <a:t> </a:t>
            </a:r>
            <a:br>
              <a:rPr dirty="0" sz="2500" lang="en-US" smtClean="0">
                <a:latin typeface="Times New Roman" pitchFamily="18" charset="0"/>
                <a:cs typeface="Times New Roman" pitchFamily="18" charset="0"/>
              </a:rPr>
            </a:br>
            <a:r>
              <a:rPr dirty="0" sz="2500" lang="en-US" smtClean="0">
                <a:solidFill>
                  <a:srgbClr val="FF0000"/>
                </a:solidFill>
                <a:latin typeface="Times New Roman" pitchFamily="18" charset="0"/>
                <a:cs typeface="Times New Roman" pitchFamily="18" charset="0"/>
              </a:rPr>
              <a:t>WHERE</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first_name</a:t>
            </a:r>
            <a:r>
              <a:rPr dirty="0" sz="2500" lang="en-US" smtClean="0">
                <a:latin typeface="Times New Roman" pitchFamily="18" charset="0"/>
                <a:cs typeface="Times New Roman" pitchFamily="18" charset="0"/>
              </a:rPr>
              <a:t> </a:t>
            </a:r>
            <a:r>
              <a:rPr dirty="0" sz="2500" lang="en-US" smtClean="0">
                <a:solidFill>
                  <a:srgbClr val="FF0000"/>
                </a:solidFill>
                <a:latin typeface="Times New Roman" pitchFamily="18" charset="0"/>
                <a:cs typeface="Times New Roman" pitchFamily="18" charset="0"/>
              </a:rPr>
              <a:t>IN</a:t>
            </a:r>
            <a:r>
              <a:rPr dirty="0" sz="2500" lang="en-US" smtClean="0">
                <a:latin typeface="Times New Roman" pitchFamily="18" charset="0"/>
                <a:cs typeface="Times New Roman" pitchFamily="18" charset="0"/>
              </a:rPr>
              <a:t> (</a:t>
            </a:r>
            <a:r>
              <a:rPr dirty="0" sz="2500" lang="en-US" smtClean="0">
                <a:solidFill>
                  <a:srgbClr val="FF0000"/>
                </a:solidFill>
                <a:latin typeface="Times New Roman" pitchFamily="18" charset="0"/>
                <a:cs typeface="Times New Roman" pitchFamily="18" charset="0"/>
              </a:rPr>
              <a:t>SELECT </a:t>
            </a:r>
            <a:r>
              <a:rPr dirty="0" sz="2500" lang="en-US" err="1" smtClean="0">
                <a:latin typeface="Times New Roman" pitchFamily="18" charset="0"/>
                <a:cs typeface="Times New Roman" pitchFamily="18" charset="0"/>
              </a:rPr>
              <a:t>first_name</a:t>
            </a:r>
            <a:r>
              <a:rPr dirty="0" sz="2500" lang="en-US" smtClean="0">
                <a:latin typeface="Times New Roman" pitchFamily="18" charset="0"/>
                <a:cs typeface="Times New Roman" pitchFamily="18" charset="0"/>
              </a:rPr>
              <a:t> </a:t>
            </a:r>
            <a:br>
              <a:rPr dirty="0" sz="2500" lang="en-US" smtClean="0">
                <a:latin typeface="Times New Roman" pitchFamily="18" charset="0"/>
                <a:cs typeface="Times New Roman" pitchFamily="18" charset="0"/>
              </a:rPr>
            </a:br>
            <a:r>
              <a:rPr dirty="0" sz="2500" lang="en-US" smtClean="0">
                <a:latin typeface="Times New Roman" pitchFamily="18" charset="0"/>
                <a:cs typeface="Times New Roman" pitchFamily="18" charset="0"/>
              </a:rPr>
              <a:t>                                        </a:t>
            </a:r>
            <a:r>
              <a:rPr dirty="0" sz="2500" lang="en-US" smtClean="0">
                <a:solidFill>
                  <a:srgbClr val="FF0000"/>
                </a:solidFill>
                <a:latin typeface="Times New Roman" pitchFamily="18" charset="0"/>
                <a:cs typeface="Times New Roman" pitchFamily="18" charset="0"/>
              </a:rPr>
              <a:t>FROM</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student_details</a:t>
            </a:r>
            <a:r>
              <a:rPr dirty="0" sz="2500" lang="en-US" smtClean="0">
                <a:latin typeface="Times New Roman" pitchFamily="18" charset="0"/>
                <a:cs typeface="Times New Roman" pitchFamily="18" charset="0"/>
              </a:rPr>
              <a:t> </a:t>
            </a:r>
            <a:br>
              <a:rPr dirty="0" sz="2500" lang="en-US" smtClean="0">
                <a:latin typeface="Times New Roman" pitchFamily="18" charset="0"/>
                <a:cs typeface="Times New Roman" pitchFamily="18" charset="0"/>
              </a:rPr>
            </a:br>
            <a:r>
              <a:rPr dirty="0" sz="2500" lang="en-US" smtClean="0">
                <a:latin typeface="Times New Roman" pitchFamily="18" charset="0"/>
                <a:cs typeface="Times New Roman" pitchFamily="18" charset="0"/>
              </a:rPr>
              <a:t>                                        </a:t>
            </a:r>
            <a:r>
              <a:rPr dirty="0" sz="2500" lang="en-US" smtClean="0">
                <a:solidFill>
                  <a:srgbClr val="FF0000"/>
                </a:solidFill>
                <a:latin typeface="Times New Roman" pitchFamily="18" charset="0"/>
                <a:cs typeface="Times New Roman" pitchFamily="18" charset="0"/>
              </a:rPr>
              <a:t>WHERE</a:t>
            </a:r>
            <a:r>
              <a:rPr dirty="0" sz="2500" lang="en-US" smtClean="0">
                <a:latin typeface="Times New Roman" pitchFamily="18" charset="0"/>
                <a:cs typeface="Times New Roman" pitchFamily="18" charset="0"/>
              </a:rPr>
              <a:t> subject= 'Science'); </a:t>
            </a:r>
          </a:p>
          <a:p>
            <a:pPr>
              <a:buNone/>
            </a:pPr>
            <a:endParaRPr dirty="0" sz="2800" lang="en-US">
              <a:latin typeface="Times New Roman" pitchFamily="18" charset="0"/>
              <a:cs typeface="Times New Roman" pitchFamily="18" charset="0"/>
            </a:endParaRPr>
          </a:p>
        </p:txBody>
      </p:sp>
      <p:sp>
        <p:nvSpPr>
          <p:cNvPr id="1048662" name="Slide Number Placeholder 3"/>
          <p:cNvSpPr>
            <a:spLocks noGrp="1"/>
          </p:cNvSpPr>
          <p:nvPr>
            <p:ph type="sldNum" sz="quarter" idx="12"/>
          </p:nvPr>
        </p:nvSpPr>
        <p:spPr/>
        <p:txBody>
          <a:bodyPr/>
          <a:p>
            <a:fld id="{B6F15528-21DE-4FAA-801E-634DDDAF4B2B}" type="slidenum">
              <a:rPr lang="en-US" smtClean="0"/>
              <a:t>24</a:t>
            </a:fld>
            <a:endParaRPr lang="en-US"/>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63" name="Title 1"/>
          <p:cNvSpPr>
            <a:spLocks noGrp="1"/>
          </p:cNvSpPr>
          <p:nvPr>
            <p:ph type="title"/>
          </p:nvPr>
        </p:nvSpPr>
        <p:spPr>
          <a:xfrm>
            <a:off x="457200" y="274638"/>
            <a:ext cx="8229600" cy="411162"/>
          </a:xfrm>
        </p:spPr>
        <p:txBody>
          <a:bodyPr>
            <a:normAutofit fontScale="90000"/>
          </a:bodyPr>
          <a:p>
            <a:endParaRPr dirty="0" lang="en-US"/>
          </a:p>
        </p:txBody>
      </p:sp>
      <p:graphicFrame>
        <p:nvGraphicFramePr>
          <p:cNvPr id="4194307" name="Content Placeholder 4"/>
          <p:cNvGraphicFramePr>
            <a:graphicFrameLocks noGrp="1"/>
          </p:cNvGraphicFramePr>
          <p:nvPr>
            <p:ph idx="1"/>
          </p:nvPr>
        </p:nvGraphicFramePr>
        <p:xfrm>
          <a:off x="685800" y="304800"/>
          <a:ext cx="7086600" cy="2045898"/>
        </p:xfrm>
        <a:graphic>
          <a:graphicData uri="http://schemas.openxmlformats.org/drawingml/2006/table">
            <a:tbl>
              <a:tblPr firstRow="1" bandRow="1">
                <a:tableStyleId>{5C22544A-7EE6-4342-B048-85BDC9FD1C3A}</a:tableStyleId>
              </a:tblPr>
              <a:tblGrid>
                <a:gridCol w="2307265"/>
                <a:gridCol w="4779335"/>
              </a:tblGrid>
              <a:tr h="838200">
                <a:tc>
                  <a:txBody>
                    <a:bodyPr/>
                    <a:p>
                      <a:r>
                        <a:rPr b="1" dirty="0" sz="2400" lang="en-US" smtClean="0">
                          <a:latin typeface="Times New Roman" pitchFamily="18" charset="0"/>
                          <a:cs typeface="Times New Roman" pitchFamily="18" charset="0"/>
                        </a:rPr>
                        <a:t>id</a:t>
                      </a:r>
                      <a:endParaRPr dirty="0" sz="2400" lang="en-US">
                        <a:latin typeface="Times New Roman" pitchFamily="18" charset="0"/>
                        <a:cs typeface="Times New Roman" pitchFamily="18" charset="0"/>
                      </a:endParaRPr>
                    </a:p>
                  </a:txBody>
                  <a:tcPr anchor="ctr"/>
                </a:tc>
                <a:tc>
                  <a:txBody>
                    <a:bodyPr/>
                    <a:p>
                      <a:pPr algn="l" defTabSz="914400" eaLnBrk="1" fontAlgn="auto" hangingPunct="1" indent="0" latinLnBrk="0" marL="0" marR="0" rtl="0">
                        <a:lnSpc>
                          <a:spcPct val="100000"/>
                        </a:lnSpc>
                        <a:spcBef>
                          <a:spcPts val="0"/>
                        </a:spcBef>
                        <a:spcAft>
                          <a:spcPts val="0"/>
                        </a:spcAft>
                        <a:buClrTx/>
                        <a:buSzTx/>
                        <a:buFontTx/>
                        <a:buNone/>
                      </a:pPr>
                      <a:r>
                        <a:rPr b="1" dirty="0" sz="2400" lang="en-US" err="1" smtClean="0">
                          <a:latin typeface="Times New Roman" pitchFamily="18" charset="0"/>
                          <a:cs typeface="Times New Roman" pitchFamily="18" charset="0"/>
                        </a:rPr>
                        <a:t>first_name</a:t>
                      </a:r>
                      <a:endParaRPr dirty="0" sz="2400" lang="en-US" smtClean="0">
                        <a:latin typeface="Times New Roman" pitchFamily="18" charset="0"/>
                        <a:cs typeface="Times New Roman" pitchFamily="18" charset="0"/>
                      </a:endParaRPr>
                    </a:p>
                    <a:p>
                      <a:endParaRPr dirty="0" sz="2400" lang="en-US">
                        <a:latin typeface="Times New Roman" pitchFamily="18" charset="0"/>
                        <a:cs typeface="Times New Roman" pitchFamily="18" charset="0"/>
                      </a:endParaRPr>
                    </a:p>
                  </a:txBody>
                </a:tc>
              </a:tr>
              <a:tr h="603849">
                <a:tc>
                  <a:txBody>
                    <a:bodyPr/>
                    <a:p>
                      <a:r>
                        <a:rPr dirty="0" sz="2400" lang="en-US">
                          <a:latin typeface="Times New Roman" pitchFamily="18" charset="0"/>
                          <a:cs typeface="Times New Roman" pitchFamily="18" charset="0"/>
                        </a:rPr>
                        <a:t>100</a:t>
                      </a:r>
                    </a:p>
                  </a:txBody>
                  <a:tcPr anchor="ctr"/>
                </a:tc>
                <a:tc>
                  <a:txBody>
                    <a:bodyPr/>
                    <a:p>
                      <a:r>
                        <a:rPr dirty="0" sz="2400" lang="en-US" err="1" smtClean="0">
                          <a:latin typeface="Times New Roman" pitchFamily="18" charset="0"/>
                          <a:cs typeface="Times New Roman" pitchFamily="18" charset="0"/>
                        </a:rPr>
                        <a:t>abc</a:t>
                      </a:r>
                      <a:endParaRPr dirty="0" sz="2400" lang="en-US">
                        <a:latin typeface="Times New Roman" pitchFamily="18" charset="0"/>
                        <a:cs typeface="Times New Roman" pitchFamily="18" charset="0"/>
                      </a:endParaRPr>
                    </a:p>
                  </a:txBody>
                  <a:tcPr anchor="ctr"/>
                </a:tc>
              </a:tr>
              <a:tr h="603849">
                <a:tc>
                  <a:txBody>
                    <a:bodyPr/>
                    <a:p>
                      <a:r>
                        <a:rPr dirty="0" sz="2400" lang="en-US" smtClean="0">
                          <a:latin typeface="Times New Roman" pitchFamily="18" charset="0"/>
                          <a:cs typeface="Times New Roman" pitchFamily="18" charset="0"/>
                        </a:rPr>
                        <a:t>102</a:t>
                      </a:r>
                      <a:endParaRPr dirty="0" sz="2400" lang="en-US">
                        <a:latin typeface="Times New Roman" pitchFamily="18" charset="0"/>
                        <a:cs typeface="Times New Roman" pitchFamily="18" charset="0"/>
                      </a:endParaRPr>
                    </a:p>
                  </a:txBody>
                  <a:tcPr anchor="ctr"/>
                </a:tc>
                <a:tc>
                  <a:txBody>
                    <a:bodyPr/>
                    <a:p>
                      <a:r>
                        <a:rPr dirty="0" sz="2400" lang="en-US" err="1" smtClean="0">
                          <a:latin typeface="Times New Roman" pitchFamily="18" charset="0"/>
                          <a:cs typeface="Times New Roman" pitchFamily="18" charset="0"/>
                        </a:rPr>
                        <a:t>pqr</a:t>
                      </a:r>
                      <a:endParaRPr dirty="0" sz="2400" lang="en-US">
                        <a:latin typeface="Times New Roman" pitchFamily="18" charset="0"/>
                        <a:cs typeface="Times New Roman" pitchFamily="18" charset="0"/>
                      </a:endParaRPr>
                    </a:p>
                  </a:txBody>
                  <a:tcPr anchor="ctr"/>
                </a:tc>
              </a:tr>
            </a:tbl>
          </a:graphicData>
        </a:graphic>
      </p:graphicFrame>
      <p:sp>
        <p:nvSpPr>
          <p:cNvPr id="1048664" name="Slide Number Placeholder 3"/>
          <p:cNvSpPr>
            <a:spLocks noGrp="1"/>
          </p:cNvSpPr>
          <p:nvPr>
            <p:ph type="sldNum" sz="quarter" idx="12"/>
          </p:nvPr>
        </p:nvSpPr>
        <p:spPr/>
        <p:txBody>
          <a:bodyPr/>
          <a:p>
            <a:fld id="{B6F15528-21DE-4FAA-801E-634DDDAF4B2B}" type="slidenum">
              <a:rPr lang="en-US" smtClean="0"/>
              <a:t>25</a:t>
            </a:fld>
            <a:endParaRPr lang="en-US"/>
          </a:p>
        </p:txBody>
      </p:sp>
      <p:sp>
        <p:nvSpPr>
          <p:cNvPr id="1048665" name="Rectangle 5"/>
          <p:cNvSpPr/>
          <p:nvPr/>
        </p:nvSpPr>
        <p:spPr>
          <a:xfrm>
            <a:off x="457200" y="2057400"/>
            <a:ext cx="8305800" cy="1631216"/>
          </a:xfrm>
          <a:prstGeom prst="rect"/>
        </p:spPr>
        <p:txBody>
          <a:bodyPr wrap="square">
            <a:spAutoFit/>
          </a:bodyPr>
          <a:p>
            <a:endParaRPr dirty="0" sz="2500" lang="en-US" smtClean="0">
              <a:latin typeface="Times New Roman" pitchFamily="18" charset="0"/>
              <a:cs typeface="Times New Roman" pitchFamily="18" charset="0"/>
            </a:endParaRPr>
          </a:p>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In the above sql statement, first the inner query is processed  and then the outer query is processed.</a:t>
            </a:r>
            <a:endParaRPr dirty="0" sz="2500" lang="en-US">
              <a:latin typeface="Times New Roman" pitchFamily="18" charset="0"/>
              <a:cs typeface="Times New Roman" pitchFamily="18" charset="0"/>
            </a:endParaRP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66" name="Title 1"/>
          <p:cNvSpPr>
            <a:spLocks noGrp="1"/>
          </p:cNvSpPr>
          <p:nvPr>
            <p:ph type="title"/>
          </p:nvPr>
        </p:nvSpPr>
        <p:spPr/>
        <p:txBody>
          <a:bodyPr>
            <a:normAutofit/>
          </a:bodyPr>
          <a:p>
            <a:r>
              <a:rPr dirty="0" sz="3600" lang="en-US" smtClean="0">
                <a:solidFill>
                  <a:srgbClr val="FF0000"/>
                </a:solidFill>
                <a:latin typeface="Times New Roman" pitchFamily="18" charset="0"/>
                <a:cs typeface="Times New Roman" pitchFamily="18" charset="0"/>
              </a:rPr>
              <a:t>Example-employee table</a:t>
            </a:r>
            <a:endParaRPr dirty="0" sz="3600" lang="en-US">
              <a:solidFill>
                <a:srgbClr val="FF0000"/>
              </a:solidFill>
              <a:latin typeface="Times New Roman" pitchFamily="18" charset="0"/>
              <a:cs typeface="Times New Roman" pitchFamily="18" charset="0"/>
            </a:endParaRPr>
          </a:p>
        </p:txBody>
      </p:sp>
      <p:graphicFrame>
        <p:nvGraphicFramePr>
          <p:cNvPr id="4194308" name="Content Placeholder 4"/>
          <p:cNvGraphicFramePr>
            <a:graphicFrameLocks noGrp="1"/>
          </p:cNvGraphicFramePr>
          <p:nvPr>
            <p:ph idx="1"/>
          </p:nvPr>
        </p:nvGraphicFramePr>
        <p:xfrm>
          <a:off x="457200" y="1600200"/>
          <a:ext cx="8229600" cy="3322320"/>
        </p:xfrm>
        <a:graphic>
          <a:graphicData uri="http://schemas.openxmlformats.org/drawingml/2006/table">
            <a:tbl>
              <a:tblPr firstRow="1" bandRow="1">
                <a:tableStyleId>{5C22544A-7EE6-4342-B048-85BDC9FD1C3A}</a:tableStyleId>
              </a:tblPr>
              <a:tblGrid>
                <a:gridCol w="1752600"/>
                <a:gridCol w="1752600"/>
                <a:gridCol w="1752600"/>
                <a:gridCol w="1325880"/>
                <a:gridCol w="1645920"/>
              </a:tblGrid>
              <a:tr h="370840">
                <a:tc>
                  <a:txBody>
                    <a:bodyPr/>
                    <a:p>
                      <a:r>
                        <a:rPr dirty="0" sz="2200" lang="en-US" err="1" smtClean="0">
                          <a:latin typeface="Times New Roman" pitchFamily="18" charset="0"/>
                          <a:cs typeface="Times New Roman" pitchFamily="18" charset="0"/>
                        </a:rPr>
                        <a:t>Employee_id</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EMP_Name</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Job_id</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Salary</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Department_id</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ABC</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ST_Clerk</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20000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90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102</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XYZ</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Manager</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50000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60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103</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PQR</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Accountant</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30000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70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104</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LMN</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Assistant</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40000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10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105</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DEF</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ST_Clerk</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20000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90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106</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JKL</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Assistant</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40000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10</a:t>
                      </a:r>
                      <a:endParaRPr dirty="0" sz="2200" lang="en-US">
                        <a:latin typeface="Times New Roman" pitchFamily="18" charset="0"/>
                        <a:cs typeface="Times New Roman" pitchFamily="18" charset="0"/>
                      </a:endParaRPr>
                    </a:p>
                  </a:txBody>
                </a:tc>
              </a:tr>
            </a:tbl>
          </a:graphicData>
        </a:graphic>
      </p:graphicFrame>
      <p:sp>
        <p:nvSpPr>
          <p:cNvPr id="1048667" name="Slide Number Placeholder 3"/>
          <p:cNvSpPr>
            <a:spLocks noGrp="1"/>
          </p:cNvSpPr>
          <p:nvPr>
            <p:ph type="sldNum" sz="quarter" idx="12"/>
          </p:nvPr>
        </p:nvSpPr>
        <p:spPr/>
        <p:txBody>
          <a:bodyPr/>
          <a:p>
            <a:fld id="{B6F15528-21DE-4FAA-801E-634DDDAF4B2B}" type="slidenum">
              <a:rPr lang="en-US" smtClean="0"/>
              <a:t>26</a:t>
            </a:fld>
            <a:endParaRPr lang="en-US"/>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68" name="Title 1"/>
          <p:cNvSpPr>
            <a:spLocks noGrp="1"/>
          </p:cNvSpPr>
          <p:nvPr>
            <p:ph type="title"/>
          </p:nvPr>
        </p:nvSpPr>
        <p:spPr>
          <a:xfrm>
            <a:off x="457200" y="274638"/>
            <a:ext cx="8229600" cy="45719"/>
          </a:xfrm>
        </p:spPr>
        <p:txBody>
          <a:bodyPr>
            <a:normAutofit fontScale="90000"/>
          </a:bodyPr>
          <a:p>
            <a:endParaRPr dirty="0" lang="en-US"/>
          </a:p>
        </p:txBody>
      </p:sp>
      <p:sp>
        <p:nvSpPr>
          <p:cNvPr id="1048669" name="Content Placeholder 2"/>
          <p:cNvSpPr>
            <a:spLocks noGrp="1"/>
          </p:cNvSpPr>
          <p:nvPr>
            <p:ph idx="1"/>
          </p:nvPr>
        </p:nvSpPr>
        <p:spPr>
          <a:xfrm>
            <a:off x="457200" y="914400"/>
            <a:ext cx="8229600" cy="5211763"/>
          </a:xfrm>
        </p:spPr>
        <p:txBody>
          <a:bodyPr>
            <a:normAutofit/>
          </a:bodyPr>
          <a:p>
            <a:r>
              <a:rPr dirty="0" lang="en-US" smtClean="0">
                <a:latin typeface="Times New Roman" pitchFamily="18" charset="0"/>
                <a:cs typeface="Times New Roman" pitchFamily="18" charset="0"/>
              </a:rPr>
              <a:t>List out names of those employees whose salary is greater than employee ‘DEF’</a:t>
            </a:r>
          </a:p>
          <a:p>
            <a:endParaRPr dirty="0" lang="en-US" smtClean="0">
              <a:latin typeface="Times New Roman" pitchFamily="18" charset="0"/>
              <a:cs typeface="Times New Roman" pitchFamily="18" charset="0"/>
            </a:endParaRPr>
          </a:p>
          <a:p>
            <a:pPr>
              <a:buNone/>
            </a:pPr>
            <a:r>
              <a:rPr dirty="0" lang="en-US" smtClean="0">
                <a:solidFill>
                  <a:srgbClr val="FF0000"/>
                </a:solidFill>
                <a:latin typeface="Times New Roman" pitchFamily="18" charset="0"/>
                <a:cs typeface="Times New Roman" pitchFamily="18" charset="0"/>
              </a:rPr>
              <a:t>SELECT</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EMP_Name</a:t>
            </a:r>
            <a:endParaRPr dirty="0" lang="en-US" smtClean="0">
              <a:latin typeface="Times New Roman" pitchFamily="18" charset="0"/>
              <a:cs typeface="Times New Roman" pitchFamily="18" charset="0"/>
            </a:endParaRPr>
          </a:p>
          <a:p>
            <a:pPr>
              <a:buNone/>
            </a:pP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employee</a:t>
            </a:r>
          </a:p>
          <a:p>
            <a:pPr>
              <a:buNone/>
            </a:pPr>
            <a:r>
              <a:rPr dirty="0" lang="en-US" smtClean="0">
                <a:solidFill>
                  <a:srgbClr val="FF0000"/>
                </a:solidFill>
                <a:latin typeface="Times New Roman" pitchFamily="18" charset="0"/>
                <a:cs typeface="Times New Roman" pitchFamily="18" charset="0"/>
              </a:rPr>
              <a:t>WHERE</a:t>
            </a:r>
            <a:r>
              <a:rPr dirty="0" lang="en-US" smtClean="0">
                <a:latin typeface="Times New Roman" pitchFamily="18" charset="0"/>
                <a:cs typeface="Times New Roman" pitchFamily="18" charset="0"/>
              </a:rPr>
              <a:t> salary &gt;</a:t>
            </a:r>
          </a:p>
          <a:p>
            <a:pPr>
              <a:buNone/>
            </a:pP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SELECT</a:t>
            </a:r>
            <a:r>
              <a:rPr dirty="0" lang="en-US" smtClean="0">
                <a:latin typeface="Times New Roman" pitchFamily="18" charset="0"/>
                <a:cs typeface="Times New Roman" pitchFamily="18" charset="0"/>
              </a:rPr>
              <a:t> salary</a:t>
            </a:r>
          </a:p>
          <a:p>
            <a:pPr>
              <a:buNone/>
            </a:pP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 FROM </a:t>
            </a:r>
            <a:r>
              <a:rPr dirty="0" lang="en-US" smtClean="0">
                <a:latin typeface="Times New Roman" pitchFamily="18" charset="0"/>
                <a:cs typeface="Times New Roman" pitchFamily="18" charset="0"/>
              </a:rPr>
              <a:t>employee</a:t>
            </a:r>
          </a:p>
          <a:p>
            <a:pPr>
              <a:buNone/>
            </a:pPr>
            <a:r>
              <a:rPr dirty="0" lang="en-US" smtClean="0">
                <a:solidFill>
                  <a:srgbClr val="FF0000"/>
                </a:solidFill>
                <a:latin typeface="Times New Roman" pitchFamily="18" charset="0"/>
                <a:cs typeface="Times New Roman" pitchFamily="18" charset="0"/>
              </a:rPr>
              <a:t>                      WHERE </a:t>
            </a:r>
            <a:r>
              <a:rPr dirty="0" lang="en-US" err="1" smtClean="0">
                <a:latin typeface="Times New Roman" pitchFamily="18" charset="0"/>
                <a:cs typeface="Times New Roman" pitchFamily="18" charset="0"/>
              </a:rPr>
              <a:t>EMP_Name</a:t>
            </a:r>
            <a:r>
              <a:rPr dirty="0" lang="en-US" smtClean="0">
                <a:latin typeface="Times New Roman" pitchFamily="18" charset="0"/>
                <a:cs typeface="Times New Roman" pitchFamily="18" charset="0"/>
              </a:rPr>
              <a:t>=‘DEF’)</a:t>
            </a:r>
            <a:endParaRPr dirty="0" lang="en-US">
              <a:latin typeface="Times New Roman" pitchFamily="18" charset="0"/>
              <a:cs typeface="Times New Roman" pitchFamily="18" charset="0"/>
            </a:endParaRPr>
          </a:p>
        </p:txBody>
      </p:sp>
      <p:sp>
        <p:nvSpPr>
          <p:cNvPr id="1048670" name="Slide Number Placeholder 3"/>
          <p:cNvSpPr>
            <a:spLocks noGrp="1"/>
          </p:cNvSpPr>
          <p:nvPr>
            <p:ph type="sldNum" sz="quarter" idx="12"/>
          </p:nvPr>
        </p:nvSpPr>
        <p:spPr/>
        <p:txBody>
          <a:bodyPr/>
          <a:p>
            <a:fld id="{B6F15528-21DE-4FAA-801E-634DDDAF4B2B}" type="slidenum">
              <a:rPr lang="en-US" smtClean="0"/>
              <a:t>27</a:t>
            </a:fld>
            <a:endParaRPr lang="en-US"/>
          </a:p>
        </p:txBody>
      </p:sp>
      <p:sp>
        <p:nvSpPr>
          <p:cNvPr id="1048671" name="Oval 6"/>
          <p:cNvSpPr/>
          <p:nvPr/>
        </p:nvSpPr>
        <p:spPr>
          <a:xfrm>
            <a:off x="6858000" y="3657600"/>
            <a:ext cx="1219200" cy="762000"/>
          </a:xfrm>
          <a:prstGeom prst="ellipse"/>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t>20000</a:t>
            </a:r>
            <a:endParaRPr dirty="0" lang="en-US"/>
          </a:p>
        </p:txBody>
      </p:sp>
      <p:sp>
        <p:nvSpPr>
          <p:cNvPr id="1048672" name="Curved Down Arrow 10"/>
          <p:cNvSpPr/>
          <p:nvPr/>
        </p:nvSpPr>
        <p:spPr>
          <a:xfrm flipV="1">
            <a:off x="5867400" y="4572000"/>
            <a:ext cx="1524000" cy="762000"/>
          </a:xfrm>
          <a:prstGeom prst="curved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673" name="Curved Up Arrow 11"/>
          <p:cNvSpPr/>
          <p:nvPr/>
        </p:nvSpPr>
        <p:spPr>
          <a:xfrm rot="10800000">
            <a:off x="4343400" y="2895600"/>
            <a:ext cx="2362200" cy="838200"/>
          </a:xfrm>
          <a:prstGeom prst="curvedUp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74" name="Title 1"/>
          <p:cNvSpPr>
            <a:spLocks noGrp="1"/>
          </p:cNvSpPr>
          <p:nvPr>
            <p:ph type="title"/>
          </p:nvPr>
        </p:nvSpPr>
        <p:spPr>
          <a:xfrm>
            <a:off x="457200" y="274638"/>
            <a:ext cx="8229600" cy="411162"/>
          </a:xfrm>
        </p:spPr>
        <p:txBody>
          <a:bodyPr>
            <a:noAutofit/>
          </a:bodyPr>
          <a:p>
            <a:r>
              <a:rPr b="1" dirty="0" sz="5000" lang="en-US" smtClean="0">
                <a:solidFill>
                  <a:srgbClr val="FF0000"/>
                </a:solidFill>
                <a:latin typeface="Times New Roman" pitchFamily="18" charset="0"/>
                <a:cs typeface="Times New Roman" pitchFamily="18" charset="0"/>
              </a:rPr>
              <a:t>Types of subqueries</a:t>
            </a:r>
            <a:endParaRPr b="1" dirty="0" sz="5000" lang="en-US">
              <a:solidFill>
                <a:srgbClr val="FF0000"/>
              </a:solidFill>
              <a:latin typeface="Times New Roman" pitchFamily="18" charset="0"/>
              <a:cs typeface="Times New Roman" pitchFamily="18" charset="0"/>
            </a:endParaRPr>
          </a:p>
        </p:txBody>
      </p:sp>
      <p:sp>
        <p:nvSpPr>
          <p:cNvPr id="1048675" name="Content Placeholder 2"/>
          <p:cNvSpPr>
            <a:spLocks noGrp="1"/>
          </p:cNvSpPr>
          <p:nvPr>
            <p:ph idx="1"/>
          </p:nvPr>
        </p:nvSpPr>
        <p:spPr>
          <a:xfrm>
            <a:off x="457200" y="1219200"/>
            <a:ext cx="8229600" cy="5410200"/>
          </a:xfrm>
        </p:spPr>
        <p:txBody>
          <a:bodyPr>
            <a:normAutofit/>
          </a:bodyPr>
          <a:p>
            <a:endParaRPr dirty="0" sz="2700" lang="en-US" smtClean="0">
              <a:solidFill>
                <a:srgbClr val="FF0000"/>
              </a:solidFill>
              <a:latin typeface="Times New Roman" pitchFamily="18" charset="0"/>
              <a:cs typeface="Times New Roman" pitchFamily="18" charset="0"/>
            </a:endParaRPr>
          </a:p>
          <a:p>
            <a:r>
              <a:rPr dirty="0" sz="2700" lang="en-US" smtClean="0">
                <a:solidFill>
                  <a:srgbClr val="FF0000"/>
                </a:solidFill>
                <a:latin typeface="Times New Roman" pitchFamily="18" charset="0"/>
                <a:cs typeface="Times New Roman" pitchFamily="18" charset="0"/>
              </a:rPr>
              <a:t>Single-row subquery:- </a:t>
            </a:r>
            <a:r>
              <a:rPr dirty="0" sz="2700" lang="en-US" smtClean="0">
                <a:latin typeface="Times New Roman" pitchFamily="18" charset="0"/>
                <a:cs typeface="Times New Roman" pitchFamily="18" charset="0"/>
              </a:rPr>
              <a:t>Queries that return only one row from the inner SELECT statement.</a:t>
            </a:r>
          </a:p>
          <a:p>
            <a:endParaRPr dirty="0" sz="2700" lang="en-US" smtClean="0">
              <a:latin typeface="Times New Roman" pitchFamily="18" charset="0"/>
              <a:cs typeface="Times New Roman" pitchFamily="18" charset="0"/>
            </a:endParaRPr>
          </a:p>
          <a:p>
            <a:r>
              <a:rPr dirty="0" sz="2700" lang="en-US" smtClean="0">
                <a:solidFill>
                  <a:srgbClr val="FF0000"/>
                </a:solidFill>
                <a:latin typeface="Times New Roman" pitchFamily="18" charset="0"/>
                <a:cs typeface="Times New Roman" pitchFamily="18" charset="0"/>
              </a:rPr>
              <a:t>Multiple-row  subquery:-</a:t>
            </a:r>
            <a:r>
              <a:rPr dirty="0" sz="2700" lang="en-US" smtClean="0">
                <a:latin typeface="Times New Roman" pitchFamily="18" charset="0"/>
                <a:cs typeface="Times New Roman" pitchFamily="18" charset="0"/>
              </a:rPr>
              <a:t>Queries that return more than one row from the inner SELECT statement.</a:t>
            </a:r>
          </a:p>
          <a:p>
            <a:endParaRPr dirty="0" sz="2700" lang="en-US" smtClean="0">
              <a:solidFill>
                <a:srgbClr val="FF0000"/>
              </a:solidFill>
              <a:latin typeface="Times New Roman" pitchFamily="18" charset="0"/>
              <a:cs typeface="Times New Roman" pitchFamily="18" charset="0"/>
            </a:endParaRPr>
          </a:p>
          <a:p>
            <a:r>
              <a:rPr dirty="0" sz="2700" lang="en-US" smtClean="0">
                <a:solidFill>
                  <a:srgbClr val="FF0000"/>
                </a:solidFill>
                <a:latin typeface="Times New Roman" pitchFamily="18" charset="0"/>
                <a:cs typeface="Times New Roman" pitchFamily="18" charset="0"/>
              </a:rPr>
              <a:t>Multiple-column  subquery:-</a:t>
            </a:r>
            <a:r>
              <a:rPr dirty="0" sz="2700" lang="en-US" smtClean="0">
                <a:latin typeface="Times New Roman" pitchFamily="18" charset="0"/>
                <a:cs typeface="Times New Roman" pitchFamily="18" charset="0"/>
              </a:rPr>
              <a:t>Queries that return more than one column from the inner SELECT statement.</a:t>
            </a:r>
          </a:p>
          <a:p>
            <a:endParaRPr dirty="0" sz="2700" lang="en-US"/>
          </a:p>
        </p:txBody>
      </p:sp>
      <p:sp>
        <p:nvSpPr>
          <p:cNvPr id="1048676" name="Slide Number Placeholder 3"/>
          <p:cNvSpPr>
            <a:spLocks noGrp="1"/>
          </p:cNvSpPr>
          <p:nvPr>
            <p:ph type="sldNum" sz="quarter" idx="12"/>
          </p:nvPr>
        </p:nvSpPr>
        <p:spPr/>
        <p:txBody>
          <a:bodyPr/>
          <a:p>
            <a:fld id="{B6F15528-21DE-4FAA-801E-634DDDAF4B2B}" type="slidenum">
              <a:rPr lang="en-US" smtClean="0"/>
              <a:t>28</a:t>
            </a:fld>
            <a:endParaRPr lang="en-US"/>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77" name="Title 1"/>
          <p:cNvSpPr>
            <a:spLocks noGrp="1"/>
          </p:cNvSpPr>
          <p:nvPr>
            <p:ph type="title"/>
          </p:nvPr>
        </p:nvSpPr>
        <p:spPr>
          <a:xfrm>
            <a:off x="457200" y="0"/>
            <a:ext cx="8229600" cy="762000"/>
          </a:xfrm>
        </p:spPr>
        <p:txBody>
          <a:bodyPr>
            <a:normAutofit/>
          </a:bodyPr>
          <a:p>
            <a:r>
              <a:rPr dirty="0" sz="3200" lang="en-US" smtClean="0">
                <a:solidFill>
                  <a:srgbClr val="FF0000"/>
                </a:solidFill>
                <a:latin typeface="Times New Roman" pitchFamily="18" charset="0"/>
                <a:cs typeface="Times New Roman" pitchFamily="18" charset="0"/>
              </a:rPr>
              <a:t>Single-row subquery</a:t>
            </a:r>
            <a:endParaRPr dirty="0" sz="3200" lang="en-US">
              <a:solidFill>
                <a:srgbClr val="FF0000"/>
              </a:solidFill>
              <a:latin typeface="Times New Roman" pitchFamily="18" charset="0"/>
              <a:cs typeface="Times New Roman" pitchFamily="18" charset="0"/>
            </a:endParaRPr>
          </a:p>
        </p:txBody>
      </p:sp>
      <p:sp>
        <p:nvSpPr>
          <p:cNvPr id="1048678" name="Slide Number Placeholder 3"/>
          <p:cNvSpPr>
            <a:spLocks noGrp="1"/>
          </p:cNvSpPr>
          <p:nvPr>
            <p:ph type="sldNum" sz="quarter" idx="12"/>
          </p:nvPr>
        </p:nvSpPr>
        <p:spPr/>
        <p:txBody>
          <a:bodyPr/>
          <a:p>
            <a:fld id="{B6F15528-21DE-4FAA-801E-634DDDAF4B2B}" type="slidenum">
              <a:rPr lang="en-US" smtClean="0"/>
              <a:t>29</a:t>
            </a:fld>
            <a:endParaRPr lang="en-US"/>
          </a:p>
        </p:txBody>
      </p:sp>
      <p:sp>
        <p:nvSpPr>
          <p:cNvPr id="1048679" name="Content Placeholder 5"/>
          <p:cNvSpPr>
            <a:spLocks noGrp="1"/>
          </p:cNvSpPr>
          <p:nvPr>
            <p:ph idx="1"/>
          </p:nvPr>
        </p:nvSpPr>
        <p:spPr>
          <a:xfrm>
            <a:off x="457200" y="762000"/>
            <a:ext cx="8229600" cy="5791200"/>
          </a:xfrm>
        </p:spPr>
        <p:txBody>
          <a:bodyPr>
            <a:normAutofit/>
          </a:bodyPr>
          <a:p>
            <a:r>
              <a:rPr dirty="0" lang="en-US" smtClean="0">
                <a:latin typeface="Times New Roman" pitchFamily="18" charset="0"/>
                <a:cs typeface="Times New Roman" pitchFamily="18" charset="0"/>
              </a:rPr>
              <a:t>It returns only one row</a:t>
            </a:r>
          </a:p>
          <a:p>
            <a:r>
              <a:rPr dirty="0" lang="en-US" smtClean="0">
                <a:latin typeface="Times New Roman" pitchFamily="18" charset="0"/>
                <a:cs typeface="Times New Roman" pitchFamily="18" charset="0"/>
              </a:rPr>
              <a:t>Use single row comparison operators</a:t>
            </a:r>
          </a:p>
          <a:p>
            <a:r>
              <a:rPr dirty="0" lang="en-US" smtClean="0">
                <a:solidFill>
                  <a:srgbClr val="FF0000"/>
                </a:solidFill>
                <a:latin typeface="Times New Roman" pitchFamily="18" charset="0"/>
                <a:cs typeface="Times New Roman" pitchFamily="18" charset="0"/>
              </a:rPr>
              <a:t>Query: </a:t>
            </a:r>
            <a:r>
              <a:rPr dirty="0" lang="en-US" smtClean="0">
                <a:latin typeface="Times New Roman" pitchFamily="18" charset="0"/>
                <a:cs typeface="Times New Roman" pitchFamily="18" charset="0"/>
              </a:rPr>
              <a:t>Display the employees whose job id is  same as that of employee 105</a:t>
            </a:r>
          </a:p>
          <a:p>
            <a:pPr>
              <a:buNone/>
            </a:pPr>
            <a:r>
              <a:rPr dirty="0" lang="en-US" smtClean="0">
                <a:solidFill>
                  <a:srgbClr val="FF0000"/>
                </a:solidFill>
                <a:latin typeface="Times New Roman" pitchFamily="18" charset="0"/>
                <a:cs typeface="Times New Roman" pitchFamily="18" charset="0"/>
              </a:rPr>
              <a:t>SELECT</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EMP_Name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job_id</a:t>
            </a:r>
            <a:endParaRPr dirty="0" lang="en-US" smtClean="0">
              <a:latin typeface="Times New Roman" pitchFamily="18" charset="0"/>
              <a:cs typeface="Times New Roman" pitchFamily="18" charset="0"/>
            </a:endParaRPr>
          </a:p>
          <a:p>
            <a:pPr>
              <a:buNone/>
            </a:pP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employee</a:t>
            </a:r>
          </a:p>
          <a:p>
            <a:pPr>
              <a:buNone/>
            </a:pPr>
            <a:r>
              <a:rPr dirty="0" lang="en-US" smtClean="0">
                <a:solidFill>
                  <a:srgbClr val="FF0000"/>
                </a:solidFill>
                <a:latin typeface="Times New Roman" pitchFamily="18" charset="0"/>
                <a:cs typeface="Times New Roman" pitchFamily="18" charset="0"/>
              </a:rPr>
              <a:t>WHERE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job_id</a:t>
            </a:r>
            <a:r>
              <a:rPr dirty="0" lang="en-US" smtClean="0">
                <a:latin typeface="Times New Roman" pitchFamily="18" charset="0"/>
                <a:cs typeface="Times New Roman" pitchFamily="18" charset="0"/>
              </a:rPr>
              <a:t>=</a:t>
            </a:r>
          </a:p>
          <a:p>
            <a:pPr>
              <a:buNone/>
            </a:pP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SELECT</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job_id</a:t>
            </a:r>
            <a:endParaRPr dirty="0" lang="en-US" smtClean="0">
              <a:latin typeface="Times New Roman" pitchFamily="18" charset="0"/>
              <a:cs typeface="Times New Roman" pitchFamily="18" charset="0"/>
            </a:endParaRPr>
          </a:p>
          <a:p>
            <a:pPr>
              <a:buNone/>
            </a:pPr>
            <a:r>
              <a:rPr dirty="0" lang="en-US" smtClean="0">
                <a:solidFill>
                  <a:srgbClr val="FF0000"/>
                </a:solidFill>
                <a:latin typeface="Times New Roman" pitchFamily="18" charset="0"/>
                <a:cs typeface="Times New Roman" pitchFamily="18" charset="0"/>
              </a:rPr>
              <a:t>                           FROM </a:t>
            </a:r>
            <a:r>
              <a:rPr dirty="0" lang="en-US" smtClean="0">
                <a:latin typeface="Times New Roman" pitchFamily="18" charset="0"/>
                <a:cs typeface="Times New Roman" pitchFamily="18" charset="0"/>
              </a:rPr>
              <a:t>employee</a:t>
            </a:r>
          </a:p>
          <a:p>
            <a:pPr>
              <a:buNone/>
            </a:pP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WHERE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employee_id</a:t>
            </a:r>
            <a:r>
              <a:rPr dirty="0" lang="en-US" smtClean="0">
                <a:latin typeface="Times New Roman" pitchFamily="18" charset="0"/>
                <a:cs typeface="Times New Roman" pitchFamily="18" charset="0"/>
              </a:rPr>
              <a:t>=105)</a:t>
            </a:r>
            <a:endParaRPr dirty="0" lang="en-US">
              <a:latin typeface="Times New Roman" pitchFamily="18" charset="0"/>
              <a:cs typeface="Times New Roman" pitchFamily="18" charset="0"/>
            </a:endParaRPr>
          </a:p>
        </p:txBody>
      </p:sp>
      <p:graphicFrame>
        <p:nvGraphicFramePr>
          <p:cNvPr id="4194309" name="Table 4"/>
          <p:cNvGraphicFramePr>
            <a:graphicFrameLocks noGrp="1"/>
          </p:cNvGraphicFramePr>
          <p:nvPr/>
        </p:nvGraphicFramePr>
        <p:xfrm>
          <a:off x="5334000" y="3505200"/>
          <a:ext cx="3429000" cy="1188720"/>
        </p:xfrm>
        <a:graphic>
          <a:graphicData uri="http://schemas.openxmlformats.org/drawingml/2006/table">
            <a:tbl>
              <a:tblPr firstRow="1" bandRow="1">
                <a:tableStyleId>{5C22544A-7EE6-4342-B048-85BDC9FD1C3A}</a:tableStyleId>
              </a:tblPr>
              <a:tblGrid>
                <a:gridCol w="1714500"/>
                <a:gridCol w="1714500"/>
              </a:tblGrid>
              <a:tr h="370840">
                <a:tc>
                  <a:txBody>
                    <a:bodyPr/>
                    <a:p>
                      <a:r>
                        <a:rPr dirty="0" sz="2000" lang="en-US" err="1" smtClean="0">
                          <a:latin typeface="Times New Roman" pitchFamily="18" charset="0"/>
                          <a:cs typeface="Times New Roman" pitchFamily="18" charset="0"/>
                        </a:rPr>
                        <a:t>Employee_id</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EMP_Name</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100</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105</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DEF</a:t>
                      </a:r>
                      <a:endParaRPr dirty="0" sz="2000" lang="en-US">
                        <a:latin typeface="Times New Roman" pitchFamily="18" charset="0"/>
                        <a:cs typeface="Times New Roman" pitchFamily="18" charset="0"/>
                      </a:endParaRPr>
                    </a:p>
                  </a:txBody>
                </a:tc>
              </a:tr>
            </a:tbl>
          </a:graphicData>
        </a:graphic>
      </p:graphicFrame>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597" name="Title 1"/>
          <p:cNvSpPr>
            <a:spLocks noGrp="1"/>
          </p:cNvSpPr>
          <p:nvPr>
            <p:ph type="title"/>
          </p:nvPr>
        </p:nvSpPr>
        <p:spPr>
          <a:xfrm>
            <a:off x="457200" y="0"/>
            <a:ext cx="8229600" cy="45719"/>
          </a:xfrm>
        </p:spPr>
        <p:txBody>
          <a:bodyPr>
            <a:normAutofit fontScale="90000"/>
          </a:bodyPr>
          <a:p>
            <a:endParaRPr dirty="0" lang="en-US"/>
          </a:p>
        </p:txBody>
      </p:sp>
      <p:sp>
        <p:nvSpPr>
          <p:cNvPr id="1048598" name="Content Placeholder 2"/>
          <p:cNvSpPr>
            <a:spLocks noGrp="1"/>
          </p:cNvSpPr>
          <p:nvPr>
            <p:ph idx="1"/>
          </p:nvPr>
        </p:nvSpPr>
        <p:spPr>
          <a:xfrm>
            <a:off x="228600" y="304800"/>
            <a:ext cx="8686800" cy="6248400"/>
          </a:xfrm>
        </p:spPr>
        <p:txBody>
          <a:bodyPr>
            <a:normAutofit/>
          </a:bodyPr>
          <a:p>
            <a:pPr>
              <a:buFont typeface="Wingdings" pitchFamily="2" charset="2"/>
              <a:buChar char="v"/>
            </a:pPr>
            <a:r>
              <a:rPr b="1" dirty="0" sz="2800" lang="en-US" smtClean="0">
                <a:solidFill>
                  <a:srgbClr val="0033CC"/>
                </a:solidFill>
                <a:latin typeface="Times New Roman" pitchFamily="18" charset="0"/>
                <a:cs typeface="Times New Roman" pitchFamily="18" charset="0"/>
              </a:rPr>
              <a:t>Constraints can be defined in two ways </a:t>
            </a:r>
          </a:p>
          <a:p>
            <a:r>
              <a:rPr dirty="0" sz="2800" lang="en-US" smtClean="0">
                <a:latin typeface="Times New Roman" pitchFamily="18" charset="0"/>
                <a:cs typeface="Times New Roman" pitchFamily="18" charset="0"/>
              </a:rPr>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1) The constraints can be specified immediately after the column definition. This is called </a:t>
            </a:r>
            <a:r>
              <a:rPr dirty="0" sz="2800" lang="en-US" smtClean="0">
                <a:solidFill>
                  <a:srgbClr val="FF0000"/>
                </a:solidFill>
                <a:latin typeface="Times New Roman" pitchFamily="18" charset="0"/>
                <a:cs typeface="Times New Roman" pitchFamily="18" charset="0"/>
              </a:rPr>
              <a:t>column-level definition. </a:t>
            </a:r>
            <a:r>
              <a:rPr dirty="0" sz="2800" lang="en-US" smtClean="0">
                <a:latin typeface="Times New Roman" pitchFamily="18" charset="0"/>
                <a:cs typeface="Times New Roman" pitchFamily="18" charset="0"/>
              </a:rPr>
              <a:t>If data constraints are defined as an attribute of a column definition when creating or altering a table, they are column level constraints.</a:t>
            </a:r>
          </a:p>
          <a:p>
            <a:endParaRPr dirty="0" sz="2800" lang="en-US" smtClean="0">
              <a:latin typeface="Times New Roman" pitchFamily="18" charset="0"/>
              <a:cs typeface="Times New Roman" pitchFamily="18" charset="0"/>
            </a:endParaRPr>
          </a:p>
          <a:p>
            <a:pPr>
              <a:buNone/>
            </a:pPr>
            <a:r>
              <a:rPr dirty="0" sz="2800" lang="en-US" smtClean="0">
                <a:latin typeface="Times New Roman" pitchFamily="18" charset="0"/>
                <a:cs typeface="Times New Roman" pitchFamily="18" charset="0"/>
              </a:rPr>
              <a:t>    2) The constraints can be specified after all the columns are defined. This is called </a:t>
            </a:r>
            <a:r>
              <a:rPr dirty="0" sz="2800" lang="en-US" smtClean="0">
                <a:solidFill>
                  <a:srgbClr val="FF0000"/>
                </a:solidFill>
                <a:latin typeface="Times New Roman" pitchFamily="18" charset="0"/>
                <a:cs typeface="Times New Roman" pitchFamily="18" charset="0"/>
              </a:rPr>
              <a:t>table-level definition. </a:t>
            </a:r>
            <a:r>
              <a:rPr dirty="0" sz="2800" lang="en-US" smtClean="0">
                <a:latin typeface="Times New Roman" pitchFamily="18" charset="0"/>
                <a:cs typeface="Times New Roman" pitchFamily="18" charset="0"/>
              </a:rPr>
              <a:t>If data constraints are defined after defining all table column attributes when creating or altering a table structure, it is a table level constraints.</a:t>
            </a:r>
            <a:endParaRPr dirty="0" sz="2800" lang="en-US" smtClean="0">
              <a:solidFill>
                <a:srgbClr val="FF0000"/>
              </a:solidFill>
              <a:latin typeface="Times New Roman" pitchFamily="18" charset="0"/>
              <a:cs typeface="Times New Roman" pitchFamily="18" charset="0"/>
            </a:endParaRPr>
          </a:p>
          <a:p>
            <a:endParaRPr dirty="0" lang="en-US"/>
          </a:p>
        </p:txBody>
      </p:sp>
      <p:sp>
        <p:nvSpPr>
          <p:cNvPr id="1048599" name="Slide Number Placeholder 3"/>
          <p:cNvSpPr>
            <a:spLocks noGrp="1"/>
          </p:cNvSpPr>
          <p:nvPr>
            <p:ph type="sldNum" sz="quarter" idx="12"/>
          </p:nvPr>
        </p:nvSpPr>
        <p:spPr/>
        <p:txBody>
          <a:bodyPr/>
          <a:p>
            <a:fld id="{B6F15528-21DE-4FAA-801E-634DDDAF4B2B}" type="slidenum">
              <a:rPr lang="en-US" smtClean="0"/>
              <a:t>3</a:t>
            </a:fld>
            <a:endParaRPr lang="en-US"/>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80" name="Title 1"/>
          <p:cNvSpPr>
            <a:spLocks noGrp="1"/>
          </p:cNvSpPr>
          <p:nvPr>
            <p:ph type="title"/>
          </p:nvPr>
        </p:nvSpPr>
        <p:spPr>
          <a:xfrm>
            <a:off x="457200" y="274638"/>
            <a:ext cx="8229600" cy="715962"/>
          </a:xfrm>
        </p:spPr>
        <p:txBody>
          <a:bodyPr>
            <a:normAutofit fontScale="90000"/>
          </a:bodyPr>
          <a:p>
            <a:r>
              <a:rPr dirty="0" lang="en-US" smtClean="0">
                <a:solidFill>
                  <a:srgbClr val="FF0000"/>
                </a:solidFill>
                <a:latin typeface="Times New Roman" pitchFamily="18" charset="0"/>
                <a:cs typeface="Times New Roman" pitchFamily="18" charset="0"/>
              </a:rPr>
              <a:t>Multiple-row  subquery</a:t>
            </a:r>
            <a:endParaRPr dirty="0" lang="en-US">
              <a:solidFill>
                <a:srgbClr val="FF0000"/>
              </a:solidFill>
              <a:latin typeface="Times New Roman" pitchFamily="18" charset="0"/>
              <a:cs typeface="Times New Roman" pitchFamily="18" charset="0"/>
            </a:endParaRPr>
          </a:p>
        </p:txBody>
      </p:sp>
      <p:sp>
        <p:nvSpPr>
          <p:cNvPr id="1048681" name="Content Placeholder 2"/>
          <p:cNvSpPr>
            <a:spLocks noGrp="1"/>
          </p:cNvSpPr>
          <p:nvPr>
            <p:ph idx="1"/>
          </p:nvPr>
        </p:nvSpPr>
        <p:spPr>
          <a:xfrm>
            <a:off x="457200" y="914400"/>
            <a:ext cx="8229600" cy="5211763"/>
          </a:xfrm>
        </p:spPr>
        <p:txBody>
          <a:bodyPr/>
          <a:p>
            <a:r>
              <a:rPr dirty="0" lang="en-US" smtClean="0">
                <a:latin typeface="Times New Roman" pitchFamily="18" charset="0"/>
                <a:cs typeface="Times New Roman" pitchFamily="18" charset="0"/>
              </a:rPr>
              <a:t>Return more than one row.</a:t>
            </a:r>
          </a:p>
          <a:p>
            <a:r>
              <a:rPr dirty="0" lang="en-US" smtClean="0">
                <a:latin typeface="Times New Roman" pitchFamily="18" charset="0"/>
                <a:cs typeface="Times New Roman" pitchFamily="18" charset="0"/>
              </a:rPr>
              <a:t>Use multiple-row comparison operators</a:t>
            </a:r>
          </a:p>
          <a:p>
            <a:endParaRPr dirty="0" lang="en-US">
              <a:latin typeface="Times New Roman" pitchFamily="18" charset="0"/>
              <a:cs typeface="Times New Roman" pitchFamily="18" charset="0"/>
            </a:endParaRPr>
          </a:p>
        </p:txBody>
      </p:sp>
      <p:sp>
        <p:nvSpPr>
          <p:cNvPr id="1048682" name="Slide Number Placeholder 3"/>
          <p:cNvSpPr>
            <a:spLocks noGrp="1"/>
          </p:cNvSpPr>
          <p:nvPr>
            <p:ph type="sldNum" sz="quarter" idx="12"/>
          </p:nvPr>
        </p:nvSpPr>
        <p:spPr/>
        <p:txBody>
          <a:bodyPr/>
          <a:p>
            <a:fld id="{B6F15528-21DE-4FAA-801E-634DDDAF4B2B}" type="slidenum">
              <a:rPr lang="en-US" smtClean="0"/>
              <a:t>30</a:t>
            </a:fld>
            <a:endParaRPr lang="en-US"/>
          </a:p>
        </p:txBody>
      </p:sp>
      <p:graphicFrame>
        <p:nvGraphicFramePr>
          <p:cNvPr id="4194310" name="Table 4"/>
          <p:cNvGraphicFramePr>
            <a:graphicFrameLocks noGrp="1"/>
          </p:cNvGraphicFramePr>
          <p:nvPr/>
        </p:nvGraphicFramePr>
        <p:xfrm>
          <a:off x="990600" y="2667000"/>
          <a:ext cx="6629400" cy="3352800"/>
        </p:xfrm>
        <a:graphic>
          <a:graphicData uri="http://schemas.openxmlformats.org/drawingml/2006/table">
            <a:tbl>
              <a:tblPr firstRow="1" bandRow="1">
                <a:tableStyleId>{00A15C55-8517-42AA-B614-E9B94910E393}</a:tableStyleId>
              </a:tblPr>
              <a:tblGrid>
                <a:gridCol w="2071687"/>
                <a:gridCol w="4557713"/>
              </a:tblGrid>
              <a:tr h="370840">
                <a:tc>
                  <a:txBody>
                    <a:bodyPr/>
                    <a:p>
                      <a:r>
                        <a:rPr dirty="0" sz="2800" lang="en-US" smtClean="0">
                          <a:latin typeface="Times New Roman" pitchFamily="18" charset="0"/>
                          <a:cs typeface="Times New Roman" pitchFamily="18" charset="0"/>
                        </a:rPr>
                        <a:t>Operator</a:t>
                      </a:r>
                      <a:endParaRPr dirty="0" sz="2800" lang="en-US">
                        <a:latin typeface="Times New Roman" pitchFamily="18" charset="0"/>
                        <a:cs typeface="Times New Roman" pitchFamily="18" charset="0"/>
                      </a:endParaRPr>
                    </a:p>
                  </a:txBody>
                </a:tc>
                <a:tc>
                  <a:txBody>
                    <a:bodyPr/>
                    <a:p>
                      <a:r>
                        <a:rPr dirty="0" sz="2800" lang="en-US" smtClean="0">
                          <a:latin typeface="Times New Roman" pitchFamily="18" charset="0"/>
                          <a:cs typeface="Times New Roman" pitchFamily="18" charset="0"/>
                        </a:rPr>
                        <a:t>Meaning</a:t>
                      </a:r>
                      <a:endParaRPr dirty="0" sz="2800" lang="en-US">
                        <a:latin typeface="Times New Roman" pitchFamily="18" charset="0"/>
                        <a:cs typeface="Times New Roman" pitchFamily="18" charset="0"/>
                      </a:endParaRPr>
                    </a:p>
                  </a:txBody>
                </a:tc>
              </a:tr>
              <a:tr h="370840">
                <a:tc>
                  <a:txBody>
                    <a:bodyPr/>
                    <a:p>
                      <a:r>
                        <a:rPr dirty="0" sz="2800" lang="en-US" smtClean="0">
                          <a:latin typeface="Times New Roman" pitchFamily="18" charset="0"/>
                          <a:cs typeface="Times New Roman" pitchFamily="18" charset="0"/>
                        </a:rPr>
                        <a:t>IN</a:t>
                      </a:r>
                      <a:endParaRPr dirty="0" sz="2800" lang="en-US">
                        <a:latin typeface="Times New Roman" pitchFamily="18" charset="0"/>
                        <a:cs typeface="Times New Roman" pitchFamily="18" charset="0"/>
                      </a:endParaRPr>
                    </a:p>
                  </a:txBody>
                </a:tc>
                <a:tc>
                  <a:txBody>
                    <a:bodyPr/>
                    <a:p>
                      <a:r>
                        <a:rPr dirty="0" sz="2800" lang="en-US" smtClean="0">
                          <a:latin typeface="Times New Roman" pitchFamily="18" charset="0"/>
                          <a:cs typeface="Times New Roman" pitchFamily="18" charset="0"/>
                        </a:rPr>
                        <a:t>Equal to any member in the list</a:t>
                      </a:r>
                      <a:endParaRPr dirty="0" sz="2800" lang="en-US">
                        <a:latin typeface="Times New Roman" pitchFamily="18" charset="0"/>
                        <a:cs typeface="Times New Roman" pitchFamily="18" charset="0"/>
                      </a:endParaRPr>
                    </a:p>
                  </a:txBody>
                </a:tc>
              </a:tr>
              <a:tr h="370840">
                <a:tc>
                  <a:txBody>
                    <a:bodyPr/>
                    <a:p>
                      <a:r>
                        <a:rPr dirty="0" sz="2800" lang="en-US" smtClean="0">
                          <a:latin typeface="Times New Roman" pitchFamily="18" charset="0"/>
                          <a:cs typeface="Times New Roman" pitchFamily="18" charset="0"/>
                        </a:rPr>
                        <a:t>ANY</a:t>
                      </a:r>
                      <a:endParaRPr dirty="0" sz="2800" lang="en-US">
                        <a:latin typeface="Times New Roman" pitchFamily="18" charset="0"/>
                        <a:cs typeface="Times New Roman" pitchFamily="18" charset="0"/>
                      </a:endParaRPr>
                    </a:p>
                  </a:txBody>
                </a:tc>
                <a:tc>
                  <a:txBody>
                    <a:bodyPr/>
                    <a:p>
                      <a:r>
                        <a:rPr dirty="0" sz="2800" lang="en-US" smtClean="0">
                          <a:latin typeface="Times New Roman" pitchFamily="18" charset="0"/>
                          <a:cs typeface="Times New Roman" pitchFamily="18" charset="0"/>
                        </a:rPr>
                        <a:t>Compare value to each value returned by the subquery</a:t>
                      </a:r>
                      <a:endParaRPr dirty="0" sz="2800" lang="en-US">
                        <a:latin typeface="Times New Roman" pitchFamily="18" charset="0"/>
                        <a:cs typeface="Times New Roman" pitchFamily="18" charset="0"/>
                      </a:endParaRPr>
                    </a:p>
                  </a:txBody>
                </a:tc>
              </a:tr>
              <a:tr h="370840">
                <a:tc>
                  <a:txBody>
                    <a:bodyPr/>
                    <a:p>
                      <a:r>
                        <a:rPr dirty="0" sz="2800" lang="en-US" smtClean="0">
                          <a:latin typeface="Times New Roman" pitchFamily="18" charset="0"/>
                          <a:cs typeface="Times New Roman" pitchFamily="18" charset="0"/>
                        </a:rPr>
                        <a:t>ALL</a:t>
                      </a:r>
                      <a:endParaRPr dirty="0" sz="2800" lang="en-US">
                        <a:latin typeface="Times New Roman" pitchFamily="18" charset="0"/>
                        <a:cs typeface="Times New Roman" pitchFamily="18" charset="0"/>
                      </a:endParaRPr>
                    </a:p>
                  </a:txBody>
                </a:tc>
                <a:tc>
                  <a:txBody>
                    <a:bodyPr/>
                    <a:p>
                      <a:r>
                        <a:rPr dirty="0" sz="2800" lang="en-US" smtClean="0">
                          <a:latin typeface="Times New Roman" pitchFamily="18" charset="0"/>
                          <a:cs typeface="Times New Roman" pitchFamily="18" charset="0"/>
                        </a:rPr>
                        <a:t>Compare value to every value returned by</a:t>
                      </a:r>
                      <a:r>
                        <a:rPr baseline="0" dirty="0" sz="2800" lang="en-US" smtClean="0">
                          <a:latin typeface="Times New Roman" pitchFamily="18" charset="0"/>
                          <a:cs typeface="Times New Roman" pitchFamily="18" charset="0"/>
                        </a:rPr>
                        <a:t> the subquery</a:t>
                      </a:r>
                      <a:endParaRPr dirty="0" sz="2800" lang="en-US">
                        <a:latin typeface="Times New Roman" pitchFamily="18" charset="0"/>
                        <a:cs typeface="Times New Roman" pitchFamily="18" charset="0"/>
                      </a:endParaRPr>
                    </a:p>
                  </a:txBody>
                </a:tc>
              </a:tr>
            </a:tbl>
          </a:graphicData>
        </a:graphic>
      </p:graphicFrame>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83" name="Title 1"/>
          <p:cNvSpPr>
            <a:spLocks noGrp="1"/>
          </p:cNvSpPr>
          <p:nvPr>
            <p:ph type="title"/>
          </p:nvPr>
        </p:nvSpPr>
        <p:spPr>
          <a:xfrm>
            <a:off x="457200" y="274638"/>
            <a:ext cx="8229600" cy="411162"/>
          </a:xfrm>
        </p:spPr>
        <p:txBody>
          <a:bodyPr>
            <a:normAutofit fontScale="90000"/>
          </a:bodyPr>
          <a:p>
            <a:r>
              <a:rPr b="1" dirty="0" sz="2800" lang="en-US" smtClean="0">
                <a:solidFill>
                  <a:srgbClr val="FF0000"/>
                </a:solidFill>
                <a:latin typeface="Times New Roman" pitchFamily="18" charset="0"/>
                <a:cs typeface="Times New Roman" pitchFamily="18" charset="0"/>
              </a:rPr>
              <a:t>Using the IN Operator in multiple-row subqueries</a:t>
            </a:r>
            <a:endParaRPr b="1" dirty="0" sz="2800" lang="en-US">
              <a:solidFill>
                <a:srgbClr val="FF0000"/>
              </a:solidFill>
              <a:latin typeface="Times New Roman" pitchFamily="18" charset="0"/>
              <a:cs typeface="Times New Roman" pitchFamily="18" charset="0"/>
            </a:endParaRPr>
          </a:p>
        </p:txBody>
      </p:sp>
      <p:sp>
        <p:nvSpPr>
          <p:cNvPr id="1048684" name="Content Placeholder 2"/>
          <p:cNvSpPr>
            <a:spLocks noGrp="1"/>
          </p:cNvSpPr>
          <p:nvPr>
            <p:ph idx="1"/>
          </p:nvPr>
        </p:nvSpPr>
        <p:spPr>
          <a:xfrm>
            <a:off x="457200" y="990600"/>
            <a:ext cx="8229600" cy="5638800"/>
          </a:xfrm>
        </p:spPr>
        <p:txBody>
          <a:bodyPr>
            <a:normAutofit fontScale="96429" lnSpcReduction="10000"/>
          </a:bodyPr>
          <a:p>
            <a:r>
              <a:rPr dirty="0" sz="2800" lang="en-US" smtClean="0">
                <a:latin typeface="Times New Roman" pitchFamily="18" charset="0"/>
                <a:cs typeface="Times New Roman" pitchFamily="18" charset="0"/>
              </a:rPr>
              <a:t>Subqueries that return more than one row are called multiple-row subqueries. </a:t>
            </a:r>
          </a:p>
          <a:p>
            <a:r>
              <a:rPr dirty="0" sz="2800" lang="en-US" smtClean="0">
                <a:latin typeface="Times New Roman" pitchFamily="18" charset="0"/>
                <a:cs typeface="Times New Roman" pitchFamily="18" charset="0"/>
              </a:rPr>
              <a:t>You use a multiple-row operator, instead of a single-row operator, with a multiple-row subquery.</a:t>
            </a:r>
          </a:p>
          <a:p>
            <a:r>
              <a:rPr dirty="0" sz="2800" lang="en-US" smtClean="0">
                <a:latin typeface="Times New Roman" pitchFamily="18" charset="0"/>
                <a:cs typeface="Times New Roman" pitchFamily="18" charset="0"/>
              </a:rPr>
              <a:t>The multiple-row operator expects one or more values.</a:t>
            </a:r>
          </a:p>
          <a:p>
            <a:pPr>
              <a:buNone/>
            </a:pPr>
            <a:endParaRPr dirty="0" sz="2800" lang="en-US" smtClean="0">
              <a:latin typeface="Times New Roman" pitchFamily="18" charset="0"/>
              <a:cs typeface="Times New Roman" pitchFamily="18" charset="0"/>
            </a:endParaRPr>
          </a:p>
          <a:p>
            <a:pPr>
              <a:buNone/>
            </a:pP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last_name,salary,Depatment_id</a:t>
            </a:r>
            <a:endParaRPr dirty="0" sz="2800" lang="en-US" smtClean="0">
              <a:latin typeface="Times New Roman" pitchFamily="18" charset="0"/>
              <a:cs typeface="Times New Roman" pitchFamily="18" charset="0"/>
            </a:endParaRPr>
          </a:p>
          <a:p>
            <a:pPr>
              <a:buNone/>
            </a:pPr>
            <a:r>
              <a:rPr dirty="0" sz="2800" lang="en-US" smtClean="0">
                <a:solidFill>
                  <a:srgbClr val="FF0000"/>
                </a:solidFill>
                <a:latin typeface="Times New Roman" pitchFamily="18" charset="0"/>
                <a:cs typeface="Times New Roman" pitchFamily="18" charset="0"/>
              </a:rPr>
              <a:t>FROM</a:t>
            </a:r>
            <a:r>
              <a:rPr dirty="0" sz="2800" lang="en-US" smtClean="0">
                <a:latin typeface="Times New Roman" pitchFamily="18" charset="0"/>
                <a:cs typeface="Times New Roman" pitchFamily="18" charset="0"/>
              </a:rPr>
              <a:t> employee</a:t>
            </a:r>
          </a:p>
          <a:p>
            <a:pPr>
              <a:buNone/>
            </a:pPr>
            <a:r>
              <a:rPr dirty="0" sz="2800" lang="en-US" smtClean="0">
                <a:solidFill>
                  <a:srgbClr val="FF0000"/>
                </a:solidFill>
                <a:latin typeface="Times New Roman" pitchFamily="18" charset="0"/>
                <a:cs typeface="Times New Roman" pitchFamily="18" charset="0"/>
              </a:rPr>
              <a:t>WHERE</a:t>
            </a:r>
            <a:r>
              <a:rPr dirty="0" sz="2800" lang="en-US" smtClean="0">
                <a:latin typeface="Times New Roman" pitchFamily="18" charset="0"/>
                <a:cs typeface="Times New Roman" pitchFamily="18" charset="0"/>
              </a:rPr>
              <a:t> salary </a:t>
            </a:r>
            <a:r>
              <a:rPr b="1" dirty="0" sz="2800" lang="en-US" smtClean="0">
                <a:solidFill>
                  <a:srgbClr val="FF0000"/>
                </a:solidFill>
                <a:latin typeface="Times New Roman" pitchFamily="18" charset="0"/>
                <a:cs typeface="Times New Roman" pitchFamily="18" charset="0"/>
              </a:rPr>
              <a:t>IN </a:t>
            </a:r>
            <a:r>
              <a:rPr dirty="0" sz="2800" lang="en-US" smtClean="0">
                <a:latin typeface="Times New Roman" pitchFamily="18" charset="0"/>
                <a:cs typeface="Times New Roman" pitchFamily="18" charset="0"/>
              </a:rPr>
              <a:t>(</a:t>
            </a: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MIN(salary)</a:t>
            </a:r>
          </a:p>
          <a:p>
            <a:pPr>
              <a:buNone/>
            </a:pPr>
            <a:r>
              <a:rPr dirty="0" sz="2800" lang="en-US" smtClean="0">
                <a:solidFill>
                  <a:srgbClr val="FF0000"/>
                </a:solidFill>
                <a:latin typeface="Times New Roman" pitchFamily="18" charset="0"/>
                <a:cs typeface="Times New Roman" pitchFamily="18" charset="0"/>
              </a:rPr>
              <a:t>                                 FROM</a:t>
            </a:r>
            <a:r>
              <a:rPr dirty="0" sz="2800" lang="en-US" smtClean="0">
                <a:latin typeface="Times New Roman" pitchFamily="18" charset="0"/>
                <a:cs typeface="Times New Roman" pitchFamily="18" charset="0"/>
              </a:rPr>
              <a:t> employee</a:t>
            </a:r>
          </a:p>
          <a:p>
            <a:pPr>
              <a:buNone/>
            </a:pPr>
            <a:r>
              <a:rPr dirty="0" sz="2800" lang="en-US" smtClean="0">
                <a:solidFill>
                  <a:srgbClr val="FF0000"/>
                </a:solidFill>
                <a:latin typeface="Times New Roman" pitchFamily="18" charset="0"/>
                <a:cs typeface="Times New Roman" pitchFamily="18" charset="0"/>
              </a:rPr>
              <a:t>                                 Group BY </a:t>
            </a:r>
            <a:r>
              <a:rPr dirty="0" sz="2800" lang="en-US" smtClean="0">
                <a:latin typeface="Times New Roman" pitchFamily="18" charset="0"/>
                <a:cs typeface="Times New Roman" pitchFamily="18" charset="0"/>
              </a:rPr>
              <a:t>department_id);</a:t>
            </a:r>
            <a:endParaRPr dirty="0" sz="2800" lang="en-US">
              <a:latin typeface="Times New Roman" pitchFamily="18" charset="0"/>
              <a:cs typeface="Times New Roman" pitchFamily="18" charset="0"/>
            </a:endParaRPr>
          </a:p>
        </p:txBody>
      </p:sp>
      <p:sp>
        <p:nvSpPr>
          <p:cNvPr id="1048685" name="Slide Number Placeholder 3"/>
          <p:cNvSpPr>
            <a:spLocks noGrp="1"/>
          </p:cNvSpPr>
          <p:nvPr>
            <p:ph type="sldNum" sz="quarter" idx="12"/>
          </p:nvPr>
        </p:nvSpPr>
        <p:spPr/>
        <p:txBody>
          <a:bodyPr/>
          <a:p>
            <a:fld id="{B6F15528-21DE-4FAA-801E-634DDDAF4B2B}" type="slidenum">
              <a:rPr lang="en-US" smtClean="0"/>
              <a:t>31</a:t>
            </a:fld>
            <a:endParaRPr lang="en-US"/>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86" name="Content Placeholder 2"/>
          <p:cNvSpPr>
            <a:spLocks noGrp="1"/>
          </p:cNvSpPr>
          <p:nvPr>
            <p:ph idx="1"/>
          </p:nvPr>
        </p:nvSpPr>
        <p:spPr>
          <a:xfrm>
            <a:off x="457200" y="304800"/>
            <a:ext cx="8229600" cy="6324600"/>
          </a:xfrm>
        </p:spPr>
        <p:txBody>
          <a:bodyPr>
            <a:normAutofit/>
          </a:bodyPr>
          <a:p>
            <a:r>
              <a:rPr dirty="0" sz="2400" lang="en-US" smtClean="0">
                <a:solidFill>
                  <a:srgbClr val="FF0000"/>
                </a:solidFill>
                <a:latin typeface="Times New Roman" pitchFamily="18" charset="0"/>
                <a:cs typeface="Times New Roman" pitchFamily="18" charset="0"/>
              </a:rPr>
              <a:t>Example:</a:t>
            </a:r>
          </a:p>
          <a:p>
            <a:r>
              <a:rPr dirty="0" sz="2400" lang="en-US" smtClean="0">
                <a:latin typeface="Times New Roman" pitchFamily="18" charset="0"/>
                <a:cs typeface="Times New Roman" pitchFamily="18" charset="0"/>
              </a:rPr>
              <a:t>Find the employees who earn the same salary as the minimum salary for each department.</a:t>
            </a:r>
          </a:p>
          <a:p>
            <a:r>
              <a:rPr dirty="0" sz="2400" lang="en-US" smtClean="0">
                <a:latin typeface="Times New Roman" pitchFamily="18" charset="0"/>
                <a:cs typeface="Times New Roman" pitchFamily="18" charset="0"/>
              </a:rPr>
              <a:t>Here, the inner query is executed first, producing a query result. The main query block is then processed and uses the values returned by the inner query to complete its search condition. Hence the query would be: </a:t>
            </a:r>
          </a:p>
          <a:p>
            <a:endParaRPr dirty="0" sz="2400" lang="en-US" smtClean="0">
              <a:latin typeface="Times New Roman" pitchFamily="18" charset="0"/>
              <a:cs typeface="Times New Roman" pitchFamily="18" charset="0"/>
            </a:endParaRPr>
          </a:p>
          <a:p>
            <a:pPr>
              <a:buNone/>
            </a:pPr>
            <a:r>
              <a:rPr dirty="0" sz="2400" lang="en-US" smtClean="0">
                <a:solidFill>
                  <a:srgbClr val="FF0000"/>
                </a:solidFill>
                <a:latin typeface="Times New Roman" pitchFamily="18" charset="0"/>
                <a:cs typeface="Times New Roman" pitchFamily="18" charset="0"/>
              </a:rPr>
              <a:t>SELECT</a:t>
            </a:r>
            <a:r>
              <a:rPr dirty="0" sz="2400" lang="en-US" smtClean="0">
                <a:latin typeface="Times New Roman" pitchFamily="18" charset="0"/>
                <a:cs typeface="Times New Roman" pitchFamily="18" charset="0"/>
              </a:rPr>
              <a:t> EMP_name, salary, </a:t>
            </a:r>
            <a:r>
              <a:rPr dirty="0" sz="2400" lang="en-US" err="1" smtClean="0">
                <a:latin typeface="Times New Roman" pitchFamily="18" charset="0"/>
                <a:cs typeface="Times New Roman" pitchFamily="18" charset="0"/>
              </a:rPr>
              <a:t>Depatment_id</a:t>
            </a:r>
            <a:endParaRPr dirty="0" sz="2400" lang="en-US" smtClean="0">
              <a:latin typeface="Times New Roman" pitchFamily="18" charset="0"/>
              <a:cs typeface="Times New Roman" pitchFamily="18" charset="0"/>
            </a:endParaRPr>
          </a:p>
          <a:p>
            <a:pPr>
              <a:buNone/>
            </a:pPr>
            <a:r>
              <a:rPr dirty="0" sz="2400" lang="en-US" smtClean="0">
                <a:solidFill>
                  <a:srgbClr val="FF0000"/>
                </a:solidFill>
                <a:latin typeface="Times New Roman" pitchFamily="18" charset="0"/>
                <a:cs typeface="Times New Roman" pitchFamily="18" charset="0"/>
              </a:rPr>
              <a:t>FROM</a:t>
            </a:r>
            <a:r>
              <a:rPr dirty="0" sz="2400" lang="en-US" smtClean="0">
                <a:latin typeface="Times New Roman" pitchFamily="18" charset="0"/>
                <a:cs typeface="Times New Roman" pitchFamily="18" charset="0"/>
              </a:rPr>
              <a:t> employee</a:t>
            </a:r>
          </a:p>
          <a:p>
            <a:pPr>
              <a:buNone/>
            </a:pPr>
            <a:r>
              <a:rPr dirty="0" sz="2400" lang="en-US" smtClean="0">
                <a:solidFill>
                  <a:srgbClr val="FF0000"/>
                </a:solidFill>
                <a:latin typeface="Times New Roman" pitchFamily="18" charset="0"/>
                <a:cs typeface="Times New Roman" pitchFamily="18" charset="0"/>
              </a:rPr>
              <a:t>WHERE</a:t>
            </a:r>
            <a:r>
              <a:rPr dirty="0" sz="2400" lang="en-US" smtClean="0">
                <a:latin typeface="Times New Roman" pitchFamily="18" charset="0"/>
                <a:cs typeface="Times New Roman" pitchFamily="18" charset="0"/>
              </a:rPr>
              <a:t> salary </a:t>
            </a:r>
            <a:r>
              <a:rPr dirty="0" sz="2400" lang="en-US" smtClean="0">
                <a:solidFill>
                  <a:srgbClr val="FF0000"/>
                </a:solidFill>
                <a:latin typeface="Times New Roman" pitchFamily="18" charset="0"/>
                <a:cs typeface="Times New Roman" pitchFamily="18" charset="0"/>
              </a:rPr>
              <a:t>IN</a:t>
            </a:r>
            <a:r>
              <a:rPr dirty="0" sz="2400" lang="en-US" smtClean="0">
                <a:latin typeface="Times New Roman" pitchFamily="18" charset="0"/>
                <a:cs typeface="Times New Roman" pitchFamily="18" charset="0"/>
              </a:rPr>
              <a:t> (</a:t>
            </a:r>
            <a:r>
              <a:rPr dirty="0" sz="2400" lang="en-US" smtClean="0">
                <a:solidFill>
                  <a:srgbClr val="FF0000"/>
                </a:solidFill>
                <a:latin typeface="Times New Roman" pitchFamily="18" charset="0"/>
                <a:cs typeface="Times New Roman" pitchFamily="18" charset="0"/>
              </a:rPr>
              <a:t>,,,,,,,,,,</a:t>
            </a:r>
            <a:r>
              <a:rPr dirty="0" sz="2400" lang="en-US" smtClean="0">
                <a:latin typeface="Times New Roman" pitchFamily="18" charset="0"/>
                <a:cs typeface="Times New Roman" pitchFamily="18" charset="0"/>
              </a:rPr>
              <a:t>)</a:t>
            </a:r>
          </a:p>
          <a:p>
            <a:endParaRPr dirty="0" lang="en-US" smtClean="0"/>
          </a:p>
          <a:p>
            <a:endParaRPr dirty="0" lang="en-US" smtClean="0"/>
          </a:p>
          <a:p>
            <a:endParaRPr dirty="0" lang="en-US"/>
          </a:p>
        </p:txBody>
      </p:sp>
      <p:sp>
        <p:nvSpPr>
          <p:cNvPr id="1048687" name="Slide Number Placeholder 3"/>
          <p:cNvSpPr>
            <a:spLocks noGrp="1"/>
          </p:cNvSpPr>
          <p:nvPr>
            <p:ph type="sldNum" sz="quarter" idx="12"/>
          </p:nvPr>
        </p:nvSpPr>
        <p:spPr/>
        <p:txBody>
          <a:bodyPr/>
          <a:p>
            <a:fld id="{B6F15528-21DE-4FAA-801E-634DDDAF4B2B}" type="slidenum">
              <a:rPr lang="en-US" smtClean="0"/>
              <a:t>32</a:t>
            </a:fld>
            <a:endParaRPr lang="en-US"/>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88" name="Title 1"/>
          <p:cNvSpPr>
            <a:spLocks noGrp="1"/>
          </p:cNvSpPr>
          <p:nvPr>
            <p:ph type="title"/>
          </p:nvPr>
        </p:nvSpPr>
        <p:spPr>
          <a:xfrm>
            <a:off x="457200" y="274638"/>
            <a:ext cx="8229600" cy="487362"/>
          </a:xfrm>
        </p:spPr>
        <p:txBody>
          <a:bodyPr>
            <a:normAutofit fontScale="90000"/>
          </a:bodyPr>
          <a:p>
            <a:r>
              <a:rPr dirty="0" lang="en-US" smtClean="0">
                <a:solidFill>
                  <a:srgbClr val="FF0000"/>
                </a:solidFill>
                <a:latin typeface="Times New Roman" pitchFamily="18" charset="0"/>
                <a:cs typeface="Times New Roman" pitchFamily="18" charset="0"/>
              </a:rPr>
              <a:t>Example</a:t>
            </a:r>
            <a:endParaRPr dirty="0" lang="en-US">
              <a:solidFill>
                <a:srgbClr val="FF0000"/>
              </a:solidFill>
              <a:latin typeface="Times New Roman" pitchFamily="18" charset="0"/>
              <a:cs typeface="Times New Roman" pitchFamily="18" charset="0"/>
            </a:endParaRPr>
          </a:p>
        </p:txBody>
      </p:sp>
      <p:graphicFrame>
        <p:nvGraphicFramePr>
          <p:cNvPr id="4194311" name="Content Placeholder 4"/>
          <p:cNvGraphicFramePr>
            <a:graphicFrameLocks noGrp="1"/>
          </p:cNvGraphicFramePr>
          <p:nvPr>
            <p:ph idx="1"/>
          </p:nvPr>
        </p:nvGraphicFramePr>
        <p:xfrm>
          <a:off x="228600" y="1219200"/>
          <a:ext cx="8610600" cy="4023360"/>
        </p:xfrm>
        <a:graphic>
          <a:graphicData uri="http://schemas.openxmlformats.org/drawingml/2006/table">
            <a:tbl>
              <a:tblPr firstRow="1" bandRow="1">
                <a:tableStyleId>{5C22544A-7EE6-4342-B048-85BDC9FD1C3A}</a:tableStyleId>
              </a:tblPr>
              <a:tblGrid>
                <a:gridCol w="1963821"/>
                <a:gridCol w="1812758"/>
                <a:gridCol w="1661695"/>
                <a:gridCol w="1435100"/>
                <a:gridCol w="1737226"/>
              </a:tblGrid>
              <a:tr h="808463">
                <a:tc>
                  <a:txBody>
                    <a:bodyPr/>
                    <a:p>
                      <a:r>
                        <a:rPr dirty="0" sz="2400" lang="en-US" err="1" smtClean="0">
                          <a:latin typeface="Times New Roman" pitchFamily="18" charset="0"/>
                          <a:cs typeface="Times New Roman" pitchFamily="18" charset="0"/>
                        </a:rPr>
                        <a:t>Employee_id</a:t>
                      </a:r>
                      <a:endParaRPr dirty="0" sz="2400" lang="en-US">
                        <a:latin typeface="Times New Roman" pitchFamily="18" charset="0"/>
                        <a:cs typeface="Times New Roman" pitchFamily="18" charset="0"/>
                      </a:endParaRPr>
                    </a:p>
                  </a:txBody>
                </a:tc>
                <a:tc>
                  <a:txBody>
                    <a:bodyPr/>
                    <a:p>
                      <a:r>
                        <a:rPr dirty="0" sz="2400" lang="en-US" err="1" smtClean="0">
                          <a:latin typeface="Times New Roman" pitchFamily="18" charset="0"/>
                          <a:cs typeface="Times New Roman" pitchFamily="18" charset="0"/>
                        </a:rPr>
                        <a:t>EMP_Name</a:t>
                      </a:r>
                      <a:endParaRPr dirty="0" sz="2400" lang="en-US">
                        <a:latin typeface="Times New Roman" pitchFamily="18" charset="0"/>
                        <a:cs typeface="Times New Roman" pitchFamily="18" charset="0"/>
                      </a:endParaRPr>
                    </a:p>
                  </a:txBody>
                </a:tc>
                <a:tc>
                  <a:txBody>
                    <a:bodyPr/>
                    <a:p>
                      <a:r>
                        <a:rPr dirty="0" sz="2400" lang="en-US" err="1" smtClean="0">
                          <a:latin typeface="Times New Roman" pitchFamily="18" charset="0"/>
                          <a:cs typeface="Times New Roman" pitchFamily="18" charset="0"/>
                        </a:rPr>
                        <a:t>Job_id</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Salary</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Department_id</a:t>
                      </a:r>
                      <a:endParaRPr dirty="0" sz="2400" lang="en-US">
                        <a:latin typeface="Times New Roman" pitchFamily="18" charset="0"/>
                        <a:cs typeface="Times New Roman" pitchFamily="18" charset="0"/>
                      </a:endParaRPr>
                    </a:p>
                  </a:txBody>
                </a:tc>
              </a:tr>
              <a:tr h="452740">
                <a:tc>
                  <a:txBody>
                    <a:bodyPr/>
                    <a:p>
                      <a:r>
                        <a:rPr dirty="0" sz="2400" lang="en-US" smtClean="0">
                          <a:latin typeface="Times New Roman" pitchFamily="18" charset="0"/>
                          <a:cs typeface="Times New Roman" pitchFamily="18" charset="0"/>
                        </a:rPr>
                        <a:t>100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ABC</a:t>
                      </a:r>
                      <a:endParaRPr dirty="0" sz="2400" lang="en-US">
                        <a:latin typeface="Times New Roman" pitchFamily="18" charset="0"/>
                        <a:cs typeface="Times New Roman" pitchFamily="18" charset="0"/>
                      </a:endParaRPr>
                    </a:p>
                  </a:txBody>
                </a:tc>
                <a:tc>
                  <a:txBody>
                    <a:bodyPr/>
                    <a:p>
                      <a:r>
                        <a:rPr dirty="0" sz="2400" lang="en-US" err="1" smtClean="0">
                          <a:latin typeface="Times New Roman" pitchFamily="18" charset="0"/>
                          <a:cs typeface="Times New Roman" pitchFamily="18" charset="0"/>
                        </a:rPr>
                        <a:t>ST_Clerk</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20000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90</a:t>
                      </a:r>
                      <a:endParaRPr dirty="0" sz="2400" lang="en-US">
                        <a:latin typeface="Times New Roman" pitchFamily="18" charset="0"/>
                        <a:cs typeface="Times New Roman" pitchFamily="18" charset="0"/>
                      </a:endParaRPr>
                    </a:p>
                  </a:txBody>
                </a:tc>
              </a:tr>
              <a:tr h="452740">
                <a:tc>
                  <a:txBody>
                    <a:bodyPr/>
                    <a:p>
                      <a:r>
                        <a:rPr dirty="0" sz="2400" lang="en-US" smtClean="0">
                          <a:latin typeface="Times New Roman" pitchFamily="18" charset="0"/>
                          <a:cs typeface="Times New Roman" pitchFamily="18" charset="0"/>
                        </a:rPr>
                        <a:t>102</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XYZ</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Manager</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50000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60</a:t>
                      </a:r>
                      <a:endParaRPr dirty="0" sz="2400" lang="en-US">
                        <a:latin typeface="Times New Roman" pitchFamily="18" charset="0"/>
                        <a:cs typeface="Times New Roman" pitchFamily="18" charset="0"/>
                      </a:endParaRPr>
                    </a:p>
                  </a:txBody>
                </a:tc>
              </a:tr>
              <a:tr h="452740">
                <a:tc>
                  <a:txBody>
                    <a:bodyPr/>
                    <a:p>
                      <a:r>
                        <a:rPr dirty="0" sz="2400" lang="en-US" smtClean="0">
                          <a:latin typeface="Times New Roman" pitchFamily="18" charset="0"/>
                          <a:cs typeface="Times New Roman" pitchFamily="18" charset="0"/>
                        </a:rPr>
                        <a:t>103</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PQR</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Accountant</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30000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70</a:t>
                      </a:r>
                      <a:endParaRPr dirty="0" sz="2400" lang="en-US">
                        <a:latin typeface="Times New Roman" pitchFamily="18" charset="0"/>
                        <a:cs typeface="Times New Roman" pitchFamily="18" charset="0"/>
                      </a:endParaRPr>
                    </a:p>
                  </a:txBody>
                </a:tc>
              </a:tr>
              <a:tr h="452740">
                <a:tc>
                  <a:txBody>
                    <a:bodyPr/>
                    <a:p>
                      <a:r>
                        <a:rPr dirty="0" sz="2400" lang="en-US" smtClean="0">
                          <a:latin typeface="Times New Roman" pitchFamily="18" charset="0"/>
                          <a:cs typeface="Times New Roman" pitchFamily="18" charset="0"/>
                        </a:rPr>
                        <a:t>104</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LMN</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Assistant</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15000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10</a:t>
                      </a:r>
                      <a:endParaRPr dirty="0" sz="2400" lang="en-US">
                        <a:latin typeface="Times New Roman" pitchFamily="18" charset="0"/>
                        <a:cs typeface="Times New Roman" pitchFamily="18" charset="0"/>
                      </a:endParaRPr>
                    </a:p>
                  </a:txBody>
                </a:tc>
              </a:tr>
              <a:tr h="452740">
                <a:tc>
                  <a:txBody>
                    <a:bodyPr/>
                    <a:p>
                      <a:r>
                        <a:rPr dirty="0" sz="2400" lang="en-US" smtClean="0">
                          <a:latin typeface="Times New Roman" pitchFamily="18" charset="0"/>
                          <a:cs typeface="Times New Roman" pitchFamily="18" charset="0"/>
                        </a:rPr>
                        <a:t>105</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DEF</a:t>
                      </a:r>
                      <a:endParaRPr dirty="0" sz="2400" lang="en-US">
                        <a:latin typeface="Times New Roman" pitchFamily="18" charset="0"/>
                        <a:cs typeface="Times New Roman" pitchFamily="18" charset="0"/>
                      </a:endParaRPr>
                    </a:p>
                  </a:txBody>
                </a:tc>
                <a:tc>
                  <a:txBody>
                    <a:bodyPr/>
                    <a:p>
                      <a:r>
                        <a:rPr dirty="0" sz="2400" lang="en-US" err="1" smtClean="0">
                          <a:latin typeface="Times New Roman" pitchFamily="18" charset="0"/>
                          <a:cs typeface="Times New Roman" pitchFamily="18" charset="0"/>
                        </a:rPr>
                        <a:t>ST_Clerk</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25000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90</a:t>
                      </a:r>
                      <a:endParaRPr dirty="0" sz="2400" lang="en-US">
                        <a:latin typeface="Times New Roman" pitchFamily="18" charset="0"/>
                        <a:cs typeface="Times New Roman" pitchFamily="18" charset="0"/>
                      </a:endParaRPr>
                    </a:p>
                  </a:txBody>
                </a:tc>
              </a:tr>
              <a:tr h="452740">
                <a:tc>
                  <a:txBody>
                    <a:bodyPr/>
                    <a:p>
                      <a:r>
                        <a:rPr dirty="0" sz="2400" lang="en-US" smtClean="0">
                          <a:latin typeface="Times New Roman" pitchFamily="18" charset="0"/>
                          <a:cs typeface="Times New Roman" pitchFamily="18" charset="0"/>
                        </a:rPr>
                        <a:t>106</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JKL</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Assistant</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10000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10</a:t>
                      </a:r>
                      <a:endParaRPr dirty="0" sz="2400" lang="en-US">
                        <a:latin typeface="Times New Roman" pitchFamily="18" charset="0"/>
                        <a:cs typeface="Times New Roman" pitchFamily="18" charset="0"/>
                      </a:endParaRPr>
                    </a:p>
                  </a:txBody>
                </a:tc>
              </a:tr>
              <a:tr h="452740">
                <a:tc>
                  <a:txBody>
                    <a:bodyPr/>
                    <a:p>
                      <a:r>
                        <a:rPr dirty="0" sz="2400" lang="en-US" smtClean="0">
                          <a:latin typeface="Times New Roman" pitchFamily="18" charset="0"/>
                          <a:cs typeface="Times New Roman" pitchFamily="18" charset="0"/>
                        </a:rPr>
                        <a:t>107</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UVW</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Adviser</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22000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30</a:t>
                      </a:r>
                      <a:endParaRPr dirty="0" sz="2400" lang="en-US">
                        <a:latin typeface="Times New Roman" pitchFamily="18" charset="0"/>
                        <a:cs typeface="Times New Roman" pitchFamily="18" charset="0"/>
                      </a:endParaRPr>
                    </a:p>
                  </a:txBody>
                </a:tc>
              </a:tr>
            </a:tbl>
          </a:graphicData>
        </a:graphic>
      </p:graphicFrame>
      <p:sp>
        <p:nvSpPr>
          <p:cNvPr id="1048689" name="Slide Number Placeholder 3"/>
          <p:cNvSpPr>
            <a:spLocks noGrp="1"/>
          </p:cNvSpPr>
          <p:nvPr>
            <p:ph type="sldNum" sz="quarter" idx="12"/>
          </p:nvPr>
        </p:nvSpPr>
        <p:spPr/>
        <p:txBody>
          <a:bodyPr/>
          <a:p>
            <a:fld id="{B6F15528-21DE-4FAA-801E-634DDDAF4B2B}" type="slidenum">
              <a:rPr lang="en-US" smtClean="0"/>
              <a:t>33</a:t>
            </a:fld>
            <a:endParaRPr lang="en-US"/>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90" name="Title 1"/>
          <p:cNvSpPr>
            <a:spLocks noGrp="1"/>
          </p:cNvSpPr>
          <p:nvPr>
            <p:ph type="title"/>
          </p:nvPr>
        </p:nvSpPr>
        <p:spPr/>
        <p:txBody>
          <a:bodyPr>
            <a:normAutofit fontScale="90000"/>
          </a:bodyPr>
          <a:p>
            <a:r>
              <a:rPr b="1" dirty="0" lang="en-US" smtClean="0">
                <a:solidFill>
                  <a:srgbClr val="FF0000"/>
                </a:solidFill>
                <a:latin typeface="Times New Roman" pitchFamily="18" charset="0"/>
                <a:cs typeface="Times New Roman" pitchFamily="18" charset="0"/>
              </a:rPr>
              <a:t>SQL WHERE, ANY, ALL Clause</a:t>
            </a:r>
            <a:br>
              <a:rPr b="1" dirty="0" lang="en-US" smtClean="0">
                <a:solidFill>
                  <a:srgbClr val="FF0000"/>
                </a:solidFill>
                <a:latin typeface="Times New Roman" pitchFamily="18" charset="0"/>
                <a:cs typeface="Times New Roman" pitchFamily="18" charset="0"/>
              </a:rPr>
            </a:br>
            <a:endParaRPr dirty="0" lang="en-US">
              <a:solidFill>
                <a:srgbClr val="FF0000"/>
              </a:solidFill>
              <a:latin typeface="Times New Roman" pitchFamily="18" charset="0"/>
              <a:cs typeface="Times New Roman" pitchFamily="18" charset="0"/>
            </a:endParaRPr>
          </a:p>
        </p:txBody>
      </p:sp>
      <p:sp>
        <p:nvSpPr>
          <p:cNvPr id="1048691" name="Content Placeholder 2"/>
          <p:cNvSpPr>
            <a:spLocks noGrp="1"/>
          </p:cNvSpPr>
          <p:nvPr>
            <p:ph idx="1"/>
          </p:nvPr>
        </p:nvSpPr>
        <p:spPr>
          <a:xfrm>
            <a:off x="457200" y="1143000"/>
            <a:ext cx="8229600" cy="5486400"/>
          </a:xfrm>
        </p:spPr>
        <p:txBody>
          <a:bodyPr>
            <a:normAutofit fontScale="96875" lnSpcReduction="10000"/>
          </a:bodyPr>
          <a:p>
            <a:r>
              <a:rPr dirty="0" lang="en-US" smtClean="0">
                <a:latin typeface="Times New Roman" pitchFamily="18" charset="0"/>
                <a:cs typeface="Times New Roman" pitchFamily="18" charset="0"/>
              </a:rPr>
              <a:t>ANY and ALL keywords are used with a WHERE or HAVING clause.</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ANY and ALL operate on </a:t>
            </a:r>
            <a:r>
              <a:rPr dirty="0" lang="en-US" err="1" smtClean="0">
                <a:latin typeface="Times New Roman" pitchFamily="18" charset="0"/>
                <a:cs typeface="Times New Roman" pitchFamily="18" charset="0"/>
              </a:rPr>
              <a:t>subqueries</a:t>
            </a:r>
            <a:r>
              <a:rPr dirty="0" lang="en-US" smtClean="0">
                <a:latin typeface="Times New Roman" pitchFamily="18" charset="0"/>
                <a:cs typeface="Times New Roman" pitchFamily="18" charset="0"/>
              </a:rPr>
              <a:t> that return multiple values.</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ANY returns true if any of the </a:t>
            </a:r>
            <a:r>
              <a:rPr dirty="0" lang="en-US" err="1" smtClean="0">
                <a:latin typeface="Times New Roman" pitchFamily="18" charset="0"/>
                <a:cs typeface="Times New Roman" pitchFamily="18" charset="0"/>
              </a:rPr>
              <a:t>subquery</a:t>
            </a:r>
            <a:r>
              <a:rPr dirty="0" lang="en-US" smtClean="0">
                <a:latin typeface="Times New Roman" pitchFamily="18" charset="0"/>
                <a:cs typeface="Times New Roman" pitchFamily="18" charset="0"/>
              </a:rPr>
              <a:t> values meet the condition.</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ALL returns true if all of the </a:t>
            </a:r>
            <a:r>
              <a:rPr dirty="0" lang="en-US" err="1" smtClean="0">
                <a:latin typeface="Times New Roman" pitchFamily="18" charset="0"/>
                <a:cs typeface="Times New Roman" pitchFamily="18" charset="0"/>
              </a:rPr>
              <a:t>subquery</a:t>
            </a:r>
            <a:r>
              <a:rPr dirty="0" lang="en-US" smtClean="0">
                <a:latin typeface="Times New Roman" pitchFamily="18" charset="0"/>
                <a:cs typeface="Times New Roman" pitchFamily="18" charset="0"/>
              </a:rPr>
              <a:t> values meet the condition.</a:t>
            </a:r>
          </a:p>
          <a:p>
            <a:endParaRPr dirty="0" lang="en-US">
              <a:latin typeface="Times New Roman" pitchFamily="18" charset="0"/>
              <a:cs typeface="Times New Roman" pitchFamily="18" charset="0"/>
            </a:endParaRPr>
          </a:p>
        </p:txBody>
      </p:sp>
      <p:sp>
        <p:nvSpPr>
          <p:cNvPr id="1048692" name="Slide Number Placeholder 3"/>
          <p:cNvSpPr>
            <a:spLocks noGrp="1"/>
          </p:cNvSpPr>
          <p:nvPr>
            <p:ph type="sldNum" sz="quarter" idx="12"/>
          </p:nvPr>
        </p:nvSpPr>
        <p:spPr/>
        <p:txBody>
          <a:bodyPr/>
          <a:p>
            <a:fld id="{B6F15528-21DE-4FAA-801E-634DDDAF4B2B}" type="slidenum">
              <a:rPr lang="en-US" smtClean="0"/>
              <a:t>34</a:t>
            </a:fld>
            <a:endParaRPr lang="en-US"/>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93" name="Content Placeholder 2"/>
          <p:cNvSpPr>
            <a:spLocks noGrp="1"/>
          </p:cNvSpPr>
          <p:nvPr>
            <p:ph idx="1"/>
          </p:nvPr>
        </p:nvSpPr>
        <p:spPr>
          <a:xfrm>
            <a:off x="228600" y="304800"/>
            <a:ext cx="8686800" cy="6248400"/>
          </a:xfrm>
        </p:spPr>
        <p:txBody>
          <a:bodyPr>
            <a:normAutofit fontScale="81250" lnSpcReduction="20000"/>
          </a:bodyPr>
          <a:p>
            <a:r>
              <a:rPr dirty="0" lang="en-US" smtClean="0">
                <a:latin typeface="Times New Roman" pitchFamily="18" charset="0"/>
                <a:cs typeface="Times New Roman" pitchFamily="18" charset="0"/>
              </a:rPr>
              <a:t>"x = ANY (...)": The value must match one or more values in the list to evaluate to TRUE.</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"x != ANY (...)": The value must not match one or more values in the list to evaluate to TRUE.</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"x &gt; ANY (...)": The value must be greater than the </a:t>
            </a:r>
            <a:r>
              <a:rPr b="1" dirty="0" lang="en-US" smtClean="0">
                <a:solidFill>
                  <a:srgbClr val="FF0000"/>
                </a:solidFill>
                <a:latin typeface="Times New Roman" pitchFamily="18" charset="0"/>
                <a:cs typeface="Times New Roman" pitchFamily="18" charset="0"/>
              </a:rPr>
              <a:t>smallest </a:t>
            </a:r>
            <a:r>
              <a:rPr dirty="0" lang="en-US" smtClean="0">
                <a:latin typeface="Times New Roman" pitchFamily="18" charset="0"/>
                <a:cs typeface="Times New Roman" pitchFamily="18" charset="0"/>
              </a:rPr>
              <a:t>value in the list to evaluate to TRUE.</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"x &lt; ANY (...)": The value must be smaller than the </a:t>
            </a:r>
            <a:r>
              <a:rPr b="1" dirty="0" lang="en-US" smtClean="0">
                <a:solidFill>
                  <a:srgbClr val="FF0000"/>
                </a:solidFill>
                <a:latin typeface="Times New Roman" pitchFamily="18" charset="0"/>
                <a:cs typeface="Times New Roman" pitchFamily="18" charset="0"/>
              </a:rPr>
              <a:t>biggest </a:t>
            </a:r>
            <a:r>
              <a:rPr dirty="0" lang="en-US" smtClean="0">
                <a:latin typeface="Times New Roman" pitchFamily="18" charset="0"/>
                <a:cs typeface="Times New Roman" pitchFamily="18" charset="0"/>
              </a:rPr>
              <a:t>value in the list to evaluate to TRUE.</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"x &gt;= ANY (...)": The value must be greater than or equal to the </a:t>
            </a:r>
            <a:r>
              <a:rPr b="1" dirty="0" lang="en-US" smtClean="0">
                <a:solidFill>
                  <a:srgbClr val="FF0000"/>
                </a:solidFill>
                <a:latin typeface="Times New Roman" pitchFamily="18" charset="0"/>
                <a:cs typeface="Times New Roman" pitchFamily="18" charset="0"/>
              </a:rPr>
              <a:t>smallest</a:t>
            </a:r>
            <a:r>
              <a:rPr dirty="0" lang="en-US" smtClean="0">
                <a:latin typeface="Times New Roman" pitchFamily="18" charset="0"/>
                <a:cs typeface="Times New Roman" pitchFamily="18" charset="0"/>
              </a:rPr>
              <a:t> value in the list to evaluate to TRUE.</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"x &lt;= ANY (...)": The value must be smaller than or equal to the </a:t>
            </a:r>
            <a:r>
              <a:rPr b="1" dirty="0" lang="en-US" smtClean="0">
                <a:solidFill>
                  <a:srgbClr val="FF0000"/>
                </a:solidFill>
                <a:latin typeface="Times New Roman" pitchFamily="18" charset="0"/>
                <a:cs typeface="Times New Roman" pitchFamily="18" charset="0"/>
              </a:rPr>
              <a:t>biggest</a:t>
            </a:r>
            <a:r>
              <a:rPr dirty="0" lang="en-US" smtClean="0">
                <a:latin typeface="Times New Roman" pitchFamily="18" charset="0"/>
                <a:cs typeface="Times New Roman" pitchFamily="18" charset="0"/>
              </a:rPr>
              <a:t> value in the list to evaluate to TRUE.</a:t>
            </a:r>
          </a:p>
          <a:p>
            <a:endParaRPr dirty="0" lang="en-US">
              <a:latin typeface="Times New Roman" pitchFamily="18" charset="0"/>
              <a:cs typeface="Times New Roman" pitchFamily="18" charset="0"/>
            </a:endParaRPr>
          </a:p>
        </p:txBody>
      </p:sp>
      <p:sp>
        <p:nvSpPr>
          <p:cNvPr id="1048694" name="Slide Number Placeholder 3"/>
          <p:cNvSpPr>
            <a:spLocks noGrp="1"/>
          </p:cNvSpPr>
          <p:nvPr>
            <p:ph type="sldNum" sz="quarter" idx="12"/>
          </p:nvPr>
        </p:nvSpPr>
        <p:spPr/>
        <p:txBody>
          <a:bodyPr/>
          <a:p>
            <a:fld id="{B6F15528-21DE-4FAA-801E-634DDDAF4B2B}" type="slidenum">
              <a:rPr lang="en-US" smtClean="0"/>
              <a:t>35</a:t>
            </a:fld>
            <a:endParaRPr lang="en-US"/>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95" name="Title 1"/>
          <p:cNvSpPr>
            <a:spLocks noGrp="1"/>
          </p:cNvSpPr>
          <p:nvPr>
            <p:ph type="title"/>
          </p:nvPr>
        </p:nvSpPr>
        <p:spPr/>
        <p:txBody>
          <a:bodyPr>
            <a:normAutofit/>
          </a:bodyPr>
          <a:p>
            <a:pPr algn="l"/>
            <a:r>
              <a:rPr dirty="0" sz="3200" lang="en-US" smtClean="0">
                <a:solidFill>
                  <a:srgbClr val="FF0000"/>
                </a:solidFill>
                <a:latin typeface="Times New Roman" pitchFamily="18" charset="0"/>
                <a:cs typeface="Times New Roman" pitchFamily="18" charset="0"/>
              </a:rPr>
              <a:t>Query</a:t>
            </a:r>
            <a:endParaRPr dirty="0" sz="3200" lang="en-US">
              <a:solidFill>
                <a:srgbClr val="FF0000"/>
              </a:solidFill>
              <a:latin typeface="Times New Roman" pitchFamily="18" charset="0"/>
              <a:cs typeface="Times New Roman" pitchFamily="18" charset="0"/>
            </a:endParaRPr>
          </a:p>
        </p:txBody>
      </p:sp>
      <p:sp>
        <p:nvSpPr>
          <p:cNvPr id="1048696" name="Content Placeholder 2"/>
          <p:cNvSpPr>
            <a:spLocks noGrp="1"/>
          </p:cNvSpPr>
          <p:nvPr>
            <p:ph idx="1"/>
          </p:nvPr>
        </p:nvSpPr>
        <p:spPr/>
        <p:txBody>
          <a:bodyPr/>
          <a:p>
            <a:r>
              <a:rPr dirty="0" lang="en-US" smtClean="0">
                <a:latin typeface="Times New Roman" pitchFamily="18" charset="0"/>
                <a:cs typeface="Times New Roman" pitchFamily="18" charset="0"/>
              </a:rPr>
              <a:t>Consider example which displays employees who are not clerk and whose salary is less than that of any other clerk. </a:t>
            </a:r>
          </a:p>
          <a:p>
            <a:r>
              <a:rPr dirty="0" lang="en-US" smtClean="0">
                <a:latin typeface="Times New Roman" pitchFamily="18" charset="0"/>
                <a:cs typeface="Times New Roman" pitchFamily="18" charset="0"/>
              </a:rPr>
              <a:t>The maximum salary that a clerk earn is 25000.</a:t>
            </a:r>
            <a:endParaRPr dirty="0" lang="en-US"/>
          </a:p>
        </p:txBody>
      </p:sp>
      <p:sp>
        <p:nvSpPr>
          <p:cNvPr id="1048697" name="Slide Number Placeholder 3"/>
          <p:cNvSpPr>
            <a:spLocks noGrp="1"/>
          </p:cNvSpPr>
          <p:nvPr>
            <p:ph type="sldNum" sz="quarter" idx="12"/>
          </p:nvPr>
        </p:nvSpPr>
        <p:spPr/>
        <p:txBody>
          <a:bodyPr/>
          <a:p>
            <a:fld id="{B6F15528-21DE-4FAA-801E-634DDDAF4B2B}" type="slidenum">
              <a:rPr lang="en-US" smtClean="0"/>
              <a:t>36</a:t>
            </a:fld>
            <a:endParaRPr lang="en-US"/>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98" name="Title 1"/>
          <p:cNvSpPr>
            <a:spLocks noGrp="1"/>
          </p:cNvSpPr>
          <p:nvPr>
            <p:ph type="title"/>
          </p:nvPr>
        </p:nvSpPr>
        <p:spPr>
          <a:xfrm>
            <a:off x="381000" y="228600"/>
            <a:ext cx="8229600" cy="457200"/>
          </a:xfrm>
        </p:spPr>
        <p:txBody>
          <a:bodyPr>
            <a:noAutofit/>
          </a:bodyPr>
          <a:p>
            <a:r>
              <a:rPr b="1" dirty="0" sz="2800" lang="en-US" smtClean="0">
                <a:solidFill>
                  <a:srgbClr val="FF0000"/>
                </a:solidFill>
                <a:latin typeface="Times New Roman" pitchFamily="18" charset="0"/>
                <a:cs typeface="Times New Roman" pitchFamily="18" charset="0"/>
              </a:rPr>
              <a:t>Using the ANY Operator in multiple-row subqueries</a:t>
            </a:r>
            <a:endParaRPr b="1" dirty="0" sz="2800" lang="en-US">
              <a:solidFill>
                <a:srgbClr val="FF0000"/>
              </a:solidFill>
              <a:latin typeface="Times New Roman" pitchFamily="18" charset="0"/>
              <a:cs typeface="Times New Roman" pitchFamily="18" charset="0"/>
            </a:endParaRPr>
          </a:p>
        </p:txBody>
      </p:sp>
      <p:sp>
        <p:nvSpPr>
          <p:cNvPr id="1048699" name="Content Placeholder 2"/>
          <p:cNvSpPr>
            <a:spLocks noGrp="1"/>
          </p:cNvSpPr>
          <p:nvPr>
            <p:ph idx="1"/>
          </p:nvPr>
        </p:nvSpPr>
        <p:spPr>
          <a:xfrm>
            <a:off x="457200" y="1066800"/>
            <a:ext cx="8229600" cy="5059363"/>
          </a:xfrm>
        </p:spPr>
        <p:txBody>
          <a:bodyPr>
            <a:normAutofit/>
          </a:bodyPr>
          <a:p>
            <a:pPr>
              <a:buNone/>
            </a:pPr>
            <a:r>
              <a:rPr dirty="0" sz="2500" lang="en-US" smtClean="0">
                <a:solidFill>
                  <a:srgbClr val="FF0000"/>
                </a:solidFill>
                <a:latin typeface="Times New Roman" pitchFamily="18" charset="0"/>
                <a:cs typeface="Times New Roman" pitchFamily="18" charset="0"/>
              </a:rPr>
              <a:t>SELECT </a:t>
            </a:r>
            <a:r>
              <a:rPr dirty="0" sz="2500" lang="en-US" smtClean="0">
                <a:latin typeface="Times New Roman" pitchFamily="18" charset="0"/>
                <a:cs typeface="Times New Roman" pitchFamily="18" charset="0"/>
              </a:rPr>
              <a:t>Employee_id,Emp_name,Job_id,Salary,</a:t>
            </a:r>
          </a:p>
          <a:p>
            <a:pPr>
              <a:buNone/>
            </a:pPr>
            <a:r>
              <a:rPr dirty="0" sz="2500" lang="en-US" smtClean="0">
                <a:solidFill>
                  <a:srgbClr val="FF0000"/>
                </a:solidFill>
                <a:latin typeface="Times New Roman" pitchFamily="18" charset="0"/>
                <a:cs typeface="Times New Roman" pitchFamily="18" charset="0"/>
              </a:rPr>
              <a:t>FROM </a:t>
            </a:r>
            <a:r>
              <a:rPr dirty="0" sz="2500" lang="en-US" smtClean="0">
                <a:latin typeface="Times New Roman" pitchFamily="18" charset="0"/>
                <a:cs typeface="Times New Roman" pitchFamily="18" charset="0"/>
              </a:rPr>
              <a:t>employee</a:t>
            </a:r>
          </a:p>
          <a:p>
            <a:pPr>
              <a:buNone/>
            </a:pPr>
            <a:r>
              <a:rPr dirty="0" sz="2500" lang="en-US" smtClean="0">
                <a:solidFill>
                  <a:srgbClr val="FF0000"/>
                </a:solidFill>
                <a:latin typeface="Times New Roman" pitchFamily="18" charset="0"/>
                <a:cs typeface="Times New Roman" pitchFamily="18" charset="0"/>
              </a:rPr>
              <a:t>WHERE</a:t>
            </a:r>
            <a:r>
              <a:rPr dirty="0" sz="2500" lang="en-US" smtClean="0">
                <a:latin typeface="Times New Roman" pitchFamily="18" charset="0"/>
                <a:cs typeface="Times New Roman" pitchFamily="18" charset="0"/>
              </a:rPr>
              <a:t>  salary </a:t>
            </a:r>
            <a:r>
              <a:rPr b="1" dirty="0" sz="2500" lang="en-US" smtClean="0">
                <a:solidFill>
                  <a:srgbClr val="FF0000"/>
                </a:solidFill>
                <a:latin typeface="Times New Roman" pitchFamily="18" charset="0"/>
                <a:cs typeface="Times New Roman" pitchFamily="18" charset="0"/>
              </a:rPr>
              <a:t>&lt; ANY</a:t>
            </a:r>
          </a:p>
          <a:p>
            <a:pPr>
              <a:buNone/>
            </a:pPr>
            <a:endParaRPr b="1" dirty="0" sz="2500" lang="en-US" smtClean="0">
              <a:solidFill>
                <a:srgbClr val="FF0000"/>
              </a:solidFill>
              <a:latin typeface="Times New Roman" pitchFamily="18" charset="0"/>
              <a:cs typeface="Times New Roman" pitchFamily="18" charset="0"/>
            </a:endParaRPr>
          </a:p>
          <a:p>
            <a:pPr>
              <a:buNone/>
            </a:pPr>
            <a:endParaRPr b="1" dirty="0" sz="2500" lang="en-US" smtClean="0">
              <a:solidFill>
                <a:srgbClr val="FF0000"/>
              </a:solidFill>
              <a:latin typeface="Times New Roman" pitchFamily="18" charset="0"/>
              <a:cs typeface="Times New Roman" pitchFamily="18" charset="0"/>
            </a:endParaRPr>
          </a:p>
          <a:p>
            <a:pPr>
              <a:buNone/>
            </a:pPr>
            <a:r>
              <a:rPr dirty="0" sz="2500" lang="en-US" smtClean="0">
                <a:solidFill>
                  <a:srgbClr val="FF0000"/>
                </a:solidFill>
                <a:latin typeface="Times New Roman" pitchFamily="18" charset="0"/>
                <a:cs typeface="Times New Roman" pitchFamily="18" charset="0"/>
              </a:rPr>
              <a:t>                          SELECT </a:t>
            </a:r>
            <a:r>
              <a:rPr dirty="0" sz="2500" lang="en-US" smtClean="0">
                <a:latin typeface="Times New Roman" pitchFamily="18" charset="0"/>
                <a:cs typeface="Times New Roman" pitchFamily="18" charset="0"/>
              </a:rPr>
              <a:t>salary</a:t>
            </a:r>
          </a:p>
          <a:p>
            <a:pPr>
              <a:buNone/>
            </a:pPr>
            <a:r>
              <a:rPr dirty="0" sz="2500" lang="en-US" smtClean="0">
                <a:latin typeface="Times New Roman" pitchFamily="18" charset="0"/>
                <a:cs typeface="Times New Roman" pitchFamily="18" charset="0"/>
              </a:rPr>
              <a:t>                          </a:t>
            </a:r>
            <a:r>
              <a:rPr dirty="0" sz="2500" lang="en-US" smtClean="0">
                <a:solidFill>
                  <a:srgbClr val="FF0000"/>
                </a:solidFill>
                <a:latin typeface="Times New Roman" pitchFamily="18" charset="0"/>
                <a:cs typeface="Times New Roman" pitchFamily="18" charset="0"/>
              </a:rPr>
              <a:t>FROM</a:t>
            </a:r>
            <a:r>
              <a:rPr dirty="0" sz="2500" lang="en-US" smtClean="0">
                <a:latin typeface="Times New Roman" pitchFamily="18" charset="0"/>
                <a:cs typeface="Times New Roman" pitchFamily="18" charset="0"/>
              </a:rPr>
              <a:t> employee</a:t>
            </a:r>
          </a:p>
          <a:p>
            <a:pPr>
              <a:buNone/>
            </a:pPr>
            <a:r>
              <a:rPr dirty="0" sz="2500" lang="en-US" smtClean="0">
                <a:solidFill>
                  <a:srgbClr val="FF0000"/>
                </a:solidFill>
                <a:latin typeface="Times New Roman" pitchFamily="18" charset="0"/>
                <a:cs typeface="Times New Roman" pitchFamily="18" charset="0"/>
              </a:rPr>
              <a:t>                          WHERE </a:t>
            </a:r>
            <a:r>
              <a:rPr dirty="0" sz="2500" lang="en-US" err="1" smtClean="0">
                <a:latin typeface="Times New Roman" pitchFamily="18" charset="0"/>
                <a:cs typeface="Times New Roman" pitchFamily="18" charset="0"/>
              </a:rPr>
              <a:t>job_id</a:t>
            </a:r>
            <a:r>
              <a:rPr dirty="0" sz="2500" lang="en-US" smtClean="0">
                <a:latin typeface="Times New Roman" pitchFamily="18" charset="0"/>
                <a:cs typeface="Times New Roman" pitchFamily="18" charset="0"/>
              </a:rPr>
              <a:t>=</a:t>
            </a:r>
            <a:r>
              <a:rPr dirty="0" sz="2500" lang="en-US" err="1" smtClean="0">
                <a:latin typeface="Times New Roman" pitchFamily="18" charset="0"/>
                <a:cs typeface="Times New Roman" pitchFamily="18" charset="0"/>
              </a:rPr>
              <a:t>ST_Clerk</a:t>
            </a:r>
            <a:r>
              <a:rPr dirty="0" sz="2500" lang="en-US" smtClean="0">
                <a:latin typeface="Times New Roman" pitchFamily="18" charset="0"/>
                <a:cs typeface="Times New Roman" pitchFamily="18" charset="0"/>
              </a:rPr>
              <a:t>”)</a:t>
            </a:r>
          </a:p>
          <a:p>
            <a:pPr>
              <a:buNone/>
            </a:pPr>
            <a:endParaRPr dirty="0" sz="2500" lang="en-US" smtClean="0">
              <a:latin typeface="Times New Roman" pitchFamily="18" charset="0"/>
              <a:cs typeface="Times New Roman" pitchFamily="18" charset="0"/>
            </a:endParaRPr>
          </a:p>
          <a:p>
            <a:pPr>
              <a:buNone/>
            </a:pPr>
            <a:r>
              <a:rPr dirty="0" sz="2500" lang="en-US" smtClean="0">
                <a:solidFill>
                  <a:srgbClr val="FF0000"/>
                </a:solidFill>
                <a:latin typeface="Times New Roman" pitchFamily="18" charset="0"/>
                <a:cs typeface="Times New Roman" pitchFamily="18" charset="0"/>
              </a:rPr>
              <a:t>AND</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job_id</a:t>
            </a:r>
            <a:r>
              <a:rPr dirty="0" sz="2500" lang="en-US" smtClean="0">
                <a:latin typeface="Times New Roman" pitchFamily="18" charset="0"/>
                <a:cs typeface="Times New Roman" pitchFamily="18" charset="0"/>
              </a:rPr>
              <a:t>&lt; &gt; ‘</a:t>
            </a:r>
            <a:r>
              <a:rPr dirty="0" sz="2500" lang="en-US" err="1" smtClean="0">
                <a:latin typeface="Times New Roman" pitchFamily="18" charset="0"/>
                <a:cs typeface="Times New Roman" pitchFamily="18" charset="0"/>
              </a:rPr>
              <a:t>ST_Clerk</a:t>
            </a:r>
            <a:r>
              <a:rPr dirty="0" sz="2500" lang="en-US" smtClean="0">
                <a:latin typeface="Times New Roman" pitchFamily="18" charset="0"/>
                <a:cs typeface="Times New Roman" pitchFamily="18" charset="0"/>
              </a:rPr>
              <a:t>’;</a:t>
            </a:r>
          </a:p>
          <a:p>
            <a:pPr>
              <a:buNone/>
            </a:pPr>
            <a:endParaRPr dirty="0" sz="2500" lang="en-US">
              <a:latin typeface="Times New Roman" pitchFamily="18" charset="0"/>
              <a:cs typeface="Times New Roman" pitchFamily="18" charset="0"/>
            </a:endParaRPr>
          </a:p>
        </p:txBody>
      </p:sp>
      <p:sp>
        <p:nvSpPr>
          <p:cNvPr id="1048700" name="Slide Number Placeholder 3"/>
          <p:cNvSpPr>
            <a:spLocks noGrp="1"/>
          </p:cNvSpPr>
          <p:nvPr>
            <p:ph type="sldNum" sz="quarter" idx="12"/>
          </p:nvPr>
        </p:nvSpPr>
        <p:spPr/>
        <p:txBody>
          <a:bodyPr/>
          <a:p>
            <a:fld id="{B6F15528-21DE-4FAA-801E-634DDDAF4B2B}" type="slidenum">
              <a:rPr lang="en-US" smtClean="0"/>
              <a:t>37</a:t>
            </a:fld>
            <a:endParaRPr lang="en-US"/>
          </a:p>
        </p:txBody>
      </p:sp>
      <p:sp>
        <p:nvSpPr>
          <p:cNvPr id="1048701" name="Curved Up Arrow 5"/>
          <p:cNvSpPr/>
          <p:nvPr/>
        </p:nvSpPr>
        <p:spPr>
          <a:xfrm rot="13016373">
            <a:off x="4495692" y="2692046"/>
            <a:ext cx="2011698" cy="1025946"/>
          </a:xfrm>
          <a:prstGeom prst="curvedUp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702" name="Rectangle 6"/>
          <p:cNvSpPr/>
          <p:nvPr/>
        </p:nvSpPr>
        <p:spPr>
          <a:xfrm>
            <a:off x="6324600" y="2362200"/>
            <a:ext cx="1828800" cy="7620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t>20000,25000</a:t>
            </a:r>
            <a:endParaRPr dirty="0" lang="en-US"/>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03" name="Title 1"/>
          <p:cNvSpPr>
            <a:spLocks noGrp="1"/>
          </p:cNvSpPr>
          <p:nvPr>
            <p:ph type="title"/>
          </p:nvPr>
        </p:nvSpPr>
        <p:spPr>
          <a:xfrm>
            <a:off x="381000" y="0"/>
            <a:ext cx="8229600" cy="304800"/>
          </a:xfrm>
        </p:spPr>
        <p:txBody>
          <a:bodyPr>
            <a:normAutofit fontScale="90000"/>
          </a:bodyPr>
          <a:p>
            <a:endParaRPr dirty="0" lang="en-US"/>
          </a:p>
        </p:txBody>
      </p:sp>
      <p:sp>
        <p:nvSpPr>
          <p:cNvPr id="1048704" name="Content Placeholder 2"/>
          <p:cNvSpPr>
            <a:spLocks noGrp="1"/>
          </p:cNvSpPr>
          <p:nvPr>
            <p:ph idx="1"/>
          </p:nvPr>
        </p:nvSpPr>
        <p:spPr>
          <a:xfrm>
            <a:off x="228600" y="381000"/>
            <a:ext cx="8915400" cy="6248400"/>
          </a:xfrm>
        </p:spPr>
        <p:txBody>
          <a:bodyPr>
            <a:normAutofit/>
          </a:bodyPr>
          <a:p>
            <a:endParaRPr dirty="0" sz="2800" lang="en-US" smtClean="0">
              <a:latin typeface="Times New Roman" pitchFamily="18" charset="0"/>
              <a:cs typeface="Times New Roman" pitchFamily="18" charset="0"/>
            </a:endParaRPr>
          </a:p>
          <a:p>
            <a:endParaRPr dirty="0" sz="2800" lang="en-US" smtClean="0">
              <a:latin typeface="Times New Roman" pitchFamily="18" charset="0"/>
              <a:cs typeface="Times New Roman" pitchFamily="18" charset="0"/>
            </a:endParaRPr>
          </a:p>
          <a:p>
            <a:endParaRPr dirty="0" sz="2800" lang="en-US" smtClean="0">
              <a:latin typeface="Times New Roman" pitchFamily="18" charset="0"/>
              <a:cs typeface="Times New Roman" pitchFamily="18" charset="0"/>
            </a:endParaRPr>
          </a:p>
          <a:p>
            <a:endParaRPr dirty="0" sz="2400" lang="en-US" smtClean="0">
              <a:latin typeface="Times New Roman" pitchFamily="18" charset="0"/>
              <a:cs typeface="Times New Roman" pitchFamily="18" charset="0"/>
            </a:endParaRPr>
          </a:p>
          <a:p>
            <a:endParaRPr dirty="0" sz="2700" lang="en-US" smtClean="0">
              <a:latin typeface="Times New Roman" pitchFamily="18" charset="0"/>
              <a:cs typeface="Times New Roman" pitchFamily="18" charset="0"/>
            </a:endParaRPr>
          </a:p>
          <a:p>
            <a:endParaRPr dirty="0" lang="en-US"/>
          </a:p>
        </p:txBody>
      </p:sp>
      <p:sp>
        <p:nvSpPr>
          <p:cNvPr id="1048705" name="Slide Number Placeholder 3"/>
          <p:cNvSpPr>
            <a:spLocks noGrp="1"/>
          </p:cNvSpPr>
          <p:nvPr>
            <p:ph type="sldNum" sz="quarter" idx="12"/>
          </p:nvPr>
        </p:nvSpPr>
        <p:spPr/>
        <p:txBody>
          <a:bodyPr/>
          <a:p>
            <a:fld id="{B6F15528-21DE-4FAA-801E-634DDDAF4B2B}" type="slidenum">
              <a:rPr lang="en-US" smtClean="0"/>
              <a:t>38</a:t>
            </a:fld>
            <a:endParaRPr lang="en-US"/>
          </a:p>
        </p:txBody>
      </p:sp>
      <p:graphicFrame>
        <p:nvGraphicFramePr>
          <p:cNvPr id="4194312" name="Table 5"/>
          <p:cNvGraphicFramePr>
            <a:graphicFrameLocks noGrp="1"/>
          </p:cNvGraphicFramePr>
          <p:nvPr/>
        </p:nvGraphicFramePr>
        <p:xfrm>
          <a:off x="685800" y="457200"/>
          <a:ext cx="6934201" cy="1706880"/>
        </p:xfrm>
        <a:graphic>
          <a:graphicData uri="http://schemas.openxmlformats.org/drawingml/2006/table">
            <a:tbl>
              <a:tblPr firstRow="1" bandRow="1">
                <a:tableStyleId>{5C22544A-7EE6-4342-B048-85BDC9FD1C3A}</a:tableStyleId>
              </a:tblPr>
              <a:tblGrid>
                <a:gridCol w="2080260"/>
                <a:gridCol w="1820228"/>
                <a:gridCol w="1906905"/>
                <a:gridCol w="1126808"/>
              </a:tblGrid>
              <a:tr h="370840">
                <a:tc>
                  <a:txBody>
                    <a:bodyPr/>
                    <a:p>
                      <a:r>
                        <a:rPr dirty="0" sz="2200" lang="en-US" err="1" smtClean="0">
                          <a:latin typeface="Times New Roman" pitchFamily="18" charset="0"/>
                          <a:cs typeface="Times New Roman" pitchFamily="18" charset="0"/>
                        </a:rPr>
                        <a:t>Employee_id</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EMP_Name</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Job_id</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Salary</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104</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LMN</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Assistant</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15000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106</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JKL</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Assistant</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10000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107</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UVW</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Adviser</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22000</a:t>
                      </a:r>
                      <a:endParaRPr dirty="0" sz="2200" lang="en-US">
                        <a:latin typeface="Times New Roman" pitchFamily="18" charset="0"/>
                        <a:cs typeface="Times New Roman" pitchFamily="18" charset="0"/>
                      </a:endParaRPr>
                    </a:p>
                  </a:txBody>
                </a:tc>
              </a:tr>
            </a:tbl>
          </a:graphicData>
        </a:graphic>
      </p:graphicFrame>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06" name="Content Placeholder 2"/>
          <p:cNvSpPr>
            <a:spLocks noGrp="1"/>
          </p:cNvSpPr>
          <p:nvPr>
            <p:ph idx="1"/>
          </p:nvPr>
        </p:nvSpPr>
        <p:spPr>
          <a:xfrm>
            <a:off x="228600" y="228600"/>
            <a:ext cx="8686800" cy="6400800"/>
          </a:xfrm>
        </p:spPr>
        <p:txBody>
          <a:bodyPr>
            <a:normAutofit fontScale="81250" lnSpcReduction="20000"/>
          </a:bodyPr>
          <a:p>
            <a:r>
              <a:rPr dirty="0" lang="en-US" smtClean="0">
                <a:latin typeface="Times New Roman" pitchFamily="18" charset="0"/>
                <a:cs typeface="Times New Roman" pitchFamily="18" charset="0"/>
              </a:rPr>
              <a:t>"x = ALL (...)": The value must match all the values in the list to evaluate to TRUE.</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"x != ALL (...)": The value must not match any values in the list to evaluate to TRUE.</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"x &gt; ALL (...)": The value must be greater than the </a:t>
            </a:r>
            <a:r>
              <a:rPr b="1" dirty="0" lang="en-US" smtClean="0">
                <a:solidFill>
                  <a:srgbClr val="FF0000"/>
                </a:solidFill>
                <a:latin typeface="Times New Roman" pitchFamily="18" charset="0"/>
                <a:cs typeface="Times New Roman" pitchFamily="18" charset="0"/>
              </a:rPr>
              <a:t>biggest </a:t>
            </a:r>
            <a:r>
              <a:rPr dirty="0" lang="en-US" smtClean="0">
                <a:latin typeface="Times New Roman" pitchFamily="18" charset="0"/>
                <a:cs typeface="Times New Roman" pitchFamily="18" charset="0"/>
              </a:rPr>
              <a:t>value in the list to evaluate to TRUE.</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"x &lt; ALL (...)": The value must be smaller than the </a:t>
            </a:r>
            <a:r>
              <a:rPr b="1" dirty="0" lang="en-US" smtClean="0">
                <a:solidFill>
                  <a:srgbClr val="FF0000"/>
                </a:solidFill>
                <a:latin typeface="Times New Roman" pitchFamily="18" charset="0"/>
                <a:cs typeface="Times New Roman" pitchFamily="18" charset="0"/>
              </a:rPr>
              <a:t>smallest</a:t>
            </a:r>
            <a:r>
              <a:rPr dirty="0" lang="en-US" smtClean="0">
                <a:latin typeface="Times New Roman" pitchFamily="18" charset="0"/>
                <a:cs typeface="Times New Roman" pitchFamily="18" charset="0"/>
              </a:rPr>
              <a:t> value in the list to evaluate to TRUE.</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"x &gt;= ALL (...)": The value must be greater than or equal to the </a:t>
            </a:r>
            <a:r>
              <a:rPr b="1" dirty="0" lang="en-US" smtClean="0">
                <a:solidFill>
                  <a:srgbClr val="FF0000"/>
                </a:solidFill>
                <a:latin typeface="Times New Roman" pitchFamily="18" charset="0"/>
                <a:cs typeface="Times New Roman" pitchFamily="18" charset="0"/>
              </a:rPr>
              <a:t>biggest </a:t>
            </a:r>
            <a:r>
              <a:rPr dirty="0" lang="en-US" smtClean="0">
                <a:latin typeface="Times New Roman" pitchFamily="18" charset="0"/>
                <a:cs typeface="Times New Roman" pitchFamily="18" charset="0"/>
              </a:rPr>
              <a:t>value in the list to evaluate to TRUE.</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"x &lt;= ALL (...)": The value must be smaller than or equal to the </a:t>
            </a:r>
            <a:r>
              <a:rPr b="1" dirty="0" lang="en-US" smtClean="0">
                <a:solidFill>
                  <a:srgbClr val="FF0000"/>
                </a:solidFill>
                <a:latin typeface="Times New Roman" pitchFamily="18" charset="0"/>
                <a:cs typeface="Times New Roman" pitchFamily="18" charset="0"/>
              </a:rPr>
              <a:t>smallest</a:t>
            </a:r>
            <a:r>
              <a:rPr dirty="0" lang="en-US" smtClean="0">
                <a:latin typeface="Times New Roman" pitchFamily="18" charset="0"/>
                <a:cs typeface="Times New Roman" pitchFamily="18" charset="0"/>
              </a:rPr>
              <a:t> value in the list to evaluate to TRUE.</a:t>
            </a:r>
          </a:p>
          <a:p>
            <a:endParaRPr dirty="0" lang="en-US">
              <a:latin typeface="Times New Roman" pitchFamily="18" charset="0"/>
              <a:cs typeface="Times New Roman" pitchFamily="18" charset="0"/>
            </a:endParaRPr>
          </a:p>
        </p:txBody>
      </p:sp>
      <p:sp>
        <p:nvSpPr>
          <p:cNvPr id="1048707" name="Slide Number Placeholder 3"/>
          <p:cNvSpPr>
            <a:spLocks noGrp="1"/>
          </p:cNvSpPr>
          <p:nvPr>
            <p:ph type="sldNum" sz="quarter" idx="12"/>
          </p:nvPr>
        </p:nvSpPr>
        <p:spPr/>
        <p:txBody>
          <a:bodyPr/>
          <a:p>
            <a:fld id="{B6F15528-21DE-4FAA-801E-634DDDAF4B2B}" type="slidenum">
              <a:rPr lang="en-US" smtClean="0"/>
              <a:t>39</a:t>
            </a:fld>
            <a:endParaRPr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00" name="Title 1"/>
          <p:cNvSpPr>
            <a:spLocks noGrp="1"/>
          </p:cNvSpPr>
          <p:nvPr>
            <p:ph type="title"/>
          </p:nvPr>
        </p:nvSpPr>
        <p:spPr>
          <a:xfrm>
            <a:off x="457200" y="0"/>
            <a:ext cx="8229600" cy="533400"/>
          </a:xfrm>
        </p:spPr>
        <p:txBody>
          <a:bodyPr>
            <a:noAutofit/>
          </a:bodyPr>
          <a:p>
            <a:r>
              <a:rPr b="1" dirty="0" sz="3200" lang="en-US" smtClean="0">
                <a:solidFill>
                  <a:srgbClr val="FF0000"/>
                </a:solidFill>
                <a:latin typeface="Times New Roman" pitchFamily="18" charset="0"/>
                <a:cs typeface="Times New Roman" pitchFamily="18" charset="0"/>
              </a:rPr>
              <a:t>Defining Constraints</a:t>
            </a:r>
            <a:endParaRPr b="1" dirty="0" sz="3200" lang="en-US">
              <a:solidFill>
                <a:srgbClr val="FF0000"/>
              </a:solidFill>
              <a:latin typeface="Times New Roman" pitchFamily="18" charset="0"/>
              <a:cs typeface="Times New Roman" pitchFamily="18" charset="0"/>
            </a:endParaRPr>
          </a:p>
        </p:txBody>
      </p:sp>
      <p:sp>
        <p:nvSpPr>
          <p:cNvPr id="1048601" name="Content Placeholder 2"/>
          <p:cNvSpPr>
            <a:spLocks noGrp="1"/>
          </p:cNvSpPr>
          <p:nvPr>
            <p:ph idx="1"/>
          </p:nvPr>
        </p:nvSpPr>
        <p:spPr>
          <a:xfrm>
            <a:off x="457200" y="609600"/>
            <a:ext cx="8229600" cy="6096000"/>
          </a:xfrm>
        </p:spPr>
        <p:txBody>
          <a:bodyPr>
            <a:normAutofit/>
          </a:bodyPr>
          <a:p>
            <a:pPr>
              <a:buNone/>
            </a:pPr>
            <a:r>
              <a:rPr dirty="0" sz="2200" lang="en-US" smtClean="0">
                <a:solidFill>
                  <a:srgbClr val="FF0000"/>
                </a:solidFill>
                <a:latin typeface="Times New Roman" pitchFamily="18" charset="0"/>
                <a:cs typeface="Times New Roman" pitchFamily="18" charset="0"/>
              </a:rPr>
              <a:t>CREATE TABLE </a:t>
            </a:r>
            <a:r>
              <a:rPr dirty="0" sz="2200" lang="en-US" err="1" smtClean="0">
                <a:latin typeface="Times New Roman" pitchFamily="18" charset="0"/>
                <a:cs typeface="Times New Roman" pitchFamily="18" charset="0"/>
              </a:rPr>
              <a:t>table_name</a:t>
            </a:r>
            <a:endParaRPr dirty="0" sz="2200" lang="en-US" smtClean="0">
              <a:latin typeface="Times New Roman" pitchFamily="18" charset="0"/>
              <a:cs typeface="Times New Roman" pitchFamily="18" charset="0"/>
            </a:endParaRPr>
          </a:p>
          <a:p>
            <a:pPr>
              <a:buNone/>
            </a:pPr>
            <a:r>
              <a:rPr dirty="0" sz="2200" lang="en-US" smtClean="0">
                <a:latin typeface="Times New Roman" pitchFamily="18" charset="0"/>
                <a:cs typeface="Times New Roman" pitchFamily="18" charset="0"/>
              </a:rPr>
              <a:t>(column </a:t>
            </a:r>
            <a:r>
              <a:rPr dirty="0" sz="2200" lang="en-US" err="1" smtClean="0">
                <a:latin typeface="Times New Roman" pitchFamily="18" charset="0"/>
                <a:cs typeface="Times New Roman" pitchFamily="18" charset="0"/>
              </a:rPr>
              <a:t>datatype</a:t>
            </a:r>
            <a:r>
              <a:rPr dirty="0" sz="2200" lang="en-US" smtClean="0">
                <a:latin typeface="Times New Roman" pitchFamily="18" charset="0"/>
                <a:cs typeface="Times New Roman" pitchFamily="18" charset="0"/>
              </a:rPr>
              <a:t> [</a:t>
            </a:r>
            <a:r>
              <a:rPr dirty="0" sz="2200" lang="en-US" err="1" smtClean="0">
                <a:latin typeface="Times New Roman" pitchFamily="18" charset="0"/>
                <a:cs typeface="Times New Roman" pitchFamily="18" charset="0"/>
              </a:rPr>
              <a:t>column_constraint</a:t>
            </a:r>
            <a:r>
              <a:rPr dirty="0" sz="2200" lang="en-US" smtClean="0">
                <a:latin typeface="Times New Roman" pitchFamily="18" charset="0"/>
                <a:cs typeface="Times New Roman" pitchFamily="18" charset="0"/>
              </a:rPr>
              <a:t>],</a:t>
            </a:r>
          </a:p>
          <a:p>
            <a:pPr>
              <a:buNone/>
            </a:pPr>
            <a:r>
              <a:rPr dirty="0" sz="2200" lang="en-US" smtClean="0">
                <a:latin typeface="Times New Roman" pitchFamily="18" charset="0"/>
                <a:cs typeface="Times New Roman" pitchFamily="18" charset="0"/>
              </a:rPr>
              <a:t>…………..</a:t>
            </a:r>
          </a:p>
          <a:p>
            <a:pPr>
              <a:buNone/>
            </a:pPr>
            <a:r>
              <a:rPr dirty="0" sz="2200" lang="en-US" smtClean="0">
                <a:latin typeface="Times New Roman" pitchFamily="18" charset="0"/>
                <a:cs typeface="Times New Roman" pitchFamily="18" charset="0"/>
              </a:rPr>
              <a:t>[</a:t>
            </a:r>
            <a:r>
              <a:rPr dirty="0" sz="2200" lang="en-US" err="1" smtClean="0">
                <a:latin typeface="Times New Roman" pitchFamily="18" charset="0"/>
                <a:cs typeface="Times New Roman" pitchFamily="18" charset="0"/>
              </a:rPr>
              <a:t>table_constraint</a:t>
            </a:r>
            <a:r>
              <a:rPr dirty="0" sz="2200" lang="en-US" smtClean="0">
                <a:latin typeface="Times New Roman" pitchFamily="18" charset="0"/>
                <a:cs typeface="Times New Roman" pitchFamily="18" charset="0"/>
              </a:rPr>
              <a:t>][….]);</a:t>
            </a:r>
          </a:p>
          <a:p>
            <a:pPr>
              <a:buNone/>
            </a:pPr>
            <a:endParaRPr dirty="0" sz="2200" lang="en-US" smtClean="0">
              <a:latin typeface="Times New Roman" pitchFamily="18" charset="0"/>
              <a:cs typeface="Times New Roman" pitchFamily="18" charset="0"/>
            </a:endParaRPr>
          </a:p>
          <a:p>
            <a:pPr>
              <a:buNone/>
            </a:pPr>
            <a:r>
              <a:rPr b="1" dirty="0" sz="2200" lang="en-US" smtClean="0">
                <a:solidFill>
                  <a:srgbClr val="0033CC"/>
                </a:solidFill>
                <a:latin typeface="Times New Roman" pitchFamily="18" charset="0"/>
                <a:cs typeface="Times New Roman" pitchFamily="18" charset="0"/>
              </a:rPr>
              <a:t>Example:</a:t>
            </a:r>
          </a:p>
          <a:p>
            <a:pPr>
              <a:buNone/>
            </a:pPr>
            <a:r>
              <a:rPr dirty="0" sz="2200" lang="en-US" smtClean="0">
                <a:solidFill>
                  <a:srgbClr val="FF0000"/>
                </a:solidFill>
                <a:latin typeface="Times New Roman" pitchFamily="18" charset="0"/>
                <a:cs typeface="Times New Roman" pitchFamily="18" charset="0"/>
              </a:rPr>
              <a:t>CREATE  TABLE </a:t>
            </a:r>
            <a:r>
              <a:rPr dirty="0" sz="2200" lang="en-US" smtClean="0">
                <a:latin typeface="Times New Roman" pitchFamily="18" charset="0"/>
                <a:cs typeface="Times New Roman" pitchFamily="18" charset="0"/>
              </a:rPr>
              <a:t>employee(</a:t>
            </a:r>
            <a:r>
              <a:rPr dirty="0" sz="2200" lang="en-US" err="1" smtClean="0">
                <a:latin typeface="Times New Roman" pitchFamily="18" charset="0"/>
                <a:cs typeface="Times New Roman" pitchFamily="18" charset="0"/>
              </a:rPr>
              <a:t>emp_id</a:t>
            </a:r>
            <a:r>
              <a:rPr dirty="0" sz="2200" lang="en-US" smtClean="0">
                <a:latin typeface="Times New Roman" pitchFamily="18" charset="0"/>
                <a:cs typeface="Times New Roman" pitchFamily="18" charset="0"/>
              </a:rPr>
              <a:t>  NUMBER(6),</a:t>
            </a:r>
          </a:p>
          <a:p>
            <a:pPr>
              <a:buNone/>
            </a:pPr>
            <a:r>
              <a:rPr dirty="0" sz="2200" lang="en-US" smtClean="0">
                <a:latin typeface="Times New Roman" pitchFamily="18" charset="0"/>
                <a:cs typeface="Times New Roman" pitchFamily="18" charset="0"/>
              </a:rPr>
              <a:t>			</a:t>
            </a:r>
            <a:r>
              <a:rPr dirty="0" sz="2200" lang="en-US" err="1" smtClean="0">
                <a:latin typeface="Times New Roman" pitchFamily="18" charset="0"/>
                <a:cs typeface="Times New Roman" pitchFamily="18" charset="0"/>
              </a:rPr>
              <a:t>first_name</a:t>
            </a:r>
            <a:r>
              <a:rPr dirty="0" sz="2200" lang="en-US" smtClean="0">
                <a:latin typeface="Times New Roman" pitchFamily="18" charset="0"/>
                <a:cs typeface="Times New Roman" pitchFamily="18" charset="0"/>
              </a:rPr>
              <a:t> VARCHAR2(20),</a:t>
            </a:r>
          </a:p>
          <a:p>
            <a:pPr>
              <a:buNone/>
            </a:pPr>
            <a:r>
              <a:rPr dirty="0" sz="2200" lang="en-US" smtClean="0">
                <a:latin typeface="Times New Roman" pitchFamily="18" charset="0"/>
                <a:cs typeface="Times New Roman" pitchFamily="18" charset="0"/>
              </a:rPr>
              <a:t>			…….</a:t>
            </a:r>
          </a:p>
          <a:p>
            <a:pPr>
              <a:buNone/>
            </a:pPr>
            <a:r>
              <a:rPr dirty="0" sz="2200" lang="en-US" smtClean="0">
                <a:latin typeface="Times New Roman" pitchFamily="18" charset="0"/>
                <a:cs typeface="Times New Roman" pitchFamily="18" charset="0"/>
              </a:rPr>
              <a:t>			</a:t>
            </a:r>
            <a:r>
              <a:rPr dirty="0" sz="2200" lang="en-US" err="1" smtClean="0">
                <a:latin typeface="Times New Roman" pitchFamily="18" charset="0"/>
                <a:cs typeface="Times New Roman" pitchFamily="18" charset="0"/>
              </a:rPr>
              <a:t>job_id</a:t>
            </a:r>
            <a:r>
              <a:rPr dirty="0" sz="2200" lang="en-US" smtClean="0">
                <a:latin typeface="Times New Roman" pitchFamily="18" charset="0"/>
                <a:cs typeface="Times New Roman" pitchFamily="18" charset="0"/>
              </a:rPr>
              <a:t>  VARCHAR2(10)</a:t>
            </a:r>
            <a:r>
              <a:rPr dirty="0" sz="2200" lang="en-US" smtClean="0">
                <a:solidFill>
                  <a:srgbClr val="FF0000"/>
                </a:solidFill>
                <a:latin typeface="Times New Roman" pitchFamily="18" charset="0"/>
                <a:cs typeface="Times New Roman" pitchFamily="18" charset="0"/>
              </a:rPr>
              <a:t> NOT NULL,</a:t>
            </a:r>
          </a:p>
          <a:p>
            <a:pPr>
              <a:buNone/>
            </a:pPr>
            <a:r>
              <a:rPr dirty="0" sz="2200" lang="en-US" smtClean="0">
                <a:latin typeface="Times New Roman" pitchFamily="18" charset="0"/>
                <a:cs typeface="Times New Roman" pitchFamily="18" charset="0"/>
              </a:rPr>
              <a:t>			</a:t>
            </a:r>
            <a:r>
              <a:rPr dirty="0" sz="2200" lang="en-US" smtClean="0">
                <a:solidFill>
                  <a:srgbClr val="FF0000"/>
                </a:solidFill>
                <a:latin typeface="Times New Roman" pitchFamily="18" charset="0"/>
                <a:cs typeface="Times New Roman" pitchFamily="18" charset="0"/>
              </a:rPr>
              <a:t>CONSTRAINT</a:t>
            </a:r>
            <a:r>
              <a:rPr dirty="0" sz="2200" lang="en-US" smtClean="0">
                <a:latin typeface="Times New Roman" pitchFamily="18" charset="0"/>
                <a:cs typeface="Times New Roman" pitchFamily="18" charset="0"/>
              </a:rPr>
              <a:t> </a:t>
            </a:r>
            <a:r>
              <a:rPr dirty="0" sz="2200" lang="en-US" err="1" smtClean="0">
                <a:latin typeface="Times New Roman" pitchFamily="18" charset="0"/>
                <a:cs typeface="Times New Roman" pitchFamily="18" charset="0"/>
              </a:rPr>
              <a:t>emp_id_pk</a:t>
            </a:r>
            <a:r>
              <a:rPr dirty="0" sz="2200" lang="en-US" smtClean="0">
                <a:latin typeface="Times New Roman" pitchFamily="18" charset="0"/>
                <a:cs typeface="Times New Roman" pitchFamily="18" charset="0"/>
              </a:rPr>
              <a:t>   </a:t>
            </a:r>
            <a:r>
              <a:rPr dirty="0" sz="2200" lang="en-US" smtClean="0">
                <a:solidFill>
                  <a:srgbClr val="FF0000"/>
                </a:solidFill>
                <a:latin typeface="Times New Roman" pitchFamily="18" charset="0"/>
                <a:cs typeface="Times New Roman" pitchFamily="18" charset="0"/>
              </a:rPr>
              <a:t> PRIMARY KEY </a:t>
            </a:r>
            <a:r>
              <a:rPr dirty="0" sz="2200" lang="en-US" smtClean="0">
                <a:latin typeface="Times New Roman" pitchFamily="18" charset="0"/>
                <a:cs typeface="Times New Roman" pitchFamily="18" charset="0"/>
              </a:rPr>
              <a:t>					(</a:t>
            </a:r>
            <a:r>
              <a:rPr dirty="0" sz="2200" lang="en-US" err="1" smtClean="0">
                <a:latin typeface="Times New Roman" pitchFamily="18" charset="0"/>
                <a:cs typeface="Times New Roman" pitchFamily="18" charset="0"/>
              </a:rPr>
              <a:t>emp_id</a:t>
            </a:r>
            <a:r>
              <a:rPr dirty="0" sz="2200" lang="en-US" smtClean="0">
                <a:latin typeface="Times New Roman" pitchFamily="18" charset="0"/>
                <a:cs typeface="Times New Roman" pitchFamily="18" charset="0"/>
              </a:rPr>
              <a:t>));</a:t>
            </a:r>
            <a:endParaRPr dirty="0" sz="2200" lang="en-US">
              <a:latin typeface="Times New Roman" pitchFamily="18" charset="0"/>
              <a:cs typeface="Times New Roman" pitchFamily="18" charset="0"/>
            </a:endParaRPr>
          </a:p>
        </p:txBody>
      </p:sp>
      <p:sp>
        <p:nvSpPr>
          <p:cNvPr id="1048602" name="Slide Number Placeholder 3"/>
          <p:cNvSpPr>
            <a:spLocks noGrp="1"/>
          </p:cNvSpPr>
          <p:nvPr>
            <p:ph type="sldNum" sz="quarter" idx="12"/>
          </p:nvPr>
        </p:nvSpPr>
        <p:spPr/>
        <p:txBody>
          <a:bodyPr/>
          <a:p>
            <a:fld id="{B6F15528-21DE-4FAA-801E-634DDDAF4B2B}" type="slidenum">
              <a:rPr lang="en-US" smtClean="0"/>
              <a:t>4</a:t>
            </a:fld>
            <a:endParaRPr lang="en-US"/>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08" name="Title 1"/>
          <p:cNvSpPr>
            <a:spLocks noGrp="1"/>
          </p:cNvSpPr>
          <p:nvPr>
            <p:ph type="title"/>
          </p:nvPr>
        </p:nvSpPr>
        <p:spPr/>
        <p:txBody>
          <a:bodyPr>
            <a:normAutofit/>
          </a:bodyPr>
          <a:p>
            <a:pPr algn="l"/>
            <a:r>
              <a:rPr dirty="0" sz="3200" lang="en-US" smtClean="0">
                <a:solidFill>
                  <a:srgbClr val="FF0000"/>
                </a:solidFill>
                <a:latin typeface="Times New Roman" pitchFamily="18" charset="0"/>
                <a:cs typeface="Times New Roman" pitchFamily="18" charset="0"/>
              </a:rPr>
              <a:t>Query</a:t>
            </a:r>
            <a:endParaRPr dirty="0" sz="3200" lang="en-US"/>
          </a:p>
        </p:txBody>
      </p:sp>
      <p:sp>
        <p:nvSpPr>
          <p:cNvPr id="1048709" name="Content Placeholder 2"/>
          <p:cNvSpPr>
            <a:spLocks noGrp="1"/>
          </p:cNvSpPr>
          <p:nvPr>
            <p:ph idx="1"/>
          </p:nvPr>
        </p:nvSpPr>
        <p:spPr/>
        <p:txBody>
          <a:bodyPr/>
          <a:p>
            <a:r>
              <a:rPr dirty="0" lang="en-US" smtClean="0">
                <a:latin typeface="Times New Roman" pitchFamily="18" charset="0"/>
                <a:cs typeface="Times New Roman" pitchFamily="18" charset="0"/>
              </a:rPr>
              <a:t>Consider example which displays employees whose salary is less than the salary of all employees with a </a:t>
            </a:r>
            <a:r>
              <a:rPr dirty="0" lang="en-US" err="1" smtClean="0">
                <a:latin typeface="Times New Roman" pitchFamily="18" charset="0"/>
                <a:cs typeface="Times New Roman" pitchFamily="18" charset="0"/>
              </a:rPr>
              <a:t>job_id</a:t>
            </a:r>
            <a:r>
              <a:rPr dirty="0" lang="en-US" smtClean="0">
                <a:latin typeface="Times New Roman" pitchFamily="18" charset="0"/>
                <a:cs typeface="Times New Roman" pitchFamily="18" charset="0"/>
              </a:rPr>
              <a:t> of </a:t>
            </a:r>
            <a:r>
              <a:rPr dirty="0" lang="en-US" err="1" smtClean="0">
                <a:latin typeface="Times New Roman" pitchFamily="18" charset="0"/>
                <a:cs typeface="Times New Roman" pitchFamily="18" charset="0"/>
              </a:rPr>
              <a:t>ST_clerk</a:t>
            </a:r>
            <a:r>
              <a:rPr dirty="0" lang="en-US" smtClean="0">
                <a:latin typeface="Times New Roman" pitchFamily="18" charset="0"/>
                <a:cs typeface="Times New Roman" pitchFamily="18" charset="0"/>
              </a:rPr>
              <a:t> and whose job is not </a:t>
            </a:r>
            <a:r>
              <a:rPr dirty="0" lang="en-US" err="1" smtClean="0">
                <a:latin typeface="Times New Roman" pitchFamily="18" charset="0"/>
                <a:cs typeface="Times New Roman" pitchFamily="18" charset="0"/>
              </a:rPr>
              <a:t>ST_Clerk</a:t>
            </a:r>
            <a:r>
              <a:rPr dirty="0" lang="en-US" smtClean="0">
                <a:latin typeface="Times New Roman" pitchFamily="18" charset="0"/>
                <a:cs typeface="Times New Roman" pitchFamily="18" charset="0"/>
              </a:rPr>
              <a:t>.</a:t>
            </a:r>
          </a:p>
          <a:p>
            <a:endParaRPr dirty="0" lang="en-US"/>
          </a:p>
        </p:txBody>
      </p:sp>
      <p:sp>
        <p:nvSpPr>
          <p:cNvPr id="1048710" name="Slide Number Placeholder 3"/>
          <p:cNvSpPr>
            <a:spLocks noGrp="1"/>
          </p:cNvSpPr>
          <p:nvPr>
            <p:ph type="sldNum" sz="quarter" idx="12"/>
          </p:nvPr>
        </p:nvSpPr>
        <p:spPr/>
        <p:txBody>
          <a:bodyPr/>
          <a:p>
            <a:fld id="{B6F15528-21DE-4FAA-801E-634DDDAF4B2B}" type="slidenum">
              <a:rPr lang="en-US" smtClean="0"/>
              <a:t>40</a:t>
            </a:fld>
            <a:endParaRPr lang="en-US"/>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11" name="Title 1"/>
          <p:cNvSpPr>
            <a:spLocks noGrp="1"/>
          </p:cNvSpPr>
          <p:nvPr>
            <p:ph type="title"/>
          </p:nvPr>
        </p:nvSpPr>
        <p:spPr>
          <a:xfrm>
            <a:off x="457200" y="274638"/>
            <a:ext cx="8229600" cy="868362"/>
          </a:xfrm>
        </p:spPr>
        <p:txBody>
          <a:bodyPr>
            <a:normAutofit fontScale="90000"/>
          </a:bodyPr>
          <a:p>
            <a:r>
              <a:rPr dirty="0" sz="3200" lang="en-US" smtClean="0">
                <a:solidFill>
                  <a:srgbClr val="FF0000"/>
                </a:solidFill>
                <a:latin typeface="Times New Roman" pitchFamily="18" charset="0"/>
                <a:cs typeface="Times New Roman" pitchFamily="18" charset="0"/>
              </a:rPr>
              <a:t>Using the </a:t>
            </a:r>
            <a:r>
              <a:rPr b="1" dirty="0" sz="3200" lang="en-US" smtClean="0">
                <a:solidFill>
                  <a:srgbClr val="FF0000"/>
                </a:solidFill>
                <a:latin typeface="Times New Roman" pitchFamily="18" charset="0"/>
                <a:cs typeface="Times New Roman" pitchFamily="18" charset="0"/>
              </a:rPr>
              <a:t>ALL</a:t>
            </a:r>
            <a:r>
              <a:rPr dirty="0" sz="3200" lang="en-US" smtClean="0">
                <a:solidFill>
                  <a:srgbClr val="FF0000"/>
                </a:solidFill>
                <a:latin typeface="Times New Roman" pitchFamily="18" charset="0"/>
                <a:cs typeface="Times New Roman" pitchFamily="18" charset="0"/>
              </a:rPr>
              <a:t> Operator in multiple-row subqueries</a:t>
            </a:r>
            <a:endParaRPr dirty="0" sz="3200" lang="en-US">
              <a:solidFill>
                <a:srgbClr val="FF0000"/>
              </a:solidFill>
              <a:latin typeface="Times New Roman" pitchFamily="18" charset="0"/>
              <a:cs typeface="Times New Roman" pitchFamily="18" charset="0"/>
            </a:endParaRPr>
          </a:p>
        </p:txBody>
      </p:sp>
      <p:sp>
        <p:nvSpPr>
          <p:cNvPr id="1048712" name="Content Placeholder 2"/>
          <p:cNvSpPr>
            <a:spLocks noGrp="1"/>
          </p:cNvSpPr>
          <p:nvPr>
            <p:ph idx="1"/>
          </p:nvPr>
        </p:nvSpPr>
        <p:spPr>
          <a:xfrm>
            <a:off x="457200" y="1143000"/>
            <a:ext cx="8229600" cy="4983163"/>
          </a:xfrm>
        </p:spPr>
        <p:txBody>
          <a:bodyPr/>
          <a:p>
            <a:pPr>
              <a:buNone/>
            </a:pPr>
            <a:r>
              <a:rPr dirty="0" lang="en-US" smtClean="0">
                <a:solidFill>
                  <a:srgbClr val="FF0000"/>
                </a:solidFill>
                <a:latin typeface="Times New Roman" pitchFamily="18" charset="0"/>
                <a:cs typeface="Times New Roman" pitchFamily="18" charset="0"/>
              </a:rPr>
              <a:t>SELECT </a:t>
            </a:r>
            <a:r>
              <a:rPr dirty="0" sz="2800" lang="en-US" smtClean="0">
                <a:latin typeface="Times New Roman" pitchFamily="18" charset="0"/>
                <a:cs typeface="Times New Roman" pitchFamily="18" charset="0"/>
              </a:rPr>
              <a:t>Employee_id,Emp_name,Job_id,Salary,</a:t>
            </a:r>
          </a:p>
          <a:p>
            <a:pPr>
              <a:buNone/>
            </a:pP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employee</a:t>
            </a:r>
          </a:p>
          <a:p>
            <a:pPr>
              <a:buNone/>
            </a:pPr>
            <a:r>
              <a:rPr dirty="0" lang="en-US" smtClean="0">
                <a:solidFill>
                  <a:srgbClr val="FF0000"/>
                </a:solidFill>
                <a:latin typeface="Times New Roman" pitchFamily="18" charset="0"/>
                <a:cs typeface="Times New Roman" pitchFamily="18" charset="0"/>
              </a:rPr>
              <a:t>WHERE</a:t>
            </a:r>
            <a:r>
              <a:rPr dirty="0" lang="en-US" smtClean="0">
                <a:latin typeface="Times New Roman" pitchFamily="18" charset="0"/>
                <a:cs typeface="Times New Roman" pitchFamily="18" charset="0"/>
              </a:rPr>
              <a:t>  salary </a:t>
            </a:r>
            <a:r>
              <a:rPr b="1" dirty="0" lang="en-US" smtClean="0">
                <a:solidFill>
                  <a:srgbClr val="FF0000"/>
                </a:solidFill>
                <a:latin typeface="Times New Roman" pitchFamily="18" charset="0"/>
                <a:cs typeface="Times New Roman" pitchFamily="18" charset="0"/>
              </a:rPr>
              <a:t>&lt; ALL</a:t>
            </a:r>
          </a:p>
          <a:p>
            <a:pPr>
              <a:buNone/>
            </a:pPr>
            <a:endParaRPr b="1" dirty="0" lang="en-US" smtClean="0">
              <a:solidFill>
                <a:srgbClr val="FF0000"/>
              </a:solidFill>
              <a:latin typeface="Times New Roman" pitchFamily="18" charset="0"/>
              <a:cs typeface="Times New Roman" pitchFamily="18" charset="0"/>
            </a:endParaRPr>
          </a:p>
          <a:p>
            <a:pPr>
              <a:buNone/>
            </a:pPr>
            <a:r>
              <a:rPr dirty="0" lang="en-US" smtClean="0">
                <a:solidFill>
                  <a:srgbClr val="FF0000"/>
                </a:solidFill>
                <a:latin typeface="Times New Roman" pitchFamily="18" charset="0"/>
                <a:cs typeface="Times New Roman" pitchFamily="18" charset="0"/>
              </a:rPr>
              <a:t>                          SELECT </a:t>
            </a:r>
            <a:r>
              <a:rPr dirty="0" lang="en-US" smtClean="0">
                <a:latin typeface="Times New Roman" pitchFamily="18" charset="0"/>
                <a:cs typeface="Times New Roman" pitchFamily="18" charset="0"/>
              </a:rPr>
              <a:t>salary</a:t>
            </a:r>
          </a:p>
          <a:p>
            <a:pPr>
              <a:buNone/>
            </a:pPr>
            <a:r>
              <a:rPr dirty="0" lang="en-US" smtClean="0">
                <a:solidFill>
                  <a:srgbClr val="FF0000"/>
                </a:solidFill>
                <a:latin typeface="Times New Roman" pitchFamily="18" charset="0"/>
                <a:cs typeface="Times New Roman" pitchFamily="18" charset="0"/>
              </a:rPr>
              <a:t>                          FROM </a:t>
            </a:r>
            <a:r>
              <a:rPr dirty="0" lang="en-US" smtClean="0">
                <a:latin typeface="Times New Roman" pitchFamily="18" charset="0"/>
                <a:cs typeface="Times New Roman" pitchFamily="18" charset="0"/>
              </a:rPr>
              <a:t>employee</a:t>
            </a:r>
          </a:p>
          <a:p>
            <a:pPr>
              <a:buNone/>
            </a:pP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WHERE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job_id</a:t>
            </a:r>
            <a:r>
              <a:rPr dirty="0" lang="en-US" smtClean="0">
                <a:latin typeface="Times New Roman" pitchFamily="18" charset="0"/>
                <a:cs typeface="Times New Roman" pitchFamily="18" charset="0"/>
              </a:rPr>
              <a:t>=‘</a:t>
            </a:r>
            <a:r>
              <a:rPr dirty="0" lang="en-US" err="1" smtClean="0">
                <a:latin typeface="Times New Roman" pitchFamily="18" charset="0"/>
                <a:cs typeface="Times New Roman" pitchFamily="18" charset="0"/>
              </a:rPr>
              <a:t>ST_Clerk</a:t>
            </a:r>
            <a:r>
              <a:rPr dirty="0" lang="en-US" smtClean="0">
                <a:latin typeface="Times New Roman" pitchFamily="18" charset="0"/>
                <a:cs typeface="Times New Roman" pitchFamily="18" charset="0"/>
              </a:rPr>
              <a:t>’)</a:t>
            </a:r>
          </a:p>
          <a:p>
            <a:pPr>
              <a:buNone/>
            </a:pPr>
            <a:r>
              <a:rPr dirty="0" lang="en-US" smtClean="0">
                <a:solidFill>
                  <a:srgbClr val="FF0000"/>
                </a:solidFill>
                <a:latin typeface="Times New Roman" pitchFamily="18" charset="0"/>
                <a:cs typeface="Times New Roman" pitchFamily="18" charset="0"/>
              </a:rPr>
              <a:t>AND</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job_id</a:t>
            </a:r>
            <a:r>
              <a:rPr dirty="0" lang="en-US" smtClean="0">
                <a:latin typeface="Times New Roman" pitchFamily="18" charset="0"/>
                <a:cs typeface="Times New Roman" pitchFamily="18" charset="0"/>
              </a:rPr>
              <a:t>&lt;&gt; ‘</a:t>
            </a:r>
            <a:r>
              <a:rPr dirty="0" lang="en-US" err="1" smtClean="0">
                <a:latin typeface="Times New Roman" pitchFamily="18" charset="0"/>
                <a:cs typeface="Times New Roman" pitchFamily="18" charset="0"/>
              </a:rPr>
              <a:t>ST_Clerk</a:t>
            </a:r>
            <a:r>
              <a:rPr dirty="0" lang="en-US" smtClean="0">
                <a:latin typeface="Times New Roman" pitchFamily="18" charset="0"/>
                <a:cs typeface="Times New Roman" pitchFamily="18" charset="0"/>
              </a:rPr>
              <a:t>’;</a:t>
            </a:r>
          </a:p>
          <a:p>
            <a:endParaRPr dirty="0" lang="en-US"/>
          </a:p>
        </p:txBody>
      </p:sp>
      <p:sp>
        <p:nvSpPr>
          <p:cNvPr id="1048713" name="Slide Number Placeholder 3"/>
          <p:cNvSpPr>
            <a:spLocks noGrp="1"/>
          </p:cNvSpPr>
          <p:nvPr>
            <p:ph type="sldNum" sz="quarter" idx="12"/>
          </p:nvPr>
        </p:nvSpPr>
        <p:spPr/>
        <p:txBody>
          <a:bodyPr/>
          <a:p>
            <a:fld id="{B6F15528-21DE-4FAA-801E-634DDDAF4B2B}" type="slidenum">
              <a:rPr lang="en-US" smtClean="0"/>
              <a:t>41</a:t>
            </a:fld>
            <a:endParaRPr lang="en-US"/>
          </a:p>
        </p:txBody>
      </p:sp>
      <p:sp>
        <p:nvSpPr>
          <p:cNvPr id="1048714" name="Curved Up Arrow 4"/>
          <p:cNvSpPr/>
          <p:nvPr/>
        </p:nvSpPr>
        <p:spPr>
          <a:xfrm rot="13016373">
            <a:off x="5243499" y="2862215"/>
            <a:ext cx="2428022" cy="763389"/>
          </a:xfrm>
          <a:prstGeom prst="curvedUp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715" name="Rectangle 5"/>
          <p:cNvSpPr/>
          <p:nvPr/>
        </p:nvSpPr>
        <p:spPr>
          <a:xfrm>
            <a:off x="6858000" y="1828800"/>
            <a:ext cx="1828800" cy="7620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t>20000,25000</a:t>
            </a:r>
            <a:endParaRPr dirty="0" lang="en-US"/>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16" name="Title 1"/>
          <p:cNvSpPr>
            <a:spLocks noGrp="1"/>
          </p:cNvSpPr>
          <p:nvPr>
            <p:ph type="title"/>
          </p:nvPr>
        </p:nvSpPr>
        <p:spPr>
          <a:xfrm>
            <a:off x="457200" y="274638"/>
            <a:ext cx="8229600" cy="106362"/>
          </a:xfrm>
        </p:spPr>
        <p:txBody>
          <a:bodyPr>
            <a:normAutofit fontScale="90000"/>
          </a:bodyPr>
          <a:p>
            <a:endParaRPr dirty="0" lang="en-US"/>
          </a:p>
        </p:txBody>
      </p:sp>
      <p:sp>
        <p:nvSpPr>
          <p:cNvPr id="1048717" name="Content Placeholder 2"/>
          <p:cNvSpPr>
            <a:spLocks noGrp="1"/>
          </p:cNvSpPr>
          <p:nvPr>
            <p:ph idx="1"/>
          </p:nvPr>
        </p:nvSpPr>
        <p:spPr>
          <a:xfrm>
            <a:off x="457200" y="457200"/>
            <a:ext cx="8229600" cy="6096000"/>
          </a:xfrm>
        </p:spPr>
        <p:txBody>
          <a:bodyPr>
            <a:normAutofit/>
          </a:bodyPr>
          <a:p>
            <a:endParaRPr dirty="0" sz="2400" lang="en-US" smtClean="0"/>
          </a:p>
          <a:p>
            <a:endParaRPr dirty="0" sz="2400" lang="en-US" smtClean="0"/>
          </a:p>
          <a:p>
            <a:endParaRPr dirty="0" sz="2400" lang="en-US" smtClean="0"/>
          </a:p>
          <a:p>
            <a:endParaRPr dirty="0" sz="2400" lang="en-US" smtClean="0"/>
          </a:p>
          <a:p>
            <a:endParaRPr dirty="0" sz="2800" lang="en-US" smtClean="0">
              <a:latin typeface="Times New Roman" pitchFamily="18" charset="0"/>
              <a:cs typeface="Times New Roman" pitchFamily="18" charset="0"/>
            </a:endParaRPr>
          </a:p>
        </p:txBody>
      </p:sp>
      <p:sp>
        <p:nvSpPr>
          <p:cNvPr id="1048718" name="Slide Number Placeholder 3"/>
          <p:cNvSpPr>
            <a:spLocks noGrp="1"/>
          </p:cNvSpPr>
          <p:nvPr>
            <p:ph type="sldNum" sz="quarter" idx="12"/>
          </p:nvPr>
        </p:nvSpPr>
        <p:spPr/>
        <p:txBody>
          <a:bodyPr/>
          <a:p>
            <a:fld id="{B6F15528-21DE-4FAA-801E-634DDDAF4B2B}" type="slidenum">
              <a:rPr lang="en-US" smtClean="0"/>
              <a:t>42</a:t>
            </a:fld>
            <a:endParaRPr lang="en-US"/>
          </a:p>
        </p:txBody>
      </p:sp>
      <p:graphicFrame>
        <p:nvGraphicFramePr>
          <p:cNvPr id="4194313" name="Table 4"/>
          <p:cNvGraphicFramePr>
            <a:graphicFrameLocks noGrp="1"/>
          </p:cNvGraphicFramePr>
          <p:nvPr/>
        </p:nvGraphicFramePr>
        <p:xfrm>
          <a:off x="533400" y="1905000"/>
          <a:ext cx="8458200" cy="1417320"/>
        </p:xfrm>
        <a:graphic>
          <a:graphicData uri="http://schemas.openxmlformats.org/drawingml/2006/table">
            <a:tbl>
              <a:tblPr firstRow="1" bandRow="1">
                <a:tableStyleId>{5C22544A-7EE6-4342-B048-85BDC9FD1C3A}</a:tableStyleId>
              </a:tblPr>
              <a:tblGrid>
                <a:gridCol w="2114550"/>
                <a:gridCol w="2114550"/>
                <a:gridCol w="2114550"/>
                <a:gridCol w="2114550"/>
              </a:tblGrid>
              <a:tr h="304800">
                <a:tc>
                  <a:txBody>
                    <a:bodyPr/>
                    <a:p>
                      <a:r>
                        <a:rPr dirty="0" sz="2500" lang="en-US" err="1" smtClean="0">
                          <a:latin typeface="Times New Roman" pitchFamily="18" charset="0"/>
                          <a:cs typeface="Times New Roman" pitchFamily="18" charset="0"/>
                        </a:rPr>
                        <a:t>Employee_id</a:t>
                      </a:r>
                      <a:endParaRPr dirty="0" sz="2500" lang="en-US">
                        <a:latin typeface="Times New Roman" pitchFamily="18" charset="0"/>
                        <a:cs typeface="Times New Roman" pitchFamily="18" charset="0"/>
                      </a:endParaRPr>
                    </a:p>
                  </a:txBody>
                </a:tc>
                <a:tc>
                  <a:txBody>
                    <a:bodyPr/>
                    <a:p>
                      <a:r>
                        <a:rPr dirty="0" sz="2500" lang="en-US" err="1" smtClean="0">
                          <a:latin typeface="Times New Roman" pitchFamily="18" charset="0"/>
                          <a:cs typeface="Times New Roman" pitchFamily="18" charset="0"/>
                        </a:rPr>
                        <a:t>EMP_Name</a:t>
                      </a:r>
                      <a:endParaRPr dirty="0" sz="2500" lang="en-US">
                        <a:latin typeface="Times New Roman" pitchFamily="18" charset="0"/>
                        <a:cs typeface="Times New Roman" pitchFamily="18" charset="0"/>
                      </a:endParaRPr>
                    </a:p>
                  </a:txBody>
                </a:tc>
                <a:tc>
                  <a:txBody>
                    <a:bodyPr/>
                    <a:p>
                      <a:r>
                        <a:rPr dirty="0" sz="2500" lang="en-US" err="1" smtClean="0">
                          <a:latin typeface="Times New Roman" pitchFamily="18" charset="0"/>
                          <a:cs typeface="Times New Roman" pitchFamily="18" charset="0"/>
                        </a:rPr>
                        <a:t>Job_id</a:t>
                      </a:r>
                      <a:endParaRPr dirty="0" sz="2500" lang="en-US">
                        <a:latin typeface="Times New Roman" pitchFamily="18" charset="0"/>
                        <a:cs typeface="Times New Roman" pitchFamily="18" charset="0"/>
                      </a:endParaRPr>
                    </a:p>
                  </a:txBody>
                </a:tc>
                <a:tc>
                  <a:txBody>
                    <a:bodyPr/>
                    <a:p>
                      <a:r>
                        <a:rPr dirty="0" sz="2500" lang="en-US" smtClean="0">
                          <a:latin typeface="Times New Roman" pitchFamily="18" charset="0"/>
                          <a:cs typeface="Times New Roman" pitchFamily="18" charset="0"/>
                        </a:rPr>
                        <a:t>Salary</a:t>
                      </a:r>
                      <a:endParaRPr dirty="0" sz="2500" lang="en-US">
                        <a:latin typeface="Times New Roman" pitchFamily="18" charset="0"/>
                        <a:cs typeface="Times New Roman" pitchFamily="18" charset="0"/>
                      </a:endParaRPr>
                    </a:p>
                  </a:txBody>
                </a:tc>
              </a:tr>
              <a:tr h="304800">
                <a:tc>
                  <a:txBody>
                    <a:bodyPr/>
                    <a:p>
                      <a:r>
                        <a:rPr dirty="0" sz="2500" lang="en-US" smtClean="0">
                          <a:latin typeface="Times New Roman" pitchFamily="18" charset="0"/>
                          <a:cs typeface="Times New Roman" pitchFamily="18" charset="0"/>
                        </a:rPr>
                        <a:t>104</a:t>
                      </a:r>
                      <a:endParaRPr dirty="0" sz="2500" lang="en-US">
                        <a:latin typeface="Times New Roman" pitchFamily="18" charset="0"/>
                        <a:cs typeface="Times New Roman" pitchFamily="18" charset="0"/>
                      </a:endParaRPr>
                    </a:p>
                  </a:txBody>
                </a:tc>
                <a:tc>
                  <a:txBody>
                    <a:bodyPr/>
                    <a:p>
                      <a:r>
                        <a:rPr dirty="0" sz="2500" lang="en-US" smtClean="0">
                          <a:latin typeface="Times New Roman" pitchFamily="18" charset="0"/>
                          <a:cs typeface="Times New Roman" pitchFamily="18" charset="0"/>
                        </a:rPr>
                        <a:t>LMN</a:t>
                      </a:r>
                      <a:endParaRPr dirty="0" sz="2500" lang="en-US">
                        <a:latin typeface="Times New Roman" pitchFamily="18" charset="0"/>
                        <a:cs typeface="Times New Roman" pitchFamily="18" charset="0"/>
                      </a:endParaRPr>
                    </a:p>
                  </a:txBody>
                </a:tc>
                <a:tc>
                  <a:txBody>
                    <a:bodyPr/>
                    <a:p>
                      <a:r>
                        <a:rPr dirty="0" sz="2500" lang="en-US" smtClean="0">
                          <a:latin typeface="Times New Roman" pitchFamily="18" charset="0"/>
                          <a:cs typeface="Times New Roman" pitchFamily="18" charset="0"/>
                        </a:rPr>
                        <a:t>Assistant</a:t>
                      </a:r>
                      <a:endParaRPr dirty="0" sz="2500" lang="en-US">
                        <a:latin typeface="Times New Roman" pitchFamily="18" charset="0"/>
                        <a:cs typeface="Times New Roman" pitchFamily="18" charset="0"/>
                      </a:endParaRPr>
                    </a:p>
                  </a:txBody>
                </a:tc>
                <a:tc>
                  <a:txBody>
                    <a:bodyPr/>
                    <a:p>
                      <a:r>
                        <a:rPr dirty="0" sz="2500" lang="en-US" smtClean="0">
                          <a:latin typeface="Times New Roman" pitchFamily="18" charset="0"/>
                          <a:cs typeface="Times New Roman" pitchFamily="18" charset="0"/>
                        </a:rPr>
                        <a:t>15000</a:t>
                      </a:r>
                      <a:endParaRPr dirty="0" sz="2500" lang="en-US">
                        <a:latin typeface="Times New Roman" pitchFamily="18" charset="0"/>
                        <a:cs typeface="Times New Roman" pitchFamily="18" charset="0"/>
                      </a:endParaRPr>
                    </a:p>
                  </a:txBody>
                </a:tc>
              </a:tr>
              <a:tr h="304800">
                <a:tc>
                  <a:txBody>
                    <a:bodyPr/>
                    <a:p>
                      <a:r>
                        <a:rPr dirty="0" sz="2500" lang="en-US" smtClean="0">
                          <a:latin typeface="Times New Roman" pitchFamily="18" charset="0"/>
                          <a:cs typeface="Times New Roman" pitchFamily="18" charset="0"/>
                        </a:rPr>
                        <a:t>106</a:t>
                      </a:r>
                      <a:endParaRPr dirty="0" sz="2500" lang="en-US">
                        <a:latin typeface="Times New Roman" pitchFamily="18" charset="0"/>
                        <a:cs typeface="Times New Roman" pitchFamily="18" charset="0"/>
                      </a:endParaRPr>
                    </a:p>
                  </a:txBody>
                </a:tc>
                <a:tc>
                  <a:txBody>
                    <a:bodyPr/>
                    <a:p>
                      <a:r>
                        <a:rPr dirty="0" sz="2500" lang="en-US" smtClean="0">
                          <a:latin typeface="Times New Roman" pitchFamily="18" charset="0"/>
                          <a:cs typeface="Times New Roman" pitchFamily="18" charset="0"/>
                        </a:rPr>
                        <a:t>JKL</a:t>
                      </a:r>
                      <a:endParaRPr dirty="0" sz="2500" lang="en-US">
                        <a:latin typeface="Times New Roman" pitchFamily="18" charset="0"/>
                        <a:cs typeface="Times New Roman" pitchFamily="18" charset="0"/>
                      </a:endParaRPr>
                    </a:p>
                  </a:txBody>
                </a:tc>
                <a:tc>
                  <a:txBody>
                    <a:bodyPr/>
                    <a:p>
                      <a:r>
                        <a:rPr dirty="0" sz="2500" lang="en-US" smtClean="0">
                          <a:latin typeface="Times New Roman" pitchFamily="18" charset="0"/>
                          <a:cs typeface="Times New Roman" pitchFamily="18" charset="0"/>
                        </a:rPr>
                        <a:t>Assistant</a:t>
                      </a:r>
                      <a:endParaRPr dirty="0" sz="2500" lang="en-US">
                        <a:latin typeface="Times New Roman" pitchFamily="18" charset="0"/>
                        <a:cs typeface="Times New Roman" pitchFamily="18" charset="0"/>
                      </a:endParaRPr>
                    </a:p>
                  </a:txBody>
                </a:tc>
                <a:tc>
                  <a:txBody>
                    <a:bodyPr/>
                    <a:p>
                      <a:r>
                        <a:rPr dirty="0" sz="2500" lang="en-US" smtClean="0">
                          <a:latin typeface="Times New Roman" pitchFamily="18" charset="0"/>
                          <a:cs typeface="Times New Roman" pitchFamily="18" charset="0"/>
                        </a:rPr>
                        <a:t>10000</a:t>
                      </a:r>
                      <a:endParaRPr dirty="0" sz="2500" lang="en-US">
                        <a:latin typeface="Times New Roman" pitchFamily="18" charset="0"/>
                        <a:cs typeface="Times New Roman" pitchFamily="18" charset="0"/>
                      </a:endParaRPr>
                    </a:p>
                  </a:txBody>
                </a:tc>
              </a:tr>
            </a:tbl>
          </a:graphicData>
        </a:graphic>
      </p:graphicFrame>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19" name="Title 1"/>
          <p:cNvSpPr>
            <a:spLocks noGrp="1"/>
          </p:cNvSpPr>
          <p:nvPr>
            <p:ph type="title"/>
          </p:nvPr>
        </p:nvSpPr>
        <p:spPr>
          <a:xfrm>
            <a:off x="457200" y="274638"/>
            <a:ext cx="8229600" cy="487362"/>
          </a:xfrm>
        </p:spPr>
        <p:txBody>
          <a:bodyPr>
            <a:noAutofit/>
          </a:bodyPr>
          <a:p>
            <a:r>
              <a:rPr b="1" dirty="0" sz="3200" lang="en-US" smtClean="0">
                <a:solidFill>
                  <a:srgbClr val="FF0000"/>
                </a:solidFill>
                <a:latin typeface="Times New Roman" pitchFamily="18" charset="0"/>
                <a:cs typeface="Times New Roman" pitchFamily="18" charset="0"/>
              </a:rPr>
              <a:t>Cartesian Product</a:t>
            </a:r>
            <a:endParaRPr b="1" dirty="0" sz="3200" lang="en-US">
              <a:solidFill>
                <a:srgbClr val="FF0000"/>
              </a:solidFill>
              <a:latin typeface="Times New Roman" pitchFamily="18" charset="0"/>
              <a:cs typeface="Times New Roman" pitchFamily="18" charset="0"/>
            </a:endParaRPr>
          </a:p>
        </p:txBody>
      </p:sp>
      <p:sp>
        <p:nvSpPr>
          <p:cNvPr id="1048720" name="Content Placeholder 2"/>
          <p:cNvSpPr>
            <a:spLocks noGrp="1"/>
          </p:cNvSpPr>
          <p:nvPr>
            <p:ph idx="1"/>
          </p:nvPr>
        </p:nvSpPr>
        <p:spPr>
          <a:xfrm>
            <a:off x="457200" y="914400"/>
            <a:ext cx="8229600" cy="5211763"/>
          </a:xfrm>
        </p:spPr>
        <p:txBody>
          <a:bodyPr>
            <a:normAutofit fontScale="81250" lnSpcReduction="10000"/>
          </a:bodyPr>
          <a:p>
            <a:r>
              <a:rPr dirty="0" lang="en-US">
                <a:latin typeface="Times New Roman" pitchFamily="18" charset="0"/>
                <a:cs typeface="Times New Roman" pitchFamily="18" charset="0"/>
              </a:rPr>
              <a:t>If a sql join condition is omitted or if it is invalid the join operation will result in a Cartesian product. </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The Cartesian product returns a number of rows equal to the product of all rows in all the tables being joined.</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To avoid a cartesian product, always include a valid join condition in the </a:t>
            </a:r>
            <a:r>
              <a:rPr dirty="0" lang="en-US">
                <a:solidFill>
                  <a:srgbClr val="FF0000"/>
                </a:solidFill>
                <a:latin typeface="Times New Roman" pitchFamily="18" charset="0"/>
                <a:cs typeface="Times New Roman" pitchFamily="18" charset="0"/>
              </a:rPr>
              <a:t>WHERE</a:t>
            </a:r>
            <a:r>
              <a:rPr dirty="0" lang="en-US">
                <a:latin typeface="Times New Roman" pitchFamily="18" charset="0"/>
                <a:cs typeface="Times New Roman" pitchFamily="18" charset="0"/>
              </a:rPr>
              <a:t> clause</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 For example, if the first table has 20 rows and the second table has 10 rows, the result will be 20 * 10, or 200 rows. This query takes a long time to execute.</a:t>
            </a:r>
          </a:p>
        </p:txBody>
      </p:sp>
      <p:sp>
        <p:nvSpPr>
          <p:cNvPr id="1048721" name="Slide Number Placeholder 3"/>
          <p:cNvSpPr>
            <a:spLocks noGrp="1"/>
          </p:cNvSpPr>
          <p:nvPr>
            <p:ph type="sldNum" sz="quarter" idx="12"/>
          </p:nvPr>
        </p:nvSpPr>
        <p:spPr/>
        <p:txBody>
          <a:bodyPr/>
          <a:p>
            <a:fld id="{B6F15528-21DE-4FAA-801E-634DDDAF4B2B}" type="slidenum">
              <a:rPr lang="en-US" smtClean="0"/>
              <a:t>43</a:t>
            </a:fld>
            <a:endParaRPr lang="en-US"/>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22" name="Title 1"/>
          <p:cNvSpPr>
            <a:spLocks noGrp="1"/>
          </p:cNvSpPr>
          <p:nvPr>
            <p:ph type="title"/>
          </p:nvPr>
        </p:nvSpPr>
        <p:spPr>
          <a:xfrm>
            <a:off x="304800" y="152400"/>
            <a:ext cx="8229600" cy="334962"/>
          </a:xfrm>
        </p:spPr>
        <p:txBody>
          <a:bodyPr>
            <a:noAutofit/>
          </a:bodyPr>
          <a:p>
            <a:pPr algn="l"/>
            <a:r>
              <a:rPr b="1" dirty="0" sz="2400" lang="en-US" smtClean="0">
                <a:solidFill>
                  <a:srgbClr val="FF0000"/>
                </a:solidFill>
                <a:latin typeface="Times New Roman" pitchFamily="18" charset="0"/>
                <a:cs typeface="Times New Roman" pitchFamily="18" charset="0"/>
              </a:rPr>
              <a:t>Example</a:t>
            </a:r>
            <a:endParaRPr b="1" dirty="0" sz="2400" lang="en-US">
              <a:solidFill>
                <a:srgbClr val="FF0000"/>
              </a:solidFill>
              <a:latin typeface="Times New Roman" pitchFamily="18" charset="0"/>
              <a:cs typeface="Times New Roman" pitchFamily="18" charset="0"/>
            </a:endParaRPr>
          </a:p>
        </p:txBody>
      </p:sp>
      <p:graphicFrame>
        <p:nvGraphicFramePr>
          <p:cNvPr id="4194314" name="Content Placeholder 4"/>
          <p:cNvGraphicFramePr>
            <a:graphicFrameLocks noGrp="1"/>
          </p:cNvGraphicFramePr>
          <p:nvPr>
            <p:ph idx="1"/>
          </p:nvPr>
        </p:nvGraphicFramePr>
        <p:xfrm>
          <a:off x="228600" y="1447800"/>
          <a:ext cx="3733800" cy="2377440"/>
        </p:xfrm>
        <a:graphic>
          <a:graphicData uri="http://schemas.openxmlformats.org/drawingml/2006/table">
            <a:tbl>
              <a:tblPr firstRow="1" bandRow="1">
                <a:tableStyleId>{5C22544A-7EE6-4342-B048-85BDC9FD1C3A}</a:tableStyleId>
              </a:tblPr>
              <a:tblGrid>
                <a:gridCol w="1244600"/>
                <a:gridCol w="1244600"/>
                <a:gridCol w="1244600"/>
              </a:tblGrid>
              <a:tr h="370840">
                <a:tc>
                  <a:txBody>
                    <a:bodyPr/>
                    <a:p>
                      <a:r>
                        <a:rPr dirty="0" sz="2000" lang="en-US" err="1" smtClean="0">
                          <a:latin typeface="Times New Roman" pitchFamily="18" charset="0"/>
                          <a:cs typeface="Times New Roman" pitchFamily="18" charset="0"/>
                        </a:rPr>
                        <a:t>Emp_id</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Last_nm</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Dept_id</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100</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90</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200</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Def</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90</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300</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Ghi</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20</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400</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Jkl</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50</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500</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mno</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60</a:t>
                      </a:r>
                      <a:endParaRPr dirty="0" sz="2000" lang="en-US">
                        <a:latin typeface="Times New Roman" pitchFamily="18" charset="0"/>
                        <a:cs typeface="Times New Roman" pitchFamily="18" charset="0"/>
                      </a:endParaRPr>
                    </a:p>
                  </a:txBody>
                </a:tc>
              </a:tr>
            </a:tbl>
          </a:graphicData>
        </a:graphic>
      </p:graphicFrame>
      <p:sp>
        <p:nvSpPr>
          <p:cNvPr id="1048723" name="Slide Number Placeholder 3"/>
          <p:cNvSpPr>
            <a:spLocks noGrp="1"/>
          </p:cNvSpPr>
          <p:nvPr>
            <p:ph type="sldNum" sz="quarter" idx="12"/>
          </p:nvPr>
        </p:nvSpPr>
        <p:spPr/>
        <p:txBody>
          <a:bodyPr/>
          <a:p>
            <a:fld id="{B6F15528-21DE-4FAA-801E-634DDDAF4B2B}" type="slidenum">
              <a:rPr lang="en-US" smtClean="0"/>
              <a:t>44</a:t>
            </a:fld>
            <a:endParaRPr lang="en-US"/>
          </a:p>
        </p:txBody>
      </p:sp>
      <p:graphicFrame>
        <p:nvGraphicFramePr>
          <p:cNvPr id="4194315" name="Content Placeholder 4"/>
          <p:cNvGraphicFramePr>
            <a:graphicFrameLocks/>
          </p:cNvGraphicFramePr>
          <p:nvPr/>
        </p:nvGraphicFramePr>
        <p:xfrm>
          <a:off x="4724400" y="1600200"/>
          <a:ext cx="3886200" cy="2773680"/>
        </p:xfrm>
        <a:graphic>
          <a:graphicData uri="http://schemas.openxmlformats.org/drawingml/2006/table">
            <a:tbl>
              <a:tblPr firstRow="1" bandRow="1">
                <a:tableStyleId>{5C22544A-7EE6-4342-B048-85BDC9FD1C3A}</a:tableStyleId>
              </a:tblPr>
              <a:tblGrid>
                <a:gridCol w="1098274"/>
                <a:gridCol w="1492526"/>
                <a:gridCol w="1295400"/>
              </a:tblGrid>
              <a:tr h="370840">
                <a:tc>
                  <a:txBody>
                    <a:bodyPr/>
                    <a:p>
                      <a:r>
                        <a:rPr dirty="0" sz="2000" lang="en-US" err="1" smtClean="0">
                          <a:latin typeface="Times New Roman" pitchFamily="18" charset="0"/>
                          <a:cs typeface="Times New Roman" pitchFamily="18" charset="0"/>
                        </a:rPr>
                        <a:t>Dept_id</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Dept_nm</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Loc_id</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90</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sales</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1700</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90</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sales</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1500</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20</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accounting</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1200</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50</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contracting</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1400</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60</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admin</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1100</a:t>
                      </a:r>
                      <a:endParaRPr dirty="0" sz="2000" lang="en-US">
                        <a:latin typeface="Times New Roman" pitchFamily="18" charset="0"/>
                        <a:cs typeface="Times New Roman" pitchFamily="18" charset="0"/>
                      </a:endParaRPr>
                    </a:p>
                  </a:txBody>
                </a:tc>
              </a:tr>
              <a:tr h="370840">
                <a:tc>
                  <a:txBody>
                    <a:bodyPr/>
                    <a:p>
                      <a:r>
                        <a:rPr dirty="0" sz="2000" lang="en-US" smtClean="0">
                          <a:latin typeface="Times New Roman" pitchFamily="18" charset="0"/>
                          <a:cs typeface="Times New Roman" pitchFamily="18" charset="0"/>
                        </a:rPr>
                        <a:t>70</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IT</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1200</a:t>
                      </a:r>
                      <a:endParaRPr dirty="0" sz="2000" lang="en-US">
                        <a:latin typeface="Times New Roman" pitchFamily="18" charset="0"/>
                        <a:cs typeface="Times New Roman" pitchFamily="18" charset="0"/>
                      </a:endParaRPr>
                    </a:p>
                  </a:txBody>
                </a:tc>
              </a:tr>
            </a:tbl>
          </a:graphicData>
        </a:graphic>
      </p:graphicFrame>
      <p:sp>
        <p:nvSpPr>
          <p:cNvPr id="1048724" name="TextBox 6"/>
          <p:cNvSpPr txBox="1"/>
          <p:nvPr/>
        </p:nvSpPr>
        <p:spPr>
          <a:xfrm>
            <a:off x="533400" y="5029200"/>
            <a:ext cx="7772400" cy="923330"/>
          </a:xfrm>
          <a:prstGeom prst="rect"/>
          <a:noFill/>
        </p:spPr>
        <p:txBody>
          <a:bodyPr rtlCol="0" wrap="square">
            <a:spAutoFit/>
          </a:bodyPr>
          <a:p>
            <a:r>
              <a:rPr dirty="0" sz="2700" lang="en-US" smtClean="0">
                <a:solidFill>
                  <a:srgbClr val="FF0000"/>
                </a:solidFill>
                <a:latin typeface="Times New Roman" pitchFamily="18" charset="0"/>
                <a:cs typeface="Times New Roman" pitchFamily="18" charset="0"/>
              </a:rPr>
              <a:t>SELECT </a:t>
            </a:r>
            <a:r>
              <a:rPr dirty="0" sz="2700" lang="en-US" err="1" smtClean="0">
                <a:latin typeface="Times New Roman" pitchFamily="18" charset="0"/>
                <a:cs typeface="Times New Roman" pitchFamily="18" charset="0"/>
              </a:rPr>
              <a:t>last_nm,dept_nm</a:t>
            </a:r>
            <a:endParaRPr dirty="0" sz="2700" lang="en-US" smtClean="0">
              <a:latin typeface="Times New Roman" pitchFamily="18" charset="0"/>
              <a:cs typeface="Times New Roman" pitchFamily="18" charset="0"/>
            </a:endParaRPr>
          </a:p>
          <a:p>
            <a:r>
              <a:rPr dirty="0" sz="2700" lang="en-US" smtClean="0">
                <a:solidFill>
                  <a:srgbClr val="FF0000"/>
                </a:solidFill>
                <a:latin typeface="Times New Roman" pitchFamily="18" charset="0"/>
                <a:cs typeface="Times New Roman" pitchFamily="18" charset="0"/>
              </a:rPr>
              <a:t>FROM </a:t>
            </a:r>
            <a:r>
              <a:rPr dirty="0" sz="2700" lang="en-US" err="1" smtClean="0">
                <a:latin typeface="Times New Roman" pitchFamily="18" charset="0"/>
                <a:cs typeface="Times New Roman" pitchFamily="18" charset="0"/>
              </a:rPr>
              <a:t>employee,department</a:t>
            </a:r>
            <a:r>
              <a:rPr dirty="0" sz="2700" lang="en-US" smtClean="0">
                <a:latin typeface="Times New Roman" pitchFamily="18" charset="0"/>
                <a:cs typeface="Times New Roman" pitchFamily="18" charset="0"/>
              </a:rPr>
              <a:t>;</a:t>
            </a:r>
            <a:endParaRPr dirty="0" sz="2700" lang="en-US">
              <a:latin typeface="Times New Roman" pitchFamily="18" charset="0"/>
              <a:cs typeface="Times New Roman" pitchFamily="18" charset="0"/>
            </a:endParaRPr>
          </a:p>
        </p:txBody>
      </p:sp>
      <p:sp>
        <p:nvSpPr>
          <p:cNvPr id="1048725" name="TextBox 8"/>
          <p:cNvSpPr txBox="1"/>
          <p:nvPr/>
        </p:nvSpPr>
        <p:spPr>
          <a:xfrm>
            <a:off x="5029200" y="4572000"/>
            <a:ext cx="3733800" cy="830997"/>
          </a:xfrm>
          <a:prstGeom prst="rect"/>
          <a:noFill/>
        </p:spPr>
        <p:txBody>
          <a:bodyPr rtlCol="0" wrap="square">
            <a:spAutoFit/>
          </a:bodyPr>
          <a:p>
            <a:r>
              <a:rPr dirty="0" sz="2400" lang="en-US" smtClean="0">
                <a:latin typeface="Times New Roman" pitchFamily="18" charset="0"/>
                <a:cs typeface="Times New Roman" pitchFamily="18" charset="0"/>
              </a:rPr>
              <a:t>Cartesian Product :5*6=30 </a:t>
            </a:r>
            <a:r>
              <a:rPr dirty="0" sz="2400" lang="en-US" err="1" smtClean="0">
                <a:latin typeface="Times New Roman" pitchFamily="18" charset="0"/>
                <a:cs typeface="Times New Roman" pitchFamily="18" charset="0"/>
              </a:rPr>
              <a:t>i.e</a:t>
            </a:r>
            <a:r>
              <a:rPr dirty="0" sz="2400" lang="en-US" smtClean="0">
                <a:latin typeface="Times New Roman" pitchFamily="18" charset="0"/>
                <a:cs typeface="Times New Roman" pitchFamily="18" charset="0"/>
              </a:rPr>
              <a:t> 30 rows are selected.</a:t>
            </a:r>
            <a:endParaRPr dirty="0" sz="2400" lang="en-US">
              <a:latin typeface="Times New Roman" pitchFamily="18" charset="0"/>
              <a:cs typeface="Times New Roman" pitchFamily="18" charset="0"/>
            </a:endParaRPr>
          </a:p>
        </p:txBody>
      </p:sp>
      <p:sp>
        <p:nvSpPr>
          <p:cNvPr id="1048726" name="TextBox 7"/>
          <p:cNvSpPr txBox="1"/>
          <p:nvPr/>
        </p:nvSpPr>
        <p:spPr>
          <a:xfrm>
            <a:off x="762000" y="685800"/>
            <a:ext cx="2590800" cy="461665"/>
          </a:xfrm>
          <a:prstGeom prst="rect"/>
          <a:noFill/>
        </p:spPr>
        <p:txBody>
          <a:bodyPr rtlCol="0" wrap="square">
            <a:spAutoFit/>
          </a:bodyPr>
          <a:p>
            <a:r>
              <a:rPr dirty="0" sz="2400" lang="en-US" smtClean="0">
                <a:latin typeface="Times New Roman" pitchFamily="18" charset="0"/>
                <a:cs typeface="Times New Roman" pitchFamily="18" charset="0"/>
              </a:rPr>
              <a:t>employee table</a:t>
            </a:r>
            <a:endParaRPr dirty="0" sz="2400" lang="en-US">
              <a:latin typeface="Times New Roman" pitchFamily="18" charset="0"/>
              <a:cs typeface="Times New Roman" pitchFamily="18" charset="0"/>
            </a:endParaRPr>
          </a:p>
        </p:txBody>
      </p:sp>
      <p:sp>
        <p:nvSpPr>
          <p:cNvPr id="1048727" name="TextBox 9"/>
          <p:cNvSpPr txBox="1"/>
          <p:nvPr/>
        </p:nvSpPr>
        <p:spPr>
          <a:xfrm>
            <a:off x="5105400" y="838200"/>
            <a:ext cx="2590800" cy="461665"/>
          </a:xfrm>
          <a:prstGeom prst="rect"/>
          <a:noFill/>
        </p:spPr>
        <p:txBody>
          <a:bodyPr rtlCol="0" wrap="square">
            <a:spAutoFit/>
          </a:bodyPr>
          <a:p>
            <a:r>
              <a:rPr dirty="0" sz="2400" lang="en-US" smtClean="0">
                <a:latin typeface="Times New Roman" pitchFamily="18" charset="0"/>
                <a:cs typeface="Times New Roman" pitchFamily="18" charset="0"/>
              </a:rPr>
              <a:t>department table</a:t>
            </a:r>
            <a:endParaRPr dirty="0" sz="2400" lang="en-US">
              <a:latin typeface="Times New Roman" pitchFamily="18" charset="0"/>
              <a:cs typeface="Times New Roman" pitchFamily="18" charset="0"/>
            </a:endParaRP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28" name="Title 1"/>
          <p:cNvSpPr>
            <a:spLocks noGrp="1"/>
          </p:cNvSpPr>
          <p:nvPr>
            <p:ph type="title"/>
          </p:nvPr>
        </p:nvSpPr>
        <p:spPr>
          <a:xfrm>
            <a:off x="457200" y="0"/>
            <a:ext cx="8229600" cy="609600"/>
          </a:xfrm>
        </p:spPr>
        <p:txBody>
          <a:bodyPr>
            <a:noAutofit/>
          </a:bodyPr>
          <a:p>
            <a:r>
              <a:rPr b="1" dirty="0" sz="3200" lang="en-US" smtClean="0">
                <a:solidFill>
                  <a:srgbClr val="FF0000"/>
                </a:solidFill>
                <a:latin typeface="Times New Roman" pitchFamily="18" charset="0"/>
                <a:cs typeface="Times New Roman" pitchFamily="18" charset="0"/>
              </a:rPr>
              <a:t>Types of Joins</a:t>
            </a:r>
            <a:endParaRPr b="1" dirty="0" sz="3200" lang="en-US">
              <a:solidFill>
                <a:srgbClr val="FF0000"/>
              </a:solidFill>
              <a:latin typeface="Times New Roman" pitchFamily="18" charset="0"/>
              <a:cs typeface="Times New Roman" pitchFamily="18" charset="0"/>
            </a:endParaRPr>
          </a:p>
        </p:txBody>
      </p:sp>
      <p:sp>
        <p:nvSpPr>
          <p:cNvPr id="1048729" name="Content Placeholder 2"/>
          <p:cNvSpPr>
            <a:spLocks noGrp="1"/>
          </p:cNvSpPr>
          <p:nvPr>
            <p:ph idx="1"/>
          </p:nvPr>
        </p:nvSpPr>
        <p:spPr>
          <a:xfrm>
            <a:off x="457200" y="1066800"/>
            <a:ext cx="8229600" cy="5410200"/>
          </a:xfrm>
        </p:spPr>
        <p:txBody>
          <a:bodyPr>
            <a:normAutofit fontScale="96667" lnSpcReduction="20000"/>
          </a:bodyPr>
          <a:p>
            <a:r>
              <a:rPr dirty="0" sz="3000" lang="en-US" smtClean="0">
                <a:latin typeface="Times New Roman" pitchFamily="18" charset="0"/>
                <a:cs typeface="Times New Roman" pitchFamily="18" charset="0"/>
              </a:rPr>
              <a:t>Equijoin</a:t>
            </a:r>
          </a:p>
          <a:p>
            <a:r>
              <a:rPr dirty="0" sz="3000" lang="en-US" smtClean="0">
                <a:latin typeface="Times New Roman" pitchFamily="18" charset="0"/>
                <a:cs typeface="Times New Roman" pitchFamily="18" charset="0"/>
              </a:rPr>
              <a:t>Non-equijoin	</a:t>
            </a:r>
          </a:p>
          <a:p>
            <a:r>
              <a:rPr dirty="0" sz="3000" lang="en-US" smtClean="0">
                <a:latin typeface="Times New Roman" pitchFamily="18" charset="0"/>
                <a:cs typeface="Times New Roman" pitchFamily="18" charset="0"/>
              </a:rPr>
              <a:t>Outer join	</a:t>
            </a:r>
          </a:p>
          <a:p>
            <a:r>
              <a:rPr dirty="0" sz="3000" lang="en-US" smtClean="0">
                <a:latin typeface="Times New Roman" pitchFamily="18" charset="0"/>
                <a:cs typeface="Times New Roman" pitchFamily="18" charset="0"/>
              </a:rPr>
              <a:t>Self join</a:t>
            </a:r>
          </a:p>
          <a:p>
            <a:endParaRPr dirty="0" sz="3000" lang="en-US" smtClean="0">
              <a:latin typeface="Times New Roman" pitchFamily="18" charset="0"/>
              <a:cs typeface="Times New Roman" pitchFamily="18" charset="0"/>
            </a:endParaRPr>
          </a:p>
          <a:p>
            <a:pPr>
              <a:buFont typeface="Wingdings" pitchFamily="2" charset="2"/>
              <a:buChar char="Ø"/>
            </a:pPr>
            <a:r>
              <a:rPr dirty="0" sz="3000" lang="en-US" smtClean="0">
                <a:latin typeface="Times New Roman" pitchFamily="18" charset="0"/>
                <a:cs typeface="Times New Roman" pitchFamily="18" charset="0"/>
              </a:rPr>
              <a:t>SQL Joins are used to relate information in different tables. A Join condition is a part of the sql query that retrieves rows from two or more tables. </a:t>
            </a:r>
          </a:p>
          <a:p>
            <a:pPr>
              <a:buFont typeface="Wingdings" pitchFamily="2" charset="2"/>
              <a:buChar char="Ø"/>
            </a:pPr>
            <a:endParaRPr dirty="0" sz="3000" lang="en-US" smtClean="0">
              <a:latin typeface="Times New Roman" pitchFamily="18" charset="0"/>
              <a:cs typeface="Times New Roman" pitchFamily="18" charset="0"/>
            </a:endParaRPr>
          </a:p>
          <a:p>
            <a:pPr>
              <a:buFont typeface="Wingdings" pitchFamily="2" charset="2"/>
              <a:buChar char="Ø"/>
            </a:pPr>
            <a:r>
              <a:rPr dirty="0" sz="3000" lang="en-US" smtClean="0">
                <a:latin typeface="Times New Roman" pitchFamily="18" charset="0"/>
                <a:cs typeface="Times New Roman" pitchFamily="18" charset="0"/>
              </a:rPr>
              <a:t>A SQL Join condition is used in the SQL </a:t>
            </a:r>
            <a:r>
              <a:rPr dirty="0" sz="3000" lang="en-US" smtClean="0">
                <a:solidFill>
                  <a:srgbClr val="FF0000"/>
                </a:solidFill>
                <a:latin typeface="Times New Roman" pitchFamily="18" charset="0"/>
                <a:cs typeface="Times New Roman" pitchFamily="18" charset="0"/>
              </a:rPr>
              <a:t>WHERE </a:t>
            </a:r>
            <a:r>
              <a:rPr dirty="0" sz="3000" lang="en-US" smtClean="0">
                <a:latin typeface="Times New Roman" pitchFamily="18" charset="0"/>
                <a:cs typeface="Times New Roman" pitchFamily="18" charset="0"/>
              </a:rPr>
              <a:t>clause of select, update, delete statements. </a:t>
            </a:r>
          </a:p>
          <a:p>
            <a:endParaRPr dirty="0" lang="en-US">
              <a:latin typeface="Times New Roman" pitchFamily="18" charset="0"/>
              <a:cs typeface="Times New Roman" pitchFamily="18" charset="0"/>
            </a:endParaRPr>
          </a:p>
        </p:txBody>
      </p:sp>
      <p:sp>
        <p:nvSpPr>
          <p:cNvPr id="1048730" name="Slide Number Placeholder 3"/>
          <p:cNvSpPr>
            <a:spLocks noGrp="1"/>
          </p:cNvSpPr>
          <p:nvPr>
            <p:ph type="sldNum" sz="quarter" idx="12"/>
          </p:nvPr>
        </p:nvSpPr>
        <p:spPr/>
        <p:txBody>
          <a:bodyPr/>
          <a:p>
            <a:fld id="{B6F15528-21DE-4FAA-801E-634DDDAF4B2B}" type="slidenum">
              <a:rPr lang="en-US" smtClean="0"/>
              <a:t>45</a:t>
            </a:fld>
            <a:endParaRPr lang="en-US"/>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31" name="Title 1"/>
          <p:cNvSpPr>
            <a:spLocks noGrp="1"/>
          </p:cNvSpPr>
          <p:nvPr>
            <p:ph type="title"/>
          </p:nvPr>
        </p:nvSpPr>
        <p:spPr>
          <a:xfrm>
            <a:off x="457200" y="0"/>
            <a:ext cx="8229600" cy="533400"/>
          </a:xfrm>
        </p:spPr>
        <p:txBody>
          <a:bodyPr>
            <a:noAutofit/>
          </a:bodyPr>
          <a:p>
            <a:r>
              <a:rPr b="1" dirty="0" sz="3600" lang="en-US" smtClean="0">
                <a:solidFill>
                  <a:srgbClr val="FF0000"/>
                </a:solidFill>
                <a:latin typeface="Times New Roman" pitchFamily="18" charset="0"/>
                <a:cs typeface="Times New Roman" pitchFamily="18" charset="0"/>
              </a:rPr>
              <a:t>SQL-JOIN</a:t>
            </a:r>
            <a:endParaRPr b="1" dirty="0" sz="3600" lang="en-US">
              <a:solidFill>
                <a:srgbClr val="FF0000"/>
              </a:solidFill>
              <a:latin typeface="Times New Roman" pitchFamily="18" charset="0"/>
              <a:cs typeface="Times New Roman" pitchFamily="18" charset="0"/>
            </a:endParaRPr>
          </a:p>
        </p:txBody>
      </p:sp>
      <p:sp>
        <p:nvSpPr>
          <p:cNvPr id="1048732" name="Content Placeholder 2"/>
          <p:cNvSpPr>
            <a:spLocks noGrp="1"/>
          </p:cNvSpPr>
          <p:nvPr>
            <p:ph idx="1"/>
          </p:nvPr>
        </p:nvSpPr>
        <p:spPr>
          <a:xfrm>
            <a:off x="457200" y="609600"/>
            <a:ext cx="8229600" cy="6019800"/>
          </a:xfrm>
        </p:spPr>
        <p:txBody>
          <a:bodyPr>
            <a:normAutofit fontScale="96429" lnSpcReduction="20000"/>
          </a:bodyPr>
          <a:p>
            <a:r>
              <a:rPr dirty="0" sz="2800" lang="en-US" smtClean="0">
                <a:latin typeface="Times New Roman" pitchFamily="18" charset="0"/>
                <a:cs typeface="Times New Roman" pitchFamily="18" charset="0"/>
              </a:rPr>
              <a:t>The </a:t>
            </a:r>
            <a:r>
              <a:rPr dirty="0" sz="2800" lang="en-US" smtClean="0">
                <a:solidFill>
                  <a:srgbClr val="FF0000"/>
                </a:solidFill>
                <a:latin typeface="Times New Roman" pitchFamily="18" charset="0"/>
                <a:cs typeface="Times New Roman" pitchFamily="18" charset="0"/>
              </a:rPr>
              <a:t>JOIN</a:t>
            </a:r>
            <a:r>
              <a:rPr dirty="0" sz="2800" lang="en-US" smtClean="0">
                <a:latin typeface="Times New Roman" pitchFamily="18" charset="0"/>
                <a:cs typeface="Times New Roman" pitchFamily="18" charset="0"/>
              </a:rPr>
              <a:t> keyword is used in an SQL statement to query data from two or more tables, based on a relationship between certain columns in these tables.</a:t>
            </a:r>
          </a:p>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Tables in a database are often related to each other with keys.</a:t>
            </a:r>
          </a:p>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A </a:t>
            </a:r>
            <a:r>
              <a:rPr dirty="0" sz="2800" lang="en-US" smtClean="0">
                <a:solidFill>
                  <a:srgbClr val="FF0000"/>
                </a:solidFill>
                <a:latin typeface="Times New Roman" pitchFamily="18" charset="0"/>
                <a:cs typeface="Times New Roman" pitchFamily="18" charset="0"/>
              </a:rPr>
              <a:t>primary key </a:t>
            </a:r>
            <a:r>
              <a:rPr dirty="0" sz="2800" lang="en-US" smtClean="0">
                <a:latin typeface="Times New Roman" pitchFamily="18" charset="0"/>
                <a:cs typeface="Times New Roman" pitchFamily="18" charset="0"/>
              </a:rPr>
              <a:t>is a column (or a combination of columns) with a unique value for each row. Each primary key value must be unique within the table. The purpose is to bind data together, across tables, without repeating all of the data in every table.</a:t>
            </a:r>
          </a:p>
          <a:p>
            <a:endParaRPr dirty="0" sz="2800" lang="en-US" smtClean="0">
              <a:latin typeface="Times New Roman" pitchFamily="18" charset="0"/>
              <a:cs typeface="Times New Roman" pitchFamily="18" charset="0"/>
            </a:endParaRPr>
          </a:p>
        </p:txBody>
      </p:sp>
      <p:sp>
        <p:nvSpPr>
          <p:cNvPr id="1048733" name="Slide Number Placeholder 3"/>
          <p:cNvSpPr>
            <a:spLocks noGrp="1"/>
          </p:cNvSpPr>
          <p:nvPr>
            <p:ph type="sldNum" sz="quarter" idx="12"/>
          </p:nvPr>
        </p:nvSpPr>
        <p:spPr/>
        <p:txBody>
          <a:bodyPr/>
          <a:p>
            <a:fld id="{B6F15528-21DE-4FAA-801E-634DDDAF4B2B}" type="slidenum">
              <a:rPr lang="en-US" smtClean="0"/>
              <a:t>46</a:t>
            </a:fld>
            <a:endParaRPr lang="en-US"/>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34" name="Content Placeholder 2"/>
          <p:cNvSpPr>
            <a:spLocks noGrp="1"/>
          </p:cNvSpPr>
          <p:nvPr>
            <p:ph idx="1"/>
          </p:nvPr>
        </p:nvSpPr>
        <p:spPr>
          <a:xfrm>
            <a:off x="228600" y="0"/>
            <a:ext cx="8458200" cy="6629400"/>
          </a:xfrm>
        </p:spPr>
        <p:txBody>
          <a:bodyPr>
            <a:normAutofit fontScale="82143" lnSpcReduction="10000"/>
          </a:bodyPr>
          <a:p>
            <a:r>
              <a:rPr dirty="0" sz="3500" lang="en-US" smtClean="0">
                <a:solidFill>
                  <a:srgbClr val="FF0000"/>
                </a:solidFill>
                <a:latin typeface="Times New Roman" pitchFamily="18" charset="0"/>
                <a:cs typeface="Times New Roman" pitchFamily="18" charset="0"/>
              </a:rPr>
              <a:t>The Syntax for joining two tables is:</a:t>
            </a:r>
          </a:p>
          <a:p>
            <a:pPr>
              <a:buNone/>
            </a:pPr>
            <a:r>
              <a:rPr dirty="0" sz="3500" lang="en-US" smtClean="0">
                <a:latin typeface="Times New Roman" pitchFamily="18" charset="0"/>
                <a:cs typeface="Times New Roman" pitchFamily="18" charset="0"/>
              </a:rPr>
              <a:t>                     </a:t>
            </a:r>
            <a:r>
              <a:rPr dirty="0" sz="3500" lang="en-US" smtClean="0">
                <a:solidFill>
                  <a:srgbClr val="FF0000"/>
                </a:solidFill>
                <a:latin typeface="Times New Roman" pitchFamily="18" charset="0"/>
                <a:cs typeface="Times New Roman" pitchFamily="18" charset="0"/>
              </a:rPr>
              <a:t>SELECT</a:t>
            </a:r>
            <a:r>
              <a:rPr dirty="0" sz="3500" lang="en-US" smtClean="0">
                <a:latin typeface="Times New Roman" pitchFamily="18" charset="0"/>
                <a:cs typeface="Times New Roman" pitchFamily="18" charset="0"/>
              </a:rPr>
              <a:t> table1.coumn,table2.column</a:t>
            </a:r>
            <a:br>
              <a:rPr dirty="0" sz="3500" lang="en-US" smtClean="0">
                <a:latin typeface="Times New Roman" pitchFamily="18" charset="0"/>
                <a:cs typeface="Times New Roman" pitchFamily="18" charset="0"/>
              </a:rPr>
            </a:br>
            <a:r>
              <a:rPr dirty="0" sz="3500" lang="en-US" smtClean="0">
                <a:latin typeface="Times New Roman" pitchFamily="18" charset="0"/>
                <a:cs typeface="Times New Roman" pitchFamily="18" charset="0"/>
              </a:rPr>
              <a:t>                 </a:t>
            </a:r>
            <a:r>
              <a:rPr dirty="0" sz="3500" lang="en-US" smtClean="0">
                <a:solidFill>
                  <a:srgbClr val="FF0000"/>
                </a:solidFill>
                <a:latin typeface="Times New Roman" pitchFamily="18" charset="0"/>
                <a:cs typeface="Times New Roman" pitchFamily="18" charset="0"/>
              </a:rPr>
              <a:t>FROM</a:t>
            </a:r>
            <a:r>
              <a:rPr dirty="0" sz="3500" lang="en-US" smtClean="0">
                <a:latin typeface="Times New Roman" pitchFamily="18" charset="0"/>
                <a:cs typeface="Times New Roman" pitchFamily="18" charset="0"/>
              </a:rPr>
              <a:t> table1, table2</a:t>
            </a:r>
            <a:br>
              <a:rPr dirty="0" sz="3500" lang="en-US" smtClean="0">
                <a:latin typeface="Times New Roman" pitchFamily="18" charset="0"/>
                <a:cs typeface="Times New Roman" pitchFamily="18" charset="0"/>
              </a:rPr>
            </a:br>
            <a:r>
              <a:rPr dirty="0" sz="3500" lang="en-US" smtClean="0">
                <a:latin typeface="Times New Roman" pitchFamily="18" charset="0"/>
                <a:cs typeface="Times New Roman" pitchFamily="18" charset="0"/>
              </a:rPr>
              <a:t>                 </a:t>
            </a:r>
            <a:r>
              <a:rPr dirty="0" sz="3500" lang="en-US" smtClean="0">
                <a:solidFill>
                  <a:srgbClr val="FF0000"/>
                </a:solidFill>
                <a:latin typeface="Times New Roman" pitchFamily="18" charset="0"/>
                <a:cs typeface="Times New Roman" pitchFamily="18" charset="0"/>
              </a:rPr>
              <a:t>WHERE</a:t>
            </a:r>
            <a:r>
              <a:rPr dirty="0" sz="350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table1.column1=table2.column2</a:t>
            </a:r>
          </a:p>
          <a:p>
            <a:pPr>
              <a:buNone/>
            </a:pPr>
            <a:r>
              <a:rPr dirty="0" sz="3500" lang="en-US" smtClean="0">
                <a:latin typeface="Times New Roman" pitchFamily="18" charset="0"/>
                <a:cs typeface="Times New Roman" pitchFamily="18" charset="0"/>
              </a:rPr>
              <a:t>Where,</a:t>
            </a:r>
          </a:p>
          <a:p>
            <a:pPr>
              <a:buNone/>
            </a:pPr>
            <a:r>
              <a:rPr dirty="0" sz="3500" lang="en-US" smtClean="0">
                <a:solidFill>
                  <a:srgbClr val="7030A0"/>
                </a:solidFill>
                <a:latin typeface="Times New Roman" pitchFamily="18" charset="0"/>
                <a:cs typeface="Times New Roman" pitchFamily="18" charset="0"/>
              </a:rPr>
              <a:t>table1.column1=table2.column2;  </a:t>
            </a:r>
            <a:r>
              <a:rPr dirty="0" sz="3500" lang="en-US" smtClean="0">
                <a:latin typeface="Times New Roman" pitchFamily="18" charset="0"/>
                <a:cs typeface="Times New Roman" pitchFamily="18" charset="0"/>
              </a:rPr>
              <a:t>is the condition  that joins or relates the tables together.</a:t>
            </a:r>
          </a:p>
          <a:p>
            <a:pPr>
              <a:buFont typeface="Wingdings" pitchFamily="2" charset="2"/>
              <a:buChar char="Ø"/>
            </a:pPr>
            <a:r>
              <a:rPr b="1" dirty="0" sz="2800" lang="en-US" smtClean="0">
                <a:solidFill>
                  <a:srgbClr val="FF0000"/>
                </a:solidFill>
                <a:latin typeface="Times New Roman" pitchFamily="18" charset="0"/>
                <a:cs typeface="Times New Roman" pitchFamily="18" charset="0"/>
              </a:rPr>
              <a:t>Different SQL JOINs</a:t>
            </a:r>
          </a:p>
          <a:p>
            <a:r>
              <a:rPr b="1" dirty="0" sz="2800" lang="en-US" smtClean="0">
                <a:solidFill>
                  <a:srgbClr val="FF0000"/>
                </a:solidFill>
                <a:latin typeface="Times New Roman" pitchFamily="18" charset="0"/>
                <a:cs typeface="Times New Roman" pitchFamily="18" charset="0"/>
              </a:rPr>
              <a:t>JOIN/inner join</a:t>
            </a:r>
            <a:r>
              <a:rPr dirty="0" sz="2800" lang="en-US" smtClean="0">
                <a:solidFill>
                  <a:srgbClr val="FF0000"/>
                </a:solidFill>
                <a:latin typeface="Times New Roman" pitchFamily="18" charset="0"/>
                <a:cs typeface="Times New Roman" pitchFamily="18" charset="0"/>
              </a:rPr>
              <a:t>: </a:t>
            </a:r>
            <a:r>
              <a:rPr dirty="0" sz="2800" lang="en-US" smtClean="0">
                <a:latin typeface="Times New Roman" pitchFamily="18" charset="0"/>
                <a:cs typeface="Times New Roman" pitchFamily="18" charset="0"/>
              </a:rPr>
              <a:t>Return rows when there is at least one match in both tables.</a:t>
            </a:r>
          </a:p>
          <a:p>
            <a:r>
              <a:rPr b="1" dirty="0" sz="2800" lang="en-US" smtClean="0">
                <a:solidFill>
                  <a:srgbClr val="FF0000"/>
                </a:solidFill>
                <a:latin typeface="Times New Roman" pitchFamily="18" charset="0"/>
                <a:cs typeface="Times New Roman" pitchFamily="18" charset="0"/>
              </a:rPr>
              <a:t>LEFT JOIN</a:t>
            </a:r>
            <a:r>
              <a:rPr dirty="0" sz="2800" lang="en-US" smtClean="0">
                <a:solidFill>
                  <a:srgbClr val="FF0000"/>
                </a:solidFill>
                <a:latin typeface="Times New Roman" pitchFamily="18" charset="0"/>
                <a:cs typeface="Times New Roman" pitchFamily="18" charset="0"/>
              </a:rPr>
              <a:t>: </a:t>
            </a:r>
            <a:r>
              <a:rPr dirty="0" sz="2800" lang="en-US" smtClean="0">
                <a:latin typeface="Times New Roman" pitchFamily="18" charset="0"/>
                <a:cs typeface="Times New Roman" pitchFamily="18" charset="0"/>
              </a:rPr>
              <a:t>Return all rows from the left table, even if there are no matches in the right table.</a:t>
            </a:r>
          </a:p>
          <a:p>
            <a:r>
              <a:rPr b="1" dirty="0" sz="2800" lang="en-US" smtClean="0">
                <a:solidFill>
                  <a:srgbClr val="FF0000"/>
                </a:solidFill>
                <a:latin typeface="Times New Roman" pitchFamily="18" charset="0"/>
                <a:cs typeface="Times New Roman" pitchFamily="18" charset="0"/>
              </a:rPr>
              <a:t>RIGHT JOIN</a:t>
            </a:r>
            <a:r>
              <a:rPr dirty="0" sz="2800" lang="en-US" smtClean="0">
                <a:solidFill>
                  <a:srgbClr val="FF0000"/>
                </a:solidFill>
                <a:latin typeface="Times New Roman" pitchFamily="18" charset="0"/>
                <a:cs typeface="Times New Roman" pitchFamily="18" charset="0"/>
              </a:rPr>
              <a:t>: </a:t>
            </a:r>
            <a:r>
              <a:rPr dirty="0" sz="2800" lang="en-US" smtClean="0">
                <a:latin typeface="Times New Roman" pitchFamily="18" charset="0"/>
                <a:cs typeface="Times New Roman" pitchFamily="18" charset="0"/>
              </a:rPr>
              <a:t>Return all rows from the right table, even if there are no matches in the left table.</a:t>
            </a:r>
          </a:p>
          <a:p>
            <a:r>
              <a:rPr b="1" dirty="0" sz="2800" lang="en-US" smtClean="0">
                <a:solidFill>
                  <a:srgbClr val="FF0000"/>
                </a:solidFill>
                <a:latin typeface="Times New Roman" pitchFamily="18" charset="0"/>
                <a:cs typeface="Times New Roman" pitchFamily="18" charset="0"/>
              </a:rPr>
              <a:t>FULL JOIN</a:t>
            </a:r>
            <a:r>
              <a:rPr dirty="0" sz="2800" lang="en-US" smtClean="0">
                <a:solidFill>
                  <a:srgbClr val="FF0000"/>
                </a:solidFill>
                <a:latin typeface="Times New Roman" pitchFamily="18" charset="0"/>
                <a:cs typeface="Times New Roman" pitchFamily="18" charset="0"/>
              </a:rPr>
              <a:t>: </a:t>
            </a:r>
            <a:r>
              <a:rPr dirty="0" sz="2800" lang="en-US" smtClean="0">
                <a:latin typeface="Times New Roman" pitchFamily="18" charset="0"/>
                <a:cs typeface="Times New Roman" pitchFamily="18" charset="0"/>
              </a:rPr>
              <a:t>Return rows when there is a match in one of the tables.</a:t>
            </a:r>
          </a:p>
          <a:p>
            <a:pPr>
              <a:buNone/>
            </a:pPr>
            <a:endParaRPr dirty="0" sz="3500" lang="en-US" smtClean="0">
              <a:latin typeface="Times New Roman" pitchFamily="18" charset="0"/>
              <a:cs typeface="Times New Roman" pitchFamily="18" charset="0"/>
            </a:endParaRPr>
          </a:p>
          <a:p>
            <a:endParaRPr dirty="0" sz="3400" lang="en-US"/>
          </a:p>
        </p:txBody>
      </p:sp>
      <p:sp>
        <p:nvSpPr>
          <p:cNvPr id="1048735" name="Slide Number Placeholder 3"/>
          <p:cNvSpPr>
            <a:spLocks noGrp="1"/>
          </p:cNvSpPr>
          <p:nvPr>
            <p:ph type="sldNum" sz="quarter" idx="12"/>
          </p:nvPr>
        </p:nvSpPr>
        <p:spPr/>
        <p:txBody>
          <a:bodyPr/>
          <a:p>
            <a:fld id="{B6F15528-21DE-4FAA-801E-634DDDAF4B2B}" type="slidenum">
              <a:rPr lang="en-US" smtClean="0"/>
              <a:t>47</a:t>
            </a:fld>
            <a:endParaRPr lang="en-US"/>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36" name="Title 1"/>
          <p:cNvSpPr>
            <a:spLocks noGrp="1"/>
          </p:cNvSpPr>
          <p:nvPr>
            <p:ph type="title"/>
          </p:nvPr>
        </p:nvSpPr>
        <p:spPr>
          <a:xfrm>
            <a:off x="457200" y="0"/>
            <a:ext cx="8229600" cy="228600"/>
          </a:xfrm>
        </p:spPr>
        <p:txBody>
          <a:bodyPr>
            <a:normAutofit fontScale="90000"/>
          </a:bodyPr>
          <a:p>
            <a:endParaRPr dirty="0" lang="en-US"/>
          </a:p>
        </p:txBody>
      </p:sp>
      <p:sp>
        <p:nvSpPr>
          <p:cNvPr id="1048737" name="Content Placeholder 2"/>
          <p:cNvSpPr>
            <a:spLocks noGrp="1"/>
          </p:cNvSpPr>
          <p:nvPr>
            <p:ph idx="1"/>
          </p:nvPr>
        </p:nvSpPr>
        <p:spPr>
          <a:xfrm>
            <a:off x="228600" y="381000"/>
            <a:ext cx="8763000" cy="6248400"/>
          </a:xfrm>
        </p:spPr>
        <p:txBody>
          <a:bodyPr>
            <a:normAutofit/>
          </a:bodyPr>
          <a:p>
            <a:r>
              <a:rPr b="1" dirty="0" lang="en-US" smtClean="0">
                <a:solidFill>
                  <a:srgbClr val="FF0000"/>
                </a:solidFill>
                <a:latin typeface="Times New Roman" pitchFamily="18" charset="0"/>
                <a:cs typeface="Times New Roman" pitchFamily="18" charset="0"/>
              </a:rPr>
              <a:t>SQL INNER JOIN Keyword</a:t>
            </a:r>
          </a:p>
          <a:p>
            <a:pPr>
              <a:buNone/>
            </a:pPr>
            <a:r>
              <a:rPr dirty="0" lang="en-US" smtClean="0">
                <a:latin typeface="Times New Roman" pitchFamily="18" charset="0"/>
                <a:cs typeface="Times New Roman" pitchFamily="18" charset="0"/>
              </a:rPr>
              <a:t>The </a:t>
            </a:r>
            <a:r>
              <a:rPr dirty="0" lang="en-US" smtClean="0">
                <a:solidFill>
                  <a:srgbClr val="FF0000"/>
                </a:solidFill>
                <a:latin typeface="Times New Roman" pitchFamily="18" charset="0"/>
                <a:cs typeface="Times New Roman" pitchFamily="18" charset="0"/>
              </a:rPr>
              <a:t>INNER JOIN </a:t>
            </a:r>
            <a:r>
              <a:rPr dirty="0" lang="en-US" smtClean="0">
                <a:latin typeface="Times New Roman" pitchFamily="18" charset="0"/>
                <a:cs typeface="Times New Roman" pitchFamily="18" charset="0"/>
              </a:rPr>
              <a:t>keyword return rows when there is at least one match in both tables.</a:t>
            </a:r>
          </a:p>
          <a:p>
            <a:pPr>
              <a:buNone/>
            </a:pPr>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SQL INNER JOIN Syntax</a:t>
            </a:r>
          </a:p>
          <a:p>
            <a:pPr>
              <a:buNone/>
            </a:pPr>
            <a:r>
              <a:rPr dirty="0" lang="en-US" smtClean="0">
                <a:solidFill>
                  <a:srgbClr val="FF0000"/>
                </a:solidFill>
                <a:latin typeface="Times New Roman" pitchFamily="18" charset="0"/>
                <a:cs typeface="Times New Roman" pitchFamily="18" charset="0"/>
              </a:rPr>
              <a:t>SELECT </a:t>
            </a:r>
            <a:r>
              <a:rPr dirty="0" lang="en-US" err="1" smtClean="0">
                <a:latin typeface="Times New Roman" pitchFamily="18" charset="0"/>
                <a:cs typeface="Times New Roman" pitchFamily="18" charset="0"/>
              </a:rPr>
              <a:t>column_name</a:t>
            </a:r>
            <a:r>
              <a:rPr dirty="0" lang="en-US" smtClean="0">
                <a:latin typeface="Times New Roman" pitchFamily="18" charset="0"/>
                <a:cs typeface="Times New Roman" pitchFamily="18" charset="0"/>
              </a:rPr>
              <a:t>(s)</a:t>
            </a:r>
          </a:p>
          <a:p>
            <a:pPr>
              <a:buNone/>
            </a:pP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table_name1</a:t>
            </a:r>
          </a:p>
          <a:p>
            <a:pPr>
              <a:buNone/>
            </a:pPr>
            <a:r>
              <a:rPr dirty="0" lang="en-US" smtClean="0">
                <a:solidFill>
                  <a:srgbClr val="FF0000"/>
                </a:solidFill>
                <a:latin typeface="Times New Roman" pitchFamily="18" charset="0"/>
                <a:cs typeface="Times New Roman" pitchFamily="18" charset="0"/>
              </a:rPr>
              <a:t>INNER JOIN </a:t>
            </a:r>
            <a:r>
              <a:rPr dirty="0" lang="en-US" smtClean="0">
                <a:latin typeface="Times New Roman" pitchFamily="18" charset="0"/>
                <a:cs typeface="Times New Roman" pitchFamily="18" charset="0"/>
              </a:rPr>
              <a:t>table_name2</a:t>
            </a:r>
          </a:p>
          <a:p>
            <a:pPr>
              <a:buNone/>
            </a:pPr>
            <a:r>
              <a:rPr dirty="0" lang="en-US" smtClean="0">
                <a:solidFill>
                  <a:srgbClr val="FF0000"/>
                </a:solidFill>
                <a:latin typeface="Times New Roman" pitchFamily="18" charset="0"/>
                <a:cs typeface="Times New Roman" pitchFamily="18" charset="0"/>
              </a:rPr>
              <a:t>ON </a:t>
            </a:r>
            <a:r>
              <a:rPr dirty="0" sz="2800" lang="en-US" smtClean="0">
                <a:latin typeface="Times New Roman" pitchFamily="18" charset="0"/>
                <a:cs typeface="Times New Roman" pitchFamily="18" charset="0"/>
              </a:rPr>
              <a:t>table_name1.column_name=table_name2.column_name</a:t>
            </a:r>
          </a:p>
          <a:p>
            <a:endParaRPr dirty="0" lang="en-US">
              <a:latin typeface="Times New Roman" pitchFamily="18" charset="0"/>
              <a:cs typeface="Times New Roman" pitchFamily="18" charset="0"/>
            </a:endParaRPr>
          </a:p>
        </p:txBody>
      </p:sp>
      <p:sp>
        <p:nvSpPr>
          <p:cNvPr id="1048738" name="Slide Number Placeholder 3"/>
          <p:cNvSpPr>
            <a:spLocks noGrp="1"/>
          </p:cNvSpPr>
          <p:nvPr>
            <p:ph type="sldNum" sz="quarter" idx="12"/>
          </p:nvPr>
        </p:nvSpPr>
        <p:spPr/>
        <p:txBody>
          <a:bodyPr/>
          <a:p>
            <a:fld id="{B6F15528-21DE-4FAA-801E-634DDDAF4B2B}" type="slidenum">
              <a:rPr lang="en-US" smtClean="0"/>
              <a:t>48</a:t>
            </a:fld>
            <a:endParaRPr lang="en-US"/>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39" name="Title 1"/>
          <p:cNvSpPr>
            <a:spLocks noGrp="1"/>
          </p:cNvSpPr>
          <p:nvPr>
            <p:ph type="title"/>
          </p:nvPr>
        </p:nvSpPr>
        <p:spPr>
          <a:xfrm>
            <a:off x="457200" y="0"/>
            <a:ext cx="8229600" cy="990600"/>
          </a:xfrm>
        </p:spPr>
        <p:txBody>
          <a:bodyPr>
            <a:normAutofit fontScale="90000"/>
          </a:bodyPr>
          <a:p>
            <a:pPr algn="l"/>
            <a:r>
              <a:rPr b="1" dirty="0" sz="2200" lang="en-US" smtClean="0">
                <a:solidFill>
                  <a:srgbClr val="FF0000"/>
                </a:solidFill>
                <a:latin typeface="Times New Roman" pitchFamily="18" charset="0"/>
                <a:cs typeface="Times New Roman" pitchFamily="18" charset="0"/>
              </a:rPr>
              <a:t>SQL INNER JOIN Example</a:t>
            </a:r>
            <a:br>
              <a:rPr b="1" dirty="0" sz="2200" lang="en-US" smtClean="0">
                <a:solidFill>
                  <a:srgbClr val="FF0000"/>
                </a:solidFill>
                <a:latin typeface="Times New Roman" pitchFamily="18" charset="0"/>
                <a:cs typeface="Times New Roman" pitchFamily="18" charset="0"/>
              </a:rPr>
            </a:br>
            <a:r>
              <a:rPr dirty="0" sz="2200" lang="en-US" smtClean="0">
                <a:latin typeface="Times New Roman" pitchFamily="18" charset="0"/>
                <a:cs typeface="Times New Roman" pitchFamily="18" charset="0"/>
              </a:rPr>
              <a:t>The "Persons" table:</a:t>
            </a:r>
            <a:r>
              <a:rPr dirty="0" sz="2200" lang="en-US" smtClean="0">
                <a:solidFill>
                  <a:srgbClr val="FF0000"/>
                </a:solidFill>
                <a:latin typeface="Times New Roman" pitchFamily="18" charset="0"/>
                <a:cs typeface="Times New Roman" pitchFamily="18" charset="0"/>
              </a:rPr>
              <a:t/>
            </a:r>
            <a:br>
              <a:rPr dirty="0" sz="2200" lang="en-US" smtClean="0">
                <a:solidFill>
                  <a:srgbClr val="FF0000"/>
                </a:solidFill>
                <a:latin typeface="Times New Roman" pitchFamily="18" charset="0"/>
                <a:cs typeface="Times New Roman" pitchFamily="18" charset="0"/>
              </a:rPr>
            </a:br>
            <a:endParaRPr dirty="0" sz="2200" lang="en-US">
              <a:solidFill>
                <a:srgbClr val="FF0000"/>
              </a:solidFill>
              <a:latin typeface="Times New Roman" pitchFamily="18" charset="0"/>
              <a:cs typeface="Times New Roman" pitchFamily="18" charset="0"/>
            </a:endParaRPr>
          </a:p>
        </p:txBody>
      </p:sp>
      <p:graphicFrame>
        <p:nvGraphicFramePr>
          <p:cNvPr id="4194316" name="Content Placeholder 4"/>
          <p:cNvGraphicFramePr>
            <a:graphicFrameLocks noGrp="1"/>
          </p:cNvGraphicFramePr>
          <p:nvPr>
            <p:ph idx="1"/>
          </p:nvPr>
        </p:nvGraphicFramePr>
        <p:xfrm>
          <a:off x="304800" y="838200"/>
          <a:ext cx="8229600" cy="1584960"/>
        </p:xfrm>
        <a:graphic>
          <a:graphicData uri="http://schemas.openxmlformats.org/drawingml/2006/table">
            <a:tbl>
              <a:tblPr firstRow="1" bandRow="1">
                <a:tableStyleId>{5C22544A-7EE6-4342-B048-85BDC9FD1C3A}</a:tableStyleId>
              </a:tblPr>
              <a:tblGrid>
                <a:gridCol w="1295400"/>
                <a:gridCol w="1996440"/>
                <a:gridCol w="1645920"/>
                <a:gridCol w="1645920"/>
                <a:gridCol w="1645920"/>
              </a:tblGrid>
              <a:tr h="370840">
                <a:tc>
                  <a:txBody>
                    <a:bodyPr/>
                    <a:p>
                      <a:pPr algn="ctr"/>
                      <a:r>
                        <a:rPr dirty="0" sz="2000" lang="en-US" err="1">
                          <a:latin typeface="Times New Roman" pitchFamily="18" charset="0"/>
                          <a:cs typeface="Times New Roman" pitchFamily="18" charset="0"/>
                        </a:rPr>
                        <a:t>P_Id</a:t>
                      </a:r>
                      <a:endParaRPr dirty="0" sz="2000" lang="en-US">
                        <a:latin typeface="Times New Roman" pitchFamily="18" charset="0"/>
                        <a:cs typeface="Times New Roman" pitchFamily="18" charset="0"/>
                      </a:endParaRPr>
                    </a:p>
                  </a:txBody>
                  <a:tcPr anchor="ctr"/>
                </a:tc>
                <a:tc>
                  <a:txBody>
                    <a:bodyPr/>
                    <a:p>
                      <a:pPr algn="ctr"/>
                      <a:r>
                        <a:rPr dirty="0" sz="2000" lang="en-US" err="1">
                          <a:latin typeface="Times New Roman" pitchFamily="18" charset="0"/>
                          <a:cs typeface="Times New Roman" pitchFamily="18" charset="0"/>
                        </a:rPr>
                        <a:t>LastName</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FirstName</a:t>
                      </a:r>
                    </a:p>
                  </a:txBody>
                  <a:tcPr anchor="ctr"/>
                </a:tc>
                <a:tc>
                  <a:txBody>
                    <a:bodyPr/>
                    <a:p>
                      <a:pPr algn="ctr"/>
                      <a:r>
                        <a:rPr sz="2000" lang="en-US">
                          <a:latin typeface="Times New Roman" pitchFamily="18" charset="0"/>
                          <a:cs typeface="Times New Roman" pitchFamily="18" charset="0"/>
                        </a:rPr>
                        <a:t>Address</a:t>
                      </a:r>
                    </a:p>
                  </a:txBody>
                  <a:tcPr anchor="ctr"/>
                </a:tc>
                <a:tc>
                  <a:txBody>
                    <a:bodyPr/>
                    <a:p>
                      <a:pPr algn="ctr"/>
                      <a:r>
                        <a:rPr sz="2000" lang="en-US">
                          <a:latin typeface="Times New Roman" pitchFamily="18" charset="0"/>
                          <a:cs typeface="Times New Roman" pitchFamily="18" charset="0"/>
                        </a:rPr>
                        <a:t>City</a:t>
                      </a:r>
                    </a:p>
                  </a:txBody>
                  <a:tcPr anchor="ctr"/>
                </a:tc>
              </a:tr>
              <a:tr h="370840">
                <a:tc>
                  <a:txBody>
                    <a:bodyPr/>
                    <a:p>
                      <a:pPr algn="ctr"/>
                      <a:r>
                        <a:rPr dirty="0" sz="2000" lang="en-US">
                          <a:latin typeface="Times New Roman" pitchFamily="18" charset="0"/>
                          <a:cs typeface="Times New Roman" pitchFamily="18" charset="0"/>
                        </a:rPr>
                        <a:t>1</a:t>
                      </a:r>
                    </a:p>
                  </a:txBody>
                  <a:tcPr anchor="ctr"/>
                </a:tc>
                <a:tc>
                  <a:txBody>
                    <a:bodyPr/>
                    <a:p>
                      <a:pPr algn="ctr"/>
                      <a:r>
                        <a:rPr dirty="0" sz="2000" lang="en-US"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A</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ST1</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pune</a:t>
                      </a:r>
                      <a:endParaRPr dirty="0" sz="2000" lang="en-US">
                        <a:latin typeface="Times New Roman" pitchFamily="18" charset="0"/>
                        <a:cs typeface="Times New Roman" pitchFamily="18" charset="0"/>
                      </a:endParaRPr>
                    </a:p>
                  </a:txBody>
                  <a:tcPr anchor="ctr"/>
                </a:tc>
              </a:tr>
              <a:tr h="370840">
                <a:tc>
                  <a:txBody>
                    <a:bodyPr/>
                    <a:p>
                      <a:pPr algn="ctr"/>
                      <a:r>
                        <a:rPr sz="2000" lang="en-US">
                          <a:latin typeface="Times New Roman" pitchFamily="18" charset="0"/>
                          <a:cs typeface="Times New Roman" pitchFamily="18" charset="0"/>
                        </a:rPr>
                        <a:t>2</a:t>
                      </a:r>
                    </a:p>
                  </a:txBody>
                  <a:tcPr anchor="ctr"/>
                </a:tc>
                <a:tc>
                  <a:txBody>
                    <a:bodyPr/>
                    <a:p>
                      <a:pPr algn="ctr"/>
                      <a:r>
                        <a:rPr dirty="0" sz="2000" lang="en-US" smtClean="0">
                          <a:latin typeface="Times New Roman" pitchFamily="18" charset="0"/>
                          <a:cs typeface="Times New Roman" pitchFamily="18" charset="0"/>
                        </a:rPr>
                        <a:t>PQR</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B</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ST2</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pune</a:t>
                      </a:r>
                      <a:endParaRPr dirty="0" sz="2000" lang="en-US">
                        <a:latin typeface="Times New Roman" pitchFamily="18" charset="0"/>
                        <a:cs typeface="Times New Roman" pitchFamily="18" charset="0"/>
                      </a:endParaRPr>
                    </a:p>
                  </a:txBody>
                  <a:tcPr anchor="ctr"/>
                </a:tc>
              </a:tr>
              <a:tr h="370840">
                <a:tc>
                  <a:txBody>
                    <a:bodyPr/>
                    <a:p>
                      <a:pPr algn="ctr"/>
                      <a:r>
                        <a:rPr sz="2000" lang="en-US">
                          <a:latin typeface="Times New Roman" pitchFamily="18" charset="0"/>
                          <a:cs typeface="Times New Roman" pitchFamily="18" charset="0"/>
                        </a:rPr>
                        <a:t>3</a:t>
                      </a:r>
                    </a:p>
                  </a:txBody>
                  <a:tcPr anchor="ctr"/>
                </a:tc>
                <a:tc>
                  <a:txBody>
                    <a:bodyPr/>
                    <a:p>
                      <a:pPr algn="ctr"/>
                      <a:r>
                        <a:rPr dirty="0" sz="2000" lang="en-US" smtClean="0">
                          <a:latin typeface="Times New Roman" pitchFamily="18" charset="0"/>
                          <a:cs typeface="Times New Roman" pitchFamily="18" charset="0"/>
                        </a:rPr>
                        <a:t>XYZ</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ST3</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mumbai</a:t>
                      </a:r>
                      <a:endParaRPr dirty="0" sz="2000" lang="en-US">
                        <a:latin typeface="Times New Roman" pitchFamily="18" charset="0"/>
                        <a:cs typeface="Times New Roman" pitchFamily="18" charset="0"/>
                      </a:endParaRPr>
                    </a:p>
                  </a:txBody>
                  <a:tcPr anchor="ctr"/>
                </a:tc>
              </a:tr>
            </a:tbl>
          </a:graphicData>
        </a:graphic>
      </p:graphicFrame>
      <p:sp>
        <p:nvSpPr>
          <p:cNvPr id="1048740" name="Slide Number Placeholder 3"/>
          <p:cNvSpPr>
            <a:spLocks noGrp="1"/>
          </p:cNvSpPr>
          <p:nvPr>
            <p:ph type="sldNum" sz="quarter" idx="12"/>
          </p:nvPr>
        </p:nvSpPr>
        <p:spPr/>
        <p:txBody>
          <a:bodyPr/>
          <a:p>
            <a:fld id="{B6F15528-21DE-4FAA-801E-634DDDAF4B2B}" type="slidenum">
              <a:rPr lang="en-US" smtClean="0"/>
              <a:t>49</a:t>
            </a:fld>
            <a:endParaRPr lang="en-US"/>
          </a:p>
        </p:txBody>
      </p:sp>
      <p:sp>
        <p:nvSpPr>
          <p:cNvPr id="1048741" name="Rectangle 5"/>
          <p:cNvSpPr/>
          <p:nvPr/>
        </p:nvSpPr>
        <p:spPr>
          <a:xfrm>
            <a:off x="533400" y="2667000"/>
            <a:ext cx="3733800" cy="381000"/>
          </a:xfrm>
          <a:prstGeom prst="rect"/>
        </p:spPr>
        <p:txBody>
          <a:bodyPr wrap="square">
            <a:spAutoFit/>
          </a:bodyPr>
          <a:p>
            <a:r>
              <a:rPr dirty="0" lang="en-US" smtClean="0">
                <a:latin typeface="Times New Roman" pitchFamily="18" charset="0"/>
                <a:cs typeface="Times New Roman" pitchFamily="18" charset="0"/>
              </a:rPr>
              <a:t>The "Orders" table:</a:t>
            </a:r>
            <a:endParaRPr dirty="0" lang="en-US">
              <a:latin typeface="Times New Roman" pitchFamily="18" charset="0"/>
              <a:cs typeface="Times New Roman" pitchFamily="18" charset="0"/>
            </a:endParaRPr>
          </a:p>
        </p:txBody>
      </p:sp>
      <p:graphicFrame>
        <p:nvGraphicFramePr>
          <p:cNvPr id="4194317" name="Content Placeholder 4"/>
          <p:cNvGraphicFramePr>
            <a:graphicFrameLocks/>
          </p:cNvGraphicFramePr>
          <p:nvPr/>
        </p:nvGraphicFramePr>
        <p:xfrm>
          <a:off x="685800" y="3124200"/>
          <a:ext cx="6781800" cy="2225040"/>
        </p:xfrm>
        <a:graphic>
          <a:graphicData uri="http://schemas.openxmlformats.org/drawingml/2006/table">
            <a:tbl>
              <a:tblPr firstRow="1" bandRow="1">
                <a:tableStyleId>{5C22544A-7EE6-4342-B048-85BDC9FD1C3A}</a:tableStyleId>
              </a:tblPr>
              <a:tblGrid>
                <a:gridCol w="1295400"/>
                <a:gridCol w="3225800"/>
                <a:gridCol w="2260600"/>
              </a:tblGrid>
              <a:tr h="370840">
                <a:tc>
                  <a:txBody>
                    <a:bodyPr/>
                    <a:p>
                      <a:pPr algn="ctr"/>
                      <a:r>
                        <a:rPr dirty="0" lang="en-US" err="1">
                          <a:latin typeface="Times New Roman" pitchFamily="18" charset="0"/>
                          <a:cs typeface="Times New Roman" pitchFamily="18" charset="0"/>
                        </a:rPr>
                        <a:t>O_Id</a:t>
                      </a:r>
                      <a:endParaRPr dirty="0" lang="en-US">
                        <a:latin typeface="Times New Roman" pitchFamily="18" charset="0"/>
                        <a:cs typeface="Times New Roman" pitchFamily="18" charset="0"/>
                      </a:endParaRPr>
                    </a:p>
                  </a:txBody>
                  <a:tcPr anchor="ctr"/>
                </a:tc>
                <a:tc>
                  <a:txBody>
                    <a:bodyPr/>
                    <a:p>
                      <a:pPr algn="ctr"/>
                      <a:r>
                        <a:rPr dirty="0" lang="en-US" err="1">
                          <a:latin typeface="Times New Roman" pitchFamily="18" charset="0"/>
                          <a:cs typeface="Times New Roman" pitchFamily="18" charset="0"/>
                        </a:rPr>
                        <a:t>OrderNo</a:t>
                      </a:r>
                      <a:endParaRPr dirty="0" lang="en-US">
                        <a:latin typeface="Times New Roman" pitchFamily="18" charset="0"/>
                        <a:cs typeface="Times New Roman" pitchFamily="18" charset="0"/>
                      </a:endParaRPr>
                    </a:p>
                  </a:txBody>
                  <a:tcPr anchor="ctr"/>
                </a:tc>
                <a:tc>
                  <a:txBody>
                    <a:bodyPr/>
                    <a:p>
                      <a:pPr algn="ctr"/>
                      <a:r>
                        <a:rPr dirty="0" lang="en-US" err="1">
                          <a:latin typeface="Times New Roman" pitchFamily="18" charset="0"/>
                          <a:cs typeface="Times New Roman" pitchFamily="18" charset="0"/>
                        </a:rPr>
                        <a:t>P_Id</a:t>
                      </a:r>
                      <a:endParaRPr dirty="0" lang="en-US">
                        <a:latin typeface="Times New Roman" pitchFamily="18" charset="0"/>
                        <a:cs typeface="Times New Roman" pitchFamily="18" charset="0"/>
                      </a:endParaRPr>
                    </a:p>
                  </a:txBody>
                  <a:tcPr anchor="ctr"/>
                </a:tc>
              </a:tr>
              <a:tr h="370840">
                <a:tc>
                  <a:txBody>
                    <a:bodyPr/>
                    <a:p>
                      <a:pPr algn="ctr"/>
                      <a:r>
                        <a:rPr dirty="0" lang="en-US">
                          <a:latin typeface="Times New Roman" pitchFamily="18" charset="0"/>
                          <a:cs typeface="Times New Roman" pitchFamily="18" charset="0"/>
                        </a:rPr>
                        <a:t>1</a:t>
                      </a:r>
                    </a:p>
                  </a:txBody>
                  <a:tcPr anchor="ctr"/>
                </a:tc>
                <a:tc>
                  <a:txBody>
                    <a:bodyPr/>
                    <a:p>
                      <a:pPr algn="ctr"/>
                      <a:r>
                        <a:rPr lang="en-US">
                          <a:latin typeface="Times New Roman" pitchFamily="18" charset="0"/>
                          <a:cs typeface="Times New Roman" pitchFamily="18" charset="0"/>
                        </a:rPr>
                        <a:t>77895</a:t>
                      </a:r>
                    </a:p>
                  </a:txBody>
                  <a:tcPr anchor="ctr"/>
                </a:tc>
                <a:tc>
                  <a:txBody>
                    <a:bodyPr/>
                    <a:p>
                      <a:pPr algn="ctr"/>
                      <a:r>
                        <a:rPr lang="en-US">
                          <a:latin typeface="Times New Roman" pitchFamily="18" charset="0"/>
                          <a:cs typeface="Times New Roman" pitchFamily="18" charset="0"/>
                        </a:rPr>
                        <a:t>3</a:t>
                      </a:r>
                    </a:p>
                  </a:txBody>
                  <a:tcPr anchor="ctr"/>
                </a:tc>
              </a:tr>
              <a:tr h="370840">
                <a:tc>
                  <a:txBody>
                    <a:bodyPr/>
                    <a:p>
                      <a:pPr algn="ctr"/>
                      <a:r>
                        <a:rPr dirty="0" lang="en-US">
                          <a:latin typeface="Times New Roman" pitchFamily="18" charset="0"/>
                          <a:cs typeface="Times New Roman" pitchFamily="18" charset="0"/>
                        </a:rPr>
                        <a:t>2</a:t>
                      </a:r>
                    </a:p>
                  </a:txBody>
                  <a:tcPr anchor="ctr"/>
                </a:tc>
                <a:tc>
                  <a:txBody>
                    <a:bodyPr/>
                    <a:p>
                      <a:pPr algn="ctr"/>
                      <a:r>
                        <a:rPr lang="en-US">
                          <a:latin typeface="Times New Roman" pitchFamily="18" charset="0"/>
                          <a:cs typeface="Times New Roman" pitchFamily="18" charset="0"/>
                        </a:rPr>
                        <a:t>44678</a:t>
                      </a:r>
                    </a:p>
                  </a:txBody>
                  <a:tcPr anchor="ctr"/>
                </a:tc>
                <a:tc>
                  <a:txBody>
                    <a:bodyPr/>
                    <a:p>
                      <a:pPr algn="ctr"/>
                      <a:r>
                        <a:rPr lang="en-US">
                          <a:latin typeface="Times New Roman" pitchFamily="18" charset="0"/>
                          <a:cs typeface="Times New Roman" pitchFamily="18" charset="0"/>
                        </a:rPr>
                        <a:t>3</a:t>
                      </a:r>
                    </a:p>
                  </a:txBody>
                  <a:tcPr anchor="ctr"/>
                </a:tc>
              </a:tr>
              <a:tr h="370840">
                <a:tc>
                  <a:txBody>
                    <a:bodyPr/>
                    <a:p>
                      <a:pPr algn="ctr"/>
                      <a:r>
                        <a:rPr dirty="0" lang="en-US">
                          <a:latin typeface="Times New Roman" pitchFamily="18" charset="0"/>
                          <a:cs typeface="Times New Roman" pitchFamily="18" charset="0"/>
                        </a:rPr>
                        <a:t>3</a:t>
                      </a:r>
                    </a:p>
                  </a:txBody>
                  <a:tcPr anchor="ctr"/>
                </a:tc>
                <a:tc>
                  <a:txBody>
                    <a:bodyPr/>
                    <a:p>
                      <a:pPr algn="ctr"/>
                      <a:r>
                        <a:rPr dirty="0" lang="en-US">
                          <a:latin typeface="Times New Roman" pitchFamily="18" charset="0"/>
                          <a:cs typeface="Times New Roman" pitchFamily="18" charset="0"/>
                        </a:rPr>
                        <a:t>22456</a:t>
                      </a:r>
                    </a:p>
                  </a:txBody>
                  <a:tcPr anchor="ctr"/>
                </a:tc>
                <a:tc>
                  <a:txBody>
                    <a:bodyPr/>
                    <a:p>
                      <a:pPr algn="ctr"/>
                      <a:r>
                        <a:rPr lang="en-US">
                          <a:latin typeface="Times New Roman" pitchFamily="18" charset="0"/>
                          <a:cs typeface="Times New Roman" pitchFamily="18" charset="0"/>
                        </a:rPr>
                        <a:t>1</a:t>
                      </a:r>
                    </a:p>
                  </a:txBody>
                  <a:tcPr anchor="ctr"/>
                </a:tc>
              </a:tr>
              <a:tr h="370840">
                <a:tc>
                  <a:txBody>
                    <a:bodyPr/>
                    <a:p>
                      <a:pPr algn="ctr"/>
                      <a:r>
                        <a:rPr dirty="0" lang="en-US">
                          <a:latin typeface="Times New Roman" pitchFamily="18" charset="0"/>
                          <a:cs typeface="Times New Roman" pitchFamily="18" charset="0"/>
                        </a:rPr>
                        <a:t>4</a:t>
                      </a:r>
                    </a:p>
                  </a:txBody>
                  <a:tcPr anchor="ctr"/>
                </a:tc>
                <a:tc>
                  <a:txBody>
                    <a:bodyPr/>
                    <a:p>
                      <a:pPr algn="ctr"/>
                      <a:r>
                        <a:rPr dirty="0" lang="en-US">
                          <a:latin typeface="Times New Roman" pitchFamily="18" charset="0"/>
                          <a:cs typeface="Times New Roman" pitchFamily="18" charset="0"/>
                        </a:rPr>
                        <a:t>24562</a:t>
                      </a:r>
                    </a:p>
                  </a:txBody>
                  <a:tcPr anchor="ctr"/>
                </a:tc>
                <a:tc>
                  <a:txBody>
                    <a:bodyPr/>
                    <a:p>
                      <a:pPr algn="ctr"/>
                      <a:r>
                        <a:rPr lang="en-US">
                          <a:latin typeface="Times New Roman" pitchFamily="18" charset="0"/>
                          <a:cs typeface="Times New Roman" pitchFamily="18" charset="0"/>
                        </a:rPr>
                        <a:t>1</a:t>
                      </a:r>
                    </a:p>
                  </a:txBody>
                  <a:tcPr anchor="ctr"/>
                </a:tc>
              </a:tr>
              <a:tr h="370840">
                <a:tc>
                  <a:txBody>
                    <a:bodyPr/>
                    <a:p>
                      <a:pPr algn="ctr"/>
                      <a:r>
                        <a:rPr lang="en-US">
                          <a:latin typeface="Times New Roman" pitchFamily="18" charset="0"/>
                          <a:cs typeface="Times New Roman" pitchFamily="18" charset="0"/>
                        </a:rPr>
                        <a:t>5</a:t>
                      </a:r>
                    </a:p>
                  </a:txBody>
                  <a:tcPr anchor="ctr"/>
                </a:tc>
                <a:tc>
                  <a:txBody>
                    <a:bodyPr/>
                    <a:p>
                      <a:pPr algn="ctr"/>
                      <a:r>
                        <a:rPr dirty="0" lang="en-US">
                          <a:latin typeface="Times New Roman" pitchFamily="18" charset="0"/>
                          <a:cs typeface="Times New Roman" pitchFamily="18" charset="0"/>
                        </a:rPr>
                        <a:t>34764</a:t>
                      </a:r>
                    </a:p>
                  </a:txBody>
                  <a:tcPr anchor="ctr"/>
                </a:tc>
                <a:tc>
                  <a:txBody>
                    <a:bodyPr/>
                    <a:p>
                      <a:pPr algn="ctr"/>
                      <a:r>
                        <a:rPr dirty="0" lang="en-US">
                          <a:latin typeface="Times New Roman" pitchFamily="18" charset="0"/>
                          <a:cs typeface="Times New Roman" pitchFamily="18" charset="0"/>
                        </a:rPr>
                        <a:t>15</a:t>
                      </a:r>
                    </a:p>
                  </a:txBody>
                  <a:tcPr anchor="ctr"/>
                </a:tc>
              </a:tr>
            </a:tbl>
          </a:graphicData>
        </a:graphic>
      </p:graphicFrame>
      <p:sp>
        <p:nvSpPr>
          <p:cNvPr id="1048742" name="Rectangle 7"/>
          <p:cNvSpPr/>
          <p:nvPr/>
        </p:nvSpPr>
        <p:spPr>
          <a:xfrm>
            <a:off x="762000" y="5867400"/>
            <a:ext cx="7772400" cy="769441"/>
          </a:xfrm>
          <a:prstGeom prst="rect"/>
        </p:spPr>
        <p:txBody>
          <a:bodyPr wrap="square">
            <a:spAutoFit/>
          </a:bodyPr>
          <a:p>
            <a:r>
              <a:rPr dirty="0" sz="2200" lang="en-US" smtClean="0">
                <a:latin typeface="Times New Roman" pitchFamily="18" charset="0"/>
                <a:cs typeface="Times New Roman" pitchFamily="18" charset="0"/>
              </a:rPr>
              <a:t>Now we want to list all the persons with any orders.</a:t>
            </a:r>
          </a:p>
          <a:p>
            <a:r>
              <a:rPr dirty="0" sz="2200" lang="en-US" smtClean="0">
                <a:latin typeface="Times New Roman" pitchFamily="18" charset="0"/>
                <a:cs typeface="Times New Roman" pitchFamily="18" charset="0"/>
              </a:rPr>
              <a:t>We use the SELECT statement:</a:t>
            </a:r>
            <a:endParaRPr dirty="0" sz="2200" lang="en-US">
              <a:latin typeface="Times New Roman" pitchFamily="18" charset="0"/>
              <a:cs typeface="Times New Roman"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03" name="Title 1"/>
          <p:cNvSpPr>
            <a:spLocks noGrp="1"/>
          </p:cNvSpPr>
          <p:nvPr>
            <p:ph type="title"/>
          </p:nvPr>
        </p:nvSpPr>
        <p:spPr>
          <a:xfrm>
            <a:off x="457200" y="274638"/>
            <a:ext cx="8229600" cy="487362"/>
          </a:xfrm>
        </p:spPr>
        <p:txBody>
          <a:bodyPr>
            <a:noAutofit/>
          </a:bodyPr>
          <a:p>
            <a:r>
              <a:rPr b="1" dirty="0" sz="2800" lang="en-US" smtClean="0">
                <a:solidFill>
                  <a:srgbClr val="FF0000"/>
                </a:solidFill>
                <a:latin typeface="Times New Roman" pitchFamily="18" charset="0"/>
                <a:cs typeface="Times New Roman" pitchFamily="18" charset="0"/>
              </a:rPr>
              <a:t>SQL Not Null Constraint : </a:t>
            </a:r>
            <a:br>
              <a:rPr b="1" dirty="0" sz="2800" lang="en-US" smtClean="0">
                <a:solidFill>
                  <a:srgbClr val="FF0000"/>
                </a:solidFill>
                <a:latin typeface="Times New Roman" pitchFamily="18" charset="0"/>
                <a:cs typeface="Times New Roman" pitchFamily="18" charset="0"/>
              </a:rPr>
            </a:br>
            <a:endParaRPr dirty="0" sz="2800" lang="en-US">
              <a:solidFill>
                <a:srgbClr val="FF0000"/>
              </a:solidFill>
              <a:latin typeface="Times New Roman" pitchFamily="18" charset="0"/>
              <a:cs typeface="Times New Roman" pitchFamily="18" charset="0"/>
            </a:endParaRPr>
          </a:p>
        </p:txBody>
      </p:sp>
      <p:sp>
        <p:nvSpPr>
          <p:cNvPr id="1048604" name="Content Placeholder 2"/>
          <p:cNvSpPr>
            <a:spLocks noGrp="1"/>
          </p:cNvSpPr>
          <p:nvPr>
            <p:ph idx="1"/>
          </p:nvPr>
        </p:nvSpPr>
        <p:spPr>
          <a:xfrm>
            <a:off x="228600" y="609600"/>
            <a:ext cx="8686800" cy="6019800"/>
          </a:xfrm>
        </p:spPr>
        <p:txBody>
          <a:bodyPr>
            <a:normAutofit fontScale="87500" lnSpcReduction="20000"/>
          </a:bodyPr>
          <a:p>
            <a:r>
              <a:rPr dirty="0" lang="en-US" smtClean="0">
                <a:latin typeface="Times New Roman" pitchFamily="18" charset="0"/>
                <a:cs typeface="Times New Roman" pitchFamily="18" charset="0"/>
              </a:rPr>
              <a:t>This constraint ensures all rows in the table contain a definite value for the column which is specified as not null. Which means a null value is not allowed. </a:t>
            </a:r>
          </a:p>
          <a:p>
            <a:r>
              <a:rPr dirty="0" lang="en-US" smtClean="0">
                <a:solidFill>
                  <a:srgbClr val="FF0000"/>
                </a:solidFill>
                <a:latin typeface="Times New Roman" pitchFamily="18" charset="0"/>
                <a:cs typeface="Times New Roman" pitchFamily="18" charset="0"/>
              </a:rPr>
              <a:t>Syntax:</a:t>
            </a:r>
          </a:p>
          <a:p>
            <a:pPr>
              <a:buNone/>
            </a:pP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a:t>
            </a:r>
            <a:r>
              <a:rPr dirty="0" lang="en-US" smtClean="0">
                <a:solidFill>
                  <a:srgbClr val="C00000"/>
                </a:solidFill>
                <a:latin typeface="Times New Roman" pitchFamily="18" charset="0"/>
                <a:cs typeface="Times New Roman" pitchFamily="18" charset="0"/>
              </a:rPr>
              <a:t>CONSTRAINT</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constraint</a:t>
            </a:r>
            <a:r>
              <a:rPr dirty="0" lang="en-US" smtClean="0">
                <a:latin typeface="Times New Roman" pitchFamily="18" charset="0"/>
                <a:cs typeface="Times New Roman" pitchFamily="18" charset="0"/>
              </a:rPr>
              <a:t>_ name] </a:t>
            </a:r>
            <a:r>
              <a:rPr dirty="0" lang="en-US" smtClean="0">
                <a:solidFill>
                  <a:srgbClr val="FF0000"/>
                </a:solidFill>
                <a:latin typeface="Times New Roman" pitchFamily="18" charset="0"/>
                <a:cs typeface="Times New Roman" pitchFamily="18" charset="0"/>
              </a:rPr>
              <a:t>NOT NULL </a:t>
            </a:r>
          </a:p>
          <a:p>
            <a:r>
              <a:rPr dirty="0" lang="en-US" smtClean="0">
                <a:solidFill>
                  <a:srgbClr val="FF0000"/>
                </a:solidFill>
                <a:latin typeface="Times New Roman" pitchFamily="18" charset="0"/>
                <a:cs typeface="Times New Roman" pitchFamily="18" charset="0"/>
              </a:rPr>
              <a:t>Example: </a:t>
            </a:r>
          </a:p>
          <a:p>
            <a:r>
              <a:rPr dirty="0" lang="en-US" smtClean="0">
                <a:latin typeface="Times New Roman" pitchFamily="18" charset="0"/>
                <a:cs typeface="Times New Roman" pitchFamily="18" charset="0"/>
              </a:rPr>
              <a:t>To create a employee table with Null value, the query would be like,</a:t>
            </a:r>
          </a:p>
          <a:p>
            <a:pPr>
              <a:buNone/>
            </a:pPr>
            <a:r>
              <a:rPr dirty="0" lang="en-US" smtClean="0">
                <a:solidFill>
                  <a:srgbClr val="FF0000"/>
                </a:solidFill>
                <a:latin typeface="Times New Roman" pitchFamily="18" charset="0"/>
                <a:cs typeface="Times New Roman" pitchFamily="18" charset="0"/>
              </a:rPr>
              <a:t>CREATE TABLE </a:t>
            </a:r>
            <a:r>
              <a:rPr dirty="0" lang="en-US" smtClean="0">
                <a:latin typeface="Times New Roman" pitchFamily="18" charset="0"/>
                <a:cs typeface="Times New Roman" pitchFamily="18" charset="0"/>
              </a:rPr>
              <a:t>employee</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 id number(5),</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name char(20) </a:t>
            </a:r>
            <a:r>
              <a:rPr dirty="0" lang="en-US" smtClean="0">
                <a:solidFill>
                  <a:srgbClr val="FF0000"/>
                </a:solidFill>
                <a:latin typeface="Times New Roman" pitchFamily="18" charset="0"/>
                <a:cs typeface="Times New Roman" pitchFamily="18" charset="0"/>
              </a:rPr>
              <a:t>CONSTRAINT</a:t>
            </a:r>
            <a:r>
              <a:rPr dirty="0" lang="en-US" smtClean="0">
                <a:latin typeface="Times New Roman" pitchFamily="18" charset="0"/>
                <a:cs typeface="Times New Roman" pitchFamily="18" charset="0"/>
              </a:rPr>
              <a:t> nm </a:t>
            </a:r>
            <a:r>
              <a:rPr dirty="0" lang="en-US" smtClean="0">
                <a:solidFill>
                  <a:srgbClr val="FF0000"/>
                </a:solidFill>
                <a:latin typeface="Times New Roman" pitchFamily="18" charset="0"/>
                <a:cs typeface="Times New Roman" pitchFamily="18" charset="0"/>
              </a:rPr>
              <a:t>NOT NULL</a:t>
            </a:r>
            <a:r>
              <a:rPr dirty="0" lang="en-US" smtClean="0">
                <a:latin typeface="Times New Roman" pitchFamily="18" charset="0"/>
                <a:cs typeface="Times New Roman" pitchFamily="18" charset="0"/>
              </a:rPr>
              <a:t>,</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dept char(10),</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age number(2),</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salary number(10),</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location char(10)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a:t>
            </a:r>
          </a:p>
          <a:p>
            <a:endParaRPr dirty="0" lang="en-US"/>
          </a:p>
        </p:txBody>
      </p:sp>
      <p:sp>
        <p:nvSpPr>
          <p:cNvPr id="1048605" name="Slide Number Placeholder 3"/>
          <p:cNvSpPr>
            <a:spLocks noGrp="1"/>
          </p:cNvSpPr>
          <p:nvPr>
            <p:ph type="sldNum" sz="quarter" idx="12"/>
          </p:nvPr>
        </p:nvSpPr>
        <p:spPr/>
        <p:txBody>
          <a:bodyPr/>
          <a:p>
            <a:fld id="{B6F15528-21DE-4FAA-801E-634DDDAF4B2B}" type="slidenum">
              <a:rPr lang="en-US" smtClean="0"/>
              <a:t>5</a:t>
            </a:fld>
            <a:endParaRPr lang="en-US"/>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43" name="Title 1"/>
          <p:cNvSpPr>
            <a:spLocks noGrp="1"/>
          </p:cNvSpPr>
          <p:nvPr>
            <p:ph type="title"/>
          </p:nvPr>
        </p:nvSpPr>
        <p:spPr>
          <a:xfrm>
            <a:off x="457200" y="0"/>
            <a:ext cx="8229600" cy="45719"/>
          </a:xfrm>
        </p:spPr>
        <p:txBody>
          <a:bodyPr>
            <a:normAutofit fontScale="90000"/>
          </a:bodyPr>
          <a:p>
            <a:endParaRPr dirty="0" lang="en-US"/>
          </a:p>
        </p:txBody>
      </p:sp>
      <p:sp>
        <p:nvSpPr>
          <p:cNvPr id="1048744" name="Content Placeholder 2"/>
          <p:cNvSpPr>
            <a:spLocks noGrp="1"/>
          </p:cNvSpPr>
          <p:nvPr>
            <p:ph idx="1"/>
          </p:nvPr>
        </p:nvSpPr>
        <p:spPr>
          <a:xfrm>
            <a:off x="228600" y="228600"/>
            <a:ext cx="8763000" cy="6477000"/>
          </a:xfrm>
        </p:spPr>
        <p:txBody>
          <a:bodyPr>
            <a:normAutofit/>
          </a:bodyPr>
          <a:p>
            <a:r>
              <a:rPr dirty="0" sz="2200" lang="en-US" smtClean="0">
                <a:solidFill>
                  <a:srgbClr val="FF0000"/>
                </a:solidFill>
                <a:latin typeface="Times New Roman" pitchFamily="18" charset="0"/>
                <a:cs typeface="Times New Roman" pitchFamily="18" charset="0"/>
              </a:rPr>
              <a:t>SELECT</a:t>
            </a:r>
            <a:r>
              <a:rPr dirty="0" sz="2200" lang="en-US" smtClean="0">
                <a:latin typeface="Times New Roman" pitchFamily="18" charset="0"/>
                <a:cs typeface="Times New Roman" pitchFamily="18" charset="0"/>
              </a:rPr>
              <a:t> </a:t>
            </a:r>
            <a:r>
              <a:rPr dirty="0" sz="2200" lang="en-US" err="1" smtClean="0">
                <a:latin typeface="Times New Roman" pitchFamily="18" charset="0"/>
                <a:cs typeface="Times New Roman" pitchFamily="18" charset="0"/>
              </a:rPr>
              <a:t>Persons.LastName</a:t>
            </a:r>
            <a:r>
              <a:rPr dirty="0" sz="2200" lang="en-US" smtClean="0">
                <a:latin typeface="Times New Roman" pitchFamily="18" charset="0"/>
                <a:cs typeface="Times New Roman" pitchFamily="18" charset="0"/>
              </a:rPr>
              <a:t>, </a:t>
            </a:r>
            <a:r>
              <a:rPr dirty="0" sz="2200" lang="en-US" err="1" smtClean="0">
                <a:latin typeface="Times New Roman" pitchFamily="18" charset="0"/>
                <a:cs typeface="Times New Roman" pitchFamily="18" charset="0"/>
              </a:rPr>
              <a:t>Persons.FirstName</a:t>
            </a:r>
            <a:r>
              <a:rPr dirty="0" sz="2200" lang="en-US" smtClean="0">
                <a:latin typeface="Times New Roman" pitchFamily="18" charset="0"/>
                <a:cs typeface="Times New Roman" pitchFamily="18" charset="0"/>
              </a:rPr>
              <a:t>, </a:t>
            </a:r>
            <a:r>
              <a:rPr dirty="0" sz="2200" lang="en-US" err="1" smtClean="0">
                <a:latin typeface="Times New Roman" pitchFamily="18" charset="0"/>
                <a:cs typeface="Times New Roman" pitchFamily="18" charset="0"/>
              </a:rPr>
              <a:t>Orders.OrderNo</a:t>
            </a:r>
            <a:r>
              <a:rPr dirty="0" sz="2200" lang="en-US" smtClean="0">
                <a:latin typeface="Times New Roman" pitchFamily="18" charset="0"/>
                <a:cs typeface="Times New Roman" pitchFamily="18" charset="0"/>
              </a:rPr>
              <a:t/>
            </a:r>
            <a:br>
              <a:rPr dirty="0" sz="2200" lang="en-US" smtClean="0">
                <a:latin typeface="Times New Roman" pitchFamily="18" charset="0"/>
                <a:cs typeface="Times New Roman" pitchFamily="18" charset="0"/>
              </a:rPr>
            </a:br>
            <a:r>
              <a:rPr dirty="0" sz="2200" lang="en-US" smtClean="0">
                <a:solidFill>
                  <a:srgbClr val="FF0000"/>
                </a:solidFill>
                <a:latin typeface="Times New Roman" pitchFamily="18" charset="0"/>
                <a:cs typeface="Times New Roman" pitchFamily="18" charset="0"/>
              </a:rPr>
              <a:t>FROM </a:t>
            </a:r>
            <a:r>
              <a:rPr dirty="0" sz="2200" lang="en-US" smtClean="0">
                <a:latin typeface="Times New Roman" pitchFamily="18" charset="0"/>
                <a:cs typeface="Times New Roman" pitchFamily="18" charset="0"/>
              </a:rPr>
              <a:t>Persons</a:t>
            </a:r>
            <a:br>
              <a:rPr dirty="0" sz="2200" lang="en-US" smtClean="0">
                <a:latin typeface="Times New Roman" pitchFamily="18" charset="0"/>
                <a:cs typeface="Times New Roman" pitchFamily="18" charset="0"/>
              </a:rPr>
            </a:br>
            <a:r>
              <a:rPr dirty="0" sz="2200" lang="en-US" smtClean="0">
                <a:solidFill>
                  <a:srgbClr val="FF0000"/>
                </a:solidFill>
                <a:latin typeface="Times New Roman" pitchFamily="18" charset="0"/>
                <a:cs typeface="Times New Roman" pitchFamily="18" charset="0"/>
              </a:rPr>
              <a:t>INNER JOIN </a:t>
            </a:r>
            <a:r>
              <a:rPr dirty="0" sz="2200" lang="en-US" smtClean="0">
                <a:latin typeface="Times New Roman" pitchFamily="18" charset="0"/>
                <a:cs typeface="Times New Roman" pitchFamily="18" charset="0"/>
              </a:rPr>
              <a:t>Orders</a:t>
            </a:r>
            <a:br>
              <a:rPr dirty="0" sz="2200" lang="en-US" smtClean="0">
                <a:latin typeface="Times New Roman" pitchFamily="18" charset="0"/>
                <a:cs typeface="Times New Roman" pitchFamily="18" charset="0"/>
              </a:rPr>
            </a:br>
            <a:r>
              <a:rPr dirty="0" sz="2200" lang="en-US" smtClean="0">
                <a:solidFill>
                  <a:srgbClr val="FF0000"/>
                </a:solidFill>
                <a:latin typeface="Times New Roman" pitchFamily="18" charset="0"/>
                <a:cs typeface="Times New Roman" pitchFamily="18" charset="0"/>
              </a:rPr>
              <a:t>ON</a:t>
            </a:r>
            <a:r>
              <a:rPr dirty="0" sz="2200" lang="en-US" smtClean="0">
                <a:latin typeface="Times New Roman" pitchFamily="18" charset="0"/>
                <a:cs typeface="Times New Roman" pitchFamily="18" charset="0"/>
              </a:rPr>
              <a:t> </a:t>
            </a:r>
            <a:r>
              <a:rPr dirty="0" sz="2200" lang="en-US" err="1" smtClean="0">
                <a:latin typeface="Times New Roman" pitchFamily="18" charset="0"/>
                <a:cs typeface="Times New Roman" pitchFamily="18" charset="0"/>
              </a:rPr>
              <a:t>Persons.P_Id</a:t>
            </a:r>
            <a:r>
              <a:rPr dirty="0" sz="2200" lang="en-US" smtClean="0">
                <a:latin typeface="Times New Roman" pitchFamily="18" charset="0"/>
                <a:cs typeface="Times New Roman" pitchFamily="18" charset="0"/>
              </a:rPr>
              <a:t>=</a:t>
            </a:r>
            <a:r>
              <a:rPr dirty="0" sz="2200" lang="en-US" err="1" smtClean="0">
                <a:latin typeface="Times New Roman" pitchFamily="18" charset="0"/>
                <a:cs typeface="Times New Roman" pitchFamily="18" charset="0"/>
              </a:rPr>
              <a:t>Orders.P_Id</a:t>
            </a:r>
            <a:r>
              <a:rPr dirty="0" sz="2200" lang="en-US" smtClean="0">
                <a:latin typeface="Times New Roman" pitchFamily="18" charset="0"/>
                <a:cs typeface="Times New Roman" pitchFamily="18" charset="0"/>
              </a:rPr>
              <a:t/>
            </a:r>
            <a:br>
              <a:rPr dirty="0" sz="2200" lang="en-US" smtClean="0">
                <a:latin typeface="Times New Roman" pitchFamily="18" charset="0"/>
                <a:cs typeface="Times New Roman" pitchFamily="18" charset="0"/>
              </a:rPr>
            </a:br>
            <a:r>
              <a:rPr dirty="0" sz="2200" lang="en-US" smtClean="0">
                <a:solidFill>
                  <a:srgbClr val="FF0000"/>
                </a:solidFill>
                <a:latin typeface="Times New Roman" pitchFamily="18" charset="0"/>
                <a:cs typeface="Times New Roman" pitchFamily="18" charset="0"/>
              </a:rPr>
              <a:t>ORDER BY </a:t>
            </a:r>
            <a:r>
              <a:rPr dirty="0" sz="2200" lang="en-US" err="1" smtClean="0">
                <a:latin typeface="Times New Roman" pitchFamily="18" charset="0"/>
                <a:cs typeface="Times New Roman" pitchFamily="18" charset="0"/>
              </a:rPr>
              <a:t>Persons.LastName</a:t>
            </a:r>
            <a:endParaRPr dirty="0" sz="2200" lang="en-US" smtClean="0">
              <a:latin typeface="Times New Roman" pitchFamily="18" charset="0"/>
              <a:cs typeface="Times New Roman" pitchFamily="18" charset="0"/>
            </a:endParaRPr>
          </a:p>
          <a:p>
            <a:r>
              <a:rPr dirty="0" sz="2200" lang="en-US" smtClean="0">
                <a:latin typeface="Times New Roman" pitchFamily="18" charset="0"/>
                <a:cs typeface="Times New Roman" pitchFamily="18" charset="0"/>
              </a:rPr>
              <a:t>The result-set will look like this:</a:t>
            </a:r>
            <a:endParaRPr dirty="0" sz="2200" lang="en-US">
              <a:latin typeface="Times New Roman" pitchFamily="18" charset="0"/>
              <a:cs typeface="Times New Roman" pitchFamily="18" charset="0"/>
            </a:endParaRPr>
          </a:p>
        </p:txBody>
      </p:sp>
      <p:sp>
        <p:nvSpPr>
          <p:cNvPr id="1048745" name="Slide Number Placeholder 3"/>
          <p:cNvSpPr>
            <a:spLocks noGrp="1"/>
          </p:cNvSpPr>
          <p:nvPr>
            <p:ph type="sldNum" sz="quarter" idx="12"/>
          </p:nvPr>
        </p:nvSpPr>
        <p:spPr/>
        <p:txBody>
          <a:bodyPr/>
          <a:p>
            <a:fld id="{B6F15528-21DE-4FAA-801E-634DDDAF4B2B}" type="slidenum">
              <a:rPr lang="en-US" smtClean="0"/>
              <a:t>50</a:t>
            </a:fld>
            <a:endParaRPr lang="en-US"/>
          </a:p>
        </p:txBody>
      </p:sp>
      <p:graphicFrame>
        <p:nvGraphicFramePr>
          <p:cNvPr id="4194318" name="Table 4"/>
          <p:cNvGraphicFramePr>
            <a:graphicFrameLocks noGrp="1"/>
          </p:cNvGraphicFramePr>
          <p:nvPr/>
        </p:nvGraphicFramePr>
        <p:xfrm>
          <a:off x="914400" y="2667000"/>
          <a:ext cx="6096000" cy="2057400"/>
        </p:xfrm>
        <a:graphic>
          <a:graphicData uri="http://schemas.openxmlformats.org/drawingml/2006/table">
            <a:tbl>
              <a:tblPr firstRow="1" bandRow="1">
                <a:tableStyleId>{5C22544A-7EE6-4342-B048-85BDC9FD1C3A}</a:tableStyleId>
              </a:tblPr>
              <a:tblGrid>
                <a:gridCol w="2032000"/>
                <a:gridCol w="2032000"/>
                <a:gridCol w="2032000"/>
              </a:tblGrid>
              <a:tr h="457200">
                <a:tc>
                  <a:txBody>
                    <a:bodyPr/>
                    <a:p>
                      <a:pPr algn="ctr"/>
                      <a:r>
                        <a:rPr dirty="0" sz="2000" lang="en-US" err="1">
                          <a:latin typeface="Times New Roman" pitchFamily="18" charset="0"/>
                          <a:cs typeface="Times New Roman" pitchFamily="18" charset="0"/>
                        </a:rPr>
                        <a:t>LastName</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FirstName</a:t>
                      </a:r>
                    </a:p>
                  </a:txBody>
                  <a:tcPr anchor="ctr"/>
                </a:tc>
                <a:tc>
                  <a:txBody>
                    <a:bodyPr/>
                    <a:p>
                      <a:pPr algn="ctr"/>
                      <a:r>
                        <a:rPr sz="2000" lang="en-US">
                          <a:latin typeface="Times New Roman" pitchFamily="18" charset="0"/>
                          <a:cs typeface="Times New Roman" pitchFamily="18" charset="0"/>
                        </a:rPr>
                        <a:t>OrderNo</a:t>
                      </a:r>
                    </a:p>
                  </a:txBody>
                  <a:tcPr anchor="ctr"/>
                </a:tc>
              </a:tr>
              <a:tr h="370840">
                <a:tc>
                  <a:txBody>
                    <a:bodyPr/>
                    <a:p>
                      <a:pPr algn="ctr"/>
                      <a:r>
                        <a:rPr dirty="0" sz="2000" lang="en-US"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A</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22456</a:t>
                      </a:r>
                    </a:p>
                  </a:txBody>
                  <a:tcPr anchor="ctr"/>
                </a:tc>
              </a:tr>
              <a:tr h="370840">
                <a:tc>
                  <a:txBody>
                    <a:bodyPr/>
                    <a:p>
                      <a:pPr algn="ctr"/>
                      <a:r>
                        <a:rPr dirty="0" sz="2000" lang="en-US"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A</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24562</a:t>
                      </a:r>
                    </a:p>
                  </a:txBody>
                  <a:tcPr anchor="ctr"/>
                </a:tc>
              </a:tr>
              <a:tr h="411480">
                <a:tc>
                  <a:txBody>
                    <a:bodyPr/>
                    <a:p>
                      <a:pPr algn="ctr"/>
                      <a:r>
                        <a:rPr dirty="0" sz="2000" lang="en-US" smtClean="0">
                          <a:latin typeface="Times New Roman" pitchFamily="18" charset="0"/>
                          <a:cs typeface="Times New Roman" pitchFamily="18" charset="0"/>
                        </a:rPr>
                        <a:t>XYZ</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C</a:t>
                      </a:r>
                      <a:endParaRPr dirty="0" sz="2000" lang="en-US">
                        <a:latin typeface="Times New Roman" pitchFamily="18" charset="0"/>
                        <a:cs typeface="Times New Roman" pitchFamily="18" charset="0"/>
                      </a:endParaRPr>
                    </a:p>
                  </a:txBody>
                  <a:tcPr anchor="ctr"/>
                </a:tc>
                <a:tc>
                  <a:txBody>
                    <a:bodyPr/>
                    <a:p>
                      <a:pPr algn="ctr"/>
                      <a:r>
                        <a:rPr dirty="0" sz="2000" lang="en-US">
                          <a:latin typeface="Times New Roman" pitchFamily="18" charset="0"/>
                          <a:cs typeface="Times New Roman" pitchFamily="18" charset="0"/>
                        </a:rPr>
                        <a:t>77895</a:t>
                      </a:r>
                    </a:p>
                  </a:txBody>
                  <a:tcPr anchor="ctr"/>
                </a:tc>
              </a:tr>
              <a:tr h="370840">
                <a:tc>
                  <a:txBody>
                    <a:bodyPr/>
                    <a:p>
                      <a:pPr algn="ctr"/>
                      <a:r>
                        <a:rPr dirty="0" sz="2000" lang="en-US" smtClean="0">
                          <a:latin typeface="Times New Roman" pitchFamily="18" charset="0"/>
                          <a:cs typeface="Times New Roman" pitchFamily="18" charset="0"/>
                        </a:rPr>
                        <a:t>XYZ</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C</a:t>
                      </a:r>
                      <a:endParaRPr dirty="0" sz="2000" lang="en-US">
                        <a:latin typeface="Times New Roman" pitchFamily="18" charset="0"/>
                        <a:cs typeface="Times New Roman" pitchFamily="18" charset="0"/>
                      </a:endParaRPr>
                    </a:p>
                  </a:txBody>
                  <a:tcPr anchor="ctr"/>
                </a:tc>
                <a:tc>
                  <a:txBody>
                    <a:bodyPr/>
                    <a:p>
                      <a:pPr algn="ctr"/>
                      <a:r>
                        <a:rPr dirty="0" sz="2000" lang="en-US">
                          <a:latin typeface="Times New Roman" pitchFamily="18" charset="0"/>
                          <a:cs typeface="Times New Roman" pitchFamily="18" charset="0"/>
                        </a:rPr>
                        <a:t>44678</a:t>
                      </a:r>
                    </a:p>
                  </a:txBody>
                  <a:tcPr anchor="ctr"/>
                </a:tc>
              </a:tr>
            </a:tbl>
          </a:graphicData>
        </a:graphic>
      </p:graphicFrame>
      <p:sp>
        <p:nvSpPr>
          <p:cNvPr id="1048746" name="Rectangle 5"/>
          <p:cNvSpPr/>
          <p:nvPr/>
        </p:nvSpPr>
        <p:spPr>
          <a:xfrm>
            <a:off x="609600" y="4876800"/>
            <a:ext cx="7848600" cy="1200329"/>
          </a:xfrm>
          <a:prstGeom prst="rect"/>
        </p:spPr>
        <p:txBody>
          <a:bodyPr wrap="square">
            <a:spAutoFit/>
          </a:bodyPr>
          <a:p>
            <a:r>
              <a:rPr dirty="0" sz="2400" lang="en-US" smtClean="0">
                <a:latin typeface="Times New Roman" pitchFamily="18" charset="0"/>
                <a:cs typeface="Times New Roman" pitchFamily="18" charset="0"/>
              </a:rPr>
              <a:t>The </a:t>
            </a:r>
            <a:r>
              <a:rPr dirty="0" sz="2400" lang="en-US" smtClean="0">
                <a:solidFill>
                  <a:srgbClr val="FF0000"/>
                </a:solidFill>
                <a:latin typeface="Times New Roman" pitchFamily="18" charset="0"/>
                <a:cs typeface="Times New Roman" pitchFamily="18" charset="0"/>
              </a:rPr>
              <a:t>INNER JOIN </a:t>
            </a:r>
            <a:r>
              <a:rPr dirty="0" sz="2400" lang="en-US" smtClean="0">
                <a:latin typeface="Times New Roman" pitchFamily="18" charset="0"/>
                <a:cs typeface="Times New Roman" pitchFamily="18" charset="0"/>
              </a:rPr>
              <a:t>keyword return rows when there is at least one match in both tables. If there are rows in "Persons" that do not have matches in "Orders", those rows will NOT be listed.</a:t>
            </a:r>
            <a:endParaRPr dirty="0" sz="2400" lang="en-US">
              <a:latin typeface="Times New Roman" pitchFamily="18" charset="0"/>
              <a:cs typeface="Times New Roman" pitchFamily="18" charset="0"/>
            </a:endParaRPr>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47" name="Title 1"/>
          <p:cNvSpPr>
            <a:spLocks noGrp="1"/>
          </p:cNvSpPr>
          <p:nvPr>
            <p:ph type="title"/>
          </p:nvPr>
        </p:nvSpPr>
        <p:spPr>
          <a:xfrm>
            <a:off x="457200" y="0"/>
            <a:ext cx="8229600" cy="228600"/>
          </a:xfrm>
        </p:spPr>
        <p:txBody>
          <a:bodyPr>
            <a:normAutofit fontScale="90000"/>
          </a:bodyPr>
          <a:p>
            <a:endParaRPr dirty="0" lang="en-US"/>
          </a:p>
        </p:txBody>
      </p:sp>
      <p:sp>
        <p:nvSpPr>
          <p:cNvPr id="1048748" name="Content Placeholder 2"/>
          <p:cNvSpPr>
            <a:spLocks noGrp="1"/>
          </p:cNvSpPr>
          <p:nvPr>
            <p:ph idx="1"/>
          </p:nvPr>
        </p:nvSpPr>
        <p:spPr>
          <a:xfrm>
            <a:off x="0" y="381000"/>
            <a:ext cx="9144000" cy="6477000"/>
          </a:xfrm>
        </p:spPr>
        <p:txBody>
          <a:bodyPr>
            <a:normAutofit/>
          </a:bodyPr>
          <a:p>
            <a:r>
              <a:rPr b="1" dirty="0" sz="2800" lang="en-US" smtClean="0">
                <a:solidFill>
                  <a:srgbClr val="FF0000"/>
                </a:solidFill>
                <a:latin typeface="Times New Roman" pitchFamily="18" charset="0"/>
                <a:cs typeface="Times New Roman" pitchFamily="18" charset="0"/>
              </a:rPr>
              <a:t>SQL LEFT JOIN Keyword</a:t>
            </a:r>
          </a:p>
          <a:p>
            <a:pPr>
              <a:buNone/>
            </a:pPr>
            <a:r>
              <a:rPr dirty="0" sz="2800" lang="en-US" smtClean="0">
                <a:latin typeface="Times New Roman" pitchFamily="18" charset="0"/>
                <a:cs typeface="Times New Roman" pitchFamily="18" charset="0"/>
              </a:rPr>
              <a:t>    The </a:t>
            </a:r>
            <a:r>
              <a:rPr dirty="0" sz="2800" lang="en-US" smtClean="0">
                <a:solidFill>
                  <a:srgbClr val="FF0000"/>
                </a:solidFill>
                <a:latin typeface="Times New Roman" pitchFamily="18" charset="0"/>
                <a:cs typeface="Times New Roman" pitchFamily="18" charset="0"/>
              </a:rPr>
              <a:t>LEFT JOIN </a:t>
            </a:r>
            <a:r>
              <a:rPr dirty="0" sz="2800" lang="en-US" smtClean="0">
                <a:latin typeface="Times New Roman" pitchFamily="18" charset="0"/>
                <a:cs typeface="Times New Roman" pitchFamily="18" charset="0"/>
              </a:rPr>
              <a:t>keyword returns all rows from the left table (table_name1), even if there are no matches in the right table (table_name2).</a:t>
            </a:r>
          </a:p>
          <a:p>
            <a:pPr>
              <a:buNone/>
            </a:pPr>
            <a:endParaRPr dirty="0" sz="2800" lang="en-US" smtClean="0">
              <a:latin typeface="Times New Roman" pitchFamily="18" charset="0"/>
              <a:cs typeface="Times New Roman" pitchFamily="18" charset="0"/>
            </a:endParaRPr>
          </a:p>
          <a:p>
            <a:r>
              <a:rPr b="1" dirty="0" sz="2800" lang="en-US" smtClean="0">
                <a:solidFill>
                  <a:srgbClr val="FF0000"/>
                </a:solidFill>
                <a:latin typeface="Times New Roman" pitchFamily="18" charset="0"/>
                <a:cs typeface="Times New Roman" pitchFamily="18" charset="0"/>
              </a:rPr>
              <a:t>SQL LEFT JOIN Syntax</a:t>
            </a:r>
          </a:p>
          <a:p>
            <a:pPr>
              <a:buNone/>
            </a:pPr>
            <a:r>
              <a:rPr dirty="0" sz="2700" lang="en-US" smtClean="0">
                <a:solidFill>
                  <a:srgbClr val="FF0000"/>
                </a:solidFill>
                <a:latin typeface="Times New Roman" pitchFamily="18" charset="0"/>
                <a:cs typeface="Times New Roman" pitchFamily="18" charset="0"/>
              </a:rPr>
              <a:t>    SELECT </a:t>
            </a:r>
            <a:r>
              <a:rPr dirty="0" sz="2700" lang="en-US" err="1" smtClean="0">
                <a:latin typeface="Times New Roman" pitchFamily="18" charset="0"/>
                <a:cs typeface="Times New Roman" pitchFamily="18" charset="0"/>
              </a:rPr>
              <a:t>column_name</a:t>
            </a:r>
            <a:r>
              <a:rPr dirty="0" sz="2700" lang="en-US" smtClean="0">
                <a:latin typeface="Times New Roman" pitchFamily="18" charset="0"/>
                <a:cs typeface="Times New Roman" pitchFamily="18" charset="0"/>
              </a:rPr>
              <a:t>(s)</a:t>
            </a:r>
            <a:br>
              <a:rPr dirty="0" sz="2700" lang="en-US" smtClean="0">
                <a:latin typeface="Times New Roman" pitchFamily="18" charset="0"/>
                <a:cs typeface="Times New Roman" pitchFamily="18" charset="0"/>
              </a:rPr>
            </a:br>
            <a:r>
              <a:rPr dirty="0" sz="2700" lang="en-US" smtClean="0">
                <a:solidFill>
                  <a:srgbClr val="FF0000"/>
                </a:solidFill>
                <a:latin typeface="Times New Roman" pitchFamily="18" charset="0"/>
                <a:cs typeface="Times New Roman" pitchFamily="18" charset="0"/>
              </a:rPr>
              <a:t>FROM </a:t>
            </a:r>
            <a:r>
              <a:rPr dirty="0" sz="2700" lang="en-US" smtClean="0">
                <a:latin typeface="Times New Roman" pitchFamily="18" charset="0"/>
                <a:cs typeface="Times New Roman" pitchFamily="18" charset="0"/>
              </a:rPr>
              <a:t>table_name1</a:t>
            </a:r>
            <a:br>
              <a:rPr dirty="0" sz="2700" lang="en-US" smtClean="0">
                <a:latin typeface="Times New Roman" pitchFamily="18" charset="0"/>
                <a:cs typeface="Times New Roman" pitchFamily="18" charset="0"/>
              </a:rPr>
            </a:br>
            <a:r>
              <a:rPr dirty="0" sz="2700" lang="en-US" smtClean="0">
                <a:solidFill>
                  <a:srgbClr val="FF0000"/>
                </a:solidFill>
                <a:latin typeface="Times New Roman" pitchFamily="18" charset="0"/>
                <a:cs typeface="Times New Roman" pitchFamily="18" charset="0"/>
              </a:rPr>
              <a:t>LEFT JOIN </a:t>
            </a:r>
            <a:r>
              <a:rPr dirty="0" sz="2700" lang="en-US" smtClean="0">
                <a:latin typeface="Times New Roman" pitchFamily="18" charset="0"/>
                <a:cs typeface="Times New Roman" pitchFamily="18" charset="0"/>
              </a:rPr>
              <a:t>table_name2</a:t>
            </a:r>
            <a:br>
              <a:rPr dirty="0" sz="2700" lang="en-US" smtClean="0">
                <a:latin typeface="Times New Roman" pitchFamily="18" charset="0"/>
                <a:cs typeface="Times New Roman" pitchFamily="18" charset="0"/>
              </a:rPr>
            </a:br>
            <a:r>
              <a:rPr dirty="0" sz="2700" lang="en-US" smtClean="0">
                <a:solidFill>
                  <a:srgbClr val="FF0000"/>
                </a:solidFill>
                <a:latin typeface="Times New Roman" pitchFamily="18" charset="0"/>
                <a:cs typeface="Times New Roman" pitchFamily="18" charset="0"/>
              </a:rPr>
              <a:t>ON</a:t>
            </a:r>
            <a:r>
              <a:rPr dirty="0" sz="2700" lang="en-US" smtClean="0">
                <a:latin typeface="Times New Roman" pitchFamily="18" charset="0"/>
                <a:cs typeface="Times New Roman" pitchFamily="18" charset="0"/>
              </a:rPr>
              <a:t> table_name1.column_name=table_name2.column_name</a:t>
            </a:r>
          </a:p>
          <a:p>
            <a:pPr>
              <a:buNone/>
            </a:pPr>
            <a:endParaRPr dirty="0" sz="2700" lang="en-US" smtClean="0">
              <a:latin typeface="Times New Roman" pitchFamily="18" charset="0"/>
              <a:cs typeface="Times New Roman" pitchFamily="18" charset="0"/>
            </a:endParaRPr>
          </a:p>
          <a:p>
            <a:pPr>
              <a:buNone/>
            </a:pPr>
            <a:endParaRPr b="1" dirty="0" sz="2700" lang="en-US">
              <a:latin typeface="Times New Roman" pitchFamily="18" charset="0"/>
              <a:cs typeface="Times New Roman" pitchFamily="18" charset="0"/>
            </a:endParaRPr>
          </a:p>
        </p:txBody>
      </p:sp>
      <p:sp>
        <p:nvSpPr>
          <p:cNvPr id="1048749" name="Slide Number Placeholder 3"/>
          <p:cNvSpPr>
            <a:spLocks noGrp="1"/>
          </p:cNvSpPr>
          <p:nvPr>
            <p:ph type="sldNum" sz="quarter" idx="12"/>
          </p:nvPr>
        </p:nvSpPr>
        <p:spPr/>
        <p:txBody>
          <a:bodyPr/>
          <a:p>
            <a:fld id="{B6F15528-21DE-4FAA-801E-634DDDAF4B2B}" type="slidenum">
              <a:rPr lang="en-US" smtClean="0"/>
              <a:t>51</a:t>
            </a:fld>
            <a:endParaRPr lang="en-US"/>
          </a:p>
        </p:txBody>
      </p:sp>
      <p:sp>
        <p:nvSpPr>
          <p:cNvPr id="1048750" name="Rectangle 4"/>
          <p:cNvSpPr/>
          <p:nvPr/>
        </p:nvSpPr>
        <p:spPr>
          <a:xfrm>
            <a:off x="304800" y="5715000"/>
            <a:ext cx="8001000" cy="461665"/>
          </a:xfrm>
          <a:prstGeom prst="rect"/>
        </p:spPr>
        <p:txBody>
          <a:bodyPr wrap="square">
            <a:spAutoFit/>
          </a:bodyPr>
          <a:p>
            <a:r>
              <a:rPr dirty="0" sz="2400" lang="en-US" smtClean="0">
                <a:latin typeface="Times New Roman" pitchFamily="18" charset="0"/>
                <a:cs typeface="Times New Roman" pitchFamily="18" charset="0"/>
              </a:rPr>
              <a:t>In some databases </a:t>
            </a:r>
            <a:r>
              <a:rPr dirty="0" sz="2400" lang="en-US" smtClean="0">
                <a:solidFill>
                  <a:srgbClr val="FF0000"/>
                </a:solidFill>
                <a:latin typeface="Times New Roman" pitchFamily="18" charset="0"/>
                <a:cs typeface="Times New Roman" pitchFamily="18" charset="0"/>
              </a:rPr>
              <a:t>LEFT JOIN </a:t>
            </a:r>
            <a:r>
              <a:rPr dirty="0" sz="2400" lang="en-US" smtClean="0">
                <a:latin typeface="Times New Roman" pitchFamily="18" charset="0"/>
                <a:cs typeface="Times New Roman" pitchFamily="18" charset="0"/>
              </a:rPr>
              <a:t>is called </a:t>
            </a:r>
            <a:r>
              <a:rPr dirty="0" sz="2400" lang="en-US" smtClean="0">
                <a:solidFill>
                  <a:srgbClr val="FF0000"/>
                </a:solidFill>
                <a:latin typeface="Times New Roman" pitchFamily="18" charset="0"/>
                <a:cs typeface="Times New Roman" pitchFamily="18" charset="0"/>
              </a:rPr>
              <a:t>LEFT OUTER JOIN.</a:t>
            </a:r>
            <a:endParaRPr dirty="0" sz="2400" lang="en-US">
              <a:solidFill>
                <a:srgbClr val="FF0000"/>
              </a:solidFill>
              <a:latin typeface="Times New Roman" pitchFamily="18" charset="0"/>
              <a:cs typeface="Times New Roman" pitchFamily="18" charset="0"/>
            </a:endParaRPr>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51" name="Title 1"/>
          <p:cNvSpPr>
            <a:spLocks noGrp="1"/>
          </p:cNvSpPr>
          <p:nvPr>
            <p:ph type="title"/>
          </p:nvPr>
        </p:nvSpPr>
        <p:spPr>
          <a:xfrm>
            <a:off x="533400" y="0"/>
            <a:ext cx="8229600" cy="1219200"/>
          </a:xfrm>
        </p:spPr>
        <p:txBody>
          <a:bodyPr>
            <a:noAutofit/>
          </a:bodyPr>
          <a:p>
            <a:pPr algn="l"/>
            <a:r>
              <a:rPr b="1" dirty="0" sz="2400" lang="en-US" smtClean="0">
                <a:solidFill>
                  <a:srgbClr val="FF0000"/>
                </a:solidFill>
                <a:latin typeface="Times New Roman" pitchFamily="18" charset="0"/>
                <a:cs typeface="Times New Roman" pitchFamily="18" charset="0"/>
              </a:rPr>
              <a:t>SQL LEFT JOIN Example</a:t>
            </a:r>
            <a:br>
              <a:rPr b="1" dirty="0" sz="2400" lang="en-US" smtClean="0">
                <a:solidFill>
                  <a:srgbClr val="FF0000"/>
                </a:solidFill>
                <a:latin typeface="Times New Roman" pitchFamily="18" charset="0"/>
                <a:cs typeface="Times New Roman" pitchFamily="18" charset="0"/>
              </a:rPr>
            </a:br>
            <a:r>
              <a:rPr dirty="0" sz="2400" lang="en-US" smtClean="0">
                <a:latin typeface="Times New Roman" pitchFamily="18" charset="0"/>
                <a:cs typeface="Times New Roman" pitchFamily="18" charset="0"/>
              </a:rPr>
              <a:t>The "Persons" table:</a:t>
            </a:r>
            <a:br>
              <a:rPr dirty="0" sz="2400" lang="en-US" smtClean="0">
                <a:latin typeface="Times New Roman" pitchFamily="18" charset="0"/>
                <a:cs typeface="Times New Roman" pitchFamily="18" charset="0"/>
              </a:rPr>
            </a:br>
            <a:endParaRPr dirty="0" sz="2400" lang="en-US">
              <a:latin typeface="Times New Roman" pitchFamily="18" charset="0"/>
              <a:cs typeface="Times New Roman" pitchFamily="18" charset="0"/>
            </a:endParaRPr>
          </a:p>
        </p:txBody>
      </p:sp>
      <p:graphicFrame>
        <p:nvGraphicFramePr>
          <p:cNvPr id="4194319" name="Content Placeholder 4"/>
          <p:cNvGraphicFramePr>
            <a:graphicFrameLocks noGrp="1"/>
          </p:cNvGraphicFramePr>
          <p:nvPr>
            <p:ph idx="1"/>
          </p:nvPr>
        </p:nvGraphicFramePr>
        <p:xfrm>
          <a:off x="533400" y="1447800"/>
          <a:ext cx="8229600" cy="1584960"/>
        </p:xfrm>
        <a:graphic>
          <a:graphicData uri="http://schemas.openxmlformats.org/drawingml/2006/table">
            <a:tbl>
              <a:tblPr firstRow="1" bandRow="1">
                <a:tableStyleId>{5C22544A-7EE6-4342-B048-85BDC9FD1C3A}</a:tableStyleId>
              </a:tblPr>
              <a:tblGrid>
                <a:gridCol w="990600"/>
                <a:gridCol w="1524000"/>
                <a:gridCol w="1524000"/>
                <a:gridCol w="2545080"/>
                <a:gridCol w="1645920"/>
              </a:tblGrid>
              <a:tr h="370840">
                <a:tc>
                  <a:txBody>
                    <a:bodyPr/>
                    <a:p>
                      <a:pPr algn="ctr"/>
                      <a:r>
                        <a:rPr dirty="0" sz="2000" lang="en-US" err="1">
                          <a:latin typeface="Times New Roman" pitchFamily="18" charset="0"/>
                          <a:cs typeface="Times New Roman" pitchFamily="18" charset="0"/>
                        </a:rPr>
                        <a:t>P_Id</a:t>
                      </a:r>
                      <a:endParaRPr dirty="0" sz="2000" lang="en-US">
                        <a:latin typeface="Times New Roman" pitchFamily="18" charset="0"/>
                        <a:cs typeface="Times New Roman" pitchFamily="18" charset="0"/>
                      </a:endParaRPr>
                    </a:p>
                  </a:txBody>
                  <a:tcPr anchor="ctr"/>
                </a:tc>
                <a:tc>
                  <a:txBody>
                    <a:bodyPr/>
                    <a:p>
                      <a:pPr algn="ctr"/>
                      <a:r>
                        <a:rPr dirty="0" sz="2000" lang="en-US" err="1">
                          <a:latin typeface="Times New Roman" pitchFamily="18" charset="0"/>
                          <a:cs typeface="Times New Roman" pitchFamily="18" charset="0"/>
                        </a:rPr>
                        <a:t>LastName</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FirstName</a:t>
                      </a:r>
                    </a:p>
                  </a:txBody>
                  <a:tcPr anchor="ctr"/>
                </a:tc>
                <a:tc>
                  <a:txBody>
                    <a:bodyPr/>
                    <a:p>
                      <a:pPr algn="ctr"/>
                      <a:r>
                        <a:rPr sz="2000" lang="en-US">
                          <a:latin typeface="Times New Roman" pitchFamily="18" charset="0"/>
                          <a:cs typeface="Times New Roman" pitchFamily="18" charset="0"/>
                        </a:rPr>
                        <a:t>Address</a:t>
                      </a:r>
                    </a:p>
                  </a:txBody>
                  <a:tcPr anchor="ctr"/>
                </a:tc>
                <a:tc>
                  <a:txBody>
                    <a:bodyPr/>
                    <a:p>
                      <a:pPr algn="ctr"/>
                      <a:r>
                        <a:rPr sz="2000" lang="en-US">
                          <a:latin typeface="Times New Roman" pitchFamily="18" charset="0"/>
                          <a:cs typeface="Times New Roman" pitchFamily="18" charset="0"/>
                        </a:rPr>
                        <a:t>City</a:t>
                      </a:r>
                    </a:p>
                  </a:txBody>
                  <a:tcPr anchor="ctr"/>
                </a:tc>
              </a:tr>
              <a:tr h="370840">
                <a:tc>
                  <a:txBody>
                    <a:bodyPr/>
                    <a:p>
                      <a:pPr algn="ctr"/>
                      <a:r>
                        <a:rPr dirty="0" sz="2000" lang="en-US">
                          <a:latin typeface="Times New Roman" pitchFamily="18" charset="0"/>
                          <a:cs typeface="Times New Roman" pitchFamily="18" charset="0"/>
                        </a:rPr>
                        <a:t>1</a:t>
                      </a:r>
                    </a:p>
                  </a:txBody>
                  <a:tcPr anchor="ctr"/>
                </a:tc>
                <a:tc>
                  <a:txBody>
                    <a:bodyPr/>
                    <a:p>
                      <a:pPr algn="ctr"/>
                      <a:r>
                        <a:rPr dirty="0" sz="2000" lang="en-US"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A</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ST1</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pune</a:t>
                      </a:r>
                      <a:endParaRPr dirty="0" sz="2000" lang="en-US">
                        <a:latin typeface="Times New Roman" pitchFamily="18" charset="0"/>
                        <a:cs typeface="Times New Roman" pitchFamily="18" charset="0"/>
                      </a:endParaRPr>
                    </a:p>
                  </a:txBody>
                  <a:tcPr anchor="ctr"/>
                </a:tc>
              </a:tr>
              <a:tr h="370840">
                <a:tc>
                  <a:txBody>
                    <a:bodyPr/>
                    <a:p>
                      <a:pPr algn="ctr"/>
                      <a:r>
                        <a:rPr sz="2000" lang="en-US">
                          <a:latin typeface="Times New Roman" pitchFamily="18" charset="0"/>
                          <a:cs typeface="Times New Roman" pitchFamily="18" charset="0"/>
                        </a:rPr>
                        <a:t>2</a:t>
                      </a:r>
                    </a:p>
                  </a:txBody>
                  <a:tcPr anchor="ctr"/>
                </a:tc>
                <a:tc>
                  <a:txBody>
                    <a:bodyPr/>
                    <a:p>
                      <a:pPr algn="ctr"/>
                      <a:r>
                        <a:rPr dirty="0" sz="2000" lang="en-US" smtClean="0">
                          <a:latin typeface="Times New Roman" pitchFamily="18" charset="0"/>
                          <a:cs typeface="Times New Roman" pitchFamily="18" charset="0"/>
                        </a:rPr>
                        <a:t>PQR</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B</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ST2</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pune</a:t>
                      </a:r>
                      <a:endParaRPr dirty="0" sz="2000" lang="en-US">
                        <a:latin typeface="Times New Roman" pitchFamily="18" charset="0"/>
                        <a:cs typeface="Times New Roman" pitchFamily="18" charset="0"/>
                      </a:endParaRPr>
                    </a:p>
                  </a:txBody>
                  <a:tcPr anchor="ctr"/>
                </a:tc>
              </a:tr>
              <a:tr h="370840">
                <a:tc>
                  <a:txBody>
                    <a:bodyPr/>
                    <a:p>
                      <a:pPr algn="ctr"/>
                      <a:r>
                        <a:rPr sz="2000" lang="en-US">
                          <a:latin typeface="Times New Roman" pitchFamily="18" charset="0"/>
                          <a:cs typeface="Times New Roman" pitchFamily="18" charset="0"/>
                        </a:rPr>
                        <a:t>3</a:t>
                      </a:r>
                    </a:p>
                  </a:txBody>
                  <a:tcPr anchor="ctr"/>
                </a:tc>
                <a:tc>
                  <a:txBody>
                    <a:bodyPr/>
                    <a:p>
                      <a:pPr algn="ctr"/>
                      <a:r>
                        <a:rPr dirty="0" sz="2000" lang="en-US" smtClean="0">
                          <a:latin typeface="Times New Roman" pitchFamily="18" charset="0"/>
                          <a:cs typeface="Times New Roman" pitchFamily="18" charset="0"/>
                        </a:rPr>
                        <a:t>XYZ</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ST3</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mumbai</a:t>
                      </a:r>
                      <a:endParaRPr dirty="0" sz="2000" lang="en-US">
                        <a:latin typeface="Times New Roman" pitchFamily="18" charset="0"/>
                        <a:cs typeface="Times New Roman" pitchFamily="18" charset="0"/>
                      </a:endParaRPr>
                    </a:p>
                  </a:txBody>
                  <a:tcPr anchor="ctr"/>
                </a:tc>
              </a:tr>
            </a:tbl>
          </a:graphicData>
        </a:graphic>
      </p:graphicFrame>
      <p:sp>
        <p:nvSpPr>
          <p:cNvPr id="1048752" name="Slide Number Placeholder 3"/>
          <p:cNvSpPr>
            <a:spLocks noGrp="1"/>
          </p:cNvSpPr>
          <p:nvPr>
            <p:ph type="sldNum" sz="quarter" idx="12"/>
          </p:nvPr>
        </p:nvSpPr>
        <p:spPr/>
        <p:txBody>
          <a:bodyPr/>
          <a:p>
            <a:fld id="{B6F15528-21DE-4FAA-801E-634DDDAF4B2B}" type="slidenum">
              <a:rPr lang="en-US" smtClean="0"/>
              <a:t>52</a:t>
            </a:fld>
            <a:endParaRPr lang="en-US"/>
          </a:p>
        </p:txBody>
      </p:sp>
      <p:graphicFrame>
        <p:nvGraphicFramePr>
          <p:cNvPr id="4194320" name="Table 5"/>
          <p:cNvGraphicFramePr>
            <a:graphicFrameLocks noGrp="1"/>
          </p:cNvGraphicFramePr>
          <p:nvPr/>
        </p:nvGraphicFramePr>
        <p:xfrm>
          <a:off x="838200" y="4191000"/>
          <a:ext cx="6096000" cy="21336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p>
                      <a:pPr algn="ctr"/>
                      <a:r>
                        <a:rPr dirty="0" sz="2200" lang="en-US" err="1">
                          <a:latin typeface="Times New Roman" pitchFamily="18" charset="0"/>
                          <a:cs typeface="Times New Roman" pitchFamily="18" charset="0"/>
                        </a:rPr>
                        <a:t>O_Id</a:t>
                      </a:r>
                      <a:endParaRPr dirty="0" sz="2200" lang="en-US">
                        <a:latin typeface="Times New Roman" pitchFamily="18" charset="0"/>
                        <a:cs typeface="Times New Roman" pitchFamily="18" charset="0"/>
                      </a:endParaRPr>
                    </a:p>
                  </a:txBody>
                  <a:tcPr anchor="ctr"/>
                </a:tc>
                <a:tc>
                  <a:txBody>
                    <a:bodyPr/>
                    <a:p>
                      <a:pPr algn="ctr"/>
                      <a:r>
                        <a:rPr dirty="0" sz="2200" lang="en-US" err="1">
                          <a:latin typeface="Times New Roman" pitchFamily="18" charset="0"/>
                          <a:cs typeface="Times New Roman" pitchFamily="18" charset="0"/>
                        </a:rPr>
                        <a:t>OrderNo</a:t>
                      </a:r>
                      <a:endParaRPr dirty="0" sz="2200" lang="en-US">
                        <a:latin typeface="Times New Roman" pitchFamily="18" charset="0"/>
                        <a:cs typeface="Times New Roman" pitchFamily="18" charset="0"/>
                      </a:endParaRPr>
                    </a:p>
                  </a:txBody>
                  <a:tcPr anchor="ctr"/>
                </a:tc>
                <a:tc>
                  <a:txBody>
                    <a:bodyPr/>
                    <a:p>
                      <a:pPr algn="ctr"/>
                      <a:r>
                        <a:rPr sz="2200" lang="en-US">
                          <a:latin typeface="Times New Roman" pitchFamily="18" charset="0"/>
                          <a:cs typeface="Times New Roman" pitchFamily="18" charset="0"/>
                        </a:rPr>
                        <a:t>P_Id</a:t>
                      </a:r>
                    </a:p>
                  </a:txBody>
                  <a:tcPr anchor="ctr"/>
                </a:tc>
              </a:tr>
              <a:tr h="370840">
                <a:tc>
                  <a:txBody>
                    <a:bodyPr/>
                    <a:p>
                      <a:pPr algn="ctr"/>
                      <a:r>
                        <a:rPr dirty="0" sz="2200" lang="en-US">
                          <a:latin typeface="Times New Roman" pitchFamily="18" charset="0"/>
                          <a:cs typeface="Times New Roman" pitchFamily="18" charset="0"/>
                        </a:rPr>
                        <a:t>1</a:t>
                      </a:r>
                    </a:p>
                  </a:txBody>
                  <a:tcPr anchor="ctr"/>
                </a:tc>
                <a:tc>
                  <a:txBody>
                    <a:bodyPr/>
                    <a:p>
                      <a:pPr algn="ctr"/>
                      <a:r>
                        <a:rPr sz="2200" lang="en-US">
                          <a:latin typeface="Times New Roman" pitchFamily="18" charset="0"/>
                          <a:cs typeface="Times New Roman" pitchFamily="18" charset="0"/>
                        </a:rPr>
                        <a:t>77895</a:t>
                      </a:r>
                    </a:p>
                  </a:txBody>
                  <a:tcPr anchor="ctr"/>
                </a:tc>
                <a:tc>
                  <a:txBody>
                    <a:bodyPr/>
                    <a:p>
                      <a:pPr algn="ctr"/>
                      <a:r>
                        <a:rPr sz="2200" lang="en-US">
                          <a:latin typeface="Times New Roman" pitchFamily="18" charset="0"/>
                          <a:cs typeface="Times New Roman" pitchFamily="18" charset="0"/>
                        </a:rPr>
                        <a:t>3</a:t>
                      </a:r>
                    </a:p>
                  </a:txBody>
                  <a:tcPr anchor="ctr"/>
                </a:tc>
              </a:tr>
              <a:tr h="370840">
                <a:tc>
                  <a:txBody>
                    <a:bodyPr/>
                    <a:p>
                      <a:pPr algn="ctr"/>
                      <a:r>
                        <a:rPr dirty="0" sz="2200" lang="en-US">
                          <a:latin typeface="Times New Roman" pitchFamily="18" charset="0"/>
                          <a:cs typeface="Times New Roman" pitchFamily="18" charset="0"/>
                        </a:rPr>
                        <a:t>2</a:t>
                      </a:r>
                    </a:p>
                  </a:txBody>
                  <a:tcPr anchor="ctr"/>
                </a:tc>
                <a:tc>
                  <a:txBody>
                    <a:bodyPr/>
                    <a:p>
                      <a:pPr algn="ctr"/>
                      <a:r>
                        <a:rPr dirty="0" sz="2200" lang="en-US">
                          <a:latin typeface="Times New Roman" pitchFamily="18" charset="0"/>
                          <a:cs typeface="Times New Roman" pitchFamily="18" charset="0"/>
                        </a:rPr>
                        <a:t>44678</a:t>
                      </a:r>
                    </a:p>
                  </a:txBody>
                  <a:tcPr anchor="ctr"/>
                </a:tc>
                <a:tc>
                  <a:txBody>
                    <a:bodyPr/>
                    <a:p>
                      <a:pPr algn="ctr"/>
                      <a:r>
                        <a:rPr sz="2200" lang="en-US">
                          <a:latin typeface="Times New Roman" pitchFamily="18" charset="0"/>
                          <a:cs typeface="Times New Roman" pitchFamily="18" charset="0"/>
                        </a:rPr>
                        <a:t>3</a:t>
                      </a:r>
                    </a:p>
                  </a:txBody>
                  <a:tcPr anchor="ctr"/>
                </a:tc>
              </a:tr>
              <a:tr h="370840">
                <a:tc>
                  <a:txBody>
                    <a:bodyPr/>
                    <a:p>
                      <a:pPr algn="ctr"/>
                      <a:r>
                        <a:rPr sz="2200" lang="en-US">
                          <a:latin typeface="Times New Roman" pitchFamily="18" charset="0"/>
                          <a:cs typeface="Times New Roman" pitchFamily="18" charset="0"/>
                        </a:rPr>
                        <a:t>3</a:t>
                      </a:r>
                    </a:p>
                  </a:txBody>
                  <a:tcPr anchor="ctr"/>
                </a:tc>
                <a:tc>
                  <a:txBody>
                    <a:bodyPr/>
                    <a:p>
                      <a:pPr algn="ctr"/>
                      <a:r>
                        <a:rPr dirty="0" sz="2200" lang="en-US">
                          <a:latin typeface="Times New Roman" pitchFamily="18" charset="0"/>
                          <a:cs typeface="Times New Roman" pitchFamily="18" charset="0"/>
                        </a:rPr>
                        <a:t>22456</a:t>
                      </a:r>
                    </a:p>
                  </a:txBody>
                  <a:tcPr anchor="ctr"/>
                </a:tc>
                <a:tc>
                  <a:txBody>
                    <a:bodyPr/>
                    <a:p>
                      <a:pPr algn="ctr"/>
                      <a:r>
                        <a:rPr sz="2200" lang="en-US">
                          <a:latin typeface="Times New Roman" pitchFamily="18" charset="0"/>
                          <a:cs typeface="Times New Roman" pitchFamily="18" charset="0"/>
                        </a:rPr>
                        <a:t>1</a:t>
                      </a:r>
                    </a:p>
                  </a:txBody>
                  <a:tcPr anchor="ctr"/>
                </a:tc>
              </a:tr>
              <a:tr h="370840">
                <a:tc>
                  <a:txBody>
                    <a:bodyPr/>
                    <a:p>
                      <a:pPr algn="ctr"/>
                      <a:r>
                        <a:rPr sz="2200" lang="en-US">
                          <a:latin typeface="Times New Roman" pitchFamily="18" charset="0"/>
                          <a:cs typeface="Times New Roman" pitchFamily="18" charset="0"/>
                        </a:rPr>
                        <a:t>4</a:t>
                      </a:r>
                    </a:p>
                  </a:txBody>
                  <a:tcPr anchor="ctr"/>
                </a:tc>
                <a:tc>
                  <a:txBody>
                    <a:bodyPr/>
                    <a:p>
                      <a:pPr algn="ctr"/>
                      <a:r>
                        <a:rPr dirty="0" sz="2200" lang="en-US">
                          <a:latin typeface="Times New Roman" pitchFamily="18" charset="0"/>
                          <a:cs typeface="Times New Roman" pitchFamily="18" charset="0"/>
                        </a:rPr>
                        <a:t>24562</a:t>
                      </a:r>
                    </a:p>
                  </a:txBody>
                  <a:tcPr anchor="ctr"/>
                </a:tc>
                <a:tc>
                  <a:txBody>
                    <a:bodyPr/>
                    <a:p>
                      <a:pPr algn="ctr"/>
                      <a:r>
                        <a:rPr dirty="0" sz="2200" lang="en-US">
                          <a:latin typeface="Times New Roman" pitchFamily="18" charset="0"/>
                          <a:cs typeface="Times New Roman" pitchFamily="18" charset="0"/>
                        </a:rPr>
                        <a:t>1</a:t>
                      </a:r>
                    </a:p>
                  </a:txBody>
                  <a:tcPr anchor="ctr"/>
                </a:tc>
              </a:tr>
            </a:tbl>
          </a:graphicData>
        </a:graphic>
      </p:graphicFrame>
      <p:sp>
        <p:nvSpPr>
          <p:cNvPr id="1048753" name="Rectangle 6"/>
          <p:cNvSpPr/>
          <p:nvPr/>
        </p:nvSpPr>
        <p:spPr>
          <a:xfrm>
            <a:off x="457200" y="3429000"/>
            <a:ext cx="3352800" cy="461665"/>
          </a:xfrm>
          <a:prstGeom prst="rect"/>
        </p:spPr>
        <p:txBody>
          <a:bodyPr wrap="square">
            <a:spAutoFit/>
          </a:bodyPr>
          <a:p>
            <a:r>
              <a:rPr dirty="0" sz="2400" lang="en-US" smtClean="0">
                <a:latin typeface="Times New Roman" pitchFamily="18" charset="0"/>
                <a:cs typeface="Times New Roman" pitchFamily="18" charset="0"/>
              </a:rPr>
              <a:t>The "Orders" table:</a:t>
            </a:r>
            <a:endParaRPr dirty="0" sz="2400" lang="en-US">
              <a:latin typeface="Times New Roman" pitchFamily="18" charset="0"/>
              <a:cs typeface="Times New Roman" pitchFamily="18" charset="0"/>
            </a:endParaRPr>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54" name="Content Placeholder 2"/>
          <p:cNvSpPr>
            <a:spLocks noGrp="1"/>
          </p:cNvSpPr>
          <p:nvPr>
            <p:ph idx="1"/>
          </p:nvPr>
        </p:nvSpPr>
        <p:spPr>
          <a:xfrm>
            <a:off x="457200" y="152400"/>
            <a:ext cx="8229600" cy="6477000"/>
          </a:xfrm>
        </p:spPr>
        <p:txBody>
          <a:bodyPr>
            <a:normAutofit/>
          </a:bodyPr>
          <a:p>
            <a:r>
              <a:rPr dirty="0" lang="en-US" smtClean="0">
                <a:latin typeface="Times New Roman" pitchFamily="18" charset="0"/>
                <a:cs typeface="Times New Roman" pitchFamily="18" charset="0"/>
              </a:rPr>
              <a:t>Now if we want to list all the persons and their orders - if any, from the tables above.</a:t>
            </a:r>
          </a:p>
          <a:p>
            <a:pPr>
              <a:buNone/>
            </a:pP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We use the following SELECT statement:</a:t>
            </a:r>
          </a:p>
          <a:p>
            <a:pPr>
              <a:buNone/>
            </a:pPr>
            <a:r>
              <a:rPr dirty="0" lang="en-US" smtClean="0">
                <a:solidFill>
                  <a:srgbClr val="FF0000"/>
                </a:solidFill>
                <a:latin typeface="Times New Roman" pitchFamily="18" charset="0"/>
                <a:cs typeface="Times New Roman" pitchFamily="18" charset="0"/>
              </a:rPr>
              <a:t>    SELECT </a:t>
            </a:r>
            <a:r>
              <a:rPr dirty="0" lang="en-US" err="1" smtClean="0">
                <a:latin typeface="Times New Roman" pitchFamily="18" charset="0"/>
                <a:cs typeface="Times New Roman" pitchFamily="18" charset="0"/>
              </a:rPr>
              <a:t>Persons.LastName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Persons.FirstName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Orders.OrderNo</a:t>
            </a:r>
            <a:r>
              <a:rPr dirty="0" lang="en-US" smtClean="0">
                <a:latin typeface="Times New Roman" pitchFamily="18" charset="0"/>
                <a:cs typeface="Times New Roman" pitchFamily="18" charset="0"/>
              </a:rPr>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FROM </a:t>
            </a:r>
            <a:r>
              <a:rPr dirty="0" lang="en-US" smtClean="0">
                <a:latin typeface="Times New Roman" pitchFamily="18" charset="0"/>
                <a:cs typeface="Times New Roman" pitchFamily="18" charset="0"/>
              </a:rPr>
              <a:t>Persons</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LEFT JOIN </a:t>
            </a:r>
            <a:r>
              <a:rPr dirty="0" lang="en-US" smtClean="0">
                <a:latin typeface="Times New Roman" pitchFamily="18" charset="0"/>
                <a:cs typeface="Times New Roman" pitchFamily="18" charset="0"/>
              </a:rPr>
              <a:t>Orders</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ON</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Persons.P_Id</a:t>
            </a:r>
            <a:r>
              <a:rPr dirty="0" lang="en-US" smtClean="0">
                <a:latin typeface="Times New Roman" pitchFamily="18" charset="0"/>
                <a:cs typeface="Times New Roman" pitchFamily="18" charset="0"/>
              </a:rPr>
              <a:t>=</a:t>
            </a:r>
            <a:r>
              <a:rPr dirty="0" lang="en-US" err="1" smtClean="0">
                <a:latin typeface="Times New Roman" pitchFamily="18" charset="0"/>
                <a:cs typeface="Times New Roman" pitchFamily="18" charset="0"/>
              </a:rPr>
              <a:t>Orders.P_Id</a:t>
            </a:r>
            <a:r>
              <a:rPr dirty="0" lang="en-US" smtClean="0">
                <a:latin typeface="Times New Roman" pitchFamily="18" charset="0"/>
                <a:cs typeface="Times New Roman" pitchFamily="18" charset="0"/>
              </a:rPr>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ORDER BY </a:t>
            </a:r>
            <a:r>
              <a:rPr dirty="0" lang="en-US" err="1" smtClean="0">
                <a:latin typeface="Times New Roman" pitchFamily="18" charset="0"/>
                <a:cs typeface="Times New Roman" pitchFamily="18" charset="0"/>
              </a:rPr>
              <a:t>Persons.LastName</a:t>
            </a:r>
            <a:endParaRPr dirty="0" lang="en-US" smtClean="0">
              <a:latin typeface="Times New Roman" pitchFamily="18" charset="0"/>
              <a:cs typeface="Times New Roman" pitchFamily="18" charset="0"/>
            </a:endParaRPr>
          </a:p>
          <a:p>
            <a:endParaRPr dirty="0" lang="en-US"/>
          </a:p>
        </p:txBody>
      </p:sp>
      <p:sp>
        <p:nvSpPr>
          <p:cNvPr id="1048755" name="Slide Number Placeholder 3"/>
          <p:cNvSpPr>
            <a:spLocks noGrp="1"/>
          </p:cNvSpPr>
          <p:nvPr>
            <p:ph type="sldNum" sz="quarter" idx="12"/>
          </p:nvPr>
        </p:nvSpPr>
        <p:spPr/>
        <p:txBody>
          <a:bodyPr/>
          <a:p>
            <a:fld id="{B6F15528-21DE-4FAA-801E-634DDDAF4B2B}" type="slidenum">
              <a:rPr lang="en-US" smtClean="0"/>
              <a:t>53</a:t>
            </a:fld>
            <a:endParaRPr lang="en-US"/>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56" name="Content Placeholder 2"/>
          <p:cNvSpPr>
            <a:spLocks noGrp="1"/>
          </p:cNvSpPr>
          <p:nvPr>
            <p:ph idx="1"/>
          </p:nvPr>
        </p:nvSpPr>
        <p:spPr>
          <a:xfrm>
            <a:off x="457200" y="228600"/>
            <a:ext cx="8229600" cy="5897563"/>
          </a:xfrm>
        </p:spPr>
        <p:txBody>
          <a:bodyPr/>
          <a:p>
            <a:r>
              <a:rPr dirty="0" lang="en-US" smtClean="0">
                <a:latin typeface="Times New Roman" pitchFamily="18" charset="0"/>
                <a:cs typeface="Times New Roman" pitchFamily="18" charset="0"/>
              </a:rPr>
              <a:t>The result-set will look like this:</a:t>
            </a:r>
            <a:endParaRPr dirty="0" lang="en-US">
              <a:latin typeface="Times New Roman" pitchFamily="18" charset="0"/>
              <a:cs typeface="Times New Roman" pitchFamily="18" charset="0"/>
            </a:endParaRPr>
          </a:p>
        </p:txBody>
      </p:sp>
      <p:sp>
        <p:nvSpPr>
          <p:cNvPr id="1048757" name="Slide Number Placeholder 3"/>
          <p:cNvSpPr>
            <a:spLocks noGrp="1"/>
          </p:cNvSpPr>
          <p:nvPr>
            <p:ph type="sldNum" sz="quarter" idx="12"/>
          </p:nvPr>
        </p:nvSpPr>
        <p:spPr/>
        <p:txBody>
          <a:bodyPr/>
          <a:p>
            <a:fld id="{B6F15528-21DE-4FAA-801E-634DDDAF4B2B}" type="slidenum">
              <a:rPr lang="en-US" smtClean="0"/>
              <a:t>54</a:t>
            </a:fld>
            <a:endParaRPr lang="en-US"/>
          </a:p>
        </p:txBody>
      </p:sp>
      <p:graphicFrame>
        <p:nvGraphicFramePr>
          <p:cNvPr id="4194321" name="Table 4"/>
          <p:cNvGraphicFramePr>
            <a:graphicFrameLocks noGrp="1"/>
          </p:cNvGraphicFramePr>
          <p:nvPr/>
        </p:nvGraphicFramePr>
        <p:xfrm>
          <a:off x="838200" y="990600"/>
          <a:ext cx="7315200" cy="2560320"/>
        </p:xfrm>
        <a:graphic>
          <a:graphicData uri="http://schemas.openxmlformats.org/drawingml/2006/table">
            <a:tbl>
              <a:tblPr firstRow="1" bandRow="1">
                <a:tableStyleId>{5C22544A-7EE6-4342-B048-85BDC9FD1C3A}</a:tableStyleId>
              </a:tblPr>
              <a:tblGrid>
                <a:gridCol w="2438400"/>
                <a:gridCol w="2438400"/>
                <a:gridCol w="2438400"/>
              </a:tblGrid>
              <a:tr h="370840">
                <a:tc>
                  <a:txBody>
                    <a:bodyPr/>
                    <a:p>
                      <a:pPr algn="ctr"/>
                      <a:r>
                        <a:rPr dirty="0" sz="2200" lang="en-US" err="1">
                          <a:latin typeface="Times New Roman" pitchFamily="18" charset="0"/>
                          <a:cs typeface="Times New Roman" pitchFamily="18" charset="0"/>
                        </a:rPr>
                        <a:t>LastName</a:t>
                      </a:r>
                      <a:endParaRPr dirty="0" sz="2200" lang="en-US">
                        <a:latin typeface="Times New Roman" pitchFamily="18" charset="0"/>
                        <a:cs typeface="Times New Roman" pitchFamily="18" charset="0"/>
                      </a:endParaRPr>
                    </a:p>
                  </a:txBody>
                  <a:tcPr anchor="ctr"/>
                </a:tc>
                <a:tc>
                  <a:txBody>
                    <a:bodyPr/>
                    <a:p>
                      <a:pPr algn="ctr"/>
                      <a:r>
                        <a:rPr sz="2200" lang="en-US">
                          <a:latin typeface="Times New Roman" pitchFamily="18" charset="0"/>
                          <a:cs typeface="Times New Roman" pitchFamily="18" charset="0"/>
                        </a:rPr>
                        <a:t>FirstName</a:t>
                      </a:r>
                    </a:p>
                  </a:txBody>
                  <a:tcPr anchor="ctr"/>
                </a:tc>
                <a:tc>
                  <a:txBody>
                    <a:bodyPr/>
                    <a:p>
                      <a:pPr algn="ctr"/>
                      <a:r>
                        <a:rPr sz="2200" lang="en-US">
                          <a:latin typeface="Times New Roman" pitchFamily="18" charset="0"/>
                          <a:cs typeface="Times New Roman" pitchFamily="18" charset="0"/>
                        </a:rPr>
                        <a:t>OrderNo</a:t>
                      </a:r>
                    </a:p>
                  </a:txBody>
                  <a:tcPr anchor="ctr"/>
                </a:tc>
              </a:tr>
              <a:tr h="370840">
                <a:tc>
                  <a:txBody>
                    <a:bodyPr/>
                    <a:p>
                      <a:pPr algn="ctr"/>
                      <a:r>
                        <a:rPr dirty="0" sz="2200" lang="en-US" smtClean="0">
                          <a:latin typeface="Times New Roman" pitchFamily="18" charset="0"/>
                          <a:cs typeface="Times New Roman" pitchFamily="18" charset="0"/>
                        </a:rPr>
                        <a:t>ABC</a:t>
                      </a:r>
                      <a:endParaRPr dirty="0" sz="2200" lang="en-US">
                        <a:latin typeface="Times New Roman" pitchFamily="18" charset="0"/>
                        <a:cs typeface="Times New Roman" pitchFamily="18" charset="0"/>
                      </a:endParaRPr>
                    </a:p>
                  </a:txBody>
                  <a:tcPr anchor="ctr"/>
                </a:tc>
                <a:tc>
                  <a:txBody>
                    <a:bodyPr/>
                    <a:p>
                      <a:pPr algn="ctr"/>
                      <a:r>
                        <a:rPr dirty="0" sz="2200" lang="en-US" smtClean="0">
                          <a:latin typeface="Times New Roman" pitchFamily="18" charset="0"/>
                          <a:cs typeface="Times New Roman" pitchFamily="18" charset="0"/>
                        </a:rPr>
                        <a:t>A</a:t>
                      </a:r>
                      <a:endParaRPr dirty="0" sz="2200" lang="en-US">
                        <a:latin typeface="Times New Roman" pitchFamily="18" charset="0"/>
                        <a:cs typeface="Times New Roman" pitchFamily="18" charset="0"/>
                      </a:endParaRPr>
                    </a:p>
                  </a:txBody>
                  <a:tcPr anchor="ctr"/>
                </a:tc>
                <a:tc>
                  <a:txBody>
                    <a:bodyPr/>
                    <a:p>
                      <a:pPr algn="ctr"/>
                      <a:r>
                        <a:rPr sz="2200" lang="en-US">
                          <a:latin typeface="Times New Roman" pitchFamily="18" charset="0"/>
                          <a:cs typeface="Times New Roman" pitchFamily="18" charset="0"/>
                        </a:rPr>
                        <a:t>22456</a:t>
                      </a:r>
                    </a:p>
                  </a:txBody>
                  <a:tcPr anchor="ctr"/>
                </a:tc>
              </a:tr>
              <a:tr h="370840">
                <a:tc>
                  <a:txBody>
                    <a:bodyPr/>
                    <a:p>
                      <a:pPr algn="ctr"/>
                      <a:r>
                        <a:rPr dirty="0" sz="2200" lang="en-US" smtClean="0">
                          <a:latin typeface="Times New Roman" pitchFamily="18" charset="0"/>
                          <a:cs typeface="Times New Roman" pitchFamily="18" charset="0"/>
                        </a:rPr>
                        <a:t>ABC</a:t>
                      </a:r>
                      <a:endParaRPr dirty="0" sz="2200" lang="en-US">
                        <a:latin typeface="Times New Roman" pitchFamily="18" charset="0"/>
                        <a:cs typeface="Times New Roman" pitchFamily="18" charset="0"/>
                      </a:endParaRPr>
                    </a:p>
                  </a:txBody>
                  <a:tcPr anchor="ctr"/>
                </a:tc>
                <a:tc>
                  <a:txBody>
                    <a:bodyPr/>
                    <a:p>
                      <a:pPr algn="ctr"/>
                      <a:r>
                        <a:rPr dirty="0" sz="2200" lang="en-US" smtClean="0">
                          <a:latin typeface="Times New Roman" pitchFamily="18" charset="0"/>
                          <a:cs typeface="Times New Roman" pitchFamily="18" charset="0"/>
                        </a:rPr>
                        <a:t>A</a:t>
                      </a:r>
                      <a:endParaRPr dirty="0" sz="2200" lang="en-US">
                        <a:latin typeface="Times New Roman" pitchFamily="18" charset="0"/>
                        <a:cs typeface="Times New Roman" pitchFamily="18" charset="0"/>
                      </a:endParaRPr>
                    </a:p>
                  </a:txBody>
                  <a:tcPr anchor="ctr"/>
                </a:tc>
                <a:tc>
                  <a:txBody>
                    <a:bodyPr/>
                    <a:p>
                      <a:pPr algn="ctr"/>
                      <a:r>
                        <a:rPr sz="2200" lang="en-US">
                          <a:latin typeface="Times New Roman" pitchFamily="18" charset="0"/>
                          <a:cs typeface="Times New Roman" pitchFamily="18" charset="0"/>
                        </a:rPr>
                        <a:t>24562</a:t>
                      </a:r>
                    </a:p>
                  </a:txBody>
                  <a:tcPr anchor="ctr"/>
                </a:tc>
              </a:tr>
              <a:tr h="370840">
                <a:tc>
                  <a:txBody>
                    <a:bodyPr/>
                    <a:p>
                      <a:pPr algn="ctr"/>
                      <a:r>
                        <a:rPr dirty="0" sz="2200" lang="en-US" smtClean="0">
                          <a:latin typeface="Times New Roman" pitchFamily="18" charset="0"/>
                          <a:cs typeface="Times New Roman" pitchFamily="18" charset="0"/>
                        </a:rPr>
                        <a:t>XYZ</a:t>
                      </a:r>
                      <a:endParaRPr dirty="0" sz="2200" lang="en-US">
                        <a:latin typeface="Times New Roman" pitchFamily="18" charset="0"/>
                        <a:cs typeface="Times New Roman" pitchFamily="18" charset="0"/>
                      </a:endParaRPr>
                    </a:p>
                  </a:txBody>
                  <a:tcPr anchor="ctr"/>
                </a:tc>
                <a:tc>
                  <a:txBody>
                    <a:bodyPr/>
                    <a:p>
                      <a:pPr algn="ctr"/>
                      <a:r>
                        <a:rPr dirty="0" sz="2200" lang="en-US" smtClean="0">
                          <a:latin typeface="Times New Roman" pitchFamily="18" charset="0"/>
                          <a:cs typeface="Times New Roman" pitchFamily="18" charset="0"/>
                        </a:rPr>
                        <a:t>C</a:t>
                      </a:r>
                      <a:endParaRPr dirty="0" sz="2200" lang="en-US">
                        <a:latin typeface="Times New Roman" pitchFamily="18" charset="0"/>
                        <a:cs typeface="Times New Roman" pitchFamily="18" charset="0"/>
                      </a:endParaRPr>
                    </a:p>
                  </a:txBody>
                  <a:tcPr anchor="ctr"/>
                </a:tc>
                <a:tc>
                  <a:txBody>
                    <a:bodyPr/>
                    <a:p>
                      <a:pPr algn="ctr"/>
                      <a:r>
                        <a:rPr sz="2200" lang="en-US">
                          <a:latin typeface="Times New Roman" pitchFamily="18" charset="0"/>
                          <a:cs typeface="Times New Roman" pitchFamily="18" charset="0"/>
                        </a:rPr>
                        <a:t>77895</a:t>
                      </a:r>
                    </a:p>
                  </a:txBody>
                  <a:tcPr anchor="ctr"/>
                </a:tc>
              </a:tr>
              <a:tr h="370840">
                <a:tc>
                  <a:txBody>
                    <a:bodyPr/>
                    <a:p>
                      <a:pPr algn="ctr"/>
                      <a:r>
                        <a:rPr dirty="0" sz="2200" lang="en-US" smtClean="0">
                          <a:latin typeface="Times New Roman" pitchFamily="18" charset="0"/>
                          <a:cs typeface="Times New Roman" pitchFamily="18" charset="0"/>
                        </a:rPr>
                        <a:t>XYZ</a:t>
                      </a:r>
                      <a:endParaRPr dirty="0" sz="2200" lang="en-US">
                        <a:latin typeface="Times New Roman" pitchFamily="18" charset="0"/>
                        <a:cs typeface="Times New Roman" pitchFamily="18" charset="0"/>
                      </a:endParaRPr>
                    </a:p>
                  </a:txBody>
                  <a:tcPr anchor="ctr"/>
                </a:tc>
                <a:tc>
                  <a:txBody>
                    <a:bodyPr/>
                    <a:p>
                      <a:pPr algn="ctr"/>
                      <a:r>
                        <a:rPr dirty="0" sz="2200" lang="en-US" smtClean="0">
                          <a:latin typeface="Times New Roman" pitchFamily="18" charset="0"/>
                          <a:cs typeface="Times New Roman" pitchFamily="18" charset="0"/>
                        </a:rPr>
                        <a:t>C</a:t>
                      </a:r>
                      <a:endParaRPr dirty="0" sz="2200" lang="en-US">
                        <a:latin typeface="Times New Roman" pitchFamily="18" charset="0"/>
                        <a:cs typeface="Times New Roman" pitchFamily="18" charset="0"/>
                      </a:endParaRPr>
                    </a:p>
                  </a:txBody>
                  <a:tcPr anchor="ctr"/>
                </a:tc>
                <a:tc>
                  <a:txBody>
                    <a:bodyPr/>
                    <a:p>
                      <a:pPr algn="ctr"/>
                      <a:r>
                        <a:rPr sz="2200" lang="en-US">
                          <a:latin typeface="Times New Roman" pitchFamily="18" charset="0"/>
                          <a:cs typeface="Times New Roman" pitchFamily="18" charset="0"/>
                        </a:rPr>
                        <a:t>44678</a:t>
                      </a:r>
                    </a:p>
                  </a:txBody>
                  <a:tcPr anchor="ctr"/>
                </a:tc>
              </a:tr>
              <a:tr h="370840">
                <a:tc>
                  <a:txBody>
                    <a:bodyPr/>
                    <a:p>
                      <a:pPr algn="ctr"/>
                      <a:r>
                        <a:rPr dirty="0" sz="2200" lang="en-US" smtClean="0">
                          <a:latin typeface="Times New Roman" pitchFamily="18" charset="0"/>
                          <a:cs typeface="Times New Roman" pitchFamily="18" charset="0"/>
                        </a:rPr>
                        <a:t>PQR</a:t>
                      </a:r>
                      <a:endParaRPr dirty="0" sz="2200" lang="en-US">
                        <a:latin typeface="Times New Roman" pitchFamily="18" charset="0"/>
                        <a:cs typeface="Times New Roman" pitchFamily="18" charset="0"/>
                      </a:endParaRPr>
                    </a:p>
                  </a:txBody>
                  <a:tcPr anchor="ctr"/>
                </a:tc>
                <a:tc>
                  <a:txBody>
                    <a:bodyPr/>
                    <a:p>
                      <a:pPr algn="ctr"/>
                      <a:r>
                        <a:rPr dirty="0" sz="2200" lang="en-US" smtClean="0">
                          <a:latin typeface="Times New Roman" pitchFamily="18" charset="0"/>
                          <a:cs typeface="Times New Roman" pitchFamily="18" charset="0"/>
                        </a:rPr>
                        <a:t>B</a:t>
                      </a:r>
                      <a:endParaRPr dirty="0" sz="2200" lang="en-US">
                        <a:latin typeface="Times New Roman" pitchFamily="18" charset="0"/>
                        <a:cs typeface="Times New Roman" pitchFamily="18" charset="0"/>
                      </a:endParaRPr>
                    </a:p>
                  </a:txBody>
                  <a:tcPr anchor="ctr"/>
                </a:tc>
                <a:tc>
                  <a:txBody>
                    <a:bodyPr/>
                    <a:p>
                      <a:pPr algn="ctr"/>
                      <a:r>
                        <a:rPr dirty="0" sz="2200" lang="en-US">
                          <a:latin typeface="Times New Roman" pitchFamily="18" charset="0"/>
                          <a:cs typeface="Times New Roman" pitchFamily="18" charset="0"/>
                        </a:rPr>
                        <a:t> </a:t>
                      </a:r>
                    </a:p>
                  </a:txBody>
                  <a:tcPr anchor="ctr"/>
                </a:tc>
              </a:tr>
            </a:tbl>
          </a:graphicData>
        </a:graphic>
      </p:graphicFrame>
      <p:sp>
        <p:nvSpPr>
          <p:cNvPr id="1048758" name="Rectangle 5"/>
          <p:cNvSpPr/>
          <p:nvPr/>
        </p:nvSpPr>
        <p:spPr>
          <a:xfrm>
            <a:off x="381000" y="4343400"/>
            <a:ext cx="7772400" cy="1200329"/>
          </a:xfrm>
          <a:prstGeom prst="rect"/>
        </p:spPr>
        <p:txBody>
          <a:bodyPr wrap="square">
            <a:spAutoFit/>
          </a:bodyPr>
          <a:p>
            <a:r>
              <a:rPr dirty="0" sz="2400" lang="en-US" smtClean="0">
                <a:latin typeface="Times New Roman" pitchFamily="18" charset="0"/>
                <a:cs typeface="Times New Roman" pitchFamily="18" charset="0"/>
              </a:rPr>
              <a:t>The </a:t>
            </a:r>
            <a:r>
              <a:rPr dirty="0" sz="2400" lang="en-US" smtClean="0">
                <a:solidFill>
                  <a:srgbClr val="FF0000"/>
                </a:solidFill>
                <a:latin typeface="Times New Roman" pitchFamily="18" charset="0"/>
                <a:cs typeface="Times New Roman" pitchFamily="18" charset="0"/>
              </a:rPr>
              <a:t>LEFT JOIN </a:t>
            </a:r>
            <a:r>
              <a:rPr dirty="0" sz="2400" lang="en-US" smtClean="0">
                <a:latin typeface="Times New Roman" pitchFamily="18" charset="0"/>
                <a:cs typeface="Times New Roman" pitchFamily="18" charset="0"/>
              </a:rPr>
              <a:t>keyword returns all the rows from the left table (Persons), even if there are no matches in the right table (Orders).</a:t>
            </a:r>
            <a:endParaRPr dirty="0" sz="2400" lang="en-US">
              <a:latin typeface="Times New Roman" pitchFamily="18" charset="0"/>
              <a:cs typeface="Times New Roman" pitchFamily="18" charset="0"/>
            </a:endParaRPr>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759" name="Content Placeholder 2"/>
          <p:cNvSpPr>
            <a:spLocks noGrp="1"/>
          </p:cNvSpPr>
          <p:nvPr>
            <p:ph idx="1"/>
          </p:nvPr>
        </p:nvSpPr>
        <p:spPr>
          <a:xfrm>
            <a:off x="457200" y="228600"/>
            <a:ext cx="8229600" cy="6400800"/>
          </a:xfrm>
        </p:spPr>
        <p:txBody>
          <a:bodyPr>
            <a:normAutofit/>
          </a:bodyPr>
          <a:p>
            <a:r>
              <a:rPr b="1" dirty="0" sz="2600" lang="en-US" smtClean="0">
                <a:solidFill>
                  <a:srgbClr val="FF0000"/>
                </a:solidFill>
                <a:latin typeface="Times New Roman" pitchFamily="18" charset="0"/>
                <a:cs typeface="Times New Roman" pitchFamily="18" charset="0"/>
              </a:rPr>
              <a:t>SQL RIGHT JOIN Keyword</a:t>
            </a:r>
          </a:p>
          <a:p>
            <a:pPr>
              <a:buNone/>
            </a:pPr>
            <a:r>
              <a:rPr dirty="0" sz="2600" lang="en-US" smtClean="0">
                <a:latin typeface="Times New Roman" pitchFamily="18" charset="0"/>
                <a:cs typeface="Times New Roman" pitchFamily="18" charset="0"/>
              </a:rPr>
              <a:t>               The RIGHT JOIN keyword returns all the rows from the right table (table_name2), even if there are no matches in the left table (table_name1).</a:t>
            </a:r>
          </a:p>
          <a:p>
            <a:endParaRPr dirty="0" sz="2600" lang="en-US" smtClean="0">
              <a:latin typeface="Times New Roman" pitchFamily="18" charset="0"/>
              <a:cs typeface="Times New Roman" pitchFamily="18" charset="0"/>
            </a:endParaRPr>
          </a:p>
          <a:p>
            <a:r>
              <a:rPr b="1" dirty="0" sz="2600" lang="en-US" smtClean="0">
                <a:solidFill>
                  <a:srgbClr val="FF0000"/>
                </a:solidFill>
                <a:latin typeface="Times New Roman" pitchFamily="18" charset="0"/>
                <a:cs typeface="Times New Roman" pitchFamily="18" charset="0"/>
              </a:rPr>
              <a:t>SQL RIGHT JOIN Syntax</a:t>
            </a:r>
          </a:p>
          <a:p>
            <a:pPr>
              <a:buNone/>
            </a:pPr>
            <a:r>
              <a:rPr dirty="0" sz="2600" lang="en-US" smtClean="0">
                <a:solidFill>
                  <a:srgbClr val="FF0000"/>
                </a:solidFill>
                <a:latin typeface="Times New Roman" pitchFamily="18" charset="0"/>
                <a:cs typeface="Times New Roman" pitchFamily="18" charset="0"/>
              </a:rPr>
              <a:t>SELECT</a:t>
            </a:r>
            <a:r>
              <a:rPr dirty="0" sz="2600" lang="en-US" smtClean="0">
                <a:latin typeface="Times New Roman" pitchFamily="18" charset="0"/>
                <a:cs typeface="Times New Roman" pitchFamily="18" charset="0"/>
              </a:rPr>
              <a:t> </a:t>
            </a:r>
            <a:r>
              <a:rPr dirty="0" sz="2600" lang="en-US" err="1" smtClean="0">
                <a:latin typeface="Times New Roman" pitchFamily="18" charset="0"/>
                <a:cs typeface="Times New Roman" pitchFamily="18" charset="0"/>
              </a:rPr>
              <a:t>column_name</a:t>
            </a:r>
            <a:r>
              <a:rPr dirty="0" sz="2600" lang="en-US" smtClean="0">
                <a:latin typeface="Times New Roman" pitchFamily="18" charset="0"/>
                <a:cs typeface="Times New Roman" pitchFamily="18" charset="0"/>
              </a:rPr>
              <a:t>(s)</a:t>
            </a:r>
          </a:p>
          <a:p>
            <a:pPr>
              <a:buNone/>
            </a:pPr>
            <a:r>
              <a:rPr dirty="0" sz="2600" lang="en-US" smtClean="0">
                <a:solidFill>
                  <a:srgbClr val="FF0000"/>
                </a:solidFill>
                <a:latin typeface="Times New Roman" pitchFamily="18" charset="0"/>
                <a:cs typeface="Times New Roman" pitchFamily="18" charset="0"/>
              </a:rPr>
              <a:t>FROM </a:t>
            </a:r>
            <a:r>
              <a:rPr dirty="0" sz="2600" lang="en-US" smtClean="0">
                <a:latin typeface="Times New Roman" pitchFamily="18" charset="0"/>
                <a:cs typeface="Times New Roman" pitchFamily="18" charset="0"/>
              </a:rPr>
              <a:t>table_name1</a:t>
            </a:r>
          </a:p>
          <a:p>
            <a:pPr>
              <a:buNone/>
            </a:pPr>
            <a:r>
              <a:rPr dirty="0" sz="2600" lang="en-US" smtClean="0">
                <a:solidFill>
                  <a:srgbClr val="FF0000"/>
                </a:solidFill>
                <a:latin typeface="Times New Roman" pitchFamily="18" charset="0"/>
                <a:cs typeface="Times New Roman" pitchFamily="18" charset="0"/>
              </a:rPr>
              <a:t>RIGHT JOIN </a:t>
            </a:r>
            <a:r>
              <a:rPr dirty="0" sz="2600" lang="en-US" smtClean="0">
                <a:latin typeface="Times New Roman" pitchFamily="18" charset="0"/>
                <a:cs typeface="Times New Roman" pitchFamily="18" charset="0"/>
              </a:rPr>
              <a:t>table_name2</a:t>
            </a:r>
          </a:p>
          <a:p>
            <a:pPr>
              <a:buNone/>
            </a:pPr>
            <a:r>
              <a:rPr dirty="0" sz="2600" lang="en-US" smtClean="0">
                <a:solidFill>
                  <a:srgbClr val="FF0000"/>
                </a:solidFill>
                <a:latin typeface="Times New Roman" pitchFamily="18" charset="0"/>
                <a:cs typeface="Times New Roman" pitchFamily="18" charset="0"/>
              </a:rPr>
              <a:t>ON </a:t>
            </a:r>
            <a:r>
              <a:rPr dirty="0" sz="2600" lang="en-US" smtClean="0">
                <a:latin typeface="Times New Roman" pitchFamily="18" charset="0"/>
                <a:cs typeface="Times New Roman" pitchFamily="18" charset="0"/>
              </a:rPr>
              <a:t>table_name1.column_name=table_name2.column_name</a:t>
            </a:r>
          </a:p>
          <a:p>
            <a:endParaRPr b="1" dirty="0" sz="2600" lang="en-US" smtClean="0">
              <a:latin typeface="Times New Roman" pitchFamily="18" charset="0"/>
              <a:cs typeface="Times New Roman" pitchFamily="18" charset="0"/>
            </a:endParaRPr>
          </a:p>
          <a:p>
            <a:r>
              <a:rPr dirty="0" sz="2600" lang="en-US" smtClean="0">
                <a:latin typeface="Times New Roman" pitchFamily="18" charset="0"/>
                <a:cs typeface="Times New Roman" pitchFamily="18" charset="0"/>
              </a:rPr>
              <a:t>In some databases </a:t>
            </a:r>
            <a:r>
              <a:rPr dirty="0" sz="2600" lang="en-US" smtClean="0">
                <a:solidFill>
                  <a:srgbClr val="FF0000"/>
                </a:solidFill>
                <a:latin typeface="Times New Roman" pitchFamily="18" charset="0"/>
                <a:cs typeface="Times New Roman" pitchFamily="18" charset="0"/>
              </a:rPr>
              <a:t>RIGHT JOIN </a:t>
            </a:r>
            <a:r>
              <a:rPr dirty="0" sz="2600" lang="en-US" smtClean="0">
                <a:latin typeface="Times New Roman" pitchFamily="18" charset="0"/>
                <a:cs typeface="Times New Roman" pitchFamily="18" charset="0"/>
              </a:rPr>
              <a:t>is called </a:t>
            </a:r>
            <a:r>
              <a:rPr dirty="0" sz="2600" lang="en-US" smtClean="0">
                <a:solidFill>
                  <a:srgbClr val="FF0000"/>
                </a:solidFill>
                <a:latin typeface="Times New Roman" pitchFamily="18" charset="0"/>
                <a:cs typeface="Times New Roman" pitchFamily="18" charset="0"/>
              </a:rPr>
              <a:t>RIGHT OUTER JOIN.</a:t>
            </a:r>
          </a:p>
          <a:p>
            <a:endParaRPr dirty="0" lang="en-US"/>
          </a:p>
        </p:txBody>
      </p:sp>
      <p:sp>
        <p:nvSpPr>
          <p:cNvPr id="1048760" name="Slide Number Placeholder 3"/>
          <p:cNvSpPr>
            <a:spLocks noGrp="1"/>
          </p:cNvSpPr>
          <p:nvPr>
            <p:ph type="sldNum" sz="quarter" idx="12"/>
          </p:nvPr>
        </p:nvSpPr>
        <p:spPr/>
        <p:txBody>
          <a:bodyPr/>
          <a:p>
            <a:fld id="{B6F15528-21DE-4FAA-801E-634DDDAF4B2B}" type="slidenum">
              <a:rPr lang="en-US" smtClean="0"/>
              <a:t>55</a:t>
            </a:fld>
            <a:endParaRPr lang="en-US"/>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761" name="Title 1"/>
          <p:cNvSpPr>
            <a:spLocks noGrp="1"/>
          </p:cNvSpPr>
          <p:nvPr>
            <p:ph type="title"/>
          </p:nvPr>
        </p:nvSpPr>
        <p:spPr>
          <a:xfrm>
            <a:off x="381000" y="304800"/>
            <a:ext cx="8229600" cy="685800"/>
          </a:xfrm>
        </p:spPr>
        <p:txBody>
          <a:bodyPr>
            <a:normAutofit fontScale="90000"/>
          </a:bodyPr>
          <a:p>
            <a:pPr algn="l"/>
            <a:r>
              <a:rPr b="1" dirty="0" sz="3000" lang="en-US" smtClean="0">
                <a:solidFill>
                  <a:srgbClr val="FF0000"/>
                </a:solidFill>
                <a:latin typeface="Times New Roman" pitchFamily="18" charset="0"/>
                <a:cs typeface="Times New Roman" pitchFamily="18" charset="0"/>
              </a:rPr>
              <a:t>SQL RIGHT JOIN Example</a:t>
            </a:r>
            <a:r>
              <a:rPr dirty="0" sz="3000" lang="en-US" smtClean="0">
                <a:latin typeface="Times New Roman" pitchFamily="18" charset="0"/>
                <a:cs typeface="Times New Roman" pitchFamily="18" charset="0"/>
              </a:rPr>
              <a:t/>
            </a:r>
            <a:br>
              <a:rPr dirty="0" sz="30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The "Persons" table:</a:t>
            </a:r>
            <a:r>
              <a:rPr dirty="0" lang="en-US" smtClean="0"/>
              <a:t/>
            </a:r>
            <a:br>
              <a:rPr dirty="0" lang="en-US" smtClean="0"/>
            </a:br>
            <a:endParaRPr dirty="0" lang="en-US"/>
          </a:p>
        </p:txBody>
      </p:sp>
      <p:graphicFrame>
        <p:nvGraphicFramePr>
          <p:cNvPr id="4194322" name="Content Placeholder 4"/>
          <p:cNvGraphicFramePr>
            <a:graphicFrameLocks noGrp="1"/>
          </p:cNvGraphicFramePr>
          <p:nvPr>
            <p:ph idx="1"/>
          </p:nvPr>
        </p:nvGraphicFramePr>
        <p:xfrm>
          <a:off x="457200" y="1066800"/>
          <a:ext cx="8229600" cy="1584960"/>
        </p:xfrm>
        <a:graphic>
          <a:graphicData uri="http://schemas.openxmlformats.org/drawingml/2006/table">
            <a:tbl>
              <a:tblPr firstRow="1" bandRow="1">
                <a:tableStyleId>{5C22544A-7EE6-4342-B048-85BDC9FD1C3A}</a:tableStyleId>
              </a:tblPr>
              <a:tblGrid>
                <a:gridCol w="914400"/>
                <a:gridCol w="1828800"/>
                <a:gridCol w="1524000"/>
                <a:gridCol w="2316480"/>
                <a:gridCol w="1645920"/>
              </a:tblGrid>
              <a:tr h="370840">
                <a:tc>
                  <a:txBody>
                    <a:bodyPr/>
                    <a:p>
                      <a:pPr algn="ctr"/>
                      <a:r>
                        <a:rPr dirty="0" sz="2000" lang="en-US" err="1">
                          <a:latin typeface="Times New Roman" pitchFamily="18" charset="0"/>
                          <a:cs typeface="Times New Roman" pitchFamily="18" charset="0"/>
                        </a:rPr>
                        <a:t>P_Id</a:t>
                      </a:r>
                      <a:endParaRPr dirty="0" sz="2000" lang="en-US">
                        <a:latin typeface="Times New Roman" pitchFamily="18" charset="0"/>
                        <a:cs typeface="Times New Roman" pitchFamily="18" charset="0"/>
                      </a:endParaRPr>
                    </a:p>
                  </a:txBody>
                  <a:tcPr anchor="ctr"/>
                </a:tc>
                <a:tc>
                  <a:txBody>
                    <a:bodyPr/>
                    <a:p>
                      <a:pPr algn="ctr"/>
                      <a:r>
                        <a:rPr dirty="0" sz="2000" lang="en-US" err="1">
                          <a:latin typeface="Times New Roman" pitchFamily="18" charset="0"/>
                          <a:cs typeface="Times New Roman" pitchFamily="18" charset="0"/>
                        </a:rPr>
                        <a:t>LastName</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FirstName</a:t>
                      </a:r>
                    </a:p>
                  </a:txBody>
                  <a:tcPr anchor="ctr"/>
                </a:tc>
                <a:tc>
                  <a:txBody>
                    <a:bodyPr/>
                    <a:p>
                      <a:pPr algn="ctr"/>
                      <a:r>
                        <a:rPr sz="2000" lang="en-US">
                          <a:latin typeface="Times New Roman" pitchFamily="18" charset="0"/>
                          <a:cs typeface="Times New Roman" pitchFamily="18" charset="0"/>
                        </a:rPr>
                        <a:t>Address</a:t>
                      </a:r>
                    </a:p>
                  </a:txBody>
                  <a:tcPr anchor="ctr"/>
                </a:tc>
                <a:tc>
                  <a:txBody>
                    <a:bodyPr/>
                    <a:p>
                      <a:pPr algn="ctr"/>
                      <a:r>
                        <a:rPr sz="2000" lang="en-US">
                          <a:latin typeface="Times New Roman" pitchFamily="18" charset="0"/>
                          <a:cs typeface="Times New Roman" pitchFamily="18" charset="0"/>
                        </a:rPr>
                        <a:t>City</a:t>
                      </a:r>
                    </a:p>
                  </a:txBody>
                  <a:tcPr anchor="ctr"/>
                </a:tc>
              </a:tr>
              <a:tr h="370840">
                <a:tc>
                  <a:txBody>
                    <a:bodyPr/>
                    <a:p>
                      <a:pPr algn="ctr"/>
                      <a:r>
                        <a:rPr dirty="0" sz="2000" lang="en-US">
                          <a:latin typeface="Times New Roman" pitchFamily="18" charset="0"/>
                          <a:cs typeface="Times New Roman" pitchFamily="18" charset="0"/>
                        </a:rPr>
                        <a:t>1</a:t>
                      </a:r>
                    </a:p>
                  </a:txBody>
                  <a:tcPr anchor="ctr"/>
                </a:tc>
                <a:tc>
                  <a:txBody>
                    <a:bodyPr/>
                    <a:p>
                      <a:pPr algn="ctr"/>
                      <a:r>
                        <a:rPr dirty="0" sz="2000" lang="en-US"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A</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ST1</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pune</a:t>
                      </a:r>
                      <a:endParaRPr dirty="0" sz="2000" lang="en-US">
                        <a:latin typeface="Times New Roman" pitchFamily="18" charset="0"/>
                        <a:cs typeface="Times New Roman" pitchFamily="18" charset="0"/>
                      </a:endParaRPr>
                    </a:p>
                  </a:txBody>
                  <a:tcPr anchor="ctr"/>
                </a:tc>
              </a:tr>
              <a:tr h="370840">
                <a:tc>
                  <a:txBody>
                    <a:bodyPr/>
                    <a:p>
                      <a:pPr algn="ctr"/>
                      <a:r>
                        <a:rPr sz="2000" lang="en-US">
                          <a:latin typeface="Times New Roman" pitchFamily="18" charset="0"/>
                          <a:cs typeface="Times New Roman" pitchFamily="18" charset="0"/>
                        </a:rPr>
                        <a:t>2</a:t>
                      </a:r>
                    </a:p>
                  </a:txBody>
                  <a:tcPr anchor="ctr"/>
                </a:tc>
                <a:tc>
                  <a:txBody>
                    <a:bodyPr/>
                    <a:p>
                      <a:pPr algn="ctr"/>
                      <a:r>
                        <a:rPr dirty="0" sz="2000" lang="en-US" smtClean="0">
                          <a:latin typeface="Times New Roman" pitchFamily="18" charset="0"/>
                          <a:cs typeface="Times New Roman" pitchFamily="18" charset="0"/>
                        </a:rPr>
                        <a:t>PQR</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B</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ST2</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pune</a:t>
                      </a:r>
                      <a:endParaRPr dirty="0" sz="2000" lang="en-US">
                        <a:latin typeface="Times New Roman" pitchFamily="18" charset="0"/>
                        <a:cs typeface="Times New Roman" pitchFamily="18" charset="0"/>
                      </a:endParaRPr>
                    </a:p>
                  </a:txBody>
                  <a:tcPr anchor="ctr"/>
                </a:tc>
              </a:tr>
              <a:tr h="370840">
                <a:tc>
                  <a:txBody>
                    <a:bodyPr/>
                    <a:p>
                      <a:pPr algn="ctr"/>
                      <a:r>
                        <a:rPr sz="2000" lang="en-US">
                          <a:latin typeface="Times New Roman" pitchFamily="18" charset="0"/>
                          <a:cs typeface="Times New Roman" pitchFamily="18" charset="0"/>
                        </a:rPr>
                        <a:t>3</a:t>
                      </a:r>
                    </a:p>
                  </a:txBody>
                  <a:tcPr anchor="ctr"/>
                </a:tc>
                <a:tc>
                  <a:txBody>
                    <a:bodyPr/>
                    <a:p>
                      <a:pPr algn="ctr"/>
                      <a:r>
                        <a:rPr dirty="0" sz="2000" lang="en-US" smtClean="0">
                          <a:latin typeface="Times New Roman" pitchFamily="18" charset="0"/>
                          <a:cs typeface="Times New Roman" pitchFamily="18" charset="0"/>
                        </a:rPr>
                        <a:t>XYZ</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ST3</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mumbai</a:t>
                      </a:r>
                      <a:endParaRPr dirty="0" sz="2000" lang="en-US">
                        <a:latin typeface="Times New Roman" pitchFamily="18" charset="0"/>
                        <a:cs typeface="Times New Roman" pitchFamily="18" charset="0"/>
                      </a:endParaRPr>
                    </a:p>
                  </a:txBody>
                  <a:tcPr anchor="ctr"/>
                </a:tc>
              </a:tr>
            </a:tbl>
          </a:graphicData>
        </a:graphic>
      </p:graphicFrame>
      <p:sp>
        <p:nvSpPr>
          <p:cNvPr id="1048762" name="Slide Number Placeholder 3"/>
          <p:cNvSpPr>
            <a:spLocks noGrp="1"/>
          </p:cNvSpPr>
          <p:nvPr>
            <p:ph type="sldNum" sz="quarter" idx="12"/>
          </p:nvPr>
        </p:nvSpPr>
        <p:spPr/>
        <p:txBody>
          <a:bodyPr/>
          <a:p>
            <a:fld id="{B6F15528-21DE-4FAA-801E-634DDDAF4B2B}" type="slidenum">
              <a:rPr lang="en-US" smtClean="0"/>
              <a:t>56</a:t>
            </a:fld>
            <a:endParaRPr lang="en-US"/>
          </a:p>
        </p:txBody>
      </p:sp>
      <p:graphicFrame>
        <p:nvGraphicFramePr>
          <p:cNvPr id="4194323" name="Table 5"/>
          <p:cNvGraphicFramePr>
            <a:graphicFrameLocks noGrp="1"/>
          </p:cNvGraphicFramePr>
          <p:nvPr/>
        </p:nvGraphicFramePr>
        <p:xfrm>
          <a:off x="914400" y="3886200"/>
          <a:ext cx="7315200" cy="2560320"/>
        </p:xfrm>
        <a:graphic>
          <a:graphicData uri="http://schemas.openxmlformats.org/drawingml/2006/table">
            <a:tbl>
              <a:tblPr firstRow="1" bandRow="1">
                <a:tableStyleId>{5C22544A-7EE6-4342-B048-85BDC9FD1C3A}</a:tableStyleId>
              </a:tblPr>
              <a:tblGrid>
                <a:gridCol w="2438400"/>
                <a:gridCol w="2438400"/>
                <a:gridCol w="2438400"/>
              </a:tblGrid>
              <a:tr h="0">
                <a:tc>
                  <a:txBody>
                    <a:bodyPr/>
                    <a:p>
                      <a:pPr algn="l"/>
                      <a:r>
                        <a:rPr dirty="0" sz="2200" lang="en-US" err="1">
                          <a:latin typeface="Times New Roman" pitchFamily="18" charset="0"/>
                          <a:cs typeface="Times New Roman" pitchFamily="18" charset="0"/>
                        </a:rPr>
                        <a:t>O_Id</a:t>
                      </a:r>
                      <a:endParaRPr dirty="0" sz="2200" lang="en-US">
                        <a:latin typeface="Times New Roman" pitchFamily="18" charset="0"/>
                        <a:cs typeface="Times New Roman" pitchFamily="18" charset="0"/>
                      </a:endParaRPr>
                    </a:p>
                  </a:txBody>
                  <a:tcPr anchor="ctr"/>
                </a:tc>
                <a:tc>
                  <a:txBody>
                    <a:bodyPr/>
                    <a:p>
                      <a:pPr algn="l"/>
                      <a:r>
                        <a:rPr dirty="0" sz="2200" lang="en-US" err="1">
                          <a:latin typeface="Times New Roman" pitchFamily="18" charset="0"/>
                          <a:cs typeface="Times New Roman" pitchFamily="18" charset="0"/>
                        </a:rPr>
                        <a:t>OrderNo</a:t>
                      </a:r>
                      <a:endParaRPr dirty="0" sz="2200" lang="en-US">
                        <a:latin typeface="Times New Roman" pitchFamily="18" charset="0"/>
                        <a:cs typeface="Times New Roman" pitchFamily="18" charset="0"/>
                      </a:endParaRPr>
                    </a:p>
                  </a:txBody>
                  <a:tcPr anchor="ctr"/>
                </a:tc>
                <a:tc>
                  <a:txBody>
                    <a:bodyPr/>
                    <a:p>
                      <a:pPr algn="l"/>
                      <a:r>
                        <a:rPr sz="2200" lang="en-US">
                          <a:latin typeface="Times New Roman" pitchFamily="18" charset="0"/>
                          <a:cs typeface="Times New Roman" pitchFamily="18" charset="0"/>
                        </a:rPr>
                        <a:t>P_Id</a:t>
                      </a:r>
                    </a:p>
                  </a:txBody>
                  <a:tcPr anchor="ctr"/>
                </a:tc>
              </a:tr>
              <a:tr h="370840">
                <a:tc>
                  <a:txBody>
                    <a:bodyPr/>
                    <a:p>
                      <a:r>
                        <a:rPr dirty="0" sz="2200" lang="en-US">
                          <a:latin typeface="Times New Roman" pitchFamily="18" charset="0"/>
                          <a:cs typeface="Times New Roman" pitchFamily="18" charset="0"/>
                        </a:rPr>
                        <a:t>1</a:t>
                      </a:r>
                    </a:p>
                  </a:txBody>
                  <a:tcPr anchor="ctr"/>
                </a:tc>
                <a:tc>
                  <a:txBody>
                    <a:bodyPr/>
                    <a:p>
                      <a:r>
                        <a:rPr sz="2200" lang="en-US">
                          <a:latin typeface="Times New Roman" pitchFamily="18" charset="0"/>
                          <a:cs typeface="Times New Roman" pitchFamily="18" charset="0"/>
                        </a:rPr>
                        <a:t>77895</a:t>
                      </a:r>
                    </a:p>
                  </a:txBody>
                  <a:tcPr anchor="ctr"/>
                </a:tc>
                <a:tc>
                  <a:txBody>
                    <a:bodyPr/>
                    <a:p>
                      <a:r>
                        <a:rPr sz="2200" lang="en-US">
                          <a:latin typeface="Times New Roman" pitchFamily="18" charset="0"/>
                          <a:cs typeface="Times New Roman" pitchFamily="18" charset="0"/>
                        </a:rPr>
                        <a:t>3</a:t>
                      </a:r>
                    </a:p>
                  </a:txBody>
                  <a:tcPr anchor="ctr"/>
                </a:tc>
              </a:tr>
              <a:tr h="370840">
                <a:tc>
                  <a:txBody>
                    <a:bodyPr/>
                    <a:p>
                      <a:r>
                        <a:rPr dirty="0" sz="2200" lang="en-US">
                          <a:latin typeface="Times New Roman" pitchFamily="18" charset="0"/>
                          <a:cs typeface="Times New Roman" pitchFamily="18" charset="0"/>
                        </a:rPr>
                        <a:t>2</a:t>
                      </a:r>
                    </a:p>
                  </a:txBody>
                  <a:tcPr anchor="ctr"/>
                </a:tc>
                <a:tc>
                  <a:txBody>
                    <a:bodyPr/>
                    <a:p>
                      <a:r>
                        <a:rPr sz="2200" lang="en-US">
                          <a:latin typeface="Times New Roman" pitchFamily="18" charset="0"/>
                          <a:cs typeface="Times New Roman" pitchFamily="18" charset="0"/>
                        </a:rPr>
                        <a:t>44678</a:t>
                      </a:r>
                    </a:p>
                  </a:txBody>
                  <a:tcPr anchor="ctr"/>
                </a:tc>
                <a:tc>
                  <a:txBody>
                    <a:bodyPr/>
                    <a:p>
                      <a:r>
                        <a:rPr sz="2200" lang="en-US">
                          <a:latin typeface="Times New Roman" pitchFamily="18" charset="0"/>
                          <a:cs typeface="Times New Roman" pitchFamily="18" charset="0"/>
                        </a:rPr>
                        <a:t>3</a:t>
                      </a:r>
                    </a:p>
                  </a:txBody>
                  <a:tcPr anchor="ctr"/>
                </a:tc>
              </a:tr>
              <a:tr h="370840">
                <a:tc>
                  <a:txBody>
                    <a:bodyPr/>
                    <a:p>
                      <a:r>
                        <a:rPr dirty="0" sz="2200" lang="en-US">
                          <a:latin typeface="Times New Roman" pitchFamily="18" charset="0"/>
                          <a:cs typeface="Times New Roman" pitchFamily="18" charset="0"/>
                        </a:rPr>
                        <a:t>3</a:t>
                      </a:r>
                    </a:p>
                  </a:txBody>
                  <a:tcPr anchor="ctr"/>
                </a:tc>
                <a:tc>
                  <a:txBody>
                    <a:bodyPr/>
                    <a:p>
                      <a:r>
                        <a:rPr dirty="0" sz="2200" lang="en-US">
                          <a:latin typeface="Times New Roman" pitchFamily="18" charset="0"/>
                          <a:cs typeface="Times New Roman" pitchFamily="18" charset="0"/>
                        </a:rPr>
                        <a:t>22456</a:t>
                      </a:r>
                    </a:p>
                  </a:txBody>
                  <a:tcPr anchor="ctr"/>
                </a:tc>
                <a:tc>
                  <a:txBody>
                    <a:bodyPr/>
                    <a:p>
                      <a:r>
                        <a:rPr sz="2200" lang="en-US">
                          <a:latin typeface="Times New Roman" pitchFamily="18" charset="0"/>
                          <a:cs typeface="Times New Roman" pitchFamily="18" charset="0"/>
                        </a:rPr>
                        <a:t>1</a:t>
                      </a:r>
                    </a:p>
                  </a:txBody>
                  <a:tcPr anchor="ctr"/>
                </a:tc>
              </a:tr>
              <a:tr h="370840">
                <a:tc>
                  <a:txBody>
                    <a:bodyPr/>
                    <a:p>
                      <a:r>
                        <a:rPr sz="2200" lang="en-US">
                          <a:latin typeface="Times New Roman" pitchFamily="18" charset="0"/>
                          <a:cs typeface="Times New Roman" pitchFamily="18" charset="0"/>
                        </a:rPr>
                        <a:t>4</a:t>
                      </a:r>
                    </a:p>
                  </a:txBody>
                  <a:tcPr anchor="ctr"/>
                </a:tc>
                <a:tc>
                  <a:txBody>
                    <a:bodyPr/>
                    <a:p>
                      <a:r>
                        <a:rPr dirty="0" sz="2200" lang="en-US">
                          <a:latin typeface="Times New Roman" pitchFamily="18" charset="0"/>
                          <a:cs typeface="Times New Roman" pitchFamily="18" charset="0"/>
                        </a:rPr>
                        <a:t>24562</a:t>
                      </a:r>
                    </a:p>
                  </a:txBody>
                  <a:tcPr anchor="ctr"/>
                </a:tc>
                <a:tc>
                  <a:txBody>
                    <a:bodyPr/>
                    <a:p>
                      <a:r>
                        <a:rPr sz="2200" lang="en-US">
                          <a:latin typeface="Times New Roman" pitchFamily="18" charset="0"/>
                          <a:cs typeface="Times New Roman" pitchFamily="18" charset="0"/>
                        </a:rPr>
                        <a:t>1</a:t>
                      </a:r>
                    </a:p>
                  </a:txBody>
                  <a:tcPr anchor="ctr"/>
                </a:tc>
              </a:tr>
              <a:tr h="370840">
                <a:tc>
                  <a:txBody>
                    <a:bodyPr/>
                    <a:p>
                      <a:r>
                        <a:rPr sz="2200" lang="en-US">
                          <a:latin typeface="Times New Roman" pitchFamily="18" charset="0"/>
                          <a:cs typeface="Times New Roman" pitchFamily="18" charset="0"/>
                        </a:rPr>
                        <a:t>5</a:t>
                      </a:r>
                    </a:p>
                  </a:txBody>
                  <a:tcPr anchor="ctr"/>
                </a:tc>
                <a:tc>
                  <a:txBody>
                    <a:bodyPr/>
                    <a:p>
                      <a:r>
                        <a:rPr dirty="0" sz="2200" lang="en-US">
                          <a:latin typeface="Times New Roman" pitchFamily="18" charset="0"/>
                          <a:cs typeface="Times New Roman" pitchFamily="18" charset="0"/>
                        </a:rPr>
                        <a:t>34764</a:t>
                      </a:r>
                    </a:p>
                  </a:txBody>
                  <a:tcPr anchor="ctr"/>
                </a:tc>
                <a:tc>
                  <a:txBody>
                    <a:bodyPr/>
                    <a:p>
                      <a:r>
                        <a:rPr dirty="0" sz="2200" lang="en-US">
                          <a:latin typeface="Times New Roman" pitchFamily="18" charset="0"/>
                          <a:cs typeface="Times New Roman" pitchFamily="18" charset="0"/>
                        </a:rPr>
                        <a:t>15</a:t>
                      </a:r>
                    </a:p>
                  </a:txBody>
                  <a:tcPr anchor="ctr"/>
                </a:tc>
              </a:tr>
            </a:tbl>
          </a:graphicData>
        </a:graphic>
      </p:graphicFrame>
      <p:sp>
        <p:nvSpPr>
          <p:cNvPr id="1048763" name="Rectangle 6"/>
          <p:cNvSpPr/>
          <p:nvPr/>
        </p:nvSpPr>
        <p:spPr>
          <a:xfrm>
            <a:off x="914400" y="3124200"/>
            <a:ext cx="2585964" cy="461665"/>
          </a:xfrm>
          <a:prstGeom prst="rect"/>
        </p:spPr>
        <p:txBody>
          <a:bodyPr wrap="none">
            <a:spAutoFit/>
          </a:bodyPr>
          <a:p>
            <a:r>
              <a:rPr dirty="0" sz="2400" lang="en-US" smtClean="0">
                <a:latin typeface="Times New Roman" pitchFamily="18" charset="0"/>
                <a:cs typeface="Times New Roman" pitchFamily="18" charset="0"/>
              </a:rPr>
              <a:t>The "Orders" table:</a:t>
            </a:r>
            <a:endParaRPr dirty="0" sz="2400" lang="en-US">
              <a:latin typeface="Times New Roman" pitchFamily="18" charset="0"/>
              <a:cs typeface="Times New Roman" pitchFamily="18" charset="0"/>
            </a:endParaRPr>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764" name="Content Placeholder 2"/>
          <p:cNvSpPr>
            <a:spLocks noGrp="1"/>
          </p:cNvSpPr>
          <p:nvPr>
            <p:ph idx="1"/>
          </p:nvPr>
        </p:nvSpPr>
        <p:spPr>
          <a:xfrm>
            <a:off x="457200" y="228600"/>
            <a:ext cx="8229600" cy="6400800"/>
          </a:xfrm>
        </p:spPr>
        <p:txBody>
          <a:bodyPr>
            <a:normAutofit/>
          </a:bodyPr>
          <a:p>
            <a:r>
              <a:rPr dirty="0" lang="en-US" smtClean="0">
                <a:latin typeface="Times New Roman" pitchFamily="18" charset="0"/>
                <a:cs typeface="Times New Roman" pitchFamily="18" charset="0"/>
              </a:rPr>
              <a:t>Now if we want to list all the orders with containing persons - if any, from the tables above.</a:t>
            </a:r>
          </a:p>
          <a:p>
            <a:r>
              <a:rPr dirty="0" lang="en-US" smtClean="0">
                <a:latin typeface="Times New Roman" pitchFamily="18" charset="0"/>
                <a:cs typeface="Times New Roman" pitchFamily="18" charset="0"/>
              </a:rPr>
              <a:t>We use the following SELECT statement:</a:t>
            </a:r>
          </a:p>
          <a:p>
            <a:pPr>
              <a:buNone/>
            </a:pPr>
            <a:r>
              <a:rPr dirty="0" lang="en-US" smtClean="0">
                <a:solidFill>
                  <a:srgbClr val="FF0000"/>
                </a:solidFill>
                <a:latin typeface="Times New Roman" pitchFamily="18" charset="0"/>
                <a:cs typeface="Times New Roman" pitchFamily="18" charset="0"/>
              </a:rPr>
              <a:t>SELECT </a:t>
            </a:r>
            <a:r>
              <a:rPr dirty="0" lang="en-US" err="1" smtClean="0">
                <a:latin typeface="Times New Roman" pitchFamily="18" charset="0"/>
                <a:cs typeface="Times New Roman" pitchFamily="18" charset="0"/>
              </a:rPr>
              <a:t>Persons.LastName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Persons.FirstName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Orders.OrderNo</a:t>
            </a:r>
            <a:r>
              <a:rPr dirty="0" lang="en-US" smtClean="0">
                <a:latin typeface="Times New Roman" pitchFamily="18" charset="0"/>
                <a:cs typeface="Times New Roman" pitchFamily="18" charset="0"/>
              </a:rPr>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Persons</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RIGHT JOIN </a:t>
            </a:r>
            <a:r>
              <a:rPr dirty="0" lang="en-US" smtClean="0">
                <a:latin typeface="Times New Roman" pitchFamily="18" charset="0"/>
                <a:cs typeface="Times New Roman" pitchFamily="18" charset="0"/>
              </a:rPr>
              <a:t>Orders</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ON</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Persons.P_Id</a:t>
            </a:r>
            <a:r>
              <a:rPr dirty="0" lang="en-US" smtClean="0">
                <a:latin typeface="Times New Roman" pitchFamily="18" charset="0"/>
                <a:cs typeface="Times New Roman" pitchFamily="18" charset="0"/>
              </a:rPr>
              <a:t>=</a:t>
            </a:r>
            <a:r>
              <a:rPr dirty="0" lang="en-US" err="1" smtClean="0">
                <a:latin typeface="Times New Roman" pitchFamily="18" charset="0"/>
                <a:cs typeface="Times New Roman" pitchFamily="18" charset="0"/>
              </a:rPr>
              <a:t>Orders.P_Id</a:t>
            </a:r>
            <a:r>
              <a:rPr dirty="0" lang="en-US" smtClean="0">
                <a:latin typeface="Times New Roman" pitchFamily="18" charset="0"/>
                <a:cs typeface="Times New Roman" pitchFamily="18" charset="0"/>
              </a:rPr>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ORDER BY </a:t>
            </a:r>
            <a:r>
              <a:rPr dirty="0" lang="en-US" err="1" smtClean="0">
                <a:latin typeface="Times New Roman" pitchFamily="18" charset="0"/>
                <a:cs typeface="Times New Roman" pitchFamily="18" charset="0"/>
              </a:rPr>
              <a:t>Persons.LastName</a:t>
            </a:r>
            <a:endParaRPr dirty="0" lang="en-US" smtClean="0">
              <a:latin typeface="Times New Roman" pitchFamily="18" charset="0"/>
              <a:cs typeface="Times New Roman" pitchFamily="18" charset="0"/>
            </a:endParaRPr>
          </a:p>
          <a:p>
            <a:endParaRPr dirty="0" lang="en-US"/>
          </a:p>
        </p:txBody>
      </p:sp>
      <p:sp>
        <p:nvSpPr>
          <p:cNvPr id="1048765" name="Slide Number Placeholder 3"/>
          <p:cNvSpPr>
            <a:spLocks noGrp="1"/>
          </p:cNvSpPr>
          <p:nvPr>
            <p:ph type="sldNum" sz="quarter" idx="12"/>
          </p:nvPr>
        </p:nvSpPr>
        <p:spPr/>
        <p:txBody>
          <a:bodyPr/>
          <a:p>
            <a:fld id="{B6F15528-21DE-4FAA-801E-634DDDAF4B2B}" type="slidenum">
              <a:rPr lang="en-US" smtClean="0"/>
              <a:t>57</a:t>
            </a:fld>
            <a:endParaRPr lang="en-US"/>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graphicFrame>
        <p:nvGraphicFramePr>
          <p:cNvPr id="4194324" name="Content Placeholder 4"/>
          <p:cNvGraphicFramePr>
            <a:graphicFrameLocks noGrp="1"/>
          </p:cNvGraphicFramePr>
          <p:nvPr>
            <p:ph idx="1"/>
          </p:nvPr>
        </p:nvGraphicFramePr>
        <p:xfrm>
          <a:off x="381000" y="1066800"/>
          <a:ext cx="8229600" cy="23774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p>
                      <a:pPr algn="ctr"/>
                      <a:r>
                        <a:rPr dirty="0" sz="2000" lang="en-US" err="1">
                          <a:latin typeface="Times New Roman" pitchFamily="18" charset="0"/>
                          <a:cs typeface="Times New Roman" pitchFamily="18" charset="0"/>
                        </a:rPr>
                        <a:t>LastName</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FirstName</a:t>
                      </a:r>
                    </a:p>
                  </a:txBody>
                  <a:tcPr anchor="ctr"/>
                </a:tc>
                <a:tc>
                  <a:txBody>
                    <a:bodyPr/>
                    <a:p>
                      <a:pPr algn="ctr"/>
                      <a:r>
                        <a:rPr sz="2000" lang="en-US">
                          <a:latin typeface="Times New Roman" pitchFamily="18" charset="0"/>
                          <a:cs typeface="Times New Roman" pitchFamily="18" charset="0"/>
                        </a:rPr>
                        <a:t>OrderNo</a:t>
                      </a:r>
                    </a:p>
                  </a:txBody>
                  <a:tcPr anchor="ctr"/>
                </a:tc>
              </a:tr>
              <a:tr h="370840">
                <a:tc>
                  <a:txBody>
                    <a:bodyPr/>
                    <a:p>
                      <a:pPr algn="ctr"/>
                      <a:r>
                        <a:rPr dirty="0" sz="2000" lang="en-US"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A</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22456</a:t>
                      </a:r>
                    </a:p>
                  </a:txBody>
                  <a:tcPr anchor="ctr"/>
                </a:tc>
              </a:tr>
              <a:tr h="370840">
                <a:tc>
                  <a:txBody>
                    <a:bodyPr/>
                    <a:p>
                      <a:pPr algn="ctr"/>
                      <a:r>
                        <a:rPr dirty="0" sz="2000" lang="en-US"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A</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24562</a:t>
                      </a:r>
                    </a:p>
                  </a:txBody>
                  <a:tcPr anchor="ctr"/>
                </a:tc>
              </a:tr>
              <a:tr h="370840">
                <a:tc>
                  <a:txBody>
                    <a:bodyPr/>
                    <a:p>
                      <a:pPr algn="ctr"/>
                      <a:r>
                        <a:rPr dirty="0" sz="2000" lang="en-US" smtClean="0">
                          <a:latin typeface="Times New Roman" pitchFamily="18" charset="0"/>
                          <a:cs typeface="Times New Roman" pitchFamily="18" charset="0"/>
                        </a:rPr>
                        <a:t>XYZ</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C</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77895</a:t>
                      </a:r>
                    </a:p>
                  </a:txBody>
                  <a:tcPr anchor="ctr"/>
                </a:tc>
              </a:tr>
              <a:tr h="370840">
                <a:tc>
                  <a:txBody>
                    <a:bodyPr/>
                    <a:p>
                      <a:pPr algn="ctr"/>
                      <a:r>
                        <a:rPr dirty="0" sz="2000" lang="en-US" smtClean="0">
                          <a:latin typeface="Times New Roman" pitchFamily="18" charset="0"/>
                          <a:cs typeface="Times New Roman" pitchFamily="18" charset="0"/>
                        </a:rPr>
                        <a:t>XYZ</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C</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44678</a:t>
                      </a:r>
                    </a:p>
                  </a:txBody>
                  <a:tcPr anchor="ctr"/>
                </a:tc>
              </a:tr>
              <a:tr h="370840">
                <a:tc>
                  <a:txBody>
                    <a:bodyPr/>
                    <a:p>
                      <a:pPr algn="ctr"/>
                      <a:r>
                        <a:rPr sz="2000" lang="en-US">
                          <a:latin typeface="Times New Roman" pitchFamily="18" charset="0"/>
                          <a:cs typeface="Times New Roman" pitchFamily="18" charset="0"/>
                        </a:rPr>
                        <a:t> </a:t>
                      </a:r>
                    </a:p>
                  </a:txBody>
                  <a:tcPr anchor="ctr"/>
                </a:tc>
                <a:tc>
                  <a:txBody>
                    <a:bodyPr/>
                    <a:p>
                      <a:pPr algn="ctr"/>
                      <a:r>
                        <a:rPr dirty="0" sz="2000" lang="en-US">
                          <a:latin typeface="Times New Roman" pitchFamily="18" charset="0"/>
                          <a:cs typeface="Times New Roman" pitchFamily="18" charset="0"/>
                        </a:rPr>
                        <a:t> </a:t>
                      </a:r>
                    </a:p>
                  </a:txBody>
                  <a:tcPr anchor="ctr"/>
                </a:tc>
                <a:tc>
                  <a:txBody>
                    <a:bodyPr/>
                    <a:p>
                      <a:pPr algn="ctr"/>
                      <a:r>
                        <a:rPr dirty="0" sz="2000" lang="en-US">
                          <a:latin typeface="Times New Roman" pitchFamily="18" charset="0"/>
                          <a:cs typeface="Times New Roman" pitchFamily="18" charset="0"/>
                        </a:rPr>
                        <a:t>34764</a:t>
                      </a:r>
                    </a:p>
                  </a:txBody>
                  <a:tcPr anchor="ctr"/>
                </a:tc>
              </a:tr>
            </a:tbl>
          </a:graphicData>
        </a:graphic>
      </p:graphicFrame>
      <p:sp>
        <p:nvSpPr>
          <p:cNvPr id="1048766" name="Slide Number Placeholder 3"/>
          <p:cNvSpPr>
            <a:spLocks noGrp="1"/>
          </p:cNvSpPr>
          <p:nvPr>
            <p:ph type="sldNum" sz="quarter" idx="12"/>
          </p:nvPr>
        </p:nvSpPr>
        <p:spPr/>
        <p:txBody>
          <a:bodyPr/>
          <a:p>
            <a:fld id="{B6F15528-21DE-4FAA-801E-634DDDAF4B2B}" type="slidenum">
              <a:rPr lang="en-US" smtClean="0"/>
              <a:t>58</a:t>
            </a:fld>
            <a:endParaRPr lang="en-US"/>
          </a:p>
        </p:txBody>
      </p:sp>
      <p:sp>
        <p:nvSpPr>
          <p:cNvPr id="1048767" name="Rectangle 5"/>
          <p:cNvSpPr/>
          <p:nvPr/>
        </p:nvSpPr>
        <p:spPr>
          <a:xfrm>
            <a:off x="381000" y="4343400"/>
            <a:ext cx="7924800" cy="1338828"/>
          </a:xfrm>
          <a:prstGeom prst="rect"/>
        </p:spPr>
        <p:txBody>
          <a:bodyPr wrap="square">
            <a:spAutoFit/>
          </a:bodyPr>
          <a:p>
            <a:r>
              <a:rPr dirty="0" sz="2700" lang="en-US" smtClean="0">
                <a:latin typeface="Times New Roman" pitchFamily="18" charset="0"/>
                <a:cs typeface="Times New Roman" pitchFamily="18" charset="0"/>
              </a:rPr>
              <a:t>The </a:t>
            </a:r>
            <a:r>
              <a:rPr dirty="0" sz="2700" lang="en-US" smtClean="0">
                <a:solidFill>
                  <a:srgbClr val="FF0000"/>
                </a:solidFill>
                <a:latin typeface="Times New Roman" pitchFamily="18" charset="0"/>
                <a:cs typeface="Times New Roman" pitchFamily="18" charset="0"/>
              </a:rPr>
              <a:t>RIGHT JOIN </a:t>
            </a:r>
            <a:r>
              <a:rPr dirty="0" sz="2700" lang="en-US" smtClean="0">
                <a:latin typeface="Times New Roman" pitchFamily="18" charset="0"/>
                <a:cs typeface="Times New Roman" pitchFamily="18" charset="0"/>
              </a:rPr>
              <a:t>keyword returns all the rows from the right table (Orders), even if there are no matches in the left table (Persons).</a:t>
            </a:r>
            <a:endParaRPr dirty="0" sz="2700" lang="en-US">
              <a:latin typeface="Times New Roman" pitchFamily="18" charset="0"/>
              <a:cs typeface="Times New Roman" pitchFamily="18" charset="0"/>
            </a:endParaRPr>
          </a:p>
        </p:txBody>
      </p:sp>
      <p:sp>
        <p:nvSpPr>
          <p:cNvPr id="1048768" name="Rectangle 6"/>
          <p:cNvSpPr/>
          <p:nvPr/>
        </p:nvSpPr>
        <p:spPr>
          <a:xfrm>
            <a:off x="609600" y="304800"/>
            <a:ext cx="6248400" cy="523220"/>
          </a:xfrm>
          <a:prstGeom prst="rect"/>
        </p:spPr>
        <p:txBody>
          <a:bodyPr wrap="square">
            <a:spAutoFit/>
          </a:bodyPr>
          <a:p>
            <a:r>
              <a:rPr dirty="0" sz="2800" lang="en-US" smtClean="0">
                <a:latin typeface="Times New Roman" pitchFamily="18" charset="0"/>
                <a:cs typeface="Times New Roman" pitchFamily="18" charset="0"/>
              </a:rPr>
              <a:t>The result-set will look like this:</a:t>
            </a:r>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769" name="Content Placeholder 2"/>
          <p:cNvSpPr>
            <a:spLocks noGrp="1"/>
          </p:cNvSpPr>
          <p:nvPr>
            <p:ph idx="1"/>
          </p:nvPr>
        </p:nvSpPr>
        <p:spPr>
          <a:xfrm>
            <a:off x="152400" y="381000"/>
            <a:ext cx="8686800" cy="5745163"/>
          </a:xfrm>
        </p:spPr>
        <p:txBody>
          <a:bodyPr>
            <a:normAutofit fontScale="96296" lnSpcReduction="20000"/>
          </a:bodyPr>
          <a:p>
            <a:r>
              <a:rPr b="1" dirty="0" lang="en-US" smtClean="0">
                <a:solidFill>
                  <a:srgbClr val="FF0000"/>
                </a:solidFill>
                <a:latin typeface="Times New Roman" pitchFamily="18" charset="0"/>
                <a:cs typeface="Times New Roman" pitchFamily="18" charset="0"/>
              </a:rPr>
              <a:t>SQL FULL JOIN Keyword</a:t>
            </a:r>
          </a:p>
          <a:p>
            <a:endParaRPr b="1" dirty="0" lang="en-US" smtClean="0">
              <a:solidFill>
                <a:srgbClr val="FF0000"/>
              </a:solidFill>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The </a:t>
            </a:r>
            <a:r>
              <a:rPr dirty="0" lang="en-US" smtClean="0">
                <a:solidFill>
                  <a:srgbClr val="FF0000"/>
                </a:solidFill>
                <a:latin typeface="Times New Roman" pitchFamily="18" charset="0"/>
                <a:cs typeface="Times New Roman" pitchFamily="18" charset="0"/>
              </a:rPr>
              <a:t>FULL JOIN </a:t>
            </a:r>
            <a:r>
              <a:rPr dirty="0" lang="en-US" smtClean="0">
                <a:latin typeface="Times New Roman" pitchFamily="18" charset="0"/>
                <a:cs typeface="Times New Roman" pitchFamily="18" charset="0"/>
              </a:rPr>
              <a:t>keyword return rows when there is a match in one of the tables.</a:t>
            </a:r>
          </a:p>
          <a:p>
            <a:pPr>
              <a:buNone/>
            </a:pPr>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SQL FULL JOIN Syntax</a:t>
            </a:r>
          </a:p>
          <a:p>
            <a:pPr>
              <a:buNone/>
            </a:pPr>
            <a:endParaRPr b="1" dirty="0" sz="2700" lang="en-US" smtClean="0">
              <a:solidFill>
                <a:srgbClr val="FF0000"/>
              </a:solidFill>
              <a:latin typeface="Times New Roman" pitchFamily="18" charset="0"/>
              <a:cs typeface="Times New Roman" pitchFamily="18" charset="0"/>
            </a:endParaRPr>
          </a:p>
          <a:p>
            <a:pPr>
              <a:buNone/>
            </a:pPr>
            <a:r>
              <a:rPr dirty="0" sz="2700" lang="en-US" smtClean="0">
                <a:solidFill>
                  <a:srgbClr val="FF0000"/>
                </a:solidFill>
                <a:latin typeface="Times New Roman" pitchFamily="18" charset="0"/>
                <a:cs typeface="Times New Roman" pitchFamily="18" charset="0"/>
              </a:rPr>
              <a:t>SELECT </a:t>
            </a:r>
            <a:r>
              <a:rPr dirty="0" sz="2700" lang="en-US" err="1" smtClean="0">
                <a:latin typeface="Times New Roman" pitchFamily="18" charset="0"/>
                <a:cs typeface="Times New Roman" pitchFamily="18" charset="0"/>
              </a:rPr>
              <a:t>column_name</a:t>
            </a:r>
            <a:r>
              <a:rPr dirty="0" sz="2700" lang="en-US" smtClean="0">
                <a:latin typeface="Times New Roman" pitchFamily="18" charset="0"/>
                <a:cs typeface="Times New Roman" pitchFamily="18" charset="0"/>
              </a:rPr>
              <a:t>(s)</a:t>
            </a:r>
          </a:p>
          <a:p>
            <a:pPr>
              <a:buNone/>
            </a:pPr>
            <a:r>
              <a:rPr dirty="0" sz="2700" lang="en-US" smtClean="0">
                <a:solidFill>
                  <a:srgbClr val="FF0000"/>
                </a:solidFill>
                <a:latin typeface="Times New Roman" pitchFamily="18" charset="0"/>
                <a:cs typeface="Times New Roman" pitchFamily="18" charset="0"/>
              </a:rPr>
              <a:t>FROM </a:t>
            </a:r>
            <a:r>
              <a:rPr dirty="0" sz="2700" lang="en-US" smtClean="0">
                <a:latin typeface="Times New Roman" pitchFamily="18" charset="0"/>
                <a:cs typeface="Times New Roman" pitchFamily="18" charset="0"/>
              </a:rPr>
              <a:t>table_name1</a:t>
            </a:r>
          </a:p>
          <a:p>
            <a:pPr>
              <a:buNone/>
            </a:pPr>
            <a:r>
              <a:rPr dirty="0" sz="2700" lang="en-US" smtClean="0">
                <a:solidFill>
                  <a:srgbClr val="FF0000"/>
                </a:solidFill>
                <a:latin typeface="Times New Roman" pitchFamily="18" charset="0"/>
                <a:cs typeface="Times New Roman" pitchFamily="18" charset="0"/>
              </a:rPr>
              <a:t>FULL JOIN </a:t>
            </a:r>
            <a:r>
              <a:rPr dirty="0" sz="2700" lang="en-US" smtClean="0">
                <a:latin typeface="Times New Roman" pitchFamily="18" charset="0"/>
                <a:cs typeface="Times New Roman" pitchFamily="18" charset="0"/>
              </a:rPr>
              <a:t>table_name2</a:t>
            </a:r>
          </a:p>
          <a:p>
            <a:pPr>
              <a:buNone/>
            </a:pPr>
            <a:r>
              <a:rPr dirty="0" sz="2700" lang="en-US" smtClean="0">
                <a:solidFill>
                  <a:srgbClr val="FF0000"/>
                </a:solidFill>
                <a:latin typeface="Times New Roman" pitchFamily="18" charset="0"/>
                <a:cs typeface="Times New Roman" pitchFamily="18" charset="0"/>
              </a:rPr>
              <a:t>ON </a:t>
            </a:r>
            <a:r>
              <a:rPr dirty="0" sz="2700" lang="en-US" smtClean="0">
                <a:latin typeface="Times New Roman" pitchFamily="18" charset="0"/>
                <a:cs typeface="Times New Roman" pitchFamily="18" charset="0"/>
              </a:rPr>
              <a:t>table_name1.column_name=table_name2.column_name</a:t>
            </a:r>
          </a:p>
          <a:p>
            <a:pPr>
              <a:buNone/>
            </a:pPr>
            <a:r>
              <a:rPr dirty="0" lang="en-US" smtClean="0">
                <a:latin typeface="Times New Roman" pitchFamily="18" charset="0"/>
                <a:cs typeface="Times New Roman" pitchFamily="18" charset="0"/>
              </a:rPr>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
        <p:nvSpPr>
          <p:cNvPr id="1048770" name="Slide Number Placeholder 3"/>
          <p:cNvSpPr>
            <a:spLocks noGrp="1"/>
          </p:cNvSpPr>
          <p:nvPr>
            <p:ph type="sldNum" sz="quarter" idx="12"/>
          </p:nvPr>
        </p:nvSpPr>
        <p:spPr/>
        <p:txBody>
          <a:bodyPr/>
          <a:p>
            <a:fld id="{B6F15528-21DE-4FAA-801E-634DDDAF4B2B}" type="slidenum">
              <a:rPr lang="en-US" smtClean="0"/>
              <a:t>59</a:t>
            </a:fld>
            <a:endParaRPr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06" name="Title 1"/>
          <p:cNvSpPr>
            <a:spLocks noGrp="1"/>
          </p:cNvSpPr>
          <p:nvPr>
            <p:ph type="title"/>
          </p:nvPr>
        </p:nvSpPr>
        <p:spPr>
          <a:xfrm>
            <a:off x="457200" y="0"/>
            <a:ext cx="8229600" cy="381000"/>
          </a:xfrm>
        </p:spPr>
        <p:txBody>
          <a:bodyPr>
            <a:normAutofit fontScale="90000"/>
          </a:bodyPr>
          <a:p>
            <a:r>
              <a:rPr b="1" dirty="0" sz="3200" lang="en-US" smtClean="0">
                <a:solidFill>
                  <a:srgbClr val="FF0000"/>
                </a:solidFill>
                <a:latin typeface="Times New Roman" pitchFamily="18" charset="0"/>
                <a:cs typeface="Times New Roman" pitchFamily="18" charset="0"/>
              </a:rPr>
              <a:t/>
            </a:r>
            <a:br>
              <a:rPr b="1" dirty="0" sz="3200" lang="en-US" smtClean="0">
                <a:solidFill>
                  <a:srgbClr val="FF0000"/>
                </a:solidFill>
                <a:latin typeface="Times New Roman" pitchFamily="18" charset="0"/>
                <a:cs typeface="Times New Roman" pitchFamily="18" charset="0"/>
              </a:rPr>
            </a:br>
            <a:r>
              <a:rPr b="1" dirty="0" sz="3200" lang="en-US" smtClean="0">
                <a:solidFill>
                  <a:srgbClr val="FF0000"/>
                </a:solidFill>
                <a:latin typeface="Times New Roman" pitchFamily="18" charset="0"/>
                <a:cs typeface="Times New Roman" pitchFamily="18" charset="0"/>
              </a:rPr>
              <a:t>SQL Unique Key</a:t>
            </a:r>
            <a:br>
              <a:rPr b="1" dirty="0" sz="3200" lang="en-US" smtClean="0">
                <a:solidFill>
                  <a:srgbClr val="FF0000"/>
                </a:solidFill>
                <a:latin typeface="Times New Roman" pitchFamily="18" charset="0"/>
                <a:cs typeface="Times New Roman" pitchFamily="18" charset="0"/>
              </a:rPr>
            </a:br>
            <a:endParaRPr dirty="0" sz="3200" lang="en-US">
              <a:solidFill>
                <a:srgbClr val="FF0000"/>
              </a:solidFill>
              <a:latin typeface="Times New Roman" pitchFamily="18" charset="0"/>
              <a:cs typeface="Times New Roman" pitchFamily="18" charset="0"/>
            </a:endParaRPr>
          </a:p>
        </p:txBody>
      </p:sp>
      <p:sp>
        <p:nvSpPr>
          <p:cNvPr id="1048607" name="Content Placeholder 2"/>
          <p:cNvSpPr>
            <a:spLocks noGrp="1"/>
          </p:cNvSpPr>
          <p:nvPr>
            <p:ph idx="1"/>
          </p:nvPr>
        </p:nvSpPr>
        <p:spPr>
          <a:xfrm>
            <a:off x="457200" y="533400"/>
            <a:ext cx="8229600" cy="5592763"/>
          </a:xfrm>
        </p:spPr>
        <p:txBody>
          <a:bodyPr>
            <a:normAutofit/>
          </a:bodyPr>
          <a:p>
            <a:r>
              <a:rPr dirty="0" sz="2800" lang="en-US" smtClean="0">
                <a:latin typeface="Times New Roman" pitchFamily="18" charset="0"/>
                <a:cs typeface="Times New Roman" pitchFamily="18" charset="0"/>
              </a:rPr>
              <a:t>This constraint ensures that a column or a group of columns in each row have a distinct value. A column(s) can have a null value but the values cannot be duplicated.</a:t>
            </a:r>
          </a:p>
          <a:p>
            <a:r>
              <a:rPr b="1" dirty="0" sz="2800" lang="en-US" smtClean="0">
                <a:solidFill>
                  <a:srgbClr val="FF0000"/>
                </a:solidFill>
                <a:latin typeface="Times New Roman" pitchFamily="18" charset="0"/>
                <a:cs typeface="Times New Roman" pitchFamily="18" charset="0"/>
              </a:rPr>
              <a:t>Syntax to define a Unique key at column level:</a:t>
            </a:r>
            <a:endParaRPr dirty="0" sz="2800" lang="en-US" smtClean="0">
              <a:solidFill>
                <a:srgbClr val="FF0000"/>
              </a:solidFill>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   </a:t>
            </a:r>
            <a:r>
              <a:rPr dirty="0" sz="2800" lang="en-US" smtClean="0">
                <a:latin typeface="Times New Roman" pitchFamily="18" charset="0"/>
                <a:cs typeface="Times New Roman" pitchFamily="18" charset="0"/>
              </a:rPr>
              <a:t>[CONSTRAINT </a:t>
            </a:r>
            <a:r>
              <a:rPr dirty="0" sz="2800" lang="en-US" err="1" smtClean="0">
                <a:latin typeface="Times New Roman" pitchFamily="18" charset="0"/>
                <a:cs typeface="Times New Roman" pitchFamily="18" charset="0"/>
              </a:rPr>
              <a:t>constraint_name</a:t>
            </a:r>
            <a:r>
              <a:rPr dirty="0" sz="2800" lang="en-US" smtClean="0">
                <a:latin typeface="Times New Roman" pitchFamily="18" charset="0"/>
                <a:cs typeface="Times New Roman" pitchFamily="18" charset="0"/>
              </a:rPr>
              <a:t>]</a:t>
            </a:r>
            <a:r>
              <a:rPr dirty="0" sz="2800" lang="en-US" smtClean="0">
                <a:solidFill>
                  <a:srgbClr val="FF0000"/>
                </a:solidFill>
                <a:latin typeface="Times New Roman" pitchFamily="18" charset="0"/>
                <a:cs typeface="Times New Roman" pitchFamily="18" charset="0"/>
              </a:rPr>
              <a:t> UNIQUE </a:t>
            </a:r>
          </a:p>
          <a:p>
            <a:pPr>
              <a:buNone/>
            </a:pPr>
            <a:endParaRPr dirty="0" sz="2800" lang="en-US" smtClean="0">
              <a:latin typeface="Times New Roman" pitchFamily="18" charset="0"/>
              <a:cs typeface="Times New Roman" pitchFamily="18" charset="0"/>
            </a:endParaRPr>
          </a:p>
          <a:p>
            <a:r>
              <a:rPr b="1" dirty="0" sz="2800" lang="en-US" smtClean="0">
                <a:solidFill>
                  <a:srgbClr val="FF0000"/>
                </a:solidFill>
                <a:latin typeface="Times New Roman" pitchFamily="18" charset="0"/>
                <a:cs typeface="Times New Roman" pitchFamily="18" charset="0"/>
              </a:rPr>
              <a:t>Syntax to define a Unique key at table level:</a:t>
            </a:r>
            <a:endParaRPr dirty="0" sz="2800" lang="en-US" smtClean="0">
              <a:solidFill>
                <a:srgbClr val="FF0000"/>
              </a:solidFill>
              <a:latin typeface="Times New Roman" pitchFamily="18" charset="0"/>
              <a:cs typeface="Times New Roman" pitchFamily="18" charset="0"/>
            </a:endParaRPr>
          </a:p>
          <a:p>
            <a:pPr>
              <a:buNone/>
            </a:pPr>
            <a:r>
              <a:rPr dirty="0" sz="2800" lang="en-US" smtClean="0">
                <a:latin typeface="Times New Roman" pitchFamily="18" charset="0"/>
                <a:cs typeface="Times New Roman" pitchFamily="18" charset="0"/>
              </a:rPr>
              <a:t>   [CONSTRAINT </a:t>
            </a:r>
            <a:r>
              <a:rPr dirty="0" sz="2800" lang="en-US" err="1" smtClean="0">
                <a:latin typeface="Times New Roman" pitchFamily="18" charset="0"/>
                <a:cs typeface="Times New Roman" pitchFamily="18" charset="0"/>
              </a:rPr>
              <a:t>constraint_name</a:t>
            </a:r>
            <a:r>
              <a:rPr dirty="0" sz="2800" lang="en-US" smtClean="0">
                <a:latin typeface="Times New Roman" pitchFamily="18" charset="0"/>
                <a:cs typeface="Times New Roman" pitchFamily="18" charset="0"/>
              </a:rPr>
              <a:t>]</a:t>
            </a: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UNIQUE </a:t>
            </a:r>
            <a:r>
              <a:rPr dirty="0" sz="2800" lang="en-US" smtClean="0">
                <a:latin typeface="Times New Roman" pitchFamily="18" charset="0"/>
                <a:cs typeface="Times New Roman" pitchFamily="18" charset="0"/>
              </a:rPr>
              <a:t>(</a:t>
            </a:r>
            <a:r>
              <a:rPr dirty="0" sz="2800" lang="en-US" err="1" smtClean="0">
                <a:latin typeface="Times New Roman" pitchFamily="18" charset="0"/>
                <a:cs typeface="Times New Roman" pitchFamily="18" charset="0"/>
              </a:rPr>
              <a:t>column_name</a:t>
            </a:r>
            <a:r>
              <a:rPr dirty="0" sz="2800" lang="en-US" smtClean="0">
                <a:latin typeface="Times New Roman" pitchFamily="18" charset="0"/>
                <a:cs typeface="Times New Roman" pitchFamily="18" charset="0"/>
              </a:rPr>
              <a:t>)</a:t>
            </a:r>
            <a:endParaRPr dirty="0" sz="2800" lang="en-US">
              <a:latin typeface="Times New Roman" pitchFamily="18" charset="0"/>
              <a:cs typeface="Times New Roman" pitchFamily="18" charset="0"/>
            </a:endParaRPr>
          </a:p>
        </p:txBody>
      </p:sp>
      <p:sp>
        <p:nvSpPr>
          <p:cNvPr id="1048608" name="Slide Number Placeholder 3"/>
          <p:cNvSpPr>
            <a:spLocks noGrp="1"/>
          </p:cNvSpPr>
          <p:nvPr>
            <p:ph type="sldNum" sz="quarter" idx="12"/>
          </p:nvPr>
        </p:nvSpPr>
        <p:spPr/>
        <p:txBody>
          <a:bodyPr/>
          <a:p>
            <a:fld id="{B6F15528-21DE-4FAA-801E-634DDDAF4B2B}" type="slidenum">
              <a:rPr lang="en-US" smtClean="0"/>
              <a:t>6</a:t>
            </a:fld>
            <a:endParaRPr lang="en-US"/>
          </a:p>
        </p:txBody>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71" name="Content Placeholder 2"/>
          <p:cNvSpPr>
            <a:spLocks noGrp="1"/>
          </p:cNvSpPr>
          <p:nvPr>
            <p:ph idx="1"/>
          </p:nvPr>
        </p:nvSpPr>
        <p:spPr>
          <a:xfrm>
            <a:off x="228600" y="228600"/>
            <a:ext cx="8458200" cy="5897563"/>
          </a:xfrm>
        </p:spPr>
        <p:txBody>
          <a:bodyPr>
            <a:normAutofit/>
          </a:bodyPr>
          <a:p>
            <a:r>
              <a:rPr b="1" dirty="0" sz="2200" lang="en-US" smtClean="0">
                <a:solidFill>
                  <a:srgbClr val="FF0000"/>
                </a:solidFill>
                <a:latin typeface="Times New Roman" pitchFamily="18" charset="0"/>
                <a:cs typeface="Times New Roman" pitchFamily="18" charset="0"/>
              </a:rPr>
              <a:t>SQL FULL JOIN Example</a:t>
            </a:r>
          </a:p>
          <a:p>
            <a:pPr>
              <a:buNone/>
            </a:pPr>
            <a:r>
              <a:rPr dirty="0" sz="2200" lang="en-US" smtClean="0">
                <a:latin typeface="Times New Roman" pitchFamily="18" charset="0"/>
                <a:cs typeface="Times New Roman" pitchFamily="18" charset="0"/>
              </a:rPr>
              <a:t>The "Persons" table:</a:t>
            </a:r>
          </a:p>
          <a:p>
            <a:endParaRPr dirty="0" sz="2200" lang="en-US"/>
          </a:p>
        </p:txBody>
      </p:sp>
      <p:sp>
        <p:nvSpPr>
          <p:cNvPr id="1048772" name="Slide Number Placeholder 3"/>
          <p:cNvSpPr>
            <a:spLocks noGrp="1"/>
          </p:cNvSpPr>
          <p:nvPr>
            <p:ph type="sldNum" sz="quarter" idx="12"/>
          </p:nvPr>
        </p:nvSpPr>
        <p:spPr/>
        <p:txBody>
          <a:bodyPr/>
          <a:p>
            <a:fld id="{B6F15528-21DE-4FAA-801E-634DDDAF4B2B}" type="slidenum">
              <a:rPr lang="en-US" smtClean="0"/>
              <a:t>60</a:t>
            </a:fld>
            <a:endParaRPr lang="en-US"/>
          </a:p>
        </p:txBody>
      </p:sp>
      <p:graphicFrame>
        <p:nvGraphicFramePr>
          <p:cNvPr id="4194325" name="Table 4"/>
          <p:cNvGraphicFramePr>
            <a:graphicFrameLocks noGrp="1"/>
          </p:cNvGraphicFramePr>
          <p:nvPr/>
        </p:nvGraphicFramePr>
        <p:xfrm>
          <a:off x="304800" y="1295400"/>
          <a:ext cx="8305800" cy="1584960"/>
        </p:xfrm>
        <a:graphic>
          <a:graphicData uri="http://schemas.openxmlformats.org/drawingml/2006/table">
            <a:tbl>
              <a:tblPr firstRow="1" bandRow="1">
                <a:tableStyleId>{5C22544A-7EE6-4342-B048-85BDC9FD1C3A}</a:tableStyleId>
              </a:tblPr>
              <a:tblGrid>
                <a:gridCol w="914400"/>
                <a:gridCol w="1828800"/>
                <a:gridCol w="1752600"/>
                <a:gridCol w="2148840"/>
                <a:gridCol w="1661160"/>
              </a:tblGrid>
              <a:tr h="370840">
                <a:tc>
                  <a:txBody>
                    <a:bodyPr/>
                    <a:p>
                      <a:pPr algn="ctr"/>
                      <a:r>
                        <a:rPr dirty="0" sz="2000" lang="en-US" err="1">
                          <a:latin typeface="Times New Roman" pitchFamily="18" charset="0"/>
                          <a:cs typeface="Times New Roman" pitchFamily="18" charset="0"/>
                        </a:rPr>
                        <a:t>P_Id</a:t>
                      </a:r>
                      <a:endParaRPr dirty="0" sz="2000" lang="en-US">
                        <a:latin typeface="Times New Roman" pitchFamily="18" charset="0"/>
                        <a:cs typeface="Times New Roman" pitchFamily="18" charset="0"/>
                      </a:endParaRPr>
                    </a:p>
                  </a:txBody>
                  <a:tcPr anchor="ctr"/>
                </a:tc>
                <a:tc>
                  <a:txBody>
                    <a:bodyPr/>
                    <a:p>
                      <a:pPr algn="ctr"/>
                      <a:r>
                        <a:rPr dirty="0" sz="2000" lang="en-US" err="1">
                          <a:latin typeface="Times New Roman" pitchFamily="18" charset="0"/>
                          <a:cs typeface="Times New Roman" pitchFamily="18" charset="0"/>
                        </a:rPr>
                        <a:t>LastName</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FirstName</a:t>
                      </a:r>
                    </a:p>
                  </a:txBody>
                  <a:tcPr anchor="ctr"/>
                </a:tc>
                <a:tc>
                  <a:txBody>
                    <a:bodyPr/>
                    <a:p>
                      <a:pPr algn="ctr"/>
                      <a:r>
                        <a:rPr sz="2000" lang="en-US">
                          <a:latin typeface="Times New Roman" pitchFamily="18" charset="0"/>
                          <a:cs typeface="Times New Roman" pitchFamily="18" charset="0"/>
                        </a:rPr>
                        <a:t>Address</a:t>
                      </a:r>
                    </a:p>
                  </a:txBody>
                  <a:tcPr anchor="ctr"/>
                </a:tc>
                <a:tc>
                  <a:txBody>
                    <a:bodyPr/>
                    <a:p>
                      <a:pPr algn="ctr"/>
                      <a:r>
                        <a:rPr sz="2000" lang="en-US">
                          <a:latin typeface="Times New Roman" pitchFamily="18" charset="0"/>
                          <a:cs typeface="Times New Roman" pitchFamily="18" charset="0"/>
                        </a:rPr>
                        <a:t>City</a:t>
                      </a:r>
                    </a:p>
                  </a:txBody>
                  <a:tcPr anchor="ctr"/>
                </a:tc>
              </a:tr>
              <a:tr h="370840">
                <a:tc>
                  <a:txBody>
                    <a:bodyPr/>
                    <a:p>
                      <a:pPr algn="ctr"/>
                      <a:r>
                        <a:rPr dirty="0" sz="2000" lang="en-US">
                          <a:latin typeface="Times New Roman" pitchFamily="18" charset="0"/>
                          <a:cs typeface="Times New Roman" pitchFamily="18" charset="0"/>
                        </a:rPr>
                        <a:t>1</a:t>
                      </a:r>
                    </a:p>
                  </a:txBody>
                  <a:tcPr anchor="ctr"/>
                </a:tc>
                <a:tc>
                  <a:txBody>
                    <a:bodyPr/>
                    <a:p>
                      <a:pPr algn="ctr"/>
                      <a:r>
                        <a:rPr dirty="0" sz="2000" lang="en-US"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A</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ST1</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pune</a:t>
                      </a:r>
                      <a:endParaRPr dirty="0" sz="2000" lang="en-US">
                        <a:latin typeface="Times New Roman" pitchFamily="18" charset="0"/>
                        <a:cs typeface="Times New Roman" pitchFamily="18" charset="0"/>
                      </a:endParaRPr>
                    </a:p>
                  </a:txBody>
                  <a:tcPr anchor="ctr"/>
                </a:tc>
              </a:tr>
              <a:tr h="370840">
                <a:tc>
                  <a:txBody>
                    <a:bodyPr/>
                    <a:p>
                      <a:pPr algn="ctr"/>
                      <a:r>
                        <a:rPr sz="2000" lang="en-US">
                          <a:latin typeface="Times New Roman" pitchFamily="18" charset="0"/>
                          <a:cs typeface="Times New Roman" pitchFamily="18" charset="0"/>
                        </a:rPr>
                        <a:t>2</a:t>
                      </a:r>
                    </a:p>
                  </a:txBody>
                  <a:tcPr anchor="ctr"/>
                </a:tc>
                <a:tc>
                  <a:txBody>
                    <a:bodyPr/>
                    <a:p>
                      <a:pPr algn="ctr"/>
                      <a:r>
                        <a:rPr dirty="0" sz="2000" lang="en-US" smtClean="0">
                          <a:latin typeface="Times New Roman" pitchFamily="18" charset="0"/>
                          <a:cs typeface="Times New Roman" pitchFamily="18" charset="0"/>
                        </a:rPr>
                        <a:t>PQR</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B</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ST2</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pune</a:t>
                      </a:r>
                      <a:endParaRPr dirty="0" sz="2000" lang="en-US">
                        <a:latin typeface="Times New Roman" pitchFamily="18" charset="0"/>
                        <a:cs typeface="Times New Roman" pitchFamily="18" charset="0"/>
                      </a:endParaRPr>
                    </a:p>
                  </a:txBody>
                  <a:tcPr anchor="ctr"/>
                </a:tc>
              </a:tr>
              <a:tr h="370840">
                <a:tc>
                  <a:txBody>
                    <a:bodyPr/>
                    <a:p>
                      <a:pPr algn="ctr"/>
                      <a:r>
                        <a:rPr sz="2000" lang="en-US">
                          <a:latin typeface="Times New Roman" pitchFamily="18" charset="0"/>
                          <a:cs typeface="Times New Roman" pitchFamily="18" charset="0"/>
                        </a:rPr>
                        <a:t>3</a:t>
                      </a:r>
                    </a:p>
                  </a:txBody>
                  <a:tcPr anchor="ctr"/>
                </a:tc>
                <a:tc>
                  <a:txBody>
                    <a:bodyPr/>
                    <a:p>
                      <a:pPr algn="ctr"/>
                      <a:r>
                        <a:rPr dirty="0" sz="2000" lang="en-US" smtClean="0">
                          <a:latin typeface="Times New Roman" pitchFamily="18" charset="0"/>
                          <a:cs typeface="Times New Roman" pitchFamily="18" charset="0"/>
                        </a:rPr>
                        <a:t>XYZ</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C</a:t>
                      </a:r>
                      <a:endParaRPr dirty="0" sz="2000" lang="en-US">
                        <a:latin typeface="Times New Roman" pitchFamily="18" charset="0"/>
                        <a:cs typeface="Times New Roman" pitchFamily="18" charset="0"/>
                      </a:endParaRPr>
                    </a:p>
                  </a:txBody>
                  <a:tcPr anchor="ctr"/>
                </a:tc>
                <a:tc>
                  <a:txBody>
                    <a:bodyPr/>
                    <a:p>
                      <a:pPr algn="ctr"/>
                      <a:r>
                        <a:rPr dirty="0" sz="2000" lang="en-US" smtClean="0">
                          <a:latin typeface="Times New Roman" pitchFamily="18" charset="0"/>
                          <a:cs typeface="Times New Roman" pitchFamily="18" charset="0"/>
                        </a:rPr>
                        <a:t>ST3</a:t>
                      </a:r>
                      <a:endParaRPr dirty="0" sz="2000" lang="en-US">
                        <a:latin typeface="Times New Roman" pitchFamily="18" charset="0"/>
                        <a:cs typeface="Times New Roman" pitchFamily="18" charset="0"/>
                      </a:endParaRPr>
                    </a:p>
                  </a:txBody>
                  <a:tcPr anchor="ctr"/>
                </a:tc>
                <a:tc>
                  <a:txBody>
                    <a:bodyPr/>
                    <a:p>
                      <a:pPr algn="ctr"/>
                      <a:r>
                        <a:rPr dirty="0" sz="2000" lang="en-US" err="1" smtClean="0">
                          <a:latin typeface="Times New Roman" pitchFamily="18" charset="0"/>
                          <a:cs typeface="Times New Roman" pitchFamily="18" charset="0"/>
                        </a:rPr>
                        <a:t>mumbai</a:t>
                      </a:r>
                      <a:endParaRPr dirty="0" sz="2000" lang="en-US">
                        <a:latin typeface="Times New Roman" pitchFamily="18" charset="0"/>
                        <a:cs typeface="Times New Roman" pitchFamily="18" charset="0"/>
                      </a:endParaRPr>
                    </a:p>
                  </a:txBody>
                  <a:tcPr anchor="ctr"/>
                </a:tc>
              </a:tr>
            </a:tbl>
          </a:graphicData>
        </a:graphic>
      </p:graphicFrame>
      <p:sp>
        <p:nvSpPr>
          <p:cNvPr id="1048773" name="Rectangle 5"/>
          <p:cNvSpPr/>
          <p:nvPr/>
        </p:nvSpPr>
        <p:spPr>
          <a:xfrm>
            <a:off x="457200" y="3124200"/>
            <a:ext cx="2390398" cy="430887"/>
          </a:xfrm>
          <a:prstGeom prst="rect"/>
        </p:spPr>
        <p:txBody>
          <a:bodyPr wrap="none">
            <a:spAutoFit/>
          </a:bodyPr>
          <a:p>
            <a:r>
              <a:rPr dirty="0" sz="2200" lang="en-US" smtClean="0">
                <a:latin typeface="Times New Roman" pitchFamily="18" charset="0"/>
                <a:cs typeface="Times New Roman" pitchFamily="18" charset="0"/>
              </a:rPr>
              <a:t>The "Orders" table:</a:t>
            </a:r>
            <a:endParaRPr dirty="0" sz="2200" lang="en-US">
              <a:latin typeface="Times New Roman" pitchFamily="18" charset="0"/>
              <a:cs typeface="Times New Roman" pitchFamily="18" charset="0"/>
            </a:endParaRPr>
          </a:p>
        </p:txBody>
      </p:sp>
      <p:graphicFrame>
        <p:nvGraphicFramePr>
          <p:cNvPr id="4194326" name="Table 6"/>
          <p:cNvGraphicFramePr>
            <a:graphicFrameLocks noGrp="1"/>
          </p:cNvGraphicFramePr>
          <p:nvPr/>
        </p:nvGraphicFramePr>
        <p:xfrm>
          <a:off x="1371600" y="3657600"/>
          <a:ext cx="6096000" cy="2560320"/>
        </p:xfrm>
        <a:graphic>
          <a:graphicData uri="http://schemas.openxmlformats.org/drawingml/2006/table">
            <a:tbl>
              <a:tblPr firstRow="1" bandRow="1">
                <a:tableStyleId>{5C22544A-7EE6-4342-B048-85BDC9FD1C3A}</a:tableStyleId>
              </a:tblPr>
              <a:tblGrid>
                <a:gridCol w="2032000"/>
                <a:gridCol w="2032000"/>
                <a:gridCol w="2032000"/>
              </a:tblGrid>
              <a:tr h="142240">
                <a:tc>
                  <a:txBody>
                    <a:bodyPr/>
                    <a:p>
                      <a:pPr algn="ctr"/>
                      <a:r>
                        <a:rPr dirty="0" sz="2200" lang="en-US" err="1">
                          <a:latin typeface="Times New Roman" pitchFamily="18" charset="0"/>
                          <a:cs typeface="Times New Roman" pitchFamily="18" charset="0"/>
                        </a:rPr>
                        <a:t>O_Id</a:t>
                      </a:r>
                      <a:endParaRPr dirty="0" sz="2200" lang="en-US">
                        <a:latin typeface="Times New Roman" pitchFamily="18" charset="0"/>
                        <a:cs typeface="Times New Roman" pitchFamily="18" charset="0"/>
                      </a:endParaRPr>
                    </a:p>
                  </a:txBody>
                  <a:tcPr anchor="ctr"/>
                </a:tc>
                <a:tc>
                  <a:txBody>
                    <a:bodyPr/>
                    <a:p>
                      <a:pPr algn="ctr"/>
                      <a:r>
                        <a:rPr dirty="0" sz="2200" lang="en-US" err="1">
                          <a:latin typeface="Times New Roman" pitchFamily="18" charset="0"/>
                          <a:cs typeface="Times New Roman" pitchFamily="18" charset="0"/>
                        </a:rPr>
                        <a:t>OrderNo</a:t>
                      </a:r>
                      <a:endParaRPr dirty="0" sz="2200" lang="en-US">
                        <a:latin typeface="Times New Roman" pitchFamily="18" charset="0"/>
                        <a:cs typeface="Times New Roman" pitchFamily="18" charset="0"/>
                      </a:endParaRPr>
                    </a:p>
                  </a:txBody>
                  <a:tcPr anchor="ctr"/>
                </a:tc>
                <a:tc>
                  <a:txBody>
                    <a:bodyPr/>
                    <a:p>
                      <a:pPr algn="ctr"/>
                      <a:r>
                        <a:rPr sz="2200" lang="en-US">
                          <a:latin typeface="Times New Roman" pitchFamily="18" charset="0"/>
                          <a:cs typeface="Times New Roman" pitchFamily="18" charset="0"/>
                        </a:rPr>
                        <a:t>P_Id</a:t>
                      </a:r>
                    </a:p>
                  </a:txBody>
                  <a:tcPr anchor="ctr"/>
                </a:tc>
              </a:tr>
              <a:tr h="370840">
                <a:tc>
                  <a:txBody>
                    <a:bodyPr/>
                    <a:p>
                      <a:pPr algn="ctr"/>
                      <a:r>
                        <a:rPr dirty="0" sz="2200" lang="en-US">
                          <a:latin typeface="Times New Roman" pitchFamily="18" charset="0"/>
                          <a:cs typeface="Times New Roman" pitchFamily="18" charset="0"/>
                        </a:rPr>
                        <a:t>1</a:t>
                      </a:r>
                    </a:p>
                  </a:txBody>
                  <a:tcPr anchor="ctr"/>
                </a:tc>
                <a:tc>
                  <a:txBody>
                    <a:bodyPr/>
                    <a:p>
                      <a:pPr algn="ctr"/>
                      <a:r>
                        <a:rPr sz="2200" lang="en-US">
                          <a:latin typeface="Times New Roman" pitchFamily="18" charset="0"/>
                          <a:cs typeface="Times New Roman" pitchFamily="18" charset="0"/>
                        </a:rPr>
                        <a:t>77895</a:t>
                      </a:r>
                    </a:p>
                  </a:txBody>
                  <a:tcPr anchor="ctr"/>
                </a:tc>
                <a:tc>
                  <a:txBody>
                    <a:bodyPr/>
                    <a:p>
                      <a:pPr algn="ctr"/>
                      <a:r>
                        <a:rPr sz="2200" lang="en-US">
                          <a:latin typeface="Times New Roman" pitchFamily="18" charset="0"/>
                          <a:cs typeface="Times New Roman" pitchFamily="18" charset="0"/>
                        </a:rPr>
                        <a:t>3</a:t>
                      </a:r>
                    </a:p>
                  </a:txBody>
                  <a:tcPr anchor="ctr"/>
                </a:tc>
              </a:tr>
              <a:tr h="370840">
                <a:tc>
                  <a:txBody>
                    <a:bodyPr/>
                    <a:p>
                      <a:pPr algn="ctr"/>
                      <a:r>
                        <a:rPr dirty="0" sz="2200" lang="en-US">
                          <a:latin typeface="Times New Roman" pitchFamily="18" charset="0"/>
                          <a:cs typeface="Times New Roman" pitchFamily="18" charset="0"/>
                        </a:rPr>
                        <a:t>2</a:t>
                      </a:r>
                    </a:p>
                  </a:txBody>
                  <a:tcPr anchor="ctr"/>
                </a:tc>
                <a:tc>
                  <a:txBody>
                    <a:bodyPr/>
                    <a:p>
                      <a:pPr algn="ctr"/>
                      <a:r>
                        <a:rPr sz="2200" lang="en-US">
                          <a:latin typeface="Times New Roman" pitchFamily="18" charset="0"/>
                          <a:cs typeface="Times New Roman" pitchFamily="18" charset="0"/>
                        </a:rPr>
                        <a:t>44678</a:t>
                      </a:r>
                    </a:p>
                  </a:txBody>
                  <a:tcPr anchor="ctr"/>
                </a:tc>
                <a:tc>
                  <a:txBody>
                    <a:bodyPr/>
                    <a:p>
                      <a:pPr algn="ctr"/>
                      <a:r>
                        <a:rPr sz="2200" lang="en-US">
                          <a:latin typeface="Times New Roman" pitchFamily="18" charset="0"/>
                          <a:cs typeface="Times New Roman" pitchFamily="18" charset="0"/>
                        </a:rPr>
                        <a:t>3</a:t>
                      </a:r>
                    </a:p>
                  </a:txBody>
                  <a:tcPr anchor="ctr"/>
                </a:tc>
              </a:tr>
              <a:tr h="370840">
                <a:tc>
                  <a:txBody>
                    <a:bodyPr/>
                    <a:p>
                      <a:pPr algn="ctr"/>
                      <a:r>
                        <a:rPr dirty="0" sz="2200" lang="en-US">
                          <a:latin typeface="Times New Roman" pitchFamily="18" charset="0"/>
                          <a:cs typeface="Times New Roman" pitchFamily="18" charset="0"/>
                        </a:rPr>
                        <a:t>3</a:t>
                      </a:r>
                    </a:p>
                  </a:txBody>
                  <a:tcPr anchor="ctr"/>
                </a:tc>
                <a:tc>
                  <a:txBody>
                    <a:bodyPr/>
                    <a:p>
                      <a:pPr algn="ctr"/>
                      <a:r>
                        <a:rPr dirty="0" sz="2200" lang="en-US">
                          <a:latin typeface="Times New Roman" pitchFamily="18" charset="0"/>
                          <a:cs typeface="Times New Roman" pitchFamily="18" charset="0"/>
                        </a:rPr>
                        <a:t>22456</a:t>
                      </a:r>
                    </a:p>
                  </a:txBody>
                  <a:tcPr anchor="ctr"/>
                </a:tc>
                <a:tc>
                  <a:txBody>
                    <a:bodyPr/>
                    <a:p>
                      <a:pPr algn="ctr"/>
                      <a:r>
                        <a:rPr sz="2200" lang="en-US">
                          <a:latin typeface="Times New Roman" pitchFamily="18" charset="0"/>
                          <a:cs typeface="Times New Roman" pitchFamily="18" charset="0"/>
                        </a:rPr>
                        <a:t>1</a:t>
                      </a:r>
                    </a:p>
                  </a:txBody>
                  <a:tcPr anchor="ctr"/>
                </a:tc>
              </a:tr>
              <a:tr h="370840">
                <a:tc>
                  <a:txBody>
                    <a:bodyPr/>
                    <a:p>
                      <a:pPr algn="ctr"/>
                      <a:r>
                        <a:rPr sz="2200" lang="en-US">
                          <a:latin typeface="Times New Roman" pitchFamily="18" charset="0"/>
                          <a:cs typeface="Times New Roman" pitchFamily="18" charset="0"/>
                        </a:rPr>
                        <a:t>4</a:t>
                      </a:r>
                    </a:p>
                  </a:txBody>
                  <a:tcPr anchor="ctr"/>
                </a:tc>
                <a:tc>
                  <a:txBody>
                    <a:bodyPr/>
                    <a:p>
                      <a:pPr algn="ctr"/>
                      <a:r>
                        <a:rPr dirty="0" sz="2200" lang="en-US">
                          <a:latin typeface="Times New Roman" pitchFamily="18" charset="0"/>
                          <a:cs typeface="Times New Roman" pitchFamily="18" charset="0"/>
                        </a:rPr>
                        <a:t>24562</a:t>
                      </a:r>
                    </a:p>
                  </a:txBody>
                  <a:tcPr anchor="ctr"/>
                </a:tc>
                <a:tc>
                  <a:txBody>
                    <a:bodyPr/>
                    <a:p>
                      <a:pPr algn="ctr"/>
                      <a:r>
                        <a:rPr dirty="0" sz="2200" lang="en-US">
                          <a:latin typeface="Times New Roman" pitchFamily="18" charset="0"/>
                          <a:cs typeface="Times New Roman" pitchFamily="18" charset="0"/>
                        </a:rPr>
                        <a:t>1</a:t>
                      </a:r>
                    </a:p>
                  </a:txBody>
                  <a:tcPr anchor="ctr"/>
                </a:tc>
              </a:tr>
              <a:tr h="370840">
                <a:tc>
                  <a:txBody>
                    <a:bodyPr/>
                    <a:p>
                      <a:pPr algn="ctr"/>
                      <a:r>
                        <a:rPr dirty="0" sz="2200" lang="en-US">
                          <a:latin typeface="Times New Roman" pitchFamily="18" charset="0"/>
                          <a:cs typeface="Times New Roman" pitchFamily="18" charset="0"/>
                        </a:rPr>
                        <a:t>5</a:t>
                      </a:r>
                    </a:p>
                  </a:txBody>
                  <a:tcPr anchor="ctr"/>
                </a:tc>
                <a:tc>
                  <a:txBody>
                    <a:bodyPr/>
                    <a:p>
                      <a:pPr algn="ctr"/>
                      <a:r>
                        <a:rPr dirty="0" sz="2200" lang="en-US">
                          <a:latin typeface="Times New Roman" pitchFamily="18" charset="0"/>
                          <a:cs typeface="Times New Roman" pitchFamily="18" charset="0"/>
                        </a:rPr>
                        <a:t>34764</a:t>
                      </a:r>
                    </a:p>
                  </a:txBody>
                  <a:tcPr anchor="ctr"/>
                </a:tc>
                <a:tc>
                  <a:txBody>
                    <a:bodyPr/>
                    <a:p>
                      <a:pPr algn="ctr"/>
                      <a:r>
                        <a:rPr dirty="0" sz="2200" lang="en-US">
                          <a:latin typeface="Times New Roman" pitchFamily="18" charset="0"/>
                          <a:cs typeface="Times New Roman" pitchFamily="18" charset="0"/>
                        </a:rPr>
                        <a:t>15</a:t>
                      </a:r>
                    </a:p>
                  </a:txBody>
                  <a:tcPr anchor="ctr"/>
                </a:tc>
              </a:tr>
            </a:tbl>
          </a:graphicData>
        </a:graphic>
      </p:graphicFrame>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774" name="Content Placeholder 2"/>
          <p:cNvSpPr>
            <a:spLocks noGrp="1"/>
          </p:cNvSpPr>
          <p:nvPr>
            <p:ph idx="1"/>
          </p:nvPr>
        </p:nvSpPr>
        <p:spPr>
          <a:xfrm>
            <a:off x="457200" y="304800"/>
            <a:ext cx="8229600" cy="6248400"/>
          </a:xfrm>
        </p:spPr>
        <p:txBody>
          <a:bodyPr>
            <a:normAutofit/>
          </a:bodyPr>
          <a:p>
            <a:r>
              <a:rPr dirty="0" lang="en-US" smtClean="0">
                <a:latin typeface="Times New Roman" pitchFamily="18" charset="0"/>
                <a:cs typeface="Times New Roman" pitchFamily="18" charset="0"/>
              </a:rPr>
              <a:t>Now if we want to list all the persons and their orders, and all the orders with their persons.</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We use the following SELECT statement:</a:t>
            </a:r>
          </a:p>
          <a:p>
            <a:pPr>
              <a:buNone/>
            </a:pPr>
            <a:r>
              <a:rPr dirty="0" lang="en-US" smtClean="0">
                <a:solidFill>
                  <a:srgbClr val="FF0000"/>
                </a:solidFill>
                <a:latin typeface="Times New Roman" pitchFamily="18" charset="0"/>
                <a:cs typeface="Times New Roman" pitchFamily="18" charset="0"/>
              </a:rPr>
              <a:t>SELECT </a:t>
            </a:r>
            <a:r>
              <a:rPr dirty="0" lang="en-US" err="1" smtClean="0">
                <a:latin typeface="Times New Roman" pitchFamily="18" charset="0"/>
                <a:cs typeface="Times New Roman" pitchFamily="18" charset="0"/>
              </a:rPr>
              <a:t>Persons.LastName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Persons.FirstName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Orders.OrderNo</a:t>
            </a:r>
            <a:r>
              <a:rPr dirty="0" lang="en-US" smtClean="0">
                <a:latin typeface="Times New Roman" pitchFamily="18" charset="0"/>
                <a:cs typeface="Times New Roman" pitchFamily="18" charset="0"/>
              </a:rPr>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Persons</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FULL JOIN </a:t>
            </a:r>
            <a:r>
              <a:rPr dirty="0" lang="en-US" smtClean="0">
                <a:latin typeface="Times New Roman" pitchFamily="18" charset="0"/>
                <a:cs typeface="Times New Roman" pitchFamily="18" charset="0"/>
              </a:rPr>
              <a:t>Orders</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ON </a:t>
            </a:r>
            <a:r>
              <a:rPr dirty="0" lang="en-US" err="1" smtClean="0">
                <a:latin typeface="Times New Roman" pitchFamily="18" charset="0"/>
                <a:cs typeface="Times New Roman" pitchFamily="18" charset="0"/>
              </a:rPr>
              <a:t>Persons.P_Id</a:t>
            </a:r>
            <a:r>
              <a:rPr dirty="0" lang="en-US" smtClean="0">
                <a:latin typeface="Times New Roman" pitchFamily="18" charset="0"/>
                <a:cs typeface="Times New Roman" pitchFamily="18" charset="0"/>
              </a:rPr>
              <a:t>=</a:t>
            </a:r>
            <a:r>
              <a:rPr dirty="0" lang="en-US" err="1" smtClean="0">
                <a:latin typeface="Times New Roman" pitchFamily="18" charset="0"/>
                <a:cs typeface="Times New Roman" pitchFamily="18" charset="0"/>
              </a:rPr>
              <a:t>Orders.P_Id</a:t>
            </a:r>
            <a:r>
              <a:rPr dirty="0" lang="en-US" smtClean="0">
                <a:latin typeface="Times New Roman" pitchFamily="18" charset="0"/>
                <a:cs typeface="Times New Roman" pitchFamily="18" charset="0"/>
              </a:rPr>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ORDER BY </a:t>
            </a:r>
            <a:r>
              <a:rPr dirty="0" lang="en-US" err="1" smtClean="0">
                <a:latin typeface="Times New Roman" pitchFamily="18" charset="0"/>
                <a:cs typeface="Times New Roman" pitchFamily="18" charset="0"/>
              </a:rPr>
              <a:t>Persons.LastName</a:t>
            </a:r>
            <a:endParaRPr dirty="0" lang="en-US" smtClean="0">
              <a:latin typeface="Times New Roman" pitchFamily="18" charset="0"/>
              <a:cs typeface="Times New Roman" pitchFamily="18" charset="0"/>
            </a:endParaRPr>
          </a:p>
          <a:p>
            <a:endParaRPr dirty="0" lang="en-US"/>
          </a:p>
        </p:txBody>
      </p:sp>
      <p:sp>
        <p:nvSpPr>
          <p:cNvPr id="1048775" name="Slide Number Placeholder 3"/>
          <p:cNvSpPr>
            <a:spLocks noGrp="1"/>
          </p:cNvSpPr>
          <p:nvPr>
            <p:ph type="sldNum" sz="quarter" idx="12"/>
          </p:nvPr>
        </p:nvSpPr>
        <p:spPr/>
        <p:txBody>
          <a:bodyPr/>
          <a:p>
            <a:fld id="{B6F15528-21DE-4FAA-801E-634DDDAF4B2B}" type="slidenum">
              <a:rPr lang="en-US" smtClean="0"/>
              <a:t>61</a:t>
            </a:fld>
            <a:endParaRPr lang="en-US"/>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graphicFrame>
        <p:nvGraphicFramePr>
          <p:cNvPr id="4194327" name="Content Placeholder 4"/>
          <p:cNvGraphicFramePr>
            <a:graphicFrameLocks noGrp="1"/>
          </p:cNvGraphicFramePr>
          <p:nvPr>
            <p:ph idx="1"/>
          </p:nvPr>
        </p:nvGraphicFramePr>
        <p:xfrm>
          <a:off x="381000" y="457200"/>
          <a:ext cx="8229600" cy="3200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p>
                      <a:pPr algn="l"/>
                      <a:r>
                        <a:rPr dirty="0" sz="2400" lang="en-US" err="1">
                          <a:latin typeface="Times New Roman" pitchFamily="18" charset="0"/>
                          <a:cs typeface="Times New Roman" pitchFamily="18" charset="0"/>
                        </a:rPr>
                        <a:t>LastName</a:t>
                      </a:r>
                      <a:endParaRPr dirty="0" sz="2400" lang="en-US">
                        <a:latin typeface="Times New Roman" pitchFamily="18" charset="0"/>
                        <a:cs typeface="Times New Roman" pitchFamily="18" charset="0"/>
                      </a:endParaRPr>
                    </a:p>
                  </a:txBody>
                  <a:tcPr anchor="ctr"/>
                </a:tc>
                <a:tc>
                  <a:txBody>
                    <a:bodyPr/>
                    <a:p>
                      <a:pPr algn="l"/>
                      <a:r>
                        <a:rPr sz="2400" lang="en-US">
                          <a:latin typeface="Times New Roman" pitchFamily="18" charset="0"/>
                          <a:cs typeface="Times New Roman" pitchFamily="18" charset="0"/>
                        </a:rPr>
                        <a:t>FirstName</a:t>
                      </a:r>
                    </a:p>
                  </a:txBody>
                  <a:tcPr anchor="ctr"/>
                </a:tc>
                <a:tc>
                  <a:txBody>
                    <a:bodyPr/>
                    <a:p>
                      <a:pPr algn="l"/>
                      <a:r>
                        <a:rPr sz="2400" lang="en-US">
                          <a:latin typeface="Times New Roman" pitchFamily="18" charset="0"/>
                          <a:cs typeface="Times New Roman" pitchFamily="18" charset="0"/>
                        </a:rPr>
                        <a:t>OrderNo</a:t>
                      </a:r>
                    </a:p>
                  </a:txBody>
                  <a:tcPr anchor="ctr"/>
                </a:tc>
              </a:tr>
              <a:tr h="370840">
                <a:tc>
                  <a:txBody>
                    <a:bodyPr/>
                    <a:p>
                      <a:r>
                        <a:rPr dirty="0" sz="2400" lang="en-US" smtClean="0">
                          <a:latin typeface="Times New Roman" pitchFamily="18" charset="0"/>
                          <a:cs typeface="Times New Roman" pitchFamily="18" charset="0"/>
                        </a:rPr>
                        <a:t>ABC</a:t>
                      </a:r>
                      <a:endParaRPr dirty="0" sz="2400" lang="en-US">
                        <a:latin typeface="Times New Roman" pitchFamily="18" charset="0"/>
                        <a:cs typeface="Times New Roman" pitchFamily="18" charset="0"/>
                      </a:endParaRPr>
                    </a:p>
                  </a:txBody>
                  <a:tcPr anchor="ctr"/>
                </a:tc>
                <a:tc>
                  <a:txBody>
                    <a:bodyPr/>
                    <a:p>
                      <a:r>
                        <a:rPr dirty="0" sz="2400" lang="en-US" smtClean="0">
                          <a:latin typeface="Times New Roman" pitchFamily="18" charset="0"/>
                          <a:cs typeface="Times New Roman" pitchFamily="18" charset="0"/>
                        </a:rPr>
                        <a:t>A</a:t>
                      </a:r>
                      <a:endParaRPr dirty="0" sz="2400" lang="en-US">
                        <a:latin typeface="Times New Roman" pitchFamily="18" charset="0"/>
                        <a:cs typeface="Times New Roman" pitchFamily="18" charset="0"/>
                      </a:endParaRPr>
                    </a:p>
                  </a:txBody>
                  <a:tcPr anchor="ctr"/>
                </a:tc>
                <a:tc>
                  <a:txBody>
                    <a:bodyPr/>
                    <a:p>
                      <a:r>
                        <a:rPr sz="2400" lang="en-US">
                          <a:latin typeface="Times New Roman" pitchFamily="18" charset="0"/>
                          <a:cs typeface="Times New Roman" pitchFamily="18" charset="0"/>
                        </a:rPr>
                        <a:t>22456</a:t>
                      </a:r>
                    </a:p>
                  </a:txBody>
                  <a:tcPr anchor="ctr"/>
                </a:tc>
              </a:tr>
              <a:tr h="370840">
                <a:tc>
                  <a:txBody>
                    <a:bodyPr/>
                    <a:p>
                      <a:r>
                        <a:rPr dirty="0" sz="2400" lang="en-US" smtClean="0">
                          <a:latin typeface="Times New Roman" pitchFamily="18" charset="0"/>
                          <a:cs typeface="Times New Roman" pitchFamily="18" charset="0"/>
                        </a:rPr>
                        <a:t>ABC</a:t>
                      </a:r>
                      <a:endParaRPr dirty="0" sz="2400" lang="en-US">
                        <a:latin typeface="Times New Roman" pitchFamily="18" charset="0"/>
                        <a:cs typeface="Times New Roman" pitchFamily="18" charset="0"/>
                      </a:endParaRPr>
                    </a:p>
                  </a:txBody>
                  <a:tcPr anchor="ctr"/>
                </a:tc>
                <a:tc>
                  <a:txBody>
                    <a:bodyPr/>
                    <a:p>
                      <a:r>
                        <a:rPr dirty="0" sz="2400" lang="en-US" smtClean="0">
                          <a:latin typeface="Times New Roman" pitchFamily="18" charset="0"/>
                          <a:cs typeface="Times New Roman" pitchFamily="18" charset="0"/>
                        </a:rPr>
                        <a:t>A</a:t>
                      </a:r>
                      <a:endParaRPr dirty="0" sz="2400" lang="en-US">
                        <a:latin typeface="Times New Roman" pitchFamily="18" charset="0"/>
                        <a:cs typeface="Times New Roman" pitchFamily="18" charset="0"/>
                      </a:endParaRPr>
                    </a:p>
                  </a:txBody>
                  <a:tcPr anchor="ctr"/>
                </a:tc>
                <a:tc>
                  <a:txBody>
                    <a:bodyPr/>
                    <a:p>
                      <a:r>
                        <a:rPr sz="2400" lang="en-US">
                          <a:latin typeface="Times New Roman" pitchFamily="18" charset="0"/>
                          <a:cs typeface="Times New Roman" pitchFamily="18" charset="0"/>
                        </a:rPr>
                        <a:t>24562</a:t>
                      </a:r>
                    </a:p>
                  </a:txBody>
                  <a:tcPr anchor="ctr"/>
                </a:tc>
              </a:tr>
              <a:tr h="370840">
                <a:tc>
                  <a:txBody>
                    <a:bodyPr/>
                    <a:p>
                      <a:r>
                        <a:rPr dirty="0" sz="2400" lang="en-US" smtClean="0">
                          <a:latin typeface="Times New Roman" pitchFamily="18" charset="0"/>
                          <a:cs typeface="Times New Roman" pitchFamily="18" charset="0"/>
                        </a:rPr>
                        <a:t>XYZ</a:t>
                      </a:r>
                      <a:endParaRPr dirty="0" sz="2400" lang="en-US">
                        <a:latin typeface="Times New Roman" pitchFamily="18" charset="0"/>
                        <a:cs typeface="Times New Roman" pitchFamily="18" charset="0"/>
                      </a:endParaRPr>
                    </a:p>
                  </a:txBody>
                  <a:tcPr anchor="ctr"/>
                </a:tc>
                <a:tc>
                  <a:txBody>
                    <a:bodyPr/>
                    <a:p>
                      <a:r>
                        <a:rPr dirty="0" sz="2400" lang="en-US" smtClean="0">
                          <a:latin typeface="Times New Roman" pitchFamily="18" charset="0"/>
                          <a:cs typeface="Times New Roman" pitchFamily="18" charset="0"/>
                        </a:rPr>
                        <a:t>C</a:t>
                      </a:r>
                      <a:endParaRPr dirty="0" sz="2400" lang="en-US">
                        <a:latin typeface="Times New Roman" pitchFamily="18" charset="0"/>
                        <a:cs typeface="Times New Roman" pitchFamily="18" charset="0"/>
                      </a:endParaRPr>
                    </a:p>
                  </a:txBody>
                  <a:tcPr anchor="ctr"/>
                </a:tc>
                <a:tc>
                  <a:txBody>
                    <a:bodyPr/>
                    <a:p>
                      <a:r>
                        <a:rPr sz="2400" lang="en-US">
                          <a:latin typeface="Times New Roman" pitchFamily="18" charset="0"/>
                          <a:cs typeface="Times New Roman" pitchFamily="18" charset="0"/>
                        </a:rPr>
                        <a:t>77895</a:t>
                      </a:r>
                    </a:p>
                  </a:txBody>
                  <a:tcPr anchor="ctr"/>
                </a:tc>
              </a:tr>
              <a:tr h="370840">
                <a:tc>
                  <a:txBody>
                    <a:bodyPr/>
                    <a:p>
                      <a:r>
                        <a:rPr dirty="0" sz="2400" lang="en-US" smtClean="0">
                          <a:latin typeface="Times New Roman" pitchFamily="18" charset="0"/>
                          <a:cs typeface="Times New Roman" pitchFamily="18" charset="0"/>
                        </a:rPr>
                        <a:t>XYZ</a:t>
                      </a:r>
                      <a:endParaRPr dirty="0" sz="2400" lang="en-US">
                        <a:latin typeface="Times New Roman" pitchFamily="18" charset="0"/>
                        <a:cs typeface="Times New Roman" pitchFamily="18" charset="0"/>
                      </a:endParaRPr>
                    </a:p>
                  </a:txBody>
                  <a:tcPr anchor="ctr"/>
                </a:tc>
                <a:tc>
                  <a:txBody>
                    <a:bodyPr/>
                    <a:p>
                      <a:r>
                        <a:rPr dirty="0" sz="2400" lang="en-US" smtClean="0">
                          <a:latin typeface="Times New Roman" pitchFamily="18" charset="0"/>
                          <a:cs typeface="Times New Roman" pitchFamily="18" charset="0"/>
                        </a:rPr>
                        <a:t>C</a:t>
                      </a:r>
                      <a:endParaRPr dirty="0" sz="2400" lang="en-US">
                        <a:latin typeface="Times New Roman" pitchFamily="18" charset="0"/>
                        <a:cs typeface="Times New Roman" pitchFamily="18" charset="0"/>
                      </a:endParaRPr>
                    </a:p>
                  </a:txBody>
                  <a:tcPr anchor="ctr"/>
                </a:tc>
                <a:tc>
                  <a:txBody>
                    <a:bodyPr/>
                    <a:p>
                      <a:r>
                        <a:rPr sz="2400" lang="en-US">
                          <a:latin typeface="Times New Roman" pitchFamily="18" charset="0"/>
                          <a:cs typeface="Times New Roman" pitchFamily="18" charset="0"/>
                        </a:rPr>
                        <a:t>44678</a:t>
                      </a:r>
                    </a:p>
                  </a:txBody>
                  <a:tcPr anchor="ctr"/>
                </a:tc>
              </a:tr>
              <a:tr h="370840">
                <a:tc>
                  <a:txBody>
                    <a:bodyPr/>
                    <a:p>
                      <a:r>
                        <a:rPr dirty="0" sz="2400" lang="en-US" smtClean="0">
                          <a:latin typeface="Times New Roman" pitchFamily="18" charset="0"/>
                          <a:cs typeface="Times New Roman" pitchFamily="18" charset="0"/>
                        </a:rPr>
                        <a:t>PQR</a:t>
                      </a:r>
                      <a:endParaRPr dirty="0" sz="2400" lang="en-US">
                        <a:latin typeface="Times New Roman" pitchFamily="18" charset="0"/>
                        <a:cs typeface="Times New Roman" pitchFamily="18" charset="0"/>
                      </a:endParaRPr>
                    </a:p>
                  </a:txBody>
                  <a:tcPr anchor="ctr"/>
                </a:tc>
                <a:tc>
                  <a:txBody>
                    <a:bodyPr/>
                    <a:p>
                      <a:r>
                        <a:rPr dirty="0" sz="2400" lang="en-US" smtClean="0">
                          <a:latin typeface="Times New Roman" pitchFamily="18" charset="0"/>
                          <a:cs typeface="Times New Roman" pitchFamily="18" charset="0"/>
                        </a:rPr>
                        <a:t>B</a:t>
                      </a:r>
                      <a:endParaRPr dirty="0" sz="2400" lang="en-US">
                        <a:latin typeface="Times New Roman" pitchFamily="18" charset="0"/>
                        <a:cs typeface="Times New Roman" pitchFamily="18" charset="0"/>
                      </a:endParaRPr>
                    </a:p>
                  </a:txBody>
                  <a:tcPr anchor="ctr"/>
                </a:tc>
                <a:tc>
                  <a:txBody>
                    <a:bodyPr/>
                    <a:p>
                      <a:r>
                        <a:rPr sz="2400" lang="en-US">
                          <a:latin typeface="Times New Roman" pitchFamily="18" charset="0"/>
                          <a:cs typeface="Times New Roman" pitchFamily="18" charset="0"/>
                        </a:rPr>
                        <a:t> </a:t>
                      </a:r>
                    </a:p>
                  </a:txBody>
                  <a:tcPr anchor="ctr"/>
                </a:tc>
              </a:tr>
              <a:tr h="370840">
                <a:tc>
                  <a:txBody>
                    <a:bodyPr/>
                    <a:p>
                      <a:r>
                        <a:rPr sz="2400" lang="en-US">
                          <a:latin typeface="Times New Roman" pitchFamily="18" charset="0"/>
                          <a:cs typeface="Times New Roman" pitchFamily="18" charset="0"/>
                        </a:rPr>
                        <a:t> </a:t>
                      </a:r>
                    </a:p>
                  </a:txBody>
                  <a:tcPr anchor="ctr"/>
                </a:tc>
                <a:tc>
                  <a:txBody>
                    <a:bodyPr/>
                    <a:p>
                      <a:r>
                        <a:rPr dirty="0" sz="2400" lang="en-US">
                          <a:latin typeface="Times New Roman" pitchFamily="18" charset="0"/>
                          <a:cs typeface="Times New Roman" pitchFamily="18" charset="0"/>
                        </a:rPr>
                        <a:t> </a:t>
                      </a:r>
                    </a:p>
                  </a:txBody>
                  <a:tcPr anchor="ctr"/>
                </a:tc>
                <a:tc>
                  <a:txBody>
                    <a:bodyPr/>
                    <a:p>
                      <a:r>
                        <a:rPr dirty="0" sz="2400" lang="en-US">
                          <a:latin typeface="Times New Roman" pitchFamily="18" charset="0"/>
                          <a:cs typeface="Times New Roman" pitchFamily="18" charset="0"/>
                        </a:rPr>
                        <a:t>34764</a:t>
                      </a:r>
                    </a:p>
                  </a:txBody>
                  <a:tcPr anchor="ctr"/>
                </a:tc>
              </a:tr>
            </a:tbl>
          </a:graphicData>
        </a:graphic>
      </p:graphicFrame>
      <p:sp>
        <p:nvSpPr>
          <p:cNvPr id="1048776" name="Slide Number Placeholder 3"/>
          <p:cNvSpPr>
            <a:spLocks noGrp="1"/>
          </p:cNvSpPr>
          <p:nvPr>
            <p:ph type="sldNum" sz="quarter" idx="12"/>
          </p:nvPr>
        </p:nvSpPr>
        <p:spPr/>
        <p:txBody>
          <a:bodyPr/>
          <a:p>
            <a:fld id="{B6F15528-21DE-4FAA-801E-634DDDAF4B2B}" type="slidenum">
              <a:rPr lang="en-US" smtClean="0"/>
              <a:t>62</a:t>
            </a:fld>
            <a:endParaRPr lang="en-US"/>
          </a:p>
        </p:txBody>
      </p:sp>
      <p:sp>
        <p:nvSpPr>
          <p:cNvPr id="1048777" name="Rectangle 5"/>
          <p:cNvSpPr/>
          <p:nvPr/>
        </p:nvSpPr>
        <p:spPr>
          <a:xfrm>
            <a:off x="457200" y="3962400"/>
            <a:ext cx="8077200" cy="2677656"/>
          </a:xfrm>
          <a:prstGeom prst="rect"/>
        </p:spPr>
        <p:txBody>
          <a:bodyPr wrap="square">
            <a:spAutoFit/>
          </a:bodyPr>
          <a:p>
            <a:r>
              <a:rPr dirty="0" sz="2800" lang="en-US" smtClean="0">
                <a:latin typeface="Times New Roman" pitchFamily="18" charset="0"/>
                <a:cs typeface="Times New Roman" pitchFamily="18" charset="0"/>
              </a:rPr>
              <a:t>The </a:t>
            </a:r>
            <a:r>
              <a:rPr dirty="0" sz="2800" lang="en-US" smtClean="0">
                <a:solidFill>
                  <a:srgbClr val="FF0000"/>
                </a:solidFill>
                <a:latin typeface="Times New Roman" pitchFamily="18" charset="0"/>
                <a:cs typeface="Times New Roman" pitchFamily="18" charset="0"/>
              </a:rPr>
              <a:t>FULL JOIN </a:t>
            </a:r>
            <a:r>
              <a:rPr dirty="0" sz="2800" lang="en-US" smtClean="0">
                <a:latin typeface="Times New Roman" pitchFamily="18" charset="0"/>
                <a:cs typeface="Times New Roman" pitchFamily="18" charset="0"/>
              </a:rPr>
              <a:t>keyword returns all the rows from the left table (Persons), and all the rows from the right table (Orders). If there are rows in "Persons" that do not have matches in "Orders", or if there are rows in "Orders" that do not have matches in "Persons", those rows will be listed as well.</a:t>
            </a:r>
            <a:endParaRPr dirty="0" sz="2800" lang="en-US">
              <a:latin typeface="Times New Roman" pitchFamily="18" charset="0"/>
              <a:cs typeface="Times New Roman" pitchFamily="18" charset="0"/>
            </a:endParaRPr>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78" name="Content Placeholder 2"/>
          <p:cNvSpPr>
            <a:spLocks noGrp="1"/>
          </p:cNvSpPr>
          <p:nvPr>
            <p:ph idx="1"/>
          </p:nvPr>
        </p:nvSpPr>
        <p:spPr>
          <a:xfrm>
            <a:off x="457200" y="381000"/>
            <a:ext cx="8229600" cy="6324600"/>
          </a:xfrm>
        </p:spPr>
        <p:txBody>
          <a:bodyPr>
            <a:normAutofit fontScale="96667" lnSpcReduction="20000"/>
          </a:bodyPr>
          <a:p>
            <a:r>
              <a:rPr dirty="0" lang="en-US" smtClean="0">
                <a:latin typeface="Times New Roman" pitchFamily="18" charset="0"/>
                <a:cs typeface="Times New Roman" pitchFamily="18" charset="0"/>
              </a:rPr>
              <a:t>SQL Joins can be classified into </a:t>
            </a:r>
            <a:r>
              <a:rPr dirty="0" lang="en-US" smtClean="0">
                <a:solidFill>
                  <a:srgbClr val="FF0000"/>
                </a:solidFill>
                <a:latin typeface="Times New Roman" pitchFamily="18" charset="0"/>
                <a:cs typeface="Times New Roman" pitchFamily="18" charset="0"/>
              </a:rPr>
              <a:t>Equi join </a:t>
            </a:r>
            <a:r>
              <a:rPr dirty="0" lang="en-US" smtClean="0">
                <a:latin typeface="Times New Roman" pitchFamily="18" charset="0"/>
                <a:cs typeface="Times New Roman" pitchFamily="18" charset="0"/>
              </a:rPr>
              <a:t>and </a:t>
            </a:r>
            <a:r>
              <a:rPr dirty="0" lang="en-US" smtClean="0">
                <a:solidFill>
                  <a:srgbClr val="FF0000"/>
                </a:solidFill>
                <a:latin typeface="Times New Roman" pitchFamily="18" charset="0"/>
                <a:cs typeface="Times New Roman" pitchFamily="18" charset="0"/>
              </a:rPr>
              <a:t>Non Equi join.</a:t>
            </a:r>
          </a:p>
          <a:p>
            <a:endParaRPr dirty="0" sz="3000" lang="en-US" smtClean="0">
              <a:solidFill>
                <a:srgbClr val="FF0000"/>
              </a:solidFill>
              <a:latin typeface="Times New Roman" pitchFamily="18" charset="0"/>
              <a:cs typeface="Times New Roman" pitchFamily="18" charset="0"/>
            </a:endParaRPr>
          </a:p>
          <a:p>
            <a:pPr>
              <a:buNone/>
            </a:pPr>
            <a:r>
              <a:rPr b="1" dirty="0" sz="3000" lang="en-US" smtClean="0">
                <a:solidFill>
                  <a:srgbClr val="FF0000"/>
                </a:solidFill>
                <a:latin typeface="Times New Roman" pitchFamily="18" charset="0"/>
                <a:cs typeface="Times New Roman" pitchFamily="18" charset="0"/>
              </a:rPr>
              <a:t>1) SQL Equi joins </a:t>
            </a:r>
            <a:endParaRPr dirty="0" sz="3000" lang="en-US" smtClean="0">
              <a:solidFill>
                <a:srgbClr val="FF0000"/>
              </a:solidFill>
              <a:latin typeface="Times New Roman" pitchFamily="18" charset="0"/>
              <a:cs typeface="Times New Roman" pitchFamily="18" charset="0"/>
            </a:endParaRPr>
          </a:p>
          <a:p>
            <a:pPr>
              <a:buNone/>
            </a:pPr>
            <a:r>
              <a:rPr dirty="0" sz="3000" lang="en-US" smtClean="0">
                <a:latin typeface="Times New Roman" pitchFamily="18" charset="0"/>
                <a:cs typeface="Times New Roman" pitchFamily="18" charset="0"/>
              </a:rPr>
              <a:t>It is a simple sql join condition which uses the equal sign as the comparison operator. Two types of equi joins are SQL Outer join and SQL Inner join.</a:t>
            </a:r>
          </a:p>
          <a:p>
            <a:pPr>
              <a:buNone/>
            </a:pPr>
            <a:r>
              <a:rPr dirty="0" sz="3000" lang="en-US" smtClean="0">
                <a:latin typeface="Times New Roman" pitchFamily="18" charset="0"/>
                <a:cs typeface="Times New Roman" pitchFamily="18" charset="0"/>
              </a:rPr>
              <a:t> </a:t>
            </a:r>
          </a:p>
          <a:p>
            <a:pPr>
              <a:buNone/>
            </a:pPr>
            <a:r>
              <a:rPr b="1" dirty="0" sz="3000" lang="en-US" smtClean="0">
                <a:solidFill>
                  <a:srgbClr val="FF0000"/>
                </a:solidFill>
                <a:latin typeface="Times New Roman" pitchFamily="18" charset="0"/>
                <a:cs typeface="Times New Roman" pitchFamily="18" charset="0"/>
              </a:rPr>
              <a:t>2) SQL Non equi joins </a:t>
            </a:r>
            <a:endParaRPr dirty="0" sz="3000" lang="en-US" smtClean="0">
              <a:solidFill>
                <a:srgbClr val="FF0000"/>
              </a:solidFill>
              <a:latin typeface="Times New Roman" pitchFamily="18" charset="0"/>
              <a:cs typeface="Times New Roman" pitchFamily="18" charset="0"/>
            </a:endParaRPr>
          </a:p>
          <a:p>
            <a:pPr>
              <a:buNone/>
            </a:pPr>
            <a:r>
              <a:rPr dirty="0" sz="3000" lang="en-US" smtClean="0">
                <a:latin typeface="Times New Roman" pitchFamily="18" charset="0"/>
                <a:cs typeface="Times New Roman" pitchFamily="18" charset="0"/>
              </a:rPr>
              <a:t>It is a sql join condition which makes use of some comparison operator other than the equal sign like &gt;, &lt;, &gt;=, &lt;= </a:t>
            </a:r>
          </a:p>
          <a:p>
            <a:endParaRPr dirty="0" sz="3000" lang="en-US"/>
          </a:p>
        </p:txBody>
      </p:sp>
      <p:sp>
        <p:nvSpPr>
          <p:cNvPr id="1048779" name="Slide Number Placeholder 3"/>
          <p:cNvSpPr>
            <a:spLocks noGrp="1"/>
          </p:cNvSpPr>
          <p:nvPr>
            <p:ph type="sldNum" sz="quarter" idx="12"/>
          </p:nvPr>
        </p:nvSpPr>
        <p:spPr/>
        <p:txBody>
          <a:bodyPr/>
          <a:p>
            <a:fld id="{B6F15528-21DE-4FAA-801E-634DDDAF4B2B}" type="slidenum">
              <a:rPr lang="en-US" smtClean="0"/>
              <a:t>63</a:t>
            </a:fld>
            <a:endParaRPr lang="en-US"/>
          </a:p>
        </p:txBody>
      </p:sp>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780" name="Title 1"/>
          <p:cNvSpPr>
            <a:spLocks noGrp="1"/>
          </p:cNvSpPr>
          <p:nvPr>
            <p:ph type="title"/>
          </p:nvPr>
        </p:nvSpPr>
        <p:spPr>
          <a:xfrm>
            <a:off x="457200" y="0"/>
            <a:ext cx="8229600" cy="228600"/>
          </a:xfrm>
        </p:spPr>
        <p:txBody>
          <a:bodyPr>
            <a:normAutofit fontScale="90000"/>
          </a:bodyPr>
          <a:p>
            <a:endParaRPr dirty="0" lang="en-US"/>
          </a:p>
        </p:txBody>
      </p:sp>
      <p:sp>
        <p:nvSpPr>
          <p:cNvPr id="1048781" name="Content Placeholder 2"/>
          <p:cNvSpPr>
            <a:spLocks noGrp="1"/>
          </p:cNvSpPr>
          <p:nvPr>
            <p:ph idx="1"/>
          </p:nvPr>
        </p:nvSpPr>
        <p:spPr>
          <a:xfrm>
            <a:off x="152400" y="381000"/>
            <a:ext cx="8763000" cy="6248400"/>
          </a:xfrm>
        </p:spPr>
        <p:txBody>
          <a:bodyPr>
            <a:normAutofit/>
          </a:bodyPr>
          <a:p>
            <a:pPr indent="-514350" marL="514350">
              <a:buAutoNum type="arabicParenR"/>
            </a:pPr>
            <a:r>
              <a:rPr b="1" dirty="0" sz="2800" lang="en-US" smtClean="0">
                <a:solidFill>
                  <a:srgbClr val="FF0000"/>
                </a:solidFill>
                <a:latin typeface="Times New Roman" pitchFamily="18" charset="0"/>
                <a:cs typeface="Times New Roman" pitchFamily="18" charset="0"/>
              </a:rPr>
              <a:t>SQL Equi Joins: </a:t>
            </a:r>
          </a:p>
          <a:p>
            <a:pPr>
              <a:buNone/>
            </a:pPr>
            <a:r>
              <a:rPr dirty="0" sz="2700" lang="en-US" smtClean="0">
                <a:latin typeface="Times New Roman" pitchFamily="18" charset="0"/>
                <a:cs typeface="Times New Roman" pitchFamily="18" charset="0"/>
              </a:rPr>
              <a:t>An equi-join is further classified into two categories: </a:t>
            </a:r>
          </a:p>
          <a:p>
            <a:pPr indent="-514350" marL="514350">
              <a:buAutoNum type="alphaLcParenR"/>
            </a:pPr>
            <a:r>
              <a:rPr dirty="0" sz="2700" lang="en-US" smtClean="0">
                <a:latin typeface="Times New Roman" pitchFamily="18" charset="0"/>
                <a:cs typeface="Times New Roman" pitchFamily="18" charset="0"/>
              </a:rPr>
              <a:t>SQL Inner Join              b) SQL Outer Join </a:t>
            </a:r>
          </a:p>
          <a:p>
            <a:pPr indent="-514350" marL="514350">
              <a:buNone/>
            </a:pPr>
            <a:r>
              <a:rPr dirty="0" sz="2700" lang="en-US" smtClean="0">
                <a:latin typeface="Times New Roman" pitchFamily="18" charset="0"/>
                <a:cs typeface="Times New Roman" pitchFamily="18" charset="0"/>
              </a:rPr>
              <a:t/>
            </a:r>
            <a:br>
              <a:rPr dirty="0" sz="2700" lang="en-US" smtClean="0">
                <a:latin typeface="Times New Roman" pitchFamily="18" charset="0"/>
                <a:cs typeface="Times New Roman" pitchFamily="18" charset="0"/>
              </a:rPr>
            </a:br>
            <a:r>
              <a:rPr b="1" dirty="0" sz="2700" lang="en-US" smtClean="0">
                <a:solidFill>
                  <a:srgbClr val="FF0000"/>
                </a:solidFill>
                <a:latin typeface="Times New Roman" pitchFamily="18" charset="0"/>
                <a:cs typeface="Times New Roman" pitchFamily="18" charset="0"/>
              </a:rPr>
              <a:t>a) SQL Inner Join: </a:t>
            </a:r>
          </a:p>
          <a:p>
            <a:pPr>
              <a:buNone/>
            </a:pPr>
            <a:r>
              <a:rPr dirty="0" sz="2700" lang="en-US" smtClean="0">
                <a:latin typeface="Times New Roman" pitchFamily="18" charset="0"/>
                <a:cs typeface="Times New Roman" pitchFamily="18" charset="0"/>
              </a:rPr>
              <a:t>All the rows returned by the sql query satisfy the sql join condition specified. </a:t>
            </a:r>
          </a:p>
          <a:p>
            <a:pPr>
              <a:buNone/>
            </a:pPr>
            <a:endParaRPr dirty="0" sz="27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The columns must be referenced by the table name in the join condition, because </a:t>
            </a:r>
            <a:r>
              <a:rPr dirty="0" sz="2800" lang="en-US" err="1" smtClean="0">
                <a:latin typeface="Times New Roman" pitchFamily="18" charset="0"/>
                <a:cs typeface="Times New Roman" pitchFamily="18" charset="0"/>
              </a:rPr>
              <a:t>P_id</a:t>
            </a:r>
            <a:r>
              <a:rPr dirty="0" sz="2800" lang="en-US" smtClean="0">
                <a:latin typeface="Times New Roman" pitchFamily="18" charset="0"/>
                <a:cs typeface="Times New Roman" pitchFamily="18" charset="0"/>
              </a:rPr>
              <a:t> is a column in both the tables and needs a way to be identified. This avoids ambiguity in using the columns in the </a:t>
            </a:r>
            <a:r>
              <a:rPr dirty="0" sz="2800" lang="en-US" smtClean="0">
                <a:solidFill>
                  <a:srgbClr val="FF0000"/>
                </a:solidFill>
                <a:latin typeface="Times New Roman" pitchFamily="18" charset="0"/>
                <a:cs typeface="Times New Roman" pitchFamily="18" charset="0"/>
              </a:rPr>
              <a:t>SQL SELECT </a:t>
            </a:r>
            <a:r>
              <a:rPr dirty="0" sz="2800" lang="en-US" smtClean="0">
                <a:latin typeface="Times New Roman" pitchFamily="18" charset="0"/>
                <a:cs typeface="Times New Roman" pitchFamily="18" charset="0"/>
              </a:rPr>
              <a:t>statement.</a:t>
            </a:r>
          </a:p>
          <a:p>
            <a:endParaRPr dirty="0" sz="2800" lang="en-US" smtClean="0">
              <a:latin typeface="Times New Roman" pitchFamily="18" charset="0"/>
              <a:cs typeface="Times New Roman" pitchFamily="18" charset="0"/>
            </a:endParaRPr>
          </a:p>
          <a:p>
            <a:pPr>
              <a:buNone/>
            </a:pPr>
            <a:endParaRPr dirty="0" sz="2700" lang="en-US" smtClean="0">
              <a:latin typeface="Times New Roman" pitchFamily="18" charset="0"/>
              <a:cs typeface="Times New Roman" pitchFamily="18" charset="0"/>
            </a:endParaRPr>
          </a:p>
          <a:p>
            <a:endParaRPr dirty="0" lang="en-US"/>
          </a:p>
        </p:txBody>
      </p:sp>
      <p:sp>
        <p:nvSpPr>
          <p:cNvPr id="1048782" name="Slide Number Placeholder 3"/>
          <p:cNvSpPr>
            <a:spLocks noGrp="1"/>
          </p:cNvSpPr>
          <p:nvPr>
            <p:ph type="sldNum" sz="quarter" idx="12"/>
          </p:nvPr>
        </p:nvSpPr>
        <p:spPr/>
        <p:txBody>
          <a:bodyPr/>
          <a:p>
            <a:fld id="{B6F15528-21DE-4FAA-801E-634DDDAF4B2B}" type="slidenum">
              <a:rPr lang="en-US" smtClean="0"/>
              <a:t>64</a:t>
            </a:fld>
            <a:endParaRPr lang="en-US"/>
          </a:p>
        </p:txBody>
      </p:sp>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783" name="Content Placeholder 2"/>
          <p:cNvSpPr>
            <a:spLocks noGrp="1"/>
          </p:cNvSpPr>
          <p:nvPr>
            <p:ph idx="1"/>
          </p:nvPr>
        </p:nvSpPr>
        <p:spPr>
          <a:xfrm>
            <a:off x="457200" y="152400"/>
            <a:ext cx="8229600" cy="5973763"/>
          </a:xfrm>
        </p:spPr>
        <p:txBody>
          <a:bodyPr>
            <a:normAutofit/>
          </a:bodyPr>
          <a:p>
            <a:r>
              <a:rPr b="1" dirty="0" sz="1800" lang="en-US" smtClean="0">
                <a:latin typeface="Times New Roman" pitchFamily="18" charset="0"/>
                <a:cs typeface="Times New Roman" pitchFamily="18" charset="0"/>
              </a:rPr>
              <a:t>database table "product";</a:t>
            </a:r>
            <a:endParaRPr dirty="0" sz="1800" lang="en-US">
              <a:latin typeface="Times New Roman" pitchFamily="18" charset="0"/>
              <a:cs typeface="Times New Roman" pitchFamily="18" charset="0"/>
            </a:endParaRPr>
          </a:p>
        </p:txBody>
      </p:sp>
      <p:sp>
        <p:nvSpPr>
          <p:cNvPr id="1048784" name="Slide Number Placeholder 3"/>
          <p:cNvSpPr>
            <a:spLocks noGrp="1"/>
          </p:cNvSpPr>
          <p:nvPr>
            <p:ph type="sldNum" sz="quarter" idx="12"/>
          </p:nvPr>
        </p:nvSpPr>
        <p:spPr/>
        <p:txBody>
          <a:bodyPr/>
          <a:p>
            <a:fld id="{B6F15528-21DE-4FAA-801E-634DDDAF4B2B}" type="slidenum">
              <a:rPr lang="en-US" smtClean="0"/>
              <a:t>65</a:t>
            </a:fld>
            <a:endParaRPr lang="en-US"/>
          </a:p>
        </p:txBody>
      </p:sp>
      <p:graphicFrame>
        <p:nvGraphicFramePr>
          <p:cNvPr id="4194328" name="Table 4"/>
          <p:cNvGraphicFramePr>
            <a:graphicFrameLocks noGrp="1"/>
          </p:cNvGraphicFramePr>
          <p:nvPr/>
        </p:nvGraphicFramePr>
        <p:xfrm>
          <a:off x="1295400" y="609600"/>
          <a:ext cx="6629400" cy="2225040"/>
        </p:xfrm>
        <a:graphic>
          <a:graphicData uri="http://schemas.openxmlformats.org/drawingml/2006/table">
            <a:tbl>
              <a:tblPr firstRow="1" bandRow="1">
                <a:tableStyleId>{5C22544A-7EE6-4342-B048-85BDC9FD1C3A}</a:tableStyleId>
              </a:tblPr>
              <a:tblGrid>
                <a:gridCol w="1657350"/>
                <a:gridCol w="1657350"/>
                <a:gridCol w="1657350"/>
                <a:gridCol w="1657350"/>
              </a:tblGrid>
              <a:tr h="370840">
                <a:tc>
                  <a:txBody>
                    <a:bodyPr/>
                    <a:p>
                      <a:pPr algn="ctr"/>
                      <a:r>
                        <a:rPr b="1" dirty="0" lang="en-US" err="1">
                          <a:latin typeface="Times New Roman" pitchFamily="18" charset="0"/>
                          <a:cs typeface="Times New Roman" pitchFamily="18" charset="0"/>
                        </a:rPr>
                        <a:t>product_id</a:t>
                      </a:r>
                      <a:endParaRPr dirty="0" lang="en-US">
                        <a:latin typeface="Times New Roman" pitchFamily="18" charset="0"/>
                        <a:cs typeface="Times New Roman" pitchFamily="18" charset="0"/>
                      </a:endParaRPr>
                    </a:p>
                  </a:txBody>
                  <a:tcPr anchor="ctr"/>
                </a:tc>
                <a:tc>
                  <a:txBody>
                    <a:bodyPr/>
                    <a:p>
                      <a:pPr algn="ctr"/>
                      <a:r>
                        <a:rPr b="1" dirty="0" lang="en-US" err="1">
                          <a:latin typeface="Times New Roman" pitchFamily="18" charset="0"/>
                          <a:cs typeface="Times New Roman" pitchFamily="18" charset="0"/>
                        </a:rPr>
                        <a:t>product_name</a:t>
                      </a:r>
                      <a:endParaRPr dirty="0" lang="en-US">
                        <a:latin typeface="Times New Roman" pitchFamily="18" charset="0"/>
                        <a:cs typeface="Times New Roman" pitchFamily="18" charset="0"/>
                      </a:endParaRPr>
                    </a:p>
                  </a:txBody>
                  <a:tcPr anchor="ctr"/>
                </a:tc>
                <a:tc>
                  <a:txBody>
                    <a:bodyPr/>
                    <a:p>
                      <a:pPr algn="ctr"/>
                      <a:r>
                        <a:rPr b="1" lang="en-US">
                          <a:latin typeface="Times New Roman" pitchFamily="18" charset="0"/>
                          <a:cs typeface="Times New Roman" pitchFamily="18" charset="0"/>
                        </a:rPr>
                        <a:t>supplier_name</a:t>
                      </a:r>
                      <a:endParaRPr lang="en-US">
                        <a:latin typeface="Times New Roman" pitchFamily="18" charset="0"/>
                        <a:cs typeface="Times New Roman" pitchFamily="18" charset="0"/>
                      </a:endParaRPr>
                    </a:p>
                  </a:txBody>
                  <a:tcPr anchor="ctr"/>
                </a:tc>
                <a:tc>
                  <a:txBody>
                    <a:bodyPr/>
                    <a:p>
                      <a:pPr algn="ctr"/>
                      <a:r>
                        <a:rPr b="1" lang="en-US">
                          <a:latin typeface="Times New Roman" pitchFamily="18" charset="0"/>
                          <a:cs typeface="Times New Roman" pitchFamily="18" charset="0"/>
                        </a:rPr>
                        <a:t>unit_price</a:t>
                      </a:r>
                      <a:endParaRPr lang="en-US">
                        <a:latin typeface="Times New Roman" pitchFamily="18" charset="0"/>
                        <a:cs typeface="Times New Roman" pitchFamily="18" charset="0"/>
                      </a:endParaRPr>
                    </a:p>
                  </a:txBody>
                  <a:tcPr anchor="ctr"/>
                </a:tc>
              </a:tr>
              <a:tr h="370840">
                <a:tc>
                  <a:txBody>
                    <a:bodyPr/>
                    <a:p>
                      <a:pPr algn="ctr"/>
                      <a:r>
                        <a:rPr dirty="0" lang="en-US">
                          <a:latin typeface="Times New Roman" pitchFamily="18" charset="0"/>
                          <a:cs typeface="Times New Roman" pitchFamily="18" charset="0"/>
                        </a:rPr>
                        <a:t>100</a:t>
                      </a:r>
                    </a:p>
                  </a:txBody>
                  <a:tcPr anchor="ctr"/>
                </a:tc>
                <a:tc>
                  <a:txBody>
                    <a:bodyPr/>
                    <a:p>
                      <a:r>
                        <a:rPr lang="en-US">
                          <a:latin typeface="Times New Roman" pitchFamily="18" charset="0"/>
                          <a:cs typeface="Times New Roman" pitchFamily="18" charset="0"/>
                        </a:rPr>
                        <a:t>Camera</a:t>
                      </a:r>
                    </a:p>
                  </a:txBody>
                  <a:tcPr anchor="ctr"/>
                </a:tc>
                <a:tc>
                  <a:txBody>
                    <a:bodyPr/>
                    <a:p>
                      <a:r>
                        <a:rPr lang="en-US">
                          <a:latin typeface="Times New Roman" pitchFamily="18" charset="0"/>
                          <a:cs typeface="Times New Roman" pitchFamily="18" charset="0"/>
                        </a:rPr>
                        <a:t>Nikon</a:t>
                      </a:r>
                    </a:p>
                  </a:txBody>
                  <a:tcPr anchor="ctr"/>
                </a:tc>
                <a:tc>
                  <a:txBody>
                    <a:bodyPr/>
                    <a:p>
                      <a:pPr algn="ctr"/>
                      <a:r>
                        <a:rPr lang="en-US">
                          <a:latin typeface="Times New Roman" pitchFamily="18" charset="0"/>
                          <a:cs typeface="Times New Roman" pitchFamily="18" charset="0"/>
                        </a:rPr>
                        <a:t>300</a:t>
                      </a:r>
                    </a:p>
                  </a:txBody>
                  <a:tcPr anchor="ctr"/>
                </a:tc>
              </a:tr>
              <a:tr h="370840">
                <a:tc>
                  <a:txBody>
                    <a:bodyPr/>
                    <a:p>
                      <a:pPr algn="ctr"/>
                      <a:r>
                        <a:rPr dirty="0" lang="en-US">
                          <a:latin typeface="Times New Roman" pitchFamily="18" charset="0"/>
                          <a:cs typeface="Times New Roman" pitchFamily="18" charset="0"/>
                        </a:rPr>
                        <a:t>101</a:t>
                      </a:r>
                    </a:p>
                  </a:txBody>
                  <a:tcPr anchor="ctr"/>
                </a:tc>
                <a:tc>
                  <a:txBody>
                    <a:bodyPr/>
                    <a:p>
                      <a:r>
                        <a:rPr dirty="0" lang="en-US">
                          <a:latin typeface="Times New Roman" pitchFamily="18" charset="0"/>
                          <a:cs typeface="Times New Roman" pitchFamily="18" charset="0"/>
                        </a:rPr>
                        <a:t>Television</a:t>
                      </a:r>
                    </a:p>
                  </a:txBody>
                  <a:tcPr anchor="ctr"/>
                </a:tc>
                <a:tc>
                  <a:txBody>
                    <a:bodyPr/>
                    <a:p>
                      <a:r>
                        <a:rPr dirty="0" lang="en-US" err="1">
                          <a:latin typeface="Times New Roman" pitchFamily="18" charset="0"/>
                          <a:cs typeface="Times New Roman" pitchFamily="18" charset="0"/>
                        </a:rPr>
                        <a:t>Onida</a:t>
                      </a:r>
                      <a:endParaRPr dirty="0" lang="en-US">
                        <a:latin typeface="Times New Roman" pitchFamily="18" charset="0"/>
                        <a:cs typeface="Times New Roman" pitchFamily="18" charset="0"/>
                      </a:endParaRPr>
                    </a:p>
                  </a:txBody>
                  <a:tcPr anchor="ctr"/>
                </a:tc>
                <a:tc>
                  <a:txBody>
                    <a:bodyPr/>
                    <a:p>
                      <a:pPr algn="ctr"/>
                      <a:r>
                        <a:rPr lang="en-US">
                          <a:latin typeface="Times New Roman" pitchFamily="18" charset="0"/>
                          <a:cs typeface="Times New Roman" pitchFamily="18" charset="0"/>
                        </a:rPr>
                        <a:t>100</a:t>
                      </a:r>
                    </a:p>
                  </a:txBody>
                  <a:tcPr anchor="ctr"/>
                </a:tc>
              </a:tr>
              <a:tr h="370840">
                <a:tc>
                  <a:txBody>
                    <a:bodyPr/>
                    <a:p>
                      <a:pPr algn="ctr"/>
                      <a:r>
                        <a:rPr lang="en-US">
                          <a:latin typeface="Times New Roman" pitchFamily="18" charset="0"/>
                          <a:cs typeface="Times New Roman" pitchFamily="18" charset="0"/>
                        </a:rPr>
                        <a:t>102</a:t>
                      </a:r>
                    </a:p>
                  </a:txBody>
                  <a:tcPr anchor="ctr"/>
                </a:tc>
                <a:tc>
                  <a:txBody>
                    <a:bodyPr/>
                    <a:p>
                      <a:r>
                        <a:rPr dirty="0" lang="en-US">
                          <a:latin typeface="Times New Roman" pitchFamily="18" charset="0"/>
                          <a:cs typeface="Times New Roman" pitchFamily="18" charset="0"/>
                        </a:rPr>
                        <a:t>Refrigerator</a:t>
                      </a:r>
                    </a:p>
                  </a:txBody>
                  <a:tcPr anchor="ctr"/>
                </a:tc>
                <a:tc>
                  <a:txBody>
                    <a:bodyPr/>
                    <a:p>
                      <a:r>
                        <a:rPr lang="en-US">
                          <a:latin typeface="Times New Roman" pitchFamily="18" charset="0"/>
                          <a:cs typeface="Times New Roman" pitchFamily="18" charset="0"/>
                        </a:rPr>
                        <a:t>Vediocon</a:t>
                      </a:r>
                    </a:p>
                  </a:txBody>
                  <a:tcPr anchor="ctr"/>
                </a:tc>
                <a:tc>
                  <a:txBody>
                    <a:bodyPr/>
                    <a:p>
                      <a:pPr algn="ctr"/>
                      <a:r>
                        <a:rPr lang="en-US">
                          <a:latin typeface="Times New Roman" pitchFamily="18" charset="0"/>
                          <a:cs typeface="Times New Roman" pitchFamily="18" charset="0"/>
                        </a:rPr>
                        <a:t>150</a:t>
                      </a:r>
                    </a:p>
                  </a:txBody>
                  <a:tcPr anchor="ctr"/>
                </a:tc>
              </a:tr>
              <a:tr h="370840">
                <a:tc>
                  <a:txBody>
                    <a:bodyPr/>
                    <a:p>
                      <a:pPr algn="ctr"/>
                      <a:r>
                        <a:rPr lang="en-US">
                          <a:latin typeface="Times New Roman" pitchFamily="18" charset="0"/>
                          <a:cs typeface="Times New Roman" pitchFamily="18" charset="0"/>
                        </a:rPr>
                        <a:t>103</a:t>
                      </a:r>
                    </a:p>
                  </a:txBody>
                  <a:tcPr anchor="ctr"/>
                </a:tc>
                <a:tc>
                  <a:txBody>
                    <a:bodyPr/>
                    <a:p>
                      <a:r>
                        <a:rPr dirty="0" lang="en-US" err="1">
                          <a:latin typeface="Times New Roman" pitchFamily="18" charset="0"/>
                          <a:cs typeface="Times New Roman" pitchFamily="18" charset="0"/>
                        </a:rPr>
                        <a:t>Ipod</a:t>
                      </a:r>
                      <a:endParaRPr dirty="0" lang="en-US">
                        <a:latin typeface="Times New Roman" pitchFamily="18" charset="0"/>
                        <a:cs typeface="Times New Roman" pitchFamily="18" charset="0"/>
                      </a:endParaRPr>
                    </a:p>
                  </a:txBody>
                  <a:tcPr anchor="ctr"/>
                </a:tc>
                <a:tc>
                  <a:txBody>
                    <a:bodyPr/>
                    <a:p>
                      <a:r>
                        <a:rPr dirty="0" lang="en-US">
                          <a:latin typeface="Times New Roman" pitchFamily="18" charset="0"/>
                          <a:cs typeface="Times New Roman" pitchFamily="18" charset="0"/>
                        </a:rPr>
                        <a:t>Apple</a:t>
                      </a:r>
                    </a:p>
                  </a:txBody>
                  <a:tcPr anchor="ctr"/>
                </a:tc>
                <a:tc>
                  <a:txBody>
                    <a:bodyPr/>
                    <a:p>
                      <a:pPr algn="ctr"/>
                      <a:r>
                        <a:rPr lang="en-US">
                          <a:latin typeface="Times New Roman" pitchFamily="18" charset="0"/>
                          <a:cs typeface="Times New Roman" pitchFamily="18" charset="0"/>
                        </a:rPr>
                        <a:t>75</a:t>
                      </a:r>
                    </a:p>
                  </a:txBody>
                  <a:tcPr anchor="ctr"/>
                </a:tc>
              </a:tr>
              <a:tr h="370840">
                <a:tc>
                  <a:txBody>
                    <a:bodyPr/>
                    <a:p>
                      <a:pPr algn="ctr"/>
                      <a:r>
                        <a:rPr lang="en-US">
                          <a:latin typeface="Times New Roman" pitchFamily="18" charset="0"/>
                          <a:cs typeface="Times New Roman" pitchFamily="18" charset="0"/>
                        </a:rPr>
                        <a:t>104</a:t>
                      </a:r>
                    </a:p>
                  </a:txBody>
                  <a:tcPr anchor="ctr"/>
                </a:tc>
                <a:tc>
                  <a:txBody>
                    <a:bodyPr/>
                    <a:p>
                      <a:r>
                        <a:rPr dirty="0" lang="en-US">
                          <a:latin typeface="Times New Roman" pitchFamily="18" charset="0"/>
                          <a:cs typeface="Times New Roman" pitchFamily="18" charset="0"/>
                        </a:rPr>
                        <a:t>Mobile</a:t>
                      </a:r>
                    </a:p>
                  </a:txBody>
                  <a:tcPr anchor="ctr"/>
                </a:tc>
                <a:tc>
                  <a:txBody>
                    <a:bodyPr/>
                    <a:p>
                      <a:r>
                        <a:rPr dirty="0" lang="en-US">
                          <a:latin typeface="Times New Roman" pitchFamily="18" charset="0"/>
                          <a:cs typeface="Times New Roman" pitchFamily="18" charset="0"/>
                        </a:rPr>
                        <a:t>Nokia</a:t>
                      </a:r>
                    </a:p>
                  </a:txBody>
                  <a:tcPr anchor="ctr"/>
                </a:tc>
                <a:tc>
                  <a:txBody>
                    <a:bodyPr/>
                    <a:p>
                      <a:pPr algn="ctr"/>
                      <a:r>
                        <a:rPr dirty="0" lang="en-US">
                          <a:latin typeface="Times New Roman" pitchFamily="18" charset="0"/>
                          <a:cs typeface="Times New Roman" pitchFamily="18" charset="0"/>
                        </a:rPr>
                        <a:t>50</a:t>
                      </a:r>
                    </a:p>
                  </a:txBody>
                  <a:tcPr anchor="ctr"/>
                </a:tc>
              </a:tr>
            </a:tbl>
          </a:graphicData>
        </a:graphic>
      </p:graphicFrame>
      <p:sp>
        <p:nvSpPr>
          <p:cNvPr id="1048785" name="Rectangle 5"/>
          <p:cNvSpPr/>
          <p:nvPr/>
        </p:nvSpPr>
        <p:spPr>
          <a:xfrm>
            <a:off x="533400" y="3124200"/>
            <a:ext cx="4267200" cy="369332"/>
          </a:xfrm>
          <a:prstGeom prst="rect"/>
        </p:spPr>
        <p:txBody>
          <a:bodyPr wrap="square">
            <a:spAutoFit/>
          </a:bodyPr>
          <a:p>
            <a:r>
              <a:rPr b="1" dirty="0" lang="en-US" smtClean="0">
                <a:latin typeface="Times New Roman" pitchFamily="18" charset="0"/>
                <a:cs typeface="Times New Roman" pitchFamily="18" charset="0"/>
              </a:rPr>
              <a:t>database table "</a:t>
            </a:r>
            <a:r>
              <a:rPr b="1" dirty="0" lang="en-US" err="1" smtClean="0">
                <a:latin typeface="Times New Roman" pitchFamily="18" charset="0"/>
                <a:cs typeface="Times New Roman" pitchFamily="18" charset="0"/>
              </a:rPr>
              <a:t>order_items</a:t>
            </a:r>
            <a:r>
              <a:rPr b="1" dirty="0" lang="en-US" smtClean="0">
                <a:latin typeface="Times New Roman" pitchFamily="18" charset="0"/>
                <a:cs typeface="Times New Roman" pitchFamily="18" charset="0"/>
              </a:rPr>
              <a:t>"</a:t>
            </a:r>
            <a:endParaRPr dirty="0" lang="en-US">
              <a:latin typeface="Times New Roman" pitchFamily="18" charset="0"/>
              <a:cs typeface="Times New Roman" pitchFamily="18" charset="0"/>
            </a:endParaRPr>
          </a:p>
        </p:txBody>
      </p:sp>
      <p:graphicFrame>
        <p:nvGraphicFramePr>
          <p:cNvPr id="4194329" name="Table 6"/>
          <p:cNvGraphicFramePr>
            <a:graphicFrameLocks noGrp="1"/>
          </p:cNvGraphicFramePr>
          <p:nvPr/>
        </p:nvGraphicFramePr>
        <p:xfrm>
          <a:off x="1676400" y="3886200"/>
          <a:ext cx="6096000" cy="1854200"/>
        </p:xfrm>
        <a:graphic>
          <a:graphicData uri="http://schemas.openxmlformats.org/drawingml/2006/table">
            <a:tbl>
              <a:tblPr firstRow="1" bandRow="1">
                <a:tableStyleId>{5C22544A-7EE6-4342-B048-85BDC9FD1C3A}</a:tableStyleId>
              </a:tblPr>
              <a:tblGrid>
                <a:gridCol w="1524000"/>
                <a:gridCol w="1714500"/>
                <a:gridCol w="1714500"/>
                <a:gridCol w="1143000"/>
              </a:tblGrid>
              <a:tr h="370840">
                <a:tc>
                  <a:txBody>
                    <a:bodyPr/>
                    <a:p>
                      <a:pPr algn="ctr"/>
                      <a:r>
                        <a:rPr b="1" dirty="0" lang="en-US" err="1">
                          <a:latin typeface="Times New Roman" pitchFamily="18" charset="0"/>
                          <a:cs typeface="Times New Roman" pitchFamily="18" charset="0"/>
                        </a:rPr>
                        <a:t>order_id</a:t>
                      </a:r>
                      <a:endParaRPr dirty="0" lang="en-US">
                        <a:latin typeface="Times New Roman" pitchFamily="18" charset="0"/>
                        <a:cs typeface="Times New Roman" pitchFamily="18" charset="0"/>
                      </a:endParaRPr>
                    </a:p>
                  </a:txBody>
                  <a:tcPr anchor="ctr"/>
                </a:tc>
                <a:tc>
                  <a:txBody>
                    <a:bodyPr/>
                    <a:p>
                      <a:pPr algn="ctr"/>
                      <a:r>
                        <a:rPr b="1" lang="en-US">
                          <a:latin typeface="Times New Roman" pitchFamily="18" charset="0"/>
                          <a:cs typeface="Times New Roman" pitchFamily="18" charset="0"/>
                        </a:rPr>
                        <a:t>product_id</a:t>
                      </a:r>
                      <a:endParaRPr lang="en-US">
                        <a:latin typeface="Times New Roman" pitchFamily="18" charset="0"/>
                        <a:cs typeface="Times New Roman" pitchFamily="18" charset="0"/>
                      </a:endParaRPr>
                    </a:p>
                  </a:txBody>
                  <a:tcPr anchor="ctr"/>
                </a:tc>
                <a:tc>
                  <a:txBody>
                    <a:bodyPr/>
                    <a:p>
                      <a:pPr algn="ctr"/>
                      <a:r>
                        <a:rPr b="1" lang="en-US">
                          <a:latin typeface="Times New Roman" pitchFamily="18" charset="0"/>
                          <a:cs typeface="Times New Roman" pitchFamily="18" charset="0"/>
                        </a:rPr>
                        <a:t>total_units</a:t>
                      </a:r>
                      <a:endParaRPr lang="en-US">
                        <a:latin typeface="Times New Roman" pitchFamily="18" charset="0"/>
                        <a:cs typeface="Times New Roman" pitchFamily="18" charset="0"/>
                      </a:endParaRPr>
                    </a:p>
                  </a:txBody>
                  <a:tcPr anchor="ctr"/>
                </a:tc>
                <a:tc>
                  <a:txBody>
                    <a:bodyPr/>
                    <a:p>
                      <a:pPr algn="ctr"/>
                      <a:r>
                        <a:rPr b="1" lang="en-US">
                          <a:latin typeface="Times New Roman" pitchFamily="18" charset="0"/>
                          <a:cs typeface="Times New Roman" pitchFamily="18" charset="0"/>
                        </a:rPr>
                        <a:t>customer</a:t>
                      </a:r>
                      <a:endParaRPr lang="en-US">
                        <a:latin typeface="Times New Roman" pitchFamily="18" charset="0"/>
                        <a:cs typeface="Times New Roman" pitchFamily="18" charset="0"/>
                      </a:endParaRPr>
                    </a:p>
                  </a:txBody>
                  <a:tcPr anchor="ctr"/>
                </a:tc>
              </a:tr>
              <a:tr h="370840">
                <a:tc>
                  <a:txBody>
                    <a:bodyPr/>
                    <a:p>
                      <a:pPr algn="ctr"/>
                      <a:r>
                        <a:rPr dirty="0" lang="en-US">
                          <a:latin typeface="Times New Roman" pitchFamily="18" charset="0"/>
                          <a:cs typeface="Times New Roman" pitchFamily="18" charset="0"/>
                        </a:rPr>
                        <a:t>5100</a:t>
                      </a:r>
                    </a:p>
                  </a:txBody>
                  <a:tcPr anchor="ctr"/>
                </a:tc>
                <a:tc>
                  <a:txBody>
                    <a:bodyPr/>
                    <a:p>
                      <a:pPr algn="ctr"/>
                      <a:r>
                        <a:rPr lang="en-US">
                          <a:latin typeface="Times New Roman" pitchFamily="18" charset="0"/>
                          <a:cs typeface="Times New Roman" pitchFamily="18" charset="0"/>
                        </a:rPr>
                        <a:t>104</a:t>
                      </a:r>
                    </a:p>
                  </a:txBody>
                  <a:tcPr anchor="ctr"/>
                </a:tc>
                <a:tc>
                  <a:txBody>
                    <a:bodyPr/>
                    <a:p>
                      <a:pPr algn="ctr"/>
                      <a:r>
                        <a:rPr lang="en-US">
                          <a:latin typeface="Times New Roman" pitchFamily="18" charset="0"/>
                          <a:cs typeface="Times New Roman" pitchFamily="18" charset="0"/>
                        </a:rPr>
                        <a:t>30</a:t>
                      </a:r>
                    </a:p>
                  </a:txBody>
                  <a:tcPr anchor="ctr"/>
                </a:tc>
                <a:tc>
                  <a:txBody>
                    <a:bodyPr/>
                    <a:p>
                      <a:r>
                        <a:rPr lang="en-US">
                          <a:latin typeface="Times New Roman" pitchFamily="18" charset="0"/>
                          <a:cs typeface="Times New Roman" pitchFamily="18" charset="0"/>
                        </a:rPr>
                        <a:t>Infosys</a:t>
                      </a:r>
                    </a:p>
                  </a:txBody>
                  <a:tcPr anchor="ctr"/>
                </a:tc>
              </a:tr>
              <a:tr h="370840">
                <a:tc>
                  <a:txBody>
                    <a:bodyPr/>
                    <a:p>
                      <a:pPr algn="ctr"/>
                      <a:r>
                        <a:rPr dirty="0" lang="en-US">
                          <a:latin typeface="Times New Roman" pitchFamily="18" charset="0"/>
                          <a:cs typeface="Times New Roman" pitchFamily="18" charset="0"/>
                        </a:rPr>
                        <a:t>5101</a:t>
                      </a:r>
                    </a:p>
                  </a:txBody>
                  <a:tcPr anchor="ctr"/>
                </a:tc>
                <a:tc>
                  <a:txBody>
                    <a:bodyPr/>
                    <a:p>
                      <a:pPr algn="ctr"/>
                      <a:r>
                        <a:rPr dirty="0" lang="en-US">
                          <a:latin typeface="Times New Roman" pitchFamily="18" charset="0"/>
                          <a:cs typeface="Times New Roman" pitchFamily="18" charset="0"/>
                        </a:rPr>
                        <a:t>102</a:t>
                      </a:r>
                    </a:p>
                  </a:txBody>
                  <a:tcPr anchor="ctr"/>
                </a:tc>
                <a:tc>
                  <a:txBody>
                    <a:bodyPr/>
                    <a:p>
                      <a:pPr algn="ctr"/>
                      <a:r>
                        <a:rPr lang="en-US">
                          <a:latin typeface="Times New Roman" pitchFamily="18" charset="0"/>
                          <a:cs typeface="Times New Roman" pitchFamily="18" charset="0"/>
                        </a:rPr>
                        <a:t>5</a:t>
                      </a:r>
                    </a:p>
                  </a:txBody>
                  <a:tcPr anchor="ctr"/>
                </a:tc>
                <a:tc>
                  <a:txBody>
                    <a:bodyPr/>
                    <a:p>
                      <a:r>
                        <a:rPr lang="en-US">
                          <a:latin typeface="Times New Roman" pitchFamily="18" charset="0"/>
                          <a:cs typeface="Times New Roman" pitchFamily="18" charset="0"/>
                        </a:rPr>
                        <a:t>Satyam</a:t>
                      </a:r>
                    </a:p>
                  </a:txBody>
                  <a:tcPr anchor="ctr"/>
                </a:tc>
              </a:tr>
              <a:tr h="370840">
                <a:tc>
                  <a:txBody>
                    <a:bodyPr/>
                    <a:p>
                      <a:pPr algn="ctr"/>
                      <a:r>
                        <a:rPr lang="en-US">
                          <a:latin typeface="Times New Roman" pitchFamily="18" charset="0"/>
                          <a:cs typeface="Times New Roman" pitchFamily="18" charset="0"/>
                        </a:rPr>
                        <a:t>5102</a:t>
                      </a:r>
                    </a:p>
                  </a:txBody>
                  <a:tcPr anchor="ctr"/>
                </a:tc>
                <a:tc>
                  <a:txBody>
                    <a:bodyPr/>
                    <a:p>
                      <a:pPr algn="ctr"/>
                      <a:r>
                        <a:rPr lang="en-US">
                          <a:latin typeface="Times New Roman" pitchFamily="18" charset="0"/>
                          <a:cs typeface="Times New Roman" pitchFamily="18" charset="0"/>
                        </a:rPr>
                        <a:t>103</a:t>
                      </a:r>
                    </a:p>
                  </a:txBody>
                  <a:tcPr anchor="ctr"/>
                </a:tc>
                <a:tc>
                  <a:txBody>
                    <a:bodyPr/>
                    <a:p>
                      <a:pPr algn="ctr"/>
                      <a:r>
                        <a:rPr dirty="0" lang="en-US">
                          <a:latin typeface="Times New Roman" pitchFamily="18" charset="0"/>
                          <a:cs typeface="Times New Roman" pitchFamily="18" charset="0"/>
                        </a:rPr>
                        <a:t>25</a:t>
                      </a:r>
                    </a:p>
                  </a:txBody>
                  <a:tcPr anchor="ctr"/>
                </a:tc>
                <a:tc>
                  <a:txBody>
                    <a:bodyPr/>
                    <a:p>
                      <a:r>
                        <a:rPr dirty="0" lang="en-US">
                          <a:latin typeface="Times New Roman" pitchFamily="18" charset="0"/>
                          <a:cs typeface="Times New Roman" pitchFamily="18" charset="0"/>
                        </a:rPr>
                        <a:t>Wipro</a:t>
                      </a:r>
                    </a:p>
                  </a:txBody>
                  <a:tcPr anchor="ctr"/>
                </a:tc>
              </a:tr>
              <a:tr h="370840">
                <a:tc>
                  <a:txBody>
                    <a:bodyPr/>
                    <a:p>
                      <a:pPr algn="ctr"/>
                      <a:r>
                        <a:rPr lang="en-US">
                          <a:latin typeface="Times New Roman" pitchFamily="18" charset="0"/>
                          <a:cs typeface="Times New Roman" pitchFamily="18" charset="0"/>
                        </a:rPr>
                        <a:t>5103</a:t>
                      </a:r>
                    </a:p>
                  </a:txBody>
                  <a:tcPr anchor="ctr"/>
                </a:tc>
                <a:tc>
                  <a:txBody>
                    <a:bodyPr/>
                    <a:p>
                      <a:pPr algn="ctr"/>
                      <a:r>
                        <a:rPr lang="en-US">
                          <a:latin typeface="Times New Roman" pitchFamily="18" charset="0"/>
                          <a:cs typeface="Times New Roman" pitchFamily="18" charset="0"/>
                        </a:rPr>
                        <a:t>101</a:t>
                      </a:r>
                    </a:p>
                  </a:txBody>
                  <a:tcPr anchor="ctr"/>
                </a:tc>
                <a:tc>
                  <a:txBody>
                    <a:bodyPr/>
                    <a:p>
                      <a:pPr algn="ctr"/>
                      <a:r>
                        <a:rPr lang="en-US">
                          <a:latin typeface="Times New Roman" pitchFamily="18" charset="0"/>
                          <a:cs typeface="Times New Roman" pitchFamily="18" charset="0"/>
                        </a:rPr>
                        <a:t>10</a:t>
                      </a:r>
                    </a:p>
                  </a:txBody>
                  <a:tcPr anchor="ctr"/>
                </a:tc>
                <a:tc>
                  <a:txBody>
                    <a:bodyPr/>
                    <a:p>
                      <a:r>
                        <a:rPr dirty="0" lang="en-US">
                          <a:latin typeface="Times New Roman" pitchFamily="18" charset="0"/>
                          <a:cs typeface="Times New Roman" pitchFamily="18" charset="0"/>
                        </a:rPr>
                        <a:t>TCS</a:t>
                      </a:r>
                    </a:p>
                  </a:txBody>
                  <a:tcPr anchor="ctr"/>
                </a:tc>
              </a:tr>
            </a:tbl>
          </a:graphicData>
        </a:graphic>
      </p:graphicFrame>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86" name="Title 1"/>
          <p:cNvSpPr>
            <a:spLocks noGrp="1"/>
          </p:cNvSpPr>
          <p:nvPr>
            <p:ph type="title"/>
          </p:nvPr>
        </p:nvSpPr>
        <p:spPr>
          <a:xfrm>
            <a:off x="457200" y="274638"/>
            <a:ext cx="8229600" cy="639762"/>
          </a:xfrm>
        </p:spPr>
        <p:txBody>
          <a:bodyPr>
            <a:normAutofit fontScale="90000"/>
          </a:bodyPr>
          <a:p>
            <a:r>
              <a:rPr b="1" dirty="0" sz="3600" lang="en-US" smtClean="0">
                <a:solidFill>
                  <a:srgbClr val="FF0000"/>
                </a:solidFill>
                <a:latin typeface="Times New Roman" pitchFamily="18" charset="0"/>
                <a:cs typeface="Times New Roman" pitchFamily="18" charset="0"/>
              </a:rPr>
              <a:t>SQL Outer Join</a:t>
            </a:r>
            <a:r>
              <a:rPr b="1" dirty="0" lang="en-US" smtClean="0">
                <a:solidFill>
                  <a:srgbClr val="FF0000"/>
                </a:solidFill>
              </a:rPr>
              <a:t/>
            </a:r>
            <a:br>
              <a:rPr b="1" dirty="0" lang="en-US" smtClean="0">
                <a:solidFill>
                  <a:srgbClr val="FF0000"/>
                </a:solidFill>
              </a:rPr>
            </a:br>
            <a:endParaRPr dirty="0" lang="en-US"/>
          </a:p>
        </p:txBody>
      </p:sp>
      <p:sp>
        <p:nvSpPr>
          <p:cNvPr id="1048787" name="Content Placeholder 2"/>
          <p:cNvSpPr>
            <a:spLocks noGrp="1"/>
          </p:cNvSpPr>
          <p:nvPr>
            <p:ph idx="1"/>
          </p:nvPr>
        </p:nvSpPr>
        <p:spPr>
          <a:xfrm>
            <a:off x="457200" y="1143000"/>
            <a:ext cx="8229600" cy="4983163"/>
          </a:xfrm>
        </p:spPr>
        <p:txBody>
          <a:bodyPr>
            <a:normAutofit fontScale="92500" lnSpcReduction="10000"/>
          </a:bodyPr>
          <a:p>
            <a:r>
              <a:rPr dirty="0" lang="en-US" smtClean="0">
                <a:latin typeface="Times New Roman" pitchFamily="18" charset="0"/>
                <a:cs typeface="Times New Roman" pitchFamily="18" charset="0"/>
              </a:rPr>
              <a:t>This sql join condition returns all rows from both tables which satisfy the join condition along with rows which do not satisfy the join condition from one of the tables. The sql outer join operator in Oracle is ( </a:t>
            </a:r>
            <a:r>
              <a:rPr b="1"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 and is used on one side of the join condition only.</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The syntax differs for different RDBMS implementation. Few of them represent the join conditions as </a:t>
            </a:r>
            <a:r>
              <a:rPr dirty="0" lang="en-US" smtClean="0">
                <a:solidFill>
                  <a:srgbClr val="FF0000"/>
                </a:solidFill>
                <a:latin typeface="Times New Roman" pitchFamily="18" charset="0"/>
                <a:cs typeface="Times New Roman" pitchFamily="18" charset="0"/>
              </a:rPr>
              <a:t>"sql left outer join", "sql right outer join".</a:t>
            </a:r>
            <a:endParaRPr dirty="0" lang="en-US">
              <a:solidFill>
                <a:srgbClr val="FF0000"/>
              </a:solidFill>
              <a:latin typeface="Times New Roman" pitchFamily="18" charset="0"/>
              <a:cs typeface="Times New Roman" pitchFamily="18" charset="0"/>
            </a:endParaRPr>
          </a:p>
        </p:txBody>
      </p:sp>
      <p:sp>
        <p:nvSpPr>
          <p:cNvPr id="1048788" name="Slide Number Placeholder 3"/>
          <p:cNvSpPr>
            <a:spLocks noGrp="1"/>
          </p:cNvSpPr>
          <p:nvPr>
            <p:ph type="sldNum" sz="quarter" idx="12"/>
          </p:nvPr>
        </p:nvSpPr>
        <p:spPr/>
        <p:txBody>
          <a:bodyPr/>
          <a:p>
            <a:fld id="{B6F15528-21DE-4FAA-801E-634DDDAF4B2B}" type="slidenum">
              <a:rPr lang="en-US" smtClean="0"/>
              <a:t>66</a:t>
            </a:fld>
            <a:endParaRPr lang="en-US"/>
          </a:p>
        </p:txBody>
      </p:sp>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789" name="Title 1"/>
          <p:cNvSpPr>
            <a:spLocks noGrp="1"/>
          </p:cNvSpPr>
          <p:nvPr>
            <p:ph type="title"/>
          </p:nvPr>
        </p:nvSpPr>
        <p:spPr>
          <a:xfrm>
            <a:off x="457200" y="228600"/>
            <a:ext cx="8229600" cy="304800"/>
          </a:xfrm>
        </p:spPr>
        <p:txBody>
          <a:bodyPr>
            <a:normAutofit fontScale="90000"/>
          </a:bodyPr>
          <a:p>
            <a:endParaRPr dirty="0" lang="en-US"/>
          </a:p>
        </p:txBody>
      </p:sp>
      <p:sp>
        <p:nvSpPr>
          <p:cNvPr id="1048790" name="Content Placeholder 2"/>
          <p:cNvSpPr>
            <a:spLocks noGrp="1"/>
          </p:cNvSpPr>
          <p:nvPr>
            <p:ph idx="1"/>
          </p:nvPr>
        </p:nvSpPr>
        <p:spPr>
          <a:xfrm>
            <a:off x="457200" y="838200"/>
            <a:ext cx="8229600" cy="5287963"/>
          </a:xfrm>
        </p:spPr>
        <p:txBody>
          <a:bodyPr>
            <a:normAutofit/>
          </a:bodyPr>
          <a:p>
            <a:r>
              <a:rPr dirty="0" lang="en-US" smtClean="0">
                <a:latin typeface="Times New Roman" pitchFamily="18" charset="0"/>
                <a:cs typeface="Times New Roman" pitchFamily="18" charset="0"/>
              </a:rPr>
              <a:t>If you want to display all the product data along with order items data, with null values displayed for order items if a product has no order item, the sql query for outer join would be as shown below:</a:t>
            </a:r>
          </a:p>
          <a:p>
            <a:endParaRPr dirty="0" lang="en-US" smtClean="0">
              <a:latin typeface="Times New Roman" pitchFamily="18" charset="0"/>
              <a:cs typeface="Times New Roman" pitchFamily="18" charset="0"/>
            </a:endParaRPr>
          </a:p>
          <a:p>
            <a:r>
              <a:rPr dirty="0" lang="en-US" smtClean="0">
                <a:solidFill>
                  <a:srgbClr val="FF0000"/>
                </a:solidFill>
                <a:latin typeface="Times New Roman" pitchFamily="18" charset="0"/>
                <a:cs typeface="Times New Roman" pitchFamily="18" charset="0"/>
              </a:rPr>
              <a:t>SELECT </a:t>
            </a:r>
            <a:r>
              <a:rPr dirty="0" lang="en-US" err="1" smtClean="0">
                <a:latin typeface="Times New Roman" pitchFamily="18" charset="0"/>
                <a:cs typeface="Times New Roman" pitchFamily="18" charset="0"/>
              </a:rPr>
              <a:t>p.product_id</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p.product_name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o.order_id</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o.total_units</a:t>
            </a:r>
            <a:r>
              <a:rPr dirty="0" lang="en-US" smtClean="0">
                <a:latin typeface="Times New Roman" pitchFamily="18" charset="0"/>
                <a:cs typeface="Times New Roman" pitchFamily="18" charset="0"/>
              </a:rPr>
              <a:t>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order_items o, product p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WHERE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o.product_id</a:t>
            </a:r>
            <a:r>
              <a:rPr dirty="0" lang="en-US" smtClean="0">
                <a:latin typeface="Times New Roman" pitchFamily="18" charset="0"/>
                <a:cs typeface="Times New Roman" pitchFamily="18" charset="0"/>
              </a:rPr>
              <a:t> (</a:t>
            </a:r>
            <a:r>
              <a:rPr b="1" dirty="0" lang="en-US" smtClean="0">
                <a:solidFill>
                  <a:srgbClr val="FF0000"/>
                </a:solidFill>
                <a:latin typeface="Times New Roman" pitchFamily="18" charset="0"/>
                <a:cs typeface="Times New Roman" pitchFamily="18" charset="0"/>
              </a:rPr>
              <a:t>+</a:t>
            </a:r>
            <a:r>
              <a:rPr dirty="0" lang="en-US" smtClean="0">
                <a:latin typeface="Times New Roman" pitchFamily="18" charset="0"/>
                <a:cs typeface="Times New Roman" pitchFamily="18" charset="0"/>
              </a:rPr>
              <a:t>) = </a:t>
            </a:r>
            <a:r>
              <a:rPr dirty="0" lang="en-US" err="1" smtClean="0">
                <a:latin typeface="Times New Roman" pitchFamily="18" charset="0"/>
                <a:cs typeface="Times New Roman" pitchFamily="18" charset="0"/>
              </a:rPr>
              <a:t>p.product_id</a:t>
            </a:r>
            <a:r>
              <a:rPr dirty="0" lang="en-US" smtClean="0">
                <a:latin typeface="Times New Roman" pitchFamily="18" charset="0"/>
                <a:cs typeface="Times New Roman" pitchFamily="18" charset="0"/>
              </a:rPr>
              <a:t>; </a:t>
            </a:r>
          </a:p>
          <a:p>
            <a:endParaRPr dirty="0" lang="en-US">
              <a:latin typeface="Times New Roman" pitchFamily="18" charset="0"/>
              <a:cs typeface="Times New Roman" pitchFamily="18" charset="0"/>
            </a:endParaRPr>
          </a:p>
        </p:txBody>
      </p:sp>
      <p:sp>
        <p:nvSpPr>
          <p:cNvPr id="1048791" name="Slide Number Placeholder 3"/>
          <p:cNvSpPr>
            <a:spLocks noGrp="1"/>
          </p:cNvSpPr>
          <p:nvPr>
            <p:ph type="sldNum" sz="quarter" idx="12"/>
          </p:nvPr>
        </p:nvSpPr>
        <p:spPr/>
        <p:txBody>
          <a:bodyPr/>
          <a:p>
            <a:fld id="{B6F15528-21DE-4FAA-801E-634DDDAF4B2B}" type="slidenum">
              <a:rPr lang="en-US" smtClean="0"/>
              <a:t>67</a:t>
            </a:fld>
            <a:endParaRPr lang="en-US"/>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92" name="Title 1"/>
          <p:cNvSpPr>
            <a:spLocks noGrp="1"/>
          </p:cNvSpPr>
          <p:nvPr>
            <p:ph type="title"/>
          </p:nvPr>
        </p:nvSpPr>
        <p:spPr>
          <a:xfrm>
            <a:off x="457200" y="274638"/>
            <a:ext cx="8229600" cy="258762"/>
          </a:xfrm>
        </p:spPr>
        <p:txBody>
          <a:bodyPr>
            <a:normAutofit fontScale="90000"/>
          </a:bodyPr>
          <a:p>
            <a:endParaRPr dirty="0" lang="en-US"/>
          </a:p>
        </p:txBody>
      </p:sp>
      <p:sp>
        <p:nvSpPr>
          <p:cNvPr id="1048793" name="Content Placeholder 2"/>
          <p:cNvSpPr>
            <a:spLocks noGrp="1"/>
          </p:cNvSpPr>
          <p:nvPr>
            <p:ph idx="1"/>
          </p:nvPr>
        </p:nvSpPr>
        <p:spPr>
          <a:xfrm>
            <a:off x="457200" y="609600"/>
            <a:ext cx="8229600" cy="5516563"/>
          </a:xfrm>
        </p:spPr>
        <p:txBody>
          <a:bodyPr>
            <a:normAutofit/>
          </a:bodyPr>
          <a:p>
            <a:r>
              <a:rPr dirty="0" sz="1800" lang="en-US" smtClean="0">
                <a:latin typeface="Times New Roman" pitchFamily="18" charset="0"/>
                <a:cs typeface="Times New Roman" pitchFamily="18" charset="0"/>
              </a:rPr>
              <a:t>The output would be like,</a:t>
            </a:r>
            <a:endParaRPr dirty="0" sz="1800" lang="en-US">
              <a:latin typeface="Times New Roman" pitchFamily="18" charset="0"/>
              <a:cs typeface="Times New Roman" pitchFamily="18" charset="0"/>
            </a:endParaRPr>
          </a:p>
        </p:txBody>
      </p:sp>
      <p:sp>
        <p:nvSpPr>
          <p:cNvPr id="1048794" name="Slide Number Placeholder 3"/>
          <p:cNvSpPr>
            <a:spLocks noGrp="1"/>
          </p:cNvSpPr>
          <p:nvPr>
            <p:ph type="sldNum" sz="quarter" idx="12"/>
          </p:nvPr>
        </p:nvSpPr>
        <p:spPr/>
        <p:txBody>
          <a:bodyPr/>
          <a:p>
            <a:fld id="{B6F15528-21DE-4FAA-801E-634DDDAF4B2B}" type="slidenum">
              <a:rPr lang="en-US" smtClean="0"/>
              <a:t>68</a:t>
            </a:fld>
            <a:endParaRPr lang="en-US"/>
          </a:p>
        </p:txBody>
      </p:sp>
      <p:graphicFrame>
        <p:nvGraphicFramePr>
          <p:cNvPr id="4194330" name="Table 4"/>
          <p:cNvGraphicFramePr>
            <a:graphicFrameLocks noGrp="1"/>
          </p:cNvGraphicFramePr>
          <p:nvPr/>
        </p:nvGraphicFramePr>
        <p:xfrm>
          <a:off x="762000" y="1143000"/>
          <a:ext cx="7772400" cy="2377440"/>
        </p:xfrm>
        <a:graphic>
          <a:graphicData uri="http://schemas.openxmlformats.org/drawingml/2006/table">
            <a:tbl>
              <a:tblPr firstRow="1" bandRow="1">
                <a:tableStyleId>{5C22544A-7EE6-4342-B048-85BDC9FD1C3A}</a:tableStyleId>
              </a:tblPr>
              <a:tblGrid>
                <a:gridCol w="1943100"/>
                <a:gridCol w="2400300"/>
                <a:gridCol w="1485900"/>
                <a:gridCol w="1943100"/>
              </a:tblGrid>
              <a:tr h="152400">
                <a:tc>
                  <a:txBody>
                    <a:bodyPr/>
                    <a:p>
                      <a:pPr algn="ctr"/>
                      <a:r>
                        <a:rPr dirty="0" sz="2000" lang="en-US" err="1">
                          <a:latin typeface="Times New Roman" pitchFamily="18" charset="0"/>
                          <a:cs typeface="Times New Roman" pitchFamily="18" charset="0"/>
                        </a:rPr>
                        <a:t>product_id</a:t>
                      </a:r>
                      <a:endParaRPr dirty="0" sz="2000" lang="en-US">
                        <a:latin typeface="Times New Roman" pitchFamily="18" charset="0"/>
                        <a:cs typeface="Times New Roman" pitchFamily="18" charset="0"/>
                      </a:endParaRPr>
                    </a:p>
                  </a:txBody>
                  <a:tcPr anchor="ctr"/>
                </a:tc>
                <a:tc>
                  <a:txBody>
                    <a:bodyPr/>
                    <a:p>
                      <a:pPr algn="ctr"/>
                      <a:r>
                        <a:rPr dirty="0" sz="2000" lang="en-US" err="1">
                          <a:latin typeface="Times New Roman" pitchFamily="18" charset="0"/>
                          <a:cs typeface="Times New Roman" pitchFamily="18" charset="0"/>
                        </a:rPr>
                        <a:t>product_name</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order_id</a:t>
                      </a:r>
                    </a:p>
                  </a:txBody>
                  <a:tcPr anchor="ctr"/>
                </a:tc>
                <a:tc>
                  <a:txBody>
                    <a:bodyPr/>
                    <a:p>
                      <a:pPr algn="ctr"/>
                      <a:r>
                        <a:rPr sz="2000" lang="en-US">
                          <a:latin typeface="Times New Roman" pitchFamily="18" charset="0"/>
                          <a:cs typeface="Times New Roman" pitchFamily="18" charset="0"/>
                        </a:rPr>
                        <a:t>total_units</a:t>
                      </a:r>
                    </a:p>
                  </a:txBody>
                  <a:tcPr anchor="ctr"/>
                </a:tc>
              </a:tr>
              <a:tr h="370840">
                <a:tc>
                  <a:txBody>
                    <a:bodyPr/>
                    <a:p>
                      <a:pPr algn="ctr"/>
                      <a:r>
                        <a:rPr dirty="0" sz="2000" lang="en-US">
                          <a:latin typeface="Times New Roman" pitchFamily="18" charset="0"/>
                          <a:cs typeface="Times New Roman" pitchFamily="18" charset="0"/>
                        </a:rPr>
                        <a:t>100</a:t>
                      </a:r>
                    </a:p>
                  </a:txBody>
                  <a:tcPr anchor="ctr"/>
                </a:tc>
                <a:tc>
                  <a:txBody>
                    <a:bodyPr/>
                    <a:p>
                      <a:pPr algn="ctr"/>
                      <a:r>
                        <a:rPr dirty="0" sz="2000" lang="en-US">
                          <a:latin typeface="Times New Roman" pitchFamily="18" charset="0"/>
                          <a:cs typeface="Times New Roman" pitchFamily="18" charset="0"/>
                        </a:rPr>
                        <a:t>Camera</a:t>
                      </a:r>
                    </a:p>
                  </a:txBody>
                  <a:tcPr anchor="ctr"/>
                </a:tc>
                <a:tc>
                  <a:txBody>
                    <a:bodyPr/>
                    <a:p>
                      <a:pPr algn="ctr"/>
                      <a:endParaRPr dirty="0" sz="2000" lang="en-US">
                        <a:latin typeface="Times New Roman" pitchFamily="18" charset="0"/>
                        <a:cs typeface="Times New Roman" pitchFamily="18" charset="0"/>
                      </a:endParaRPr>
                    </a:p>
                  </a:txBody>
                  <a:tcPr anchor="ctr"/>
                </a:tc>
                <a:tc>
                  <a:txBody>
                    <a:bodyPr/>
                    <a:p>
                      <a:pPr algn="ctr"/>
                      <a:endParaRPr sz="2000" lang="en-US">
                        <a:latin typeface="Times New Roman" pitchFamily="18" charset="0"/>
                        <a:cs typeface="Times New Roman" pitchFamily="18" charset="0"/>
                      </a:endParaRPr>
                    </a:p>
                  </a:txBody>
                  <a:tcPr anchor="ctr"/>
                </a:tc>
              </a:tr>
              <a:tr h="370840">
                <a:tc>
                  <a:txBody>
                    <a:bodyPr/>
                    <a:p>
                      <a:pPr algn="ctr"/>
                      <a:r>
                        <a:rPr dirty="0" sz="2000" lang="en-US">
                          <a:latin typeface="Times New Roman" pitchFamily="18" charset="0"/>
                          <a:cs typeface="Times New Roman" pitchFamily="18" charset="0"/>
                        </a:rPr>
                        <a:t>101</a:t>
                      </a:r>
                    </a:p>
                  </a:txBody>
                  <a:tcPr anchor="ctr"/>
                </a:tc>
                <a:tc>
                  <a:txBody>
                    <a:bodyPr/>
                    <a:p>
                      <a:pPr algn="ctr"/>
                      <a:r>
                        <a:rPr sz="2000" lang="en-US">
                          <a:latin typeface="Times New Roman" pitchFamily="18" charset="0"/>
                          <a:cs typeface="Times New Roman" pitchFamily="18" charset="0"/>
                        </a:rPr>
                        <a:t>Television</a:t>
                      </a:r>
                    </a:p>
                  </a:txBody>
                  <a:tcPr anchor="ctr"/>
                </a:tc>
                <a:tc>
                  <a:txBody>
                    <a:bodyPr/>
                    <a:p>
                      <a:pPr algn="ctr"/>
                      <a:r>
                        <a:rPr sz="2000" lang="en-US">
                          <a:latin typeface="Times New Roman" pitchFamily="18" charset="0"/>
                          <a:cs typeface="Times New Roman" pitchFamily="18" charset="0"/>
                        </a:rPr>
                        <a:t>5103</a:t>
                      </a:r>
                    </a:p>
                  </a:txBody>
                  <a:tcPr anchor="ctr"/>
                </a:tc>
                <a:tc>
                  <a:txBody>
                    <a:bodyPr/>
                    <a:p>
                      <a:pPr algn="ctr"/>
                      <a:r>
                        <a:rPr sz="2000" lang="en-US">
                          <a:latin typeface="Times New Roman" pitchFamily="18" charset="0"/>
                          <a:cs typeface="Times New Roman" pitchFamily="18" charset="0"/>
                        </a:rPr>
                        <a:t>10</a:t>
                      </a:r>
                    </a:p>
                  </a:txBody>
                  <a:tcPr anchor="ctr"/>
                </a:tc>
              </a:tr>
              <a:tr h="370840">
                <a:tc>
                  <a:txBody>
                    <a:bodyPr/>
                    <a:p>
                      <a:pPr algn="ctr"/>
                      <a:r>
                        <a:rPr dirty="0" sz="2000" lang="en-US">
                          <a:latin typeface="Times New Roman" pitchFamily="18" charset="0"/>
                          <a:cs typeface="Times New Roman" pitchFamily="18" charset="0"/>
                        </a:rPr>
                        <a:t>102</a:t>
                      </a:r>
                    </a:p>
                  </a:txBody>
                  <a:tcPr anchor="ctr"/>
                </a:tc>
                <a:tc>
                  <a:txBody>
                    <a:bodyPr/>
                    <a:p>
                      <a:pPr algn="ctr"/>
                      <a:r>
                        <a:rPr dirty="0" sz="2000" lang="en-US">
                          <a:latin typeface="Times New Roman" pitchFamily="18" charset="0"/>
                          <a:cs typeface="Times New Roman" pitchFamily="18" charset="0"/>
                        </a:rPr>
                        <a:t>Refrigerator</a:t>
                      </a:r>
                    </a:p>
                  </a:txBody>
                  <a:tcPr anchor="ctr"/>
                </a:tc>
                <a:tc>
                  <a:txBody>
                    <a:bodyPr/>
                    <a:p>
                      <a:pPr algn="ctr"/>
                      <a:r>
                        <a:rPr sz="2000" lang="en-US">
                          <a:latin typeface="Times New Roman" pitchFamily="18" charset="0"/>
                          <a:cs typeface="Times New Roman" pitchFamily="18" charset="0"/>
                        </a:rPr>
                        <a:t>5101</a:t>
                      </a:r>
                    </a:p>
                  </a:txBody>
                  <a:tcPr anchor="ctr"/>
                </a:tc>
                <a:tc>
                  <a:txBody>
                    <a:bodyPr/>
                    <a:p>
                      <a:pPr algn="ctr"/>
                      <a:r>
                        <a:rPr sz="2000" lang="en-US">
                          <a:latin typeface="Times New Roman" pitchFamily="18" charset="0"/>
                          <a:cs typeface="Times New Roman" pitchFamily="18" charset="0"/>
                        </a:rPr>
                        <a:t>5</a:t>
                      </a:r>
                    </a:p>
                  </a:txBody>
                  <a:tcPr anchor="ctr"/>
                </a:tc>
              </a:tr>
              <a:tr h="370840">
                <a:tc>
                  <a:txBody>
                    <a:bodyPr/>
                    <a:p>
                      <a:pPr algn="ctr"/>
                      <a:r>
                        <a:rPr dirty="0" sz="2000" lang="en-US">
                          <a:latin typeface="Times New Roman" pitchFamily="18" charset="0"/>
                          <a:cs typeface="Times New Roman" pitchFamily="18" charset="0"/>
                        </a:rPr>
                        <a:t>103</a:t>
                      </a:r>
                    </a:p>
                  </a:txBody>
                  <a:tcPr anchor="ctr"/>
                </a:tc>
                <a:tc>
                  <a:txBody>
                    <a:bodyPr/>
                    <a:p>
                      <a:pPr algn="ctr"/>
                      <a:r>
                        <a:rPr dirty="0" sz="2000" lang="en-US" err="1">
                          <a:latin typeface="Times New Roman" pitchFamily="18" charset="0"/>
                          <a:cs typeface="Times New Roman" pitchFamily="18" charset="0"/>
                        </a:rPr>
                        <a:t>Ipod</a:t>
                      </a:r>
                      <a:endParaRPr dirty="0" sz="2000" lang="en-US">
                        <a:latin typeface="Times New Roman" pitchFamily="18" charset="0"/>
                        <a:cs typeface="Times New Roman" pitchFamily="18" charset="0"/>
                      </a:endParaRPr>
                    </a:p>
                  </a:txBody>
                  <a:tcPr anchor="ctr"/>
                </a:tc>
                <a:tc>
                  <a:txBody>
                    <a:bodyPr/>
                    <a:p>
                      <a:pPr algn="ctr"/>
                      <a:r>
                        <a:rPr sz="2000" lang="en-US">
                          <a:latin typeface="Times New Roman" pitchFamily="18" charset="0"/>
                          <a:cs typeface="Times New Roman" pitchFamily="18" charset="0"/>
                        </a:rPr>
                        <a:t>5102</a:t>
                      </a:r>
                    </a:p>
                  </a:txBody>
                  <a:tcPr anchor="ctr"/>
                </a:tc>
                <a:tc>
                  <a:txBody>
                    <a:bodyPr/>
                    <a:p>
                      <a:pPr algn="ctr"/>
                      <a:r>
                        <a:rPr sz="2000" lang="en-US">
                          <a:latin typeface="Times New Roman" pitchFamily="18" charset="0"/>
                          <a:cs typeface="Times New Roman" pitchFamily="18" charset="0"/>
                        </a:rPr>
                        <a:t>25</a:t>
                      </a:r>
                    </a:p>
                  </a:txBody>
                  <a:tcPr anchor="ctr"/>
                </a:tc>
              </a:tr>
              <a:tr h="370840">
                <a:tc>
                  <a:txBody>
                    <a:bodyPr/>
                    <a:p>
                      <a:pPr algn="ctr"/>
                      <a:r>
                        <a:rPr dirty="0" sz="2000" lang="en-US">
                          <a:latin typeface="Times New Roman" pitchFamily="18" charset="0"/>
                          <a:cs typeface="Times New Roman" pitchFamily="18" charset="0"/>
                        </a:rPr>
                        <a:t>104</a:t>
                      </a:r>
                    </a:p>
                  </a:txBody>
                  <a:tcPr anchor="ctr"/>
                </a:tc>
                <a:tc>
                  <a:txBody>
                    <a:bodyPr/>
                    <a:p>
                      <a:pPr algn="ctr"/>
                      <a:r>
                        <a:rPr dirty="0" sz="2000" lang="en-US">
                          <a:latin typeface="Times New Roman" pitchFamily="18" charset="0"/>
                          <a:cs typeface="Times New Roman" pitchFamily="18" charset="0"/>
                        </a:rPr>
                        <a:t>Mobile</a:t>
                      </a:r>
                    </a:p>
                  </a:txBody>
                  <a:tcPr anchor="ctr"/>
                </a:tc>
                <a:tc>
                  <a:txBody>
                    <a:bodyPr/>
                    <a:p>
                      <a:pPr algn="ctr"/>
                      <a:r>
                        <a:rPr dirty="0" sz="2000" lang="en-US">
                          <a:latin typeface="Times New Roman" pitchFamily="18" charset="0"/>
                          <a:cs typeface="Times New Roman" pitchFamily="18" charset="0"/>
                        </a:rPr>
                        <a:t>5100</a:t>
                      </a:r>
                    </a:p>
                  </a:txBody>
                  <a:tcPr anchor="ctr"/>
                </a:tc>
                <a:tc>
                  <a:txBody>
                    <a:bodyPr/>
                    <a:p>
                      <a:pPr algn="ctr"/>
                      <a:r>
                        <a:rPr dirty="0" sz="2000" lang="en-US">
                          <a:latin typeface="Times New Roman" pitchFamily="18" charset="0"/>
                          <a:cs typeface="Times New Roman" pitchFamily="18" charset="0"/>
                        </a:rPr>
                        <a:t>30</a:t>
                      </a:r>
                    </a:p>
                  </a:txBody>
                  <a:tcPr anchor="ctr"/>
                </a:tc>
              </a:tr>
            </a:tbl>
          </a:graphicData>
        </a:graphic>
      </p:graphicFrame>
      <p:sp>
        <p:nvSpPr>
          <p:cNvPr id="1048795" name="Rectangle 5"/>
          <p:cNvSpPr/>
          <p:nvPr/>
        </p:nvSpPr>
        <p:spPr>
          <a:xfrm>
            <a:off x="228600" y="4572000"/>
            <a:ext cx="8153400" cy="1200329"/>
          </a:xfrm>
          <a:prstGeom prst="rect"/>
        </p:spPr>
        <p:txBody>
          <a:bodyPr wrap="square">
            <a:spAutoFit/>
          </a:bodyPr>
          <a:p>
            <a:r>
              <a:rPr dirty="0" sz="2400" lang="en-US" smtClean="0">
                <a:latin typeface="Times New Roman" pitchFamily="18" charset="0"/>
                <a:cs typeface="Times New Roman" pitchFamily="18" charset="0"/>
              </a:rPr>
              <a:t>If the </a:t>
            </a:r>
            <a:r>
              <a:rPr dirty="0" sz="2400" lang="en-US" smtClean="0">
                <a:solidFill>
                  <a:srgbClr val="FF0000"/>
                </a:solidFill>
                <a:latin typeface="Times New Roman" pitchFamily="18" charset="0"/>
                <a:cs typeface="Times New Roman" pitchFamily="18" charset="0"/>
              </a:rPr>
              <a:t>(+)</a:t>
            </a:r>
            <a:r>
              <a:rPr dirty="0" sz="2400" lang="en-US" smtClean="0">
                <a:latin typeface="Times New Roman" pitchFamily="18" charset="0"/>
                <a:cs typeface="Times New Roman" pitchFamily="18" charset="0"/>
              </a:rPr>
              <a:t> operator is used in the left side of the join condition it is equivalent to left outer join. If used on the right side of the join condition it is equivalent to right outer join. </a:t>
            </a:r>
            <a:endParaRPr dirty="0" sz="2400" lang="en-US">
              <a:latin typeface="Times New Roman" pitchFamily="18" charset="0"/>
              <a:cs typeface="Times New Roman" pitchFamily="18" charset="0"/>
            </a:endParaRPr>
          </a:p>
        </p:txBody>
      </p:sp>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96" name="Title 1"/>
          <p:cNvSpPr>
            <a:spLocks noGrp="1"/>
          </p:cNvSpPr>
          <p:nvPr>
            <p:ph type="title"/>
          </p:nvPr>
        </p:nvSpPr>
        <p:spPr>
          <a:xfrm>
            <a:off x="457200" y="0"/>
            <a:ext cx="8229600" cy="304800"/>
          </a:xfrm>
        </p:spPr>
        <p:txBody>
          <a:bodyPr>
            <a:normAutofit fontScale="90000"/>
          </a:bodyPr>
          <a:p>
            <a:endParaRPr dirty="0" lang="en-US"/>
          </a:p>
        </p:txBody>
      </p:sp>
      <p:sp>
        <p:nvSpPr>
          <p:cNvPr id="1048797" name="Content Placeholder 2"/>
          <p:cNvSpPr>
            <a:spLocks noGrp="1"/>
          </p:cNvSpPr>
          <p:nvPr>
            <p:ph idx="1"/>
          </p:nvPr>
        </p:nvSpPr>
        <p:spPr>
          <a:xfrm>
            <a:off x="457200" y="533400"/>
            <a:ext cx="8229600" cy="6096000"/>
          </a:xfrm>
        </p:spPr>
        <p:txBody>
          <a:bodyPr>
            <a:normAutofit/>
          </a:bodyPr>
          <a:p>
            <a:r>
              <a:rPr b="1" dirty="0" lang="en-US" smtClean="0">
                <a:solidFill>
                  <a:srgbClr val="FF0000"/>
                </a:solidFill>
                <a:latin typeface="Times New Roman" pitchFamily="18" charset="0"/>
                <a:cs typeface="Times New Roman" pitchFamily="18" charset="0"/>
              </a:rPr>
              <a:t>1) SQL Self Join: </a:t>
            </a:r>
          </a:p>
          <a:p>
            <a:pPr>
              <a:buNone/>
            </a:pPr>
            <a:r>
              <a:rPr dirty="0" lang="en-US" smtClean="0">
                <a:latin typeface="Times New Roman" pitchFamily="18" charset="0"/>
                <a:cs typeface="Times New Roman" pitchFamily="18" charset="0"/>
              </a:rPr>
              <a:t>                 </a:t>
            </a:r>
            <a:r>
              <a:rPr dirty="0" sz="3000" lang="en-US" smtClean="0">
                <a:latin typeface="Times New Roman" pitchFamily="18" charset="0"/>
                <a:cs typeface="Times New Roman" pitchFamily="18" charset="0"/>
              </a:rPr>
              <a:t>A Self Join is a type of sql join which is used to join a table to itself, particularly when the table has a </a:t>
            </a:r>
            <a:r>
              <a:rPr dirty="0" sz="3000" lang="en-US" smtClean="0">
                <a:solidFill>
                  <a:srgbClr val="FF0000"/>
                </a:solidFill>
                <a:latin typeface="Times New Roman" pitchFamily="18" charset="0"/>
                <a:cs typeface="Times New Roman" pitchFamily="18" charset="0"/>
              </a:rPr>
              <a:t>FOREIGN KEY </a:t>
            </a:r>
            <a:r>
              <a:rPr dirty="0" sz="3000" lang="en-US" smtClean="0">
                <a:latin typeface="Times New Roman" pitchFamily="18" charset="0"/>
                <a:cs typeface="Times New Roman" pitchFamily="18" charset="0"/>
              </a:rPr>
              <a:t>that references its own </a:t>
            </a:r>
            <a:r>
              <a:rPr dirty="0" sz="3000" lang="en-US" smtClean="0">
                <a:solidFill>
                  <a:srgbClr val="FF0000"/>
                </a:solidFill>
                <a:latin typeface="Times New Roman" pitchFamily="18" charset="0"/>
                <a:cs typeface="Times New Roman" pitchFamily="18" charset="0"/>
              </a:rPr>
              <a:t>PRIMARY KEY. </a:t>
            </a:r>
            <a:r>
              <a:rPr dirty="0" sz="3000" lang="en-US" smtClean="0">
                <a:latin typeface="Times New Roman" pitchFamily="18" charset="0"/>
                <a:cs typeface="Times New Roman" pitchFamily="18" charset="0"/>
              </a:rPr>
              <a:t>It is necessary to ensure that the join statement defines an alias for both copies of the table to avoid column ambiguity. </a:t>
            </a:r>
          </a:p>
          <a:p>
            <a:pPr>
              <a:buNone/>
            </a:pPr>
            <a:r>
              <a:rPr dirty="0" sz="3000" lang="en-US" smtClean="0">
                <a:latin typeface="Times New Roman" pitchFamily="18" charset="0"/>
                <a:cs typeface="Times New Roman" pitchFamily="18" charset="0"/>
              </a:rPr>
              <a:t>              To join a table to itself, we can use Self-join.</a:t>
            </a:r>
          </a:p>
          <a:p>
            <a:endParaRPr dirty="0" lang="en-US" smtClean="0">
              <a:latin typeface="Times New Roman" pitchFamily="18" charset="0"/>
              <a:cs typeface="Times New Roman" pitchFamily="18" charset="0"/>
            </a:endParaRPr>
          </a:p>
          <a:p>
            <a:pPr>
              <a:buNone/>
            </a:pPr>
            <a:r>
              <a:rPr dirty="0" lang="en-US" smtClean="0">
                <a:solidFill>
                  <a:srgbClr val="FF0000"/>
                </a:solidFill>
                <a:latin typeface="Times New Roman" pitchFamily="18" charset="0"/>
                <a:cs typeface="Times New Roman" pitchFamily="18" charset="0"/>
              </a:rPr>
              <a:t>    </a:t>
            </a:r>
            <a:endParaRPr dirty="0" lang="en-US"/>
          </a:p>
        </p:txBody>
      </p:sp>
      <p:sp>
        <p:nvSpPr>
          <p:cNvPr id="1048798" name="Slide Number Placeholder 3"/>
          <p:cNvSpPr>
            <a:spLocks noGrp="1"/>
          </p:cNvSpPr>
          <p:nvPr>
            <p:ph type="sldNum" sz="quarter" idx="12"/>
          </p:nvPr>
        </p:nvSpPr>
        <p:spPr/>
        <p:txBody>
          <a:bodyPr/>
          <a:p>
            <a:fld id="{B6F15528-21DE-4FAA-801E-634DDDAF4B2B}" type="slidenum">
              <a:rPr lang="en-US" smtClean="0"/>
              <a:t>69</a:t>
            </a:fld>
            <a:endParaRPr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09" name="Title 1"/>
          <p:cNvSpPr>
            <a:spLocks noGrp="1"/>
          </p:cNvSpPr>
          <p:nvPr>
            <p:ph type="title"/>
          </p:nvPr>
        </p:nvSpPr>
        <p:spPr>
          <a:xfrm>
            <a:off x="228600" y="152400"/>
            <a:ext cx="8229600" cy="304800"/>
          </a:xfrm>
        </p:spPr>
        <p:txBody>
          <a:bodyPr>
            <a:noAutofit/>
          </a:bodyPr>
          <a:p>
            <a:pPr algn="l"/>
            <a:r>
              <a:rPr b="1" dirty="0" sz="2000" lang="en-US" smtClean="0">
                <a:solidFill>
                  <a:srgbClr val="FF0000"/>
                </a:solidFill>
                <a:latin typeface="Times New Roman" pitchFamily="18" charset="0"/>
                <a:cs typeface="Times New Roman" pitchFamily="18" charset="0"/>
              </a:rPr>
              <a:t>Example </a:t>
            </a:r>
            <a:r>
              <a:rPr b="1" dirty="0" sz="2000" lang="en-US" smtClean="0"/>
              <a:t/>
            </a:r>
            <a:br>
              <a:rPr b="1" dirty="0" sz="2000" lang="en-US" smtClean="0"/>
            </a:br>
            <a:endParaRPr dirty="0" sz="2000" lang="en-US"/>
          </a:p>
        </p:txBody>
      </p:sp>
      <p:sp>
        <p:nvSpPr>
          <p:cNvPr id="1048610" name="Content Placeholder 2"/>
          <p:cNvSpPr>
            <a:spLocks noGrp="1"/>
          </p:cNvSpPr>
          <p:nvPr>
            <p:ph idx="1"/>
          </p:nvPr>
        </p:nvSpPr>
        <p:spPr>
          <a:xfrm>
            <a:off x="457200" y="457200"/>
            <a:ext cx="8229600" cy="6400800"/>
          </a:xfrm>
        </p:spPr>
        <p:txBody>
          <a:bodyPr>
            <a:noAutofit/>
          </a:bodyPr>
          <a:p>
            <a:r>
              <a:rPr dirty="0" sz="2700" lang="en-US" smtClean="0">
                <a:latin typeface="Times New Roman" pitchFamily="18" charset="0"/>
                <a:cs typeface="Times New Roman" pitchFamily="18" charset="0"/>
              </a:rPr>
              <a:t>To create an employee table with Unique key, the query would be like,</a:t>
            </a:r>
          </a:p>
          <a:p>
            <a:pPr>
              <a:buNone/>
            </a:pPr>
            <a:r>
              <a:rPr b="1" dirty="0" sz="2700" lang="en-US" smtClean="0">
                <a:solidFill>
                  <a:srgbClr val="FF0000"/>
                </a:solidFill>
                <a:latin typeface="Times New Roman" pitchFamily="18" charset="0"/>
                <a:cs typeface="Times New Roman" pitchFamily="18" charset="0"/>
              </a:rPr>
              <a:t>Unique Key at column level:</a:t>
            </a:r>
            <a:endParaRPr dirty="0" sz="2700" lang="en-US" smtClean="0">
              <a:solidFill>
                <a:srgbClr val="FF0000"/>
              </a:solidFill>
              <a:latin typeface="Times New Roman" pitchFamily="18" charset="0"/>
              <a:cs typeface="Times New Roman" pitchFamily="18" charset="0"/>
            </a:endParaRPr>
          </a:p>
          <a:p>
            <a:pPr>
              <a:buNone/>
            </a:pPr>
            <a:endParaRPr dirty="0" sz="2700" lang="en-US" smtClean="0">
              <a:latin typeface="Times New Roman" pitchFamily="18" charset="0"/>
              <a:cs typeface="Times New Roman" pitchFamily="18" charset="0"/>
            </a:endParaRPr>
          </a:p>
          <a:p>
            <a:pPr>
              <a:buNone/>
            </a:pPr>
            <a:r>
              <a:rPr dirty="0" sz="2700" lang="en-US" smtClean="0">
                <a:solidFill>
                  <a:srgbClr val="FF0000"/>
                </a:solidFill>
                <a:latin typeface="Times New Roman" pitchFamily="18" charset="0"/>
                <a:cs typeface="Times New Roman" pitchFamily="18" charset="0"/>
              </a:rPr>
              <a:t>CREATE TABLE</a:t>
            </a:r>
            <a:r>
              <a:rPr dirty="0" sz="2700" lang="en-US" smtClean="0">
                <a:latin typeface="Times New Roman" pitchFamily="18" charset="0"/>
                <a:cs typeface="Times New Roman" pitchFamily="18" charset="0"/>
              </a:rPr>
              <a:t> employee</a:t>
            </a:r>
            <a:br>
              <a:rPr dirty="0" sz="27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 id number(5) </a:t>
            </a:r>
            <a:r>
              <a:rPr dirty="0" sz="2700" lang="en-US" smtClean="0">
                <a:solidFill>
                  <a:srgbClr val="FF0000"/>
                </a:solidFill>
                <a:latin typeface="Times New Roman" pitchFamily="18" charset="0"/>
                <a:cs typeface="Times New Roman" pitchFamily="18" charset="0"/>
              </a:rPr>
              <a:t>PRIMARY KEY,</a:t>
            </a:r>
            <a:br>
              <a:rPr dirty="0" sz="2700" lang="en-US" smtClean="0">
                <a:solidFill>
                  <a:srgbClr val="FF0000"/>
                </a:solidFill>
                <a:latin typeface="Times New Roman" pitchFamily="18" charset="0"/>
                <a:cs typeface="Times New Roman" pitchFamily="18" charset="0"/>
              </a:rPr>
            </a:br>
            <a:r>
              <a:rPr dirty="0" sz="2700" lang="en-US" smtClean="0">
                <a:latin typeface="Times New Roman" pitchFamily="18" charset="0"/>
                <a:cs typeface="Times New Roman" pitchFamily="18" charset="0"/>
              </a:rPr>
              <a:t>name char(20),</a:t>
            </a:r>
            <a:br>
              <a:rPr dirty="0" sz="27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dept char(10),</a:t>
            </a:r>
            <a:br>
              <a:rPr dirty="0" sz="27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age number(2),</a:t>
            </a:r>
            <a:br>
              <a:rPr dirty="0" sz="27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salary number(10),</a:t>
            </a:r>
            <a:br>
              <a:rPr dirty="0" sz="2700" lang="en-US" smtClean="0">
                <a:latin typeface="Times New Roman" pitchFamily="18" charset="0"/>
                <a:cs typeface="Times New Roman" pitchFamily="18" charset="0"/>
              </a:rPr>
            </a:br>
            <a:r>
              <a:rPr dirty="0" sz="2700" lang="en-US" smtClean="0">
                <a:latin typeface="Times New Roman" pitchFamily="18" charset="0"/>
                <a:cs typeface="Times New Roman" pitchFamily="18" charset="0"/>
              </a:rPr>
              <a:t>location char(10) </a:t>
            </a:r>
            <a:r>
              <a:rPr dirty="0" sz="2700" lang="en-US" smtClean="0">
                <a:solidFill>
                  <a:srgbClr val="FF0000"/>
                </a:solidFill>
                <a:latin typeface="Times New Roman" pitchFamily="18" charset="0"/>
                <a:cs typeface="Times New Roman" pitchFamily="18" charset="0"/>
              </a:rPr>
              <a:t>UNIQUE </a:t>
            </a:r>
            <a:br>
              <a:rPr dirty="0" sz="2700" lang="en-US" smtClean="0">
                <a:solidFill>
                  <a:srgbClr val="FF0000"/>
                </a:solidFill>
                <a:latin typeface="Times New Roman" pitchFamily="18" charset="0"/>
                <a:cs typeface="Times New Roman" pitchFamily="18" charset="0"/>
              </a:rPr>
            </a:br>
            <a:r>
              <a:rPr dirty="0" sz="2700" lang="en-US" smtClean="0">
                <a:latin typeface="Times New Roman" pitchFamily="18" charset="0"/>
                <a:cs typeface="Times New Roman" pitchFamily="18" charset="0"/>
              </a:rPr>
              <a:t>);</a:t>
            </a:r>
          </a:p>
          <a:p>
            <a:endParaRPr dirty="0" sz="2700" lang="en-US" smtClean="0"/>
          </a:p>
          <a:p>
            <a:endParaRPr dirty="0" sz="2700" lang="en-US"/>
          </a:p>
        </p:txBody>
      </p:sp>
      <p:sp>
        <p:nvSpPr>
          <p:cNvPr id="1048611" name="Slide Number Placeholder 3"/>
          <p:cNvSpPr>
            <a:spLocks noGrp="1"/>
          </p:cNvSpPr>
          <p:nvPr>
            <p:ph type="sldNum" sz="quarter" idx="12"/>
          </p:nvPr>
        </p:nvSpPr>
        <p:spPr/>
        <p:txBody>
          <a:bodyPr/>
          <a:p>
            <a:fld id="{B6F15528-21DE-4FAA-801E-634DDDAF4B2B}" type="slidenum">
              <a:rPr lang="en-US" smtClean="0"/>
              <a:t>7</a:t>
            </a:fld>
            <a:endParaRPr lang="en-US"/>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graphicFrame>
        <p:nvGraphicFramePr>
          <p:cNvPr id="4194331" name="Content Placeholder 4"/>
          <p:cNvGraphicFramePr>
            <a:graphicFrameLocks noGrp="1"/>
          </p:cNvGraphicFramePr>
          <p:nvPr>
            <p:ph idx="1"/>
          </p:nvPr>
        </p:nvGraphicFramePr>
        <p:xfrm>
          <a:off x="381000" y="1066800"/>
          <a:ext cx="5105400" cy="2411396"/>
        </p:xfrm>
        <a:graphic>
          <a:graphicData uri="http://schemas.openxmlformats.org/drawingml/2006/table">
            <a:tbl>
              <a:tblPr firstRow="1" bandRow="1">
                <a:tableStyleId>{5C22544A-7EE6-4342-B048-85BDC9FD1C3A}</a:tableStyleId>
              </a:tblPr>
              <a:tblGrid>
                <a:gridCol w="1732189"/>
                <a:gridCol w="1641021"/>
                <a:gridCol w="1732190"/>
              </a:tblGrid>
              <a:tr h="430196">
                <a:tc>
                  <a:txBody>
                    <a:bodyPr/>
                    <a:p>
                      <a:r>
                        <a:rPr dirty="0" sz="2000" lang="en-US" err="1" smtClean="0">
                          <a:latin typeface="Times New Roman" pitchFamily="18" charset="0"/>
                          <a:cs typeface="Times New Roman" pitchFamily="18" charset="0"/>
                        </a:rPr>
                        <a:t>Employee_Id</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Last_Name</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Manager_id</a:t>
                      </a:r>
                      <a:endParaRPr dirty="0" sz="2000" lang="en-US">
                        <a:latin typeface="Times New Roman" pitchFamily="18" charset="0"/>
                        <a:cs typeface="Times New Roman" pitchFamily="18" charset="0"/>
                      </a:endParaRPr>
                    </a:p>
                  </a:txBody>
                </a:tc>
              </a:tr>
              <a:tr h="249241">
                <a:tc>
                  <a:txBody>
                    <a:bodyPr/>
                    <a:p>
                      <a:r>
                        <a:rPr dirty="0" sz="2000" lang="en-US" smtClean="0">
                          <a:latin typeface="Times New Roman" pitchFamily="18" charset="0"/>
                          <a:cs typeface="Times New Roman" pitchFamily="18" charset="0"/>
                        </a:rPr>
                        <a:t>100</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
                <a:tc>
                  <a:txBody>
                    <a:bodyPr/>
                    <a:p>
                      <a:endParaRPr dirty="0" sz="2000" lang="en-US">
                        <a:latin typeface="Times New Roman" pitchFamily="18" charset="0"/>
                        <a:cs typeface="Times New Roman" pitchFamily="18" charset="0"/>
                      </a:endParaRPr>
                    </a:p>
                  </a:txBody>
                </a:tc>
              </a:tr>
              <a:tr h="249241">
                <a:tc>
                  <a:txBody>
                    <a:bodyPr/>
                    <a:p>
                      <a:r>
                        <a:rPr dirty="0" sz="2000" lang="en-US" smtClean="0">
                          <a:latin typeface="Times New Roman" pitchFamily="18" charset="0"/>
                          <a:cs typeface="Times New Roman" pitchFamily="18" charset="0"/>
                        </a:rPr>
                        <a:t>101</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PQR</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100</a:t>
                      </a:r>
                      <a:endParaRPr dirty="0" sz="2000" lang="en-US">
                        <a:latin typeface="Times New Roman" pitchFamily="18" charset="0"/>
                        <a:cs typeface="Times New Roman" pitchFamily="18" charset="0"/>
                      </a:endParaRPr>
                    </a:p>
                  </a:txBody>
                </a:tc>
              </a:tr>
              <a:tr h="249241">
                <a:tc>
                  <a:txBody>
                    <a:bodyPr/>
                    <a:p>
                      <a:r>
                        <a:rPr dirty="0" sz="2000" lang="en-US" smtClean="0">
                          <a:latin typeface="Times New Roman" pitchFamily="18" charset="0"/>
                          <a:cs typeface="Times New Roman" pitchFamily="18" charset="0"/>
                        </a:rPr>
                        <a:t>102</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XYZ</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100</a:t>
                      </a:r>
                      <a:endParaRPr dirty="0" sz="2000" lang="en-US">
                        <a:latin typeface="Times New Roman" pitchFamily="18" charset="0"/>
                        <a:cs typeface="Times New Roman" pitchFamily="18" charset="0"/>
                      </a:endParaRPr>
                    </a:p>
                  </a:txBody>
                </a:tc>
              </a:tr>
              <a:tr h="249241">
                <a:tc>
                  <a:txBody>
                    <a:bodyPr/>
                    <a:p>
                      <a:r>
                        <a:rPr dirty="0" sz="2000" lang="en-US" smtClean="0">
                          <a:latin typeface="Times New Roman" pitchFamily="18" charset="0"/>
                          <a:cs typeface="Times New Roman" pitchFamily="18" charset="0"/>
                        </a:rPr>
                        <a:t>103</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LMN</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102</a:t>
                      </a:r>
                      <a:endParaRPr dirty="0" sz="2000" lang="en-US">
                        <a:latin typeface="Times New Roman" pitchFamily="18" charset="0"/>
                        <a:cs typeface="Times New Roman" pitchFamily="18" charset="0"/>
                      </a:endParaRPr>
                    </a:p>
                  </a:txBody>
                </a:tc>
              </a:tr>
              <a:tr h="249241">
                <a:tc>
                  <a:txBody>
                    <a:bodyPr/>
                    <a:p>
                      <a:r>
                        <a:rPr dirty="0" sz="2000" lang="en-US" smtClean="0">
                          <a:latin typeface="Times New Roman" pitchFamily="18" charset="0"/>
                          <a:cs typeface="Times New Roman" pitchFamily="18" charset="0"/>
                        </a:rPr>
                        <a:t>104</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UVW</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103</a:t>
                      </a:r>
                      <a:endParaRPr dirty="0" sz="2000" lang="en-US">
                        <a:latin typeface="Times New Roman" pitchFamily="18" charset="0"/>
                        <a:cs typeface="Times New Roman" pitchFamily="18" charset="0"/>
                      </a:endParaRPr>
                    </a:p>
                  </a:txBody>
                </a:tc>
              </a:tr>
            </a:tbl>
          </a:graphicData>
        </a:graphic>
      </p:graphicFrame>
      <p:sp>
        <p:nvSpPr>
          <p:cNvPr id="1048799" name="Slide Number Placeholder 3"/>
          <p:cNvSpPr>
            <a:spLocks noGrp="1"/>
          </p:cNvSpPr>
          <p:nvPr>
            <p:ph type="sldNum" sz="quarter" idx="12"/>
          </p:nvPr>
        </p:nvSpPr>
        <p:spPr/>
        <p:txBody>
          <a:bodyPr/>
          <a:p>
            <a:fld id="{B6F15528-21DE-4FAA-801E-634DDDAF4B2B}" type="slidenum">
              <a:rPr lang="en-US" smtClean="0"/>
              <a:t>70</a:t>
            </a:fld>
            <a:endParaRPr lang="en-US"/>
          </a:p>
        </p:txBody>
      </p:sp>
      <p:sp>
        <p:nvSpPr>
          <p:cNvPr id="1048800" name="TextBox 5"/>
          <p:cNvSpPr txBox="1"/>
          <p:nvPr/>
        </p:nvSpPr>
        <p:spPr>
          <a:xfrm>
            <a:off x="609600" y="533400"/>
            <a:ext cx="3733800" cy="461665"/>
          </a:xfrm>
          <a:prstGeom prst="rect"/>
          <a:noFill/>
        </p:spPr>
        <p:txBody>
          <a:bodyPr rtlCol="0" wrap="square">
            <a:spAutoFit/>
          </a:bodyPr>
          <a:p>
            <a:r>
              <a:rPr b="1" dirty="0" sz="2400" lang="en-US" smtClean="0">
                <a:solidFill>
                  <a:srgbClr val="FF0000"/>
                </a:solidFill>
                <a:latin typeface="Times New Roman" pitchFamily="18" charset="0"/>
                <a:cs typeface="Times New Roman" pitchFamily="18" charset="0"/>
              </a:rPr>
              <a:t>Employees-worker</a:t>
            </a:r>
            <a:endParaRPr b="1" dirty="0" sz="2400" lang="en-US">
              <a:solidFill>
                <a:srgbClr val="FF0000"/>
              </a:solidFill>
              <a:latin typeface="Times New Roman" pitchFamily="18" charset="0"/>
              <a:cs typeface="Times New Roman" pitchFamily="18" charset="0"/>
            </a:endParaRPr>
          </a:p>
        </p:txBody>
      </p:sp>
      <p:graphicFrame>
        <p:nvGraphicFramePr>
          <p:cNvPr id="4194332" name="Content Placeholder 4"/>
          <p:cNvGraphicFramePr>
            <a:graphicFrameLocks/>
          </p:cNvGraphicFramePr>
          <p:nvPr/>
        </p:nvGraphicFramePr>
        <p:xfrm>
          <a:off x="1828800" y="4038600"/>
          <a:ext cx="3373210" cy="2411396"/>
        </p:xfrm>
        <a:graphic>
          <a:graphicData uri="http://schemas.openxmlformats.org/drawingml/2006/table">
            <a:tbl>
              <a:tblPr firstRow="1" bandRow="1">
                <a:tableStyleId>{5C22544A-7EE6-4342-B048-85BDC9FD1C3A}</a:tableStyleId>
              </a:tblPr>
              <a:tblGrid>
                <a:gridCol w="1732189"/>
                <a:gridCol w="1641021"/>
              </a:tblGrid>
              <a:tr h="430196">
                <a:tc>
                  <a:txBody>
                    <a:bodyPr/>
                    <a:p>
                      <a:r>
                        <a:rPr dirty="0" sz="2000" lang="en-US" err="1" smtClean="0">
                          <a:latin typeface="Times New Roman" pitchFamily="18" charset="0"/>
                          <a:cs typeface="Times New Roman" pitchFamily="18" charset="0"/>
                        </a:rPr>
                        <a:t>Employee_Id</a:t>
                      </a:r>
                      <a:endParaRPr dirty="0" sz="2000" lang="en-US">
                        <a:latin typeface="Times New Roman" pitchFamily="18" charset="0"/>
                        <a:cs typeface="Times New Roman" pitchFamily="18" charset="0"/>
                      </a:endParaRPr>
                    </a:p>
                  </a:txBody>
                </a:tc>
                <a:tc>
                  <a:txBody>
                    <a:bodyPr/>
                    <a:p>
                      <a:r>
                        <a:rPr dirty="0" sz="2000" lang="en-US" err="1" smtClean="0">
                          <a:latin typeface="Times New Roman" pitchFamily="18" charset="0"/>
                          <a:cs typeface="Times New Roman" pitchFamily="18" charset="0"/>
                        </a:rPr>
                        <a:t>Last_Name</a:t>
                      </a:r>
                      <a:endParaRPr dirty="0" sz="2000" lang="en-US">
                        <a:latin typeface="Times New Roman" pitchFamily="18" charset="0"/>
                        <a:cs typeface="Times New Roman" pitchFamily="18" charset="0"/>
                      </a:endParaRPr>
                    </a:p>
                  </a:txBody>
                </a:tc>
              </a:tr>
              <a:tr h="249241">
                <a:tc>
                  <a:txBody>
                    <a:bodyPr/>
                    <a:p>
                      <a:r>
                        <a:rPr dirty="0" sz="2000" lang="en-US" smtClean="0">
                          <a:latin typeface="Times New Roman" pitchFamily="18" charset="0"/>
                          <a:cs typeface="Times New Roman" pitchFamily="18" charset="0"/>
                        </a:rPr>
                        <a:t>100</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ABC</a:t>
                      </a:r>
                      <a:endParaRPr dirty="0" sz="2000" lang="en-US">
                        <a:latin typeface="Times New Roman" pitchFamily="18" charset="0"/>
                        <a:cs typeface="Times New Roman" pitchFamily="18" charset="0"/>
                      </a:endParaRPr>
                    </a:p>
                  </a:txBody>
                </a:tc>
              </a:tr>
              <a:tr h="249241">
                <a:tc>
                  <a:txBody>
                    <a:bodyPr/>
                    <a:p>
                      <a:r>
                        <a:rPr dirty="0" sz="2000" lang="en-US" smtClean="0">
                          <a:latin typeface="Times New Roman" pitchFamily="18" charset="0"/>
                          <a:cs typeface="Times New Roman" pitchFamily="18" charset="0"/>
                        </a:rPr>
                        <a:t>101</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PQR</a:t>
                      </a:r>
                      <a:endParaRPr dirty="0" sz="2000" lang="en-US">
                        <a:latin typeface="Times New Roman" pitchFamily="18" charset="0"/>
                        <a:cs typeface="Times New Roman" pitchFamily="18" charset="0"/>
                      </a:endParaRPr>
                    </a:p>
                  </a:txBody>
                </a:tc>
              </a:tr>
              <a:tr h="249241">
                <a:tc>
                  <a:txBody>
                    <a:bodyPr/>
                    <a:p>
                      <a:r>
                        <a:rPr dirty="0" sz="2000" lang="en-US" smtClean="0">
                          <a:latin typeface="Times New Roman" pitchFamily="18" charset="0"/>
                          <a:cs typeface="Times New Roman" pitchFamily="18" charset="0"/>
                        </a:rPr>
                        <a:t>102</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XYZ</a:t>
                      </a:r>
                      <a:endParaRPr dirty="0" sz="2000" lang="en-US">
                        <a:latin typeface="Times New Roman" pitchFamily="18" charset="0"/>
                        <a:cs typeface="Times New Roman" pitchFamily="18" charset="0"/>
                      </a:endParaRPr>
                    </a:p>
                  </a:txBody>
                </a:tc>
              </a:tr>
              <a:tr h="249241">
                <a:tc>
                  <a:txBody>
                    <a:bodyPr/>
                    <a:p>
                      <a:r>
                        <a:rPr dirty="0" sz="2000" lang="en-US" smtClean="0">
                          <a:latin typeface="Times New Roman" pitchFamily="18" charset="0"/>
                          <a:cs typeface="Times New Roman" pitchFamily="18" charset="0"/>
                        </a:rPr>
                        <a:t>103</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LMN</a:t>
                      </a:r>
                      <a:endParaRPr dirty="0" sz="2000" lang="en-US">
                        <a:latin typeface="Times New Roman" pitchFamily="18" charset="0"/>
                        <a:cs typeface="Times New Roman" pitchFamily="18" charset="0"/>
                      </a:endParaRPr>
                    </a:p>
                  </a:txBody>
                </a:tc>
              </a:tr>
              <a:tr h="249241">
                <a:tc>
                  <a:txBody>
                    <a:bodyPr/>
                    <a:p>
                      <a:r>
                        <a:rPr dirty="0" sz="2000" lang="en-US" smtClean="0">
                          <a:latin typeface="Times New Roman" pitchFamily="18" charset="0"/>
                          <a:cs typeface="Times New Roman" pitchFamily="18" charset="0"/>
                        </a:rPr>
                        <a:t>104</a:t>
                      </a:r>
                      <a:endParaRPr dirty="0" sz="2000" lang="en-US">
                        <a:latin typeface="Times New Roman" pitchFamily="18" charset="0"/>
                        <a:cs typeface="Times New Roman" pitchFamily="18" charset="0"/>
                      </a:endParaRPr>
                    </a:p>
                  </a:txBody>
                </a:tc>
                <a:tc>
                  <a:txBody>
                    <a:bodyPr/>
                    <a:p>
                      <a:r>
                        <a:rPr dirty="0" sz="2000" lang="en-US" smtClean="0">
                          <a:latin typeface="Times New Roman" pitchFamily="18" charset="0"/>
                          <a:cs typeface="Times New Roman" pitchFamily="18" charset="0"/>
                        </a:rPr>
                        <a:t>UVW</a:t>
                      </a:r>
                      <a:endParaRPr dirty="0" sz="2000" lang="en-US">
                        <a:latin typeface="Times New Roman" pitchFamily="18" charset="0"/>
                        <a:cs typeface="Times New Roman" pitchFamily="18" charset="0"/>
                      </a:endParaRPr>
                    </a:p>
                  </a:txBody>
                </a:tc>
              </a:tr>
            </a:tbl>
          </a:graphicData>
        </a:graphic>
      </p:graphicFrame>
      <p:sp>
        <p:nvSpPr>
          <p:cNvPr id="1048801" name="TextBox 7"/>
          <p:cNvSpPr txBox="1"/>
          <p:nvPr/>
        </p:nvSpPr>
        <p:spPr>
          <a:xfrm>
            <a:off x="5486400" y="4110335"/>
            <a:ext cx="3429000" cy="461665"/>
          </a:xfrm>
          <a:prstGeom prst="rect"/>
          <a:noFill/>
        </p:spPr>
        <p:txBody>
          <a:bodyPr rtlCol="0" wrap="square">
            <a:spAutoFit/>
          </a:bodyPr>
          <a:p>
            <a:r>
              <a:rPr b="1" dirty="0" sz="2400" lang="en-US" smtClean="0">
                <a:solidFill>
                  <a:srgbClr val="FF0000"/>
                </a:solidFill>
                <a:latin typeface="Times New Roman" pitchFamily="18" charset="0"/>
                <a:cs typeface="Times New Roman" pitchFamily="18" charset="0"/>
              </a:rPr>
              <a:t>Employees-manager</a:t>
            </a:r>
            <a:endParaRPr b="1" dirty="0" sz="2400" lang="en-US">
              <a:solidFill>
                <a:srgbClr val="FF0000"/>
              </a:solidFill>
              <a:latin typeface="Times New Roman" pitchFamily="18" charset="0"/>
              <a:cs typeface="Times New Roman" pitchFamily="18" charset="0"/>
            </a:endParaRPr>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802" name="Content Placeholder 2"/>
          <p:cNvSpPr>
            <a:spLocks noGrp="1"/>
          </p:cNvSpPr>
          <p:nvPr>
            <p:ph idx="1"/>
          </p:nvPr>
        </p:nvSpPr>
        <p:spPr>
          <a:xfrm>
            <a:off x="228600" y="152400"/>
            <a:ext cx="8686800" cy="6400800"/>
          </a:xfrm>
        </p:spPr>
        <p:txBody>
          <a:bodyPr/>
          <a:p>
            <a:pPr>
              <a:buNone/>
            </a:pPr>
            <a:r>
              <a:rPr dirty="0" lang="en-US" smtClean="0"/>
              <a:t> </a:t>
            </a:r>
            <a:r>
              <a:rPr dirty="0" sz="2800" lang="en-US" err="1" smtClean="0">
                <a:latin typeface="Times New Roman" pitchFamily="18" charset="0"/>
                <a:cs typeface="Times New Roman" pitchFamily="18" charset="0"/>
              </a:rPr>
              <a:t>Manager_id</a:t>
            </a:r>
            <a:r>
              <a:rPr dirty="0" sz="2800" lang="en-US" smtClean="0">
                <a:latin typeface="Times New Roman" pitchFamily="18" charset="0"/>
                <a:cs typeface="Times New Roman" pitchFamily="18" charset="0"/>
              </a:rPr>
              <a:t> in the worker table is equal to </a:t>
            </a:r>
            <a:r>
              <a:rPr dirty="0" sz="2800" lang="en-US" err="1" smtClean="0">
                <a:latin typeface="Times New Roman" pitchFamily="18" charset="0"/>
                <a:cs typeface="Times New Roman" pitchFamily="18" charset="0"/>
              </a:rPr>
              <a:t>Employee_id</a:t>
            </a:r>
            <a:r>
              <a:rPr dirty="0" sz="2800" lang="en-US" smtClean="0">
                <a:latin typeface="Times New Roman" pitchFamily="18" charset="0"/>
                <a:cs typeface="Times New Roman" pitchFamily="18" charset="0"/>
              </a:rPr>
              <a:t> in the Manager table.</a:t>
            </a:r>
          </a:p>
          <a:p>
            <a:pPr>
              <a:buFont typeface="Wingdings" pitchFamily="2" charset="2"/>
              <a:buChar char="ü"/>
            </a:pPr>
            <a:r>
              <a:rPr dirty="0" sz="2800" lang="en-US" smtClean="0">
                <a:latin typeface="Times New Roman" pitchFamily="18" charset="0"/>
                <a:cs typeface="Times New Roman" pitchFamily="18" charset="0"/>
              </a:rPr>
              <a:t>To find the name of each employee’s manager, you need to join the employees table to itself , or perform a self join.</a:t>
            </a:r>
          </a:p>
          <a:p>
            <a:pPr>
              <a:buNone/>
            </a:pPr>
            <a:endParaRPr dirty="0" sz="2800" lang="en-US">
              <a:latin typeface="Times New Roman" pitchFamily="18" charset="0"/>
              <a:cs typeface="Times New Roman" pitchFamily="18" charset="0"/>
            </a:endParaRPr>
          </a:p>
        </p:txBody>
      </p:sp>
      <p:sp>
        <p:nvSpPr>
          <p:cNvPr id="1048803" name="Slide Number Placeholder 3"/>
          <p:cNvSpPr>
            <a:spLocks noGrp="1"/>
          </p:cNvSpPr>
          <p:nvPr>
            <p:ph type="sldNum" sz="quarter" idx="12"/>
          </p:nvPr>
        </p:nvSpPr>
        <p:spPr/>
        <p:txBody>
          <a:bodyPr/>
          <a:p>
            <a:fld id="{B6F15528-21DE-4FAA-801E-634DDDAF4B2B}" type="slidenum">
              <a:rPr lang="en-US" smtClean="0"/>
              <a:t>71</a:t>
            </a:fld>
            <a:endParaRPr lang="en-US"/>
          </a:p>
        </p:txBody>
      </p:sp>
      <p:sp>
        <p:nvSpPr>
          <p:cNvPr id="1048804" name="Rectangle 4"/>
          <p:cNvSpPr/>
          <p:nvPr/>
        </p:nvSpPr>
        <p:spPr>
          <a:xfrm>
            <a:off x="152400" y="2667000"/>
            <a:ext cx="8839200" cy="2585323"/>
          </a:xfrm>
          <a:prstGeom prst="rect"/>
        </p:spPr>
        <p:txBody>
          <a:bodyPr wrap="square">
            <a:spAutoFit/>
          </a:bodyPr>
          <a:p>
            <a:r>
              <a:rPr dirty="0" sz="2700" lang="en-US" smtClean="0">
                <a:latin typeface="Times New Roman" pitchFamily="18" charset="0"/>
                <a:cs typeface="Times New Roman" pitchFamily="18" charset="0"/>
              </a:rPr>
              <a:t>The below query is an example of a self join,</a:t>
            </a:r>
          </a:p>
          <a:p>
            <a:endParaRPr dirty="0" sz="2700" lang="en-US" smtClean="0">
              <a:latin typeface="Times New Roman" pitchFamily="18" charset="0"/>
              <a:cs typeface="Times New Roman" pitchFamily="18" charset="0"/>
            </a:endParaRPr>
          </a:p>
          <a:p>
            <a:r>
              <a:rPr dirty="0" sz="2700" lang="en-US" smtClean="0">
                <a:solidFill>
                  <a:srgbClr val="FF0000"/>
                </a:solidFill>
                <a:latin typeface="Times New Roman" pitchFamily="18" charset="0"/>
                <a:cs typeface="Times New Roman" pitchFamily="18" charset="0"/>
              </a:rPr>
              <a:t>SELECT</a:t>
            </a:r>
            <a:r>
              <a:rPr dirty="0" sz="2700" lang="en-US" smtClean="0">
                <a:latin typeface="Times New Roman" pitchFamily="18" charset="0"/>
                <a:cs typeface="Times New Roman" pitchFamily="18" charset="0"/>
              </a:rPr>
              <a:t> </a:t>
            </a:r>
            <a:r>
              <a:rPr dirty="0" sz="2500" lang="en-US" smtClean="0">
                <a:latin typeface="Times New Roman" pitchFamily="18" charset="0"/>
                <a:cs typeface="Times New Roman" pitchFamily="18" charset="0"/>
              </a:rPr>
              <a:t>worker.Last_name </a:t>
            </a:r>
            <a:r>
              <a:rPr b="1" dirty="0" sz="2500" lang="en-US" smtClean="0">
                <a:solidFill>
                  <a:srgbClr val="FF0000"/>
                </a:solidFill>
                <a:latin typeface="Times New Roman" pitchFamily="18" charset="0"/>
                <a:cs typeface="Times New Roman" pitchFamily="18" charset="0"/>
              </a:rPr>
              <a:t>||</a:t>
            </a:r>
            <a:r>
              <a:rPr dirty="0" sz="2500" lang="en-US" smtClean="0">
                <a:latin typeface="Times New Roman" pitchFamily="18" charset="0"/>
                <a:cs typeface="Times New Roman" pitchFamily="18" charset="0"/>
              </a:rPr>
              <a:t> ‘works for’ </a:t>
            </a:r>
            <a:r>
              <a:rPr b="1" dirty="0" sz="2500" lang="en-US" smtClean="0">
                <a:solidFill>
                  <a:srgbClr val="FF0000"/>
                </a:solidFill>
                <a:latin typeface="Times New Roman" pitchFamily="18" charset="0"/>
                <a:cs typeface="Times New Roman" pitchFamily="18" charset="0"/>
              </a:rPr>
              <a:t>||   </a:t>
            </a:r>
            <a:r>
              <a:rPr dirty="0" sz="2500" lang="en-US" smtClean="0">
                <a:latin typeface="Times New Roman" pitchFamily="18" charset="0"/>
                <a:cs typeface="Times New Roman" pitchFamily="18" charset="0"/>
              </a:rPr>
              <a:t>manager.Last_name</a:t>
            </a:r>
          </a:p>
          <a:p>
            <a:r>
              <a:rPr dirty="0" sz="2700" lang="en-US" smtClean="0">
                <a:solidFill>
                  <a:srgbClr val="FF0000"/>
                </a:solidFill>
                <a:latin typeface="Times New Roman" pitchFamily="18" charset="0"/>
                <a:cs typeface="Times New Roman" pitchFamily="18" charset="0"/>
              </a:rPr>
              <a:t>FROM </a:t>
            </a:r>
            <a:r>
              <a:rPr dirty="0" sz="2700" lang="en-US" smtClean="0">
                <a:latin typeface="Times New Roman" pitchFamily="18" charset="0"/>
                <a:cs typeface="Times New Roman" pitchFamily="18" charset="0"/>
              </a:rPr>
              <a:t>employees worker, employees manager</a:t>
            </a:r>
          </a:p>
          <a:p>
            <a:r>
              <a:rPr dirty="0" sz="2700" lang="en-US" smtClean="0">
                <a:solidFill>
                  <a:srgbClr val="FF0000"/>
                </a:solidFill>
                <a:latin typeface="Times New Roman" pitchFamily="18" charset="0"/>
                <a:cs typeface="Times New Roman" pitchFamily="18" charset="0"/>
              </a:rPr>
              <a:t>WHERE</a:t>
            </a:r>
            <a:r>
              <a:rPr dirty="0" sz="2700" lang="en-US" smtClean="0">
                <a:latin typeface="Times New Roman" pitchFamily="18" charset="0"/>
                <a:cs typeface="Times New Roman" pitchFamily="18" charset="0"/>
              </a:rPr>
              <a:t> </a:t>
            </a:r>
            <a:r>
              <a:rPr dirty="0" sz="2700" lang="en-US" err="1" smtClean="0">
                <a:latin typeface="Times New Roman" pitchFamily="18" charset="0"/>
                <a:cs typeface="Times New Roman" pitchFamily="18" charset="0"/>
              </a:rPr>
              <a:t>worker.Manager_id</a:t>
            </a:r>
            <a:r>
              <a:rPr dirty="0" sz="2700" lang="en-US" smtClean="0">
                <a:latin typeface="Times New Roman" pitchFamily="18" charset="0"/>
                <a:cs typeface="Times New Roman" pitchFamily="18" charset="0"/>
              </a:rPr>
              <a:t>=</a:t>
            </a:r>
            <a:r>
              <a:rPr dirty="0" sz="2700" lang="en-US" err="1" smtClean="0">
                <a:latin typeface="Times New Roman" pitchFamily="18" charset="0"/>
                <a:cs typeface="Times New Roman" pitchFamily="18" charset="0"/>
              </a:rPr>
              <a:t>manager.employee_id</a:t>
            </a:r>
            <a:r>
              <a:rPr dirty="0" sz="2700" lang="en-US" smtClean="0">
                <a:latin typeface="Times New Roman" pitchFamily="18" charset="0"/>
                <a:cs typeface="Times New Roman" pitchFamily="18" charset="0"/>
              </a:rPr>
              <a:t>;</a:t>
            </a:r>
          </a:p>
          <a:p>
            <a:endParaRPr dirty="0" sz="2700" lang="en-US" smtClean="0">
              <a:latin typeface="Times New Roman" pitchFamily="18" charset="0"/>
              <a:cs typeface="Times New Roman" pitchFamily="18" charset="0"/>
            </a:endParaRPr>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805" name="Title 1"/>
          <p:cNvSpPr>
            <a:spLocks noGrp="1"/>
          </p:cNvSpPr>
          <p:nvPr>
            <p:ph type="title"/>
          </p:nvPr>
        </p:nvSpPr>
        <p:spPr/>
        <p:txBody>
          <a:bodyPr>
            <a:normAutofit/>
          </a:bodyPr>
          <a:p>
            <a:pPr algn="l"/>
            <a:r>
              <a:rPr dirty="0" sz="2700" lang="en-US" smtClean="0">
                <a:solidFill>
                  <a:srgbClr val="FF0000"/>
                </a:solidFill>
                <a:latin typeface="Times New Roman" pitchFamily="18" charset="0"/>
                <a:cs typeface="Times New Roman" pitchFamily="18" charset="0"/>
              </a:rPr>
              <a:t>Output</a:t>
            </a:r>
            <a:endParaRPr dirty="0" sz="2700" lang="en-US">
              <a:solidFill>
                <a:srgbClr val="FF0000"/>
              </a:solidFill>
              <a:latin typeface="Times New Roman" pitchFamily="18" charset="0"/>
              <a:cs typeface="Times New Roman" pitchFamily="18" charset="0"/>
            </a:endParaRPr>
          </a:p>
        </p:txBody>
      </p:sp>
      <p:graphicFrame>
        <p:nvGraphicFramePr>
          <p:cNvPr id="4194333" name="Content Placeholder 4"/>
          <p:cNvGraphicFramePr>
            <a:graphicFrameLocks noGrp="1"/>
          </p:cNvGraphicFramePr>
          <p:nvPr>
            <p:ph idx="1"/>
          </p:nvPr>
        </p:nvGraphicFramePr>
        <p:xfrm>
          <a:off x="304800" y="1524000"/>
          <a:ext cx="8534400" cy="3093720"/>
        </p:xfrm>
        <a:graphic>
          <a:graphicData uri="http://schemas.openxmlformats.org/drawingml/2006/table">
            <a:tbl>
              <a:tblPr firstRow="1" bandRow="1">
                <a:tableStyleId>{5C22544A-7EE6-4342-B048-85BDC9FD1C3A}</a:tableStyleId>
              </a:tblPr>
              <a:tblGrid>
                <a:gridCol w="8534400"/>
              </a:tblGrid>
              <a:tr h="370840">
                <a:tc>
                  <a:txBody>
                    <a:bodyPr/>
                    <a:p>
                      <a:r>
                        <a:rPr dirty="0" sz="2700" lang="en-US" smtClean="0">
                          <a:latin typeface="Times New Roman" pitchFamily="18" charset="0"/>
                          <a:cs typeface="Times New Roman" pitchFamily="18" charset="0"/>
                        </a:rPr>
                        <a:t>worker.Last_name </a:t>
                      </a:r>
                      <a:r>
                        <a:rPr b="1" dirty="0" sz="2700" lang="en-US" smtClean="0">
                          <a:solidFill>
                            <a:srgbClr val="FF0000"/>
                          </a:solidFill>
                          <a:latin typeface="Times New Roman" pitchFamily="18" charset="0"/>
                          <a:cs typeface="Times New Roman" pitchFamily="18" charset="0"/>
                        </a:rPr>
                        <a:t>||</a:t>
                      </a:r>
                      <a:r>
                        <a:rPr dirty="0" sz="2700" lang="en-US" smtClean="0">
                          <a:latin typeface="Times New Roman" pitchFamily="18" charset="0"/>
                          <a:cs typeface="Times New Roman" pitchFamily="18" charset="0"/>
                        </a:rPr>
                        <a:t> ‘works for’ </a:t>
                      </a:r>
                      <a:r>
                        <a:rPr b="1" dirty="0" sz="2700" lang="en-US" smtClean="0">
                          <a:solidFill>
                            <a:srgbClr val="FF0000"/>
                          </a:solidFill>
                          <a:latin typeface="Times New Roman" pitchFamily="18" charset="0"/>
                          <a:cs typeface="Times New Roman" pitchFamily="18" charset="0"/>
                        </a:rPr>
                        <a:t>||   </a:t>
                      </a:r>
                      <a:r>
                        <a:rPr dirty="0" sz="2700" lang="en-US" smtClean="0">
                          <a:latin typeface="Times New Roman" pitchFamily="18" charset="0"/>
                          <a:cs typeface="Times New Roman" pitchFamily="18" charset="0"/>
                        </a:rPr>
                        <a:t>manager.Last_name</a:t>
                      </a:r>
                      <a:endParaRPr dirty="0" sz="2700" lang="en-US">
                        <a:latin typeface="Times New Roman" pitchFamily="18" charset="0"/>
                        <a:cs typeface="Times New Roman" pitchFamily="18" charset="0"/>
                      </a:endParaRPr>
                    </a:p>
                  </a:txBody>
                </a:tc>
              </a:tr>
              <a:tr h="370840">
                <a:tc>
                  <a:txBody>
                    <a:bodyPr/>
                    <a:p>
                      <a:r>
                        <a:rPr dirty="0" sz="2800" lang="en-US" smtClean="0">
                          <a:latin typeface="Times New Roman" pitchFamily="18" charset="0"/>
                          <a:cs typeface="Times New Roman" pitchFamily="18" charset="0"/>
                        </a:rPr>
                        <a:t>PQR works for ABC</a:t>
                      </a:r>
                      <a:endParaRPr dirty="0" sz="2800" lang="en-US">
                        <a:latin typeface="Times New Roman" pitchFamily="18" charset="0"/>
                        <a:cs typeface="Times New Roman" pitchFamily="18" charset="0"/>
                      </a:endParaRPr>
                    </a:p>
                  </a:txBody>
                </a:tc>
              </a:tr>
              <a:tr h="370840">
                <a:tc>
                  <a:txBody>
                    <a:bodyPr/>
                    <a:p>
                      <a:r>
                        <a:rPr dirty="0" sz="2800" lang="en-US" smtClean="0">
                          <a:latin typeface="Times New Roman" pitchFamily="18" charset="0"/>
                          <a:cs typeface="Times New Roman" pitchFamily="18" charset="0"/>
                        </a:rPr>
                        <a:t>XYZ works for ABC</a:t>
                      </a:r>
                      <a:endParaRPr dirty="0" sz="2800" lang="en-US">
                        <a:latin typeface="Times New Roman" pitchFamily="18" charset="0"/>
                        <a:cs typeface="Times New Roman" pitchFamily="18" charset="0"/>
                      </a:endParaRPr>
                    </a:p>
                  </a:txBody>
                </a:tc>
              </a:tr>
              <a:tr h="370840">
                <a:tc>
                  <a:txBody>
                    <a:bodyPr/>
                    <a:p>
                      <a:r>
                        <a:rPr dirty="0" sz="2800" lang="en-US" smtClean="0">
                          <a:latin typeface="Times New Roman" pitchFamily="18" charset="0"/>
                          <a:cs typeface="Times New Roman" pitchFamily="18" charset="0"/>
                        </a:rPr>
                        <a:t>LMN works for XYZ</a:t>
                      </a:r>
                      <a:endParaRPr dirty="0" sz="2800" lang="en-US">
                        <a:latin typeface="Times New Roman" pitchFamily="18" charset="0"/>
                        <a:cs typeface="Times New Roman" pitchFamily="18" charset="0"/>
                      </a:endParaRPr>
                    </a:p>
                  </a:txBody>
                </a:tc>
              </a:tr>
              <a:tr h="370840">
                <a:tc>
                  <a:txBody>
                    <a:bodyPr/>
                    <a:p>
                      <a:r>
                        <a:rPr dirty="0" sz="2800" lang="en-US" smtClean="0">
                          <a:latin typeface="Times New Roman" pitchFamily="18" charset="0"/>
                          <a:cs typeface="Times New Roman" pitchFamily="18" charset="0"/>
                        </a:rPr>
                        <a:t>………………..</a:t>
                      </a:r>
                      <a:endParaRPr dirty="0" sz="2800" lang="en-US">
                        <a:latin typeface="Times New Roman" pitchFamily="18" charset="0"/>
                        <a:cs typeface="Times New Roman" pitchFamily="18" charset="0"/>
                      </a:endParaRPr>
                    </a:p>
                  </a:txBody>
                </a:tc>
              </a:tr>
              <a:tr h="370840">
                <a:tc>
                  <a:txBody>
                    <a:bodyPr/>
                    <a:p>
                      <a:r>
                        <a:rPr dirty="0" sz="2800" lang="en-US" smtClean="0">
                          <a:latin typeface="Times New Roman" pitchFamily="18" charset="0"/>
                          <a:cs typeface="Times New Roman" pitchFamily="18" charset="0"/>
                        </a:rPr>
                        <a:t>……………</a:t>
                      </a:r>
                      <a:endParaRPr dirty="0" sz="2800" lang="en-US">
                        <a:latin typeface="Times New Roman" pitchFamily="18" charset="0"/>
                        <a:cs typeface="Times New Roman" pitchFamily="18" charset="0"/>
                      </a:endParaRPr>
                    </a:p>
                  </a:txBody>
                </a:tc>
              </a:tr>
            </a:tbl>
          </a:graphicData>
        </a:graphic>
      </p:graphicFrame>
      <p:sp>
        <p:nvSpPr>
          <p:cNvPr id="1048806" name="Slide Number Placeholder 3"/>
          <p:cNvSpPr>
            <a:spLocks noGrp="1"/>
          </p:cNvSpPr>
          <p:nvPr>
            <p:ph type="sldNum" sz="quarter" idx="12"/>
          </p:nvPr>
        </p:nvSpPr>
        <p:spPr/>
        <p:txBody>
          <a:bodyPr/>
          <a:p>
            <a:fld id="{B6F15528-21DE-4FAA-801E-634DDDAF4B2B}" type="slidenum">
              <a:rPr lang="en-US" smtClean="0"/>
              <a:t>72</a:t>
            </a:fld>
            <a:endParaRPr lang="en-US"/>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807" name="Title 1"/>
          <p:cNvSpPr>
            <a:spLocks noGrp="1"/>
          </p:cNvSpPr>
          <p:nvPr>
            <p:ph type="title"/>
          </p:nvPr>
        </p:nvSpPr>
        <p:spPr>
          <a:xfrm>
            <a:off x="457200" y="0"/>
            <a:ext cx="8229600" cy="304800"/>
          </a:xfrm>
        </p:spPr>
        <p:txBody>
          <a:bodyPr>
            <a:normAutofit fontScale="90000"/>
          </a:bodyPr>
          <a:p>
            <a:endParaRPr dirty="0" lang="en-US"/>
          </a:p>
        </p:txBody>
      </p:sp>
      <p:sp>
        <p:nvSpPr>
          <p:cNvPr id="1048808" name="Content Placeholder 2"/>
          <p:cNvSpPr>
            <a:spLocks noGrp="1"/>
          </p:cNvSpPr>
          <p:nvPr>
            <p:ph idx="1"/>
          </p:nvPr>
        </p:nvSpPr>
        <p:spPr>
          <a:xfrm>
            <a:off x="457200" y="533400"/>
            <a:ext cx="8229600" cy="6096000"/>
          </a:xfrm>
        </p:spPr>
        <p:txBody>
          <a:bodyPr>
            <a:normAutofit fontScale="92500" lnSpcReduction="10000"/>
          </a:bodyPr>
          <a:p>
            <a:pPr>
              <a:buNone/>
            </a:pPr>
            <a:r>
              <a:rPr b="1" dirty="0" lang="en-US" smtClean="0">
                <a:solidFill>
                  <a:srgbClr val="FF0000"/>
                </a:solidFill>
                <a:latin typeface="Times New Roman" pitchFamily="18" charset="0"/>
                <a:cs typeface="Times New Roman" pitchFamily="18" charset="0"/>
              </a:rPr>
              <a:t>2) SQL Non Equi Join: </a:t>
            </a:r>
          </a:p>
          <a:p>
            <a:r>
              <a:rPr dirty="0" lang="en-US" smtClean="0">
                <a:latin typeface="Times New Roman" pitchFamily="18" charset="0"/>
                <a:cs typeface="Times New Roman" pitchFamily="18" charset="0"/>
              </a:rPr>
              <a:t>    A Non Equi Join is a SQL Join whose condition is established using all comparison operators except the equal (=) operator. Like &gt;=, &lt;=, &lt;, &gt; </a:t>
            </a:r>
          </a:p>
          <a:p>
            <a:r>
              <a:rPr dirty="0" lang="en-US" smtClean="0">
                <a:latin typeface="Times New Roman" pitchFamily="18" charset="0"/>
                <a:cs typeface="Times New Roman" pitchFamily="18" charset="0"/>
              </a:rPr>
              <a:t>A non-equijoin is a join condition containing something other than an equality operator.</a:t>
            </a:r>
          </a:p>
          <a:p>
            <a:r>
              <a:rPr b="1" dirty="0" lang="en-US" smtClean="0">
                <a:solidFill>
                  <a:srgbClr val="FF0000"/>
                </a:solidFill>
                <a:latin typeface="Times New Roman" pitchFamily="18" charset="0"/>
                <a:cs typeface="Times New Roman" pitchFamily="18" charset="0"/>
              </a:rPr>
              <a:t>For example:</a:t>
            </a:r>
            <a:r>
              <a:rPr dirty="0" lang="en-US" smtClean="0">
                <a:solidFill>
                  <a:srgbClr val="FF0000"/>
                </a:solidFill>
                <a:latin typeface="Times New Roman" pitchFamily="18" charset="0"/>
                <a:cs typeface="Times New Roman" pitchFamily="18" charset="0"/>
              </a:rPr>
              <a:t> </a:t>
            </a:r>
          </a:p>
          <a:p>
            <a:pPr>
              <a:buNone/>
            </a:pP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If you want to find the names of students who are not studying either History, the sql query would be like, </a:t>
            </a:r>
          </a:p>
          <a:p>
            <a:r>
              <a:rPr dirty="0" lang="en-US" smtClean="0">
                <a:solidFill>
                  <a:srgbClr val="FF0000"/>
                </a:solidFill>
                <a:latin typeface="Times New Roman" pitchFamily="18" charset="0"/>
                <a:cs typeface="Times New Roman" pitchFamily="18" charset="0"/>
              </a:rPr>
              <a:t>SELECT</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first_name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last_name</a:t>
            </a:r>
            <a:r>
              <a:rPr dirty="0" lang="en-US" smtClean="0">
                <a:latin typeface="Times New Roman" pitchFamily="18" charset="0"/>
                <a:cs typeface="Times New Roman" pitchFamily="18" charset="0"/>
              </a:rPr>
              <a:t>, subject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student_details</a:t>
            </a:r>
            <a:r>
              <a:rPr dirty="0" lang="en-US" smtClean="0">
                <a:latin typeface="Times New Roman" pitchFamily="18" charset="0"/>
                <a:cs typeface="Times New Roman" pitchFamily="18" charset="0"/>
              </a:rPr>
              <a:t>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WHERE</a:t>
            </a:r>
            <a:r>
              <a:rPr dirty="0" lang="en-US" smtClean="0">
                <a:latin typeface="Times New Roman" pitchFamily="18" charset="0"/>
                <a:cs typeface="Times New Roman" pitchFamily="18" charset="0"/>
              </a:rPr>
              <a:t> subject != ‘History' </a:t>
            </a:r>
          </a:p>
          <a:p>
            <a:endParaRPr dirty="0" lang="en-US"/>
          </a:p>
        </p:txBody>
      </p:sp>
      <p:sp>
        <p:nvSpPr>
          <p:cNvPr id="1048809" name="Slide Number Placeholder 3"/>
          <p:cNvSpPr>
            <a:spLocks noGrp="1"/>
          </p:cNvSpPr>
          <p:nvPr>
            <p:ph type="sldNum" sz="quarter" idx="12"/>
          </p:nvPr>
        </p:nvSpPr>
        <p:spPr/>
        <p:txBody>
          <a:bodyPr/>
          <a:p>
            <a:fld id="{B6F15528-21DE-4FAA-801E-634DDDAF4B2B}" type="slidenum">
              <a:rPr lang="en-US" smtClean="0"/>
              <a:t>73</a:t>
            </a:fld>
            <a:endParaRPr lang="en-US"/>
          </a:p>
        </p:txBody>
      </p:sp>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810" name="Title 1"/>
          <p:cNvSpPr>
            <a:spLocks noGrp="1"/>
          </p:cNvSpPr>
          <p:nvPr>
            <p:ph type="title"/>
          </p:nvPr>
        </p:nvSpPr>
        <p:spPr/>
        <p:txBody>
          <a:bodyPr/>
          <a:p>
            <a:r>
              <a:rPr b="1" dirty="0" sz="3200" lang="en-US" smtClean="0">
                <a:solidFill>
                  <a:srgbClr val="FF0000"/>
                </a:solidFill>
                <a:latin typeface="Times New Roman" pitchFamily="18" charset="0"/>
                <a:cs typeface="Times New Roman" pitchFamily="18" charset="0"/>
              </a:rPr>
              <a:t>Example: </a:t>
            </a:r>
            <a:r>
              <a:rPr b="1" dirty="0" sz="3200" lang="en-US" err="1" smtClean="0">
                <a:solidFill>
                  <a:srgbClr val="FF0000"/>
                </a:solidFill>
                <a:latin typeface="Times New Roman" pitchFamily="18" charset="0"/>
                <a:cs typeface="Times New Roman" pitchFamily="18" charset="0"/>
              </a:rPr>
              <a:t>student_details</a:t>
            </a:r>
            <a:r>
              <a:rPr b="1" dirty="0" sz="3200" lang="en-US" smtClean="0">
                <a:solidFill>
                  <a:srgbClr val="FF0000"/>
                </a:solidFill>
                <a:latin typeface="Times New Roman" pitchFamily="18" charset="0"/>
                <a:cs typeface="Times New Roman" pitchFamily="18" charset="0"/>
              </a:rPr>
              <a:t>;</a:t>
            </a:r>
            <a:endParaRPr dirty="0" sz="3200" lang="en-US">
              <a:solidFill>
                <a:srgbClr val="FF0000"/>
              </a:solidFill>
              <a:latin typeface="Times New Roman" pitchFamily="18" charset="0"/>
              <a:cs typeface="Times New Roman" pitchFamily="18" charset="0"/>
            </a:endParaRPr>
          </a:p>
        </p:txBody>
      </p:sp>
      <p:graphicFrame>
        <p:nvGraphicFramePr>
          <p:cNvPr id="4194334" name="Content Placeholder 4"/>
          <p:cNvGraphicFramePr>
            <a:graphicFrameLocks noGrp="1"/>
          </p:cNvGraphicFramePr>
          <p:nvPr>
            <p:ph idx="1"/>
          </p:nvPr>
        </p:nvGraphicFramePr>
        <p:xfrm>
          <a:off x="0" y="1600200"/>
          <a:ext cx="9144000" cy="3108960"/>
        </p:xfrm>
        <a:graphic>
          <a:graphicData uri="http://schemas.openxmlformats.org/drawingml/2006/table">
            <a:tbl>
              <a:tblPr firstRow="1" bandRow="1">
                <a:tableStyleId>{5C22544A-7EE6-4342-B048-85BDC9FD1C3A}</a:tableStyleId>
              </a:tblPr>
              <a:tblGrid>
                <a:gridCol w="1066800"/>
                <a:gridCol w="1905000"/>
                <a:gridCol w="1828800"/>
                <a:gridCol w="990600"/>
                <a:gridCol w="1524000"/>
                <a:gridCol w="1828800"/>
              </a:tblGrid>
              <a:tr h="370840">
                <a:tc>
                  <a:txBody>
                    <a:bodyPr/>
                    <a:p>
                      <a:r>
                        <a:rPr b="1" dirty="0" sz="2800" lang="en-US" smtClean="0">
                          <a:latin typeface="Times New Roman" pitchFamily="18" charset="0"/>
                          <a:cs typeface="Times New Roman" pitchFamily="18" charset="0"/>
                        </a:rPr>
                        <a:t>id</a:t>
                      </a:r>
                      <a:endParaRPr dirty="0" sz="2800" lang="en-US">
                        <a:latin typeface="Times New Roman" pitchFamily="18" charset="0"/>
                        <a:cs typeface="Times New Roman" pitchFamily="18" charset="0"/>
                      </a:endParaRPr>
                    </a:p>
                  </a:txBody>
                  <a:tcPr anchor="ctr"/>
                </a:tc>
                <a:tc>
                  <a:txBody>
                    <a:bodyPr/>
                    <a:p>
                      <a:r>
                        <a:rPr b="1" dirty="0" sz="2800" lang="en-US" err="1">
                          <a:latin typeface="Times New Roman" pitchFamily="18" charset="0"/>
                          <a:cs typeface="Times New Roman" pitchFamily="18" charset="0"/>
                        </a:rPr>
                        <a:t>first_name</a:t>
                      </a:r>
                      <a:endParaRPr dirty="0" sz="2800" lang="en-US">
                        <a:latin typeface="Times New Roman" pitchFamily="18" charset="0"/>
                        <a:cs typeface="Times New Roman" pitchFamily="18" charset="0"/>
                      </a:endParaRPr>
                    </a:p>
                  </a:txBody>
                  <a:tcPr anchor="ctr"/>
                </a:tc>
                <a:tc>
                  <a:txBody>
                    <a:bodyPr/>
                    <a:p>
                      <a:r>
                        <a:rPr b="1" sz="2800" lang="en-US">
                          <a:latin typeface="Times New Roman" pitchFamily="18" charset="0"/>
                          <a:cs typeface="Times New Roman" pitchFamily="18" charset="0"/>
                        </a:rPr>
                        <a:t>last_name</a:t>
                      </a:r>
                      <a:endParaRPr sz="2800" lang="en-US">
                        <a:latin typeface="Times New Roman" pitchFamily="18" charset="0"/>
                        <a:cs typeface="Times New Roman" pitchFamily="18" charset="0"/>
                      </a:endParaRPr>
                    </a:p>
                  </a:txBody>
                  <a:tcPr anchor="ctr"/>
                </a:tc>
                <a:tc>
                  <a:txBody>
                    <a:bodyPr/>
                    <a:p>
                      <a:r>
                        <a:rPr b="1" sz="2800" lang="en-US">
                          <a:latin typeface="Times New Roman" pitchFamily="18" charset="0"/>
                          <a:cs typeface="Times New Roman" pitchFamily="18" charset="0"/>
                        </a:rPr>
                        <a:t>age</a:t>
                      </a:r>
                      <a:endParaRPr sz="2800" lang="en-US">
                        <a:latin typeface="Times New Roman" pitchFamily="18" charset="0"/>
                        <a:cs typeface="Times New Roman" pitchFamily="18" charset="0"/>
                      </a:endParaRPr>
                    </a:p>
                  </a:txBody>
                  <a:tcPr anchor="ctr"/>
                </a:tc>
                <a:tc>
                  <a:txBody>
                    <a:bodyPr/>
                    <a:p>
                      <a:r>
                        <a:rPr b="1" sz="2800" lang="en-US">
                          <a:latin typeface="Times New Roman" pitchFamily="18" charset="0"/>
                          <a:cs typeface="Times New Roman" pitchFamily="18" charset="0"/>
                        </a:rPr>
                        <a:t>subject</a:t>
                      </a:r>
                      <a:endParaRPr sz="2800" lang="en-US">
                        <a:latin typeface="Times New Roman" pitchFamily="18" charset="0"/>
                        <a:cs typeface="Times New Roman" pitchFamily="18" charset="0"/>
                      </a:endParaRPr>
                    </a:p>
                  </a:txBody>
                  <a:tcPr anchor="ctr"/>
                </a:tc>
                <a:tc>
                  <a:txBody>
                    <a:bodyPr/>
                    <a:p>
                      <a:r>
                        <a:rPr b="1" sz="2800" lang="en-US">
                          <a:latin typeface="Times New Roman" pitchFamily="18" charset="0"/>
                          <a:cs typeface="Times New Roman" pitchFamily="18" charset="0"/>
                        </a:rPr>
                        <a:t>games</a:t>
                      </a:r>
                      <a:endParaRPr sz="2800" lang="en-US">
                        <a:latin typeface="Times New Roman" pitchFamily="18" charset="0"/>
                        <a:cs typeface="Times New Roman" pitchFamily="18" charset="0"/>
                      </a:endParaRPr>
                    </a:p>
                  </a:txBody>
                  <a:tcPr anchor="ctr"/>
                </a:tc>
              </a:tr>
              <a:tr h="370840">
                <a:tc>
                  <a:txBody>
                    <a:bodyPr/>
                    <a:p>
                      <a:r>
                        <a:rPr dirty="0" sz="2800" lang="en-US">
                          <a:latin typeface="Times New Roman" pitchFamily="18" charset="0"/>
                          <a:cs typeface="Times New Roman" pitchFamily="18" charset="0"/>
                        </a:rPr>
                        <a:t>100</a:t>
                      </a:r>
                    </a:p>
                  </a:txBody>
                  <a:tcPr anchor="ctr"/>
                </a:tc>
                <a:tc>
                  <a:txBody>
                    <a:bodyPr/>
                    <a:p>
                      <a:r>
                        <a:rPr dirty="0" sz="2800" lang="en-US" err="1" smtClean="0">
                          <a:latin typeface="Times New Roman" pitchFamily="18" charset="0"/>
                          <a:cs typeface="Times New Roman" pitchFamily="18" charset="0"/>
                        </a:rPr>
                        <a:t>abc</a:t>
                      </a:r>
                      <a:endParaRPr dirty="0" sz="2800" lang="en-US">
                        <a:latin typeface="Times New Roman" pitchFamily="18" charset="0"/>
                        <a:cs typeface="Times New Roman" pitchFamily="18" charset="0"/>
                      </a:endParaRPr>
                    </a:p>
                  </a:txBody>
                  <a:tcPr anchor="ctr"/>
                </a:tc>
                <a:tc>
                  <a:txBody>
                    <a:bodyPr/>
                    <a:p>
                      <a:r>
                        <a:rPr dirty="0" sz="2800" lang="en-US" err="1" smtClean="0">
                          <a:latin typeface="Times New Roman" pitchFamily="18" charset="0"/>
                          <a:cs typeface="Times New Roman" pitchFamily="18" charset="0"/>
                        </a:rPr>
                        <a:t>gg</a:t>
                      </a:r>
                      <a:endParaRPr dirty="0" sz="2800" lang="en-US">
                        <a:latin typeface="Times New Roman" pitchFamily="18" charset="0"/>
                        <a:cs typeface="Times New Roman" pitchFamily="18" charset="0"/>
                      </a:endParaRPr>
                    </a:p>
                  </a:txBody>
                  <a:tcPr anchor="ctr"/>
                </a:tc>
                <a:tc>
                  <a:txBody>
                    <a:bodyPr/>
                    <a:p>
                      <a:r>
                        <a:rPr dirty="0" sz="2800" lang="en-US" smtClean="0">
                          <a:latin typeface="Times New Roman" pitchFamily="18" charset="0"/>
                          <a:cs typeface="Times New Roman" pitchFamily="18" charset="0"/>
                        </a:rPr>
                        <a:t>20</a:t>
                      </a:r>
                      <a:endParaRPr dirty="0" sz="2800" lang="en-US">
                        <a:latin typeface="Times New Roman" pitchFamily="18" charset="0"/>
                        <a:cs typeface="Times New Roman" pitchFamily="18" charset="0"/>
                      </a:endParaRPr>
                    </a:p>
                  </a:txBody>
                  <a:tcPr anchor="ctr"/>
                </a:tc>
                <a:tc>
                  <a:txBody>
                    <a:bodyPr/>
                    <a:p>
                      <a:r>
                        <a:rPr dirty="0" sz="2800" lang="en-US">
                          <a:latin typeface="Times New Roman" pitchFamily="18" charset="0"/>
                          <a:cs typeface="Times New Roman" pitchFamily="18" charset="0"/>
                        </a:rPr>
                        <a:t>Science</a:t>
                      </a:r>
                    </a:p>
                  </a:txBody>
                  <a:tcPr anchor="ctr"/>
                </a:tc>
                <a:tc>
                  <a:txBody>
                    <a:bodyPr/>
                    <a:p>
                      <a:r>
                        <a:rPr dirty="0" sz="2800" lang="en-US">
                          <a:latin typeface="Times New Roman" pitchFamily="18" charset="0"/>
                          <a:cs typeface="Times New Roman" pitchFamily="18" charset="0"/>
                        </a:rPr>
                        <a:t>Cricket</a:t>
                      </a:r>
                    </a:p>
                  </a:txBody>
                  <a:tcPr anchor="ctr"/>
                </a:tc>
              </a:tr>
              <a:tr h="370840">
                <a:tc>
                  <a:txBody>
                    <a:bodyPr/>
                    <a:p>
                      <a:r>
                        <a:rPr dirty="0" sz="2800" lang="en-US">
                          <a:latin typeface="Times New Roman" pitchFamily="18" charset="0"/>
                          <a:cs typeface="Times New Roman" pitchFamily="18" charset="0"/>
                        </a:rPr>
                        <a:t>101</a:t>
                      </a:r>
                    </a:p>
                  </a:txBody>
                  <a:tcPr anchor="ctr"/>
                </a:tc>
                <a:tc>
                  <a:txBody>
                    <a:bodyPr/>
                    <a:p>
                      <a:r>
                        <a:rPr dirty="0" sz="2800" lang="en-US" smtClean="0">
                          <a:latin typeface="Times New Roman" pitchFamily="18" charset="0"/>
                          <a:cs typeface="Times New Roman" pitchFamily="18" charset="0"/>
                        </a:rPr>
                        <a:t>xyz</a:t>
                      </a:r>
                      <a:endParaRPr dirty="0" sz="2800" lang="en-US">
                        <a:latin typeface="Times New Roman" pitchFamily="18" charset="0"/>
                        <a:cs typeface="Times New Roman" pitchFamily="18" charset="0"/>
                      </a:endParaRPr>
                    </a:p>
                  </a:txBody>
                  <a:tcPr anchor="ctr"/>
                </a:tc>
                <a:tc>
                  <a:txBody>
                    <a:bodyPr/>
                    <a:p>
                      <a:r>
                        <a:rPr dirty="0" sz="2800" lang="en-US" smtClean="0">
                          <a:latin typeface="Times New Roman" pitchFamily="18" charset="0"/>
                          <a:cs typeface="Times New Roman" pitchFamily="18" charset="0"/>
                        </a:rPr>
                        <a:t>pp</a:t>
                      </a:r>
                      <a:endParaRPr dirty="0" sz="2800" lang="en-US">
                        <a:latin typeface="Times New Roman" pitchFamily="18" charset="0"/>
                        <a:cs typeface="Times New Roman" pitchFamily="18" charset="0"/>
                      </a:endParaRPr>
                    </a:p>
                  </a:txBody>
                  <a:tcPr anchor="ctr"/>
                </a:tc>
                <a:tc>
                  <a:txBody>
                    <a:bodyPr/>
                    <a:p>
                      <a:r>
                        <a:rPr dirty="0" sz="2800" lang="en-US" smtClean="0">
                          <a:latin typeface="Times New Roman" pitchFamily="18" charset="0"/>
                          <a:cs typeface="Times New Roman" pitchFamily="18" charset="0"/>
                        </a:rPr>
                        <a:t>22</a:t>
                      </a:r>
                      <a:endParaRPr dirty="0" sz="2800" lang="en-US">
                        <a:latin typeface="Times New Roman" pitchFamily="18" charset="0"/>
                        <a:cs typeface="Times New Roman" pitchFamily="18" charset="0"/>
                      </a:endParaRPr>
                    </a:p>
                  </a:txBody>
                  <a:tcPr anchor="ctr"/>
                </a:tc>
                <a:tc>
                  <a:txBody>
                    <a:bodyPr/>
                    <a:p>
                      <a:r>
                        <a:rPr sz="2800" lang="en-US">
                          <a:latin typeface="Times New Roman" pitchFamily="18" charset="0"/>
                          <a:cs typeface="Times New Roman" pitchFamily="18" charset="0"/>
                        </a:rPr>
                        <a:t>Maths</a:t>
                      </a:r>
                    </a:p>
                  </a:txBody>
                  <a:tcPr anchor="ctr"/>
                </a:tc>
                <a:tc>
                  <a:txBody>
                    <a:bodyPr/>
                    <a:p>
                      <a:r>
                        <a:rPr dirty="0" sz="2800" lang="en-US">
                          <a:latin typeface="Times New Roman" pitchFamily="18" charset="0"/>
                          <a:cs typeface="Times New Roman" pitchFamily="18" charset="0"/>
                        </a:rPr>
                        <a:t>Football</a:t>
                      </a:r>
                    </a:p>
                  </a:txBody>
                  <a:tcPr anchor="ctr"/>
                </a:tc>
              </a:tr>
              <a:tr h="370840">
                <a:tc>
                  <a:txBody>
                    <a:bodyPr/>
                    <a:p>
                      <a:r>
                        <a:rPr dirty="0" sz="2800" lang="en-US">
                          <a:latin typeface="Times New Roman" pitchFamily="18" charset="0"/>
                          <a:cs typeface="Times New Roman" pitchFamily="18" charset="0"/>
                        </a:rPr>
                        <a:t>102</a:t>
                      </a:r>
                    </a:p>
                  </a:txBody>
                  <a:tcPr anchor="ctr"/>
                </a:tc>
                <a:tc>
                  <a:txBody>
                    <a:bodyPr/>
                    <a:p>
                      <a:r>
                        <a:rPr dirty="0" sz="2800" lang="en-US" err="1" smtClean="0">
                          <a:latin typeface="Times New Roman" pitchFamily="18" charset="0"/>
                          <a:cs typeface="Times New Roman" pitchFamily="18" charset="0"/>
                        </a:rPr>
                        <a:t>pqr</a:t>
                      </a:r>
                      <a:endParaRPr dirty="0" sz="2800" lang="en-US">
                        <a:latin typeface="Times New Roman" pitchFamily="18" charset="0"/>
                        <a:cs typeface="Times New Roman" pitchFamily="18" charset="0"/>
                      </a:endParaRPr>
                    </a:p>
                  </a:txBody>
                  <a:tcPr anchor="ctr"/>
                </a:tc>
                <a:tc>
                  <a:txBody>
                    <a:bodyPr/>
                    <a:p>
                      <a:r>
                        <a:rPr dirty="0" sz="2800" lang="en-US" err="1" smtClean="0">
                          <a:latin typeface="Times New Roman" pitchFamily="18" charset="0"/>
                          <a:cs typeface="Times New Roman" pitchFamily="18" charset="0"/>
                        </a:rPr>
                        <a:t>zz</a:t>
                      </a:r>
                      <a:endParaRPr dirty="0" sz="2800" lang="en-US">
                        <a:latin typeface="Times New Roman" pitchFamily="18" charset="0"/>
                        <a:cs typeface="Times New Roman" pitchFamily="18" charset="0"/>
                      </a:endParaRPr>
                    </a:p>
                  </a:txBody>
                  <a:tcPr anchor="ctr"/>
                </a:tc>
                <a:tc>
                  <a:txBody>
                    <a:bodyPr/>
                    <a:p>
                      <a:r>
                        <a:rPr dirty="0" sz="2800" lang="en-US">
                          <a:latin typeface="Times New Roman" pitchFamily="18" charset="0"/>
                          <a:cs typeface="Times New Roman" pitchFamily="18" charset="0"/>
                        </a:rPr>
                        <a:t>2</a:t>
                      </a:r>
                      <a:r>
                        <a:rPr dirty="0" sz="2800" lang="en-US" smtClean="0">
                          <a:latin typeface="Times New Roman" pitchFamily="18" charset="0"/>
                          <a:cs typeface="Times New Roman" pitchFamily="18" charset="0"/>
                        </a:rPr>
                        <a:t>9</a:t>
                      </a:r>
                      <a:endParaRPr dirty="0" sz="2800" lang="en-US">
                        <a:latin typeface="Times New Roman" pitchFamily="18" charset="0"/>
                        <a:cs typeface="Times New Roman" pitchFamily="18" charset="0"/>
                      </a:endParaRPr>
                    </a:p>
                  </a:txBody>
                  <a:tcPr anchor="ctr"/>
                </a:tc>
                <a:tc>
                  <a:txBody>
                    <a:bodyPr/>
                    <a:p>
                      <a:r>
                        <a:rPr sz="2800" lang="en-US">
                          <a:latin typeface="Times New Roman" pitchFamily="18" charset="0"/>
                          <a:cs typeface="Times New Roman" pitchFamily="18" charset="0"/>
                        </a:rPr>
                        <a:t>Science</a:t>
                      </a:r>
                    </a:p>
                  </a:txBody>
                  <a:tcPr anchor="ctr"/>
                </a:tc>
                <a:tc>
                  <a:txBody>
                    <a:bodyPr/>
                    <a:p>
                      <a:r>
                        <a:rPr sz="2800" lang="en-US">
                          <a:latin typeface="Times New Roman" pitchFamily="18" charset="0"/>
                          <a:cs typeface="Times New Roman" pitchFamily="18" charset="0"/>
                        </a:rPr>
                        <a:t>Cricket</a:t>
                      </a:r>
                    </a:p>
                  </a:txBody>
                  <a:tcPr anchor="ctr"/>
                </a:tc>
              </a:tr>
              <a:tr h="370840">
                <a:tc>
                  <a:txBody>
                    <a:bodyPr/>
                    <a:p>
                      <a:r>
                        <a:rPr dirty="0" sz="2800" lang="en-US">
                          <a:latin typeface="Times New Roman" pitchFamily="18" charset="0"/>
                          <a:cs typeface="Times New Roman" pitchFamily="18" charset="0"/>
                        </a:rPr>
                        <a:t>103</a:t>
                      </a:r>
                    </a:p>
                  </a:txBody>
                  <a:tcPr anchor="ctr"/>
                </a:tc>
                <a:tc>
                  <a:txBody>
                    <a:bodyPr/>
                    <a:p>
                      <a:r>
                        <a:rPr dirty="0" sz="2800" lang="en-US" err="1" smtClean="0">
                          <a:latin typeface="Times New Roman" pitchFamily="18" charset="0"/>
                          <a:cs typeface="Times New Roman" pitchFamily="18" charset="0"/>
                        </a:rPr>
                        <a:t>lmn</a:t>
                      </a:r>
                      <a:endParaRPr dirty="0" sz="2800" lang="en-US">
                        <a:latin typeface="Times New Roman" pitchFamily="18" charset="0"/>
                        <a:cs typeface="Times New Roman" pitchFamily="18" charset="0"/>
                      </a:endParaRPr>
                    </a:p>
                  </a:txBody>
                  <a:tcPr anchor="ctr"/>
                </a:tc>
                <a:tc>
                  <a:txBody>
                    <a:bodyPr/>
                    <a:p>
                      <a:r>
                        <a:rPr dirty="0" sz="2800" lang="en-US" err="1" smtClean="0">
                          <a:latin typeface="Times New Roman" pitchFamily="18" charset="0"/>
                          <a:cs typeface="Times New Roman" pitchFamily="18" charset="0"/>
                        </a:rPr>
                        <a:t>aa</a:t>
                      </a:r>
                      <a:endParaRPr dirty="0" sz="2800" lang="en-US">
                        <a:latin typeface="Times New Roman" pitchFamily="18" charset="0"/>
                        <a:cs typeface="Times New Roman" pitchFamily="18" charset="0"/>
                      </a:endParaRPr>
                    </a:p>
                  </a:txBody>
                  <a:tcPr anchor="ctr"/>
                </a:tc>
                <a:tc>
                  <a:txBody>
                    <a:bodyPr/>
                    <a:p>
                      <a:r>
                        <a:rPr dirty="0" sz="2800" lang="en-US">
                          <a:latin typeface="Times New Roman" pitchFamily="18" charset="0"/>
                          <a:cs typeface="Times New Roman" pitchFamily="18" charset="0"/>
                        </a:rPr>
                        <a:t>2</a:t>
                      </a:r>
                      <a:r>
                        <a:rPr dirty="0" sz="2800" lang="en-US" smtClean="0">
                          <a:latin typeface="Times New Roman" pitchFamily="18" charset="0"/>
                          <a:cs typeface="Times New Roman" pitchFamily="18" charset="0"/>
                        </a:rPr>
                        <a:t>8</a:t>
                      </a:r>
                      <a:endParaRPr dirty="0" sz="2800" lang="en-US">
                        <a:latin typeface="Times New Roman" pitchFamily="18" charset="0"/>
                        <a:cs typeface="Times New Roman" pitchFamily="18" charset="0"/>
                      </a:endParaRPr>
                    </a:p>
                  </a:txBody>
                  <a:tcPr anchor="ctr"/>
                </a:tc>
                <a:tc>
                  <a:txBody>
                    <a:bodyPr/>
                    <a:p>
                      <a:r>
                        <a:rPr sz="2800" lang="en-US">
                          <a:latin typeface="Times New Roman" pitchFamily="18" charset="0"/>
                          <a:cs typeface="Times New Roman" pitchFamily="18" charset="0"/>
                        </a:rPr>
                        <a:t>Maths</a:t>
                      </a:r>
                    </a:p>
                  </a:txBody>
                  <a:tcPr anchor="ctr"/>
                </a:tc>
                <a:tc>
                  <a:txBody>
                    <a:bodyPr/>
                    <a:p>
                      <a:r>
                        <a:rPr sz="2800" lang="en-US">
                          <a:latin typeface="Times New Roman" pitchFamily="18" charset="0"/>
                          <a:cs typeface="Times New Roman" pitchFamily="18" charset="0"/>
                        </a:rPr>
                        <a:t>Badminton</a:t>
                      </a:r>
                    </a:p>
                  </a:txBody>
                  <a:tcPr anchor="ctr"/>
                </a:tc>
              </a:tr>
              <a:tr h="370840">
                <a:tc>
                  <a:txBody>
                    <a:bodyPr/>
                    <a:p>
                      <a:r>
                        <a:rPr dirty="0" sz="2800" lang="en-US">
                          <a:latin typeface="Times New Roman" pitchFamily="18" charset="0"/>
                          <a:cs typeface="Times New Roman" pitchFamily="18" charset="0"/>
                        </a:rPr>
                        <a:t>104</a:t>
                      </a:r>
                    </a:p>
                  </a:txBody>
                  <a:tcPr anchor="ctr"/>
                </a:tc>
                <a:tc>
                  <a:txBody>
                    <a:bodyPr/>
                    <a:p>
                      <a:r>
                        <a:rPr dirty="0" sz="2800" lang="en-US" smtClean="0">
                          <a:latin typeface="Times New Roman" pitchFamily="18" charset="0"/>
                          <a:cs typeface="Times New Roman" pitchFamily="18" charset="0"/>
                        </a:rPr>
                        <a:t>def</a:t>
                      </a:r>
                      <a:endParaRPr dirty="0" sz="2800" lang="en-US">
                        <a:latin typeface="Times New Roman" pitchFamily="18" charset="0"/>
                        <a:cs typeface="Times New Roman" pitchFamily="18" charset="0"/>
                      </a:endParaRPr>
                    </a:p>
                  </a:txBody>
                  <a:tcPr anchor="ctr"/>
                </a:tc>
                <a:tc>
                  <a:txBody>
                    <a:bodyPr/>
                    <a:p>
                      <a:r>
                        <a:rPr dirty="0" sz="2800" lang="en-US" smtClean="0">
                          <a:latin typeface="Times New Roman" pitchFamily="18" charset="0"/>
                          <a:cs typeface="Times New Roman" pitchFamily="18" charset="0"/>
                        </a:rPr>
                        <a:t>bb</a:t>
                      </a:r>
                      <a:endParaRPr dirty="0" sz="2800" lang="en-US">
                        <a:latin typeface="Times New Roman" pitchFamily="18" charset="0"/>
                        <a:cs typeface="Times New Roman" pitchFamily="18" charset="0"/>
                      </a:endParaRPr>
                    </a:p>
                  </a:txBody>
                  <a:tcPr anchor="ctr"/>
                </a:tc>
                <a:tc>
                  <a:txBody>
                    <a:bodyPr/>
                    <a:p>
                      <a:r>
                        <a:rPr dirty="0" sz="2800" lang="en-US">
                          <a:latin typeface="Times New Roman" pitchFamily="18" charset="0"/>
                          <a:cs typeface="Times New Roman" pitchFamily="18" charset="0"/>
                        </a:rPr>
                        <a:t>2</a:t>
                      </a:r>
                      <a:r>
                        <a:rPr dirty="0" sz="2800" lang="en-US" smtClean="0">
                          <a:latin typeface="Times New Roman" pitchFamily="18" charset="0"/>
                          <a:cs typeface="Times New Roman" pitchFamily="18" charset="0"/>
                        </a:rPr>
                        <a:t>5</a:t>
                      </a:r>
                      <a:endParaRPr dirty="0" sz="2800" lang="en-US">
                        <a:latin typeface="Times New Roman" pitchFamily="18" charset="0"/>
                        <a:cs typeface="Times New Roman" pitchFamily="18" charset="0"/>
                      </a:endParaRPr>
                    </a:p>
                  </a:txBody>
                  <a:tcPr anchor="ctr"/>
                </a:tc>
                <a:tc>
                  <a:txBody>
                    <a:bodyPr/>
                    <a:p>
                      <a:r>
                        <a:rPr dirty="0" sz="2800" lang="en-US" smtClean="0">
                          <a:latin typeface="Times New Roman" pitchFamily="18" charset="0"/>
                          <a:cs typeface="Times New Roman" pitchFamily="18" charset="0"/>
                        </a:rPr>
                        <a:t>History</a:t>
                      </a:r>
                      <a:endParaRPr dirty="0" sz="2800" lang="en-US">
                        <a:latin typeface="Times New Roman" pitchFamily="18" charset="0"/>
                        <a:cs typeface="Times New Roman" pitchFamily="18" charset="0"/>
                      </a:endParaRPr>
                    </a:p>
                  </a:txBody>
                  <a:tcPr anchor="ctr"/>
                </a:tc>
                <a:tc>
                  <a:txBody>
                    <a:bodyPr/>
                    <a:p>
                      <a:r>
                        <a:rPr dirty="0" sz="2800" lang="en-US">
                          <a:latin typeface="Times New Roman" pitchFamily="18" charset="0"/>
                          <a:cs typeface="Times New Roman" pitchFamily="18" charset="0"/>
                        </a:rPr>
                        <a:t>Chess</a:t>
                      </a:r>
                    </a:p>
                  </a:txBody>
                  <a:tcPr anchor="ctr"/>
                </a:tc>
              </a:tr>
            </a:tbl>
          </a:graphicData>
        </a:graphic>
      </p:graphicFrame>
      <p:sp>
        <p:nvSpPr>
          <p:cNvPr id="1048811" name="Slide Number Placeholder 3"/>
          <p:cNvSpPr>
            <a:spLocks noGrp="1"/>
          </p:cNvSpPr>
          <p:nvPr>
            <p:ph type="sldNum" sz="quarter" idx="12"/>
          </p:nvPr>
        </p:nvSpPr>
        <p:spPr/>
        <p:txBody>
          <a:bodyPr/>
          <a:p>
            <a:fld id="{B6F15528-21DE-4FAA-801E-634DDDAF4B2B}" type="slidenum">
              <a:rPr lang="en-US" smtClean="0"/>
              <a:t>74</a:t>
            </a:fld>
            <a:endParaRPr lang="en-US"/>
          </a:p>
        </p:txBody>
      </p:sp>
    </p:spTree>
  </p:cSld>
  <p:clrMapOvr>
    <a:masterClrMapping/>
  </p:clrMapOvr>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812" name="Title 1"/>
          <p:cNvSpPr>
            <a:spLocks noGrp="1"/>
          </p:cNvSpPr>
          <p:nvPr>
            <p:ph type="title"/>
          </p:nvPr>
        </p:nvSpPr>
        <p:spPr>
          <a:xfrm>
            <a:off x="457200" y="274638"/>
            <a:ext cx="8229600" cy="334962"/>
          </a:xfrm>
        </p:spPr>
        <p:txBody>
          <a:bodyPr>
            <a:normAutofit fontScale="90000"/>
          </a:bodyPr>
          <a:p>
            <a:endParaRPr dirty="0" lang="en-US"/>
          </a:p>
        </p:txBody>
      </p:sp>
      <p:sp>
        <p:nvSpPr>
          <p:cNvPr id="1048813" name="Content Placeholder 2"/>
          <p:cNvSpPr>
            <a:spLocks noGrp="1"/>
          </p:cNvSpPr>
          <p:nvPr>
            <p:ph idx="1"/>
          </p:nvPr>
        </p:nvSpPr>
        <p:spPr>
          <a:xfrm>
            <a:off x="457200" y="838200"/>
            <a:ext cx="8229600" cy="5287963"/>
          </a:xfrm>
        </p:spPr>
        <p:txBody>
          <a:bodyPr/>
          <a:p>
            <a:r>
              <a:rPr dirty="0" lang="en-US" smtClean="0">
                <a:latin typeface="Times New Roman" pitchFamily="18" charset="0"/>
                <a:cs typeface="Times New Roman" pitchFamily="18" charset="0"/>
              </a:rPr>
              <a:t>The output would be something like,</a:t>
            </a:r>
            <a:endParaRPr dirty="0" lang="en-US">
              <a:latin typeface="Times New Roman" pitchFamily="18" charset="0"/>
              <a:cs typeface="Times New Roman" pitchFamily="18" charset="0"/>
            </a:endParaRPr>
          </a:p>
        </p:txBody>
      </p:sp>
      <p:sp>
        <p:nvSpPr>
          <p:cNvPr id="1048814" name="Slide Number Placeholder 3"/>
          <p:cNvSpPr>
            <a:spLocks noGrp="1"/>
          </p:cNvSpPr>
          <p:nvPr>
            <p:ph type="sldNum" sz="quarter" idx="12"/>
          </p:nvPr>
        </p:nvSpPr>
        <p:spPr/>
        <p:txBody>
          <a:bodyPr/>
          <a:p>
            <a:fld id="{B6F15528-21DE-4FAA-801E-634DDDAF4B2B}" type="slidenum">
              <a:rPr lang="en-US" smtClean="0"/>
              <a:t>75</a:t>
            </a:fld>
            <a:endParaRPr lang="en-US"/>
          </a:p>
        </p:txBody>
      </p:sp>
      <p:graphicFrame>
        <p:nvGraphicFramePr>
          <p:cNvPr id="4194335" name="Table 4"/>
          <p:cNvGraphicFramePr>
            <a:graphicFrameLocks noGrp="1"/>
          </p:cNvGraphicFramePr>
          <p:nvPr/>
        </p:nvGraphicFramePr>
        <p:xfrm>
          <a:off x="1219200" y="1676400"/>
          <a:ext cx="5791200" cy="2286000"/>
        </p:xfrm>
        <a:graphic>
          <a:graphicData uri="http://schemas.openxmlformats.org/drawingml/2006/table">
            <a:tbl>
              <a:tblPr firstRow="1" bandRow="1">
                <a:tableStyleId>{5C22544A-7EE6-4342-B048-85BDC9FD1C3A}</a:tableStyleId>
              </a:tblPr>
              <a:tblGrid>
                <a:gridCol w="1930400"/>
                <a:gridCol w="1930400"/>
                <a:gridCol w="1930400"/>
              </a:tblGrid>
              <a:tr h="370840">
                <a:tc>
                  <a:txBody>
                    <a:bodyPr/>
                    <a:p>
                      <a:r>
                        <a:rPr dirty="0" sz="2400" lang="en-US" err="1">
                          <a:latin typeface="Times New Roman" pitchFamily="18" charset="0"/>
                          <a:cs typeface="Times New Roman" pitchFamily="18" charset="0"/>
                        </a:rPr>
                        <a:t>first_name</a:t>
                      </a:r>
                      <a:endParaRPr dirty="0" sz="2400" lang="en-US">
                        <a:latin typeface="Times New Roman" pitchFamily="18" charset="0"/>
                        <a:cs typeface="Times New Roman" pitchFamily="18" charset="0"/>
                      </a:endParaRPr>
                    </a:p>
                  </a:txBody>
                  <a:tcPr anchor="ctr"/>
                </a:tc>
                <a:tc>
                  <a:txBody>
                    <a:bodyPr/>
                    <a:p>
                      <a:r>
                        <a:rPr sz="2400" lang="en-US">
                          <a:latin typeface="Times New Roman" pitchFamily="18" charset="0"/>
                          <a:cs typeface="Times New Roman" pitchFamily="18" charset="0"/>
                        </a:rPr>
                        <a:t>last_name</a:t>
                      </a:r>
                    </a:p>
                  </a:txBody>
                  <a:tcPr anchor="ctr"/>
                </a:tc>
                <a:tc>
                  <a:txBody>
                    <a:bodyPr/>
                    <a:p>
                      <a:r>
                        <a:rPr sz="2400" lang="en-US">
                          <a:latin typeface="Times New Roman" pitchFamily="18" charset="0"/>
                          <a:cs typeface="Times New Roman" pitchFamily="18" charset="0"/>
                        </a:rPr>
                        <a:t>subject</a:t>
                      </a:r>
                    </a:p>
                  </a:txBody>
                  <a:tcPr anchor="ctr"/>
                </a:tc>
              </a:tr>
              <a:tr h="370840">
                <a:tc>
                  <a:txBody>
                    <a:bodyPr/>
                    <a:p>
                      <a:r>
                        <a:rPr dirty="0" sz="2400" lang="en-US" err="1" smtClean="0">
                          <a:latin typeface="Times New Roman" pitchFamily="18" charset="0"/>
                          <a:cs typeface="Times New Roman" pitchFamily="18" charset="0"/>
                        </a:rPr>
                        <a:t>lmn</a:t>
                      </a:r>
                      <a:endParaRPr dirty="0" sz="2400" lang="en-US">
                        <a:latin typeface="Times New Roman" pitchFamily="18" charset="0"/>
                        <a:cs typeface="Times New Roman" pitchFamily="18" charset="0"/>
                      </a:endParaRPr>
                    </a:p>
                  </a:txBody>
                  <a:tcPr anchor="ctr"/>
                </a:tc>
                <a:tc>
                  <a:txBody>
                    <a:bodyPr/>
                    <a:p>
                      <a:r>
                        <a:rPr dirty="0" sz="2400" lang="en-US" err="1" smtClean="0">
                          <a:latin typeface="Times New Roman" pitchFamily="18" charset="0"/>
                          <a:cs typeface="Times New Roman" pitchFamily="18" charset="0"/>
                        </a:rPr>
                        <a:t>aa</a:t>
                      </a:r>
                      <a:endParaRPr dirty="0" sz="2400" lang="en-US">
                        <a:latin typeface="Times New Roman" pitchFamily="18" charset="0"/>
                        <a:cs typeface="Times New Roman" pitchFamily="18" charset="0"/>
                      </a:endParaRPr>
                    </a:p>
                  </a:txBody>
                  <a:tcPr anchor="ctr"/>
                </a:tc>
                <a:tc>
                  <a:txBody>
                    <a:bodyPr/>
                    <a:p>
                      <a:r>
                        <a:rPr sz="2400" lang="en-US">
                          <a:latin typeface="Times New Roman" pitchFamily="18" charset="0"/>
                          <a:cs typeface="Times New Roman" pitchFamily="18" charset="0"/>
                        </a:rPr>
                        <a:t>Maths</a:t>
                      </a:r>
                    </a:p>
                  </a:txBody>
                  <a:tcPr anchor="ctr"/>
                </a:tc>
              </a:tr>
              <a:tr h="370840">
                <a:tc>
                  <a:txBody>
                    <a:bodyPr/>
                    <a:p>
                      <a:r>
                        <a:rPr dirty="0" sz="2400" lang="en-US" smtClean="0">
                          <a:latin typeface="Times New Roman" pitchFamily="18" charset="0"/>
                          <a:cs typeface="Times New Roman" pitchFamily="18" charset="0"/>
                        </a:rPr>
                        <a:t>xyz</a:t>
                      </a:r>
                      <a:endParaRPr dirty="0" sz="2400" lang="en-US">
                        <a:latin typeface="Times New Roman" pitchFamily="18" charset="0"/>
                        <a:cs typeface="Times New Roman" pitchFamily="18" charset="0"/>
                      </a:endParaRPr>
                    </a:p>
                  </a:txBody>
                  <a:tcPr anchor="ctr"/>
                </a:tc>
                <a:tc>
                  <a:txBody>
                    <a:bodyPr/>
                    <a:p>
                      <a:r>
                        <a:rPr dirty="0" sz="2400" lang="en-US" smtClean="0">
                          <a:latin typeface="Times New Roman" pitchFamily="18" charset="0"/>
                          <a:cs typeface="Times New Roman" pitchFamily="18" charset="0"/>
                        </a:rPr>
                        <a:t>pp</a:t>
                      </a:r>
                      <a:endParaRPr dirty="0" sz="2400" lang="en-US">
                        <a:latin typeface="Times New Roman" pitchFamily="18" charset="0"/>
                        <a:cs typeface="Times New Roman" pitchFamily="18" charset="0"/>
                      </a:endParaRPr>
                    </a:p>
                  </a:txBody>
                  <a:tcPr anchor="ctr"/>
                </a:tc>
                <a:tc>
                  <a:txBody>
                    <a:bodyPr/>
                    <a:p>
                      <a:r>
                        <a:rPr dirty="0" sz="2400" lang="en-US" err="1">
                          <a:latin typeface="Times New Roman" pitchFamily="18" charset="0"/>
                          <a:cs typeface="Times New Roman" pitchFamily="18" charset="0"/>
                        </a:rPr>
                        <a:t>Maths</a:t>
                      </a:r>
                      <a:endParaRPr dirty="0" sz="2400" lang="en-US">
                        <a:latin typeface="Times New Roman" pitchFamily="18" charset="0"/>
                        <a:cs typeface="Times New Roman" pitchFamily="18" charset="0"/>
                      </a:endParaRPr>
                    </a:p>
                  </a:txBody>
                  <a:tcPr anchor="ctr"/>
                </a:tc>
              </a:tr>
              <a:tr h="370840">
                <a:tc>
                  <a:txBody>
                    <a:bodyPr/>
                    <a:p>
                      <a:r>
                        <a:rPr dirty="0" sz="2400" lang="en-US" err="1" smtClean="0">
                          <a:latin typeface="Times New Roman" pitchFamily="18" charset="0"/>
                          <a:cs typeface="Times New Roman" pitchFamily="18" charset="0"/>
                        </a:rPr>
                        <a:t>pqr</a:t>
                      </a:r>
                      <a:endParaRPr dirty="0" sz="2400" lang="en-US">
                        <a:latin typeface="Times New Roman" pitchFamily="18" charset="0"/>
                        <a:cs typeface="Times New Roman" pitchFamily="18" charset="0"/>
                      </a:endParaRPr>
                    </a:p>
                  </a:txBody>
                  <a:tcPr anchor="ctr"/>
                </a:tc>
                <a:tc>
                  <a:txBody>
                    <a:bodyPr/>
                    <a:p>
                      <a:r>
                        <a:rPr dirty="0" sz="2400" lang="en-US" err="1" smtClean="0">
                          <a:latin typeface="Times New Roman" pitchFamily="18" charset="0"/>
                          <a:cs typeface="Times New Roman" pitchFamily="18" charset="0"/>
                        </a:rPr>
                        <a:t>zz</a:t>
                      </a:r>
                      <a:endParaRPr dirty="0" sz="2400" lang="en-US">
                        <a:latin typeface="Times New Roman" pitchFamily="18" charset="0"/>
                        <a:cs typeface="Times New Roman" pitchFamily="18" charset="0"/>
                      </a:endParaRPr>
                    </a:p>
                  </a:txBody>
                  <a:tcPr anchor="ctr"/>
                </a:tc>
                <a:tc>
                  <a:txBody>
                    <a:bodyPr/>
                    <a:p>
                      <a:r>
                        <a:rPr dirty="0" sz="2400" lang="en-US">
                          <a:latin typeface="Times New Roman" pitchFamily="18" charset="0"/>
                          <a:cs typeface="Times New Roman" pitchFamily="18" charset="0"/>
                        </a:rPr>
                        <a:t>Science</a:t>
                      </a:r>
                    </a:p>
                  </a:txBody>
                  <a:tcPr anchor="ctr"/>
                </a:tc>
              </a:tr>
              <a:tr h="370840">
                <a:tc>
                  <a:txBody>
                    <a:bodyPr/>
                    <a:p>
                      <a:r>
                        <a:rPr dirty="0" sz="2400" lang="en-US" err="1" smtClean="0">
                          <a:latin typeface="Times New Roman" pitchFamily="18" charset="0"/>
                          <a:cs typeface="Times New Roman" pitchFamily="18" charset="0"/>
                        </a:rPr>
                        <a:t>abc</a:t>
                      </a:r>
                      <a:endParaRPr dirty="0" sz="2400" lang="en-US">
                        <a:latin typeface="Times New Roman" pitchFamily="18" charset="0"/>
                        <a:cs typeface="Times New Roman" pitchFamily="18" charset="0"/>
                      </a:endParaRPr>
                    </a:p>
                  </a:txBody>
                  <a:tcPr anchor="ctr"/>
                </a:tc>
                <a:tc>
                  <a:txBody>
                    <a:bodyPr/>
                    <a:p>
                      <a:r>
                        <a:rPr dirty="0" sz="2400" lang="en-US" err="1" smtClean="0">
                          <a:latin typeface="Times New Roman" pitchFamily="18" charset="0"/>
                          <a:cs typeface="Times New Roman" pitchFamily="18" charset="0"/>
                        </a:rPr>
                        <a:t>gg</a:t>
                      </a:r>
                      <a:endParaRPr dirty="0" sz="2400" lang="en-US">
                        <a:latin typeface="Times New Roman" pitchFamily="18" charset="0"/>
                        <a:cs typeface="Times New Roman" pitchFamily="18" charset="0"/>
                      </a:endParaRPr>
                    </a:p>
                  </a:txBody>
                  <a:tcPr anchor="ctr"/>
                </a:tc>
                <a:tc>
                  <a:txBody>
                    <a:bodyPr/>
                    <a:p>
                      <a:r>
                        <a:rPr dirty="0" sz="2400" lang="en-US">
                          <a:latin typeface="Times New Roman" pitchFamily="18" charset="0"/>
                          <a:cs typeface="Times New Roman" pitchFamily="18" charset="0"/>
                        </a:rPr>
                        <a:t>Science</a:t>
                      </a:r>
                    </a:p>
                  </a:txBody>
                  <a:tcPr anchor="ctr"/>
                </a:tc>
              </a:tr>
            </a:tbl>
          </a:graphicData>
        </a:graphic>
      </p:graphicFrame>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815" name="Title 1"/>
          <p:cNvSpPr>
            <a:spLocks noGrp="1"/>
          </p:cNvSpPr>
          <p:nvPr>
            <p:ph type="ctrTitle"/>
          </p:nvPr>
        </p:nvSpPr>
        <p:spPr>
          <a:xfrm>
            <a:off x="685800" y="1"/>
            <a:ext cx="7772400" cy="685799"/>
          </a:xfrm>
        </p:spPr>
        <p:txBody>
          <a:bodyPr>
            <a:normAutofit/>
          </a:bodyPr>
          <a:p>
            <a:r>
              <a:rPr b="1" dirty="0" sz="3200" lang="en-US" smtClean="0">
                <a:solidFill>
                  <a:srgbClr val="FF0000"/>
                </a:solidFill>
                <a:latin typeface="Times New Roman" pitchFamily="18" charset="0"/>
                <a:cs typeface="Times New Roman" pitchFamily="18" charset="0"/>
              </a:rPr>
              <a:t>SQL Functions</a:t>
            </a:r>
            <a:endParaRPr b="1" dirty="0" sz="3200" lang="en-US">
              <a:solidFill>
                <a:srgbClr val="FF0000"/>
              </a:solidFill>
              <a:latin typeface="Times New Roman" pitchFamily="18" charset="0"/>
              <a:cs typeface="Times New Roman" pitchFamily="18" charset="0"/>
            </a:endParaRPr>
          </a:p>
        </p:txBody>
      </p:sp>
      <p:sp>
        <p:nvSpPr>
          <p:cNvPr id="1048816" name="Subtitle 2"/>
          <p:cNvSpPr>
            <a:spLocks noGrp="1"/>
          </p:cNvSpPr>
          <p:nvPr>
            <p:ph type="subTitle" idx="1"/>
          </p:nvPr>
        </p:nvSpPr>
        <p:spPr>
          <a:xfrm>
            <a:off x="304800" y="914400"/>
            <a:ext cx="8610600" cy="5791200"/>
          </a:xfrm>
        </p:spPr>
        <p:txBody>
          <a:bodyPr>
            <a:normAutofit/>
          </a:bodyPr>
          <a:p>
            <a:pPr algn="l"/>
            <a:r>
              <a:rPr dirty="0" sz="2800" lang="en-US" smtClean="0">
                <a:solidFill>
                  <a:schemeClr val="tx1"/>
                </a:solidFill>
                <a:latin typeface="Times New Roman" pitchFamily="18" charset="0"/>
                <a:cs typeface="Times New Roman" pitchFamily="18" charset="0"/>
              </a:rPr>
              <a:t>Functions are a very powerful feature of SQL and can be used to do the following:</a:t>
            </a:r>
          </a:p>
          <a:p>
            <a:pPr algn="l"/>
            <a:endParaRPr dirty="0" sz="2800" lang="en-US" smtClean="0">
              <a:solidFill>
                <a:schemeClr val="tx1"/>
              </a:solidFill>
              <a:latin typeface="Times New Roman" pitchFamily="18" charset="0"/>
              <a:cs typeface="Times New Roman" pitchFamily="18" charset="0"/>
            </a:endParaRPr>
          </a:p>
          <a:p>
            <a:pPr algn="l">
              <a:buFont typeface="Arial" pitchFamily="34" charset="0"/>
              <a:buChar char="•"/>
            </a:pPr>
            <a:r>
              <a:rPr dirty="0" sz="2800" lang="en-US" smtClean="0">
                <a:solidFill>
                  <a:schemeClr val="tx1"/>
                </a:solidFill>
                <a:latin typeface="Times New Roman" pitchFamily="18" charset="0"/>
                <a:cs typeface="Times New Roman" pitchFamily="18" charset="0"/>
              </a:rPr>
              <a:t>Perform calculations on data</a:t>
            </a:r>
          </a:p>
          <a:p>
            <a:pPr algn="l">
              <a:buFont typeface="Arial" pitchFamily="34" charset="0"/>
              <a:buChar char="•"/>
            </a:pPr>
            <a:r>
              <a:rPr dirty="0" sz="2800" lang="en-US" smtClean="0">
                <a:solidFill>
                  <a:schemeClr val="tx1"/>
                </a:solidFill>
                <a:latin typeface="Times New Roman" pitchFamily="18" charset="0"/>
                <a:cs typeface="Times New Roman" pitchFamily="18" charset="0"/>
              </a:rPr>
              <a:t>Manipulate output for groups of rows</a:t>
            </a:r>
          </a:p>
          <a:p>
            <a:pPr algn="l">
              <a:buFont typeface="Arial" pitchFamily="34" charset="0"/>
              <a:buChar char="•"/>
            </a:pPr>
            <a:r>
              <a:rPr dirty="0" sz="2800" lang="en-US" smtClean="0">
                <a:solidFill>
                  <a:schemeClr val="tx1"/>
                </a:solidFill>
                <a:latin typeface="Times New Roman" pitchFamily="18" charset="0"/>
                <a:cs typeface="Times New Roman" pitchFamily="18" charset="0"/>
              </a:rPr>
              <a:t>Format dates and numbers for display</a:t>
            </a:r>
          </a:p>
          <a:p>
            <a:pPr algn="l">
              <a:buFont typeface="Arial" pitchFamily="34" charset="0"/>
              <a:buChar char="•"/>
            </a:pPr>
            <a:r>
              <a:rPr dirty="0" sz="2800" lang="en-US" smtClean="0">
                <a:solidFill>
                  <a:schemeClr val="tx1"/>
                </a:solidFill>
                <a:latin typeface="Times New Roman" pitchFamily="18" charset="0"/>
                <a:cs typeface="Times New Roman" pitchFamily="18" charset="0"/>
              </a:rPr>
              <a:t>Convert column data types.</a:t>
            </a:r>
            <a:endParaRPr dirty="0" sz="2800" lang="en-US">
              <a:solidFill>
                <a:schemeClr val="tx1"/>
              </a:solidFill>
              <a:latin typeface="Times New Roman" pitchFamily="18" charset="0"/>
              <a:cs typeface="Times New Roman" pitchFamily="18" charset="0"/>
            </a:endParaRPr>
          </a:p>
        </p:txBody>
      </p:sp>
      <p:sp>
        <p:nvSpPr>
          <p:cNvPr id="1048817" name="Slide Number Placeholder 3"/>
          <p:cNvSpPr>
            <a:spLocks noGrp="1"/>
          </p:cNvSpPr>
          <p:nvPr>
            <p:ph type="sldNum" sz="quarter" idx="12"/>
          </p:nvPr>
        </p:nvSpPr>
        <p:spPr/>
        <p:txBody>
          <a:bodyPr/>
          <a:p>
            <a:fld id="{B6F15528-21DE-4FAA-801E-634DDDAF4B2B}" type="slidenum">
              <a:rPr lang="en-US" smtClean="0"/>
              <a:t>76</a:t>
            </a:fld>
            <a:endParaRPr lang="en-US"/>
          </a:p>
        </p:txBody>
      </p:sp>
    </p:spTree>
  </p:cSld>
  <p:clrMapOvr>
    <a:masterClrMapping/>
  </p:clrMapOvr>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818" name="Title 1"/>
          <p:cNvSpPr>
            <a:spLocks noGrp="1"/>
          </p:cNvSpPr>
          <p:nvPr>
            <p:ph type="title"/>
          </p:nvPr>
        </p:nvSpPr>
        <p:spPr>
          <a:xfrm>
            <a:off x="457200" y="274638"/>
            <a:ext cx="8229600" cy="106362"/>
          </a:xfrm>
        </p:spPr>
        <p:txBody>
          <a:bodyPr>
            <a:normAutofit fontScale="90000"/>
          </a:bodyPr>
          <a:p>
            <a:endParaRPr dirty="0" lang="en-US"/>
          </a:p>
        </p:txBody>
      </p:sp>
      <p:sp>
        <p:nvSpPr>
          <p:cNvPr id="1048819" name="Content Placeholder 2"/>
          <p:cNvSpPr>
            <a:spLocks noGrp="1"/>
          </p:cNvSpPr>
          <p:nvPr>
            <p:ph idx="1"/>
          </p:nvPr>
        </p:nvSpPr>
        <p:spPr>
          <a:xfrm>
            <a:off x="228600" y="533400"/>
            <a:ext cx="8686800" cy="6019800"/>
          </a:xfrm>
        </p:spPr>
        <p:txBody>
          <a:bodyPr>
            <a:normAutofit/>
          </a:bodyPr>
          <a:p>
            <a:r>
              <a:rPr dirty="0" lang="en-US" smtClean="0">
                <a:solidFill>
                  <a:srgbClr val="FF0000"/>
                </a:solidFill>
                <a:latin typeface="Times New Roman" pitchFamily="18" charset="0"/>
                <a:cs typeface="Times New Roman" pitchFamily="18" charset="0"/>
              </a:rPr>
              <a:t>Two types of functions in Oracle.</a:t>
            </a:r>
          </a:p>
          <a:p>
            <a:pPr>
              <a:buNone/>
            </a:pPr>
            <a:r>
              <a:rPr dirty="0" lang="en-US" smtClean="0">
                <a:solidFill>
                  <a:srgbClr val="FF0000"/>
                </a:solidFill>
                <a:latin typeface="Times New Roman" pitchFamily="18" charset="0"/>
                <a:cs typeface="Times New Roman" pitchFamily="18" charset="0"/>
              </a:rPr>
              <a:t/>
            </a:r>
            <a:br>
              <a:rPr dirty="0" lang="en-US" smtClean="0">
                <a:solidFill>
                  <a:srgbClr val="FF0000"/>
                </a:solidFill>
                <a:latin typeface="Times New Roman" pitchFamily="18" charset="0"/>
                <a:cs typeface="Times New Roman" pitchFamily="18" charset="0"/>
              </a:rPr>
            </a:br>
            <a:r>
              <a:rPr b="1" dirty="0" sz="2800" lang="en-US" smtClean="0">
                <a:solidFill>
                  <a:srgbClr val="FF0000"/>
                </a:solidFill>
                <a:latin typeface="Times New Roman" pitchFamily="18" charset="0"/>
                <a:cs typeface="Times New Roman" pitchFamily="18" charset="0"/>
              </a:rPr>
              <a:t>1) Single Row Functions:</a:t>
            </a:r>
            <a:r>
              <a:rPr dirty="0" sz="2800" lang="en-US" smtClean="0">
                <a:solidFill>
                  <a:srgbClr val="FF0000"/>
                </a:solidFill>
                <a:latin typeface="Times New Roman" pitchFamily="18" charset="0"/>
                <a:cs typeface="Times New Roman" pitchFamily="18" charset="0"/>
              </a:rPr>
              <a:t> </a:t>
            </a:r>
            <a:r>
              <a:rPr dirty="0" sz="2800" lang="en-US" smtClean="0">
                <a:latin typeface="Times New Roman" pitchFamily="18" charset="0"/>
                <a:cs typeface="Times New Roman" pitchFamily="18" charset="0"/>
              </a:rPr>
              <a:t>Single row or Scalar functions return a value for every row that is processed in a query. </a:t>
            </a:r>
          </a:p>
          <a:p>
            <a:pPr>
              <a:buNone/>
            </a:pPr>
            <a:r>
              <a:rPr dirty="0" sz="2800" lang="en-US" smtClean="0">
                <a:solidFill>
                  <a:srgbClr val="FF0000"/>
                </a:solidFill>
                <a:latin typeface="Times New Roman" pitchFamily="18" charset="0"/>
                <a:cs typeface="Times New Roman" pitchFamily="18" charset="0"/>
              </a:rPr>
              <a:t/>
            </a:r>
            <a:br>
              <a:rPr dirty="0" sz="2800" lang="en-US" smtClean="0">
                <a:solidFill>
                  <a:srgbClr val="FF0000"/>
                </a:solidFill>
                <a:latin typeface="Times New Roman" pitchFamily="18" charset="0"/>
                <a:cs typeface="Times New Roman" pitchFamily="18" charset="0"/>
              </a:rPr>
            </a:br>
            <a:r>
              <a:rPr b="1" dirty="0" sz="2800" lang="en-US" smtClean="0">
                <a:solidFill>
                  <a:srgbClr val="FF0000"/>
                </a:solidFill>
                <a:latin typeface="Times New Roman" pitchFamily="18" charset="0"/>
                <a:cs typeface="Times New Roman" pitchFamily="18" charset="0"/>
              </a:rPr>
              <a:t>2) Group Functions: </a:t>
            </a:r>
            <a:r>
              <a:rPr dirty="0" sz="2800" lang="en-US" smtClean="0">
                <a:latin typeface="Times New Roman" pitchFamily="18" charset="0"/>
                <a:cs typeface="Times New Roman" pitchFamily="18" charset="0"/>
              </a:rPr>
              <a:t>These functions group the rows of data based on the values returned by the query. The group functions are used to calculate aggregate values like total or average, which return just one total or one average value after processing a group of rows.</a:t>
            </a:r>
          </a:p>
          <a:p>
            <a:endParaRPr dirty="0" lang="en-US"/>
          </a:p>
        </p:txBody>
      </p:sp>
      <p:sp>
        <p:nvSpPr>
          <p:cNvPr id="1048820" name="Slide Number Placeholder 3"/>
          <p:cNvSpPr>
            <a:spLocks noGrp="1"/>
          </p:cNvSpPr>
          <p:nvPr>
            <p:ph type="sldNum" sz="quarter" idx="12"/>
          </p:nvPr>
        </p:nvSpPr>
        <p:spPr/>
        <p:txBody>
          <a:bodyPr/>
          <a:p>
            <a:fld id="{B6F15528-21DE-4FAA-801E-634DDDAF4B2B}" type="slidenum">
              <a:rPr lang="en-US" smtClean="0"/>
              <a:t>77</a:t>
            </a:fld>
            <a:endParaRPr lang="en-US"/>
          </a:p>
        </p:txBody>
      </p:sp>
    </p:spTree>
  </p:cSld>
  <p:clrMapOvr>
    <a:masterClrMapping/>
  </p:clrMapOvr>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821" name="Title 1"/>
          <p:cNvSpPr>
            <a:spLocks noGrp="1"/>
          </p:cNvSpPr>
          <p:nvPr>
            <p:ph type="title"/>
          </p:nvPr>
        </p:nvSpPr>
        <p:spPr>
          <a:xfrm>
            <a:off x="457200" y="274638"/>
            <a:ext cx="8229600" cy="411162"/>
          </a:xfrm>
        </p:spPr>
        <p:txBody>
          <a:bodyPr>
            <a:noAutofit/>
          </a:bodyPr>
          <a:p>
            <a:r>
              <a:rPr b="1" dirty="0" sz="3200" lang="en-US" smtClean="0">
                <a:solidFill>
                  <a:srgbClr val="FF0000"/>
                </a:solidFill>
                <a:latin typeface="Times New Roman" pitchFamily="18" charset="0"/>
                <a:cs typeface="Times New Roman" pitchFamily="18" charset="0"/>
              </a:rPr>
              <a:t>Single row functions</a:t>
            </a:r>
            <a:endParaRPr b="1" dirty="0" sz="3200" lang="en-US">
              <a:solidFill>
                <a:srgbClr val="FF0000"/>
              </a:solidFill>
              <a:latin typeface="Times New Roman" pitchFamily="18" charset="0"/>
              <a:cs typeface="Times New Roman" pitchFamily="18" charset="0"/>
            </a:endParaRPr>
          </a:p>
        </p:txBody>
      </p:sp>
      <p:sp>
        <p:nvSpPr>
          <p:cNvPr id="1048822" name="Content Placeholder 2"/>
          <p:cNvSpPr>
            <a:spLocks noGrp="1"/>
          </p:cNvSpPr>
          <p:nvPr>
            <p:ph idx="1"/>
          </p:nvPr>
        </p:nvSpPr>
        <p:spPr>
          <a:xfrm>
            <a:off x="457200" y="914400"/>
            <a:ext cx="8229600" cy="5943600"/>
          </a:xfrm>
        </p:spPr>
        <p:txBody>
          <a:bodyPr>
            <a:normAutofit/>
          </a:bodyPr>
          <a:p>
            <a:r>
              <a:rPr dirty="0" sz="2800" lang="en-US" smtClean="0">
                <a:latin typeface="Times New Roman" pitchFamily="18" charset="0"/>
                <a:cs typeface="Times New Roman" pitchFamily="18" charset="0"/>
              </a:rPr>
              <a:t>These are used to manipulate data items. They accept one or more arguments and return one value for each row returned by the query. An argument can be one of the following :</a:t>
            </a:r>
          </a:p>
          <a:p>
            <a:r>
              <a:rPr dirty="0" sz="2800" lang="en-US" smtClean="0">
                <a:latin typeface="Times New Roman" pitchFamily="18" charset="0"/>
                <a:cs typeface="Times New Roman" pitchFamily="18" charset="0"/>
              </a:rPr>
              <a:t>User –supplied constant</a:t>
            </a:r>
          </a:p>
          <a:p>
            <a:r>
              <a:rPr dirty="0" sz="2800" lang="en-US" smtClean="0">
                <a:latin typeface="Times New Roman" pitchFamily="18" charset="0"/>
                <a:cs typeface="Times New Roman" pitchFamily="18" charset="0"/>
              </a:rPr>
              <a:t>Variable value</a:t>
            </a:r>
          </a:p>
          <a:p>
            <a:r>
              <a:rPr dirty="0" sz="2800" lang="en-US" smtClean="0">
                <a:latin typeface="Times New Roman" pitchFamily="18" charset="0"/>
                <a:cs typeface="Times New Roman" pitchFamily="18" charset="0"/>
              </a:rPr>
              <a:t>Column name</a:t>
            </a:r>
          </a:p>
          <a:p>
            <a:r>
              <a:rPr dirty="0" sz="2800" lang="en-US" smtClean="0">
                <a:latin typeface="Times New Roman" pitchFamily="18" charset="0"/>
                <a:cs typeface="Times New Roman" pitchFamily="18" charset="0"/>
              </a:rPr>
              <a:t>Expression</a:t>
            </a:r>
          </a:p>
          <a:p>
            <a:pPr>
              <a:buNone/>
            </a:pPr>
            <a:r>
              <a:rPr dirty="0" sz="2800" lang="en-US" smtClean="0">
                <a:latin typeface="Times New Roman" pitchFamily="18" charset="0"/>
                <a:cs typeface="Times New Roman" pitchFamily="18" charset="0"/>
              </a:rPr>
              <a:t>These functions operate on single rows only and return one result per row.</a:t>
            </a:r>
          </a:p>
          <a:p>
            <a:endParaRPr dirty="0" lang="en-US" smtClean="0"/>
          </a:p>
          <a:p>
            <a:endParaRPr dirty="0" lang="en-US"/>
          </a:p>
        </p:txBody>
      </p:sp>
      <p:sp>
        <p:nvSpPr>
          <p:cNvPr id="1048823" name="Slide Number Placeholder 3"/>
          <p:cNvSpPr>
            <a:spLocks noGrp="1"/>
          </p:cNvSpPr>
          <p:nvPr>
            <p:ph type="sldNum" sz="quarter" idx="12"/>
          </p:nvPr>
        </p:nvSpPr>
        <p:spPr/>
        <p:txBody>
          <a:bodyPr/>
          <a:p>
            <a:fld id="{B6F15528-21DE-4FAA-801E-634DDDAF4B2B}" type="slidenum">
              <a:rPr lang="en-US" smtClean="0"/>
              <a:t>78</a:t>
            </a:fld>
            <a:endParaRPr lang="en-US"/>
          </a:p>
        </p:txBody>
      </p:sp>
    </p:spTree>
  </p:cSld>
  <p:clrMapOvr>
    <a:masterClrMapping/>
  </p:clrMapOvr>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824" name="Title 1"/>
          <p:cNvSpPr>
            <a:spLocks noGrp="1"/>
          </p:cNvSpPr>
          <p:nvPr>
            <p:ph type="title"/>
          </p:nvPr>
        </p:nvSpPr>
        <p:spPr>
          <a:xfrm>
            <a:off x="457200" y="0"/>
            <a:ext cx="8229600" cy="45719"/>
          </a:xfrm>
        </p:spPr>
        <p:txBody>
          <a:bodyPr>
            <a:normAutofit fontScale="90000"/>
          </a:bodyPr>
          <a:p>
            <a:endParaRPr dirty="0" lang="en-US"/>
          </a:p>
        </p:txBody>
      </p:sp>
      <p:sp>
        <p:nvSpPr>
          <p:cNvPr id="1048825" name="Content Placeholder 2"/>
          <p:cNvSpPr>
            <a:spLocks noGrp="1"/>
          </p:cNvSpPr>
          <p:nvPr>
            <p:ph idx="1"/>
          </p:nvPr>
        </p:nvSpPr>
        <p:spPr>
          <a:xfrm>
            <a:off x="457200" y="0"/>
            <a:ext cx="8229600" cy="6705600"/>
          </a:xfrm>
        </p:spPr>
        <p:txBody>
          <a:bodyPr>
            <a:noAutofit/>
          </a:bodyPr>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Four types of single row functions are:,</a:t>
            </a:r>
          </a:p>
          <a:p>
            <a:pPr>
              <a:buNone/>
            </a:pPr>
            <a:r>
              <a:rPr dirty="0" sz="2500" lang="en-US" smtClean="0">
                <a:latin typeface="Times New Roman" pitchFamily="18" charset="0"/>
                <a:cs typeface="Times New Roman" pitchFamily="18" charset="0"/>
              </a:rPr>
              <a:t/>
            </a:r>
            <a:br>
              <a:rPr dirty="0" sz="2500" lang="en-US" smtClean="0">
                <a:latin typeface="Times New Roman" pitchFamily="18" charset="0"/>
                <a:cs typeface="Times New Roman" pitchFamily="18" charset="0"/>
              </a:rPr>
            </a:br>
            <a:r>
              <a:rPr b="1" dirty="0" sz="2500" lang="en-US" smtClean="0">
                <a:solidFill>
                  <a:srgbClr val="FF0000"/>
                </a:solidFill>
                <a:latin typeface="Times New Roman" pitchFamily="18" charset="0"/>
                <a:cs typeface="Times New Roman" pitchFamily="18" charset="0"/>
              </a:rPr>
              <a:t>1) Numeric Functions:</a:t>
            </a:r>
            <a:r>
              <a:rPr dirty="0" sz="2500" lang="en-US" smtClean="0">
                <a:solidFill>
                  <a:srgbClr val="FF0000"/>
                </a:solidFill>
                <a:latin typeface="Times New Roman" pitchFamily="18" charset="0"/>
                <a:cs typeface="Times New Roman" pitchFamily="18" charset="0"/>
              </a:rPr>
              <a:t> </a:t>
            </a:r>
            <a:r>
              <a:rPr dirty="0" sz="2500" lang="en-US" smtClean="0">
                <a:latin typeface="Times New Roman" pitchFamily="18" charset="0"/>
                <a:cs typeface="Times New Roman" pitchFamily="18" charset="0"/>
              </a:rPr>
              <a:t>These are functions that accept numeric input and return numeric values. </a:t>
            </a:r>
          </a:p>
          <a:p>
            <a:pPr>
              <a:buNone/>
            </a:pPr>
            <a:endParaRPr dirty="0" sz="2500" lang="en-US" smtClean="0">
              <a:latin typeface="Times New Roman" pitchFamily="18" charset="0"/>
              <a:cs typeface="Times New Roman" pitchFamily="18" charset="0"/>
            </a:endParaRPr>
          </a:p>
          <a:p>
            <a:pPr>
              <a:buNone/>
            </a:pPr>
            <a:r>
              <a:rPr b="1" dirty="0" sz="2500" lang="en-US" smtClean="0">
                <a:solidFill>
                  <a:srgbClr val="FF0000"/>
                </a:solidFill>
                <a:latin typeface="Times New Roman" pitchFamily="18" charset="0"/>
                <a:cs typeface="Times New Roman" pitchFamily="18" charset="0"/>
              </a:rPr>
              <a:t>     2) Character or Text Functions:</a:t>
            </a:r>
            <a:r>
              <a:rPr dirty="0" sz="2500" lang="en-US" smtClean="0">
                <a:solidFill>
                  <a:srgbClr val="FF0000"/>
                </a:solidFill>
                <a:latin typeface="Times New Roman" pitchFamily="18" charset="0"/>
                <a:cs typeface="Times New Roman" pitchFamily="18" charset="0"/>
              </a:rPr>
              <a:t> </a:t>
            </a:r>
            <a:r>
              <a:rPr dirty="0" sz="2500" lang="en-US" smtClean="0">
                <a:latin typeface="Times New Roman" pitchFamily="18" charset="0"/>
                <a:cs typeface="Times New Roman" pitchFamily="18" charset="0"/>
              </a:rPr>
              <a:t>These are functions that accept character input and can return both character and number values. </a:t>
            </a:r>
          </a:p>
          <a:p>
            <a:pPr>
              <a:buNone/>
            </a:pPr>
            <a:r>
              <a:rPr dirty="0" sz="2500" lang="en-US" smtClean="0">
                <a:latin typeface="Times New Roman" pitchFamily="18" charset="0"/>
                <a:cs typeface="Times New Roman" pitchFamily="18" charset="0"/>
              </a:rPr>
              <a:t/>
            </a:r>
            <a:br>
              <a:rPr dirty="0" sz="2500" lang="en-US" smtClean="0">
                <a:latin typeface="Times New Roman" pitchFamily="18" charset="0"/>
                <a:cs typeface="Times New Roman" pitchFamily="18" charset="0"/>
              </a:rPr>
            </a:br>
            <a:r>
              <a:rPr b="1" dirty="0" sz="2500" lang="en-US" smtClean="0">
                <a:solidFill>
                  <a:srgbClr val="FF0000"/>
                </a:solidFill>
                <a:latin typeface="Times New Roman" pitchFamily="18" charset="0"/>
                <a:cs typeface="Times New Roman" pitchFamily="18" charset="0"/>
              </a:rPr>
              <a:t>3) Date Functions:</a:t>
            </a:r>
            <a:r>
              <a:rPr dirty="0" sz="2500" lang="en-US" smtClean="0">
                <a:solidFill>
                  <a:srgbClr val="FF0000"/>
                </a:solidFill>
                <a:latin typeface="Times New Roman" pitchFamily="18" charset="0"/>
                <a:cs typeface="Times New Roman" pitchFamily="18" charset="0"/>
              </a:rPr>
              <a:t> </a:t>
            </a:r>
            <a:r>
              <a:rPr dirty="0" sz="2500" lang="en-US" smtClean="0">
                <a:latin typeface="Times New Roman" pitchFamily="18" charset="0"/>
                <a:cs typeface="Times New Roman" pitchFamily="18" charset="0"/>
              </a:rPr>
              <a:t>These are functions that take values that are of </a:t>
            </a:r>
            <a:r>
              <a:rPr dirty="0" sz="2500" lang="en-US" err="1" smtClean="0">
                <a:latin typeface="Times New Roman" pitchFamily="18" charset="0"/>
                <a:cs typeface="Times New Roman" pitchFamily="18" charset="0"/>
              </a:rPr>
              <a:t>datatype</a:t>
            </a:r>
            <a:r>
              <a:rPr dirty="0" sz="2500" lang="en-US" smtClean="0">
                <a:latin typeface="Times New Roman" pitchFamily="18" charset="0"/>
                <a:cs typeface="Times New Roman" pitchFamily="18" charset="0"/>
              </a:rPr>
              <a:t> DATE as input and return values of </a:t>
            </a:r>
            <a:r>
              <a:rPr dirty="0" sz="2500" lang="en-US" err="1" smtClean="0">
                <a:latin typeface="Times New Roman" pitchFamily="18" charset="0"/>
                <a:cs typeface="Times New Roman" pitchFamily="18" charset="0"/>
              </a:rPr>
              <a:t>datatype</a:t>
            </a:r>
            <a:r>
              <a:rPr dirty="0" sz="2500" lang="en-US" smtClean="0">
                <a:latin typeface="Times New Roman" pitchFamily="18" charset="0"/>
                <a:cs typeface="Times New Roman" pitchFamily="18" charset="0"/>
              </a:rPr>
              <a:t> DATE, except for the MONTHS_BETWEEN function, which returns a number.</a:t>
            </a:r>
            <a:br>
              <a:rPr dirty="0" sz="2500" lang="en-US" smtClean="0">
                <a:latin typeface="Times New Roman" pitchFamily="18" charset="0"/>
                <a:cs typeface="Times New Roman" pitchFamily="18" charset="0"/>
              </a:rPr>
            </a:br>
            <a:endParaRPr dirty="0" sz="2500" lang="en-US">
              <a:latin typeface="Times New Roman" pitchFamily="18" charset="0"/>
              <a:cs typeface="Times New Roman" pitchFamily="18" charset="0"/>
            </a:endParaRPr>
          </a:p>
        </p:txBody>
      </p:sp>
      <p:sp>
        <p:nvSpPr>
          <p:cNvPr id="1048826" name="Slide Number Placeholder 3"/>
          <p:cNvSpPr>
            <a:spLocks noGrp="1"/>
          </p:cNvSpPr>
          <p:nvPr>
            <p:ph type="sldNum" sz="quarter" idx="12"/>
          </p:nvPr>
        </p:nvSpPr>
        <p:spPr/>
        <p:txBody>
          <a:bodyPr/>
          <a:p>
            <a:fld id="{B6F15528-21DE-4FAA-801E-634DDDAF4B2B}" type="slidenum">
              <a:rPr lang="en-US" smtClean="0"/>
              <a:t>79</a:t>
            </a:fld>
            <a:endParaRPr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12" name="Title 1"/>
          <p:cNvSpPr>
            <a:spLocks noGrp="1"/>
          </p:cNvSpPr>
          <p:nvPr>
            <p:ph type="title"/>
          </p:nvPr>
        </p:nvSpPr>
        <p:spPr>
          <a:xfrm>
            <a:off x="457200" y="457200"/>
            <a:ext cx="8229600" cy="762000"/>
          </a:xfrm>
        </p:spPr>
        <p:txBody>
          <a:bodyPr>
            <a:normAutofit fontScale="90000"/>
          </a:bodyPr>
          <a:p>
            <a:r>
              <a:rPr b="1" dirty="0" sz="3100" lang="en-US" smtClean="0">
                <a:solidFill>
                  <a:srgbClr val="FF0000"/>
                </a:solidFill>
                <a:latin typeface="Times New Roman" pitchFamily="18" charset="0"/>
                <a:cs typeface="Times New Roman" pitchFamily="18" charset="0"/>
              </a:rPr>
              <a:t>Unique Key at table level:</a:t>
            </a:r>
            <a:r>
              <a:rPr dirty="0" lang="en-US" smtClean="0"/>
              <a:t/>
            </a:r>
            <a:br>
              <a:rPr dirty="0" lang="en-US" smtClean="0"/>
            </a:br>
            <a:r>
              <a:rPr dirty="0" lang="en-US" smtClean="0"/>
              <a:t/>
            </a:r>
            <a:br>
              <a:rPr dirty="0" lang="en-US" smtClean="0"/>
            </a:br>
            <a:endParaRPr dirty="0" lang="en-US"/>
          </a:p>
        </p:txBody>
      </p:sp>
      <p:sp>
        <p:nvSpPr>
          <p:cNvPr id="1048613" name="Content Placeholder 2"/>
          <p:cNvSpPr>
            <a:spLocks noGrp="1"/>
          </p:cNvSpPr>
          <p:nvPr>
            <p:ph idx="1"/>
          </p:nvPr>
        </p:nvSpPr>
        <p:spPr>
          <a:xfrm>
            <a:off x="457200" y="457200"/>
            <a:ext cx="8229600" cy="5668963"/>
          </a:xfrm>
        </p:spPr>
        <p:txBody>
          <a:bodyPr>
            <a:normAutofit/>
          </a:bodyPr>
          <a:p>
            <a:endParaRPr dirty="0" sz="2800" lang="en-US" smtClean="0">
              <a:solidFill>
                <a:srgbClr val="FF0000"/>
              </a:solidFill>
              <a:latin typeface="Times New Roman" pitchFamily="18" charset="0"/>
              <a:cs typeface="Times New Roman" pitchFamily="18" charset="0"/>
            </a:endParaRPr>
          </a:p>
          <a:p>
            <a:r>
              <a:rPr dirty="0" sz="2800" lang="en-US" smtClean="0">
                <a:solidFill>
                  <a:srgbClr val="FF0000"/>
                </a:solidFill>
                <a:latin typeface="Times New Roman" pitchFamily="18" charset="0"/>
                <a:cs typeface="Times New Roman" pitchFamily="18" charset="0"/>
              </a:rPr>
              <a:t>CREATE TABLE </a:t>
            </a:r>
            <a:r>
              <a:rPr dirty="0" sz="2800" lang="en-US" smtClean="0">
                <a:latin typeface="Times New Roman" pitchFamily="18" charset="0"/>
                <a:cs typeface="Times New Roman" pitchFamily="18" charset="0"/>
              </a:rPr>
              <a:t>employee</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 id number(5) </a:t>
            </a:r>
            <a:r>
              <a:rPr dirty="0" sz="2800" lang="en-US" smtClean="0">
                <a:solidFill>
                  <a:srgbClr val="FF0000"/>
                </a:solidFill>
                <a:latin typeface="Times New Roman" pitchFamily="18" charset="0"/>
                <a:cs typeface="Times New Roman" pitchFamily="18" charset="0"/>
              </a:rPr>
              <a:t>PRIMARY KEY,</a:t>
            </a:r>
            <a:br>
              <a:rPr dirty="0" sz="2800" lang="en-US" smtClean="0">
                <a:solidFill>
                  <a:srgbClr val="FF0000"/>
                </a:solidFill>
                <a:latin typeface="Times New Roman" pitchFamily="18" charset="0"/>
                <a:cs typeface="Times New Roman" pitchFamily="18" charset="0"/>
              </a:rPr>
            </a:br>
            <a:r>
              <a:rPr dirty="0" sz="2800" lang="en-US" smtClean="0">
                <a:latin typeface="Times New Roman" pitchFamily="18" charset="0"/>
                <a:cs typeface="Times New Roman" pitchFamily="18" charset="0"/>
              </a:rPr>
              <a:t>name char(20),</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dept char(10),</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age number(2),</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salary number(10),</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location char(10),</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CONSTRAINT</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loc_un</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UNIQUE</a:t>
            </a:r>
            <a:r>
              <a:rPr dirty="0" sz="2800" lang="en-US" smtClean="0">
                <a:latin typeface="Times New Roman" pitchFamily="18" charset="0"/>
                <a:cs typeface="Times New Roman" pitchFamily="18" charset="0"/>
              </a:rPr>
              <a:t>(location)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a:t>
            </a:r>
          </a:p>
          <a:p>
            <a:endParaRPr dirty="0" lang="en-US"/>
          </a:p>
        </p:txBody>
      </p:sp>
      <p:sp>
        <p:nvSpPr>
          <p:cNvPr id="1048614" name="Slide Number Placeholder 3"/>
          <p:cNvSpPr>
            <a:spLocks noGrp="1"/>
          </p:cNvSpPr>
          <p:nvPr>
            <p:ph type="sldNum" sz="quarter" idx="12"/>
          </p:nvPr>
        </p:nvSpPr>
        <p:spPr/>
        <p:txBody>
          <a:bodyPr/>
          <a:p>
            <a:fld id="{B6F15528-21DE-4FAA-801E-634DDDAF4B2B}" type="slidenum">
              <a:rPr lang="en-US" smtClean="0"/>
              <a:t>8</a:t>
            </a:fld>
            <a:endParaRPr lang="en-US"/>
          </a:p>
        </p:txBody>
      </p:sp>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827" name="Content Placeholder 2"/>
          <p:cNvSpPr>
            <a:spLocks noGrp="1"/>
          </p:cNvSpPr>
          <p:nvPr>
            <p:ph idx="1"/>
          </p:nvPr>
        </p:nvSpPr>
        <p:spPr>
          <a:xfrm>
            <a:off x="457200" y="304800"/>
            <a:ext cx="8229600" cy="5821363"/>
          </a:xfrm>
        </p:spPr>
        <p:txBody>
          <a:bodyPr>
            <a:normAutofit/>
          </a:bodyPr>
          <a:p>
            <a:pPr>
              <a:buNone/>
            </a:pPr>
            <a:r>
              <a:rPr b="1" dirty="0" lang="en-US" smtClean="0">
                <a:solidFill>
                  <a:srgbClr val="FF0000"/>
                </a:solidFill>
                <a:latin typeface="Times New Roman" pitchFamily="18" charset="0"/>
                <a:cs typeface="Times New Roman" pitchFamily="18" charset="0"/>
              </a:rPr>
              <a:t>4) Conversion Functions:</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These are functions that help us to convert a value in one form to another form. For Example: a null value into an actual value, or a value from one </a:t>
            </a:r>
            <a:r>
              <a:rPr dirty="0" lang="en-US" err="1" smtClean="0">
                <a:latin typeface="Times New Roman" pitchFamily="18" charset="0"/>
                <a:cs typeface="Times New Roman" pitchFamily="18" charset="0"/>
              </a:rPr>
              <a:t>datatype</a:t>
            </a:r>
            <a:r>
              <a:rPr dirty="0" lang="en-US" smtClean="0">
                <a:latin typeface="Times New Roman" pitchFamily="18" charset="0"/>
                <a:cs typeface="Times New Roman" pitchFamily="18" charset="0"/>
              </a:rPr>
              <a:t> to another </a:t>
            </a:r>
            <a:r>
              <a:rPr dirty="0" lang="en-US" err="1" smtClean="0">
                <a:latin typeface="Times New Roman" pitchFamily="18" charset="0"/>
                <a:cs typeface="Times New Roman" pitchFamily="18" charset="0"/>
              </a:rPr>
              <a:t>datatype</a:t>
            </a:r>
            <a:r>
              <a:rPr dirty="0" lang="en-US" smtClean="0">
                <a:latin typeface="Times New Roman" pitchFamily="18" charset="0"/>
                <a:cs typeface="Times New Roman" pitchFamily="18" charset="0"/>
              </a:rPr>
              <a:t> like </a:t>
            </a:r>
            <a:r>
              <a:rPr dirty="0" lang="en-US" smtClean="0">
                <a:solidFill>
                  <a:srgbClr val="FF0000"/>
                </a:solidFill>
                <a:latin typeface="Times New Roman" pitchFamily="18" charset="0"/>
                <a:cs typeface="Times New Roman" pitchFamily="18" charset="0"/>
              </a:rPr>
              <a:t>NVL, TO_CHAR, TO_NUMBER, TO_DATE </a:t>
            </a:r>
            <a:r>
              <a:rPr dirty="0" lang="en-US" smtClean="0">
                <a:latin typeface="Times New Roman" pitchFamily="18" charset="0"/>
                <a:cs typeface="Times New Roman" pitchFamily="18" charset="0"/>
              </a:rPr>
              <a:t>etc.</a:t>
            </a:r>
          </a:p>
          <a:p>
            <a:pPr>
              <a:buNone/>
            </a:pP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You can combine more than one function together in an expression. This is known as </a:t>
            </a:r>
            <a:r>
              <a:rPr dirty="0" lang="en-US" smtClean="0">
                <a:solidFill>
                  <a:srgbClr val="FF0000"/>
                </a:solidFill>
                <a:latin typeface="Times New Roman" pitchFamily="18" charset="0"/>
                <a:cs typeface="Times New Roman" pitchFamily="18" charset="0"/>
              </a:rPr>
              <a:t>nesting of functions.</a:t>
            </a:r>
          </a:p>
          <a:p>
            <a:endParaRPr dirty="0" lang="en-US"/>
          </a:p>
        </p:txBody>
      </p:sp>
      <p:sp>
        <p:nvSpPr>
          <p:cNvPr id="1048828" name="Slide Number Placeholder 3"/>
          <p:cNvSpPr>
            <a:spLocks noGrp="1"/>
          </p:cNvSpPr>
          <p:nvPr>
            <p:ph type="sldNum" sz="quarter" idx="12"/>
          </p:nvPr>
        </p:nvSpPr>
        <p:spPr/>
        <p:txBody>
          <a:bodyPr/>
          <a:p>
            <a:fld id="{B6F15528-21DE-4FAA-801E-634DDDAF4B2B}" type="slidenum">
              <a:rPr lang="en-US" smtClean="0"/>
              <a:t>80</a:t>
            </a:fld>
            <a:endParaRPr lang="en-US"/>
          </a:p>
        </p:txBody>
      </p:sp>
    </p:spTree>
  </p:cSld>
  <p:clrMapOvr>
    <a:masterClrMapping/>
  </p:clrMapOvr>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829" name="Title 1"/>
          <p:cNvSpPr>
            <a:spLocks noGrp="1"/>
          </p:cNvSpPr>
          <p:nvPr>
            <p:ph type="title"/>
          </p:nvPr>
        </p:nvSpPr>
        <p:spPr>
          <a:xfrm>
            <a:off x="457200" y="0"/>
            <a:ext cx="8229600" cy="228600"/>
          </a:xfrm>
        </p:spPr>
        <p:txBody>
          <a:bodyPr>
            <a:normAutofit fontScale="90000"/>
          </a:bodyPr>
          <a:p>
            <a:endParaRPr dirty="0" lang="en-US"/>
          </a:p>
        </p:txBody>
      </p:sp>
      <p:sp>
        <p:nvSpPr>
          <p:cNvPr id="1048830" name="Content Placeholder 2"/>
          <p:cNvSpPr>
            <a:spLocks noGrp="1"/>
          </p:cNvSpPr>
          <p:nvPr>
            <p:ph idx="1"/>
          </p:nvPr>
        </p:nvSpPr>
        <p:spPr>
          <a:xfrm>
            <a:off x="457200" y="381000"/>
            <a:ext cx="8229600" cy="6477000"/>
          </a:xfrm>
        </p:spPr>
        <p:txBody>
          <a:bodyPr/>
          <a:p>
            <a:r>
              <a:rPr b="1" dirty="0" sz="2500" lang="en-US" smtClean="0">
                <a:solidFill>
                  <a:srgbClr val="FF0000"/>
                </a:solidFill>
                <a:latin typeface="Times New Roman" pitchFamily="18" charset="0"/>
                <a:cs typeface="Times New Roman" pitchFamily="18" charset="0"/>
              </a:rPr>
              <a:t>1) Numeric Functions: </a:t>
            </a:r>
          </a:p>
          <a:p>
            <a:pPr>
              <a:buNone/>
            </a:pPr>
            <a:r>
              <a:rPr dirty="0" sz="2500" lang="en-US" smtClean="0">
                <a:latin typeface="Times New Roman" pitchFamily="18" charset="0"/>
                <a:cs typeface="Times New Roman" pitchFamily="18" charset="0"/>
              </a:rPr>
              <a:t>    Numeric functions are used to perform operations on numbers. They accept numeric values as input and return numeric values as output. Few of the Numeric functions are:</a:t>
            </a:r>
          </a:p>
          <a:p>
            <a:endParaRPr dirty="0" lang="en-US"/>
          </a:p>
        </p:txBody>
      </p:sp>
      <p:graphicFrame>
        <p:nvGraphicFramePr>
          <p:cNvPr id="4194336" name="Table 3"/>
          <p:cNvGraphicFramePr>
            <a:graphicFrameLocks noGrp="1"/>
          </p:cNvGraphicFramePr>
          <p:nvPr/>
        </p:nvGraphicFramePr>
        <p:xfrm>
          <a:off x="304800" y="2514600"/>
          <a:ext cx="8458201" cy="3566160"/>
        </p:xfrm>
        <a:graphic>
          <a:graphicData uri="http://schemas.openxmlformats.org/drawingml/2006/table">
            <a:tbl>
              <a:tblPr firstRow="1" bandRow="1">
                <a:tableStyleId>{5C22544A-7EE6-4342-B048-85BDC9FD1C3A}</a:tableStyleId>
              </a:tblPr>
              <a:tblGrid>
                <a:gridCol w="2209800"/>
                <a:gridCol w="6248401"/>
              </a:tblGrid>
              <a:tr h="370840">
                <a:tc>
                  <a:txBody>
                    <a:bodyPr/>
                    <a:p>
                      <a:r>
                        <a:rPr dirty="0" sz="2200" lang="en-US">
                          <a:latin typeface="Times New Roman" pitchFamily="18" charset="0"/>
                          <a:cs typeface="Times New Roman" pitchFamily="18" charset="0"/>
                        </a:rPr>
                        <a:t>Function Name</a:t>
                      </a:r>
                    </a:p>
                  </a:txBody>
                  <a:tcPr anchor="ctr"/>
                </a:tc>
                <a:tc>
                  <a:txBody>
                    <a:bodyPr/>
                    <a:p>
                      <a:r>
                        <a:rPr sz="2200" lang="en-US">
                          <a:latin typeface="Times New Roman" pitchFamily="18" charset="0"/>
                          <a:cs typeface="Times New Roman" pitchFamily="18" charset="0"/>
                        </a:rPr>
                        <a:t>Return Value</a:t>
                      </a:r>
                    </a:p>
                  </a:txBody>
                  <a:tcPr anchor="ctr"/>
                </a:tc>
              </a:tr>
              <a:tr h="370840">
                <a:tc>
                  <a:txBody>
                    <a:bodyPr/>
                    <a:p>
                      <a:r>
                        <a:rPr dirty="0" sz="2200" lang="en-US">
                          <a:latin typeface="Times New Roman" pitchFamily="18" charset="0"/>
                          <a:cs typeface="Times New Roman" pitchFamily="18" charset="0"/>
                        </a:rPr>
                        <a:t>ABS (x)</a:t>
                      </a:r>
                    </a:p>
                  </a:txBody>
                  <a:tcPr anchor="ctr"/>
                </a:tc>
                <a:tc>
                  <a:txBody>
                    <a:bodyPr/>
                    <a:p>
                      <a:r>
                        <a:rPr sz="2200" lang="en-US">
                          <a:latin typeface="Times New Roman" pitchFamily="18" charset="0"/>
                          <a:cs typeface="Times New Roman" pitchFamily="18" charset="0"/>
                        </a:rPr>
                        <a:t>Absolute value of the number '</a:t>
                      </a:r>
                      <a:r>
                        <a:rPr sz="2200" i="1" lang="en-US">
                          <a:latin typeface="Times New Roman" pitchFamily="18" charset="0"/>
                          <a:cs typeface="Times New Roman" pitchFamily="18" charset="0"/>
                        </a:rPr>
                        <a:t>x</a:t>
                      </a:r>
                      <a:r>
                        <a:rPr sz="2200" lang="en-US">
                          <a:latin typeface="Times New Roman" pitchFamily="18" charset="0"/>
                          <a:cs typeface="Times New Roman" pitchFamily="18" charset="0"/>
                        </a:rPr>
                        <a:t>'</a:t>
                      </a:r>
                    </a:p>
                  </a:txBody>
                  <a:tcPr anchor="ctr"/>
                </a:tc>
              </a:tr>
              <a:tr h="370840">
                <a:tc>
                  <a:txBody>
                    <a:bodyPr/>
                    <a:p>
                      <a:r>
                        <a:rPr dirty="0" sz="2200" lang="en-US">
                          <a:latin typeface="Times New Roman" pitchFamily="18" charset="0"/>
                          <a:cs typeface="Times New Roman" pitchFamily="18" charset="0"/>
                        </a:rPr>
                        <a:t>CEIL (x)</a:t>
                      </a:r>
                    </a:p>
                  </a:txBody>
                  <a:tcPr anchor="ctr"/>
                </a:tc>
                <a:tc>
                  <a:txBody>
                    <a:bodyPr/>
                    <a:p>
                      <a:r>
                        <a:rPr dirty="0" sz="2200" lang="en-US">
                          <a:latin typeface="Times New Roman" pitchFamily="18" charset="0"/>
                          <a:cs typeface="Times New Roman" pitchFamily="18" charset="0"/>
                        </a:rPr>
                        <a:t>Integer value that is Greater than or equal to the number '</a:t>
                      </a:r>
                      <a:r>
                        <a:rPr dirty="0" sz="2200" i="1" lang="en-US">
                          <a:latin typeface="Times New Roman" pitchFamily="18" charset="0"/>
                          <a:cs typeface="Times New Roman" pitchFamily="18" charset="0"/>
                        </a:rPr>
                        <a:t>x</a:t>
                      </a:r>
                      <a:r>
                        <a:rPr dirty="0" sz="2200" lang="en-US">
                          <a:latin typeface="Times New Roman" pitchFamily="18" charset="0"/>
                          <a:cs typeface="Times New Roman" pitchFamily="18" charset="0"/>
                        </a:rPr>
                        <a:t>'</a:t>
                      </a:r>
                    </a:p>
                  </a:txBody>
                  <a:tcPr anchor="ctr"/>
                </a:tc>
              </a:tr>
              <a:tr h="370840">
                <a:tc>
                  <a:txBody>
                    <a:bodyPr/>
                    <a:p>
                      <a:r>
                        <a:rPr dirty="0" sz="2200" lang="en-US">
                          <a:latin typeface="Times New Roman" pitchFamily="18" charset="0"/>
                          <a:cs typeface="Times New Roman" pitchFamily="18" charset="0"/>
                        </a:rPr>
                        <a:t>FLOOR (x)</a:t>
                      </a:r>
                    </a:p>
                  </a:txBody>
                  <a:tcPr anchor="ctr"/>
                </a:tc>
                <a:tc>
                  <a:txBody>
                    <a:bodyPr/>
                    <a:p>
                      <a:r>
                        <a:rPr dirty="0" sz="2200" lang="en-US">
                          <a:latin typeface="Times New Roman" pitchFamily="18" charset="0"/>
                          <a:cs typeface="Times New Roman" pitchFamily="18" charset="0"/>
                        </a:rPr>
                        <a:t>Integer value that is Less than or equal to the number '</a:t>
                      </a:r>
                      <a:r>
                        <a:rPr dirty="0" sz="2200" i="1" lang="en-US">
                          <a:latin typeface="Times New Roman" pitchFamily="18" charset="0"/>
                          <a:cs typeface="Times New Roman" pitchFamily="18" charset="0"/>
                        </a:rPr>
                        <a:t>x</a:t>
                      </a:r>
                      <a:r>
                        <a:rPr dirty="0" sz="2200" lang="en-US">
                          <a:latin typeface="Times New Roman" pitchFamily="18" charset="0"/>
                          <a:cs typeface="Times New Roman" pitchFamily="18" charset="0"/>
                        </a:rPr>
                        <a:t>'</a:t>
                      </a:r>
                    </a:p>
                  </a:txBody>
                  <a:tcPr anchor="ctr"/>
                </a:tc>
              </a:tr>
              <a:tr h="370840">
                <a:tc>
                  <a:txBody>
                    <a:bodyPr/>
                    <a:p>
                      <a:r>
                        <a:rPr sz="2200" lang="en-US">
                          <a:latin typeface="Times New Roman" pitchFamily="18" charset="0"/>
                          <a:cs typeface="Times New Roman" pitchFamily="18" charset="0"/>
                        </a:rPr>
                        <a:t>TRUNC (x, y)</a:t>
                      </a:r>
                    </a:p>
                  </a:txBody>
                  <a:tcPr anchor="ctr"/>
                </a:tc>
                <a:tc>
                  <a:txBody>
                    <a:bodyPr/>
                    <a:p>
                      <a:r>
                        <a:rPr dirty="0" sz="2200" lang="en-US">
                          <a:latin typeface="Times New Roman" pitchFamily="18" charset="0"/>
                          <a:cs typeface="Times New Roman" pitchFamily="18" charset="0"/>
                        </a:rPr>
                        <a:t>Truncates value of number '</a:t>
                      </a:r>
                      <a:r>
                        <a:rPr dirty="0" sz="2200" i="1" lang="en-US">
                          <a:latin typeface="Times New Roman" pitchFamily="18" charset="0"/>
                          <a:cs typeface="Times New Roman" pitchFamily="18" charset="0"/>
                        </a:rPr>
                        <a:t>x</a:t>
                      </a:r>
                      <a:r>
                        <a:rPr dirty="0" sz="2200" lang="en-US">
                          <a:latin typeface="Times New Roman" pitchFamily="18" charset="0"/>
                          <a:cs typeface="Times New Roman" pitchFamily="18" charset="0"/>
                        </a:rPr>
                        <a:t>' up to '</a:t>
                      </a:r>
                      <a:r>
                        <a:rPr dirty="0" sz="2200" i="1" lang="en-US">
                          <a:latin typeface="Times New Roman" pitchFamily="18" charset="0"/>
                          <a:cs typeface="Times New Roman" pitchFamily="18" charset="0"/>
                        </a:rPr>
                        <a:t>y</a:t>
                      </a:r>
                      <a:r>
                        <a:rPr dirty="0" sz="2200" lang="en-US">
                          <a:latin typeface="Times New Roman" pitchFamily="18" charset="0"/>
                          <a:cs typeface="Times New Roman" pitchFamily="18" charset="0"/>
                        </a:rPr>
                        <a:t>' decimal places</a:t>
                      </a:r>
                    </a:p>
                  </a:txBody>
                  <a:tcPr anchor="ctr"/>
                </a:tc>
              </a:tr>
              <a:tr h="370840">
                <a:tc>
                  <a:txBody>
                    <a:bodyPr/>
                    <a:p>
                      <a:r>
                        <a:rPr sz="2200" lang="en-US">
                          <a:latin typeface="Times New Roman" pitchFamily="18" charset="0"/>
                          <a:cs typeface="Times New Roman" pitchFamily="18" charset="0"/>
                        </a:rPr>
                        <a:t>ROUND (x, y)</a:t>
                      </a:r>
                    </a:p>
                  </a:txBody>
                  <a:tcPr anchor="ctr"/>
                </a:tc>
                <a:tc>
                  <a:txBody>
                    <a:bodyPr/>
                    <a:p>
                      <a:r>
                        <a:rPr dirty="0" sz="2200" lang="en-US">
                          <a:latin typeface="Times New Roman" pitchFamily="18" charset="0"/>
                          <a:cs typeface="Times New Roman" pitchFamily="18" charset="0"/>
                        </a:rPr>
                        <a:t>Rounded off value of the number '</a:t>
                      </a:r>
                      <a:r>
                        <a:rPr dirty="0" sz="2200" i="1" lang="en-US">
                          <a:latin typeface="Times New Roman" pitchFamily="18" charset="0"/>
                          <a:cs typeface="Times New Roman" pitchFamily="18" charset="0"/>
                        </a:rPr>
                        <a:t>x</a:t>
                      </a:r>
                      <a:r>
                        <a:rPr dirty="0" sz="2200" lang="en-US">
                          <a:latin typeface="Times New Roman" pitchFamily="18" charset="0"/>
                          <a:cs typeface="Times New Roman" pitchFamily="18" charset="0"/>
                        </a:rPr>
                        <a:t>' up to the number '</a:t>
                      </a:r>
                      <a:r>
                        <a:rPr dirty="0" sz="2200" i="1" lang="en-US">
                          <a:latin typeface="Times New Roman" pitchFamily="18" charset="0"/>
                          <a:cs typeface="Times New Roman" pitchFamily="18" charset="0"/>
                        </a:rPr>
                        <a:t>y</a:t>
                      </a:r>
                      <a:r>
                        <a:rPr dirty="0" sz="2200" lang="en-US">
                          <a:latin typeface="Times New Roman" pitchFamily="18" charset="0"/>
                          <a:cs typeface="Times New Roman" pitchFamily="18" charset="0"/>
                        </a:rPr>
                        <a:t>' decimal places</a:t>
                      </a:r>
                    </a:p>
                  </a:txBody>
                  <a:tcPr anchor="ctr"/>
                </a:tc>
              </a:tr>
            </a:tbl>
          </a:graphicData>
        </a:graphic>
      </p:graphicFrame>
      <p:sp>
        <p:nvSpPr>
          <p:cNvPr id="1048831" name="Slide Number Placeholder 4"/>
          <p:cNvSpPr>
            <a:spLocks noGrp="1"/>
          </p:cNvSpPr>
          <p:nvPr>
            <p:ph type="sldNum" sz="quarter" idx="12"/>
          </p:nvPr>
        </p:nvSpPr>
        <p:spPr/>
        <p:txBody>
          <a:bodyPr/>
          <a:p>
            <a:fld id="{B6F15528-21DE-4FAA-801E-634DDDAF4B2B}" type="slidenum">
              <a:rPr lang="en-US" smtClean="0"/>
              <a:t>81</a:t>
            </a:fld>
            <a:endParaRPr lang="en-US"/>
          </a:p>
        </p:txBody>
      </p:sp>
    </p:spTree>
  </p:cSld>
  <p:clrMapOvr>
    <a:masterClrMapping/>
  </p:clrMapOvr>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832" name="Title 1"/>
          <p:cNvSpPr>
            <a:spLocks noGrp="1"/>
          </p:cNvSpPr>
          <p:nvPr>
            <p:ph type="title"/>
          </p:nvPr>
        </p:nvSpPr>
        <p:spPr>
          <a:xfrm>
            <a:off x="457200" y="0"/>
            <a:ext cx="8229600" cy="457200"/>
          </a:xfrm>
        </p:spPr>
        <p:txBody>
          <a:bodyPr>
            <a:noAutofit/>
          </a:bodyPr>
          <a:p>
            <a:pPr algn="l"/>
            <a:endParaRPr dirty="0" sz="2400" lang="en-US">
              <a:solidFill>
                <a:srgbClr val="FF0000"/>
              </a:solidFill>
              <a:latin typeface="Times New Roman" pitchFamily="18" charset="0"/>
              <a:cs typeface="Times New Roman" pitchFamily="18" charset="0"/>
            </a:endParaRPr>
          </a:p>
        </p:txBody>
      </p:sp>
      <p:graphicFrame>
        <p:nvGraphicFramePr>
          <p:cNvPr id="4194337" name="Content Placeholder 3"/>
          <p:cNvGraphicFramePr>
            <a:graphicFrameLocks noGrp="1"/>
          </p:cNvGraphicFramePr>
          <p:nvPr>
            <p:ph idx="1"/>
          </p:nvPr>
        </p:nvGraphicFramePr>
        <p:xfrm>
          <a:off x="0" y="0"/>
          <a:ext cx="9144000" cy="6708822"/>
        </p:xfrm>
        <a:graphic>
          <a:graphicData uri="http://schemas.openxmlformats.org/drawingml/2006/table">
            <a:tbl>
              <a:tblPr firstRow="1" bandRow="1">
                <a:tableStyleId>{5C22544A-7EE6-4342-B048-85BDC9FD1C3A}</a:tableStyleId>
              </a:tblPr>
              <a:tblGrid>
                <a:gridCol w="2286000"/>
                <a:gridCol w="4148667"/>
                <a:gridCol w="2709333"/>
              </a:tblGrid>
              <a:tr h="425597">
                <a:tc>
                  <a:txBody>
                    <a:bodyPr/>
                    <a:p>
                      <a:r>
                        <a:rPr b="1" dirty="0" sz="2000" lang="en-US">
                          <a:latin typeface="Times New Roman" pitchFamily="18" charset="0"/>
                          <a:cs typeface="Times New Roman" pitchFamily="18" charset="0"/>
                        </a:rPr>
                        <a:t>Function Name</a:t>
                      </a:r>
                      <a:endParaRPr dirty="0" sz="2000" lang="en-US">
                        <a:latin typeface="Times New Roman" pitchFamily="18" charset="0"/>
                        <a:cs typeface="Times New Roman" pitchFamily="18" charset="0"/>
                      </a:endParaRPr>
                    </a:p>
                  </a:txBody>
                  <a:tcPr anchor="ctr"/>
                </a:tc>
                <a:tc>
                  <a:txBody>
                    <a:bodyPr/>
                    <a:p>
                      <a:r>
                        <a:rPr b="1" dirty="0" sz="2000" lang="en-US">
                          <a:latin typeface="Times New Roman" pitchFamily="18" charset="0"/>
                          <a:cs typeface="Times New Roman" pitchFamily="18" charset="0"/>
                        </a:rPr>
                        <a:t>Examples</a:t>
                      </a:r>
                      <a:endParaRPr dirty="0" sz="2000" lang="en-US">
                        <a:latin typeface="Times New Roman" pitchFamily="18" charset="0"/>
                        <a:cs typeface="Times New Roman" pitchFamily="18" charset="0"/>
                      </a:endParaRPr>
                    </a:p>
                  </a:txBody>
                  <a:tcPr anchor="ctr"/>
                </a:tc>
                <a:tc>
                  <a:txBody>
                    <a:bodyPr/>
                    <a:p>
                      <a:r>
                        <a:rPr b="1" sz="2000" lang="en-US">
                          <a:latin typeface="Times New Roman" pitchFamily="18" charset="0"/>
                          <a:cs typeface="Times New Roman" pitchFamily="18" charset="0"/>
                        </a:rPr>
                        <a:t>Return Value</a:t>
                      </a:r>
                      <a:endParaRPr sz="2000" lang="en-US">
                        <a:latin typeface="Times New Roman" pitchFamily="18" charset="0"/>
                        <a:cs typeface="Times New Roman" pitchFamily="18" charset="0"/>
                      </a:endParaRPr>
                    </a:p>
                  </a:txBody>
                  <a:tcPr anchor="ctr"/>
                </a:tc>
              </a:tr>
              <a:tr h="734591">
                <a:tc>
                  <a:txBody>
                    <a:bodyPr/>
                    <a:p>
                      <a:r>
                        <a:rPr dirty="0" sz="2000" lang="en-US">
                          <a:latin typeface="Times New Roman" pitchFamily="18" charset="0"/>
                          <a:cs typeface="Times New Roman" pitchFamily="18" charset="0"/>
                        </a:rPr>
                        <a:t>ABS (x)</a:t>
                      </a:r>
                    </a:p>
                  </a:txBody>
                  <a:tcPr anchor="ctr"/>
                </a:tc>
                <a:tc>
                  <a:txBody>
                    <a:bodyPr/>
                    <a:p>
                      <a:r>
                        <a:rPr dirty="0" sz="2000" lang="en-US">
                          <a:latin typeface="Times New Roman" pitchFamily="18" charset="0"/>
                          <a:cs typeface="Times New Roman" pitchFamily="18" charset="0"/>
                        </a:rPr>
                        <a:t>ABS (1) </a:t>
                      </a:r>
                      <a:br>
                        <a:rPr dirty="0" sz="2000" lang="en-US">
                          <a:latin typeface="Times New Roman" pitchFamily="18" charset="0"/>
                          <a:cs typeface="Times New Roman" pitchFamily="18" charset="0"/>
                        </a:rPr>
                      </a:br>
                      <a:r>
                        <a:rPr dirty="0" sz="2000" lang="en-US">
                          <a:latin typeface="Times New Roman" pitchFamily="18" charset="0"/>
                          <a:cs typeface="Times New Roman" pitchFamily="18" charset="0"/>
                        </a:rPr>
                        <a:t>ABS (-1)</a:t>
                      </a:r>
                    </a:p>
                  </a:txBody>
                  <a:tcPr anchor="ctr"/>
                </a:tc>
                <a:tc>
                  <a:txBody>
                    <a:bodyPr/>
                    <a:p>
                      <a:r>
                        <a:rPr sz="2000" lang="en-US">
                          <a:latin typeface="Times New Roman" pitchFamily="18" charset="0"/>
                          <a:cs typeface="Times New Roman" pitchFamily="18" charset="0"/>
                        </a:rPr>
                        <a:t>1 </a:t>
                      </a:r>
                      <a:br>
                        <a:rPr sz="2000" lang="en-US">
                          <a:latin typeface="Times New Roman" pitchFamily="18" charset="0"/>
                          <a:cs typeface="Times New Roman" pitchFamily="18" charset="0"/>
                        </a:rPr>
                      </a:br>
                      <a:r>
                        <a:rPr sz="2000" lang="en-US">
                          <a:latin typeface="Times New Roman" pitchFamily="18" charset="0"/>
                          <a:cs typeface="Times New Roman" pitchFamily="18" charset="0"/>
                        </a:rPr>
                        <a:t>-1 </a:t>
                      </a:r>
                    </a:p>
                  </a:txBody>
                  <a:tcPr anchor="ctr"/>
                </a:tc>
              </a:tr>
              <a:tr h="875957">
                <a:tc>
                  <a:txBody>
                    <a:bodyPr/>
                    <a:p>
                      <a:r>
                        <a:rPr dirty="0" sz="2000" lang="en-US">
                          <a:latin typeface="Times New Roman" pitchFamily="18" charset="0"/>
                          <a:cs typeface="Times New Roman" pitchFamily="18" charset="0"/>
                        </a:rPr>
                        <a:t>CEIL (x)</a:t>
                      </a:r>
                    </a:p>
                  </a:txBody>
                  <a:tcPr anchor="ctr"/>
                </a:tc>
                <a:tc>
                  <a:txBody>
                    <a:bodyPr/>
                    <a:p>
                      <a:r>
                        <a:rPr dirty="0" sz="2000" lang="fr-FR">
                          <a:latin typeface="Times New Roman" pitchFamily="18" charset="0"/>
                          <a:cs typeface="Times New Roman" pitchFamily="18" charset="0"/>
                        </a:rPr>
                        <a:t>CEIL (2.83) </a:t>
                      </a:r>
                      <a:br>
                        <a:rPr dirty="0" sz="2000" lang="fr-FR">
                          <a:latin typeface="Times New Roman" pitchFamily="18" charset="0"/>
                          <a:cs typeface="Times New Roman" pitchFamily="18" charset="0"/>
                        </a:rPr>
                      </a:br>
                      <a:r>
                        <a:rPr dirty="0" sz="2000" lang="fr-FR">
                          <a:latin typeface="Times New Roman" pitchFamily="18" charset="0"/>
                          <a:cs typeface="Times New Roman" pitchFamily="18" charset="0"/>
                        </a:rPr>
                        <a:t>CEIL (2.49) </a:t>
                      </a:r>
                      <a:br>
                        <a:rPr dirty="0" sz="2000" lang="fr-FR">
                          <a:latin typeface="Times New Roman" pitchFamily="18" charset="0"/>
                          <a:cs typeface="Times New Roman" pitchFamily="18" charset="0"/>
                        </a:rPr>
                      </a:br>
                      <a:endParaRPr dirty="0" sz="2000" lang="fr-FR">
                        <a:latin typeface="Times New Roman" pitchFamily="18" charset="0"/>
                        <a:cs typeface="Times New Roman" pitchFamily="18" charset="0"/>
                      </a:endParaRPr>
                    </a:p>
                  </a:txBody>
                  <a:tcPr anchor="ctr"/>
                </a:tc>
                <a:tc>
                  <a:txBody>
                    <a:bodyPr/>
                    <a:p>
                      <a:r>
                        <a:rPr dirty="0" sz="2000" lang="en-US">
                          <a:latin typeface="Times New Roman" pitchFamily="18" charset="0"/>
                          <a:cs typeface="Times New Roman" pitchFamily="18" charset="0"/>
                        </a:rPr>
                        <a:t>3 </a:t>
                      </a:r>
                      <a:br>
                        <a:rPr dirty="0" sz="2000" lang="en-US">
                          <a:latin typeface="Times New Roman" pitchFamily="18" charset="0"/>
                          <a:cs typeface="Times New Roman" pitchFamily="18" charset="0"/>
                        </a:rPr>
                      </a:br>
                      <a:r>
                        <a:rPr dirty="0" sz="2000" lang="en-US">
                          <a:latin typeface="Times New Roman" pitchFamily="18" charset="0"/>
                          <a:cs typeface="Times New Roman" pitchFamily="18" charset="0"/>
                        </a:rPr>
                        <a:t>3 </a:t>
                      </a:r>
                      <a:br>
                        <a:rPr dirty="0" sz="2000" lang="en-US">
                          <a:latin typeface="Times New Roman" pitchFamily="18" charset="0"/>
                          <a:cs typeface="Times New Roman" pitchFamily="18" charset="0"/>
                        </a:rPr>
                      </a:br>
                      <a:endParaRPr dirty="0" sz="2000" lang="en-US">
                        <a:latin typeface="Times New Roman" pitchFamily="18" charset="0"/>
                        <a:cs typeface="Times New Roman" pitchFamily="18" charset="0"/>
                      </a:endParaRPr>
                    </a:p>
                  </a:txBody>
                  <a:tcPr anchor="ctr"/>
                </a:tc>
              </a:tr>
              <a:tr h="875957">
                <a:tc>
                  <a:txBody>
                    <a:bodyPr/>
                    <a:p>
                      <a:r>
                        <a:rPr dirty="0" sz="2000" lang="en-US">
                          <a:latin typeface="Times New Roman" pitchFamily="18" charset="0"/>
                          <a:cs typeface="Times New Roman" pitchFamily="18" charset="0"/>
                        </a:rPr>
                        <a:t>FLOOR (x)</a:t>
                      </a:r>
                    </a:p>
                  </a:txBody>
                  <a:tcPr anchor="ctr"/>
                </a:tc>
                <a:tc>
                  <a:txBody>
                    <a:bodyPr/>
                    <a:p>
                      <a:r>
                        <a:rPr dirty="0" sz="2000" lang="en-US">
                          <a:latin typeface="Times New Roman" pitchFamily="18" charset="0"/>
                          <a:cs typeface="Times New Roman" pitchFamily="18" charset="0"/>
                        </a:rPr>
                        <a:t>FLOOR (2.83) </a:t>
                      </a:r>
                      <a:br>
                        <a:rPr dirty="0" sz="2000" lang="en-US">
                          <a:latin typeface="Times New Roman" pitchFamily="18" charset="0"/>
                          <a:cs typeface="Times New Roman" pitchFamily="18" charset="0"/>
                        </a:rPr>
                      </a:br>
                      <a:r>
                        <a:rPr dirty="0" sz="2000" lang="en-US">
                          <a:latin typeface="Times New Roman" pitchFamily="18" charset="0"/>
                          <a:cs typeface="Times New Roman" pitchFamily="18" charset="0"/>
                        </a:rPr>
                        <a:t>FLOOR (2.49) </a:t>
                      </a:r>
                      <a:br>
                        <a:rPr dirty="0" sz="2000" lang="en-US">
                          <a:latin typeface="Times New Roman" pitchFamily="18" charset="0"/>
                          <a:cs typeface="Times New Roman" pitchFamily="18" charset="0"/>
                        </a:rPr>
                      </a:br>
                      <a:endParaRPr dirty="0" sz="2000" lang="en-US">
                        <a:latin typeface="Times New Roman" pitchFamily="18" charset="0"/>
                        <a:cs typeface="Times New Roman" pitchFamily="18" charset="0"/>
                      </a:endParaRPr>
                    </a:p>
                  </a:txBody>
                  <a:tcPr anchor="ctr"/>
                </a:tc>
                <a:tc>
                  <a:txBody>
                    <a:bodyPr/>
                    <a:p>
                      <a:r>
                        <a:rPr dirty="0" sz="2000" lang="en-US">
                          <a:latin typeface="Times New Roman" pitchFamily="18" charset="0"/>
                          <a:cs typeface="Times New Roman" pitchFamily="18" charset="0"/>
                        </a:rPr>
                        <a:t>2 </a:t>
                      </a:r>
                      <a:br>
                        <a:rPr dirty="0" sz="2000" lang="en-US">
                          <a:latin typeface="Times New Roman" pitchFamily="18" charset="0"/>
                          <a:cs typeface="Times New Roman" pitchFamily="18" charset="0"/>
                        </a:rPr>
                      </a:br>
                      <a:r>
                        <a:rPr dirty="0" sz="2000" lang="en-US">
                          <a:latin typeface="Times New Roman" pitchFamily="18" charset="0"/>
                          <a:cs typeface="Times New Roman" pitchFamily="18" charset="0"/>
                        </a:rPr>
                        <a:t>2 </a:t>
                      </a:r>
                      <a:r>
                        <a:rPr dirty="0" sz="2000" lang="en-US" smtClean="0">
                          <a:latin typeface="Times New Roman" pitchFamily="18" charset="0"/>
                          <a:cs typeface="Times New Roman" pitchFamily="18" charset="0"/>
                        </a:rPr>
                        <a:t/>
                      </a:r>
                      <a:br>
                        <a:rPr dirty="0" sz="2000" lang="en-US" smtClean="0">
                          <a:latin typeface="Times New Roman" pitchFamily="18" charset="0"/>
                          <a:cs typeface="Times New Roman" pitchFamily="18" charset="0"/>
                        </a:rPr>
                      </a:br>
                      <a:endParaRPr dirty="0" sz="2000" lang="en-US">
                        <a:latin typeface="Times New Roman" pitchFamily="18" charset="0"/>
                        <a:cs typeface="Times New Roman" pitchFamily="18" charset="0"/>
                      </a:endParaRPr>
                    </a:p>
                  </a:txBody>
                  <a:tcPr anchor="ctr"/>
                </a:tc>
              </a:tr>
              <a:tr h="1616714">
                <a:tc>
                  <a:txBody>
                    <a:bodyPr/>
                    <a:p>
                      <a:r>
                        <a:rPr dirty="0" sz="2000" lang="en-US">
                          <a:latin typeface="Times New Roman" pitchFamily="18" charset="0"/>
                          <a:cs typeface="Times New Roman" pitchFamily="18" charset="0"/>
                        </a:rPr>
                        <a:t>TRUNC (x, y)</a:t>
                      </a:r>
                    </a:p>
                  </a:txBody>
                  <a:tcPr anchor="ctr"/>
                </a:tc>
                <a:tc>
                  <a:txBody>
                    <a:bodyPr/>
                    <a:p>
                      <a:pPr algn="l" defTabSz="914400" eaLnBrk="1" fontAlgn="auto" hangingPunct="1" indent="0" latinLnBrk="0" marL="0" marR="0" rtl="0">
                        <a:lnSpc>
                          <a:spcPct val="100000"/>
                        </a:lnSpc>
                        <a:spcBef>
                          <a:spcPts val="0"/>
                        </a:spcBef>
                        <a:spcAft>
                          <a:spcPts val="0"/>
                        </a:spcAft>
                        <a:buClrTx/>
                        <a:buSzTx/>
                        <a:buFontTx/>
                        <a:buNone/>
                      </a:pPr>
                      <a:r>
                        <a:rPr dirty="0" sz="2000" lang="en-US" err="1" smtClean="0">
                          <a:latin typeface="Times New Roman" pitchFamily="18" charset="0"/>
                          <a:cs typeface="Times New Roman" pitchFamily="18" charset="0"/>
                        </a:rPr>
                        <a:t>trunc</a:t>
                      </a:r>
                      <a:r>
                        <a:rPr dirty="0" sz="2000" lang="en-US" smtClean="0">
                          <a:latin typeface="Times New Roman" pitchFamily="18" charset="0"/>
                          <a:cs typeface="Times New Roman" pitchFamily="18" charset="0"/>
                        </a:rPr>
                        <a:t>(125.815, 1)</a:t>
                      </a:r>
                    </a:p>
                    <a:p>
                      <a:pPr algn="l" defTabSz="914400" eaLnBrk="1" fontAlgn="auto" hangingPunct="1" indent="0" latinLnBrk="0" marL="0" marR="0" rtl="0">
                        <a:lnSpc>
                          <a:spcPct val="100000"/>
                        </a:lnSpc>
                        <a:spcBef>
                          <a:spcPts val="0"/>
                        </a:spcBef>
                        <a:spcAft>
                          <a:spcPts val="0"/>
                        </a:spcAft>
                        <a:buClrTx/>
                        <a:buSzTx/>
                        <a:buFontTx/>
                        <a:buNone/>
                      </a:pPr>
                      <a:r>
                        <a:rPr dirty="0" sz="2000" lang="en-US" err="1" smtClean="0">
                          <a:latin typeface="Times New Roman" pitchFamily="18" charset="0"/>
                          <a:cs typeface="Times New Roman" pitchFamily="18" charset="0"/>
                        </a:rPr>
                        <a:t>trunc</a:t>
                      </a:r>
                      <a:r>
                        <a:rPr dirty="0" sz="2000" lang="en-US" smtClean="0">
                          <a:latin typeface="Times New Roman" pitchFamily="18" charset="0"/>
                          <a:cs typeface="Times New Roman" pitchFamily="18" charset="0"/>
                        </a:rPr>
                        <a:t>(125.815, 2)</a:t>
                      </a:r>
                    </a:p>
                    <a:p>
                      <a:pPr algn="l" defTabSz="914400" eaLnBrk="1" fontAlgn="auto" hangingPunct="1" indent="0" latinLnBrk="0" marL="0" marR="0" rtl="0">
                        <a:lnSpc>
                          <a:spcPct val="100000"/>
                        </a:lnSpc>
                        <a:spcBef>
                          <a:spcPts val="0"/>
                        </a:spcBef>
                        <a:spcAft>
                          <a:spcPts val="0"/>
                        </a:spcAft>
                        <a:buClrTx/>
                        <a:buSzTx/>
                        <a:buFontTx/>
                        <a:buNone/>
                      </a:pPr>
                      <a:r>
                        <a:rPr dirty="0" sz="2000" lang="en-US" err="1" smtClean="0">
                          <a:latin typeface="Times New Roman" pitchFamily="18" charset="0"/>
                          <a:cs typeface="Times New Roman" pitchFamily="18" charset="0"/>
                        </a:rPr>
                        <a:t>trunc</a:t>
                      </a:r>
                      <a:r>
                        <a:rPr dirty="0" sz="2000" lang="en-US" smtClean="0">
                          <a:latin typeface="Times New Roman" pitchFamily="18" charset="0"/>
                          <a:cs typeface="Times New Roman" pitchFamily="18" charset="0"/>
                        </a:rPr>
                        <a:t>(125.815, 3)</a:t>
                      </a:r>
                    </a:p>
                    <a:p>
                      <a:pPr algn="l" defTabSz="914400" eaLnBrk="1" fontAlgn="auto" hangingPunct="1" indent="0" latinLnBrk="0" marL="0" marR="0" rtl="0">
                        <a:lnSpc>
                          <a:spcPct val="100000"/>
                        </a:lnSpc>
                        <a:spcBef>
                          <a:spcPts val="0"/>
                        </a:spcBef>
                        <a:spcAft>
                          <a:spcPts val="0"/>
                        </a:spcAft>
                        <a:buClrTx/>
                        <a:buSzTx/>
                        <a:buFontTx/>
                        <a:buNone/>
                      </a:pPr>
                      <a:r>
                        <a:rPr dirty="0" sz="2000" lang="en-US" err="1" smtClean="0">
                          <a:latin typeface="Times New Roman" pitchFamily="18" charset="0"/>
                          <a:cs typeface="Times New Roman" pitchFamily="18" charset="0"/>
                        </a:rPr>
                        <a:t>trunc</a:t>
                      </a:r>
                      <a:r>
                        <a:rPr dirty="0" sz="2000" lang="en-US" smtClean="0">
                          <a:latin typeface="Times New Roman" pitchFamily="18" charset="0"/>
                          <a:cs typeface="Times New Roman" pitchFamily="18" charset="0"/>
                        </a:rPr>
                        <a:t>(-125.815, 2)</a:t>
                      </a:r>
                    </a:p>
                    <a:p>
                      <a:endParaRPr dirty="0" sz="2000" lang="en-US">
                        <a:latin typeface="Times New Roman" pitchFamily="18" charset="0"/>
                        <a:cs typeface="Times New Roman" pitchFamily="18" charset="0"/>
                      </a:endParaRPr>
                    </a:p>
                  </a:txBody>
                  <a:tcPr anchor="ctr"/>
                </a:tc>
                <a:tc>
                  <a:txBody>
                    <a:bodyPr/>
                    <a:p>
                      <a:r>
                        <a:rPr dirty="0" sz="2000" lang="en-US" smtClean="0">
                          <a:latin typeface="Times New Roman" pitchFamily="18" charset="0"/>
                          <a:cs typeface="Times New Roman" pitchFamily="18" charset="0"/>
                        </a:rPr>
                        <a:t>125.8</a:t>
                      </a:r>
                    </a:p>
                    <a:p>
                      <a:r>
                        <a:rPr dirty="0" sz="2000" lang="en-US" smtClean="0">
                          <a:latin typeface="Times New Roman" pitchFamily="18" charset="0"/>
                          <a:cs typeface="Times New Roman" pitchFamily="18" charset="0"/>
                        </a:rPr>
                        <a:t>125.81</a:t>
                      </a:r>
                    </a:p>
                    <a:p>
                      <a:r>
                        <a:rPr dirty="0" sz="2000" lang="en-US" smtClean="0">
                          <a:latin typeface="Times New Roman" pitchFamily="18" charset="0"/>
                          <a:cs typeface="Times New Roman" pitchFamily="18" charset="0"/>
                        </a:rPr>
                        <a:t>125.815</a:t>
                      </a:r>
                    </a:p>
                    <a:p>
                      <a:r>
                        <a:rPr dirty="0" sz="2000" lang="en-US" smtClean="0">
                          <a:latin typeface="Times New Roman" pitchFamily="18" charset="0"/>
                          <a:cs typeface="Times New Roman" pitchFamily="18" charset="0"/>
                        </a:rPr>
                        <a:t>-125.81</a:t>
                      </a:r>
                      <a:endParaRPr dirty="0" sz="2000" lang="en-US">
                        <a:latin typeface="Times New Roman" pitchFamily="18" charset="0"/>
                        <a:cs typeface="Times New Roman" pitchFamily="18" charset="0"/>
                      </a:endParaRPr>
                    </a:p>
                  </a:txBody>
                  <a:tcPr anchor="ctr"/>
                </a:tc>
              </a:tr>
              <a:tr h="1871984">
                <a:tc>
                  <a:txBody>
                    <a:bodyPr/>
                    <a:p>
                      <a:r>
                        <a:rPr dirty="0" sz="2000" lang="en-US">
                          <a:latin typeface="Times New Roman" pitchFamily="18" charset="0"/>
                          <a:cs typeface="Times New Roman" pitchFamily="18" charset="0"/>
                        </a:rPr>
                        <a:t>ROUND (x, y)</a:t>
                      </a:r>
                    </a:p>
                  </a:txBody>
                  <a:tcPr anchor="ctr"/>
                </a:tc>
                <a:tc>
                  <a:txBody>
                    <a:bodyPr/>
                    <a:p>
                      <a:pPr algn="l" defTabSz="914400" eaLnBrk="1" fontAlgn="auto" hangingPunct="1" indent="0" latinLnBrk="0" marL="0" marR="0" rtl="0">
                        <a:lnSpc>
                          <a:spcPct val="100000"/>
                        </a:lnSpc>
                        <a:spcBef>
                          <a:spcPts val="0"/>
                        </a:spcBef>
                        <a:spcAft>
                          <a:spcPts val="0"/>
                        </a:spcAft>
                        <a:buClrTx/>
                        <a:buSzTx/>
                        <a:buFontTx/>
                        <a:buNone/>
                      </a:pPr>
                      <a:r>
                        <a:rPr dirty="0" sz="2000" lang="en-US" smtClean="0">
                          <a:latin typeface="Times New Roman" pitchFamily="18" charset="0"/>
                          <a:cs typeface="Times New Roman" pitchFamily="18" charset="0"/>
                        </a:rPr>
                        <a:t>round(125.315, 0)</a:t>
                      </a:r>
                    </a:p>
                    <a:p>
                      <a:pPr algn="l" defTabSz="914400" eaLnBrk="1" fontAlgn="auto" hangingPunct="1" indent="0" latinLnBrk="0" marL="0" marR="0" rtl="0">
                        <a:lnSpc>
                          <a:spcPct val="100000"/>
                        </a:lnSpc>
                        <a:spcBef>
                          <a:spcPts val="0"/>
                        </a:spcBef>
                        <a:spcAft>
                          <a:spcPts val="0"/>
                        </a:spcAft>
                        <a:buClrTx/>
                        <a:buSzTx/>
                        <a:buFontTx/>
                        <a:buNone/>
                      </a:pPr>
                      <a:r>
                        <a:rPr dirty="0" sz="2000" lang="en-US" smtClean="0">
                          <a:latin typeface="Times New Roman" pitchFamily="18" charset="0"/>
                          <a:cs typeface="Times New Roman" pitchFamily="18" charset="0"/>
                        </a:rPr>
                        <a:t>round(125.315, 1)</a:t>
                      </a:r>
                    </a:p>
                    <a:p>
                      <a:pPr algn="l" defTabSz="914400" eaLnBrk="1" fontAlgn="auto" hangingPunct="1" indent="0" latinLnBrk="0" marL="0" marR="0" rtl="0">
                        <a:lnSpc>
                          <a:spcPct val="100000"/>
                        </a:lnSpc>
                        <a:spcBef>
                          <a:spcPts val="0"/>
                        </a:spcBef>
                        <a:spcAft>
                          <a:spcPts val="0"/>
                        </a:spcAft>
                        <a:buClrTx/>
                        <a:buSzTx/>
                        <a:buFontTx/>
                        <a:buNone/>
                      </a:pPr>
                      <a:r>
                        <a:rPr dirty="0" sz="2000" lang="en-US" smtClean="0">
                          <a:latin typeface="Times New Roman" pitchFamily="18" charset="0"/>
                          <a:cs typeface="Times New Roman" pitchFamily="18" charset="0"/>
                        </a:rPr>
                        <a:t>round(125.315, 2)</a:t>
                      </a:r>
                    </a:p>
                    <a:p>
                      <a:pPr algn="l" defTabSz="914400" eaLnBrk="1" fontAlgn="auto" hangingPunct="1" indent="0" latinLnBrk="0" marL="0" marR="0" rtl="0">
                        <a:lnSpc>
                          <a:spcPct val="100000"/>
                        </a:lnSpc>
                        <a:spcBef>
                          <a:spcPts val="0"/>
                        </a:spcBef>
                        <a:spcAft>
                          <a:spcPts val="0"/>
                        </a:spcAft>
                        <a:buClrTx/>
                        <a:buSzTx/>
                        <a:buFontTx/>
                        <a:buNone/>
                      </a:pPr>
                      <a:r>
                        <a:rPr dirty="0" sz="2000" lang="en-US" smtClean="0">
                          <a:latin typeface="Times New Roman" pitchFamily="18" charset="0"/>
                          <a:cs typeface="Times New Roman" pitchFamily="18" charset="0"/>
                        </a:rPr>
                        <a:t>round(125.315, 3)</a:t>
                      </a:r>
                    </a:p>
                    <a:p>
                      <a:pPr algn="l" defTabSz="914400" eaLnBrk="1" fontAlgn="auto" hangingPunct="1" indent="0" latinLnBrk="0" marL="0" marR="0" rtl="0">
                        <a:lnSpc>
                          <a:spcPct val="100000"/>
                        </a:lnSpc>
                        <a:spcBef>
                          <a:spcPts val="0"/>
                        </a:spcBef>
                        <a:spcAft>
                          <a:spcPts val="0"/>
                        </a:spcAft>
                        <a:buClrTx/>
                        <a:buSzTx/>
                        <a:buFontTx/>
                        <a:buNone/>
                      </a:pPr>
                      <a:r>
                        <a:rPr dirty="0" sz="2000" lang="en-US" smtClean="0">
                          <a:latin typeface="Times New Roman" pitchFamily="18" charset="0"/>
                          <a:cs typeface="Times New Roman" pitchFamily="18" charset="0"/>
                        </a:rPr>
                        <a:t>round(-125.315, 2)</a:t>
                      </a:r>
                    </a:p>
                    <a:p>
                      <a:endParaRPr dirty="0" sz="2000" lang="en-US">
                        <a:latin typeface="Times New Roman" pitchFamily="18" charset="0"/>
                        <a:cs typeface="Times New Roman" pitchFamily="18" charset="0"/>
                      </a:endParaRPr>
                    </a:p>
                  </a:txBody>
                  <a:tcPr anchor="ctr"/>
                </a:tc>
                <a:tc>
                  <a:txBody>
                    <a:bodyPr/>
                    <a:p>
                      <a:r>
                        <a:rPr dirty="0" sz="2000" lang="en-US" smtClean="0">
                          <a:latin typeface="Times New Roman" pitchFamily="18" charset="0"/>
                          <a:cs typeface="Times New Roman" pitchFamily="18" charset="0"/>
                        </a:rPr>
                        <a:t>125</a:t>
                      </a:r>
                    </a:p>
                    <a:p>
                      <a:r>
                        <a:rPr dirty="0" sz="2000" lang="en-US" smtClean="0">
                          <a:latin typeface="Times New Roman" pitchFamily="18" charset="0"/>
                          <a:cs typeface="Times New Roman" pitchFamily="18" charset="0"/>
                        </a:rPr>
                        <a:t>125.3</a:t>
                      </a:r>
                    </a:p>
                    <a:p>
                      <a:r>
                        <a:rPr dirty="0" sz="2000" lang="en-US" smtClean="0">
                          <a:latin typeface="Times New Roman" pitchFamily="18" charset="0"/>
                          <a:cs typeface="Times New Roman" pitchFamily="18" charset="0"/>
                        </a:rPr>
                        <a:t>125.32</a:t>
                      </a:r>
                    </a:p>
                    <a:p>
                      <a:r>
                        <a:rPr dirty="0" sz="2000" lang="en-US" smtClean="0">
                          <a:latin typeface="Times New Roman" pitchFamily="18" charset="0"/>
                          <a:cs typeface="Times New Roman" pitchFamily="18" charset="0"/>
                        </a:rPr>
                        <a:t>125.315</a:t>
                      </a:r>
                    </a:p>
                    <a:p>
                      <a:pPr algn="l" defTabSz="914400" eaLnBrk="1" fontAlgn="auto" hangingPunct="1" indent="0" latinLnBrk="0" marL="0" marR="0" rtl="0">
                        <a:lnSpc>
                          <a:spcPct val="100000"/>
                        </a:lnSpc>
                        <a:spcBef>
                          <a:spcPts val="0"/>
                        </a:spcBef>
                        <a:spcAft>
                          <a:spcPts val="0"/>
                        </a:spcAft>
                        <a:buClrTx/>
                        <a:buSzTx/>
                        <a:buFontTx/>
                        <a:buNone/>
                      </a:pPr>
                      <a:r>
                        <a:rPr dirty="0" sz="2000" lang="en-US" smtClean="0">
                          <a:latin typeface="Times New Roman" pitchFamily="18" charset="0"/>
                          <a:cs typeface="Times New Roman" pitchFamily="18" charset="0"/>
                        </a:rPr>
                        <a:t>-125.32</a:t>
                      </a:r>
                    </a:p>
                    <a:p>
                      <a:endParaRPr dirty="0" sz="2000" lang="en-US">
                        <a:latin typeface="Times New Roman" pitchFamily="18" charset="0"/>
                        <a:cs typeface="Times New Roman" pitchFamily="18" charset="0"/>
                      </a:endParaRPr>
                    </a:p>
                  </a:txBody>
                  <a:tcPr anchor="ctr"/>
                </a:tc>
              </a:tr>
            </a:tbl>
          </a:graphicData>
        </a:graphic>
      </p:graphicFrame>
      <p:sp>
        <p:nvSpPr>
          <p:cNvPr id="1048833" name="Slide Number Placeholder 4"/>
          <p:cNvSpPr>
            <a:spLocks noGrp="1"/>
          </p:cNvSpPr>
          <p:nvPr>
            <p:ph type="sldNum" sz="quarter" idx="12"/>
          </p:nvPr>
        </p:nvSpPr>
        <p:spPr/>
        <p:txBody>
          <a:bodyPr/>
          <a:p>
            <a:fld id="{B6F15528-21DE-4FAA-801E-634DDDAF4B2B}" type="slidenum">
              <a:rPr lang="en-US" smtClean="0"/>
              <a:t>82</a:t>
            </a:fld>
            <a:endParaRPr lang="en-US"/>
          </a:p>
        </p:txBody>
      </p:sp>
    </p:spTree>
  </p:cSld>
  <p:clrMapOvr>
    <a:masterClrMapping/>
  </p:clrMapOvr>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834" name="Title 1"/>
          <p:cNvSpPr>
            <a:spLocks noGrp="1"/>
          </p:cNvSpPr>
          <p:nvPr>
            <p:ph type="title"/>
          </p:nvPr>
        </p:nvSpPr>
        <p:spPr>
          <a:xfrm>
            <a:off x="457200" y="274638"/>
            <a:ext cx="8229600" cy="1706562"/>
          </a:xfrm>
        </p:spPr>
        <p:txBody>
          <a:bodyPr>
            <a:normAutofit fontScale="90000"/>
          </a:bodyPr>
          <a:p>
            <a:pPr algn="l"/>
            <a:r>
              <a:rPr b="1" dirty="0" sz="2700" lang="en-US" smtClean="0">
                <a:latin typeface="Times New Roman" pitchFamily="18" charset="0"/>
                <a:cs typeface="Times New Roman" pitchFamily="18" charset="0"/>
              </a:rPr>
              <a:t/>
            </a:r>
            <a:br>
              <a:rPr b="1" dirty="0" sz="2700" lang="en-US" smtClean="0">
                <a:latin typeface="Times New Roman" pitchFamily="18" charset="0"/>
                <a:cs typeface="Times New Roman" pitchFamily="18" charset="0"/>
              </a:rPr>
            </a:br>
            <a:r>
              <a:rPr b="1" dirty="0" sz="2700" lang="en-US" smtClean="0">
                <a:latin typeface="Times New Roman" pitchFamily="18" charset="0"/>
                <a:cs typeface="Times New Roman" pitchFamily="18" charset="0"/>
              </a:rPr>
              <a:t/>
            </a:r>
            <a:br>
              <a:rPr b="1" dirty="0" sz="2700" lang="en-US" smtClean="0">
                <a:latin typeface="Times New Roman" pitchFamily="18" charset="0"/>
                <a:cs typeface="Times New Roman" pitchFamily="18" charset="0"/>
              </a:rPr>
            </a:br>
            <a:r>
              <a:rPr b="1" dirty="0" sz="2700" lang="en-US" smtClean="0">
                <a:solidFill>
                  <a:srgbClr val="FF0000"/>
                </a:solidFill>
                <a:latin typeface="Times New Roman" pitchFamily="18" charset="0"/>
                <a:cs typeface="Times New Roman" pitchFamily="18" charset="0"/>
              </a:rPr>
              <a:t>2) Character or Text Functions: </a:t>
            </a:r>
            <a:br>
              <a:rPr b="1" dirty="0" sz="2700" lang="en-US" smtClean="0">
                <a:solidFill>
                  <a:srgbClr val="FF0000"/>
                </a:solidFill>
                <a:latin typeface="Times New Roman" pitchFamily="18" charset="0"/>
                <a:cs typeface="Times New Roman" pitchFamily="18" charset="0"/>
              </a:rPr>
            </a:br>
            <a:r>
              <a:rPr dirty="0" sz="3100" lang="en-US" smtClean="0">
                <a:latin typeface="Times New Roman" pitchFamily="18" charset="0"/>
                <a:cs typeface="Times New Roman" pitchFamily="18" charset="0"/>
              </a:rPr>
              <a:t>Character or text functions are used to manipulate text strings. They accept strings or characters as input and can return both character and number values as output.</a:t>
            </a:r>
            <a:br>
              <a:rPr dirty="0" sz="3100" lang="en-US" smtClean="0">
                <a:latin typeface="Times New Roman" pitchFamily="18" charset="0"/>
                <a:cs typeface="Times New Roman" pitchFamily="18" charset="0"/>
              </a:rPr>
            </a:br>
            <a:endParaRPr dirty="0" sz="3100" lang="en-US">
              <a:latin typeface="Times New Roman" pitchFamily="18" charset="0"/>
              <a:cs typeface="Times New Roman" pitchFamily="18" charset="0"/>
            </a:endParaRPr>
          </a:p>
        </p:txBody>
      </p:sp>
      <p:graphicFrame>
        <p:nvGraphicFramePr>
          <p:cNvPr id="4194338" name="Content Placeholder 4"/>
          <p:cNvGraphicFramePr>
            <a:graphicFrameLocks noGrp="1"/>
          </p:cNvGraphicFramePr>
          <p:nvPr>
            <p:ph idx="1"/>
          </p:nvPr>
        </p:nvGraphicFramePr>
        <p:xfrm>
          <a:off x="228600" y="2590800"/>
          <a:ext cx="8229600" cy="3245649"/>
        </p:xfrm>
        <a:graphic>
          <a:graphicData uri="http://schemas.openxmlformats.org/drawingml/2006/table">
            <a:tbl>
              <a:tblPr firstRow="1" bandRow="1">
                <a:tableStyleId>{5C22544A-7EE6-4342-B048-85BDC9FD1C3A}</a:tableStyleId>
              </a:tblPr>
              <a:tblGrid>
                <a:gridCol w="4114800"/>
                <a:gridCol w="4114800"/>
              </a:tblGrid>
              <a:tr h="595298">
                <a:tc>
                  <a:txBody>
                    <a:bodyPr/>
                    <a:p>
                      <a:r>
                        <a:rPr b="1" dirty="0" sz="2400" lang="en-US">
                          <a:latin typeface="Times New Roman" pitchFamily="18" charset="0"/>
                          <a:cs typeface="Times New Roman" pitchFamily="18" charset="0"/>
                        </a:rPr>
                        <a:t>Function Name</a:t>
                      </a:r>
                      <a:endParaRPr dirty="0" sz="2400" lang="en-US">
                        <a:latin typeface="Times New Roman" pitchFamily="18" charset="0"/>
                        <a:cs typeface="Times New Roman" pitchFamily="18" charset="0"/>
                      </a:endParaRPr>
                    </a:p>
                  </a:txBody>
                  <a:tcPr anchor="ctr"/>
                </a:tc>
                <a:tc>
                  <a:txBody>
                    <a:bodyPr/>
                    <a:p>
                      <a:r>
                        <a:rPr b="1" dirty="0" sz="2400" lang="en-US">
                          <a:latin typeface="Times New Roman" pitchFamily="18" charset="0"/>
                          <a:cs typeface="Times New Roman" pitchFamily="18" charset="0"/>
                        </a:rPr>
                        <a:t>Return Value</a:t>
                      </a:r>
                      <a:endParaRPr dirty="0" sz="2400" lang="en-US">
                        <a:latin typeface="Times New Roman" pitchFamily="18" charset="0"/>
                        <a:cs typeface="Times New Roman" pitchFamily="18" charset="0"/>
                      </a:endParaRPr>
                    </a:p>
                  </a:txBody>
                  <a:tcPr anchor="ctr"/>
                </a:tc>
              </a:tr>
              <a:tr h="928701">
                <a:tc>
                  <a:txBody>
                    <a:bodyPr/>
                    <a:p>
                      <a:r>
                        <a:rPr dirty="0" sz="2400" lang="en-US">
                          <a:latin typeface="Times New Roman" pitchFamily="18" charset="0"/>
                          <a:cs typeface="Times New Roman" pitchFamily="18" charset="0"/>
                        </a:rPr>
                        <a:t>LOWER (</a:t>
                      </a:r>
                      <a:r>
                        <a:rPr dirty="0" sz="2400" lang="en-US" err="1">
                          <a:latin typeface="Times New Roman" pitchFamily="18" charset="0"/>
                          <a:cs typeface="Times New Roman" pitchFamily="18" charset="0"/>
                        </a:rPr>
                        <a:t>string_value</a:t>
                      </a:r>
                      <a:r>
                        <a:rPr dirty="0" sz="2400" lang="en-US">
                          <a:latin typeface="Times New Roman" pitchFamily="18" charset="0"/>
                          <a:cs typeface="Times New Roman" pitchFamily="18" charset="0"/>
                        </a:rPr>
                        <a:t>)</a:t>
                      </a:r>
                    </a:p>
                  </a:txBody>
                  <a:tcPr anchor="ctr"/>
                </a:tc>
                <a:tc>
                  <a:txBody>
                    <a:bodyPr/>
                    <a:p>
                      <a:r>
                        <a:rPr dirty="0" sz="2400" lang="en-US">
                          <a:latin typeface="Times New Roman" pitchFamily="18" charset="0"/>
                          <a:cs typeface="Times New Roman" pitchFamily="18" charset="0"/>
                        </a:rPr>
                        <a:t>All the letters in </a:t>
                      </a:r>
                      <a:r>
                        <a:rPr dirty="0" sz="2400" i="1" lang="en-US">
                          <a:latin typeface="Times New Roman" pitchFamily="18" charset="0"/>
                          <a:cs typeface="Times New Roman" pitchFamily="18" charset="0"/>
                        </a:rPr>
                        <a:t>'</a:t>
                      </a:r>
                      <a:r>
                        <a:rPr dirty="0" sz="2400" i="1" lang="en-US" err="1">
                          <a:latin typeface="Times New Roman" pitchFamily="18" charset="0"/>
                          <a:cs typeface="Times New Roman" pitchFamily="18" charset="0"/>
                        </a:rPr>
                        <a:t>string_value</a:t>
                      </a:r>
                      <a:r>
                        <a:rPr dirty="0" sz="2400" i="1" lang="en-US">
                          <a:latin typeface="Times New Roman" pitchFamily="18" charset="0"/>
                          <a:cs typeface="Times New Roman" pitchFamily="18" charset="0"/>
                        </a:rPr>
                        <a:t>'</a:t>
                      </a:r>
                      <a:r>
                        <a:rPr dirty="0" sz="2400" lang="en-US">
                          <a:latin typeface="Times New Roman" pitchFamily="18" charset="0"/>
                          <a:cs typeface="Times New Roman" pitchFamily="18" charset="0"/>
                        </a:rPr>
                        <a:t> is converted to lowercase.</a:t>
                      </a:r>
                    </a:p>
                  </a:txBody>
                  <a:tcPr anchor="ctr"/>
                </a:tc>
              </a:tr>
              <a:tr h="1721650">
                <a:tc>
                  <a:txBody>
                    <a:bodyPr/>
                    <a:p>
                      <a:r>
                        <a:rPr dirty="0" sz="2400" lang="en-US">
                          <a:latin typeface="Times New Roman" pitchFamily="18" charset="0"/>
                          <a:cs typeface="Times New Roman" pitchFamily="18" charset="0"/>
                        </a:rPr>
                        <a:t>UPPER (</a:t>
                      </a:r>
                      <a:r>
                        <a:rPr dirty="0" sz="2400" lang="en-US" err="1">
                          <a:latin typeface="Times New Roman" pitchFamily="18" charset="0"/>
                          <a:cs typeface="Times New Roman" pitchFamily="18" charset="0"/>
                        </a:rPr>
                        <a:t>string_value</a:t>
                      </a:r>
                      <a:r>
                        <a:rPr dirty="0" sz="2400" lang="en-US">
                          <a:latin typeface="Times New Roman" pitchFamily="18" charset="0"/>
                          <a:cs typeface="Times New Roman" pitchFamily="18" charset="0"/>
                        </a:rPr>
                        <a:t>)</a:t>
                      </a:r>
                    </a:p>
                  </a:txBody>
                  <a:tcPr anchor="ctr"/>
                </a:tc>
                <a:tc>
                  <a:txBody>
                    <a:bodyPr/>
                    <a:p>
                      <a:r>
                        <a:rPr dirty="0" sz="2400" lang="en-US">
                          <a:latin typeface="Times New Roman" pitchFamily="18" charset="0"/>
                          <a:cs typeface="Times New Roman" pitchFamily="18" charset="0"/>
                        </a:rPr>
                        <a:t>All the letters in </a:t>
                      </a:r>
                      <a:r>
                        <a:rPr dirty="0" sz="2400" i="1" lang="en-US">
                          <a:latin typeface="Times New Roman" pitchFamily="18" charset="0"/>
                          <a:cs typeface="Times New Roman" pitchFamily="18" charset="0"/>
                        </a:rPr>
                        <a:t>'</a:t>
                      </a:r>
                      <a:r>
                        <a:rPr dirty="0" sz="2400" i="1" lang="en-US" err="1">
                          <a:latin typeface="Times New Roman" pitchFamily="18" charset="0"/>
                          <a:cs typeface="Times New Roman" pitchFamily="18" charset="0"/>
                        </a:rPr>
                        <a:t>string_value</a:t>
                      </a:r>
                      <a:r>
                        <a:rPr dirty="0" sz="2400" i="1" lang="en-US">
                          <a:latin typeface="Times New Roman" pitchFamily="18" charset="0"/>
                          <a:cs typeface="Times New Roman" pitchFamily="18" charset="0"/>
                        </a:rPr>
                        <a:t>'</a:t>
                      </a:r>
                      <a:r>
                        <a:rPr dirty="0" sz="2400" lang="en-US">
                          <a:latin typeface="Times New Roman" pitchFamily="18" charset="0"/>
                          <a:cs typeface="Times New Roman" pitchFamily="18" charset="0"/>
                        </a:rPr>
                        <a:t> is converted to uppercase.</a:t>
                      </a:r>
                    </a:p>
                  </a:txBody>
                  <a:tcPr anchor="ctr"/>
                </a:tc>
              </a:tr>
            </a:tbl>
          </a:graphicData>
        </a:graphic>
      </p:graphicFrame>
      <p:sp>
        <p:nvSpPr>
          <p:cNvPr id="1048835" name="Slide Number Placeholder 3"/>
          <p:cNvSpPr>
            <a:spLocks noGrp="1"/>
          </p:cNvSpPr>
          <p:nvPr>
            <p:ph type="sldNum" sz="quarter" idx="12"/>
          </p:nvPr>
        </p:nvSpPr>
        <p:spPr/>
        <p:txBody>
          <a:bodyPr/>
          <a:p>
            <a:fld id="{B6F15528-21DE-4FAA-801E-634DDDAF4B2B}" type="slidenum">
              <a:rPr lang="en-US" smtClean="0"/>
              <a:t>83</a:t>
            </a:fld>
            <a:endParaRPr lang="en-US"/>
          </a:p>
        </p:txBody>
      </p:sp>
    </p:spTree>
  </p:cSld>
  <p:clrMapOvr>
    <a:masterClrMapping/>
  </p:clrMapOvr>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graphicFrame>
        <p:nvGraphicFramePr>
          <p:cNvPr id="4194339" name="Content Placeholder 3"/>
          <p:cNvGraphicFramePr>
            <a:graphicFrameLocks noGrp="1"/>
          </p:cNvGraphicFramePr>
          <p:nvPr>
            <p:ph idx="1"/>
          </p:nvPr>
        </p:nvGraphicFramePr>
        <p:xfrm>
          <a:off x="228600" y="533400"/>
          <a:ext cx="8458200" cy="5715000"/>
        </p:xfrm>
        <a:graphic>
          <a:graphicData uri="http://schemas.openxmlformats.org/drawingml/2006/table">
            <a:tbl>
              <a:tblPr firstRow="1" bandRow="1">
                <a:tableStyleId>{5C22544A-7EE6-4342-B048-85BDC9FD1C3A}</a:tableStyleId>
              </a:tblPr>
              <a:tblGrid>
                <a:gridCol w="4229100"/>
                <a:gridCol w="4229100"/>
              </a:tblGrid>
              <a:tr h="1257520">
                <a:tc>
                  <a:txBody>
                    <a:bodyPr/>
                    <a:p>
                      <a:r>
                        <a:rPr b="1" dirty="0" sz="2200" lang="en-US">
                          <a:latin typeface="Times New Roman" pitchFamily="18" charset="0"/>
                          <a:cs typeface="Times New Roman" pitchFamily="18" charset="0"/>
                        </a:rPr>
                        <a:t>Function Name</a:t>
                      </a:r>
                      <a:endParaRPr dirty="0" sz="2200" lang="en-US">
                        <a:latin typeface="Times New Roman" pitchFamily="18" charset="0"/>
                        <a:cs typeface="Times New Roman" pitchFamily="18" charset="0"/>
                      </a:endParaRPr>
                    </a:p>
                  </a:txBody>
                  <a:tcPr anchor="ctr"/>
                </a:tc>
                <a:tc>
                  <a:txBody>
                    <a:bodyPr/>
                    <a:p>
                      <a:r>
                        <a:rPr b="1" dirty="0" sz="2200" lang="en-US">
                          <a:latin typeface="Times New Roman" pitchFamily="18" charset="0"/>
                          <a:cs typeface="Times New Roman" pitchFamily="18" charset="0"/>
                        </a:rPr>
                        <a:t>Return Value</a:t>
                      </a:r>
                      <a:endParaRPr dirty="0" sz="2200" lang="en-US">
                        <a:latin typeface="Times New Roman" pitchFamily="18" charset="0"/>
                        <a:cs typeface="Times New Roman" pitchFamily="18" charset="0"/>
                      </a:endParaRPr>
                    </a:p>
                  </a:txBody>
                  <a:tcPr anchor="ctr"/>
                </a:tc>
              </a:tr>
              <a:tr h="1257520">
                <a:tc>
                  <a:txBody>
                    <a:bodyPr/>
                    <a:p>
                      <a:r>
                        <a:rPr dirty="0" sz="2200" lang="en-US">
                          <a:latin typeface="Times New Roman" pitchFamily="18" charset="0"/>
                          <a:cs typeface="Times New Roman" pitchFamily="18" charset="0"/>
                        </a:rPr>
                        <a:t>INITCAP (</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a:t>
                      </a:r>
                    </a:p>
                  </a:txBody>
                  <a:tcPr anchor="ctr"/>
                </a:tc>
                <a:tc>
                  <a:txBody>
                    <a:bodyPr/>
                    <a:p>
                      <a:r>
                        <a:rPr dirty="0" sz="2200" lang="en-US">
                          <a:latin typeface="Times New Roman" pitchFamily="18" charset="0"/>
                          <a:cs typeface="Times New Roman" pitchFamily="18" charset="0"/>
                        </a:rPr>
                        <a:t>All the letters in </a:t>
                      </a:r>
                      <a:r>
                        <a:rPr dirty="0" sz="2200" i="1" lang="en-US">
                          <a:latin typeface="Times New Roman" pitchFamily="18" charset="0"/>
                          <a:cs typeface="Times New Roman" pitchFamily="18" charset="0"/>
                        </a:rPr>
                        <a:t>'</a:t>
                      </a:r>
                      <a:r>
                        <a:rPr dirty="0" sz="2200" i="1" lang="en-US" err="1">
                          <a:latin typeface="Times New Roman" pitchFamily="18" charset="0"/>
                          <a:cs typeface="Times New Roman" pitchFamily="18" charset="0"/>
                        </a:rPr>
                        <a:t>string_value</a:t>
                      </a:r>
                      <a:r>
                        <a:rPr dirty="0" sz="2200" i="1" lang="en-US">
                          <a:latin typeface="Times New Roman" pitchFamily="18" charset="0"/>
                          <a:cs typeface="Times New Roman" pitchFamily="18" charset="0"/>
                        </a:rPr>
                        <a:t>'</a:t>
                      </a:r>
                      <a:r>
                        <a:rPr dirty="0" sz="2200" lang="en-US">
                          <a:latin typeface="Times New Roman" pitchFamily="18" charset="0"/>
                          <a:cs typeface="Times New Roman" pitchFamily="18" charset="0"/>
                        </a:rPr>
                        <a:t> is converted to mixed case.</a:t>
                      </a:r>
                    </a:p>
                  </a:txBody>
                  <a:tcPr anchor="ctr"/>
                </a:tc>
              </a:tr>
              <a:tr h="1599980">
                <a:tc>
                  <a:txBody>
                    <a:bodyPr/>
                    <a:p>
                      <a:r>
                        <a:rPr dirty="0" sz="2200" lang="en-US">
                          <a:latin typeface="Times New Roman" pitchFamily="18" charset="0"/>
                          <a:cs typeface="Times New Roman" pitchFamily="18" charset="0"/>
                        </a:rPr>
                        <a:t>LTRIM (</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a:t>
                      </a:r>
                      <a:r>
                        <a:rPr dirty="0" sz="2200" lang="en-US" err="1">
                          <a:latin typeface="Times New Roman" pitchFamily="18" charset="0"/>
                          <a:cs typeface="Times New Roman" pitchFamily="18" charset="0"/>
                        </a:rPr>
                        <a:t>trim_text</a:t>
                      </a:r>
                      <a:r>
                        <a:rPr dirty="0" sz="2200" lang="en-US">
                          <a:latin typeface="Times New Roman" pitchFamily="18" charset="0"/>
                          <a:cs typeface="Times New Roman" pitchFamily="18" charset="0"/>
                        </a:rPr>
                        <a:t>) </a:t>
                      </a:r>
                    </a:p>
                  </a:txBody>
                  <a:tcPr anchor="ctr"/>
                </a:tc>
                <a:tc>
                  <a:txBody>
                    <a:bodyPr/>
                    <a:p>
                      <a:r>
                        <a:rPr dirty="0" sz="2200" lang="en-US">
                          <a:latin typeface="Times New Roman" pitchFamily="18" charset="0"/>
                          <a:cs typeface="Times New Roman" pitchFamily="18" charset="0"/>
                        </a:rPr>
                        <a:t>All occurrences of </a:t>
                      </a:r>
                      <a:r>
                        <a:rPr dirty="0" sz="2200" i="1" lang="en-US">
                          <a:latin typeface="Times New Roman" pitchFamily="18" charset="0"/>
                          <a:cs typeface="Times New Roman" pitchFamily="18" charset="0"/>
                        </a:rPr>
                        <a:t>'</a:t>
                      </a:r>
                      <a:r>
                        <a:rPr dirty="0" sz="2200" i="1" lang="en-US" err="1">
                          <a:latin typeface="Times New Roman" pitchFamily="18" charset="0"/>
                          <a:cs typeface="Times New Roman" pitchFamily="18" charset="0"/>
                        </a:rPr>
                        <a:t>trim_text</a:t>
                      </a:r>
                      <a:r>
                        <a:rPr dirty="0" sz="2200" i="1" lang="en-US">
                          <a:latin typeface="Times New Roman" pitchFamily="18" charset="0"/>
                          <a:cs typeface="Times New Roman" pitchFamily="18" charset="0"/>
                        </a:rPr>
                        <a:t>'</a:t>
                      </a:r>
                      <a:r>
                        <a:rPr dirty="0" sz="2200" lang="en-US">
                          <a:latin typeface="Times New Roman" pitchFamily="18" charset="0"/>
                          <a:cs typeface="Times New Roman" pitchFamily="18" charset="0"/>
                        </a:rPr>
                        <a:t> is removed from the left of </a:t>
                      </a:r>
                      <a:r>
                        <a:rPr dirty="0" sz="2200" i="1" lang="en-US">
                          <a:latin typeface="Times New Roman" pitchFamily="18" charset="0"/>
                          <a:cs typeface="Times New Roman" pitchFamily="18" charset="0"/>
                        </a:rPr>
                        <a:t>'</a:t>
                      </a:r>
                      <a:r>
                        <a:rPr dirty="0" sz="2200" i="1" lang="en-US" err="1">
                          <a:latin typeface="Times New Roman" pitchFamily="18" charset="0"/>
                          <a:cs typeface="Times New Roman" pitchFamily="18" charset="0"/>
                        </a:rPr>
                        <a:t>string_value</a:t>
                      </a:r>
                      <a:r>
                        <a:rPr dirty="0" sz="2200" i="1" lang="en-US">
                          <a:latin typeface="Times New Roman" pitchFamily="18" charset="0"/>
                          <a:cs typeface="Times New Roman" pitchFamily="18" charset="0"/>
                        </a:rPr>
                        <a:t>'</a:t>
                      </a:r>
                      <a:r>
                        <a:rPr dirty="0" sz="2200" lang="en-US">
                          <a:latin typeface="Times New Roman" pitchFamily="18" charset="0"/>
                          <a:cs typeface="Times New Roman" pitchFamily="18" charset="0"/>
                        </a:rPr>
                        <a:t>. </a:t>
                      </a:r>
                    </a:p>
                  </a:txBody>
                  <a:tcPr anchor="ctr"/>
                </a:tc>
              </a:tr>
              <a:tr h="1599980">
                <a:tc>
                  <a:txBody>
                    <a:bodyPr/>
                    <a:p>
                      <a:r>
                        <a:rPr dirty="0" sz="2200" lang="en-US">
                          <a:latin typeface="Times New Roman" pitchFamily="18" charset="0"/>
                          <a:cs typeface="Times New Roman" pitchFamily="18" charset="0"/>
                        </a:rPr>
                        <a:t>RTRIM (</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a:t>
                      </a:r>
                      <a:r>
                        <a:rPr dirty="0" sz="2200" lang="en-US" err="1">
                          <a:latin typeface="Times New Roman" pitchFamily="18" charset="0"/>
                          <a:cs typeface="Times New Roman" pitchFamily="18" charset="0"/>
                        </a:rPr>
                        <a:t>trim_text</a:t>
                      </a:r>
                      <a:r>
                        <a:rPr dirty="0" sz="2200" lang="en-US">
                          <a:latin typeface="Times New Roman" pitchFamily="18" charset="0"/>
                          <a:cs typeface="Times New Roman" pitchFamily="18" charset="0"/>
                        </a:rPr>
                        <a:t>) </a:t>
                      </a:r>
                    </a:p>
                  </a:txBody>
                  <a:tcPr anchor="ctr"/>
                </a:tc>
                <a:tc>
                  <a:txBody>
                    <a:bodyPr/>
                    <a:p>
                      <a:r>
                        <a:rPr dirty="0" sz="2200" lang="en-US">
                          <a:latin typeface="Times New Roman" pitchFamily="18" charset="0"/>
                          <a:cs typeface="Times New Roman" pitchFamily="18" charset="0"/>
                        </a:rPr>
                        <a:t>All occurrences of </a:t>
                      </a:r>
                      <a:r>
                        <a:rPr dirty="0" sz="2200" i="1" lang="en-US">
                          <a:latin typeface="Times New Roman" pitchFamily="18" charset="0"/>
                          <a:cs typeface="Times New Roman" pitchFamily="18" charset="0"/>
                        </a:rPr>
                        <a:t>'</a:t>
                      </a:r>
                      <a:r>
                        <a:rPr dirty="0" sz="2200" i="1" lang="en-US" err="1">
                          <a:latin typeface="Times New Roman" pitchFamily="18" charset="0"/>
                          <a:cs typeface="Times New Roman" pitchFamily="18" charset="0"/>
                        </a:rPr>
                        <a:t>trim_text</a:t>
                      </a:r>
                      <a:r>
                        <a:rPr dirty="0" sz="2200" i="1" lang="en-US">
                          <a:latin typeface="Times New Roman" pitchFamily="18" charset="0"/>
                          <a:cs typeface="Times New Roman" pitchFamily="18" charset="0"/>
                        </a:rPr>
                        <a:t>'</a:t>
                      </a:r>
                      <a:r>
                        <a:rPr dirty="0" sz="2200" lang="en-US">
                          <a:latin typeface="Times New Roman" pitchFamily="18" charset="0"/>
                          <a:cs typeface="Times New Roman" pitchFamily="18" charset="0"/>
                        </a:rPr>
                        <a:t> is removed from the right of </a:t>
                      </a:r>
                      <a:r>
                        <a:rPr dirty="0" sz="2200" i="1" lang="en-US">
                          <a:latin typeface="Times New Roman" pitchFamily="18" charset="0"/>
                          <a:cs typeface="Times New Roman" pitchFamily="18" charset="0"/>
                        </a:rPr>
                        <a:t>'</a:t>
                      </a:r>
                      <a:r>
                        <a:rPr dirty="0" sz="2200" i="1" lang="en-US" err="1">
                          <a:latin typeface="Times New Roman" pitchFamily="18" charset="0"/>
                          <a:cs typeface="Times New Roman" pitchFamily="18" charset="0"/>
                        </a:rPr>
                        <a:t>string_value</a:t>
                      </a:r>
                      <a:r>
                        <a:rPr dirty="0" sz="2200" i="1" lang="en-US">
                          <a:latin typeface="Times New Roman" pitchFamily="18" charset="0"/>
                          <a:cs typeface="Times New Roman" pitchFamily="18" charset="0"/>
                        </a:rPr>
                        <a:t>'</a:t>
                      </a:r>
                      <a:r>
                        <a:rPr dirty="0" sz="2200" lang="en-US">
                          <a:latin typeface="Times New Roman" pitchFamily="18" charset="0"/>
                          <a:cs typeface="Times New Roman" pitchFamily="18" charset="0"/>
                        </a:rPr>
                        <a:t> . </a:t>
                      </a:r>
                    </a:p>
                  </a:txBody>
                  <a:tcPr anchor="ctr"/>
                </a:tc>
              </a:tr>
            </a:tbl>
          </a:graphicData>
        </a:graphic>
      </p:graphicFrame>
      <p:sp>
        <p:nvSpPr>
          <p:cNvPr id="1048836" name="Slide Number Placeholder 4"/>
          <p:cNvSpPr>
            <a:spLocks noGrp="1"/>
          </p:cNvSpPr>
          <p:nvPr>
            <p:ph type="sldNum" sz="quarter" idx="12"/>
          </p:nvPr>
        </p:nvSpPr>
        <p:spPr/>
        <p:txBody>
          <a:bodyPr/>
          <a:p>
            <a:fld id="{B6F15528-21DE-4FAA-801E-634DDDAF4B2B}" type="slidenum">
              <a:rPr lang="en-US" smtClean="0"/>
              <a:t>84</a:t>
            </a:fld>
            <a:endParaRPr lang="en-US"/>
          </a:p>
        </p:txBody>
      </p:sp>
    </p:spTree>
  </p:cSld>
  <p:clrMapOvr>
    <a:masterClrMapping/>
  </p:clrMapOvr>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837" name="Title 1"/>
          <p:cNvSpPr>
            <a:spLocks noGrp="1"/>
          </p:cNvSpPr>
          <p:nvPr>
            <p:ph type="title"/>
          </p:nvPr>
        </p:nvSpPr>
        <p:spPr>
          <a:xfrm>
            <a:off x="457200" y="0"/>
            <a:ext cx="8229600" cy="228600"/>
          </a:xfrm>
        </p:spPr>
        <p:txBody>
          <a:bodyPr>
            <a:normAutofit fontScale="90000"/>
          </a:bodyPr>
          <a:p>
            <a:pPr algn="l"/>
            <a:r>
              <a:rPr dirty="0" sz="2400" lang="en-US" smtClean="0">
                <a:solidFill>
                  <a:srgbClr val="FF0000"/>
                </a:solidFill>
                <a:latin typeface="Times New Roman" pitchFamily="18" charset="0"/>
                <a:cs typeface="Times New Roman" pitchFamily="18" charset="0"/>
              </a:rPr>
              <a:t>Continue…….</a:t>
            </a:r>
            <a:endParaRPr dirty="0" sz="2400" lang="en-US">
              <a:solidFill>
                <a:srgbClr val="FF0000"/>
              </a:solidFill>
              <a:latin typeface="Times New Roman" pitchFamily="18" charset="0"/>
              <a:cs typeface="Times New Roman" pitchFamily="18" charset="0"/>
            </a:endParaRPr>
          </a:p>
        </p:txBody>
      </p:sp>
      <p:graphicFrame>
        <p:nvGraphicFramePr>
          <p:cNvPr id="4194340" name="Content Placeholder 3"/>
          <p:cNvGraphicFramePr>
            <a:graphicFrameLocks noGrp="1"/>
          </p:cNvGraphicFramePr>
          <p:nvPr>
            <p:ph idx="1"/>
          </p:nvPr>
        </p:nvGraphicFramePr>
        <p:xfrm>
          <a:off x="228600" y="609600"/>
          <a:ext cx="8686800" cy="6019801"/>
        </p:xfrm>
        <a:graphic>
          <a:graphicData uri="http://schemas.openxmlformats.org/drawingml/2006/table">
            <a:tbl>
              <a:tblPr firstRow="1" bandRow="1">
                <a:tableStyleId>{5C22544A-7EE6-4342-B048-85BDC9FD1C3A}</a:tableStyleId>
              </a:tblPr>
              <a:tblGrid>
                <a:gridCol w="4343400"/>
                <a:gridCol w="4343400"/>
              </a:tblGrid>
              <a:tr h="2675467">
                <a:tc>
                  <a:txBody>
                    <a:bodyPr/>
                    <a:p>
                      <a:r>
                        <a:rPr dirty="0" sz="2400" lang="en-US" smtClean="0">
                          <a:latin typeface="Times New Roman" pitchFamily="18" charset="0"/>
                          <a:cs typeface="Times New Roman" pitchFamily="18" charset="0"/>
                        </a:rPr>
                        <a:t>TRIM </a:t>
                      </a:r>
                      <a:r>
                        <a:rPr dirty="0" sz="2400" lang="en-US">
                          <a:latin typeface="Times New Roman" pitchFamily="18" charset="0"/>
                          <a:cs typeface="Times New Roman" pitchFamily="18" charset="0"/>
                        </a:rPr>
                        <a:t>(</a:t>
                      </a:r>
                      <a:r>
                        <a:rPr dirty="0" sz="2400" lang="en-US" err="1">
                          <a:latin typeface="Times New Roman" pitchFamily="18" charset="0"/>
                          <a:cs typeface="Times New Roman" pitchFamily="18" charset="0"/>
                        </a:rPr>
                        <a:t>trim_text</a:t>
                      </a:r>
                      <a:r>
                        <a:rPr dirty="0" sz="2400" lang="en-US">
                          <a:latin typeface="Times New Roman" pitchFamily="18" charset="0"/>
                          <a:cs typeface="Times New Roman" pitchFamily="18" charset="0"/>
                        </a:rPr>
                        <a:t> FROM </a:t>
                      </a:r>
                      <a:r>
                        <a:rPr dirty="0" sz="2400" lang="en-US" err="1">
                          <a:latin typeface="Times New Roman" pitchFamily="18" charset="0"/>
                          <a:cs typeface="Times New Roman" pitchFamily="18" charset="0"/>
                        </a:rPr>
                        <a:t>string_value</a:t>
                      </a:r>
                      <a:r>
                        <a:rPr dirty="0" sz="2400" lang="en-US">
                          <a:latin typeface="Times New Roman" pitchFamily="18" charset="0"/>
                          <a:cs typeface="Times New Roman" pitchFamily="18" charset="0"/>
                        </a:rPr>
                        <a:t>) </a:t>
                      </a:r>
                    </a:p>
                  </a:txBody>
                  <a:tcPr anchor="ctr"/>
                </a:tc>
                <a:tc>
                  <a:txBody>
                    <a:bodyPr/>
                    <a:p>
                      <a:r>
                        <a:rPr dirty="0" sz="2400" lang="en-US">
                          <a:latin typeface="Times New Roman" pitchFamily="18" charset="0"/>
                          <a:cs typeface="Times New Roman" pitchFamily="18" charset="0"/>
                        </a:rPr>
                        <a:t>All occurrences of </a:t>
                      </a:r>
                      <a:r>
                        <a:rPr dirty="0" sz="2400" i="1" lang="en-US">
                          <a:latin typeface="Times New Roman" pitchFamily="18" charset="0"/>
                          <a:cs typeface="Times New Roman" pitchFamily="18" charset="0"/>
                        </a:rPr>
                        <a:t>'</a:t>
                      </a:r>
                      <a:r>
                        <a:rPr dirty="0" sz="2400" i="1" lang="en-US" err="1">
                          <a:latin typeface="Times New Roman" pitchFamily="18" charset="0"/>
                          <a:cs typeface="Times New Roman" pitchFamily="18" charset="0"/>
                        </a:rPr>
                        <a:t>trim_text</a:t>
                      </a:r>
                      <a:r>
                        <a:rPr dirty="0" sz="2400" i="1" lang="en-US">
                          <a:latin typeface="Times New Roman" pitchFamily="18" charset="0"/>
                          <a:cs typeface="Times New Roman" pitchFamily="18" charset="0"/>
                        </a:rPr>
                        <a:t>'</a:t>
                      </a:r>
                      <a:r>
                        <a:rPr dirty="0" sz="2400" lang="en-US">
                          <a:latin typeface="Times New Roman" pitchFamily="18" charset="0"/>
                          <a:cs typeface="Times New Roman" pitchFamily="18" charset="0"/>
                        </a:rPr>
                        <a:t> from the left and right of </a:t>
                      </a:r>
                      <a:r>
                        <a:rPr dirty="0" sz="2400" i="1" lang="en-US">
                          <a:latin typeface="Times New Roman" pitchFamily="18" charset="0"/>
                          <a:cs typeface="Times New Roman" pitchFamily="18" charset="0"/>
                        </a:rPr>
                        <a:t>'</a:t>
                      </a:r>
                      <a:r>
                        <a:rPr dirty="0" sz="2400" i="1" lang="en-US" err="1">
                          <a:latin typeface="Times New Roman" pitchFamily="18" charset="0"/>
                          <a:cs typeface="Times New Roman" pitchFamily="18" charset="0"/>
                        </a:rPr>
                        <a:t>string_value</a:t>
                      </a:r>
                      <a:r>
                        <a:rPr dirty="0" sz="2400" i="1" lang="en-US">
                          <a:latin typeface="Times New Roman" pitchFamily="18" charset="0"/>
                          <a:cs typeface="Times New Roman" pitchFamily="18" charset="0"/>
                        </a:rPr>
                        <a:t>'</a:t>
                      </a:r>
                      <a:r>
                        <a:rPr dirty="0" sz="2400" lang="en-US">
                          <a:latin typeface="Times New Roman" pitchFamily="18" charset="0"/>
                          <a:cs typeface="Times New Roman" pitchFamily="18" charset="0"/>
                        </a:rPr>
                        <a:t> , </a:t>
                      </a:r>
                      <a:r>
                        <a:rPr dirty="0" sz="2400" i="1" lang="en-US">
                          <a:latin typeface="Times New Roman" pitchFamily="18" charset="0"/>
                          <a:cs typeface="Times New Roman" pitchFamily="18" charset="0"/>
                        </a:rPr>
                        <a:t>'</a:t>
                      </a:r>
                      <a:r>
                        <a:rPr dirty="0" sz="2400" i="1" lang="en-US" err="1">
                          <a:latin typeface="Times New Roman" pitchFamily="18" charset="0"/>
                          <a:cs typeface="Times New Roman" pitchFamily="18" charset="0"/>
                        </a:rPr>
                        <a:t>trim_text</a:t>
                      </a:r>
                      <a:r>
                        <a:rPr dirty="0" sz="2400" i="1" lang="en-US">
                          <a:latin typeface="Times New Roman" pitchFamily="18" charset="0"/>
                          <a:cs typeface="Times New Roman" pitchFamily="18" charset="0"/>
                        </a:rPr>
                        <a:t>'</a:t>
                      </a:r>
                      <a:r>
                        <a:rPr dirty="0" sz="2400" lang="en-US">
                          <a:latin typeface="Times New Roman" pitchFamily="18" charset="0"/>
                          <a:cs typeface="Times New Roman" pitchFamily="18" charset="0"/>
                        </a:rPr>
                        <a:t> can also be only one character long . </a:t>
                      </a:r>
                    </a:p>
                  </a:txBody>
                  <a:tcPr anchor="ctr"/>
                </a:tc>
              </a:tr>
              <a:tr h="2173817">
                <a:tc>
                  <a:txBody>
                    <a:bodyPr/>
                    <a:p>
                      <a:r>
                        <a:rPr dirty="0" sz="2400" lang="en-US">
                          <a:latin typeface="Times New Roman" pitchFamily="18" charset="0"/>
                          <a:cs typeface="Times New Roman" pitchFamily="18" charset="0"/>
                        </a:rPr>
                        <a:t>SUBSTR (</a:t>
                      </a:r>
                      <a:r>
                        <a:rPr dirty="0" sz="2400" lang="en-US" err="1">
                          <a:latin typeface="Times New Roman" pitchFamily="18" charset="0"/>
                          <a:cs typeface="Times New Roman" pitchFamily="18" charset="0"/>
                        </a:rPr>
                        <a:t>string_value</a:t>
                      </a:r>
                      <a:r>
                        <a:rPr dirty="0" sz="2400" lang="en-US">
                          <a:latin typeface="Times New Roman" pitchFamily="18" charset="0"/>
                          <a:cs typeface="Times New Roman" pitchFamily="18" charset="0"/>
                        </a:rPr>
                        <a:t>, m, n) </a:t>
                      </a:r>
                    </a:p>
                  </a:txBody>
                  <a:tcPr anchor="ctr"/>
                </a:tc>
                <a:tc>
                  <a:txBody>
                    <a:bodyPr/>
                    <a:p>
                      <a:r>
                        <a:rPr dirty="0" sz="2400" lang="en-US">
                          <a:latin typeface="Times New Roman" pitchFamily="18" charset="0"/>
                          <a:cs typeface="Times New Roman" pitchFamily="18" charset="0"/>
                        </a:rPr>
                        <a:t>Returns </a:t>
                      </a:r>
                      <a:r>
                        <a:rPr dirty="0" sz="2400" i="1" lang="en-US">
                          <a:latin typeface="Times New Roman" pitchFamily="18" charset="0"/>
                          <a:cs typeface="Times New Roman" pitchFamily="18" charset="0"/>
                        </a:rPr>
                        <a:t>'n'</a:t>
                      </a:r>
                      <a:r>
                        <a:rPr dirty="0" sz="2400" lang="en-US">
                          <a:latin typeface="Times New Roman" pitchFamily="18" charset="0"/>
                          <a:cs typeface="Times New Roman" pitchFamily="18" charset="0"/>
                        </a:rPr>
                        <a:t> number of characters from </a:t>
                      </a:r>
                      <a:r>
                        <a:rPr dirty="0" sz="2400" i="1" lang="en-US">
                          <a:latin typeface="Times New Roman" pitchFamily="18" charset="0"/>
                          <a:cs typeface="Times New Roman" pitchFamily="18" charset="0"/>
                        </a:rPr>
                        <a:t>'</a:t>
                      </a:r>
                      <a:r>
                        <a:rPr dirty="0" sz="2400" i="1" lang="en-US" err="1">
                          <a:latin typeface="Times New Roman" pitchFamily="18" charset="0"/>
                          <a:cs typeface="Times New Roman" pitchFamily="18" charset="0"/>
                        </a:rPr>
                        <a:t>string_value</a:t>
                      </a:r>
                      <a:r>
                        <a:rPr dirty="0" sz="2400" i="1" lang="en-US">
                          <a:latin typeface="Times New Roman" pitchFamily="18" charset="0"/>
                          <a:cs typeface="Times New Roman" pitchFamily="18" charset="0"/>
                        </a:rPr>
                        <a:t>'</a:t>
                      </a:r>
                      <a:r>
                        <a:rPr dirty="0" sz="2400" lang="en-US">
                          <a:latin typeface="Times New Roman" pitchFamily="18" charset="0"/>
                          <a:cs typeface="Times New Roman" pitchFamily="18" charset="0"/>
                        </a:rPr>
                        <a:t> starting from the '</a:t>
                      </a:r>
                      <a:r>
                        <a:rPr dirty="0" sz="2400" i="1" lang="en-US">
                          <a:latin typeface="Times New Roman" pitchFamily="18" charset="0"/>
                          <a:cs typeface="Times New Roman" pitchFamily="18" charset="0"/>
                        </a:rPr>
                        <a:t>m'</a:t>
                      </a:r>
                      <a:r>
                        <a:rPr dirty="0" sz="2400" lang="en-US">
                          <a:latin typeface="Times New Roman" pitchFamily="18" charset="0"/>
                          <a:cs typeface="Times New Roman" pitchFamily="18" charset="0"/>
                        </a:rPr>
                        <a:t> position. </a:t>
                      </a:r>
                    </a:p>
                  </a:txBody>
                  <a:tcPr anchor="ctr"/>
                </a:tc>
              </a:tr>
              <a:tr h="1170517">
                <a:tc>
                  <a:txBody>
                    <a:bodyPr/>
                    <a:p>
                      <a:r>
                        <a:rPr dirty="0" sz="2400" lang="en-US">
                          <a:latin typeface="Times New Roman" pitchFamily="18" charset="0"/>
                          <a:cs typeface="Times New Roman" pitchFamily="18" charset="0"/>
                        </a:rPr>
                        <a:t>LENGTH (</a:t>
                      </a:r>
                      <a:r>
                        <a:rPr dirty="0" sz="2400" lang="en-US" err="1">
                          <a:latin typeface="Times New Roman" pitchFamily="18" charset="0"/>
                          <a:cs typeface="Times New Roman" pitchFamily="18" charset="0"/>
                        </a:rPr>
                        <a:t>string_value</a:t>
                      </a:r>
                      <a:r>
                        <a:rPr dirty="0" sz="2400" lang="en-US">
                          <a:latin typeface="Times New Roman" pitchFamily="18" charset="0"/>
                          <a:cs typeface="Times New Roman" pitchFamily="18" charset="0"/>
                        </a:rPr>
                        <a:t>) </a:t>
                      </a:r>
                    </a:p>
                  </a:txBody>
                  <a:tcPr anchor="ctr"/>
                </a:tc>
                <a:tc>
                  <a:txBody>
                    <a:bodyPr/>
                    <a:p>
                      <a:r>
                        <a:rPr dirty="0" sz="2400" lang="en-US">
                          <a:latin typeface="Times New Roman" pitchFamily="18" charset="0"/>
                          <a:cs typeface="Times New Roman" pitchFamily="18" charset="0"/>
                        </a:rPr>
                        <a:t>Number of characters in </a:t>
                      </a:r>
                      <a:r>
                        <a:rPr dirty="0" sz="2400" i="1" lang="en-US">
                          <a:latin typeface="Times New Roman" pitchFamily="18" charset="0"/>
                          <a:cs typeface="Times New Roman" pitchFamily="18" charset="0"/>
                        </a:rPr>
                        <a:t>'</a:t>
                      </a:r>
                      <a:r>
                        <a:rPr dirty="0" sz="2400" i="1" lang="en-US" err="1">
                          <a:latin typeface="Times New Roman" pitchFamily="18" charset="0"/>
                          <a:cs typeface="Times New Roman" pitchFamily="18" charset="0"/>
                        </a:rPr>
                        <a:t>string_value</a:t>
                      </a:r>
                      <a:r>
                        <a:rPr dirty="0" sz="2400" i="1" lang="en-US">
                          <a:latin typeface="Times New Roman" pitchFamily="18" charset="0"/>
                          <a:cs typeface="Times New Roman" pitchFamily="18" charset="0"/>
                        </a:rPr>
                        <a:t>'</a:t>
                      </a:r>
                      <a:r>
                        <a:rPr dirty="0" sz="2400" lang="en-US">
                          <a:latin typeface="Times New Roman" pitchFamily="18" charset="0"/>
                          <a:cs typeface="Times New Roman" pitchFamily="18" charset="0"/>
                        </a:rPr>
                        <a:t> </a:t>
                      </a:r>
                      <a:r>
                        <a:rPr dirty="0" sz="2400" lang="en-US" smtClean="0">
                          <a:latin typeface="Times New Roman" pitchFamily="18" charset="0"/>
                          <a:cs typeface="Times New Roman" pitchFamily="18" charset="0"/>
                        </a:rPr>
                        <a:t>is </a:t>
                      </a:r>
                      <a:r>
                        <a:rPr dirty="0" sz="2400" lang="en-US">
                          <a:latin typeface="Times New Roman" pitchFamily="18" charset="0"/>
                          <a:cs typeface="Times New Roman" pitchFamily="18" charset="0"/>
                        </a:rPr>
                        <a:t>returned. </a:t>
                      </a:r>
                    </a:p>
                  </a:txBody>
                  <a:tcPr anchor="ctr"/>
                </a:tc>
              </a:tr>
            </a:tbl>
          </a:graphicData>
        </a:graphic>
      </p:graphicFrame>
      <p:sp>
        <p:nvSpPr>
          <p:cNvPr id="1048838" name="Slide Number Placeholder 4"/>
          <p:cNvSpPr>
            <a:spLocks noGrp="1"/>
          </p:cNvSpPr>
          <p:nvPr>
            <p:ph type="sldNum" sz="quarter" idx="12"/>
          </p:nvPr>
        </p:nvSpPr>
        <p:spPr/>
        <p:txBody>
          <a:bodyPr/>
          <a:p>
            <a:fld id="{B6F15528-21DE-4FAA-801E-634DDDAF4B2B}" type="slidenum">
              <a:rPr lang="en-US" smtClean="0"/>
              <a:t>85</a:t>
            </a:fld>
            <a:endParaRPr lang="en-US"/>
          </a:p>
        </p:txBody>
      </p:sp>
    </p:spTree>
  </p:cSld>
  <p:clrMapOvr>
    <a:masterClrMapping/>
  </p:clrMapOvr>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839" name="Title 1"/>
          <p:cNvSpPr>
            <a:spLocks noGrp="1"/>
          </p:cNvSpPr>
          <p:nvPr>
            <p:ph type="title"/>
          </p:nvPr>
        </p:nvSpPr>
        <p:spPr>
          <a:xfrm>
            <a:off x="457200" y="0"/>
            <a:ext cx="8229600" cy="304800"/>
          </a:xfrm>
        </p:spPr>
        <p:txBody>
          <a:bodyPr>
            <a:normAutofit fontScale="90000"/>
          </a:bodyPr>
          <a:p>
            <a:pPr algn="l"/>
            <a:endParaRPr dirty="0" sz="2200" lang="en-US">
              <a:latin typeface="Times New Roman" pitchFamily="18" charset="0"/>
              <a:cs typeface="Times New Roman" pitchFamily="18" charset="0"/>
            </a:endParaRPr>
          </a:p>
        </p:txBody>
      </p:sp>
      <p:sp>
        <p:nvSpPr>
          <p:cNvPr id="1048840" name="Content Placeholder 2"/>
          <p:cNvSpPr>
            <a:spLocks noGrp="1"/>
          </p:cNvSpPr>
          <p:nvPr>
            <p:ph idx="1"/>
          </p:nvPr>
        </p:nvSpPr>
        <p:spPr>
          <a:xfrm>
            <a:off x="457200" y="0"/>
            <a:ext cx="8229600" cy="6477000"/>
          </a:xfrm>
        </p:spPr>
        <p:txBody>
          <a:bodyPr>
            <a:normAutofit/>
          </a:bodyPr>
          <a:p>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p:txBody>
      </p:sp>
      <p:sp>
        <p:nvSpPr>
          <p:cNvPr id="1048841" name="Slide Number Placeholder 3"/>
          <p:cNvSpPr>
            <a:spLocks noGrp="1"/>
          </p:cNvSpPr>
          <p:nvPr>
            <p:ph type="sldNum" sz="quarter" idx="12"/>
          </p:nvPr>
        </p:nvSpPr>
        <p:spPr/>
        <p:txBody>
          <a:bodyPr/>
          <a:p>
            <a:fld id="{B6F15528-21DE-4FAA-801E-634DDDAF4B2B}" type="slidenum">
              <a:rPr lang="en-US" smtClean="0"/>
              <a:t>86</a:t>
            </a:fld>
            <a:endParaRPr lang="en-US"/>
          </a:p>
        </p:txBody>
      </p:sp>
      <p:graphicFrame>
        <p:nvGraphicFramePr>
          <p:cNvPr id="4194341" name="Table 4"/>
          <p:cNvGraphicFramePr>
            <a:graphicFrameLocks noGrp="1"/>
          </p:cNvGraphicFramePr>
          <p:nvPr/>
        </p:nvGraphicFramePr>
        <p:xfrm>
          <a:off x="228600" y="838200"/>
          <a:ext cx="8686800" cy="4800600"/>
        </p:xfrm>
        <a:graphic>
          <a:graphicData uri="http://schemas.openxmlformats.org/drawingml/2006/table">
            <a:tbl>
              <a:tblPr firstRow="1" bandRow="1">
                <a:tableStyleId>{5C22544A-7EE6-4342-B048-85BDC9FD1C3A}</a:tableStyleId>
              </a:tblPr>
              <a:tblGrid>
                <a:gridCol w="4229100"/>
                <a:gridCol w="4457700"/>
              </a:tblGrid>
              <a:tr h="2400300">
                <a:tc>
                  <a:txBody>
                    <a:bodyPr/>
                    <a:p>
                      <a:r>
                        <a:rPr dirty="0" sz="2400" lang="en-US">
                          <a:latin typeface="Times New Roman" pitchFamily="18" charset="0"/>
                          <a:cs typeface="Times New Roman" pitchFamily="18" charset="0"/>
                        </a:rPr>
                        <a:t>LPAD (</a:t>
                      </a:r>
                      <a:r>
                        <a:rPr dirty="0" sz="2400" lang="en-US" err="1">
                          <a:latin typeface="Times New Roman" pitchFamily="18" charset="0"/>
                          <a:cs typeface="Times New Roman" pitchFamily="18" charset="0"/>
                        </a:rPr>
                        <a:t>string_value</a:t>
                      </a:r>
                      <a:r>
                        <a:rPr dirty="0" sz="2400" lang="en-US">
                          <a:latin typeface="Times New Roman" pitchFamily="18" charset="0"/>
                          <a:cs typeface="Times New Roman" pitchFamily="18" charset="0"/>
                        </a:rPr>
                        <a:t>, n, </a:t>
                      </a:r>
                      <a:r>
                        <a:rPr dirty="0" sz="2400" lang="en-US" err="1">
                          <a:latin typeface="Times New Roman" pitchFamily="18" charset="0"/>
                          <a:cs typeface="Times New Roman" pitchFamily="18" charset="0"/>
                        </a:rPr>
                        <a:t>pad_value</a:t>
                      </a:r>
                      <a:r>
                        <a:rPr dirty="0" sz="2400" lang="en-US">
                          <a:latin typeface="Times New Roman" pitchFamily="18" charset="0"/>
                          <a:cs typeface="Times New Roman" pitchFamily="18" charset="0"/>
                        </a:rPr>
                        <a:t>) </a:t>
                      </a:r>
                    </a:p>
                  </a:txBody>
                  <a:tcPr anchor="ctr"/>
                </a:tc>
                <a:tc>
                  <a:txBody>
                    <a:bodyPr/>
                    <a:p>
                      <a:r>
                        <a:rPr dirty="0" sz="2400" lang="en-US">
                          <a:latin typeface="Times New Roman" pitchFamily="18" charset="0"/>
                          <a:cs typeface="Times New Roman" pitchFamily="18" charset="0"/>
                        </a:rPr>
                        <a:t>Returns '</a:t>
                      </a:r>
                      <a:r>
                        <a:rPr dirty="0" sz="2400" i="1" lang="en-US" err="1">
                          <a:latin typeface="Times New Roman" pitchFamily="18" charset="0"/>
                          <a:cs typeface="Times New Roman" pitchFamily="18" charset="0"/>
                        </a:rPr>
                        <a:t>string_value</a:t>
                      </a:r>
                      <a:r>
                        <a:rPr dirty="0" sz="2400" i="1" lang="en-US">
                          <a:latin typeface="Times New Roman" pitchFamily="18" charset="0"/>
                          <a:cs typeface="Times New Roman" pitchFamily="18" charset="0"/>
                        </a:rPr>
                        <a:t>'</a:t>
                      </a:r>
                      <a:r>
                        <a:rPr dirty="0" sz="2400" lang="en-US">
                          <a:latin typeface="Times New Roman" pitchFamily="18" charset="0"/>
                          <a:cs typeface="Times New Roman" pitchFamily="18" charset="0"/>
                        </a:rPr>
                        <a:t> left-padded with </a:t>
                      </a:r>
                      <a:r>
                        <a:rPr dirty="0" sz="2400" i="1" lang="en-US">
                          <a:latin typeface="Times New Roman" pitchFamily="18" charset="0"/>
                          <a:cs typeface="Times New Roman" pitchFamily="18" charset="0"/>
                        </a:rPr>
                        <a:t>'</a:t>
                      </a:r>
                      <a:r>
                        <a:rPr dirty="0" sz="2400" i="1" lang="en-US" err="1">
                          <a:latin typeface="Times New Roman" pitchFamily="18" charset="0"/>
                          <a:cs typeface="Times New Roman" pitchFamily="18" charset="0"/>
                        </a:rPr>
                        <a:t>pad_value</a:t>
                      </a:r>
                      <a:r>
                        <a:rPr dirty="0" sz="2400" i="1" lang="en-US">
                          <a:latin typeface="Times New Roman" pitchFamily="18" charset="0"/>
                          <a:cs typeface="Times New Roman" pitchFamily="18" charset="0"/>
                        </a:rPr>
                        <a:t>'</a:t>
                      </a:r>
                      <a:r>
                        <a:rPr dirty="0" sz="2400" lang="en-US">
                          <a:latin typeface="Times New Roman" pitchFamily="18" charset="0"/>
                          <a:cs typeface="Times New Roman" pitchFamily="18" charset="0"/>
                        </a:rPr>
                        <a:t> . The length of the whole string will be of </a:t>
                      </a:r>
                      <a:r>
                        <a:rPr dirty="0" sz="2400" i="1" lang="en-US">
                          <a:latin typeface="Times New Roman" pitchFamily="18" charset="0"/>
                          <a:cs typeface="Times New Roman" pitchFamily="18" charset="0"/>
                        </a:rPr>
                        <a:t>'n' </a:t>
                      </a:r>
                      <a:r>
                        <a:rPr dirty="0" sz="2400" lang="en-US">
                          <a:latin typeface="Times New Roman" pitchFamily="18" charset="0"/>
                          <a:cs typeface="Times New Roman" pitchFamily="18" charset="0"/>
                        </a:rPr>
                        <a:t>characters. </a:t>
                      </a:r>
                    </a:p>
                  </a:txBody>
                  <a:tcPr anchor="ctr"/>
                </a:tc>
              </a:tr>
              <a:tr h="2400300">
                <a:tc>
                  <a:txBody>
                    <a:bodyPr/>
                    <a:p>
                      <a:r>
                        <a:rPr dirty="0" sz="2400" lang="en-US">
                          <a:latin typeface="Times New Roman" pitchFamily="18" charset="0"/>
                          <a:cs typeface="Times New Roman" pitchFamily="18" charset="0"/>
                        </a:rPr>
                        <a:t>RPAD (</a:t>
                      </a:r>
                      <a:r>
                        <a:rPr dirty="0" sz="2400" lang="en-US" err="1">
                          <a:latin typeface="Times New Roman" pitchFamily="18" charset="0"/>
                          <a:cs typeface="Times New Roman" pitchFamily="18" charset="0"/>
                        </a:rPr>
                        <a:t>string_value</a:t>
                      </a:r>
                      <a:r>
                        <a:rPr dirty="0" sz="2400" lang="en-US">
                          <a:latin typeface="Times New Roman" pitchFamily="18" charset="0"/>
                          <a:cs typeface="Times New Roman" pitchFamily="18" charset="0"/>
                        </a:rPr>
                        <a:t>, n, </a:t>
                      </a:r>
                      <a:r>
                        <a:rPr dirty="0" sz="2400" lang="en-US" err="1">
                          <a:latin typeface="Times New Roman" pitchFamily="18" charset="0"/>
                          <a:cs typeface="Times New Roman" pitchFamily="18" charset="0"/>
                        </a:rPr>
                        <a:t>pad_value</a:t>
                      </a:r>
                      <a:r>
                        <a:rPr dirty="0" sz="2400" lang="en-US">
                          <a:latin typeface="Times New Roman" pitchFamily="18" charset="0"/>
                          <a:cs typeface="Times New Roman" pitchFamily="18" charset="0"/>
                        </a:rPr>
                        <a:t>) </a:t>
                      </a:r>
                    </a:p>
                  </a:txBody>
                  <a:tcPr anchor="ctr"/>
                </a:tc>
                <a:tc>
                  <a:txBody>
                    <a:bodyPr/>
                    <a:p>
                      <a:r>
                        <a:rPr dirty="0" sz="2400" lang="en-US">
                          <a:latin typeface="Times New Roman" pitchFamily="18" charset="0"/>
                          <a:cs typeface="Times New Roman" pitchFamily="18" charset="0"/>
                        </a:rPr>
                        <a:t>Returns '</a:t>
                      </a:r>
                      <a:r>
                        <a:rPr dirty="0" sz="2400" i="1" lang="en-US" err="1">
                          <a:latin typeface="Times New Roman" pitchFamily="18" charset="0"/>
                          <a:cs typeface="Times New Roman" pitchFamily="18" charset="0"/>
                        </a:rPr>
                        <a:t>string_value</a:t>
                      </a:r>
                      <a:r>
                        <a:rPr dirty="0" sz="2400" i="1" lang="en-US">
                          <a:latin typeface="Times New Roman" pitchFamily="18" charset="0"/>
                          <a:cs typeface="Times New Roman" pitchFamily="18" charset="0"/>
                        </a:rPr>
                        <a:t>'</a:t>
                      </a:r>
                      <a:r>
                        <a:rPr dirty="0" sz="2400" lang="en-US">
                          <a:latin typeface="Times New Roman" pitchFamily="18" charset="0"/>
                          <a:cs typeface="Times New Roman" pitchFamily="18" charset="0"/>
                        </a:rPr>
                        <a:t> right-padded with </a:t>
                      </a:r>
                      <a:r>
                        <a:rPr dirty="0" sz="2400" i="1" lang="en-US">
                          <a:latin typeface="Times New Roman" pitchFamily="18" charset="0"/>
                          <a:cs typeface="Times New Roman" pitchFamily="18" charset="0"/>
                        </a:rPr>
                        <a:t>'</a:t>
                      </a:r>
                      <a:r>
                        <a:rPr dirty="0" sz="2400" i="1" lang="en-US" err="1">
                          <a:latin typeface="Times New Roman" pitchFamily="18" charset="0"/>
                          <a:cs typeface="Times New Roman" pitchFamily="18" charset="0"/>
                        </a:rPr>
                        <a:t>pad_value</a:t>
                      </a:r>
                      <a:r>
                        <a:rPr dirty="0" sz="2400" i="1" lang="en-US">
                          <a:latin typeface="Times New Roman" pitchFamily="18" charset="0"/>
                          <a:cs typeface="Times New Roman" pitchFamily="18" charset="0"/>
                        </a:rPr>
                        <a:t>'</a:t>
                      </a:r>
                      <a:r>
                        <a:rPr dirty="0" sz="2400" lang="en-US">
                          <a:latin typeface="Times New Roman" pitchFamily="18" charset="0"/>
                          <a:cs typeface="Times New Roman" pitchFamily="18" charset="0"/>
                        </a:rPr>
                        <a:t> . The length of the whole string will be of </a:t>
                      </a:r>
                      <a:r>
                        <a:rPr dirty="0" sz="2400" i="1" lang="en-US">
                          <a:latin typeface="Times New Roman" pitchFamily="18" charset="0"/>
                          <a:cs typeface="Times New Roman" pitchFamily="18" charset="0"/>
                        </a:rPr>
                        <a:t>'n' </a:t>
                      </a:r>
                      <a:r>
                        <a:rPr dirty="0" sz="2400" lang="en-US">
                          <a:latin typeface="Times New Roman" pitchFamily="18" charset="0"/>
                          <a:cs typeface="Times New Roman" pitchFamily="18" charset="0"/>
                        </a:rPr>
                        <a:t>characters.</a:t>
                      </a:r>
                    </a:p>
                  </a:txBody>
                  <a:tcPr anchor="ctr"/>
                </a:tc>
              </a:tr>
            </a:tbl>
          </a:graphicData>
        </a:graphic>
      </p:graphicFrame>
    </p:spTree>
  </p:cSld>
  <p:clrMapOvr>
    <a:masterClrMapping/>
  </p:clrMapOvr>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842" name="Title 1"/>
          <p:cNvSpPr>
            <a:spLocks noGrp="1"/>
          </p:cNvSpPr>
          <p:nvPr>
            <p:ph type="title"/>
          </p:nvPr>
        </p:nvSpPr>
        <p:spPr>
          <a:xfrm>
            <a:off x="457200" y="274638"/>
            <a:ext cx="8229600" cy="334962"/>
          </a:xfrm>
        </p:spPr>
        <p:txBody>
          <a:bodyPr>
            <a:normAutofit fontScale="90000"/>
          </a:bodyPr>
          <a:p>
            <a:endParaRPr dirty="0" lang="en-US"/>
          </a:p>
        </p:txBody>
      </p:sp>
      <p:graphicFrame>
        <p:nvGraphicFramePr>
          <p:cNvPr id="4194342" name="Content Placeholder 3"/>
          <p:cNvGraphicFramePr>
            <a:graphicFrameLocks noGrp="1"/>
          </p:cNvGraphicFramePr>
          <p:nvPr>
            <p:ph idx="1"/>
          </p:nvPr>
        </p:nvGraphicFramePr>
        <p:xfrm>
          <a:off x="381000" y="0"/>
          <a:ext cx="8534400" cy="6553197"/>
        </p:xfrm>
        <a:graphic>
          <a:graphicData uri="http://schemas.openxmlformats.org/drawingml/2006/table">
            <a:tbl>
              <a:tblPr firstRow="1" bandRow="1">
                <a:tableStyleId>{5C22544A-7EE6-4342-B048-85BDC9FD1C3A}</a:tableStyleId>
              </a:tblPr>
              <a:tblGrid>
                <a:gridCol w="4267200"/>
                <a:gridCol w="4267200"/>
              </a:tblGrid>
              <a:tr h="521277">
                <a:tc>
                  <a:txBody>
                    <a:bodyPr/>
                    <a:p>
                      <a:r>
                        <a:rPr b="1" dirty="0" sz="2200" lang="en-US" smtClean="0">
                          <a:latin typeface="Times New Roman" pitchFamily="18" charset="0"/>
                          <a:cs typeface="Times New Roman" pitchFamily="18" charset="0"/>
                        </a:rPr>
                        <a:t>Function </a:t>
                      </a:r>
                      <a:r>
                        <a:rPr b="1" dirty="0" sz="2200" lang="en-US">
                          <a:latin typeface="Times New Roman" pitchFamily="18" charset="0"/>
                          <a:cs typeface="Times New Roman" pitchFamily="18" charset="0"/>
                        </a:rPr>
                        <a:t>Name</a:t>
                      </a:r>
                      <a:endParaRPr dirty="0" sz="2200" lang="en-US">
                        <a:latin typeface="Times New Roman" pitchFamily="18" charset="0"/>
                        <a:cs typeface="Times New Roman" pitchFamily="18" charset="0"/>
                      </a:endParaRPr>
                    </a:p>
                  </a:txBody>
                  <a:tcPr anchor="ctr"/>
                </a:tc>
                <a:tc>
                  <a:txBody>
                    <a:bodyPr/>
                    <a:p>
                      <a:r>
                        <a:rPr b="1" dirty="0" sz="2200" lang="en-US">
                          <a:latin typeface="Times New Roman" pitchFamily="18" charset="0"/>
                          <a:cs typeface="Times New Roman" pitchFamily="18" charset="0"/>
                        </a:rPr>
                        <a:t>Examples</a:t>
                      </a:r>
                      <a:endParaRPr dirty="0" sz="2200" lang="en-US">
                        <a:latin typeface="Times New Roman" pitchFamily="18" charset="0"/>
                        <a:cs typeface="Times New Roman" pitchFamily="18" charset="0"/>
                      </a:endParaRPr>
                    </a:p>
                  </a:txBody>
                  <a:tcPr anchor="ctr"/>
                </a:tc>
              </a:tr>
              <a:tr h="521277">
                <a:tc>
                  <a:txBody>
                    <a:bodyPr/>
                    <a:p>
                      <a:r>
                        <a:rPr dirty="0" sz="2200" lang="en-US">
                          <a:latin typeface="Times New Roman" pitchFamily="18" charset="0"/>
                          <a:cs typeface="Times New Roman" pitchFamily="18" charset="0"/>
                        </a:rPr>
                        <a:t>LOWER(</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a:t>
                      </a:r>
                    </a:p>
                  </a:txBody>
                  <a:tcPr anchor="ctr"/>
                </a:tc>
                <a:tc>
                  <a:txBody>
                    <a:bodyPr/>
                    <a:p>
                      <a:r>
                        <a:rPr dirty="0" sz="2200" lang="en-US">
                          <a:latin typeface="Times New Roman" pitchFamily="18" charset="0"/>
                          <a:cs typeface="Times New Roman" pitchFamily="18" charset="0"/>
                        </a:rPr>
                        <a:t>LOWER('Good Morning')</a:t>
                      </a:r>
                    </a:p>
                  </a:txBody>
                  <a:tcPr anchor="ctr"/>
                </a:tc>
              </a:tr>
              <a:tr h="521277">
                <a:tc>
                  <a:txBody>
                    <a:bodyPr/>
                    <a:p>
                      <a:r>
                        <a:rPr dirty="0" sz="2200" lang="en-US">
                          <a:latin typeface="Times New Roman" pitchFamily="18" charset="0"/>
                          <a:cs typeface="Times New Roman" pitchFamily="18" charset="0"/>
                        </a:rPr>
                        <a:t>UPPER(</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a:t>
                      </a:r>
                    </a:p>
                  </a:txBody>
                  <a:tcPr anchor="ctr"/>
                </a:tc>
                <a:tc>
                  <a:txBody>
                    <a:bodyPr/>
                    <a:p>
                      <a:r>
                        <a:rPr dirty="0" sz="2200" lang="en-US">
                          <a:latin typeface="Times New Roman" pitchFamily="18" charset="0"/>
                          <a:cs typeface="Times New Roman" pitchFamily="18" charset="0"/>
                        </a:rPr>
                        <a:t>UPPER('Good Morning')</a:t>
                      </a:r>
                    </a:p>
                  </a:txBody>
                  <a:tcPr anchor="ctr"/>
                </a:tc>
              </a:tr>
              <a:tr h="521277">
                <a:tc>
                  <a:txBody>
                    <a:bodyPr/>
                    <a:p>
                      <a:r>
                        <a:rPr dirty="0" sz="2200" lang="en-US">
                          <a:latin typeface="Times New Roman" pitchFamily="18" charset="0"/>
                          <a:cs typeface="Times New Roman" pitchFamily="18" charset="0"/>
                        </a:rPr>
                        <a:t>INITCAP(</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a:t>
                      </a:r>
                    </a:p>
                  </a:txBody>
                  <a:tcPr anchor="ctr"/>
                </a:tc>
                <a:tc>
                  <a:txBody>
                    <a:bodyPr/>
                    <a:p>
                      <a:r>
                        <a:rPr dirty="0" sz="2200" lang="en-US">
                          <a:latin typeface="Times New Roman" pitchFamily="18" charset="0"/>
                          <a:cs typeface="Times New Roman" pitchFamily="18" charset="0"/>
                        </a:rPr>
                        <a:t>INITCAP('GOOD MORNING')</a:t>
                      </a:r>
                    </a:p>
                  </a:txBody>
                  <a:tcPr anchor="ctr"/>
                </a:tc>
              </a:tr>
              <a:tr h="521277">
                <a:tc>
                  <a:txBody>
                    <a:bodyPr/>
                    <a:p>
                      <a:r>
                        <a:rPr dirty="0" sz="2200" lang="en-US">
                          <a:latin typeface="Times New Roman" pitchFamily="18" charset="0"/>
                          <a:cs typeface="Times New Roman" pitchFamily="18" charset="0"/>
                        </a:rPr>
                        <a:t>LTRIM(</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a:t>
                      </a:r>
                      <a:r>
                        <a:rPr dirty="0" sz="2200" lang="en-US" err="1">
                          <a:latin typeface="Times New Roman" pitchFamily="18" charset="0"/>
                          <a:cs typeface="Times New Roman" pitchFamily="18" charset="0"/>
                        </a:rPr>
                        <a:t>trim_text</a:t>
                      </a:r>
                      <a:r>
                        <a:rPr dirty="0" sz="2200" lang="en-US">
                          <a:latin typeface="Times New Roman" pitchFamily="18" charset="0"/>
                          <a:cs typeface="Times New Roman" pitchFamily="18" charset="0"/>
                        </a:rPr>
                        <a:t>)</a:t>
                      </a:r>
                    </a:p>
                  </a:txBody>
                  <a:tcPr anchor="ctr"/>
                </a:tc>
                <a:tc>
                  <a:txBody>
                    <a:bodyPr/>
                    <a:p>
                      <a:r>
                        <a:rPr dirty="0" sz="2200" lang="en-US">
                          <a:latin typeface="Times New Roman" pitchFamily="18" charset="0"/>
                          <a:cs typeface="Times New Roman" pitchFamily="18" charset="0"/>
                        </a:rPr>
                        <a:t>LTRIM ('Good Morning', 'Good)</a:t>
                      </a:r>
                    </a:p>
                  </a:txBody>
                  <a:tcPr anchor="ctr"/>
                </a:tc>
              </a:tr>
              <a:tr h="930852">
                <a:tc>
                  <a:txBody>
                    <a:bodyPr/>
                    <a:p>
                      <a:r>
                        <a:rPr dirty="0" sz="2200" lang="en-US">
                          <a:latin typeface="Times New Roman" pitchFamily="18" charset="0"/>
                          <a:cs typeface="Times New Roman" pitchFamily="18" charset="0"/>
                        </a:rPr>
                        <a:t>RTRIM (</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a:t>
                      </a:r>
                      <a:r>
                        <a:rPr dirty="0" sz="2200" lang="en-US" err="1">
                          <a:latin typeface="Times New Roman" pitchFamily="18" charset="0"/>
                          <a:cs typeface="Times New Roman" pitchFamily="18" charset="0"/>
                        </a:rPr>
                        <a:t>trim_text</a:t>
                      </a:r>
                      <a:r>
                        <a:rPr dirty="0" sz="2200" lang="en-US">
                          <a:latin typeface="Times New Roman" pitchFamily="18" charset="0"/>
                          <a:cs typeface="Times New Roman" pitchFamily="18" charset="0"/>
                        </a:rPr>
                        <a:t>)</a:t>
                      </a:r>
                    </a:p>
                  </a:txBody>
                  <a:tcPr anchor="ctr"/>
                </a:tc>
                <a:tc>
                  <a:txBody>
                    <a:bodyPr/>
                    <a:p>
                      <a:r>
                        <a:rPr dirty="0" sz="2200" lang="en-US">
                          <a:latin typeface="Times New Roman" pitchFamily="18" charset="0"/>
                          <a:cs typeface="Times New Roman" pitchFamily="18" charset="0"/>
                        </a:rPr>
                        <a:t>RTRIM ('Good Morning', ' Morning')</a:t>
                      </a:r>
                    </a:p>
                  </a:txBody>
                  <a:tcPr anchor="ctr"/>
                </a:tc>
              </a:tr>
              <a:tr h="930852">
                <a:tc>
                  <a:txBody>
                    <a:bodyPr/>
                    <a:p>
                      <a:r>
                        <a:rPr dirty="0" sz="2200" lang="en-US">
                          <a:latin typeface="Times New Roman" pitchFamily="18" charset="0"/>
                          <a:cs typeface="Times New Roman" pitchFamily="18" charset="0"/>
                        </a:rPr>
                        <a:t>TRIM (</a:t>
                      </a:r>
                      <a:r>
                        <a:rPr dirty="0" sz="2200" lang="en-US" err="1">
                          <a:latin typeface="Times New Roman" pitchFamily="18" charset="0"/>
                          <a:cs typeface="Times New Roman" pitchFamily="18" charset="0"/>
                        </a:rPr>
                        <a:t>trim_text</a:t>
                      </a:r>
                      <a:r>
                        <a:rPr dirty="0" sz="2200" lang="en-US">
                          <a:latin typeface="Times New Roman" pitchFamily="18" charset="0"/>
                          <a:cs typeface="Times New Roman" pitchFamily="18" charset="0"/>
                        </a:rPr>
                        <a:t> </a:t>
                      </a:r>
                      <a:r>
                        <a:rPr dirty="0" sz="2200" lang="en-US" smtClean="0">
                          <a:latin typeface="Times New Roman" pitchFamily="18" charset="0"/>
                          <a:cs typeface="Times New Roman" pitchFamily="18" charset="0"/>
                        </a:rPr>
                        <a:t> FROM </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a:t>
                      </a:r>
                    </a:p>
                  </a:txBody>
                  <a:tcPr anchor="ctr"/>
                </a:tc>
                <a:tc>
                  <a:txBody>
                    <a:bodyPr/>
                    <a:p>
                      <a:r>
                        <a:rPr dirty="0" sz="2200" lang="en-US">
                          <a:latin typeface="Times New Roman" pitchFamily="18" charset="0"/>
                          <a:cs typeface="Times New Roman" pitchFamily="18" charset="0"/>
                        </a:rPr>
                        <a:t>TRIM ('o' FROM 'Good Morning') </a:t>
                      </a:r>
                    </a:p>
                  </a:txBody>
                  <a:tcPr anchor="ctr"/>
                </a:tc>
              </a:tr>
              <a:tr h="521277">
                <a:tc>
                  <a:txBody>
                    <a:bodyPr/>
                    <a:p>
                      <a:r>
                        <a:rPr dirty="0" sz="2200" lang="en-US">
                          <a:latin typeface="Times New Roman" pitchFamily="18" charset="0"/>
                          <a:cs typeface="Times New Roman" pitchFamily="18" charset="0"/>
                        </a:rPr>
                        <a:t>SUBSTR (</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m, n) </a:t>
                      </a:r>
                    </a:p>
                  </a:txBody>
                  <a:tcPr anchor="ctr"/>
                </a:tc>
                <a:tc>
                  <a:txBody>
                    <a:bodyPr/>
                    <a:p>
                      <a:r>
                        <a:rPr dirty="0" sz="2200" lang="en-US">
                          <a:latin typeface="Times New Roman" pitchFamily="18" charset="0"/>
                          <a:cs typeface="Times New Roman" pitchFamily="18" charset="0"/>
                        </a:rPr>
                        <a:t>SUBSTR ('Good Morning', 6, 7) </a:t>
                      </a:r>
                    </a:p>
                  </a:txBody>
                  <a:tcPr anchor="ctr"/>
                </a:tc>
              </a:tr>
              <a:tr h="521277">
                <a:tc>
                  <a:txBody>
                    <a:bodyPr/>
                    <a:p>
                      <a:r>
                        <a:rPr dirty="0" sz="2200" lang="en-US" smtClean="0">
                          <a:latin typeface="Times New Roman" pitchFamily="18" charset="0"/>
                          <a:cs typeface="Times New Roman" pitchFamily="18" charset="0"/>
                        </a:rPr>
                        <a:t>LENGTH </a:t>
                      </a:r>
                      <a:r>
                        <a:rPr dirty="0" sz="2200" lang="en-US">
                          <a:latin typeface="Times New Roman" pitchFamily="18" charset="0"/>
                          <a:cs typeface="Times New Roman" pitchFamily="18" charset="0"/>
                        </a:rPr>
                        <a:t>(</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a:t>
                      </a:r>
                    </a:p>
                  </a:txBody>
                  <a:tcPr anchor="ctr"/>
                </a:tc>
                <a:tc>
                  <a:txBody>
                    <a:bodyPr/>
                    <a:p>
                      <a:r>
                        <a:rPr dirty="0" sz="2200" lang="en-US">
                          <a:latin typeface="Times New Roman" pitchFamily="18" charset="0"/>
                          <a:cs typeface="Times New Roman" pitchFamily="18" charset="0"/>
                        </a:rPr>
                        <a:t>LENGTH ('Good Morning') </a:t>
                      </a:r>
                    </a:p>
                  </a:txBody>
                  <a:tcPr anchor="ctr"/>
                </a:tc>
              </a:tr>
              <a:tr h="521277">
                <a:tc>
                  <a:txBody>
                    <a:bodyPr/>
                    <a:p>
                      <a:r>
                        <a:rPr dirty="0" sz="2200" lang="en-US">
                          <a:latin typeface="Times New Roman" pitchFamily="18" charset="0"/>
                          <a:cs typeface="Times New Roman" pitchFamily="18" charset="0"/>
                        </a:rPr>
                        <a:t>LPAD (</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n, </a:t>
                      </a:r>
                      <a:r>
                        <a:rPr dirty="0" sz="2200" lang="en-US" err="1">
                          <a:latin typeface="Times New Roman" pitchFamily="18" charset="0"/>
                          <a:cs typeface="Times New Roman" pitchFamily="18" charset="0"/>
                        </a:rPr>
                        <a:t>pad_value</a:t>
                      </a:r>
                      <a:r>
                        <a:rPr dirty="0" sz="2200" lang="en-US">
                          <a:latin typeface="Times New Roman" pitchFamily="18" charset="0"/>
                          <a:cs typeface="Times New Roman" pitchFamily="18" charset="0"/>
                        </a:rPr>
                        <a:t>)</a:t>
                      </a:r>
                    </a:p>
                  </a:txBody>
                  <a:tcPr anchor="ctr"/>
                </a:tc>
                <a:tc>
                  <a:txBody>
                    <a:bodyPr/>
                    <a:p>
                      <a:r>
                        <a:rPr dirty="0" sz="2200" lang="en-US">
                          <a:latin typeface="Times New Roman" pitchFamily="18" charset="0"/>
                          <a:cs typeface="Times New Roman" pitchFamily="18" charset="0"/>
                        </a:rPr>
                        <a:t>LPAD ('Good', 6, '*') </a:t>
                      </a:r>
                    </a:p>
                  </a:txBody>
                  <a:tcPr anchor="ctr"/>
                </a:tc>
              </a:tr>
              <a:tr h="521277">
                <a:tc>
                  <a:txBody>
                    <a:bodyPr/>
                    <a:p>
                      <a:r>
                        <a:rPr dirty="0" sz="2200" lang="en-US">
                          <a:latin typeface="Times New Roman" pitchFamily="18" charset="0"/>
                          <a:cs typeface="Times New Roman" pitchFamily="18" charset="0"/>
                        </a:rPr>
                        <a:t>RPAD (</a:t>
                      </a:r>
                      <a:r>
                        <a:rPr dirty="0" sz="2200" lang="en-US" err="1">
                          <a:latin typeface="Times New Roman" pitchFamily="18" charset="0"/>
                          <a:cs typeface="Times New Roman" pitchFamily="18" charset="0"/>
                        </a:rPr>
                        <a:t>string_value</a:t>
                      </a:r>
                      <a:r>
                        <a:rPr dirty="0" sz="2200" lang="en-US">
                          <a:latin typeface="Times New Roman" pitchFamily="18" charset="0"/>
                          <a:cs typeface="Times New Roman" pitchFamily="18" charset="0"/>
                        </a:rPr>
                        <a:t>, n, </a:t>
                      </a:r>
                      <a:r>
                        <a:rPr dirty="0" sz="2200" lang="en-US" err="1">
                          <a:latin typeface="Times New Roman" pitchFamily="18" charset="0"/>
                          <a:cs typeface="Times New Roman" pitchFamily="18" charset="0"/>
                        </a:rPr>
                        <a:t>pad_value</a:t>
                      </a:r>
                      <a:r>
                        <a:rPr dirty="0" sz="2200" lang="en-US">
                          <a:latin typeface="Times New Roman" pitchFamily="18" charset="0"/>
                          <a:cs typeface="Times New Roman" pitchFamily="18" charset="0"/>
                        </a:rPr>
                        <a:t>) </a:t>
                      </a:r>
                    </a:p>
                  </a:txBody>
                  <a:tcPr anchor="ctr"/>
                </a:tc>
                <a:tc>
                  <a:txBody>
                    <a:bodyPr/>
                    <a:p>
                      <a:r>
                        <a:rPr dirty="0" sz="2200" lang="en-US">
                          <a:latin typeface="Times New Roman" pitchFamily="18" charset="0"/>
                          <a:cs typeface="Times New Roman" pitchFamily="18" charset="0"/>
                        </a:rPr>
                        <a:t>RPAD ('Good', 6, '*')</a:t>
                      </a:r>
                    </a:p>
                  </a:txBody>
                  <a:tcPr anchor="ctr"/>
                </a:tc>
              </a:tr>
            </a:tbl>
          </a:graphicData>
        </a:graphic>
      </p:graphicFrame>
      <p:sp>
        <p:nvSpPr>
          <p:cNvPr id="1048843" name="Slide Number Placeholder 4"/>
          <p:cNvSpPr>
            <a:spLocks noGrp="1"/>
          </p:cNvSpPr>
          <p:nvPr>
            <p:ph type="sldNum" sz="quarter" idx="12"/>
          </p:nvPr>
        </p:nvSpPr>
        <p:spPr/>
        <p:txBody>
          <a:bodyPr/>
          <a:p>
            <a:fld id="{B6F15528-21DE-4FAA-801E-634DDDAF4B2B}" type="slidenum">
              <a:rPr lang="en-US" smtClean="0"/>
              <a:t>87</a:t>
            </a:fld>
            <a:endParaRPr lang="en-US"/>
          </a:p>
        </p:txBody>
      </p:sp>
    </p:spTree>
  </p:cSld>
  <p:clrMapOvr>
    <a:masterClrMapping/>
  </p:clrMapOvr>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844" name="Title 1"/>
          <p:cNvSpPr>
            <a:spLocks noGrp="1"/>
          </p:cNvSpPr>
          <p:nvPr>
            <p:ph type="title"/>
          </p:nvPr>
        </p:nvSpPr>
        <p:spPr>
          <a:xfrm>
            <a:off x="457200" y="274638"/>
            <a:ext cx="8229600" cy="334962"/>
          </a:xfrm>
        </p:spPr>
        <p:txBody>
          <a:bodyPr>
            <a:normAutofit fontScale="90000"/>
          </a:bodyPr>
          <a:p>
            <a:pPr algn="l"/>
            <a:r>
              <a:rPr b="1" dirty="0" sz="2400" lang="en-US" smtClean="0">
                <a:solidFill>
                  <a:srgbClr val="FF0000"/>
                </a:solidFill>
                <a:latin typeface="Times New Roman" pitchFamily="18" charset="0"/>
                <a:cs typeface="Times New Roman" pitchFamily="18" charset="0"/>
              </a:rPr>
              <a:t>3) Date Functions:</a:t>
            </a:r>
            <a:r>
              <a:rPr b="1" dirty="0" lang="en-US" smtClean="0"/>
              <a:t/>
            </a:r>
            <a:br>
              <a:rPr b="1" dirty="0" lang="en-US" smtClean="0"/>
            </a:br>
            <a:endParaRPr dirty="0" lang="en-US"/>
          </a:p>
        </p:txBody>
      </p:sp>
      <p:sp>
        <p:nvSpPr>
          <p:cNvPr id="1048845" name="Content Placeholder 2"/>
          <p:cNvSpPr>
            <a:spLocks noGrp="1"/>
          </p:cNvSpPr>
          <p:nvPr>
            <p:ph idx="1"/>
          </p:nvPr>
        </p:nvSpPr>
        <p:spPr>
          <a:xfrm>
            <a:off x="228600" y="457200"/>
            <a:ext cx="8686800" cy="6248400"/>
          </a:xfrm>
        </p:spPr>
        <p:txBody>
          <a:bodyPr>
            <a:normAutofit/>
          </a:bodyPr>
          <a:p>
            <a:r>
              <a:rPr dirty="0" sz="2200" lang="en-US" smtClean="0">
                <a:latin typeface="Times New Roman" pitchFamily="18" charset="0"/>
                <a:cs typeface="Times New Roman" pitchFamily="18" charset="0"/>
              </a:rPr>
              <a:t>These are functions that take values that are of </a:t>
            </a:r>
            <a:r>
              <a:rPr dirty="0" sz="2200" lang="en-US" err="1" smtClean="0">
                <a:latin typeface="Times New Roman" pitchFamily="18" charset="0"/>
                <a:cs typeface="Times New Roman" pitchFamily="18" charset="0"/>
              </a:rPr>
              <a:t>datatype</a:t>
            </a:r>
            <a:r>
              <a:rPr dirty="0" sz="2200" lang="en-US" smtClean="0">
                <a:latin typeface="Times New Roman" pitchFamily="18" charset="0"/>
                <a:cs typeface="Times New Roman" pitchFamily="18" charset="0"/>
              </a:rPr>
              <a:t> </a:t>
            </a:r>
            <a:r>
              <a:rPr dirty="0" sz="2200" lang="en-US" smtClean="0">
                <a:solidFill>
                  <a:srgbClr val="FF0000"/>
                </a:solidFill>
                <a:latin typeface="Times New Roman" pitchFamily="18" charset="0"/>
                <a:cs typeface="Times New Roman" pitchFamily="18" charset="0"/>
              </a:rPr>
              <a:t>DATE</a:t>
            </a:r>
            <a:r>
              <a:rPr dirty="0" sz="2200" lang="en-US" smtClean="0">
                <a:latin typeface="Times New Roman" pitchFamily="18" charset="0"/>
                <a:cs typeface="Times New Roman" pitchFamily="18" charset="0"/>
              </a:rPr>
              <a:t> as input and return values of </a:t>
            </a:r>
            <a:r>
              <a:rPr dirty="0" sz="2200" lang="en-US" err="1" smtClean="0">
                <a:latin typeface="Times New Roman" pitchFamily="18" charset="0"/>
                <a:cs typeface="Times New Roman" pitchFamily="18" charset="0"/>
              </a:rPr>
              <a:t>datatype</a:t>
            </a:r>
            <a:r>
              <a:rPr dirty="0" sz="2200" lang="en-US" smtClean="0">
                <a:latin typeface="Times New Roman" pitchFamily="18" charset="0"/>
                <a:cs typeface="Times New Roman" pitchFamily="18" charset="0"/>
              </a:rPr>
              <a:t> as </a:t>
            </a:r>
            <a:r>
              <a:rPr dirty="0" sz="2200" lang="en-US" smtClean="0">
                <a:solidFill>
                  <a:srgbClr val="FF0000"/>
                </a:solidFill>
                <a:latin typeface="Times New Roman" pitchFamily="18" charset="0"/>
                <a:cs typeface="Times New Roman" pitchFamily="18" charset="0"/>
              </a:rPr>
              <a:t>DATE</a:t>
            </a:r>
            <a:r>
              <a:rPr dirty="0" sz="2200" lang="en-US" smtClean="0">
                <a:latin typeface="Times New Roman" pitchFamily="18" charset="0"/>
                <a:cs typeface="Times New Roman" pitchFamily="18" charset="0"/>
              </a:rPr>
              <a:t>, except for the </a:t>
            </a:r>
            <a:r>
              <a:rPr dirty="0" sz="2200" lang="en-US" smtClean="0">
                <a:solidFill>
                  <a:srgbClr val="FF0000"/>
                </a:solidFill>
                <a:latin typeface="Times New Roman" pitchFamily="18" charset="0"/>
                <a:cs typeface="Times New Roman" pitchFamily="18" charset="0"/>
              </a:rPr>
              <a:t>MONTHS_BETWEEN</a:t>
            </a:r>
            <a:r>
              <a:rPr dirty="0" sz="2200" lang="en-US" smtClean="0">
                <a:latin typeface="Times New Roman" pitchFamily="18" charset="0"/>
                <a:cs typeface="Times New Roman" pitchFamily="18" charset="0"/>
              </a:rPr>
              <a:t> function, which returns a number as output. </a:t>
            </a:r>
          </a:p>
          <a:p>
            <a:r>
              <a:rPr dirty="0" sz="2200" lang="en-US" smtClean="0">
                <a:latin typeface="Times New Roman" pitchFamily="18" charset="0"/>
                <a:cs typeface="Times New Roman" pitchFamily="18" charset="0"/>
              </a:rPr>
              <a:t>Few date functions are as given below.</a:t>
            </a:r>
          </a:p>
          <a:p>
            <a:endParaRPr dirty="0" sz="2200" lang="en-US">
              <a:latin typeface="Times New Roman" pitchFamily="18" charset="0"/>
              <a:cs typeface="Times New Roman" pitchFamily="18" charset="0"/>
            </a:endParaRPr>
          </a:p>
        </p:txBody>
      </p:sp>
      <p:sp>
        <p:nvSpPr>
          <p:cNvPr id="1048846" name="Slide Number Placeholder 3"/>
          <p:cNvSpPr>
            <a:spLocks noGrp="1"/>
          </p:cNvSpPr>
          <p:nvPr>
            <p:ph type="sldNum" sz="quarter" idx="12"/>
          </p:nvPr>
        </p:nvSpPr>
        <p:spPr/>
        <p:txBody>
          <a:bodyPr/>
          <a:p>
            <a:fld id="{B6F15528-21DE-4FAA-801E-634DDDAF4B2B}" type="slidenum">
              <a:rPr lang="en-US" smtClean="0"/>
              <a:t>88</a:t>
            </a:fld>
            <a:endParaRPr lang="en-US"/>
          </a:p>
        </p:txBody>
      </p:sp>
      <p:graphicFrame>
        <p:nvGraphicFramePr>
          <p:cNvPr id="4194343" name="Table 4"/>
          <p:cNvGraphicFramePr>
            <a:graphicFrameLocks noGrp="1"/>
          </p:cNvGraphicFramePr>
          <p:nvPr/>
        </p:nvGraphicFramePr>
        <p:xfrm>
          <a:off x="0" y="2133600"/>
          <a:ext cx="8991600" cy="3108960"/>
        </p:xfrm>
        <a:graphic>
          <a:graphicData uri="http://schemas.openxmlformats.org/drawingml/2006/table">
            <a:tbl>
              <a:tblPr firstRow="1" bandRow="1">
                <a:tableStyleId>{5C22544A-7EE6-4342-B048-85BDC9FD1C3A}</a:tableStyleId>
              </a:tblPr>
              <a:tblGrid>
                <a:gridCol w="4339963"/>
                <a:gridCol w="4651637"/>
              </a:tblGrid>
              <a:tr h="370840">
                <a:tc>
                  <a:txBody>
                    <a:bodyPr/>
                    <a:p>
                      <a:r>
                        <a:rPr b="1" dirty="0" sz="2000" lang="en-US">
                          <a:latin typeface="Times New Roman" pitchFamily="18" charset="0"/>
                          <a:cs typeface="Times New Roman" pitchFamily="18" charset="0"/>
                        </a:rPr>
                        <a:t>Function Name</a:t>
                      </a:r>
                      <a:endParaRPr dirty="0" sz="2000" lang="en-US">
                        <a:latin typeface="Times New Roman" pitchFamily="18" charset="0"/>
                        <a:cs typeface="Times New Roman" pitchFamily="18" charset="0"/>
                      </a:endParaRPr>
                    </a:p>
                  </a:txBody>
                  <a:tcPr anchor="ctr"/>
                </a:tc>
                <a:tc>
                  <a:txBody>
                    <a:bodyPr/>
                    <a:p>
                      <a:r>
                        <a:rPr b="1" dirty="0" sz="2000" lang="en-US">
                          <a:latin typeface="Times New Roman" pitchFamily="18" charset="0"/>
                          <a:cs typeface="Times New Roman" pitchFamily="18" charset="0"/>
                        </a:rPr>
                        <a:t>Return Value</a:t>
                      </a:r>
                      <a:endParaRPr dirty="0" sz="2000" lang="en-US">
                        <a:latin typeface="Times New Roman" pitchFamily="18" charset="0"/>
                        <a:cs typeface="Times New Roman" pitchFamily="18" charset="0"/>
                      </a:endParaRPr>
                    </a:p>
                  </a:txBody>
                  <a:tcPr anchor="ctr"/>
                </a:tc>
              </a:tr>
              <a:tr h="370840">
                <a:tc>
                  <a:txBody>
                    <a:bodyPr/>
                    <a:p>
                      <a:r>
                        <a:rPr dirty="0" sz="2000" lang="en-US">
                          <a:latin typeface="Times New Roman" pitchFamily="18" charset="0"/>
                          <a:cs typeface="Times New Roman" pitchFamily="18" charset="0"/>
                        </a:rPr>
                        <a:t>ADD_MONTHS (date, n)</a:t>
                      </a:r>
                    </a:p>
                  </a:txBody>
                  <a:tcPr anchor="ctr"/>
                </a:tc>
                <a:tc>
                  <a:txBody>
                    <a:bodyPr/>
                    <a:p>
                      <a:r>
                        <a:rPr dirty="0" sz="2000" lang="en-US">
                          <a:latin typeface="Times New Roman" pitchFamily="18" charset="0"/>
                          <a:cs typeface="Times New Roman" pitchFamily="18" charset="0"/>
                        </a:rPr>
                        <a:t>Returns a date value after adding </a:t>
                      </a:r>
                      <a:r>
                        <a:rPr dirty="0" sz="2000" i="1" lang="en-US">
                          <a:latin typeface="Times New Roman" pitchFamily="18" charset="0"/>
                          <a:cs typeface="Times New Roman" pitchFamily="18" charset="0"/>
                        </a:rPr>
                        <a:t>'n'</a:t>
                      </a:r>
                      <a:r>
                        <a:rPr dirty="0" sz="2000" lang="en-US">
                          <a:latin typeface="Times New Roman" pitchFamily="18" charset="0"/>
                          <a:cs typeface="Times New Roman" pitchFamily="18" charset="0"/>
                        </a:rPr>
                        <a:t> months to the date </a:t>
                      </a:r>
                      <a:r>
                        <a:rPr dirty="0" sz="2000" i="1" lang="en-US">
                          <a:latin typeface="Times New Roman" pitchFamily="18" charset="0"/>
                          <a:cs typeface="Times New Roman" pitchFamily="18" charset="0"/>
                        </a:rPr>
                        <a:t>'x'</a:t>
                      </a:r>
                      <a:r>
                        <a:rPr dirty="0" sz="2000" lang="en-US">
                          <a:latin typeface="Times New Roman" pitchFamily="18" charset="0"/>
                          <a:cs typeface="Times New Roman" pitchFamily="18" charset="0"/>
                        </a:rPr>
                        <a:t>.</a:t>
                      </a:r>
                    </a:p>
                  </a:txBody>
                  <a:tcPr anchor="ctr"/>
                </a:tc>
              </a:tr>
              <a:tr h="370840">
                <a:tc>
                  <a:txBody>
                    <a:bodyPr/>
                    <a:p>
                      <a:r>
                        <a:rPr dirty="0" sz="2000" lang="en-US">
                          <a:latin typeface="Times New Roman" pitchFamily="18" charset="0"/>
                          <a:cs typeface="Times New Roman" pitchFamily="18" charset="0"/>
                        </a:rPr>
                        <a:t>MONTHS_BETWEEN (x1, x2)</a:t>
                      </a:r>
                    </a:p>
                  </a:txBody>
                  <a:tcPr anchor="ctr"/>
                </a:tc>
                <a:tc>
                  <a:txBody>
                    <a:bodyPr/>
                    <a:p>
                      <a:r>
                        <a:rPr dirty="0" sz="2000" lang="en-US">
                          <a:latin typeface="Times New Roman" pitchFamily="18" charset="0"/>
                          <a:cs typeface="Times New Roman" pitchFamily="18" charset="0"/>
                        </a:rPr>
                        <a:t>Returns the number of months between dates x1 and x2. </a:t>
                      </a:r>
                    </a:p>
                  </a:txBody>
                  <a:tcPr anchor="ctr"/>
                </a:tc>
              </a:tr>
              <a:tr h="370840">
                <a:tc>
                  <a:txBody>
                    <a:bodyPr/>
                    <a:p>
                      <a:r>
                        <a:rPr dirty="0" sz="2000" lang="en-US">
                          <a:latin typeface="Times New Roman" pitchFamily="18" charset="0"/>
                          <a:cs typeface="Times New Roman" pitchFamily="18" charset="0"/>
                        </a:rPr>
                        <a:t>ROUND (x, </a:t>
                      </a:r>
                      <a:r>
                        <a:rPr dirty="0" sz="2000" lang="en-US" err="1">
                          <a:latin typeface="Times New Roman" pitchFamily="18" charset="0"/>
                          <a:cs typeface="Times New Roman" pitchFamily="18" charset="0"/>
                        </a:rPr>
                        <a:t>date_format</a:t>
                      </a:r>
                      <a:r>
                        <a:rPr dirty="0" sz="2000" lang="en-US">
                          <a:latin typeface="Times New Roman" pitchFamily="18" charset="0"/>
                          <a:cs typeface="Times New Roman" pitchFamily="18" charset="0"/>
                        </a:rPr>
                        <a:t>)</a:t>
                      </a:r>
                    </a:p>
                  </a:txBody>
                  <a:tcPr anchor="ctr"/>
                </a:tc>
                <a:tc>
                  <a:txBody>
                    <a:bodyPr/>
                    <a:p>
                      <a:r>
                        <a:rPr dirty="0" sz="2000" lang="en-US">
                          <a:latin typeface="Times New Roman" pitchFamily="18" charset="0"/>
                          <a:cs typeface="Times New Roman" pitchFamily="18" charset="0"/>
                        </a:rPr>
                        <a:t>Returns the date </a:t>
                      </a:r>
                      <a:r>
                        <a:rPr dirty="0" sz="2000" i="1" lang="en-US">
                          <a:latin typeface="Times New Roman" pitchFamily="18" charset="0"/>
                          <a:cs typeface="Times New Roman" pitchFamily="18" charset="0"/>
                        </a:rPr>
                        <a:t>'x'</a:t>
                      </a:r>
                      <a:r>
                        <a:rPr dirty="0" sz="2000" lang="en-US">
                          <a:latin typeface="Times New Roman" pitchFamily="18" charset="0"/>
                          <a:cs typeface="Times New Roman" pitchFamily="18" charset="0"/>
                        </a:rPr>
                        <a:t> rounded off to the nearest century, year, month, date, hour, minute, or second as specified by the </a:t>
                      </a:r>
                      <a:r>
                        <a:rPr dirty="0" sz="2000" i="1" lang="en-US">
                          <a:latin typeface="Times New Roman" pitchFamily="18" charset="0"/>
                          <a:cs typeface="Times New Roman" pitchFamily="18" charset="0"/>
                        </a:rPr>
                        <a:t>'</a:t>
                      </a:r>
                      <a:r>
                        <a:rPr dirty="0" sz="2000" i="1" lang="en-US" err="1">
                          <a:latin typeface="Times New Roman" pitchFamily="18" charset="0"/>
                          <a:cs typeface="Times New Roman" pitchFamily="18" charset="0"/>
                        </a:rPr>
                        <a:t>date_format</a:t>
                      </a:r>
                      <a:r>
                        <a:rPr dirty="0" sz="2000" i="1" lang="en-US">
                          <a:latin typeface="Times New Roman" pitchFamily="18" charset="0"/>
                          <a:cs typeface="Times New Roman" pitchFamily="18" charset="0"/>
                        </a:rPr>
                        <a:t>'</a:t>
                      </a:r>
                      <a:r>
                        <a:rPr dirty="0" sz="2000" lang="en-US">
                          <a:latin typeface="Times New Roman" pitchFamily="18" charset="0"/>
                          <a:cs typeface="Times New Roman" pitchFamily="18" charset="0"/>
                        </a:rPr>
                        <a:t>. </a:t>
                      </a:r>
                    </a:p>
                  </a:txBody>
                  <a:tcPr anchor="ctr"/>
                </a:tc>
              </a:tr>
            </a:tbl>
          </a:graphicData>
        </a:graphic>
      </p:graphicFrame>
    </p:spTree>
  </p:cSld>
  <p:clrMapOvr>
    <a:masterClrMapping/>
  </p:clrMapOvr>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847" name="Title 1"/>
          <p:cNvSpPr>
            <a:spLocks noGrp="1"/>
          </p:cNvSpPr>
          <p:nvPr>
            <p:ph type="title"/>
          </p:nvPr>
        </p:nvSpPr>
        <p:spPr>
          <a:xfrm>
            <a:off x="457200" y="0"/>
            <a:ext cx="8229600" cy="533400"/>
          </a:xfrm>
        </p:spPr>
        <p:txBody>
          <a:bodyPr>
            <a:normAutofit/>
          </a:bodyPr>
          <a:p>
            <a:pPr algn="l"/>
            <a:r>
              <a:rPr dirty="0" sz="2400" lang="en-US" smtClean="0">
                <a:solidFill>
                  <a:srgbClr val="FF0000"/>
                </a:solidFill>
                <a:latin typeface="Times New Roman" pitchFamily="18" charset="0"/>
                <a:cs typeface="Times New Roman" pitchFamily="18" charset="0"/>
              </a:rPr>
              <a:t>Continue…</a:t>
            </a:r>
            <a:endParaRPr dirty="0" sz="2400" lang="en-US">
              <a:solidFill>
                <a:srgbClr val="FF0000"/>
              </a:solidFill>
              <a:latin typeface="Times New Roman" pitchFamily="18" charset="0"/>
              <a:cs typeface="Times New Roman" pitchFamily="18" charset="0"/>
            </a:endParaRPr>
          </a:p>
        </p:txBody>
      </p:sp>
      <p:graphicFrame>
        <p:nvGraphicFramePr>
          <p:cNvPr id="4194344" name="Content Placeholder 4"/>
          <p:cNvGraphicFramePr>
            <a:graphicFrameLocks noGrp="1"/>
          </p:cNvGraphicFramePr>
          <p:nvPr>
            <p:ph idx="1"/>
          </p:nvPr>
        </p:nvGraphicFramePr>
        <p:xfrm>
          <a:off x="0" y="762000"/>
          <a:ext cx="9144000" cy="5212080"/>
        </p:xfrm>
        <a:graphic>
          <a:graphicData uri="http://schemas.openxmlformats.org/drawingml/2006/table">
            <a:tbl>
              <a:tblPr firstRow="1" bandRow="1">
                <a:tableStyleId>{5C22544A-7EE6-4342-B048-85BDC9FD1C3A}</a:tableStyleId>
              </a:tblPr>
              <a:tblGrid>
                <a:gridCol w="3810000"/>
                <a:gridCol w="5334000"/>
              </a:tblGrid>
              <a:tr h="370840">
                <a:tc>
                  <a:txBody>
                    <a:bodyPr/>
                    <a:p>
                      <a:r>
                        <a:rPr dirty="0" sz="2400" lang="en-US">
                          <a:latin typeface="Times New Roman" pitchFamily="18" charset="0"/>
                          <a:cs typeface="Times New Roman" pitchFamily="18" charset="0"/>
                        </a:rPr>
                        <a:t>TRUNC (x, </a:t>
                      </a:r>
                      <a:r>
                        <a:rPr dirty="0" sz="2400" lang="en-US" err="1">
                          <a:latin typeface="Times New Roman" pitchFamily="18" charset="0"/>
                          <a:cs typeface="Times New Roman" pitchFamily="18" charset="0"/>
                        </a:rPr>
                        <a:t>date_format</a:t>
                      </a:r>
                      <a:r>
                        <a:rPr dirty="0" sz="2400" lang="en-US">
                          <a:latin typeface="Times New Roman" pitchFamily="18" charset="0"/>
                          <a:cs typeface="Times New Roman" pitchFamily="18" charset="0"/>
                        </a:rPr>
                        <a:t>)</a:t>
                      </a:r>
                    </a:p>
                  </a:txBody>
                  <a:tcPr anchor="ctr"/>
                </a:tc>
                <a:tc>
                  <a:txBody>
                    <a:bodyPr/>
                    <a:p>
                      <a:r>
                        <a:rPr sz="2400" lang="en-US">
                          <a:latin typeface="Times New Roman" pitchFamily="18" charset="0"/>
                          <a:cs typeface="Times New Roman" pitchFamily="18" charset="0"/>
                        </a:rPr>
                        <a:t>Returns the date </a:t>
                      </a:r>
                      <a:r>
                        <a:rPr sz="2400" i="1" lang="en-US">
                          <a:latin typeface="Times New Roman" pitchFamily="18" charset="0"/>
                          <a:cs typeface="Times New Roman" pitchFamily="18" charset="0"/>
                        </a:rPr>
                        <a:t>'x'</a:t>
                      </a:r>
                      <a:r>
                        <a:rPr sz="2400" lang="en-US">
                          <a:latin typeface="Times New Roman" pitchFamily="18" charset="0"/>
                          <a:cs typeface="Times New Roman" pitchFamily="18" charset="0"/>
                        </a:rPr>
                        <a:t> lesser than or equal to the nearest century, year, month, date, hour, minute, or second as specified by the 'date_format'. </a:t>
                      </a:r>
                    </a:p>
                  </a:txBody>
                  <a:tcPr anchor="ctr"/>
                </a:tc>
              </a:tr>
              <a:tr h="370840">
                <a:tc>
                  <a:txBody>
                    <a:bodyPr/>
                    <a:p>
                      <a:r>
                        <a:rPr dirty="0" sz="2400" lang="en-US">
                          <a:latin typeface="Times New Roman" pitchFamily="18" charset="0"/>
                          <a:cs typeface="Times New Roman" pitchFamily="18" charset="0"/>
                        </a:rPr>
                        <a:t>NEXT_DAY (x, </a:t>
                      </a:r>
                      <a:r>
                        <a:rPr dirty="0" sz="2400" lang="en-US" err="1">
                          <a:latin typeface="Times New Roman" pitchFamily="18" charset="0"/>
                          <a:cs typeface="Times New Roman" pitchFamily="18" charset="0"/>
                        </a:rPr>
                        <a:t>week_day</a:t>
                      </a:r>
                      <a:r>
                        <a:rPr dirty="0" sz="2400" lang="en-US">
                          <a:latin typeface="Times New Roman" pitchFamily="18" charset="0"/>
                          <a:cs typeface="Times New Roman" pitchFamily="18" charset="0"/>
                        </a:rPr>
                        <a:t>)</a:t>
                      </a:r>
                    </a:p>
                  </a:txBody>
                  <a:tcPr anchor="ctr"/>
                </a:tc>
                <a:tc>
                  <a:txBody>
                    <a:bodyPr/>
                    <a:p>
                      <a:r>
                        <a:rPr sz="2400" lang="en-US">
                          <a:latin typeface="Times New Roman" pitchFamily="18" charset="0"/>
                          <a:cs typeface="Times New Roman" pitchFamily="18" charset="0"/>
                        </a:rPr>
                        <a:t>Returns the next date of the </a:t>
                      </a:r>
                      <a:r>
                        <a:rPr sz="2400" i="1" lang="en-US">
                          <a:latin typeface="Times New Roman" pitchFamily="18" charset="0"/>
                          <a:cs typeface="Times New Roman" pitchFamily="18" charset="0"/>
                        </a:rPr>
                        <a:t>'week_day'</a:t>
                      </a:r>
                      <a:r>
                        <a:rPr sz="2400" lang="en-US">
                          <a:latin typeface="Times New Roman" pitchFamily="18" charset="0"/>
                          <a:cs typeface="Times New Roman" pitchFamily="18" charset="0"/>
                        </a:rPr>
                        <a:t> on or after the date </a:t>
                      </a:r>
                      <a:r>
                        <a:rPr sz="2400" i="1" lang="en-US">
                          <a:latin typeface="Times New Roman" pitchFamily="18" charset="0"/>
                          <a:cs typeface="Times New Roman" pitchFamily="18" charset="0"/>
                        </a:rPr>
                        <a:t>'x'</a:t>
                      </a:r>
                      <a:r>
                        <a:rPr sz="2400" lang="en-US">
                          <a:latin typeface="Times New Roman" pitchFamily="18" charset="0"/>
                          <a:cs typeface="Times New Roman" pitchFamily="18" charset="0"/>
                        </a:rPr>
                        <a:t> occurs.</a:t>
                      </a:r>
                    </a:p>
                  </a:txBody>
                  <a:tcPr anchor="ctr"/>
                </a:tc>
              </a:tr>
              <a:tr h="370840">
                <a:tc>
                  <a:txBody>
                    <a:bodyPr/>
                    <a:p>
                      <a:r>
                        <a:rPr dirty="0" sz="2400" lang="en-US">
                          <a:latin typeface="Times New Roman" pitchFamily="18" charset="0"/>
                          <a:cs typeface="Times New Roman" pitchFamily="18" charset="0"/>
                        </a:rPr>
                        <a:t>LAST_DAY (x) </a:t>
                      </a:r>
                    </a:p>
                  </a:txBody>
                  <a:tcPr anchor="ctr"/>
                </a:tc>
                <a:tc>
                  <a:txBody>
                    <a:bodyPr/>
                    <a:p>
                      <a:r>
                        <a:rPr dirty="0" sz="2400" lang="en-US">
                          <a:latin typeface="Times New Roman" pitchFamily="18" charset="0"/>
                          <a:cs typeface="Times New Roman" pitchFamily="18" charset="0"/>
                        </a:rPr>
                        <a:t>It is used to determine the number of days remaining in a month from the date </a:t>
                      </a:r>
                      <a:r>
                        <a:rPr dirty="0" sz="2400" i="1" lang="en-US">
                          <a:latin typeface="Times New Roman" pitchFamily="18" charset="0"/>
                          <a:cs typeface="Times New Roman" pitchFamily="18" charset="0"/>
                        </a:rPr>
                        <a:t>'x'</a:t>
                      </a:r>
                      <a:r>
                        <a:rPr dirty="0" sz="2400" lang="en-US">
                          <a:latin typeface="Times New Roman" pitchFamily="18" charset="0"/>
                          <a:cs typeface="Times New Roman" pitchFamily="18" charset="0"/>
                        </a:rPr>
                        <a:t> specified.</a:t>
                      </a:r>
                    </a:p>
                  </a:txBody>
                  <a:tcPr anchor="ctr"/>
                </a:tc>
              </a:tr>
              <a:tr h="370840">
                <a:tc>
                  <a:txBody>
                    <a:bodyPr/>
                    <a:p>
                      <a:r>
                        <a:rPr dirty="0" sz="2400" lang="en-US">
                          <a:latin typeface="Times New Roman" pitchFamily="18" charset="0"/>
                          <a:cs typeface="Times New Roman" pitchFamily="18" charset="0"/>
                        </a:rPr>
                        <a:t>SYSDATE</a:t>
                      </a:r>
                    </a:p>
                  </a:txBody>
                  <a:tcPr anchor="ctr"/>
                </a:tc>
                <a:tc>
                  <a:txBody>
                    <a:bodyPr/>
                    <a:p>
                      <a:r>
                        <a:rPr dirty="0" sz="2400" lang="en-US">
                          <a:latin typeface="Times New Roman" pitchFamily="18" charset="0"/>
                          <a:cs typeface="Times New Roman" pitchFamily="18" charset="0"/>
                        </a:rPr>
                        <a:t>Returns the systems current date and time. </a:t>
                      </a:r>
                    </a:p>
                  </a:txBody>
                  <a:tcPr anchor="ctr"/>
                </a:tc>
              </a:tr>
              <a:tr h="370840">
                <a:tc>
                  <a:txBody>
                    <a:bodyPr/>
                    <a:p>
                      <a:r>
                        <a:rPr sz="2400" lang="en-US">
                          <a:latin typeface="Times New Roman" pitchFamily="18" charset="0"/>
                          <a:cs typeface="Times New Roman" pitchFamily="18" charset="0"/>
                        </a:rPr>
                        <a:t>NEW_TIME (x, zone1, zone2)</a:t>
                      </a:r>
                    </a:p>
                  </a:txBody>
                  <a:tcPr anchor="ctr"/>
                </a:tc>
                <a:tc>
                  <a:txBody>
                    <a:bodyPr/>
                    <a:p>
                      <a:r>
                        <a:rPr dirty="0" sz="2400" lang="en-US">
                          <a:latin typeface="Times New Roman" pitchFamily="18" charset="0"/>
                          <a:cs typeface="Times New Roman" pitchFamily="18" charset="0"/>
                        </a:rPr>
                        <a:t>Returns the date and time in zone2 if date 'x' represents the time in zone1.</a:t>
                      </a:r>
                    </a:p>
                  </a:txBody>
                  <a:tcPr anchor="ctr"/>
                </a:tc>
              </a:tr>
            </a:tbl>
          </a:graphicData>
        </a:graphic>
      </p:graphicFrame>
      <p:sp>
        <p:nvSpPr>
          <p:cNvPr id="1048848" name="Slide Number Placeholder 3"/>
          <p:cNvSpPr>
            <a:spLocks noGrp="1"/>
          </p:cNvSpPr>
          <p:nvPr>
            <p:ph type="sldNum" sz="quarter" idx="12"/>
          </p:nvPr>
        </p:nvSpPr>
        <p:spPr/>
        <p:txBody>
          <a:bodyPr/>
          <a:p>
            <a:fld id="{B6F15528-21DE-4FAA-801E-634DDDAF4B2B}" type="slidenum">
              <a:rPr lang="en-US" smtClean="0"/>
              <a:t>89</a:t>
            </a:fld>
            <a:endParaRPr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15" name="Title 1"/>
          <p:cNvSpPr>
            <a:spLocks noGrp="1"/>
          </p:cNvSpPr>
          <p:nvPr>
            <p:ph type="title"/>
          </p:nvPr>
        </p:nvSpPr>
        <p:spPr>
          <a:xfrm>
            <a:off x="457200" y="0"/>
            <a:ext cx="8229600" cy="533400"/>
          </a:xfrm>
        </p:spPr>
        <p:txBody>
          <a:bodyPr>
            <a:normAutofit fontScale="90000"/>
          </a:bodyPr>
          <a:p>
            <a:r>
              <a:rPr b="1" dirty="0" sz="3200" lang="en-US" smtClean="0">
                <a:solidFill>
                  <a:srgbClr val="FF0000"/>
                </a:solidFill>
                <a:latin typeface="Times New Roman" pitchFamily="18" charset="0"/>
                <a:cs typeface="Times New Roman" pitchFamily="18" charset="0"/>
              </a:rPr>
              <a:t/>
            </a:r>
            <a:br>
              <a:rPr b="1" dirty="0" sz="3200" lang="en-US" smtClean="0">
                <a:solidFill>
                  <a:srgbClr val="FF0000"/>
                </a:solidFill>
                <a:latin typeface="Times New Roman" pitchFamily="18" charset="0"/>
                <a:cs typeface="Times New Roman" pitchFamily="18" charset="0"/>
              </a:rPr>
            </a:br>
            <a:r>
              <a:rPr b="1" dirty="0" sz="3200" lang="en-US" smtClean="0">
                <a:solidFill>
                  <a:srgbClr val="FF0000"/>
                </a:solidFill>
                <a:latin typeface="Times New Roman" pitchFamily="18" charset="0"/>
                <a:cs typeface="Times New Roman" pitchFamily="18" charset="0"/>
              </a:rPr>
              <a:t>SQL Primary key</a:t>
            </a:r>
            <a:br>
              <a:rPr b="1" dirty="0" sz="3200" lang="en-US" smtClean="0">
                <a:solidFill>
                  <a:srgbClr val="FF0000"/>
                </a:solidFill>
                <a:latin typeface="Times New Roman" pitchFamily="18" charset="0"/>
                <a:cs typeface="Times New Roman" pitchFamily="18" charset="0"/>
              </a:rPr>
            </a:br>
            <a:endParaRPr dirty="0" sz="3200" lang="en-US">
              <a:solidFill>
                <a:srgbClr val="FF0000"/>
              </a:solidFill>
              <a:latin typeface="Times New Roman" pitchFamily="18" charset="0"/>
              <a:cs typeface="Times New Roman" pitchFamily="18" charset="0"/>
            </a:endParaRPr>
          </a:p>
        </p:txBody>
      </p:sp>
      <p:sp>
        <p:nvSpPr>
          <p:cNvPr id="1048616" name="Content Placeholder 2"/>
          <p:cNvSpPr>
            <a:spLocks noGrp="1"/>
          </p:cNvSpPr>
          <p:nvPr>
            <p:ph idx="1"/>
          </p:nvPr>
        </p:nvSpPr>
        <p:spPr>
          <a:xfrm>
            <a:off x="457200" y="609600"/>
            <a:ext cx="8458200" cy="6248400"/>
          </a:xfrm>
        </p:spPr>
        <p:txBody>
          <a:bodyPr>
            <a:noAutofit/>
          </a:bodyPr>
          <a:p>
            <a:r>
              <a:rPr dirty="0" sz="2800" lang="en-US" smtClean="0">
                <a:latin typeface="Times New Roman" pitchFamily="18" charset="0"/>
                <a:cs typeface="Times New Roman" pitchFamily="18" charset="0"/>
              </a:rPr>
              <a:t>This constraint defines a column or combination of columns which uniquely identifies each row in the table.</a:t>
            </a:r>
          </a:p>
          <a:p>
            <a:r>
              <a:rPr dirty="0" sz="2800" lang="en-US" smtClean="0">
                <a:solidFill>
                  <a:srgbClr val="FF0000"/>
                </a:solidFill>
                <a:latin typeface="Times New Roman" pitchFamily="18" charset="0"/>
                <a:cs typeface="Times New Roman" pitchFamily="18" charset="0"/>
              </a:rPr>
              <a:t>Syntax to define a Primary key at column level:</a:t>
            </a:r>
          </a:p>
          <a:p>
            <a:pPr>
              <a:buNone/>
            </a:pP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column_name</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datatype</a:t>
            </a:r>
            <a:r>
              <a:rPr dirty="0" sz="2800" lang="en-US" smtClean="0">
                <a:latin typeface="Times New Roman" pitchFamily="18" charset="0"/>
                <a:cs typeface="Times New Roman" pitchFamily="18" charset="0"/>
              </a:rPr>
              <a:t> </a:t>
            </a:r>
          </a:p>
          <a:p>
            <a:pPr>
              <a:buNone/>
            </a:pPr>
            <a:r>
              <a:rPr dirty="0" sz="2800" lang="en-US" smtClean="0">
                <a:latin typeface="Times New Roman" pitchFamily="18" charset="0"/>
                <a:cs typeface="Times New Roman" pitchFamily="18" charset="0"/>
              </a:rPr>
              <a:t>[CONSTRAINT </a:t>
            </a:r>
            <a:r>
              <a:rPr dirty="0" sz="2800" lang="en-US" err="1" smtClean="0">
                <a:latin typeface="Times New Roman" pitchFamily="18" charset="0"/>
                <a:cs typeface="Times New Roman" pitchFamily="18" charset="0"/>
              </a:rPr>
              <a:t>constraint_name</a:t>
            </a:r>
            <a:r>
              <a:rPr dirty="0" sz="2800" lang="en-US" smtClean="0">
                <a:latin typeface="Times New Roman" pitchFamily="18" charset="0"/>
                <a:cs typeface="Times New Roman" pitchFamily="18" charset="0"/>
              </a:rPr>
              <a:t>]</a:t>
            </a:r>
            <a:r>
              <a:rPr dirty="0" sz="2800" lang="en-US" smtClean="0">
                <a:solidFill>
                  <a:srgbClr val="FF0000"/>
                </a:solidFill>
                <a:latin typeface="Times New Roman" pitchFamily="18" charset="0"/>
                <a:cs typeface="Times New Roman" pitchFamily="18" charset="0"/>
              </a:rPr>
              <a:t> PRIMARY KEY </a:t>
            </a:r>
          </a:p>
          <a:p>
            <a:r>
              <a:rPr dirty="0" sz="2800" lang="en-US" smtClean="0">
                <a:solidFill>
                  <a:srgbClr val="FF0000"/>
                </a:solidFill>
                <a:latin typeface="Times New Roman" pitchFamily="18" charset="0"/>
                <a:cs typeface="Times New Roman" pitchFamily="18" charset="0"/>
              </a:rPr>
              <a:t>Syntax to define a Primary key at table level:</a:t>
            </a:r>
          </a:p>
          <a:p>
            <a:pPr>
              <a:buNone/>
            </a:pPr>
            <a:r>
              <a:rPr dirty="0" sz="2800" lang="en-US" smtClean="0">
                <a:latin typeface="Times New Roman" pitchFamily="18" charset="0"/>
                <a:cs typeface="Times New Roman" pitchFamily="18" charset="0"/>
              </a:rPr>
              <a:t>[CONSTRAINT </a:t>
            </a:r>
            <a:r>
              <a:rPr dirty="0" sz="2800" lang="en-US" err="1" smtClean="0">
                <a:latin typeface="Times New Roman" pitchFamily="18" charset="0"/>
                <a:cs typeface="Times New Roman" pitchFamily="18" charset="0"/>
              </a:rPr>
              <a:t>constraint_name</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PRIMARY KEY </a:t>
            </a:r>
            <a:r>
              <a:rPr dirty="0" sz="2800" lang="en-US" smtClean="0">
                <a:latin typeface="Times New Roman" pitchFamily="18" charset="0"/>
                <a:cs typeface="Times New Roman" pitchFamily="18" charset="0"/>
              </a:rPr>
              <a:t>(column_name1,column_name2,..) </a:t>
            </a:r>
          </a:p>
          <a:p>
            <a:pPr>
              <a:buNone/>
            </a:pPr>
            <a:r>
              <a:rPr b="1" dirty="0" sz="2800" lang="en-US" smtClean="0">
                <a:latin typeface="Times New Roman" pitchFamily="18" charset="0"/>
                <a:cs typeface="Times New Roman" pitchFamily="18" charset="0"/>
              </a:rPr>
              <a:t>column_name1, column_name2</a:t>
            </a:r>
            <a:r>
              <a:rPr dirty="0" sz="2800" lang="en-US" smtClean="0">
                <a:latin typeface="Times New Roman" pitchFamily="18" charset="0"/>
                <a:cs typeface="Times New Roman" pitchFamily="18" charset="0"/>
              </a:rPr>
              <a:t> are the names of the columns which define the primary Key.</a:t>
            </a:r>
          </a:p>
          <a:p>
            <a:r>
              <a:rPr dirty="0" sz="2800" lang="en-US" smtClean="0">
                <a:latin typeface="Times New Roman" pitchFamily="18" charset="0"/>
                <a:cs typeface="Times New Roman" pitchFamily="18" charset="0"/>
              </a:rPr>
              <a:t>The syntax within the bracket i.e. </a:t>
            </a:r>
            <a:r>
              <a:rPr dirty="0" sz="2800" lang="en-US" smtClean="0">
                <a:solidFill>
                  <a:srgbClr val="FF0000"/>
                </a:solidFill>
                <a:latin typeface="Times New Roman" pitchFamily="18" charset="0"/>
                <a:cs typeface="Times New Roman" pitchFamily="18" charset="0"/>
              </a:rPr>
              <a:t>[CONSTRAINT </a:t>
            </a:r>
            <a:r>
              <a:rPr dirty="0" sz="2800" lang="en-US" err="1" smtClean="0">
                <a:solidFill>
                  <a:srgbClr val="FF0000"/>
                </a:solidFill>
                <a:latin typeface="Times New Roman" pitchFamily="18" charset="0"/>
                <a:cs typeface="Times New Roman" pitchFamily="18" charset="0"/>
              </a:rPr>
              <a:t>constraint_name</a:t>
            </a:r>
            <a:r>
              <a:rPr dirty="0" sz="2800" lang="en-US" smtClean="0">
                <a:solidFill>
                  <a:srgbClr val="FF0000"/>
                </a:solidFill>
                <a:latin typeface="Times New Roman" pitchFamily="18" charset="0"/>
                <a:cs typeface="Times New Roman" pitchFamily="18" charset="0"/>
              </a:rPr>
              <a:t>]</a:t>
            </a:r>
            <a:r>
              <a:rPr dirty="0" sz="2800" lang="en-US" smtClean="0">
                <a:latin typeface="Times New Roman" pitchFamily="18" charset="0"/>
                <a:cs typeface="Times New Roman" pitchFamily="18" charset="0"/>
              </a:rPr>
              <a:t> is optional.</a:t>
            </a:r>
          </a:p>
          <a:p>
            <a:endParaRPr dirty="0" sz="2800" lang="en-US"/>
          </a:p>
        </p:txBody>
      </p:sp>
      <p:sp>
        <p:nvSpPr>
          <p:cNvPr id="1048617" name="Slide Number Placeholder 3"/>
          <p:cNvSpPr>
            <a:spLocks noGrp="1"/>
          </p:cNvSpPr>
          <p:nvPr>
            <p:ph type="sldNum" sz="quarter" idx="12"/>
          </p:nvPr>
        </p:nvSpPr>
        <p:spPr/>
        <p:txBody>
          <a:bodyPr/>
          <a:p>
            <a:fld id="{B6F15528-21DE-4FAA-801E-634DDDAF4B2B}" type="slidenum">
              <a:rPr lang="en-US" smtClean="0"/>
              <a:t>9</a:t>
            </a:fld>
            <a:endParaRPr lang="en-US"/>
          </a:p>
        </p:txBody>
      </p:sp>
    </p:spTree>
  </p:cSld>
  <p:clrMapOvr>
    <a:masterClrMapping/>
  </p:clrMapOvr>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849" name="Title 1"/>
          <p:cNvSpPr>
            <a:spLocks noGrp="1"/>
          </p:cNvSpPr>
          <p:nvPr>
            <p:ph type="title"/>
          </p:nvPr>
        </p:nvSpPr>
        <p:spPr>
          <a:xfrm>
            <a:off x="457200" y="228600"/>
            <a:ext cx="8229600" cy="457200"/>
          </a:xfrm>
        </p:spPr>
        <p:txBody>
          <a:bodyPr>
            <a:normAutofit/>
          </a:bodyPr>
          <a:p>
            <a:pPr algn="l"/>
            <a:r>
              <a:rPr dirty="0" sz="2400" lang="en-US" smtClean="0">
                <a:solidFill>
                  <a:srgbClr val="FF0000"/>
                </a:solidFill>
                <a:latin typeface="Times New Roman" pitchFamily="18" charset="0"/>
                <a:cs typeface="Times New Roman" pitchFamily="18" charset="0"/>
              </a:rPr>
              <a:t>Examples of date functions</a:t>
            </a:r>
            <a:endParaRPr dirty="0" sz="2400" lang="en-US">
              <a:solidFill>
                <a:srgbClr val="FF0000"/>
              </a:solidFill>
              <a:latin typeface="Times New Roman" pitchFamily="18" charset="0"/>
              <a:cs typeface="Times New Roman" pitchFamily="18" charset="0"/>
            </a:endParaRPr>
          </a:p>
        </p:txBody>
      </p:sp>
      <p:sp>
        <p:nvSpPr>
          <p:cNvPr id="1048850" name="Slide Number Placeholder 3"/>
          <p:cNvSpPr>
            <a:spLocks noGrp="1"/>
          </p:cNvSpPr>
          <p:nvPr>
            <p:ph type="sldNum" sz="quarter" idx="12"/>
          </p:nvPr>
        </p:nvSpPr>
        <p:spPr/>
        <p:txBody>
          <a:bodyPr/>
          <a:p>
            <a:fld id="{B6F15528-21DE-4FAA-801E-634DDDAF4B2B}" type="slidenum">
              <a:rPr lang="en-US" smtClean="0"/>
              <a:t>90</a:t>
            </a:fld>
            <a:endParaRPr lang="en-US"/>
          </a:p>
        </p:txBody>
      </p:sp>
      <p:graphicFrame>
        <p:nvGraphicFramePr>
          <p:cNvPr id="4194345" name="Content Placeholder 6"/>
          <p:cNvGraphicFramePr>
            <a:graphicFrameLocks noGrp="1"/>
          </p:cNvGraphicFramePr>
          <p:nvPr>
            <p:ph idx="1"/>
          </p:nvPr>
        </p:nvGraphicFramePr>
        <p:xfrm>
          <a:off x="-1" y="1295400"/>
          <a:ext cx="9144001" cy="3566160"/>
        </p:xfrm>
        <a:graphic>
          <a:graphicData uri="http://schemas.openxmlformats.org/drawingml/2006/table">
            <a:tbl>
              <a:tblPr firstRow="1" bandRow="1">
                <a:tableStyleId>{5C22544A-7EE6-4342-B048-85BDC9FD1C3A}</a:tableStyleId>
              </a:tblPr>
              <a:tblGrid>
                <a:gridCol w="2895601"/>
                <a:gridCol w="4343400"/>
                <a:gridCol w="1905000"/>
              </a:tblGrid>
              <a:tr h="370840">
                <a:tc>
                  <a:txBody>
                    <a:bodyPr/>
                    <a:p>
                      <a:r>
                        <a:rPr b="1" dirty="0" sz="2200" lang="en-US">
                          <a:latin typeface="Times New Roman" pitchFamily="18" charset="0"/>
                          <a:cs typeface="Times New Roman" pitchFamily="18" charset="0"/>
                        </a:rPr>
                        <a:t>Function Name</a:t>
                      </a:r>
                      <a:endParaRPr dirty="0" sz="2200" lang="en-US">
                        <a:latin typeface="Times New Roman" pitchFamily="18" charset="0"/>
                        <a:cs typeface="Times New Roman" pitchFamily="18" charset="0"/>
                      </a:endParaRPr>
                    </a:p>
                  </a:txBody>
                  <a:tcPr anchor="ctr"/>
                </a:tc>
                <a:tc>
                  <a:txBody>
                    <a:bodyPr/>
                    <a:p>
                      <a:r>
                        <a:rPr b="1" sz="2200" lang="en-US">
                          <a:latin typeface="Times New Roman" pitchFamily="18" charset="0"/>
                          <a:cs typeface="Times New Roman" pitchFamily="18" charset="0"/>
                        </a:rPr>
                        <a:t>Examples</a:t>
                      </a:r>
                      <a:endParaRPr sz="2200" lang="en-US">
                        <a:latin typeface="Times New Roman" pitchFamily="18" charset="0"/>
                        <a:cs typeface="Times New Roman" pitchFamily="18" charset="0"/>
                      </a:endParaRPr>
                    </a:p>
                  </a:txBody>
                  <a:tcPr anchor="ctr"/>
                </a:tc>
                <a:tc>
                  <a:txBody>
                    <a:bodyPr/>
                    <a:p>
                      <a:r>
                        <a:rPr b="1" sz="2200" lang="en-US">
                          <a:latin typeface="Times New Roman" pitchFamily="18" charset="0"/>
                          <a:cs typeface="Times New Roman" pitchFamily="18" charset="0"/>
                        </a:rPr>
                        <a:t>Return Value</a:t>
                      </a:r>
                      <a:endParaRPr sz="2200" lang="en-US">
                        <a:latin typeface="Times New Roman" pitchFamily="18" charset="0"/>
                        <a:cs typeface="Times New Roman" pitchFamily="18" charset="0"/>
                      </a:endParaRPr>
                    </a:p>
                  </a:txBody>
                  <a:tcPr anchor="ctr"/>
                </a:tc>
              </a:tr>
              <a:tr h="370840">
                <a:tc>
                  <a:txBody>
                    <a:bodyPr/>
                    <a:p>
                      <a:r>
                        <a:rPr dirty="0" sz="2000" lang="en-US">
                          <a:latin typeface="Times New Roman" pitchFamily="18" charset="0"/>
                          <a:cs typeface="Times New Roman" pitchFamily="18" charset="0"/>
                        </a:rPr>
                        <a:t>ADD_MONTHS ( )</a:t>
                      </a:r>
                    </a:p>
                  </a:txBody>
                  <a:tcPr anchor="ctr"/>
                </a:tc>
                <a:tc>
                  <a:txBody>
                    <a:bodyPr/>
                    <a:p>
                      <a:r>
                        <a:rPr sz="2200" lang="en-US">
                          <a:latin typeface="Times New Roman" pitchFamily="18" charset="0"/>
                          <a:cs typeface="Times New Roman" pitchFamily="18" charset="0"/>
                        </a:rPr>
                        <a:t>ADD_MONTHS ('16-Sep-81', 3)</a:t>
                      </a:r>
                    </a:p>
                  </a:txBody>
                  <a:tcPr anchor="ctr"/>
                </a:tc>
                <a:tc>
                  <a:txBody>
                    <a:bodyPr/>
                    <a:p>
                      <a:r>
                        <a:rPr sz="2200" lang="en-US">
                          <a:latin typeface="Times New Roman" pitchFamily="18" charset="0"/>
                          <a:cs typeface="Times New Roman" pitchFamily="18" charset="0"/>
                        </a:rPr>
                        <a:t>16-Dec-81</a:t>
                      </a:r>
                    </a:p>
                  </a:txBody>
                  <a:tcPr anchor="ctr"/>
                </a:tc>
              </a:tr>
              <a:tr h="370840">
                <a:tc>
                  <a:txBody>
                    <a:bodyPr/>
                    <a:p>
                      <a:r>
                        <a:rPr dirty="0" sz="2000" lang="en-US">
                          <a:latin typeface="Times New Roman" pitchFamily="18" charset="0"/>
                          <a:cs typeface="Times New Roman" pitchFamily="18" charset="0"/>
                        </a:rPr>
                        <a:t>MONTHS_BETWEEN( )</a:t>
                      </a:r>
                    </a:p>
                  </a:txBody>
                  <a:tcPr anchor="ctr"/>
                </a:tc>
                <a:tc>
                  <a:txBody>
                    <a:bodyPr/>
                    <a:p>
                      <a:r>
                        <a:rPr dirty="0" sz="2200" lang="en-US">
                          <a:latin typeface="Times New Roman" pitchFamily="18" charset="0"/>
                          <a:cs typeface="Times New Roman" pitchFamily="18" charset="0"/>
                        </a:rPr>
                        <a:t>MONTHS_BETWEEN ('16-Sep-81', '16-Dec-81') </a:t>
                      </a:r>
                    </a:p>
                  </a:txBody>
                  <a:tcPr anchor="ctr"/>
                </a:tc>
                <a:tc>
                  <a:txBody>
                    <a:bodyPr/>
                    <a:p>
                      <a:r>
                        <a:rPr sz="2200" lang="en-US">
                          <a:latin typeface="Times New Roman" pitchFamily="18" charset="0"/>
                          <a:cs typeface="Times New Roman" pitchFamily="18" charset="0"/>
                        </a:rPr>
                        <a:t>3 </a:t>
                      </a:r>
                    </a:p>
                  </a:txBody>
                  <a:tcPr anchor="ctr"/>
                </a:tc>
              </a:tr>
              <a:tr h="370840">
                <a:tc>
                  <a:txBody>
                    <a:bodyPr/>
                    <a:p>
                      <a:r>
                        <a:rPr dirty="0" sz="2000" lang="en-US">
                          <a:latin typeface="Times New Roman" pitchFamily="18" charset="0"/>
                          <a:cs typeface="Times New Roman" pitchFamily="18" charset="0"/>
                        </a:rPr>
                        <a:t>NEXT_DAY( ) </a:t>
                      </a:r>
                    </a:p>
                  </a:txBody>
                  <a:tcPr anchor="ctr"/>
                </a:tc>
                <a:tc>
                  <a:txBody>
                    <a:bodyPr/>
                    <a:p>
                      <a:r>
                        <a:rPr dirty="0" sz="2200" lang="en-US">
                          <a:latin typeface="Times New Roman" pitchFamily="18" charset="0"/>
                          <a:cs typeface="Times New Roman" pitchFamily="18" charset="0"/>
                        </a:rPr>
                        <a:t>NEXT_DAY ('01-Jun-08', 'Wednesday')</a:t>
                      </a:r>
                    </a:p>
                  </a:txBody>
                  <a:tcPr anchor="ctr"/>
                </a:tc>
                <a:tc>
                  <a:txBody>
                    <a:bodyPr/>
                    <a:p>
                      <a:r>
                        <a:rPr sz="2200" lang="en-US">
                          <a:latin typeface="Times New Roman" pitchFamily="18" charset="0"/>
                          <a:cs typeface="Times New Roman" pitchFamily="18" charset="0"/>
                        </a:rPr>
                        <a:t>04-JUN-08</a:t>
                      </a:r>
                    </a:p>
                  </a:txBody>
                  <a:tcPr anchor="ctr"/>
                </a:tc>
              </a:tr>
              <a:tr h="370840">
                <a:tc>
                  <a:txBody>
                    <a:bodyPr/>
                    <a:p>
                      <a:r>
                        <a:rPr dirty="0" sz="2000" lang="en-US">
                          <a:latin typeface="Times New Roman" pitchFamily="18" charset="0"/>
                          <a:cs typeface="Times New Roman" pitchFamily="18" charset="0"/>
                        </a:rPr>
                        <a:t>LAST_DAY( )</a:t>
                      </a:r>
                    </a:p>
                  </a:txBody>
                  <a:tcPr anchor="ctr"/>
                </a:tc>
                <a:tc>
                  <a:txBody>
                    <a:bodyPr/>
                    <a:p>
                      <a:r>
                        <a:rPr dirty="0" sz="2200" lang="en-US">
                          <a:latin typeface="Times New Roman" pitchFamily="18" charset="0"/>
                          <a:cs typeface="Times New Roman" pitchFamily="18" charset="0"/>
                        </a:rPr>
                        <a:t>LAST_DAY ('01-Jun-08')</a:t>
                      </a:r>
                    </a:p>
                  </a:txBody>
                  <a:tcPr anchor="ctr"/>
                </a:tc>
                <a:tc>
                  <a:txBody>
                    <a:bodyPr/>
                    <a:p>
                      <a:r>
                        <a:rPr dirty="0" sz="2200" lang="en-US">
                          <a:latin typeface="Times New Roman" pitchFamily="18" charset="0"/>
                          <a:cs typeface="Times New Roman" pitchFamily="18" charset="0"/>
                        </a:rPr>
                        <a:t>30-Jun-08</a:t>
                      </a:r>
                    </a:p>
                  </a:txBody>
                  <a:tcPr anchor="ctr"/>
                </a:tc>
              </a:tr>
              <a:tr h="370840">
                <a:tc>
                  <a:txBody>
                    <a:bodyPr/>
                    <a:p>
                      <a:r>
                        <a:rPr dirty="0" sz="2000" lang="en-US">
                          <a:latin typeface="Times New Roman" pitchFamily="18" charset="0"/>
                          <a:cs typeface="Times New Roman" pitchFamily="18" charset="0"/>
                        </a:rPr>
                        <a:t>NEW_TIME( )</a:t>
                      </a:r>
                    </a:p>
                  </a:txBody>
                  <a:tcPr anchor="ctr"/>
                </a:tc>
                <a:tc>
                  <a:txBody>
                    <a:bodyPr/>
                    <a:p>
                      <a:r>
                        <a:rPr dirty="0" sz="2200" lang="en-US">
                          <a:latin typeface="Times New Roman" pitchFamily="18" charset="0"/>
                          <a:cs typeface="Times New Roman" pitchFamily="18" charset="0"/>
                        </a:rPr>
                        <a:t>NEW_TIME ('01-Jun-08', 'IST', 'EST')</a:t>
                      </a:r>
                    </a:p>
                  </a:txBody>
                  <a:tcPr anchor="ctr"/>
                </a:tc>
                <a:tc>
                  <a:txBody>
                    <a:bodyPr/>
                    <a:p>
                      <a:r>
                        <a:rPr dirty="0" sz="2200" lang="en-US">
                          <a:latin typeface="Times New Roman" pitchFamily="18" charset="0"/>
                          <a:cs typeface="Times New Roman" pitchFamily="18" charset="0"/>
                        </a:rPr>
                        <a:t>31-May-08</a:t>
                      </a:r>
                    </a:p>
                  </a:txBody>
                  <a:tcPr anchor="ctr"/>
                </a:tc>
              </a:tr>
            </a:tbl>
          </a:graphicData>
        </a:graphic>
      </p:graphicFrame>
    </p:spTree>
  </p:cSld>
  <p:clrMapOvr>
    <a:masterClrMapping/>
  </p:clrMapOvr>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851" name="Title 1"/>
          <p:cNvSpPr>
            <a:spLocks noGrp="1"/>
          </p:cNvSpPr>
          <p:nvPr>
            <p:ph type="title"/>
          </p:nvPr>
        </p:nvSpPr>
        <p:spPr>
          <a:xfrm>
            <a:off x="457200" y="274638"/>
            <a:ext cx="8229600" cy="1096962"/>
          </a:xfrm>
        </p:spPr>
        <p:txBody>
          <a:bodyPr>
            <a:normAutofit/>
          </a:bodyPr>
          <a:p>
            <a:pPr algn="l"/>
            <a:r>
              <a:rPr b="1" dirty="0" sz="2700" lang="en-US" smtClean="0">
                <a:solidFill>
                  <a:srgbClr val="FF0000"/>
                </a:solidFill>
                <a:latin typeface="Times New Roman" pitchFamily="18" charset="0"/>
                <a:cs typeface="Times New Roman" pitchFamily="18" charset="0"/>
              </a:rPr>
              <a:t>4</a:t>
            </a:r>
            <a:r>
              <a:rPr b="1" dirty="0" sz="3100" lang="en-US" smtClean="0">
                <a:solidFill>
                  <a:srgbClr val="FF0000"/>
                </a:solidFill>
                <a:latin typeface="Times New Roman" pitchFamily="18" charset="0"/>
                <a:cs typeface="Times New Roman" pitchFamily="18" charset="0"/>
              </a:rPr>
              <a:t>) Conversion Functions</a:t>
            </a:r>
            <a:r>
              <a:rPr b="1" dirty="0" sz="3100" lang="en-US" smtClean="0"/>
              <a:t/>
            </a:r>
            <a:br>
              <a:rPr b="1" dirty="0" sz="3100" lang="en-US" smtClean="0"/>
            </a:br>
            <a:endParaRPr dirty="0" sz="3100" lang="en-US"/>
          </a:p>
        </p:txBody>
      </p:sp>
      <p:sp>
        <p:nvSpPr>
          <p:cNvPr id="1048852" name="Content Placeholder 2"/>
          <p:cNvSpPr>
            <a:spLocks noGrp="1"/>
          </p:cNvSpPr>
          <p:nvPr>
            <p:ph idx="1"/>
          </p:nvPr>
        </p:nvSpPr>
        <p:spPr>
          <a:xfrm>
            <a:off x="457200" y="990600"/>
            <a:ext cx="8229600" cy="5135563"/>
          </a:xfrm>
        </p:spPr>
        <p:txBody>
          <a:bodyPr/>
          <a:p>
            <a:r>
              <a:rPr dirty="0" lang="en-US" smtClean="0">
                <a:latin typeface="Times New Roman" pitchFamily="18" charset="0"/>
                <a:cs typeface="Times New Roman" pitchFamily="18" charset="0"/>
              </a:rPr>
              <a:t>These are functions that help us to convert a value in one form to another form. </a:t>
            </a:r>
          </a:p>
          <a:p>
            <a:endParaRPr dirty="0" lang="en-US" smtClean="0">
              <a:latin typeface="Times New Roman" pitchFamily="18" charset="0"/>
              <a:cs typeface="Times New Roman" pitchFamily="18" charset="0"/>
            </a:endParaRPr>
          </a:p>
          <a:p>
            <a:r>
              <a:rPr dirty="0" lang="en-US" smtClean="0">
                <a:solidFill>
                  <a:srgbClr val="FF0000"/>
                </a:solidFill>
                <a:latin typeface="Times New Roman" pitchFamily="18" charset="0"/>
                <a:cs typeface="Times New Roman" pitchFamily="18" charset="0"/>
              </a:rPr>
              <a:t>For Ex: </a:t>
            </a:r>
            <a:r>
              <a:rPr dirty="0" lang="en-US" smtClean="0">
                <a:latin typeface="Times New Roman" pitchFamily="18" charset="0"/>
                <a:cs typeface="Times New Roman" pitchFamily="18" charset="0"/>
              </a:rPr>
              <a:t>a null value into an actual value, or a value from one data type to another data type like </a:t>
            </a:r>
            <a:r>
              <a:rPr dirty="0" lang="en-US" smtClean="0">
                <a:solidFill>
                  <a:srgbClr val="FF0000"/>
                </a:solidFill>
                <a:latin typeface="Times New Roman" pitchFamily="18" charset="0"/>
                <a:cs typeface="Times New Roman" pitchFamily="18" charset="0"/>
              </a:rPr>
              <a:t>NVL, TO_CHAR, TO_NUMBER, TO_DATE. </a:t>
            </a:r>
            <a:endParaRPr dirty="0" lang="en-US">
              <a:solidFill>
                <a:srgbClr val="FF0000"/>
              </a:solidFill>
              <a:latin typeface="Times New Roman" pitchFamily="18" charset="0"/>
              <a:cs typeface="Times New Roman" pitchFamily="18" charset="0"/>
            </a:endParaRPr>
          </a:p>
        </p:txBody>
      </p:sp>
      <p:sp>
        <p:nvSpPr>
          <p:cNvPr id="1048853" name="Slide Number Placeholder 3"/>
          <p:cNvSpPr>
            <a:spLocks noGrp="1"/>
          </p:cNvSpPr>
          <p:nvPr>
            <p:ph type="sldNum" sz="quarter" idx="12"/>
          </p:nvPr>
        </p:nvSpPr>
        <p:spPr/>
        <p:txBody>
          <a:bodyPr/>
          <a:p>
            <a:fld id="{B6F15528-21DE-4FAA-801E-634DDDAF4B2B}" type="slidenum">
              <a:rPr lang="en-US" smtClean="0"/>
              <a:t>91</a:t>
            </a:fld>
            <a:endParaRPr lang="en-US"/>
          </a:p>
        </p:txBody>
      </p:sp>
    </p:spTree>
  </p:cSld>
  <p:clrMapOvr>
    <a:masterClrMapping/>
  </p:clrMapOvr>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854" name="Title 1"/>
          <p:cNvSpPr>
            <a:spLocks noGrp="1"/>
          </p:cNvSpPr>
          <p:nvPr>
            <p:ph type="title"/>
          </p:nvPr>
        </p:nvSpPr>
        <p:spPr>
          <a:xfrm>
            <a:off x="457200" y="0"/>
            <a:ext cx="8229600" cy="45719"/>
          </a:xfrm>
        </p:spPr>
        <p:txBody>
          <a:bodyPr>
            <a:normAutofit fontScale="90000"/>
          </a:bodyPr>
          <a:p>
            <a:endParaRPr dirty="0" lang="en-US"/>
          </a:p>
        </p:txBody>
      </p:sp>
      <p:sp>
        <p:nvSpPr>
          <p:cNvPr id="1048855" name="Content Placeholder 2"/>
          <p:cNvSpPr>
            <a:spLocks noGrp="1"/>
          </p:cNvSpPr>
          <p:nvPr>
            <p:ph idx="1"/>
          </p:nvPr>
        </p:nvSpPr>
        <p:spPr>
          <a:xfrm>
            <a:off x="457200" y="228600"/>
            <a:ext cx="8229600" cy="5897563"/>
          </a:xfrm>
        </p:spPr>
        <p:txBody>
          <a:bodyPr>
            <a:normAutofit/>
          </a:bodyPr>
          <a:p>
            <a:r>
              <a:rPr dirty="0" sz="2400" lang="en-US" smtClean="0">
                <a:latin typeface="Times New Roman" pitchFamily="18" charset="0"/>
                <a:cs typeface="Times New Roman" pitchFamily="18" charset="0"/>
              </a:rPr>
              <a:t>Few of the conversion functions available in oracle are:</a:t>
            </a:r>
          </a:p>
          <a:p>
            <a:endParaRPr dirty="0" sz="2400" lang="en-US"/>
          </a:p>
        </p:txBody>
      </p:sp>
      <p:sp>
        <p:nvSpPr>
          <p:cNvPr id="1048856" name="Slide Number Placeholder 3"/>
          <p:cNvSpPr>
            <a:spLocks noGrp="1"/>
          </p:cNvSpPr>
          <p:nvPr>
            <p:ph type="sldNum" sz="quarter" idx="12"/>
          </p:nvPr>
        </p:nvSpPr>
        <p:spPr/>
        <p:txBody>
          <a:bodyPr/>
          <a:p>
            <a:fld id="{B6F15528-21DE-4FAA-801E-634DDDAF4B2B}" type="slidenum">
              <a:rPr lang="en-US" smtClean="0"/>
              <a:t>92</a:t>
            </a:fld>
            <a:endParaRPr lang="en-US"/>
          </a:p>
        </p:txBody>
      </p:sp>
      <p:graphicFrame>
        <p:nvGraphicFramePr>
          <p:cNvPr id="4194346" name="Table 4"/>
          <p:cNvGraphicFramePr>
            <a:graphicFrameLocks noGrp="1"/>
          </p:cNvGraphicFramePr>
          <p:nvPr/>
        </p:nvGraphicFramePr>
        <p:xfrm>
          <a:off x="533400" y="990600"/>
          <a:ext cx="8153400" cy="4053840"/>
        </p:xfrm>
        <a:graphic>
          <a:graphicData uri="http://schemas.openxmlformats.org/drawingml/2006/table">
            <a:tbl>
              <a:tblPr firstRow="1" bandRow="1">
                <a:tableStyleId>{5C22544A-7EE6-4342-B048-85BDC9FD1C3A}</a:tableStyleId>
              </a:tblPr>
              <a:tblGrid>
                <a:gridCol w="3581400"/>
                <a:gridCol w="4572000"/>
              </a:tblGrid>
              <a:tr h="0">
                <a:tc>
                  <a:txBody>
                    <a:bodyPr/>
                    <a:p>
                      <a:r>
                        <a:rPr b="1" dirty="0" sz="2200" lang="en-US">
                          <a:latin typeface="Times New Roman" pitchFamily="18" charset="0"/>
                          <a:cs typeface="Times New Roman" pitchFamily="18" charset="0"/>
                        </a:rPr>
                        <a:t>Function Name</a:t>
                      </a:r>
                      <a:endParaRPr dirty="0" sz="2200" lang="en-US">
                        <a:latin typeface="Times New Roman" pitchFamily="18" charset="0"/>
                        <a:cs typeface="Times New Roman" pitchFamily="18" charset="0"/>
                      </a:endParaRPr>
                    </a:p>
                  </a:txBody>
                  <a:tcPr anchor="ctr"/>
                </a:tc>
                <a:tc>
                  <a:txBody>
                    <a:bodyPr/>
                    <a:p>
                      <a:r>
                        <a:rPr b="1" sz="2200" lang="en-US">
                          <a:latin typeface="Times New Roman" pitchFamily="18" charset="0"/>
                          <a:cs typeface="Times New Roman" pitchFamily="18" charset="0"/>
                        </a:rPr>
                        <a:t>Return Value</a:t>
                      </a:r>
                      <a:endParaRPr sz="2200" lang="en-US">
                        <a:latin typeface="Times New Roman" pitchFamily="18" charset="0"/>
                        <a:cs typeface="Times New Roman" pitchFamily="18" charset="0"/>
                      </a:endParaRPr>
                    </a:p>
                  </a:txBody>
                  <a:tcPr anchor="ctr"/>
                </a:tc>
              </a:tr>
              <a:tr h="370840">
                <a:tc>
                  <a:txBody>
                    <a:bodyPr/>
                    <a:p>
                      <a:r>
                        <a:rPr dirty="0" sz="2200" lang="en-US">
                          <a:latin typeface="Times New Roman" pitchFamily="18" charset="0"/>
                          <a:cs typeface="Times New Roman" pitchFamily="18" charset="0"/>
                        </a:rPr>
                        <a:t>TO_CHAR (x [,y])</a:t>
                      </a:r>
                    </a:p>
                  </a:txBody>
                  <a:tcPr anchor="ctr"/>
                </a:tc>
                <a:tc>
                  <a:txBody>
                    <a:bodyPr/>
                    <a:p>
                      <a:r>
                        <a:rPr sz="2200" lang="en-US">
                          <a:latin typeface="Times New Roman" pitchFamily="18" charset="0"/>
                          <a:cs typeface="Times New Roman" pitchFamily="18" charset="0"/>
                        </a:rPr>
                        <a:t>Converts Numeric and Date values to a character string value. It cannot be used for calculations since it is a string value.</a:t>
                      </a:r>
                    </a:p>
                  </a:txBody>
                  <a:tcPr anchor="ctr"/>
                </a:tc>
              </a:tr>
              <a:tr h="370840">
                <a:tc>
                  <a:txBody>
                    <a:bodyPr/>
                    <a:p>
                      <a:r>
                        <a:rPr dirty="0" sz="2200" lang="en-US">
                          <a:latin typeface="Times New Roman" pitchFamily="18" charset="0"/>
                          <a:cs typeface="Times New Roman" pitchFamily="18" charset="0"/>
                        </a:rPr>
                        <a:t>TO_DATE (x [, </a:t>
                      </a:r>
                      <a:r>
                        <a:rPr dirty="0" sz="2200" lang="en-US" err="1">
                          <a:latin typeface="Times New Roman" pitchFamily="18" charset="0"/>
                          <a:cs typeface="Times New Roman" pitchFamily="18" charset="0"/>
                        </a:rPr>
                        <a:t>date_format</a:t>
                      </a:r>
                      <a:r>
                        <a:rPr dirty="0" sz="2200" lang="en-US">
                          <a:latin typeface="Times New Roman" pitchFamily="18" charset="0"/>
                          <a:cs typeface="Times New Roman" pitchFamily="18" charset="0"/>
                        </a:rPr>
                        <a:t>])</a:t>
                      </a:r>
                    </a:p>
                  </a:txBody>
                  <a:tcPr anchor="ctr"/>
                </a:tc>
                <a:tc>
                  <a:txBody>
                    <a:bodyPr/>
                    <a:p>
                      <a:r>
                        <a:rPr sz="2200" lang="en-US">
                          <a:latin typeface="Times New Roman" pitchFamily="18" charset="0"/>
                          <a:cs typeface="Times New Roman" pitchFamily="18" charset="0"/>
                        </a:rPr>
                        <a:t>Converts a valid Numeric and Character values to a Date value. Date is formatted to the format specified by </a:t>
                      </a:r>
                      <a:r>
                        <a:rPr sz="2200" i="1" lang="en-US">
                          <a:latin typeface="Times New Roman" pitchFamily="18" charset="0"/>
                          <a:cs typeface="Times New Roman" pitchFamily="18" charset="0"/>
                        </a:rPr>
                        <a:t>'date_format'</a:t>
                      </a:r>
                      <a:r>
                        <a:rPr sz="2200" lang="en-US">
                          <a:latin typeface="Times New Roman" pitchFamily="18" charset="0"/>
                          <a:cs typeface="Times New Roman" pitchFamily="18" charset="0"/>
                        </a:rPr>
                        <a:t>.</a:t>
                      </a:r>
                    </a:p>
                  </a:txBody>
                  <a:tcPr anchor="ctr"/>
                </a:tc>
              </a:tr>
              <a:tr h="370840">
                <a:tc>
                  <a:txBody>
                    <a:bodyPr/>
                    <a:p>
                      <a:r>
                        <a:rPr dirty="0" sz="2200" lang="en-US">
                          <a:latin typeface="Times New Roman" pitchFamily="18" charset="0"/>
                          <a:cs typeface="Times New Roman" pitchFamily="18" charset="0"/>
                        </a:rPr>
                        <a:t>NVL (x, y)</a:t>
                      </a:r>
                    </a:p>
                  </a:txBody>
                  <a:tcPr anchor="ctr"/>
                </a:tc>
                <a:tc>
                  <a:txBody>
                    <a:bodyPr/>
                    <a:p>
                      <a:r>
                        <a:rPr dirty="0" sz="2200" lang="en-US">
                          <a:latin typeface="Times New Roman" pitchFamily="18" charset="0"/>
                          <a:cs typeface="Times New Roman" pitchFamily="18" charset="0"/>
                        </a:rPr>
                        <a:t>If </a:t>
                      </a:r>
                      <a:r>
                        <a:rPr dirty="0" sz="2200" i="1" lang="en-US">
                          <a:latin typeface="Times New Roman" pitchFamily="18" charset="0"/>
                          <a:cs typeface="Times New Roman" pitchFamily="18" charset="0"/>
                        </a:rPr>
                        <a:t>'x'</a:t>
                      </a:r>
                      <a:r>
                        <a:rPr dirty="0" sz="2200" lang="en-US">
                          <a:latin typeface="Times New Roman" pitchFamily="18" charset="0"/>
                          <a:cs typeface="Times New Roman" pitchFamily="18" charset="0"/>
                        </a:rPr>
                        <a:t> is NULL, replace it with </a:t>
                      </a:r>
                      <a:r>
                        <a:rPr dirty="0" sz="2200" i="1" lang="en-US">
                          <a:latin typeface="Times New Roman" pitchFamily="18" charset="0"/>
                          <a:cs typeface="Times New Roman" pitchFamily="18" charset="0"/>
                        </a:rPr>
                        <a:t>'y'</a:t>
                      </a:r>
                      <a:r>
                        <a:rPr dirty="0" sz="2200" lang="en-US">
                          <a:latin typeface="Times New Roman" pitchFamily="18" charset="0"/>
                          <a:cs typeface="Times New Roman" pitchFamily="18" charset="0"/>
                        </a:rPr>
                        <a:t>. </a:t>
                      </a:r>
                      <a:r>
                        <a:rPr dirty="0" sz="2200" i="1" lang="en-US">
                          <a:latin typeface="Times New Roman" pitchFamily="18" charset="0"/>
                          <a:cs typeface="Times New Roman" pitchFamily="18" charset="0"/>
                        </a:rPr>
                        <a:t>'x'</a:t>
                      </a:r>
                      <a:r>
                        <a:rPr dirty="0" sz="2200" lang="en-US">
                          <a:latin typeface="Times New Roman" pitchFamily="18" charset="0"/>
                          <a:cs typeface="Times New Roman" pitchFamily="18" charset="0"/>
                        </a:rPr>
                        <a:t> and </a:t>
                      </a:r>
                      <a:r>
                        <a:rPr dirty="0" sz="2200" i="1" lang="en-US">
                          <a:latin typeface="Times New Roman" pitchFamily="18" charset="0"/>
                          <a:cs typeface="Times New Roman" pitchFamily="18" charset="0"/>
                        </a:rPr>
                        <a:t>'y'</a:t>
                      </a:r>
                      <a:r>
                        <a:rPr dirty="0" sz="2200" lang="en-US">
                          <a:latin typeface="Times New Roman" pitchFamily="18" charset="0"/>
                          <a:cs typeface="Times New Roman" pitchFamily="18" charset="0"/>
                        </a:rPr>
                        <a:t> must be of the same </a:t>
                      </a:r>
                      <a:r>
                        <a:rPr dirty="0" sz="2200" lang="en-US" err="1">
                          <a:latin typeface="Times New Roman" pitchFamily="18" charset="0"/>
                          <a:cs typeface="Times New Roman" pitchFamily="18" charset="0"/>
                        </a:rPr>
                        <a:t>datatype</a:t>
                      </a:r>
                      <a:r>
                        <a:rPr dirty="0" sz="2200" lang="en-US">
                          <a:latin typeface="Times New Roman" pitchFamily="18" charset="0"/>
                          <a:cs typeface="Times New Roman" pitchFamily="18" charset="0"/>
                        </a:rPr>
                        <a:t>. </a:t>
                      </a:r>
                    </a:p>
                  </a:txBody>
                  <a:tcPr anchor="ctr"/>
                </a:tc>
              </a:tr>
            </a:tbl>
          </a:graphicData>
        </a:graphic>
      </p:graphicFrame>
    </p:spTree>
  </p:cSld>
  <p:clrMapOvr>
    <a:masterClrMapping/>
  </p:clrMapOvr>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857" name="Title 1"/>
          <p:cNvSpPr>
            <a:spLocks noGrp="1"/>
          </p:cNvSpPr>
          <p:nvPr>
            <p:ph type="title"/>
          </p:nvPr>
        </p:nvSpPr>
        <p:spPr>
          <a:xfrm>
            <a:off x="457200" y="274638"/>
            <a:ext cx="8229600" cy="487362"/>
          </a:xfrm>
        </p:spPr>
        <p:txBody>
          <a:bodyPr>
            <a:normAutofit/>
          </a:bodyPr>
          <a:p>
            <a:pPr algn="l"/>
            <a:r>
              <a:rPr dirty="0" sz="2200" lang="en-US" smtClean="0">
                <a:latin typeface="Times New Roman" pitchFamily="18" charset="0"/>
                <a:cs typeface="Times New Roman" pitchFamily="18" charset="0"/>
              </a:rPr>
              <a:t>The below table provides the examples for the above functions</a:t>
            </a:r>
            <a:endParaRPr dirty="0" sz="2200" lang="en-US">
              <a:latin typeface="Times New Roman" pitchFamily="18" charset="0"/>
              <a:cs typeface="Times New Roman" pitchFamily="18" charset="0"/>
            </a:endParaRPr>
          </a:p>
        </p:txBody>
      </p:sp>
      <p:graphicFrame>
        <p:nvGraphicFramePr>
          <p:cNvPr id="4194347" name="Content Placeholder 4"/>
          <p:cNvGraphicFramePr>
            <a:graphicFrameLocks noGrp="1"/>
          </p:cNvGraphicFramePr>
          <p:nvPr>
            <p:ph idx="1"/>
          </p:nvPr>
        </p:nvGraphicFramePr>
        <p:xfrm>
          <a:off x="228600" y="990600"/>
          <a:ext cx="8763000" cy="5029199"/>
        </p:xfrm>
        <a:graphic>
          <a:graphicData uri="http://schemas.openxmlformats.org/drawingml/2006/table">
            <a:tbl>
              <a:tblPr firstRow="1" bandRow="1">
                <a:tableStyleId>{5C22544A-7EE6-4342-B048-85BDC9FD1C3A}</a:tableStyleId>
              </a:tblPr>
              <a:tblGrid>
                <a:gridCol w="2667000"/>
                <a:gridCol w="3337277"/>
                <a:gridCol w="2758723"/>
              </a:tblGrid>
              <a:tr h="789002">
                <a:tc>
                  <a:txBody>
                    <a:bodyPr/>
                    <a:p>
                      <a:r>
                        <a:rPr b="1" dirty="0" sz="2400" lang="en-US">
                          <a:latin typeface="Times New Roman" pitchFamily="18" charset="0"/>
                          <a:cs typeface="Times New Roman" pitchFamily="18" charset="0"/>
                        </a:rPr>
                        <a:t>Function Name</a:t>
                      </a:r>
                      <a:endParaRPr dirty="0" sz="2400" lang="en-US">
                        <a:latin typeface="Times New Roman" pitchFamily="18" charset="0"/>
                        <a:cs typeface="Times New Roman" pitchFamily="18" charset="0"/>
                      </a:endParaRPr>
                    </a:p>
                  </a:txBody>
                  <a:tcPr anchor="ctr"/>
                </a:tc>
                <a:tc>
                  <a:txBody>
                    <a:bodyPr/>
                    <a:p>
                      <a:r>
                        <a:rPr b="1" sz="2400" lang="en-US">
                          <a:latin typeface="Times New Roman" pitchFamily="18" charset="0"/>
                          <a:cs typeface="Times New Roman" pitchFamily="18" charset="0"/>
                        </a:rPr>
                        <a:t>Examples</a:t>
                      </a:r>
                      <a:endParaRPr sz="2400" lang="en-US">
                        <a:latin typeface="Times New Roman" pitchFamily="18" charset="0"/>
                        <a:cs typeface="Times New Roman" pitchFamily="18" charset="0"/>
                      </a:endParaRPr>
                    </a:p>
                  </a:txBody>
                  <a:tcPr anchor="ctr"/>
                </a:tc>
                <a:tc>
                  <a:txBody>
                    <a:bodyPr/>
                    <a:p>
                      <a:r>
                        <a:rPr b="1" sz="2400" lang="en-US">
                          <a:latin typeface="Times New Roman" pitchFamily="18" charset="0"/>
                          <a:cs typeface="Times New Roman" pitchFamily="18" charset="0"/>
                        </a:rPr>
                        <a:t>Return Value</a:t>
                      </a:r>
                      <a:endParaRPr sz="2400" lang="en-US">
                        <a:latin typeface="Times New Roman" pitchFamily="18" charset="0"/>
                        <a:cs typeface="Times New Roman" pitchFamily="18" charset="0"/>
                      </a:endParaRPr>
                    </a:p>
                  </a:txBody>
                  <a:tcPr anchor="ctr"/>
                </a:tc>
              </a:tr>
              <a:tr h="2662193">
                <a:tc>
                  <a:txBody>
                    <a:bodyPr/>
                    <a:p>
                      <a:r>
                        <a:rPr dirty="0" sz="2400" lang="en-US">
                          <a:latin typeface="Times New Roman" pitchFamily="18" charset="0"/>
                          <a:cs typeface="Times New Roman" pitchFamily="18" charset="0"/>
                        </a:rPr>
                        <a:t>TO_CHAR () </a:t>
                      </a:r>
                    </a:p>
                  </a:txBody>
                  <a:tcPr anchor="ctr"/>
                </a:tc>
                <a:tc>
                  <a:txBody>
                    <a:bodyPr/>
                    <a:p>
                      <a:r>
                        <a:rPr dirty="0" sz="2400" lang="en-US">
                          <a:latin typeface="Times New Roman" pitchFamily="18" charset="0"/>
                          <a:cs typeface="Times New Roman" pitchFamily="18" charset="0"/>
                        </a:rPr>
                        <a:t>TO_CHAR (3000, '$9999') </a:t>
                      </a:r>
                      <a:br>
                        <a:rPr dirty="0" sz="2400" lang="en-US">
                          <a:latin typeface="Times New Roman" pitchFamily="18" charset="0"/>
                          <a:cs typeface="Times New Roman" pitchFamily="18" charset="0"/>
                        </a:rPr>
                      </a:br>
                      <a:r>
                        <a:rPr dirty="0" sz="2400" lang="en-US">
                          <a:latin typeface="Times New Roman" pitchFamily="18" charset="0"/>
                          <a:cs typeface="Times New Roman" pitchFamily="18" charset="0"/>
                        </a:rPr>
                        <a:t>TO_CHAR (SYSDATE, 'Day, Month YYYY') </a:t>
                      </a:r>
                    </a:p>
                  </a:txBody>
                  <a:tcPr anchor="ctr"/>
                </a:tc>
                <a:tc>
                  <a:txBody>
                    <a:bodyPr/>
                    <a:p>
                      <a:r>
                        <a:rPr dirty="0" sz="2400" lang="en-US">
                          <a:latin typeface="Times New Roman" pitchFamily="18" charset="0"/>
                          <a:cs typeface="Times New Roman" pitchFamily="18" charset="0"/>
                        </a:rPr>
                        <a:t>$3000</a:t>
                      </a:r>
                      <a:br>
                        <a:rPr dirty="0" sz="2400" lang="en-US">
                          <a:latin typeface="Times New Roman" pitchFamily="18" charset="0"/>
                          <a:cs typeface="Times New Roman" pitchFamily="18" charset="0"/>
                        </a:rPr>
                      </a:br>
                      <a:r>
                        <a:rPr dirty="0" sz="2400" lang="en-US">
                          <a:latin typeface="Times New Roman" pitchFamily="18" charset="0"/>
                          <a:cs typeface="Times New Roman" pitchFamily="18" charset="0"/>
                        </a:rPr>
                        <a:t>Monday, </a:t>
                      </a:r>
                      <a:r>
                        <a:rPr dirty="0" sz="2400" lang="en-US" smtClean="0">
                          <a:latin typeface="Times New Roman" pitchFamily="18" charset="0"/>
                          <a:cs typeface="Times New Roman" pitchFamily="18" charset="0"/>
                        </a:rPr>
                        <a:t>Aug 2012 </a:t>
                      </a:r>
                      <a:endParaRPr dirty="0" sz="2400" lang="en-US">
                        <a:latin typeface="Times New Roman" pitchFamily="18" charset="0"/>
                        <a:cs typeface="Times New Roman" pitchFamily="18" charset="0"/>
                      </a:endParaRPr>
                    </a:p>
                  </a:txBody>
                  <a:tcPr anchor="ctr"/>
                </a:tc>
              </a:tr>
              <a:tr h="789002">
                <a:tc>
                  <a:txBody>
                    <a:bodyPr/>
                    <a:p>
                      <a:r>
                        <a:rPr dirty="0" sz="2400" lang="en-US">
                          <a:latin typeface="Times New Roman" pitchFamily="18" charset="0"/>
                          <a:cs typeface="Times New Roman" pitchFamily="18" charset="0"/>
                        </a:rPr>
                        <a:t>TO_DATE () </a:t>
                      </a:r>
                    </a:p>
                  </a:txBody>
                  <a:tcPr anchor="ctr"/>
                </a:tc>
                <a:tc>
                  <a:txBody>
                    <a:bodyPr/>
                    <a:p>
                      <a:r>
                        <a:rPr dirty="0" sz="2400" lang="en-US">
                          <a:latin typeface="Times New Roman" pitchFamily="18" charset="0"/>
                          <a:cs typeface="Times New Roman" pitchFamily="18" charset="0"/>
                        </a:rPr>
                        <a:t>TO_DATE (</a:t>
                      </a:r>
                      <a:r>
                        <a:rPr dirty="0" sz="2400" lang="en-US" smtClean="0">
                          <a:latin typeface="Times New Roman" pitchFamily="18" charset="0"/>
                          <a:cs typeface="Times New Roman" pitchFamily="18" charset="0"/>
                        </a:rPr>
                        <a:t>'01-Aug-12') </a:t>
                      </a:r>
                      <a:endParaRPr dirty="0" sz="2400" lang="en-US">
                        <a:latin typeface="Times New Roman" pitchFamily="18" charset="0"/>
                        <a:cs typeface="Times New Roman" pitchFamily="18" charset="0"/>
                      </a:endParaRPr>
                    </a:p>
                  </a:txBody>
                  <a:tcPr anchor="ctr"/>
                </a:tc>
                <a:tc>
                  <a:txBody>
                    <a:bodyPr/>
                    <a:p>
                      <a:r>
                        <a:rPr dirty="0" sz="2400" lang="en-US" smtClean="0">
                          <a:latin typeface="Times New Roman" pitchFamily="18" charset="0"/>
                          <a:cs typeface="Times New Roman" pitchFamily="18" charset="0"/>
                        </a:rPr>
                        <a:t>01-Aug-2012</a:t>
                      </a:r>
                      <a:endParaRPr dirty="0" sz="2400" lang="en-US">
                        <a:latin typeface="Times New Roman" pitchFamily="18" charset="0"/>
                        <a:cs typeface="Times New Roman" pitchFamily="18" charset="0"/>
                      </a:endParaRPr>
                    </a:p>
                  </a:txBody>
                  <a:tcPr anchor="ctr"/>
                </a:tc>
              </a:tr>
              <a:tr h="789002">
                <a:tc>
                  <a:txBody>
                    <a:bodyPr/>
                    <a:p>
                      <a:r>
                        <a:rPr sz="2400" lang="en-US">
                          <a:latin typeface="Times New Roman" pitchFamily="18" charset="0"/>
                          <a:cs typeface="Times New Roman" pitchFamily="18" charset="0"/>
                        </a:rPr>
                        <a:t>NVL () </a:t>
                      </a:r>
                    </a:p>
                  </a:txBody>
                  <a:tcPr anchor="ctr"/>
                </a:tc>
                <a:tc>
                  <a:txBody>
                    <a:bodyPr/>
                    <a:p>
                      <a:r>
                        <a:rPr dirty="0" sz="2400" lang="en-US">
                          <a:latin typeface="Times New Roman" pitchFamily="18" charset="0"/>
                          <a:cs typeface="Times New Roman" pitchFamily="18" charset="0"/>
                        </a:rPr>
                        <a:t>NVL (null, 1) </a:t>
                      </a:r>
                    </a:p>
                  </a:txBody>
                  <a:tcPr anchor="ctr"/>
                </a:tc>
                <a:tc>
                  <a:txBody>
                    <a:bodyPr/>
                    <a:p>
                      <a:r>
                        <a:rPr dirty="0" sz="2400" lang="en-US">
                          <a:latin typeface="Times New Roman" pitchFamily="18" charset="0"/>
                          <a:cs typeface="Times New Roman" pitchFamily="18" charset="0"/>
                        </a:rPr>
                        <a:t>1</a:t>
                      </a:r>
                    </a:p>
                  </a:txBody>
                  <a:tcPr anchor="ctr"/>
                </a:tc>
              </a:tr>
            </a:tbl>
          </a:graphicData>
        </a:graphic>
      </p:graphicFrame>
      <p:sp>
        <p:nvSpPr>
          <p:cNvPr id="1048858" name="Slide Number Placeholder 3"/>
          <p:cNvSpPr>
            <a:spLocks noGrp="1"/>
          </p:cNvSpPr>
          <p:nvPr>
            <p:ph type="sldNum" sz="quarter" idx="12"/>
          </p:nvPr>
        </p:nvSpPr>
        <p:spPr/>
        <p:txBody>
          <a:bodyPr/>
          <a:p>
            <a:fld id="{B6F15528-21DE-4FAA-801E-634DDDAF4B2B}" type="slidenum">
              <a:rPr lang="en-US" smtClean="0"/>
              <a:t>93</a:t>
            </a:fld>
            <a:endParaRPr lang="en-US"/>
          </a:p>
        </p:txBody>
      </p:sp>
    </p:spTree>
  </p:cSld>
  <p:clrMapOvr>
    <a:masterClrMapping/>
  </p:clrMapOvr>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859" name="Title 1"/>
          <p:cNvSpPr>
            <a:spLocks noGrp="1"/>
          </p:cNvSpPr>
          <p:nvPr>
            <p:ph type="title"/>
          </p:nvPr>
        </p:nvSpPr>
        <p:spPr/>
        <p:txBody>
          <a:bodyPr/>
          <a:p>
            <a:endParaRPr lang="en-US"/>
          </a:p>
        </p:txBody>
      </p:sp>
      <p:sp>
        <p:nvSpPr>
          <p:cNvPr id="1048860" name="Content Placeholder 2"/>
          <p:cNvSpPr>
            <a:spLocks noGrp="1"/>
          </p:cNvSpPr>
          <p:nvPr>
            <p:ph idx="1"/>
          </p:nvPr>
        </p:nvSpPr>
        <p:spPr/>
        <p:txBody>
          <a:bodyPr>
            <a:normAutofit/>
          </a:bodyPr>
          <a:p>
            <a:pPr algn="ctr" indent="0" marL="0">
              <a:buNone/>
            </a:pPr>
            <a:endParaRPr b="1" dirty="0" sz="7200" lang="en-US" smtClean="0">
              <a:solidFill>
                <a:srgbClr val="FF0000"/>
              </a:solidFill>
              <a:latin typeface="Times New Roman" pitchFamily="18" charset="0"/>
              <a:cs typeface="Times New Roman" pitchFamily="18" charset="0"/>
            </a:endParaRPr>
          </a:p>
          <a:p>
            <a:pPr algn="ctr" indent="0" marL="0">
              <a:buNone/>
            </a:pPr>
            <a:r>
              <a:rPr b="1" dirty="0" sz="7200" lang="en-US" smtClean="0">
                <a:solidFill>
                  <a:srgbClr val="FF0000"/>
                </a:solidFill>
                <a:latin typeface="Times New Roman" pitchFamily="18" charset="0"/>
                <a:cs typeface="Times New Roman" pitchFamily="18" charset="0"/>
              </a:rPr>
              <a:t>END</a:t>
            </a:r>
            <a:endParaRPr b="1" dirty="0" sz="7200" lang="en-US">
              <a:solidFill>
                <a:srgbClr val="FF0000"/>
              </a:solidFill>
              <a:latin typeface="Times New Roman" pitchFamily="18" charset="0"/>
              <a:cs typeface="Times New Roman" pitchFamily="18" charset="0"/>
            </a:endParaRPr>
          </a:p>
        </p:txBody>
      </p:sp>
      <p:sp>
        <p:nvSpPr>
          <p:cNvPr id="1048861" name="Slide Number Placeholder 3"/>
          <p:cNvSpPr>
            <a:spLocks noGrp="1"/>
          </p:cNvSpPr>
          <p:nvPr>
            <p:ph type="sldNum" sz="quarter" idx="12"/>
          </p:nvPr>
        </p:nvSpPr>
        <p:spPr/>
        <p:txBody>
          <a:bodyPr/>
          <a:p>
            <a:fld id="{B6F15528-21DE-4FAA-801E-634DDDAF4B2B}" type="slidenum">
              <a:rPr lang="en-US" smtClean="0"/>
              <a:t>94</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SQL Functions</dc:title>
  <dc:creator>Redmi Note 7 Pro</dc:creator>
  <cp:lastModifiedBy>vikas</cp:lastModifiedBy>
  <dcterms:created xsi:type="dcterms:W3CDTF">2006-08-15T13:00:00Z</dcterms:created>
  <dcterms:modified xsi:type="dcterms:W3CDTF">2019-09-22T13:26:59Z</dcterms:modified>
</cp:coreProperties>
</file>