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72" r:id="rId52"/>
    <p:sldId id="373" r:id="rId53"/>
    <p:sldId id="374"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75" r:id="rId104"/>
    <p:sldId id="359" r:id="rId105"/>
    <p:sldId id="360" r:id="rId106"/>
    <p:sldId id="361" r:id="rId107"/>
    <p:sldId id="362" r:id="rId108"/>
    <p:sldId id="363" r:id="rId109"/>
    <p:sldId id="364" r:id="rId110"/>
    <p:sldId id="365" r:id="rId111"/>
    <p:sldId id="366" r:id="rId112"/>
    <p:sldId id="367" r:id="rId113"/>
    <p:sldId id="368" r:id="rId114"/>
    <p:sldId id="369" r:id="rId115"/>
    <p:sldId id="371"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5D7A34-D68C-4E62-BD57-0F1808F10645}" type="datetimeFigureOut">
              <a:rPr lang="en-US" smtClean="0"/>
              <a:pPr/>
              <a:t>8/16/2018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55FCB-FC7E-4631-A270-D5929CF23921}" type="slidenum">
              <a:rPr lang="en-US" smtClean="0"/>
              <a:pPr/>
              <a:t>‹#›</a:t>
            </a:fld>
            <a:endParaRPr lang="en-US"/>
          </a:p>
        </p:txBody>
      </p:sp>
    </p:spTree>
    <p:extLst>
      <p:ext uri="{BB962C8B-B14F-4D97-AF65-F5344CB8AC3E}">
        <p14:creationId xmlns:p14="http://schemas.microsoft.com/office/powerpoint/2010/main" val="3748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bwMode="auto">
          <a:noFill/>
          <a:ln>
            <a:solidFill>
              <a:srgbClr val="000000"/>
            </a:solidFill>
            <a:miter lim="800000"/>
            <a:headEnd/>
            <a:tailEnd/>
          </a:ln>
        </p:spPr>
      </p:sp>
      <p:sp>
        <p:nvSpPr>
          <p:cNvPr id="276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75BEB0-7C73-4498-9B2C-0CF543FBA4CE}" type="slidenum">
              <a:rPr lang="en-US" smtClean="0"/>
              <a:pPr fontAlgn="base">
                <a:spcBef>
                  <a:spcPct val="0"/>
                </a:spcBef>
                <a:spcAft>
                  <a:spcPct val="0"/>
                </a:spcAft>
                <a:defRPr/>
              </a:pPr>
              <a:t>96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ADE81B-F9B6-47D0-8C06-1B9B671A6F75}" type="datetime1">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A61AC-263E-42D4-9F1C-F9E7797FF817}" type="datetime1">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3E682-03E8-401D-8A0A-29E8B42792F9}" type="datetime1">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CE853-3EAB-4BAD-9421-93DCF82BCC77}" type="datetime1">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934588-8F46-430C-B511-1E9E3C2C0D29}" type="datetime1">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B190F-EE92-41ED-863D-DC80E6725DC3}" type="datetime1">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79349-3111-496F-97D5-5791EFEE4F98}" type="datetime1">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C35F86-8F60-44C4-BC1D-F891677FA087}" type="datetime1">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D89A0-AFC7-4568-9FE4-609301C3CAE2}" type="datetime1">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11F56-C08D-4BC9-AC60-5EF412390949}" type="datetime1">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29D63-FAD0-45F5-A144-2DA65ACB9627}" type="datetime1">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EF632-3232-4B5E-A6EE-15636C3A05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84475-AC3F-4630-A098-CEE61486D680}" type="datetime1">
              <a:rPr lang="en-US" smtClean="0"/>
              <a:t>8/16/2018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EF632-3232-4B5E-A6EE-15636C3A05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b="1" dirty="0" smtClean="0"/>
              <a:t>Object Oriented Programming </a:t>
            </a:r>
          </a:p>
        </p:txBody>
      </p:sp>
      <p:cxnSp>
        <p:nvCxnSpPr>
          <p:cNvPr id="3" name="Straight Connector 2"/>
          <p:cNvCxnSpPr/>
          <p:nvPr/>
        </p:nvCxnSpPr>
        <p:spPr>
          <a:xfrm>
            <a:off x="685800" y="3810000"/>
            <a:ext cx="7772400" cy="0"/>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4" name="Rectangle 3"/>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A28639C1-7C47-43A4-AACE-3A46485F0F94}"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1</a:t>
            </a:fld>
            <a:endParaRPr lang="en-US"/>
          </a:p>
        </p:txBody>
      </p:sp>
      <p:sp>
        <p:nvSpPr>
          <p:cNvPr id="12" name="Subtitle 1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b="1" smtClean="0"/>
              <a:t>Objects</a:t>
            </a:r>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defRPr/>
            </a:pPr>
            <a:r>
              <a:rPr lang="en-US" dirty="0"/>
              <a:t>OOP uses objects as its </a:t>
            </a:r>
            <a:r>
              <a:rPr lang="en-US" b="1" dirty="0"/>
              <a:t>fundamental building blocks. </a:t>
            </a:r>
            <a:endParaRPr lang="en-US" b="1" dirty="0" smtClean="0"/>
          </a:p>
          <a:p>
            <a:pPr algn="just" eaLnBrk="1" fontAlgn="auto" hangingPunct="1">
              <a:spcAft>
                <a:spcPts val="0"/>
              </a:spcAft>
              <a:defRPr/>
            </a:pPr>
            <a:r>
              <a:rPr lang="en-US" dirty="0" smtClean="0"/>
              <a:t>Objects </a:t>
            </a:r>
            <a:r>
              <a:rPr lang="en-US" dirty="0"/>
              <a:t>are the </a:t>
            </a:r>
            <a:r>
              <a:rPr lang="en-US" b="1" dirty="0"/>
              <a:t>basic run-time entities</a:t>
            </a:r>
            <a:r>
              <a:rPr lang="en-US" dirty="0"/>
              <a:t> in an object-oriented </a:t>
            </a:r>
            <a:r>
              <a:rPr lang="en-US" dirty="0" smtClean="0"/>
              <a:t>system.</a:t>
            </a:r>
          </a:p>
          <a:p>
            <a:pPr algn="just" eaLnBrk="1" fontAlgn="auto" hangingPunct="1">
              <a:spcAft>
                <a:spcPts val="0"/>
              </a:spcAft>
              <a:defRPr/>
            </a:pPr>
            <a:r>
              <a:rPr lang="en-US" dirty="0"/>
              <a:t>Every object is associated with </a:t>
            </a:r>
            <a:r>
              <a:rPr lang="en-US" b="1" dirty="0"/>
              <a:t>data</a:t>
            </a:r>
            <a:r>
              <a:rPr lang="en-US" dirty="0"/>
              <a:t> and </a:t>
            </a:r>
            <a:r>
              <a:rPr lang="en-US" b="1" dirty="0"/>
              <a:t>functions</a:t>
            </a:r>
            <a:r>
              <a:rPr lang="en-US" dirty="0"/>
              <a:t> which define meaningful operations on that object. </a:t>
            </a:r>
            <a:endParaRPr lang="en-US" dirty="0" smtClean="0"/>
          </a:p>
          <a:p>
            <a:pPr algn="just" eaLnBrk="1" fontAlgn="auto" hangingPunct="1">
              <a:spcAft>
                <a:spcPts val="0"/>
              </a:spcAft>
              <a:defRPr/>
            </a:pPr>
            <a:r>
              <a:rPr lang="en-US" dirty="0" smtClean="0"/>
              <a:t>Object is a real world </a:t>
            </a:r>
            <a:r>
              <a:rPr lang="en-US" b="1" dirty="0" smtClean="0"/>
              <a:t>existing entity</a:t>
            </a:r>
            <a:r>
              <a:rPr lang="en-US" dirty="0" smtClean="0"/>
              <a:t>.</a:t>
            </a:r>
          </a:p>
          <a:p>
            <a:pPr algn="just" eaLnBrk="1" fontAlgn="auto" hangingPunct="1">
              <a:spcAft>
                <a:spcPts val="0"/>
              </a:spcAft>
              <a:defRPr/>
            </a:pPr>
            <a:r>
              <a:rPr lang="en-US" dirty="0" smtClean="0"/>
              <a:t>Object is an </a:t>
            </a:r>
            <a:r>
              <a:rPr lang="en-US" b="1" dirty="0" smtClean="0"/>
              <a:t>Instance</a:t>
            </a:r>
            <a:r>
              <a:rPr lang="en-US" dirty="0" smtClean="0"/>
              <a:t> of a particular class.</a:t>
            </a:r>
          </a:p>
          <a:p>
            <a:pPr eaLnBrk="1" fontAlgn="auto" hangingPunct="1">
              <a:spcAft>
                <a:spcPts val="0"/>
              </a:spcAft>
              <a:buFont typeface="Arial" pitchFamily="34" charset="0"/>
              <a:buNone/>
              <a:defRPr/>
            </a:pPr>
            <a:endParaRPr lang="en-US" b="1"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A0231471-F433-4691-AAE5-5398850A0FC4}"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pPr eaLnBrk="1" hangingPunct="1"/>
            <a:r>
              <a:rPr lang="en-US" b="1" smtClean="0"/>
              <a:t>Nested Classes</a:t>
            </a:r>
          </a:p>
        </p:txBody>
      </p:sp>
      <p:sp>
        <p:nvSpPr>
          <p:cNvPr id="4" name="Content Placeholder 2"/>
          <p:cNvSpPr txBox="1">
            <a:spLocks/>
          </p:cNvSpPr>
          <p:nvPr/>
        </p:nvSpPr>
        <p:spPr>
          <a:xfrm>
            <a:off x="152400" y="1427015"/>
            <a:ext cx="3886200" cy="5202385"/>
          </a:xfrm>
          <a:prstGeom prst="rect">
            <a:avLst/>
          </a:prstGeom>
          <a:solidFill>
            <a:schemeClr val="bg1">
              <a:lumMod val="85000"/>
            </a:schemeClr>
          </a:solidFill>
          <a:scene3d>
            <a:camera prst="orthographicFront"/>
            <a:lightRig rig="threePt" dir="t"/>
          </a:scene3d>
          <a:sp3d>
            <a:bevelT/>
          </a:sp3d>
        </p:spPr>
        <p:txBody>
          <a:bodyPr>
            <a:normAutofit fontScale="92500" lnSpcReduction="10000"/>
          </a:bodyPr>
          <a:lstStyle/>
          <a:p>
            <a:pPr marL="342900" indent="-342900" fontAlgn="auto">
              <a:spcBef>
                <a:spcPct val="20000"/>
              </a:spcBef>
              <a:spcAft>
                <a:spcPts val="0"/>
              </a:spcAft>
              <a:buFont typeface="Arial" pitchFamily="34" charset="0"/>
              <a:buNone/>
              <a:defRPr/>
            </a:pPr>
            <a:r>
              <a:rPr lang="en-US" sz="3200" b="1" dirty="0" smtClean="0">
                <a:latin typeface="+mn-lt"/>
              </a:rPr>
              <a:t>Syntax</a:t>
            </a:r>
            <a:r>
              <a:rPr lang="en-US" sz="3200" b="1" dirty="0">
                <a:latin typeface="+mn-lt"/>
              </a:rPr>
              <a:t>:</a:t>
            </a:r>
          </a:p>
          <a:p>
            <a:pPr marL="342900" indent="-342900" fontAlgn="auto">
              <a:spcBef>
                <a:spcPct val="20000"/>
              </a:spcBef>
              <a:spcAft>
                <a:spcPts val="0"/>
              </a:spcAft>
              <a:buFont typeface="Arial" pitchFamily="34" charset="0"/>
              <a:buNone/>
              <a:defRPr/>
            </a:pPr>
            <a:r>
              <a:rPr lang="en-US" sz="3200" b="1" dirty="0">
                <a:latin typeface="+mn-lt"/>
              </a:rPr>
              <a:t>class</a:t>
            </a:r>
            <a:r>
              <a:rPr lang="en-US" sz="3200" dirty="0">
                <a:latin typeface="+mn-lt"/>
              </a:rPr>
              <a:t>  outer_class </a:t>
            </a:r>
          </a:p>
          <a:p>
            <a:pPr marL="342900" indent="-342900" fontAlgn="auto">
              <a:spcBef>
                <a:spcPct val="20000"/>
              </a:spcBef>
              <a:spcAft>
                <a:spcPts val="0"/>
              </a:spcAft>
              <a:buFont typeface="Arial" pitchFamily="34" charset="0"/>
              <a:buNone/>
              <a:defRPr/>
            </a:pP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  //class definition </a:t>
            </a:r>
          </a:p>
          <a:p>
            <a:pPr marL="342900" indent="-342900" fontAlgn="auto">
              <a:spcBef>
                <a:spcPct val="20000"/>
              </a:spcBef>
              <a:spcAft>
                <a:spcPts val="0"/>
              </a:spcAft>
              <a:defRPr/>
            </a:pPr>
            <a:r>
              <a:rPr lang="en-US" sz="3200" b="1" dirty="0">
                <a:latin typeface="+mn-lt"/>
              </a:rPr>
              <a:t>      class</a:t>
            </a:r>
            <a:r>
              <a:rPr lang="en-US" sz="3200" dirty="0">
                <a:latin typeface="+mn-lt"/>
              </a:rPr>
              <a:t>  </a:t>
            </a:r>
            <a:r>
              <a:rPr lang="en-US" sz="3200" dirty="0" err="1">
                <a:latin typeface="+mn-lt"/>
              </a:rPr>
              <a:t>inner_class</a:t>
            </a:r>
            <a:r>
              <a:rPr lang="en-US" sz="3200" dirty="0">
                <a:latin typeface="+mn-lt"/>
              </a:rPr>
              <a:t> </a:t>
            </a:r>
          </a:p>
          <a:p>
            <a:pPr marL="342900" indent="-342900" fontAlgn="auto">
              <a:spcBef>
                <a:spcPct val="20000"/>
              </a:spcBef>
              <a:spcAft>
                <a:spcPts val="0"/>
              </a:spcAft>
              <a:defRPr/>
            </a:pPr>
            <a:r>
              <a:rPr lang="en-US" sz="3200" dirty="0">
                <a:latin typeface="+mn-lt"/>
              </a:rPr>
              <a:t>      {   </a:t>
            </a:r>
          </a:p>
          <a:p>
            <a:pPr marL="342900" indent="-342900" fontAlgn="auto">
              <a:spcBef>
                <a:spcPct val="20000"/>
              </a:spcBef>
              <a:spcAft>
                <a:spcPts val="0"/>
              </a:spcAft>
              <a:defRPr/>
            </a:pPr>
            <a:r>
              <a:rPr lang="en-US" sz="3200" dirty="0">
                <a:latin typeface="+mn-lt"/>
              </a:rPr>
              <a:t>         //class definition </a:t>
            </a:r>
          </a:p>
          <a:p>
            <a:pPr marL="342900" indent="-342900" fontAlgn="auto">
              <a:spcBef>
                <a:spcPct val="20000"/>
              </a:spcBef>
              <a:spcAft>
                <a:spcPts val="0"/>
              </a:spcAft>
              <a:defRPr/>
            </a:pPr>
            <a:r>
              <a:rPr lang="en-US" sz="3200" dirty="0">
                <a:latin typeface="+mn-lt"/>
              </a:rPr>
              <a:t>       };</a:t>
            </a:r>
          </a:p>
          <a:p>
            <a:pPr marL="342900" indent="-342900" fontAlgn="auto">
              <a:spcBef>
                <a:spcPct val="20000"/>
              </a:spcBef>
              <a:spcAft>
                <a:spcPts val="0"/>
              </a:spcAft>
              <a:buFont typeface="Arial" pitchFamily="34" charset="0"/>
              <a:buNone/>
              <a:defRPr/>
            </a:pPr>
            <a:endParaRPr lang="en-US" sz="3200" dirty="0">
              <a:latin typeface="+mn-lt"/>
            </a:endParaRPr>
          </a:p>
          <a:p>
            <a:pPr marL="342900" indent="-342900" fontAlgn="auto">
              <a:spcBef>
                <a:spcPct val="20000"/>
              </a:spcBef>
              <a:spcAft>
                <a:spcPts val="0"/>
              </a:spcAft>
              <a:buFont typeface="Arial" pitchFamily="34" charset="0"/>
              <a:buNone/>
              <a:defRPr/>
            </a:pPr>
            <a:r>
              <a:rPr lang="en-US" sz="3200" dirty="0">
                <a:latin typeface="+mn-lt"/>
              </a:rPr>
              <a:t>};</a:t>
            </a:r>
          </a:p>
          <a:p>
            <a:pPr marL="342900" indent="-342900" fontAlgn="auto">
              <a:spcBef>
                <a:spcPct val="20000"/>
              </a:spcBef>
              <a:spcAft>
                <a:spcPts val="0"/>
              </a:spcAft>
              <a:buFont typeface="Arial" pitchFamily="34" charset="0"/>
              <a:buNone/>
              <a:defRPr/>
            </a:pPr>
            <a:endParaRPr lang="en-US" sz="3200" dirty="0">
              <a:latin typeface="+mn-lt"/>
            </a:endParaRPr>
          </a:p>
        </p:txBody>
      </p:sp>
      <p:sp>
        <p:nvSpPr>
          <p:cNvPr id="5" name="TextBox 4"/>
          <p:cNvSpPr txBox="1"/>
          <p:nvPr/>
        </p:nvSpPr>
        <p:spPr>
          <a:xfrm>
            <a:off x="4419600" y="1371600"/>
            <a:ext cx="4648200" cy="5262979"/>
          </a:xfrm>
          <a:prstGeom prst="rect">
            <a:avLst/>
          </a:prstGeom>
          <a:solidFill>
            <a:schemeClr val="accent2">
              <a:lumMod val="20000"/>
              <a:lumOff val="80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2400" b="1" dirty="0">
                <a:latin typeface="+mn-lt"/>
              </a:rPr>
              <a:t>Example: </a:t>
            </a:r>
          </a:p>
          <a:p>
            <a:pPr fontAlgn="auto">
              <a:spcBef>
                <a:spcPts val="0"/>
              </a:spcBef>
              <a:spcAft>
                <a:spcPts val="0"/>
              </a:spcAft>
              <a:defRPr/>
            </a:pPr>
            <a:r>
              <a:rPr lang="en-US" sz="2400" b="1" dirty="0">
                <a:latin typeface="+mn-lt"/>
              </a:rPr>
              <a:t>class</a:t>
            </a:r>
            <a:r>
              <a:rPr lang="en-US" sz="2400" dirty="0">
                <a:latin typeface="+mn-lt"/>
              </a:rPr>
              <a:t> student </a:t>
            </a:r>
          </a:p>
          <a:p>
            <a:pPr fontAlgn="auto">
              <a:spcBef>
                <a:spcPts val="0"/>
              </a:spcBef>
              <a:spcAft>
                <a:spcPts val="0"/>
              </a:spcAft>
              <a:defRPr/>
            </a:pPr>
            <a:r>
              <a:rPr lang="en-US" sz="2400" dirty="0">
                <a:latin typeface="+mn-lt"/>
              </a:rPr>
              <a:t>{         </a:t>
            </a:r>
            <a:r>
              <a:rPr lang="en-US" sz="2400" dirty="0" err="1">
                <a:latin typeface="+mn-lt"/>
              </a:rPr>
              <a:t>int</a:t>
            </a:r>
            <a:r>
              <a:rPr lang="en-US" sz="2400" dirty="0">
                <a:latin typeface="+mn-lt"/>
              </a:rPr>
              <a:t> </a:t>
            </a:r>
            <a:r>
              <a:rPr lang="en-US" sz="2400" dirty="0" err="1">
                <a:latin typeface="+mn-lt"/>
              </a:rPr>
              <a:t>st_id</a:t>
            </a:r>
            <a:r>
              <a:rPr lang="en-US" sz="2400" dirty="0">
                <a:latin typeface="+mn-lt"/>
              </a:rPr>
              <a:t>;</a:t>
            </a:r>
          </a:p>
          <a:p>
            <a:pPr fontAlgn="auto">
              <a:spcBef>
                <a:spcPts val="0"/>
              </a:spcBef>
              <a:spcAft>
                <a:spcPts val="0"/>
              </a:spcAft>
              <a:defRPr/>
            </a:pPr>
            <a:r>
              <a:rPr lang="en-US" sz="2400" dirty="0">
                <a:latin typeface="+mn-lt"/>
              </a:rPr>
              <a:t>          </a:t>
            </a:r>
            <a:r>
              <a:rPr lang="en-US" sz="2400" b="1" dirty="0">
                <a:latin typeface="+mn-lt"/>
              </a:rPr>
              <a:t>public:</a:t>
            </a:r>
          </a:p>
          <a:p>
            <a:pPr fontAlgn="auto">
              <a:spcBef>
                <a:spcPts val="0"/>
              </a:spcBef>
              <a:spcAft>
                <a:spcPts val="0"/>
              </a:spcAft>
              <a:defRPr/>
            </a:pPr>
            <a:r>
              <a:rPr lang="en-US" sz="2400" b="1" dirty="0">
                <a:latin typeface="+mn-lt"/>
              </a:rPr>
              <a:t>          class </a:t>
            </a:r>
            <a:r>
              <a:rPr lang="en-US" sz="2400" dirty="0">
                <a:latin typeface="+mn-lt"/>
              </a:rPr>
              <a:t>dob</a:t>
            </a:r>
          </a:p>
          <a:p>
            <a:pPr fontAlgn="auto">
              <a:spcBef>
                <a:spcPts val="0"/>
              </a:spcBef>
              <a:spcAft>
                <a:spcPts val="0"/>
              </a:spcAft>
              <a:defRPr/>
            </a:pPr>
            <a:r>
              <a:rPr lang="en-US" sz="2400" dirty="0">
                <a:latin typeface="+mn-lt"/>
              </a:rPr>
              <a:t>	{ public:</a:t>
            </a:r>
          </a:p>
          <a:p>
            <a:pPr fontAlgn="auto">
              <a:spcBef>
                <a:spcPts val="0"/>
              </a:spcBef>
              <a:spcAft>
                <a:spcPts val="0"/>
              </a:spcAft>
              <a:defRPr/>
            </a:pPr>
            <a:r>
              <a:rPr lang="en-US" sz="2400" dirty="0">
                <a:latin typeface="+mn-lt"/>
              </a:rPr>
              <a:t>              </a:t>
            </a:r>
            <a:r>
              <a:rPr lang="en-US" sz="2400" dirty="0" err="1">
                <a:latin typeface="+mn-lt"/>
              </a:rPr>
              <a:t>int</a:t>
            </a:r>
            <a:r>
              <a:rPr lang="en-US" sz="2400" dirty="0">
                <a:latin typeface="+mn-lt"/>
              </a:rPr>
              <a:t> </a:t>
            </a:r>
            <a:r>
              <a:rPr lang="en-US" sz="2400" dirty="0" err="1">
                <a:latin typeface="+mn-lt"/>
              </a:rPr>
              <a:t>dd,mm,yy</a:t>
            </a:r>
            <a:r>
              <a:rPr lang="en-US" sz="2400" dirty="0">
                <a:latin typeface="+mn-lt"/>
              </a:rPr>
              <a:t>;</a:t>
            </a:r>
          </a:p>
          <a:p>
            <a:pPr fontAlgn="auto">
              <a:spcBef>
                <a:spcPts val="0"/>
              </a:spcBef>
              <a:spcAft>
                <a:spcPts val="0"/>
              </a:spcAft>
              <a:defRPr/>
            </a:pPr>
            <a:r>
              <a:rPr lang="en-US" sz="2400" dirty="0">
                <a:latin typeface="+mn-lt"/>
              </a:rPr>
              <a:t>            }</a:t>
            </a:r>
            <a:r>
              <a:rPr lang="en-US" sz="2400" dirty="0" err="1">
                <a:latin typeface="+mn-lt"/>
              </a:rPr>
              <a:t>dt</a:t>
            </a:r>
            <a:r>
              <a:rPr lang="en-US" sz="2400" dirty="0">
                <a:latin typeface="+mn-lt"/>
              </a:rPr>
              <a:t>;</a:t>
            </a:r>
          </a:p>
          <a:p>
            <a:pPr fontAlgn="auto">
              <a:spcBef>
                <a:spcPts val="0"/>
              </a:spcBef>
              <a:spcAft>
                <a:spcPts val="0"/>
              </a:spcAft>
              <a:defRPr/>
            </a:pPr>
            <a:r>
              <a:rPr lang="en-US" sz="2400" dirty="0">
                <a:latin typeface="+mn-lt"/>
              </a:rPr>
              <a:t>         void read()</a:t>
            </a:r>
          </a:p>
          <a:p>
            <a:pPr fontAlgn="auto">
              <a:spcBef>
                <a:spcPts val="0"/>
              </a:spcBef>
              <a:spcAft>
                <a:spcPts val="0"/>
              </a:spcAft>
              <a:defRPr/>
            </a:pPr>
            <a:r>
              <a:rPr lang="en-US" sz="2400" dirty="0">
                <a:latin typeface="+mn-lt"/>
              </a:rPr>
              <a:t>          {</a:t>
            </a:r>
          </a:p>
          <a:p>
            <a:pPr fontAlgn="auto">
              <a:spcBef>
                <a:spcPts val="0"/>
              </a:spcBef>
              <a:spcAft>
                <a:spcPts val="0"/>
              </a:spcAft>
              <a:defRPr/>
            </a:pPr>
            <a:r>
              <a:rPr lang="en-US" sz="2400" dirty="0">
                <a:latin typeface="+mn-lt"/>
              </a:rPr>
              <a:t>	dt.dd=25;</a:t>
            </a:r>
          </a:p>
          <a:p>
            <a:pPr fontAlgn="auto">
              <a:spcBef>
                <a:spcPts val="0"/>
              </a:spcBef>
              <a:spcAft>
                <a:spcPts val="0"/>
              </a:spcAft>
              <a:defRPr/>
            </a:pPr>
            <a:r>
              <a:rPr lang="en-US" sz="2400" dirty="0">
                <a:latin typeface="+mn-lt"/>
              </a:rPr>
              <a:t>            dt.mm=2;</a:t>
            </a:r>
          </a:p>
          <a:p>
            <a:pPr fontAlgn="auto">
              <a:spcBef>
                <a:spcPts val="0"/>
              </a:spcBef>
              <a:spcAft>
                <a:spcPts val="0"/>
              </a:spcAft>
              <a:defRPr/>
            </a:pPr>
            <a:r>
              <a:rPr lang="en-US" sz="2400" dirty="0">
                <a:latin typeface="+mn-lt"/>
              </a:rPr>
              <a:t>	 </a:t>
            </a:r>
            <a:r>
              <a:rPr lang="en-US" sz="2400" dirty="0" err="1">
                <a:latin typeface="+mn-lt"/>
              </a:rPr>
              <a:t>dt.yy</a:t>
            </a:r>
            <a:r>
              <a:rPr lang="en-US" sz="2400" dirty="0">
                <a:latin typeface="+mn-lt"/>
              </a:rPr>
              <a:t>=1988;}</a:t>
            </a:r>
          </a:p>
          <a:p>
            <a:pPr fontAlgn="auto">
              <a:spcBef>
                <a:spcPts val="0"/>
              </a:spcBef>
              <a:spcAft>
                <a:spcPts val="0"/>
              </a:spcAft>
              <a:defRPr/>
            </a:pPr>
            <a:r>
              <a:rPr lang="en-US" sz="2400" dirty="0">
                <a:latin typeface="+mn-lt"/>
              </a:rPr>
              <a:t>};</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3" name="Date Placeholder 12"/>
          <p:cNvSpPr>
            <a:spLocks noGrp="1"/>
          </p:cNvSpPr>
          <p:nvPr>
            <p:ph type="dt" sz="half" idx="10"/>
          </p:nvPr>
        </p:nvSpPr>
        <p:spPr/>
        <p:txBody>
          <a:bodyPr/>
          <a:lstStyle/>
          <a:p>
            <a:fld id="{6D992DFD-1136-4E5C-A8A6-60AC45958033}"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100</a:t>
            </a:fld>
            <a:endParaRPr lang="en-US"/>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pPr eaLnBrk="1" hangingPunct="1"/>
            <a:r>
              <a:rPr lang="en-US" b="1" smtClean="0"/>
              <a:t>Friend Functions</a:t>
            </a:r>
          </a:p>
        </p:txBody>
      </p:sp>
      <p:sp>
        <p:nvSpPr>
          <p:cNvPr id="3" name="Content Placeholder 2"/>
          <p:cNvSpPr>
            <a:spLocks noGrp="1"/>
          </p:cNvSpPr>
          <p:nvPr>
            <p:ph idx="1"/>
          </p:nvPr>
        </p:nvSpPr>
        <p:spPr/>
        <p:txBody>
          <a:bodyPr>
            <a:normAutofit/>
          </a:bodyPr>
          <a:lstStyle/>
          <a:p>
            <a:r>
              <a:rPr lang="en-US" dirty="0" smtClean="0"/>
              <a:t>A </a:t>
            </a:r>
            <a:r>
              <a:rPr lang="en-US" dirty="0"/>
              <a:t>friend function of a class is defined outside that class' scope but it has the right to access all private and protected members of the class</a:t>
            </a:r>
            <a:r>
              <a:rPr lang="en-US" dirty="0" smtClean="0"/>
              <a:t>.</a:t>
            </a:r>
          </a:p>
          <a:p>
            <a:pPr eaLnBrk="1" hangingPunct="1"/>
            <a:r>
              <a:rPr lang="en-US" dirty="0" smtClean="0"/>
              <a:t>To </a:t>
            </a:r>
            <a:r>
              <a:rPr lang="en-US" dirty="0" smtClean="0"/>
              <a:t>declare a </a:t>
            </a:r>
            <a:r>
              <a:rPr lang="en-US" b="1" dirty="0" smtClean="0"/>
              <a:t>friend function, </a:t>
            </a:r>
            <a:r>
              <a:rPr lang="en-US" dirty="0" smtClean="0"/>
              <a:t>its</a:t>
            </a:r>
            <a:r>
              <a:rPr lang="en-US" b="1" dirty="0" smtClean="0"/>
              <a:t> prototype </a:t>
            </a:r>
            <a:r>
              <a:rPr lang="en-US" dirty="0" smtClean="0"/>
              <a:t>should be included within the class, preceding it with the keyword </a:t>
            </a:r>
            <a:r>
              <a:rPr lang="en-US" b="1" dirty="0" smtClean="0"/>
              <a:t>friend.</a:t>
            </a:r>
            <a:endParaRPr lang="en-US" dirty="0" smtClean="0"/>
          </a:p>
          <a:p>
            <a:pPr algn="just"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68F831AF-3C30-4D0C-A078-BA3CC63DFD2B}"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pPr eaLnBrk="1" hangingPunct="1"/>
            <a:r>
              <a:rPr lang="en-US" b="1" dirty="0" smtClean="0"/>
              <a:t>Friend Functions</a:t>
            </a:r>
            <a:endParaRPr lang="en-US" dirty="0" smtClean="0"/>
          </a:p>
        </p:txBody>
      </p:sp>
      <p:sp>
        <p:nvSpPr>
          <p:cNvPr id="5" name="TextBox 4"/>
          <p:cNvSpPr txBox="1"/>
          <p:nvPr/>
        </p:nvSpPr>
        <p:spPr>
          <a:xfrm>
            <a:off x="381000" y="2819400"/>
            <a:ext cx="8458200" cy="3539430"/>
          </a:xfrm>
          <a:prstGeom prst="rect">
            <a:avLst/>
          </a:prstGeom>
          <a:solidFill>
            <a:schemeClr val="bg2">
              <a:lumMod val="75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3200" b="1" dirty="0">
                <a:latin typeface="+mn-lt"/>
              </a:rPr>
              <a:t>Syntax:</a:t>
            </a:r>
          </a:p>
          <a:p>
            <a:pPr fontAlgn="auto">
              <a:spcBef>
                <a:spcPts val="0"/>
              </a:spcBef>
              <a:spcAft>
                <a:spcPts val="0"/>
              </a:spcAft>
              <a:defRPr/>
            </a:pPr>
            <a:r>
              <a:rPr lang="en-US" sz="3200" dirty="0">
                <a:latin typeface="+mn-lt"/>
              </a:rPr>
              <a:t>class </a:t>
            </a:r>
            <a:r>
              <a:rPr lang="en-US" sz="3200" dirty="0" err="1">
                <a:latin typeface="+mn-lt"/>
              </a:rPr>
              <a:t>class_name</a:t>
            </a:r>
            <a:r>
              <a:rPr lang="en-US" sz="3200" dirty="0">
                <a:latin typeface="+mn-lt"/>
              </a:rPr>
              <a:t> </a:t>
            </a:r>
          </a:p>
          <a:p>
            <a:pPr fontAlgn="auto">
              <a:spcBef>
                <a:spcPts val="0"/>
              </a:spcBef>
              <a:spcAft>
                <a:spcPts val="0"/>
              </a:spcAft>
              <a:defRPr/>
            </a:pPr>
            <a:r>
              <a:rPr lang="en-US" sz="3200" dirty="0">
                <a:latin typeface="+mn-lt"/>
              </a:rPr>
              <a:t>{</a:t>
            </a:r>
          </a:p>
          <a:p>
            <a:pPr fontAlgn="auto">
              <a:spcBef>
                <a:spcPts val="0"/>
              </a:spcBef>
              <a:spcAft>
                <a:spcPts val="0"/>
              </a:spcAft>
              <a:defRPr/>
            </a:pPr>
            <a:r>
              <a:rPr lang="en-US" sz="3200" dirty="0">
                <a:latin typeface="+mn-lt"/>
              </a:rPr>
              <a:t>//class definition</a:t>
            </a:r>
          </a:p>
          <a:p>
            <a:pPr fontAlgn="auto">
              <a:spcBef>
                <a:spcPts val="0"/>
              </a:spcBef>
              <a:spcAft>
                <a:spcPts val="0"/>
              </a:spcAft>
              <a:defRPr/>
            </a:pPr>
            <a:r>
              <a:rPr lang="en-US" sz="3200" dirty="0">
                <a:latin typeface="+mn-lt"/>
              </a:rPr>
              <a:t>public:</a:t>
            </a:r>
          </a:p>
          <a:p>
            <a:pPr fontAlgn="auto">
              <a:spcBef>
                <a:spcPts val="0"/>
              </a:spcBef>
              <a:spcAft>
                <a:spcPts val="0"/>
              </a:spcAft>
              <a:defRPr/>
            </a:pPr>
            <a:r>
              <a:rPr lang="en-US" sz="3200" dirty="0">
                <a:latin typeface="+mn-lt"/>
              </a:rPr>
              <a:t>friend </a:t>
            </a:r>
            <a:r>
              <a:rPr lang="en-US" sz="3200" dirty="0" err="1">
                <a:latin typeface="+mn-lt"/>
              </a:rPr>
              <a:t>rdt</a:t>
            </a:r>
            <a:r>
              <a:rPr lang="en-US" sz="3200" dirty="0">
                <a:latin typeface="+mn-lt"/>
              </a:rPr>
              <a:t> </a:t>
            </a:r>
            <a:r>
              <a:rPr lang="en-US" sz="3200" dirty="0" err="1">
                <a:latin typeface="+mn-lt"/>
              </a:rPr>
              <a:t>fun_name</a:t>
            </a:r>
            <a:r>
              <a:rPr lang="en-US" sz="3200" dirty="0">
                <a:latin typeface="+mn-lt"/>
              </a:rPr>
              <a:t>(formal parameters);</a:t>
            </a:r>
          </a:p>
          <a:p>
            <a:pPr fontAlgn="auto">
              <a:spcBef>
                <a:spcPts val="0"/>
              </a:spcBef>
              <a:spcAft>
                <a:spcPts val="0"/>
              </a:spcAft>
              <a:defRPr/>
            </a:pPr>
            <a:r>
              <a:rPr lang="en-US" sz="3200" dirty="0">
                <a:latin typeface="+mn-lt"/>
              </a:rPr>
              <a:t>};</a:t>
            </a:r>
          </a:p>
        </p:txBody>
      </p:sp>
      <p:sp>
        <p:nvSpPr>
          <p:cNvPr id="4" name="TextBox 3"/>
          <p:cNvSpPr txBox="1"/>
          <p:nvPr/>
        </p:nvSpPr>
        <p:spPr>
          <a:xfrm>
            <a:off x="3733800" y="1143000"/>
            <a:ext cx="5105400" cy="4031873"/>
          </a:xfrm>
          <a:prstGeom prst="rect">
            <a:avLst/>
          </a:prstGeom>
          <a:solidFill>
            <a:schemeClr val="accent1">
              <a:lumMod val="20000"/>
              <a:lumOff val="80000"/>
            </a:schemeClr>
          </a:solidFill>
          <a:ln>
            <a:solidFill>
              <a:schemeClr val="bg2">
                <a:lumMod val="50000"/>
              </a:schemeClr>
            </a:solidFill>
          </a:ln>
          <a:effectLst>
            <a:softEdge rad="31750"/>
          </a:effectLst>
          <a:scene3d>
            <a:camera prst="orthographicFront"/>
            <a:lightRig rig="threePt" dir="t"/>
          </a:scene3d>
          <a:sp3d>
            <a:bevelT w="165100" prst="coolSlant"/>
          </a:sp3d>
        </p:spPr>
        <p:txBody>
          <a:bodyPr>
            <a:spAutoFit/>
          </a:bodyPr>
          <a:lstStyle/>
          <a:p>
            <a:pPr fontAlgn="auto">
              <a:spcBef>
                <a:spcPts val="0"/>
              </a:spcBef>
              <a:spcAft>
                <a:spcPts val="0"/>
              </a:spcAft>
              <a:defRPr/>
            </a:pPr>
            <a:r>
              <a:rPr lang="en-US" sz="3200" b="1" dirty="0">
                <a:latin typeface="+mn-lt"/>
              </a:rPr>
              <a:t>Example:</a:t>
            </a:r>
          </a:p>
          <a:p>
            <a:pPr fontAlgn="auto">
              <a:spcBef>
                <a:spcPts val="0"/>
              </a:spcBef>
              <a:spcAft>
                <a:spcPts val="0"/>
              </a:spcAft>
              <a:defRPr/>
            </a:pPr>
            <a:r>
              <a:rPr lang="en-US" sz="3200" dirty="0">
                <a:latin typeface="+mn-lt"/>
              </a:rPr>
              <a:t>class </a:t>
            </a:r>
            <a:r>
              <a:rPr lang="en-US" sz="3200" dirty="0" err="1">
                <a:latin typeface="+mn-lt"/>
              </a:rPr>
              <a:t>myclass</a:t>
            </a:r>
            <a:endParaRPr lang="en-US" sz="3200" dirty="0">
              <a:latin typeface="+mn-lt"/>
            </a:endParaRPr>
          </a:p>
          <a:p>
            <a:pPr fontAlgn="auto">
              <a:spcBef>
                <a:spcPts val="0"/>
              </a:spcBef>
              <a:spcAft>
                <a:spcPts val="0"/>
              </a:spcAft>
              <a:defRPr/>
            </a:pPr>
            <a:r>
              <a:rPr lang="en-US" sz="3200" dirty="0">
                <a:latin typeface="+mn-lt"/>
              </a:rPr>
              <a:t> {</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a, b;</a:t>
            </a:r>
          </a:p>
          <a:p>
            <a:pPr fontAlgn="auto">
              <a:spcBef>
                <a:spcPts val="0"/>
              </a:spcBef>
              <a:spcAft>
                <a:spcPts val="0"/>
              </a:spcAft>
              <a:defRPr/>
            </a:pPr>
            <a:r>
              <a:rPr lang="en-US" sz="3200" dirty="0">
                <a:latin typeface="+mn-lt"/>
              </a:rPr>
              <a:t>    public:</a:t>
            </a:r>
          </a:p>
          <a:p>
            <a:pPr fontAlgn="auto">
              <a:spcBef>
                <a:spcPts val="0"/>
              </a:spcBef>
              <a:spcAft>
                <a:spcPts val="0"/>
              </a:spcAft>
              <a:defRPr/>
            </a:pPr>
            <a:r>
              <a:rPr lang="en-US" sz="3200" dirty="0">
                <a:latin typeface="+mn-lt"/>
              </a:rPr>
              <a:t>    friend </a:t>
            </a:r>
            <a:r>
              <a:rPr lang="en-US" sz="3200" dirty="0" err="1">
                <a:latin typeface="+mn-lt"/>
              </a:rPr>
              <a:t>int</a:t>
            </a:r>
            <a:r>
              <a:rPr lang="en-US" sz="3200" dirty="0">
                <a:latin typeface="+mn-lt"/>
              </a:rPr>
              <a:t> sum(</a:t>
            </a:r>
            <a:r>
              <a:rPr lang="en-US" sz="3200" dirty="0" err="1">
                <a:latin typeface="+mn-lt"/>
              </a:rPr>
              <a:t>myclass</a:t>
            </a:r>
            <a:r>
              <a:rPr lang="en-US" sz="3200" dirty="0">
                <a:latin typeface="+mn-lt"/>
              </a:rPr>
              <a:t> x);</a:t>
            </a:r>
          </a:p>
          <a:p>
            <a:pPr fontAlgn="auto">
              <a:spcBef>
                <a:spcPts val="0"/>
              </a:spcBef>
              <a:spcAft>
                <a:spcPts val="0"/>
              </a:spcAft>
              <a:defRPr/>
            </a:pPr>
            <a:r>
              <a:rPr lang="en-US" sz="3200" dirty="0">
                <a:latin typeface="+mn-lt"/>
              </a:rPr>
              <a:t>    void </a:t>
            </a:r>
            <a:r>
              <a:rPr lang="en-US" sz="3200" dirty="0" err="1">
                <a:latin typeface="+mn-lt"/>
              </a:rPr>
              <a:t>set_val</a:t>
            </a:r>
            <a:r>
              <a:rPr lang="en-US" sz="3200" dirty="0">
                <a:latin typeface="+mn-lt"/>
              </a:rPr>
              <a:t>(</a:t>
            </a:r>
            <a:r>
              <a:rPr lang="en-US" sz="3200" dirty="0" err="1">
                <a:latin typeface="+mn-lt"/>
              </a:rPr>
              <a:t>int</a:t>
            </a:r>
            <a:r>
              <a:rPr lang="en-US" sz="3200" dirty="0">
                <a:latin typeface="+mn-lt"/>
              </a:rPr>
              <a:t> </a:t>
            </a:r>
            <a:r>
              <a:rPr lang="en-US" sz="3200" dirty="0" err="1">
                <a:latin typeface="+mn-lt"/>
              </a:rPr>
              <a:t>i</a:t>
            </a:r>
            <a:r>
              <a:rPr lang="en-US" sz="3200" dirty="0">
                <a:latin typeface="+mn-lt"/>
              </a:rPr>
              <a:t>, </a:t>
            </a:r>
            <a:r>
              <a:rPr lang="en-US" sz="3200" dirty="0" err="1">
                <a:latin typeface="+mn-lt"/>
              </a:rPr>
              <a:t>int</a:t>
            </a:r>
            <a:r>
              <a:rPr lang="en-US" sz="3200" dirty="0">
                <a:latin typeface="+mn-lt"/>
              </a:rPr>
              <a:t> j);</a:t>
            </a:r>
          </a:p>
          <a:p>
            <a:pPr fontAlgn="auto">
              <a:spcBef>
                <a:spcPts val="0"/>
              </a:spcBef>
              <a:spcAft>
                <a:spcPts val="0"/>
              </a:spcAft>
              <a:defRPr/>
            </a:pPr>
            <a:r>
              <a:rPr lang="en-US" sz="3200" dirty="0">
                <a:latin typeface="+mn-lt"/>
              </a:rPr>
              <a:t>};</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62000" y="11430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3" name="Date Placeholder 12"/>
          <p:cNvSpPr>
            <a:spLocks noGrp="1"/>
          </p:cNvSpPr>
          <p:nvPr>
            <p:ph type="dt" sz="half" idx="10"/>
          </p:nvPr>
        </p:nvSpPr>
        <p:spPr/>
        <p:txBody>
          <a:bodyPr/>
          <a:lstStyle/>
          <a:p>
            <a:fld id="{19A169F3-04AC-4151-BAF2-0818A841ACCE}"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1400" dirty="0"/>
              <a:t>#include &lt;</a:t>
            </a:r>
            <a:r>
              <a:rPr lang="en-US" sz="1400" dirty="0" err="1"/>
              <a:t>iostream</a:t>
            </a:r>
            <a:r>
              <a:rPr lang="en-US" sz="1400" dirty="0"/>
              <a:t>&gt; </a:t>
            </a:r>
            <a:endParaRPr lang="en-US" sz="1400" dirty="0" smtClean="0"/>
          </a:p>
          <a:p>
            <a:pPr marL="0" indent="0">
              <a:buNone/>
            </a:pPr>
            <a:r>
              <a:rPr lang="en-US" sz="1400" dirty="0" smtClean="0"/>
              <a:t>using </a:t>
            </a:r>
            <a:r>
              <a:rPr lang="en-US" sz="1400" dirty="0"/>
              <a:t>namespace </a:t>
            </a:r>
            <a:r>
              <a:rPr lang="en-US" sz="1400" dirty="0" err="1"/>
              <a:t>std</a:t>
            </a:r>
            <a:r>
              <a:rPr lang="en-US" sz="1400" dirty="0"/>
              <a:t>; </a:t>
            </a:r>
            <a:endParaRPr lang="en-US" sz="1400" dirty="0" smtClean="0"/>
          </a:p>
          <a:p>
            <a:pPr marL="0" indent="0">
              <a:buNone/>
            </a:pPr>
            <a:r>
              <a:rPr lang="en-US" sz="1400" dirty="0" smtClean="0"/>
              <a:t>class </a:t>
            </a:r>
            <a:r>
              <a:rPr lang="en-US" sz="1400" dirty="0"/>
              <a:t>Box </a:t>
            </a:r>
            <a:endParaRPr lang="en-US" sz="1400" dirty="0" smtClean="0"/>
          </a:p>
          <a:p>
            <a:pPr marL="0" indent="0">
              <a:buNone/>
            </a:pPr>
            <a:r>
              <a:rPr lang="en-US" sz="1400" dirty="0" smtClean="0"/>
              <a:t>{</a:t>
            </a:r>
          </a:p>
          <a:p>
            <a:pPr marL="0" indent="0">
              <a:buNone/>
            </a:pPr>
            <a:r>
              <a:rPr lang="en-US" sz="1400" dirty="0" smtClean="0"/>
              <a:t> </a:t>
            </a:r>
            <a:r>
              <a:rPr lang="en-US" sz="1400" dirty="0"/>
              <a:t>double width; </a:t>
            </a:r>
            <a:endParaRPr lang="en-US" sz="1400" dirty="0" smtClean="0"/>
          </a:p>
          <a:p>
            <a:pPr marL="0" indent="0">
              <a:buNone/>
            </a:pPr>
            <a:r>
              <a:rPr lang="en-US" sz="1400" dirty="0" smtClean="0"/>
              <a:t>public</a:t>
            </a:r>
            <a:r>
              <a:rPr lang="en-US" sz="1400" dirty="0"/>
              <a:t>: </a:t>
            </a:r>
            <a:endParaRPr lang="en-US" sz="1400" dirty="0" smtClean="0"/>
          </a:p>
          <a:p>
            <a:pPr marL="0" indent="0">
              <a:buNone/>
            </a:pPr>
            <a:r>
              <a:rPr lang="en-US" sz="1400" dirty="0" smtClean="0"/>
              <a:t>	</a:t>
            </a:r>
            <a:r>
              <a:rPr lang="en-US" sz="1400" b="1" i="1" dirty="0" smtClean="0"/>
              <a:t>friend </a:t>
            </a:r>
            <a:r>
              <a:rPr lang="en-US" sz="1400" dirty="0"/>
              <a:t>void </a:t>
            </a:r>
            <a:r>
              <a:rPr lang="en-US" sz="1400" dirty="0" err="1"/>
              <a:t>printWidth</a:t>
            </a:r>
            <a:r>
              <a:rPr lang="en-US" sz="1400" dirty="0"/>
              <a:t>( Box </a:t>
            </a:r>
            <a:r>
              <a:rPr lang="en-US" sz="1400" dirty="0" err="1"/>
              <a:t>box</a:t>
            </a:r>
            <a:r>
              <a:rPr lang="en-US" sz="1400" dirty="0"/>
              <a:t> ); </a:t>
            </a:r>
            <a:endParaRPr lang="en-US" sz="1400" dirty="0" smtClean="0"/>
          </a:p>
          <a:p>
            <a:pPr marL="0" indent="0">
              <a:buNone/>
            </a:pPr>
            <a:r>
              <a:rPr lang="en-US" sz="1400" dirty="0" smtClean="0"/>
              <a:t>	void </a:t>
            </a:r>
            <a:r>
              <a:rPr lang="en-US" sz="1400" dirty="0" err="1"/>
              <a:t>setWidth</a:t>
            </a:r>
            <a:r>
              <a:rPr lang="en-US" sz="1400" dirty="0"/>
              <a:t>( double </a:t>
            </a:r>
            <a:r>
              <a:rPr lang="en-US" sz="1400" dirty="0" err="1"/>
              <a:t>wid</a:t>
            </a:r>
            <a:r>
              <a:rPr lang="en-US" sz="1400" dirty="0"/>
              <a:t> ); </a:t>
            </a:r>
            <a:endParaRPr lang="en-US" sz="1400" dirty="0" smtClean="0"/>
          </a:p>
          <a:p>
            <a:pPr marL="0" indent="0">
              <a:buNone/>
            </a:pPr>
            <a:r>
              <a:rPr lang="en-US" sz="1400" dirty="0" smtClean="0"/>
              <a:t>};</a:t>
            </a:r>
          </a:p>
          <a:p>
            <a:pPr marL="0" indent="0">
              <a:buNone/>
            </a:pPr>
            <a:r>
              <a:rPr lang="en-US" sz="1400" dirty="0" smtClean="0"/>
              <a:t> </a:t>
            </a:r>
            <a:r>
              <a:rPr lang="en-US" sz="1400" dirty="0"/>
              <a:t>// Member function definition </a:t>
            </a:r>
            <a:endParaRPr lang="en-US" sz="1400" dirty="0" smtClean="0"/>
          </a:p>
          <a:p>
            <a:pPr marL="0" indent="0">
              <a:buNone/>
            </a:pPr>
            <a:r>
              <a:rPr lang="en-US" sz="1400" dirty="0" smtClean="0"/>
              <a:t>void </a:t>
            </a:r>
            <a:r>
              <a:rPr lang="en-US" sz="1400" dirty="0"/>
              <a:t>Box::</a:t>
            </a:r>
            <a:r>
              <a:rPr lang="en-US" sz="1400" dirty="0" err="1"/>
              <a:t>setWidth</a:t>
            </a:r>
            <a:r>
              <a:rPr lang="en-US" sz="1400" dirty="0"/>
              <a:t>( double </a:t>
            </a:r>
            <a:r>
              <a:rPr lang="en-US" sz="1400" dirty="0" err="1"/>
              <a:t>wid</a:t>
            </a:r>
            <a:r>
              <a:rPr lang="en-US" sz="1400" dirty="0"/>
              <a:t> ) </a:t>
            </a:r>
            <a:endParaRPr lang="en-US" sz="1400" dirty="0" smtClean="0"/>
          </a:p>
          <a:p>
            <a:pPr marL="0" indent="0">
              <a:buNone/>
            </a:pPr>
            <a:r>
              <a:rPr lang="en-US" sz="1400" dirty="0" smtClean="0"/>
              <a:t>{</a:t>
            </a:r>
          </a:p>
          <a:p>
            <a:pPr marL="0" indent="0">
              <a:buNone/>
            </a:pPr>
            <a:r>
              <a:rPr lang="en-US" sz="1400" dirty="0" smtClean="0"/>
              <a:t> </a:t>
            </a:r>
            <a:r>
              <a:rPr lang="en-US" sz="1400" dirty="0"/>
              <a:t>width = </a:t>
            </a:r>
            <a:r>
              <a:rPr lang="en-US" sz="1400" dirty="0" err="1"/>
              <a:t>wid</a:t>
            </a:r>
            <a:r>
              <a:rPr lang="en-US" sz="1400" dirty="0"/>
              <a:t>; } </a:t>
            </a:r>
            <a:endParaRPr lang="en-US" sz="1400" dirty="0" smtClean="0"/>
          </a:p>
          <a:p>
            <a:pPr marL="0" indent="0">
              <a:buNone/>
            </a:pPr>
            <a:r>
              <a:rPr lang="en-US" sz="1400" dirty="0" smtClean="0"/>
              <a:t>void </a:t>
            </a:r>
            <a:r>
              <a:rPr lang="en-US" sz="1400" dirty="0" err="1"/>
              <a:t>printWidth</a:t>
            </a:r>
            <a:r>
              <a:rPr lang="en-US" sz="1400" dirty="0"/>
              <a:t>( Box </a:t>
            </a:r>
            <a:r>
              <a:rPr lang="en-US" sz="1400" dirty="0" err="1"/>
              <a:t>box</a:t>
            </a:r>
            <a:r>
              <a:rPr lang="en-US" sz="1400" dirty="0"/>
              <a:t> </a:t>
            </a:r>
            <a:r>
              <a:rPr lang="en-US" sz="1400" dirty="0" smtClean="0"/>
              <a:t>)	</a:t>
            </a:r>
            <a:r>
              <a:rPr lang="en-US" sz="1400" dirty="0"/>
              <a:t>// Note: </a:t>
            </a:r>
            <a:r>
              <a:rPr lang="en-US" sz="1400" dirty="0" err="1"/>
              <a:t>printWidth</a:t>
            </a:r>
            <a:r>
              <a:rPr lang="en-US" sz="1400" dirty="0"/>
              <a:t>() is not a member function of any class. </a:t>
            </a:r>
          </a:p>
          <a:p>
            <a:pPr marL="0" indent="0">
              <a:buNone/>
            </a:pPr>
            <a:r>
              <a:rPr lang="en-US" sz="1400" dirty="0" smtClean="0"/>
              <a:t> {</a:t>
            </a:r>
          </a:p>
          <a:p>
            <a:pPr marL="0" indent="0">
              <a:buNone/>
            </a:pPr>
            <a:r>
              <a:rPr lang="en-US" sz="1400" dirty="0" smtClean="0"/>
              <a:t>                      </a:t>
            </a:r>
            <a:r>
              <a:rPr lang="en-US" sz="1400" dirty="0"/>
              <a:t>/* Because </a:t>
            </a:r>
            <a:r>
              <a:rPr lang="en-US" sz="1400" dirty="0" err="1"/>
              <a:t>printWidth</a:t>
            </a:r>
            <a:r>
              <a:rPr lang="en-US" sz="1400" dirty="0"/>
              <a:t>() is a friend of Box, it can directly access any member of this class */ </a:t>
            </a:r>
            <a:endParaRPr lang="en-US" sz="1400" dirty="0" smtClean="0"/>
          </a:p>
          <a:p>
            <a:pPr marL="0" indent="0">
              <a:buNone/>
            </a:pPr>
            <a:r>
              <a:rPr lang="en-US" sz="1400" dirty="0" err="1" smtClean="0"/>
              <a:t>cout</a:t>
            </a:r>
            <a:r>
              <a:rPr lang="en-US" sz="1400" dirty="0" smtClean="0"/>
              <a:t> </a:t>
            </a:r>
            <a:r>
              <a:rPr lang="en-US" sz="1400" dirty="0"/>
              <a:t>&lt;&lt; "Width of box : " &lt;&lt; </a:t>
            </a:r>
            <a:r>
              <a:rPr lang="en-US" sz="1400" dirty="0" err="1"/>
              <a:t>box.width</a:t>
            </a:r>
            <a:r>
              <a:rPr lang="en-US" sz="1400" dirty="0"/>
              <a:t> &lt;&lt;</a:t>
            </a:r>
            <a:r>
              <a:rPr lang="en-US" sz="1400" dirty="0" err="1"/>
              <a:t>endl</a:t>
            </a:r>
            <a:r>
              <a:rPr lang="en-US" sz="1400" dirty="0"/>
              <a:t>; } </a:t>
            </a:r>
            <a:endParaRPr lang="en-US" sz="1400" dirty="0" smtClean="0"/>
          </a:p>
          <a:p>
            <a:pPr marL="0" indent="0">
              <a:buNone/>
            </a:pPr>
            <a:r>
              <a:rPr lang="en-US" sz="1400" dirty="0" smtClean="0"/>
              <a:t>// </a:t>
            </a:r>
            <a:r>
              <a:rPr lang="en-US" sz="1400" dirty="0"/>
              <a:t>Main function for the program </a:t>
            </a:r>
            <a:endParaRPr lang="en-US" sz="1400" dirty="0" smtClean="0"/>
          </a:p>
          <a:p>
            <a:pPr marL="0" indent="0">
              <a:buNone/>
            </a:pPr>
            <a:r>
              <a:rPr lang="en-US" sz="1400" dirty="0" err="1" smtClean="0"/>
              <a:t>int</a:t>
            </a:r>
            <a:r>
              <a:rPr lang="en-US" sz="1400" dirty="0" smtClean="0"/>
              <a:t> </a:t>
            </a:r>
            <a:r>
              <a:rPr lang="en-US" sz="1400" dirty="0"/>
              <a:t>main</a:t>
            </a:r>
            <a:r>
              <a:rPr lang="en-US" sz="1400" dirty="0" smtClean="0"/>
              <a:t>()</a:t>
            </a:r>
          </a:p>
          <a:p>
            <a:pPr marL="0" indent="0">
              <a:buNone/>
            </a:pPr>
            <a:r>
              <a:rPr lang="en-US" sz="1400" dirty="0" smtClean="0"/>
              <a:t> </a:t>
            </a:r>
            <a:r>
              <a:rPr lang="en-US" sz="1400" dirty="0"/>
              <a:t>{ </a:t>
            </a:r>
            <a:endParaRPr lang="en-US" sz="1400" dirty="0" smtClean="0"/>
          </a:p>
          <a:p>
            <a:pPr marL="0" indent="0">
              <a:buNone/>
            </a:pPr>
            <a:r>
              <a:rPr lang="en-US" sz="1400" dirty="0" smtClean="0"/>
              <a:t>	Box </a:t>
            </a:r>
            <a:r>
              <a:rPr lang="en-US" sz="1400" dirty="0" err="1"/>
              <a:t>box</a:t>
            </a:r>
            <a:r>
              <a:rPr lang="en-US" sz="1400" dirty="0" smtClean="0"/>
              <a:t>;			 </a:t>
            </a:r>
            <a:r>
              <a:rPr lang="en-US" sz="1400" dirty="0"/>
              <a:t>// set box width without member function </a:t>
            </a:r>
            <a:endParaRPr lang="en-US" sz="1400" dirty="0" smtClean="0"/>
          </a:p>
          <a:p>
            <a:pPr marL="0" indent="0">
              <a:buNone/>
            </a:pPr>
            <a:r>
              <a:rPr lang="en-US" sz="1400" dirty="0" smtClean="0"/>
              <a:t>	</a:t>
            </a:r>
            <a:r>
              <a:rPr lang="en-US" sz="1400" dirty="0" err="1" smtClean="0"/>
              <a:t>box.setWidth</a:t>
            </a:r>
            <a:r>
              <a:rPr lang="en-US" sz="1400" dirty="0" smtClean="0"/>
              <a:t>(10.0</a:t>
            </a:r>
            <a:r>
              <a:rPr lang="en-US" sz="1400" dirty="0"/>
              <a:t>); </a:t>
            </a:r>
            <a:endParaRPr lang="en-US" sz="1400" dirty="0" smtClean="0"/>
          </a:p>
          <a:p>
            <a:pPr marL="0" indent="0">
              <a:buNone/>
            </a:pPr>
            <a:r>
              <a:rPr lang="en-US" sz="1400" dirty="0" smtClean="0"/>
              <a:t>	</a:t>
            </a:r>
            <a:r>
              <a:rPr lang="en-US" sz="1400" dirty="0" err="1" smtClean="0"/>
              <a:t>printWidth</a:t>
            </a:r>
            <a:r>
              <a:rPr lang="en-US" sz="1400" dirty="0"/>
              <a:t>( box </a:t>
            </a:r>
            <a:r>
              <a:rPr lang="en-US" sz="1400" dirty="0" smtClean="0"/>
              <a:t>);		 </a:t>
            </a:r>
            <a:r>
              <a:rPr lang="en-US" sz="1400" dirty="0"/>
              <a:t>// Use friend function to print the width. </a:t>
            </a:r>
          </a:p>
          <a:p>
            <a:pPr marL="0" indent="0">
              <a:buNone/>
            </a:pPr>
            <a:endParaRPr lang="en-US" sz="1400" dirty="0" smtClean="0"/>
          </a:p>
          <a:p>
            <a:pPr marL="0" indent="0">
              <a:buNone/>
            </a:pPr>
            <a:r>
              <a:rPr lang="en-US" sz="1400" dirty="0" smtClean="0"/>
              <a:t>return </a:t>
            </a:r>
            <a:r>
              <a:rPr lang="en-US" sz="1400" dirty="0"/>
              <a:t>0; }</a:t>
            </a:r>
          </a:p>
        </p:txBody>
      </p:sp>
      <p:sp>
        <p:nvSpPr>
          <p:cNvPr id="4" name="Date Placeholder 3"/>
          <p:cNvSpPr>
            <a:spLocks noGrp="1"/>
          </p:cNvSpPr>
          <p:nvPr>
            <p:ph type="dt" sz="half" idx="10"/>
          </p:nvPr>
        </p:nvSpPr>
        <p:spPr>
          <a:xfrm>
            <a:off x="5410200" y="1371600"/>
            <a:ext cx="2133600" cy="914400"/>
          </a:xfrm>
        </p:spPr>
        <p:txBody>
          <a:bodyPr/>
          <a:lstStyle/>
          <a:p>
            <a:r>
              <a:rPr lang="en-US" dirty="0" smtClean="0">
                <a:solidFill>
                  <a:srgbClr val="FF0000"/>
                </a:solidFill>
              </a:rPr>
              <a:t>Width </a:t>
            </a:r>
            <a:r>
              <a:rPr lang="en-US" dirty="0">
                <a:solidFill>
                  <a:srgbClr val="FF0000"/>
                </a:solidFill>
              </a:rPr>
              <a:t>of box : 10</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BFFEF632-3232-4B5E-A6EE-15636C3A051E}" type="slidenum">
              <a:rPr lang="en-US" smtClean="0"/>
              <a:pPr/>
              <a:t>103</a:t>
            </a:fld>
            <a:endParaRPr lang="en-US"/>
          </a:p>
        </p:txBody>
      </p:sp>
    </p:spTree>
    <p:extLst>
      <p:ext uri="{BB962C8B-B14F-4D97-AF65-F5344CB8AC3E}">
        <p14:creationId xmlns:p14="http://schemas.microsoft.com/office/powerpoint/2010/main" val="1308318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b="1" smtClean="0"/>
              <a:t>Friend Function</a:t>
            </a:r>
          </a:p>
        </p:txBody>
      </p:sp>
      <p:sp>
        <p:nvSpPr>
          <p:cNvPr id="139267" name="Content Placeholder 2"/>
          <p:cNvSpPr>
            <a:spLocks noGrp="1"/>
          </p:cNvSpPr>
          <p:nvPr>
            <p:ph idx="1"/>
          </p:nvPr>
        </p:nvSpPr>
        <p:spPr>
          <a:xfrm>
            <a:off x="457200" y="1295400"/>
            <a:ext cx="8229600" cy="5257800"/>
          </a:xfrm>
        </p:spPr>
        <p:txBody>
          <a:bodyPr/>
          <a:lstStyle/>
          <a:p>
            <a:pPr marL="0" indent="0" eaLnBrk="1" hangingPunct="1">
              <a:buNone/>
            </a:pPr>
            <a:r>
              <a:rPr lang="en-US" dirty="0" smtClean="0"/>
              <a:t>Characteristics:</a:t>
            </a:r>
          </a:p>
          <a:p>
            <a:pPr eaLnBrk="1" hangingPunct="1"/>
            <a:r>
              <a:rPr lang="en-US" dirty="0" smtClean="0"/>
              <a:t>Not in the scope of class to which it has been declared as friend</a:t>
            </a:r>
          </a:p>
          <a:p>
            <a:pPr eaLnBrk="1" hangingPunct="1"/>
            <a:r>
              <a:rPr lang="en-US" dirty="0" smtClean="0"/>
              <a:t>It can not be called using object of class</a:t>
            </a:r>
          </a:p>
          <a:p>
            <a:pPr eaLnBrk="1" hangingPunct="1"/>
            <a:r>
              <a:rPr lang="en-US" dirty="0" smtClean="0"/>
              <a:t>Invoked like normal function</a:t>
            </a:r>
          </a:p>
          <a:p>
            <a:pPr eaLnBrk="1" hangingPunct="1"/>
            <a:r>
              <a:rPr lang="en-US" dirty="0" smtClean="0"/>
              <a:t>Can not access data members directly, has to use object and dot operator</a:t>
            </a:r>
          </a:p>
          <a:p>
            <a:pPr eaLnBrk="1" hangingPunct="1"/>
            <a:r>
              <a:rPr lang="en-US" dirty="0" smtClean="0"/>
              <a:t>Can be declare in private or public section.</a:t>
            </a:r>
          </a:p>
          <a:p>
            <a:pPr eaLnBrk="1" hangingPunct="1"/>
            <a:r>
              <a:rPr lang="en-US" dirty="0" smtClean="0"/>
              <a:t>It has objects as arguments.</a:t>
            </a:r>
          </a:p>
          <a:p>
            <a:pPr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620ADE3E-815A-414C-98E1-E1C639B00696}"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 y="838200"/>
            <a:ext cx="3810000" cy="5334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t>#include&lt;</a:t>
            </a:r>
            <a:r>
              <a:rPr lang="en-US" sz="2400" dirty="0" err="1"/>
              <a:t>iostream</a:t>
            </a:r>
            <a:r>
              <a:rPr lang="en-US" sz="2400" dirty="0"/>
              <a:t>&gt;</a:t>
            </a:r>
          </a:p>
          <a:p>
            <a:pPr>
              <a:defRPr/>
            </a:pPr>
            <a:r>
              <a:rPr lang="en-US" sz="2400" dirty="0"/>
              <a:t>Class ABC;</a:t>
            </a:r>
          </a:p>
          <a:p>
            <a:pPr>
              <a:defRPr/>
            </a:pPr>
            <a:r>
              <a:rPr lang="en-US" sz="2400" dirty="0"/>
              <a:t>Class XYZ</a:t>
            </a:r>
          </a:p>
          <a:p>
            <a:pPr>
              <a:defRPr/>
            </a:pPr>
            <a:r>
              <a:rPr lang="en-US" sz="2400" dirty="0"/>
              <a:t>{ </a:t>
            </a:r>
            <a:r>
              <a:rPr lang="en-US" sz="2400" dirty="0" err="1"/>
              <a:t>int</a:t>
            </a:r>
            <a:r>
              <a:rPr lang="en-US" sz="2400" dirty="0"/>
              <a:t> x;</a:t>
            </a:r>
          </a:p>
          <a:p>
            <a:pPr>
              <a:defRPr/>
            </a:pPr>
            <a:r>
              <a:rPr lang="en-US" sz="2400" dirty="0"/>
              <a:t>Public:</a:t>
            </a:r>
          </a:p>
          <a:p>
            <a:pPr>
              <a:defRPr/>
            </a:pPr>
            <a:r>
              <a:rPr lang="en-US" sz="2400" dirty="0"/>
              <a:t>Void </a:t>
            </a:r>
            <a:r>
              <a:rPr lang="en-US" sz="2400" dirty="0" err="1"/>
              <a:t>setvalue</a:t>
            </a:r>
            <a:r>
              <a:rPr lang="en-US" sz="2400" dirty="0"/>
              <a:t>(</a:t>
            </a:r>
            <a:r>
              <a:rPr lang="en-US" sz="2400" dirty="0" err="1"/>
              <a:t>int</a:t>
            </a:r>
            <a:r>
              <a:rPr lang="en-US" sz="2400" dirty="0"/>
              <a:t> </a:t>
            </a:r>
            <a:r>
              <a:rPr lang="en-US" sz="2400" dirty="0" err="1"/>
              <a:t>i</a:t>
            </a:r>
            <a:r>
              <a:rPr lang="en-US" sz="2400" dirty="0"/>
              <a:t>) {x=</a:t>
            </a:r>
            <a:r>
              <a:rPr lang="en-US" sz="2400" dirty="0" err="1"/>
              <a:t>i</a:t>
            </a:r>
            <a:r>
              <a:rPr lang="en-US" sz="2400" dirty="0"/>
              <a:t>;}</a:t>
            </a:r>
          </a:p>
          <a:p>
            <a:pPr>
              <a:defRPr/>
            </a:pPr>
            <a:r>
              <a:rPr lang="en-US" sz="2400" dirty="0"/>
              <a:t>Friend void max(XYZ,ABC);</a:t>
            </a:r>
          </a:p>
          <a:p>
            <a:pPr>
              <a:defRPr/>
            </a:pPr>
            <a:r>
              <a:rPr lang="en-US" sz="2400" dirty="0"/>
              <a:t>};</a:t>
            </a:r>
          </a:p>
          <a:p>
            <a:pPr>
              <a:defRPr/>
            </a:pPr>
            <a:r>
              <a:rPr lang="en-US" sz="2400" dirty="0"/>
              <a:t>Class ABC</a:t>
            </a:r>
          </a:p>
          <a:p>
            <a:pPr>
              <a:defRPr/>
            </a:pPr>
            <a:r>
              <a:rPr lang="en-US" sz="2400" dirty="0"/>
              <a:t>{ </a:t>
            </a:r>
            <a:r>
              <a:rPr lang="en-US" sz="2400" dirty="0" err="1"/>
              <a:t>int</a:t>
            </a:r>
            <a:r>
              <a:rPr lang="en-US" sz="2400" dirty="0"/>
              <a:t> a;</a:t>
            </a:r>
          </a:p>
          <a:p>
            <a:pPr>
              <a:defRPr/>
            </a:pPr>
            <a:r>
              <a:rPr lang="en-US" sz="2400" dirty="0"/>
              <a:t>Public:</a:t>
            </a:r>
          </a:p>
          <a:p>
            <a:pPr>
              <a:defRPr/>
            </a:pPr>
            <a:r>
              <a:rPr lang="en-US" sz="2400" dirty="0"/>
              <a:t>Void </a:t>
            </a:r>
            <a:r>
              <a:rPr lang="en-US" sz="2400" dirty="0" err="1"/>
              <a:t>setvalue</a:t>
            </a:r>
            <a:r>
              <a:rPr lang="en-US" sz="2400" dirty="0"/>
              <a:t>(</a:t>
            </a:r>
            <a:r>
              <a:rPr lang="en-US" sz="2400" dirty="0" err="1"/>
              <a:t>int</a:t>
            </a:r>
            <a:r>
              <a:rPr lang="en-US" sz="2400" dirty="0"/>
              <a:t> </a:t>
            </a:r>
            <a:r>
              <a:rPr lang="en-US" sz="2400" dirty="0" err="1"/>
              <a:t>i</a:t>
            </a:r>
            <a:r>
              <a:rPr lang="en-US" sz="2400" dirty="0"/>
              <a:t>) {a=</a:t>
            </a:r>
            <a:r>
              <a:rPr lang="en-US" sz="2400" dirty="0" err="1"/>
              <a:t>i</a:t>
            </a:r>
            <a:r>
              <a:rPr lang="en-US" sz="2400" dirty="0"/>
              <a:t>;}</a:t>
            </a:r>
          </a:p>
          <a:p>
            <a:pPr>
              <a:defRPr/>
            </a:pPr>
            <a:r>
              <a:rPr lang="en-US" sz="2400" dirty="0"/>
              <a:t>Friend void max(XYZ,ABC);</a:t>
            </a:r>
          </a:p>
          <a:p>
            <a:pPr>
              <a:defRPr/>
            </a:pPr>
            <a:r>
              <a:rPr lang="en-US" sz="2400" dirty="0"/>
              <a:t>};</a:t>
            </a:r>
          </a:p>
        </p:txBody>
      </p:sp>
      <p:sp>
        <p:nvSpPr>
          <p:cNvPr id="5" name="Rectangle 4"/>
          <p:cNvSpPr/>
          <p:nvPr/>
        </p:nvSpPr>
        <p:spPr>
          <a:xfrm>
            <a:off x="4038600" y="288925"/>
            <a:ext cx="2971800" cy="6172200"/>
          </a:xfrm>
          <a:prstGeom prst="rect">
            <a:avLst/>
          </a:prstGeom>
          <a:ln>
            <a:solidFill>
              <a:schemeClr val="tx1"/>
            </a:solidFill>
          </a:ln>
        </p:spPr>
        <p:style>
          <a:lnRef idx="3">
            <a:schemeClr val="lt1"/>
          </a:lnRef>
          <a:fillRef idx="1">
            <a:schemeClr val="accent2"/>
          </a:fillRef>
          <a:effectRef idx="1">
            <a:schemeClr val="accent2"/>
          </a:effectRef>
          <a:fontRef idx="minor">
            <a:schemeClr val="lt1"/>
          </a:fontRef>
        </p:style>
        <p:txBody>
          <a:bodyPr anchor="ctr"/>
          <a:lstStyle/>
          <a:p>
            <a:pPr>
              <a:defRPr/>
            </a:pPr>
            <a:r>
              <a:rPr lang="en-US" sz="2400" dirty="0"/>
              <a:t>Void max (XYZ </a:t>
            </a:r>
            <a:r>
              <a:rPr lang="en-US" sz="2400" dirty="0" err="1"/>
              <a:t>m,ABC</a:t>
            </a:r>
            <a:r>
              <a:rPr lang="en-US" sz="2400" dirty="0"/>
              <a:t> n)</a:t>
            </a:r>
          </a:p>
          <a:p>
            <a:pPr>
              <a:defRPr/>
            </a:pPr>
            <a:r>
              <a:rPr lang="en-US" sz="2400" dirty="0"/>
              <a:t>{</a:t>
            </a:r>
          </a:p>
          <a:p>
            <a:pPr>
              <a:defRPr/>
            </a:pPr>
            <a:r>
              <a:rPr lang="en-US" sz="2400" dirty="0"/>
              <a:t>If(</a:t>
            </a:r>
            <a:r>
              <a:rPr lang="en-US" sz="2400" dirty="0" err="1"/>
              <a:t>m.x</a:t>
            </a:r>
            <a:r>
              <a:rPr lang="en-US" sz="2400" dirty="0"/>
              <a:t>&gt;=</a:t>
            </a:r>
            <a:r>
              <a:rPr lang="en-US" sz="2400" dirty="0" err="1"/>
              <a:t>n.a</a:t>
            </a:r>
            <a:r>
              <a:rPr lang="en-US" sz="2400" dirty="0"/>
              <a:t>)</a:t>
            </a:r>
          </a:p>
          <a:p>
            <a:pPr>
              <a:defRPr/>
            </a:pPr>
            <a:r>
              <a:rPr lang="en-US" sz="2400" dirty="0" err="1"/>
              <a:t>Cout</a:t>
            </a:r>
            <a:r>
              <a:rPr lang="en-US" sz="2400" dirty="0"/>
              <a:t>&lt;&lt;</a:t>
            </a:r>
            <a:r>
              <a:rPr lang="en-US" sz="2400" dirty="0" err="1"/>
              <a:t>m.x</a:t>
            </a:r>
            <a:r>
              <a:rPr lang="en-US" sz="2400" dirty="0"/>
              <a:t>;</a:t>
            </a:r>
          </a:p>
          <a:p>
            <a:pPr>
              <a:defRPr/>
            </a:pPr>
            <a:r>
              <a:rPr lang="en-US" sz="2400" dirty="0"/>
              <a:t>Else</a:t>
            </a:r>
          </a:p>
          <a:p>
            <a:pPr>
              <a:defRPr/>
            </a:pPr>
            <a:r>
              <a:rPr lang="en-US" sz="2400" dirty="0" err="1"/>
              <a:t>Cout</a:t>
            </a:r>
            <a:r>
              <a:rPr lang="en-US" sz="2400" dirty="0"/>
              <a:t>&lt;&lt;</a:t>
            </a:r>
            <a:r>
              <a:rPr lang="en-US" sz="2400" dirty="0" err="1"/>
              <a:t>n.a</a:t>
            </a:r>
            <a:r>
              <a:rPr lang="en-US" sz="2400" dirty="0"/>
              <a:t>;</a:t>
            </a:r>
          </a:p>
          <a:p>
            <a:pPr>
              <a:defRPr/>
            </a:pPr>
            <a:r>
              <a:rPr lang="en-US" sz="2400" dirty="0"/>
              <a:t>}</a:t>
            </a:r>
          </a:p>
          <a:p>
            <a:pPr>
              <a:defRPr/>
            </a:pPr>
            <a:r>
              <a:rPr lang="en-US" sz="2400" dirty="0" err="1"/>
              <a:t>Int</a:t>
            </a:r>
            <a:r>
              <a:rPr lang="en-US" sz="2400" dirty="0"/>
              <a:t> main()</a:t>
            </a:r>
          </a:p>
          <a:p>
            <a:pPr>
              <a:defRPr/>
            </a:pPr>
            <a:r>
              <a:rPr lang="en-US" sz="2400" dirty="0"/>
              <a:t>{</a:t>
            </a:r>
          </a:p>
          <a:p>
            <a:pPr>
              <a:defRPr/>
            </a:pPr>
            <a:r>
              <a:rPr lang="en-US" sz="2400" dirty="0"/>
              <a:t>ABC  h;</a:t>
            </a:r>
          </a:p>
          <a:p>
            <a:pPr>
              <a:defRPr/>
            </a:pPr>
            <a:r>
              <a:rPr lang="en-US" sz="2400" dirty="0" err="1"/>
              <a:t>h.setvalue</a:t>
            </a:r>
            <a:r>
              <a:rPr lang="en-US" sz="2400" dirty="0"/>
              <a:t>(10);</a:t>
            </a:r>
          </a:p>
          <a:p>
            <a:pPr>
              <a:defRPr/>
            </a:pPr>
            <a:r>
              <a:rPr lang="en-US" sz="2400" dirty="0"/>
              <a:t>XYZ j;</a:t>
            </a:r>
          </a:p>
          <a:p>
            <a:pPr>
              <a:defRPr/>
            </a:pPr>
            <a:r>
              <a:rPr lang="en-US" sz="2400" dirty="0" err="1"/>
              <a:t>j.setvalue</a:t>
            </a:r>
            <a:r>
              <a:rPr lang="en-US" sz="2400" dirty="0"/>
              <a:t>(20);</a:t>
            </a:r>
          </a:p>
          <a:p>
            <a:pPr>
              <a:defRPr/>
            </a:pPr>
            <a:r>
              <a:rPr lang="en-US" sz="2400" dirty="0"/>
              <a:t>Max(</a:t>
            </a:r>
            <a:r>
              <a:rPr lang="en-US" sz="2400" dirty="0" err="1"/>
              <a:t>h,j</a:t>
            </a:r>
            <a:r>
              <a:rPr lang="en-US" sz="2400" dirty="0"/>
              <a:t>)</a:t>
            </a:r>
          </a:p>
          <a:p>
            <a:pPr>
              <a:defRPr/>
            </a:pPr>
            <a:r>
              <a:rPr lang="en-US" sz="2400" dirty="0"/>
              <a:t>}</a:t>
            </a:r>
          </a:p>
        </p:txBody>
      </p:sp>
      <p:sp>
        <p:nvSpPr>
          <p:cNvPr id="6" name="Oval 5"/>
          <p:cNvSpPr/>
          <p:nvPr/>
        </p:nvSpPr>
        <p:spPr>
          <a:xfrm>
            <a:off x="7086600" y="2133600"/>
            <a:ext cx="1981200" cy="25146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3200" b="1" dirty="0">
                <a:solidFill>
                  <a:srgbClr val="023018"/>
                </a:solidFill>
              </a:rPr>
              <a:t>Output </a:t>
            </a:r>
          </a:p>
          <a:p>
            <a:pPr algn="ctr">
              <a:defRPr/>
            </a:pPr>
            <a:r>
              <a:rPr lang="en-US" sz="3200" b="1" dirty="0">
                <a:solidFill>
                  <a:srgbClr val="023018"/>
                </a:solidFill>
              </a:rPr>
              <a:t>20</a:t>
            </a: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ate Placeholder 7"/>
          <p:cNvSpPr>
            <a:spLocks noGrp="1"/>
          </p:cNvSpPr>
          <p:nvPr>
            <p:ph type="dt" sz="half" idx="10"/>
          </p:nvPr>
        </p:nvSpPr>
        <p:spPr/>
        <p:txBody>
          <a:bodyPr/>
          <a:lstStyle/>
          <a:p>
            <a:fld id="{38B9A54B-500E-4BCA-8324-574BA490D67B}"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105</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457200" y="381000"/>
            <a:ext cx="8229600" cy="1143000"/>
          </a:xfrm>
        </p:spPr>
        <p:txBody>
          <a:bodyPr/>
          <a:lstStyle/>
          <a:p>
            <a:pPr eaLnBrk="1" hangingPunct="1"/>
            <a:r>
              <a:rPr lang="en-US" b="1" smtClean="0"/>
              <a:t>Pointers to Objects</a:t>
            </a:r>
            <a:endParaRPr lang="en-US" smtClean="0"/>
          </a:p>
        </p:txBody>
      </p:sp>
      <p:grpSp>
        <p:nvGrpSpPr>
          <p:cNvPr id="2" name="Group 3"/>
          <p:cNvGrpSpPr>
            <a:grpSpLocks/>
          </p:cNvGrpSpPr>
          <p:nvPr/>
        </p:nvGrpSpPr>
        <p:grpSpPr bwMode="auto">
          <a:xfrm>
            <a:off x="4640263" y="1219200"/>
            <a:ext cx="4127500" cy="3635375"/>
            <a:chOff x="1696594" y="1752600"/>
            <a:chExt cx="944245" cy="1676400"/>
          </a:xfrm>
        </p:grpSpPr>
        <p:sp>
          <p:nvSpPr>
            <p:cNvPr id="7" name="Rectangle 6"/>
            <p:cNvSpPr/>
            <p:nvPr/>
          </p:nvSpPr>
          <p:spPr>
            <a:xfrm>
              <a:off x="2082858" y="1752600"/>
              <a:ext cx="557981" cy="1676400"/>
            </a:xfrm>
            <a:prstGeom prst="rect">
              <a:avLst/>
            </a:prstGeom>
            <a:solidFill>
              <a:schemeClr val="accent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8" name="Oval 7"/>
            <p:cNvSpPr/>
            <p:nvPr/>
          </p:nvSpPr>
          <p:spPr>
            <a:xfrm>
              <a:off x="1775436" y="1946031"/>
              <a:ext cx="66226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51, Rajesh</a:t>
              </a:r>
            </a:p>
          </p:txBody>
        </p:sp>
        <p:sp>
          <p:nvSpPr>
            <p:cNvPr id="9" name="Rectangle 8"/>
            <p:cNvSpPr/>
            <p:nvPr/>
          </p:nvSpPr>
          <p:spPr>
            <a:xfrm>
              <a:off x="1712362" y="2438400"/>
              <a:ext cx="725337"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void </a:t>
              </a:r>
              <a:r>
                <a:rPr lang="en-US" sz="3200" b="1" dirty="0" err="1">
                  <a:solidFill>
                    <a:schemeClr val="tx1"/>
                  </a:solidFill>
                </a:rPr>
                <a:t>read_data</a:t>
              </a:r>
              <a:r>
                <a:rPr lang="en-US" sz="3200" b="1" dirty="0">
                  <a:solidFill>
                    <a:schemeClr val="tx1"/>
                  </a:solidFill>
                </a:rPr>
                <a:t>( )</a:t>
              </a:r>
            </a:p>
          </p:txBody>
        </p:sp>
        <p:sp>
          <p:nvSpPr>
            <p:cNvPr id="10" name="Rectangle 9"/>
            <p:cNvSpPr/>
            <p:nvPr/>
          </p:nvSpPr>
          <p:spPr>
            <a:xfrm>
              <a:off x="1696594" y="2895600"/>
              <a:ext cx="772641"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void </a:t>
              </a:r>
              <a:r>
                <a:rPr lang="en-US" sz="3200" b="1" dirty="0" err="1">
                  <a:solidFill>
                    <a:schemeClr val="tx1"/>
                  </a:solidFill>
                </a:rPr>
                <a:t>print_data</a:t>
              </a:r>
              <a:r>
                <a:rPr lang="en-US" sz="3200" b="1" dirty="0">
                  <a:solidFill>
                    <a:schemeClr val="tx1"/>
                  </a:solidFill>
                </a:rPr>
                <a:t>( )</a:t>
              </a:r>
            </a:p>
          </p:txBody>
        </p:sp>
      </p:grpSp>
      <p:sp>
        <p:nvSpPr>
          <p:cNvPr id="6" name="TextBox 5"/>
          <p:cNvSpPr txBox="1">
            <a:spLocks noChangeArrowheads="1"/>
          </p:cNvSpPr>
          <p:nvPr/>
        </p:nvSpPr>
        <p:spPr bwMode="auto">
          <a:xfrm>
            <a:off x="4572000" y="4995863"/>
            <a:ext cx="3581400" cy="1568450"/>
          </a:xfrm>
          <a:prstGeom prst="rect">
            <a:avLst/>
          </a:prstGeom>
          <a:noFill/>
          <a:ln w="9525">
            <a:noFill/>
            <a:miter lim="800000"/>
            <a:headEnd/>
            <a:tailEnd/>
          </a:ln>
        </p:spPr>
        <p:txBody>
          <a:bodyPr>
            <a:spAutoFit/>
          </a:bodyPr>
          <a:lstStyle/>
          <a:p>
            <a:pPr algn="ctr"/>
            <a:r>
              <a:rPr lang="en-US" sz="4800" b="1">
                <a:latin typeface="Calibri" pitchFamily="34" charset="0"/>
              </a:rPr>
              <a:t>st </a:t>
            </a:r>
          </a:p>
          <a:p>
            <a:pPr algn="ctr"/>
            <a:r>
              <a:rPr lang="en-US" sz="4800" b="1">
                <a:latin typeface="Calibri" pitchFamily="34" charset="0"/>
              </a:rPr>
              <a:t>2FCD54</a:t>
            </a:r>
          </a:p>
        </p:txBody>
      </p:sp>
      <p:sp>
        <p:nvSpPr>
          <p:cNvPr id="11" name="TextBox 10"/>
          <p:cNvSpPr txBox="1">
            <a:spLocks noChangeArrowheads="1"/>
          </p:cNvSpPr>
          <p:nvPr/>
        </p:nvSpPr>
        <p:spPr bwMode="auto">
          <a:xfrm>
            <a:off x="990600" y="1600200"/>
            <a:ext cx="3200400" cy="769938"/>
          </a:xfrm>
          <a:prstGeom prst="rect">
            <a:avLst/>
          </a:prstGeom>
          <a:noFill/>
          <a:ln w="9525">
            <a:noFill/>
            <a:miter lim="800000"/>
            <a:headEnd/>
            <a:tailEnd/>
          </a:ln>
        </p:spPr>
        <p:txBody>
          <a:bodyPr>
            <a:spAutoFit/>
          </a:bodyPr>
          <a:lstStyle/>
          <a:p>
            <a:r>
              <a:rPr lang="en-US" sz="4400">
                <a:latin typeface="Calibri" pitchFamily="34" charset="0"/>
              </a:rPr>
              <a:t>student    st;</a:t>
            </a:r>
          </a:p>
        </p:txBody>
      </p:sp>
      <p:sp>
        <p:nvSpPr>
          <p:cNvPr id="12" name="TextBox 11"/>
          <p:cNvSpPr txBox="1">
            <a:spLocks noChangeArrowheads="1"/>
          </p:cNvSpPr>
          <p:nvPr/>
        </p:nvSpPr>
        <p:spPr bwMode="auto">
          <a:xfrm>
            <a:off x="990600" y="2514600"/>
            <a:ext cx="3886200" cy="769938"/>
          </a:xfrm>
          <a:prstGeom prst="rect">
            <a:avLst/>
          </a:prstGeom>
          <a:noFill/>
          <a:ln w="9525">
            <a:noFill/>
            <a:miter lim="800000"/>
            <a:headEnd/>
            <a:tailEnd/>
          </a:ln>
        </p:spPr>
        <p:txBody>
          <a:bodyPr>
            <a:spAutoFit/>
          </a:bodyPr>
          <a:lstStyle/>
          <a:p>
            <a:r>
              <a:rPr lang="en-US" sz="4400">
                <a:latin typeface="Calibri" pitchFamily="34" charset="0"/>
              </a:rPr>
              <a:t>student  *ptr;</a:t>
            </a:r>
          </a:p>
        </p:txBody>
      </p:sp>
      <p:sp>
        <p:nvSpPr>
          <p:cNvPr id="13" name="TextBox 12"/>
          <p:cNvSpPr txBox="1">
            <a:spLocks noChangeArrowheads="1"/>
          </p:cNvSpPr>
          <p:nvPr/>
        </p:nvSpPr>
        <p:spPr bwMode="auto">
          <a:xfrm>
            <a:off x="1066800" y="3497263"/>
            <a:ext cx="3886200" cy="769937"/>
          </a:xfrm>
          <a:prstGeom prst="rect">
            <a:avLst/>
          </a:prstGeom>
          <a:noFill/>
          <a:ln w="9525">
            <a:noFill/>
            <a:miter lim="800000"/>
            <a:headEnd/>
            <a:tailEnd/>
          </a:ln>
        </p:spPr>
        <p:txBody>
          <a:bodyPr>
            <a:spAutoFit/>
          </a:bodyPr>
          <a:lstStyle/>
          <a:p>
            <a:r>
              <a:rPr lang="en-US" sz="4400">
                <a:latin typeface="Calibri" pitchFamily="34" charset="0"/>
              </a:rPr>
              <a:t>ptr   =   &amp; st;   </a:t>
            </a:r>
          </a:p>
        </p:txBody>
      </p:sp>
      <p:sp>
        <p:nvSpPr>
          <p:cNvPr id="14" name="Right Arrow 13"/>
          <p:cNvSpPr/>
          <p:nvPr/>
        </p:nvSpPr>
        <p:spPr>
          <a:xfrm>
            <a:off x="1371600" y="5410200"/>
            <a:ext cx="3810000" cy="1219200"/>
          </a:xfrm>
          <a:prstGeom prst="rightArrow">
            <a:avLst/>
          </a:prstGeom>
          <a:solidFill>
            <a:schemeClr val="accent2">
              <a:lumMod val="50000"/>
            </a:schemeClr>
          </a:solidFill>
          <a:effectLst>
            <a:reflection blurRad="6350" stA="50000" endA="300" endPos="55500" dist="50800" dir="5400000" sy="-100000" algn="bl" rotWithShape="0"/>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err="1"/>
              <a:t>ptr</a:t>
            </a:r>
            <a:endParaRPr lang="en-US" sz="4800" dirty="0"/>
          </a:p>
        </p:txBody>
      </p:sp>
      <p:grpSp>
        <p:nvGrpSpPr>
          <p:cNvPr id="18" name="Group 17"/>
          <p:cNvGrpSpPr/>
          <p:nvPr/>
        </p:nvGrpSpPr>
        <p:grpSpPr>
          <a:xfrm>
            <a:off x="0" y="0"/>
            <a:ext cx="9144000" cy="6858000"/>
            <a:chOff x="0" y="0"/>
            <a:chExt cx="9144000" cy="6858000"/>
          </a:xfrm>
        </p:grpSpPr>
        <p:sp>
          <p:nvSpPr>
            <p:cNvPr id="19" name="Rectangle 1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B4068ABC-E633-413F-A363-7C0E67C48007}"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pPr eaLnBrk="1" hangingPunct="1"/>
            <a:r>
              <a:rPr lang="en-US" b="1" smtClean="0"/>
              <a:t>Pointers to Objects</a:t>
            </a:r>
          </a:p>
        </p:txBody>
      </p:sp>
      <p:sp>
        <p:nvSpPr>
          <p:cNvPr id="152579" name="Content Placeholder 2"/>
          <p:cNvSpPr>
            <a:spLocks noGrp="1"/>
          </p:cNvSpPr>
          <p:nvPr>
            <p:ph idx="1"/>
          </p:nvPr>
        </p:nvSpPr>
        <p:spPr/>
        <p:txBody>
          <a:bodyPr/>
          <a:lstStyle/>
          <a:p>
            <a:r>
              <a:rPr lang="en-US" sz="2800" b="1" dirty="0" smtClean="0"/>
              <a:t>Pointers</a:t>
            </a:r>
            <a:r>
              <a:rPr lang="en-US" sz="2800" dirty="0" smtClean="0"/>
              <a:t> can be defined to </a:t>
            </a:r>
            <a:r>
              <a:rPr lang="en-US" sz="2800" b="1" dirty="0" smtClean="0"/>
              <a:t>hold</a:t>
            </a:r>
            <a:r>
              <a:rPr lang="en-US" sz="2800" dirty="0" smtClean="0"/>
              <a:t> the </a:t>
            </a:r>
            <a:r>
              <a:rPr lang="en-US" sz="2800" b="1" dirty="0" smtClean="0"/>
              <a:t>address</a:t>
            </a:r>
            <a:r>
              <a:rPr lang="en-US" sz="2800" dirty="0" smtClean="0"/>
              <a:t> of an </a:t>
            </a:r>
            <a:r>
              <a:rPr lang="en-US" sz="2800" b="1" dirty="0" smtClean="0"/>
              <a:t>object</a:t>
            </a:r>
            <a:r>
              <a:rPr lang="en-US" sz="2800" dirty="0" smtClean="0"/>
              <a:t>, which is created statically or dynamically</a:t>
            </a:r>
          </a:p>
        </p:txBody>
      </p:sp>
      <p:grpSp>
        <p:nvGrpSpPr>
          <p:cNvPr id="2" name="Group 15"/>
          <p:cNvGrpSpPr>
            <a:grpSpLocks/>
          </p:cNvGrpSpPr>
          <p:nvPr/>
        </p:nvGrpSpPr>
        <p:grpSpPr bwMode="auto">
          <a:xfrm>
            <a:off x="381000" y="2971800"/>
            <a:ext cx="3505200" cy="3581400"/>
            <a:chOff x="533400" y="1676400"/>
            <a:chExt cx="3505200" cy="2822478"/>
          </a:xfrm>
        </p:grpSpPr>
        <p:grpSp>
          <p:nvGrpSpPr>
            <p:cNvPr id="3" name="Group 3"/>
            <p:cNvGrpSpPr>
              <a:grpSpLocks/>
            </p:cNvGrpSpPr>
            <p:nvPr/>
          </p:nvGrpSpPr>
          <p:grpSpPr bwMode="auto">
            <a:xfrm>
              <a:off x="533400" y="1676400"/>
              <a:ext cx="3505200" cy="1981200"/>
              <a:chOff x="1523144" y="1752600"/>
              <a:chExt cx="1624123" cy="1676400"/>
            </a:xfrm>
          </p:grpSpPr>
          <p:sp>
            <p:nvSpPr>
              <p:cNvPr id="10" name="Rectangle 9"/>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33, Joseph</a:t>
                </a:r>
              </a:p>
            </p:txBody>
          </p:sp>
          <p:sp>
            <p:nvSpPr>
              <p:cNvPr id="12" name="Rectangle 11"/>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13" name="Rectangle 12"/>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152584" name="TextBox 8"/>
            <p:cNvSpPr txBox="1">
              <a:spLocks noChangeArrowheads="1"/>
            </p:cNvSpPr>
            <p:nvPr/>
          </p:nvSpPr>
          <p:spPr bwMode="auto">
            <a:xfrm>
              <a:off x="838200" y="3649976"/>
              <a:ext cx="2895600" cy="848902"/>
            </a:xfrm>
            <a:prstGeom prst="rect">
              <a:avLst/>
            </a:prstGeom>
            <a:noFill/>
            <a:ln w="9525">
              <a:noFill/>
              <a:miter lim="800000"/>
              <a:headEnd/>
              <a:tailEnd/>
            </a:ln>
          </p:spPr>
          <p:txBody>
            <a:bodyPr>
              <a:spAutoFit/>
            </a:bodyPr>
            <a:lstStyle/>
            <a:p>
              <a:pPr algn="ctr"/>
              <a:r>
                <a:rPr lang="en-US" sz="3200" b="1" dirty="0" err="1">
                  <a:latin typeface="Calibri" pitchFamily="34" charset="0"/>
                </a:rPr>
                <a:t>st</a:t>
              </a:r>
              <a:r>
                <a:rPr lang="en-US" sz="3200" b="1" dirty="0">
                  <a:latin typeface="Calibri" pitchFamily="34" charset="0"/>
                </a:rPr>
                <a:t> </a:t>
              </a:r>
            </a:p>
            <a:p>
              <a:pPr algn="ctr"/>
              <a:r>
                <a:rPr lang="en-US" sz="3200" b="1" dirty="0">
                  <a:latin typeface="Calibri" pitchFamily="34" charset="0"/>
                </a:rPr>
                <a:t>2FCDA4</a:t>
              </a:r>
            </a:p>
          </p:txBody>
        </p:sp>
      </p:grpSp>
      <p:sp>
        <p:nvSpPr>
          <p:cNvPr id="14" name="TextBox 13"/>
          <p:cNvSpPr txBox="1">
            <a:spLocks noChangeArrowheads="1"/>
          </p:cNvSpPr>
          <p:nvPr/>
        </p:nvSpPr>
        <p:spPr bwMode="auto">
          <a:xfrm>
            <a:off x="4343400" y="4343400"/>
            <a:ext cx="4495800" cy="1384300"/>
          </a:xfrm>
          <a:prstGeom prst="rect">
            <a:avLst/>
          </a:prstGeom>
          <a:noFill/>
          <a:ln w="9525">
            <a:noFill/>
            <a:miter lim="800000"/>
            <a:headEnd/>
            <a:tailEnd/>
          </a:ln>
        </p:spPr>
        <p:txBody>
          <a:bodyPr>
            <a:spAutoFit/>
          </a:bodyPr>
          <a:lstStyle/>
          <a:p>
            <a:r>
              <a:rPr lang="en-US" sz="2800" b="1" dirty="0">
                <a:latin typeface="Calibri" pitchFamily="34" charset="0"/>
              </a:rPr>
              <a:t>Dynamically created object:</a:t>
            </a:r>
          </a:p>
          <a:p>
            <a:r>
              <a:rPr lang="en-US" sz="2800" dirty="0">
                <a:latin typeface="Calibri" pitchFamily="34" charset="0"/>
              </a:rPr>
              <a:t>student    *</a:t>
            </a:r>
            <a:r>
              <a:rPr lang="en-US" sz="2800" dirty="0" err="1">
                <a:latin typeface="Calibri" pitchFamily="34" charset="0"/>
              </a:rPr>
              <a:t>stp</a:t>
            </a:r>
            <a:r>
              <a:rPr lang="en-US" sz="2800" dirty="0">
                <a:latin typeface="Calibri" pitchFamily="34" charset="0"/>
              </a:rPr>
              <a:t>;</a:t>
            </a:r>
          </a:p>
          <a:p>
            <a:r>
              <a:rPr lang="en-US" sz="2800" dirty="0" err="1">
                <a:latin typeface="Calibri" pitchFamily="34" charset="0"/>
              </a:rPr>
              <a:t>stp</a:t>
            </a:r>
            <a:r>
              <a:rPr lang="en-US" sz="2800" dirty="0">
                <a:latin typeface="Calibri" pitchFamily="34" charset="0"/>
              </a:rPr>
              <a:t>      =      new student;</a:t>
            </a:r>
          </a:p>
        </p:txBody>
      </p:sp>
      <p:sp>
        <p:nvSpPr>
          <p:cNvPr id="15" name="TextBox 14"/>
          <p:cNvSpPr txBox="1">
            <a:spLocks noChangeArrowheads="1"/>
          </p:cNvSpPr>
          <p:nvPr/>
        </p:nvSpPr>
        <p:spPr bwMode="auto">
          <a:xfrm>
            <a:off x="4343400" y="2882900"/>
            <a:ext cx="4495800" cy="1384300"/>
          </a:xfrm>
          <a:prstGeom prst="rect">
            <a:avLst/>
          </a:prstGeom>
          <a:noFill/>
          <a:ln w="9525">
            <a:noFill/>
            <a:miter lim="800000"/>
            <a:headEnd/>
            <a:tailEnd/>
          </a:ln>
        </p:spPr>
        <p:txBody>
          <a:bodyPr>
            <a:spAutoFit/>
          </a:bodyPr>
          <a:lstStyle/>
          <a:p>
            <a:r>
              <a:rPr lang="en-US" sz="2800" b="1" dirty="0">
                <a:latin typeface="Calibri" pitchFamily="34" charset="0"/>
              </a:rPr>
              <a:t>Statically created object:</a:t>
            </a:r>
          </a:p>
          <a:p>
            <a:r>
              <a:rPr lang="en-US" sz="2800" dirty="0">
                <a:latin typeface="Calibri" pitchFamily="34" charset="0"/>
              </a:rPr>
              <a:t>student       *</a:t>
            </a:r>
            <a:r>
              <a:rPr lang="en-US" sz="2800" dirty="0" err="1">
                <a:latin typeface="Calibri" pitchFamily="34" charset="0"/>
              </a:rPr>
              <a:t>stp</a:t>
            </a:r>
            <a:r>
              <a:rPr lang="en-US" sz="2800" dirty="0">
                <a:latin typeface="Calibri" pitchFamily="34" charset="0"/>
              </a:rPr>
              <a:t>;</a:t>
            </a:r>
          </a:p>
          <a:p>
            <a:r>
              <a:rPr lang="en-US" sz="2800" dirty="0" err="1">
                <a:latin typeface="Calibri" pitchFamily="34" charset="0"/>
              </a:rPr>
              <a:t>stp</a:t>
            </a:r>
            <a:r>
              <a:rPr lang="en-US" sz="2800" dirty="0">
                <a:latin typeface="Calibri" pitchFamily="34" charset="0"/>
              </a:rPr>
              <a:t>  =   &amp;</a:t>
            </a:r>
            <a:r>
              <a:rPr lang="en-US" sz="2800" dirty="0" err="1">
                <a:latin typeface="Calibri" pitchFamily="34" charset="0"/>
              </a:rPr>
              <a:t>st</a:t>
            </a:r>
            <a:r>
              <a:rPr lang="en-US" sz="2800" dirty="0">
                <a:latin typeface="Calibri" pitchFamily="34" charset="0"/>
              </a:rPr>
              <a:t>;</a:t>
            </a:r>
          </a:p>
        </p:txBody>
      </p:sp>
      <p:grpSp>
        <p:nvGrpSpPr>
          <p:cNvPr id="19" name="Group 18"/>
          <p:cNvGrpSpPr/>
          <p:nvPr/>
        </p:nvGrpSpPr>
        <p:grpSpPr>
          <a:xfrm>
            <a:off x="0" y="0"/>
            <a:ext cx="9144000" cy="6858000"/>
            <a:chOff x="0" y="0"/>
            <a:chExt cx="9144000" cy="6858000"/>
          </a:xfrm>
        </p:grpSpPr>
        <p:sp>
          <p:nvSpPr>
            <p:cNvPr id="20" name="Rectangle 1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7" name="Date Placeholder 16"/>
          <p:cNvSpPr>
            <a:spLocks noGrp="1"/>
          </p:cNvSpPr>
          <p:nvPr>
            <p:ph type="dt" sz="half" idx="10"/>
          </p:nvPr>
        </p:nvSpPr>
        <p:spPr/>
        <p:txBody>
          <a:bodyPr/>
          <a:lstStyle/>
          <a:p>
            <a:fld id="{971870D3-039C-49A3-9D24-451AF78B07E4}" type="datetime1">
              <a:rPr lang="en-US" smtClean="0"/>
              <a:t>8/16/2018</a:t>
            </a:fld>
            <a:endParaRPr lang="en-US"/>
          </a:p>
        </p:txBody>
      </p:sp>
      <p:sp>
        <p:nvSpPr>
          <p:cNvPr id="18" name="Slide Number Placeholder 17"/>
          <p:cNvSpPr>
            <a:spLocks noGrp="1"/>
          </p:cNvSpPr>
          <p:nvPr>
            <p:ph type="sldNum" sz="quarter" idx="12"/>
          </p:nvPr>
        </p:nvSpPr>
        <p:spPr/>
        <p:txBody>
          <a:bodyPr/>
          <a:lstStyle/>
          <a:p>
            <a:fld id="{BFFEF632-3232-4B5E-A6EE-15636C3A051E}"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pPr eaLnBrk="1" hangingPunct="1"/>
            <a:r>
              <a:rPr lang="en-US" b="1" smtClean="0"/>
              <a:t>Pointers to Objects</a:t>
            </a:r>
            <a:endParaRPr lang="en-US" smtClean="0"/>
          </a:p>
        </p:txBody>
      </p:sp>
      <p:sp>
        <p:nvSpPr>
          <p:cNvPr id="4" name="Content Placeholder 2"/>
          <p:cNvSpPr>
            <a:spLocks noGrp="1"/>
          </p:cNvSpPr>
          <p:nvPr>
            <p:ph idx="1"/>
          </p:nvPr>
        </p:nvSpPr>
        <p:spPr/>
        <p:txBody>
          <a:bodyPr>
            <a:normAutofit fontScale="92500" lnSpcReduction="20000"/>
          </a:bodyPr>
          <a:lstStyle/>
          <a:p>
            <a:pPr eaLnBrk="1" hangingPunct="1"/>
            <a:r>
              <a:rPr lang="en-US" b="1" dirty="0" smtClean="0"/>
              <a:t>Accessing Members of objects:</a:t>
            </a:r>
          </a:p>
          <a:p>
            <a:pPr eaLnBrk="1" hangingPunct="1">
              <a:buFont typeface="Arial" pitchFamily="34" charset="0"/>
              <a:buNone/>
            </a:pPr>
            <a:r>
              <a:rPr lang="en-US" b="1" dirty="0" smtClean="0"/>
              <a:t>      Syntax:</a:t>
            </a:r>
          </a:p>
          <a:p>
            <a:pPr eaLnBrk="1" hangingPunct="1">
              <a:buFont typeface="Arial" pitchFamily="34" charset="0"/>
              <a:buNone/>
            </a:pPr>
            <a:r>
              <a:rPr lang="en-US" dirty="0" smtClean="0"/>
              <a:t>       </a:t>
            </a:r>
            <a:r>
              <a:rPr lang="en-US" dirty="0" err="1" smtClean="0"/>
              <a:t>ptr_obj</a:t>
            </a:r>
            <a:r>
              <a:rPr lang="en-US" sz="3600" b="1" dirty="0" err="1" smtClean="0">
                <a:sym typeface="Wingdings" pitchFamily="2" charset="2"/>
              </a:rPr>
              <a:t></a:t>
            </a:r>
            <a:r>
              <a:rPr lang="en-US" dirty="0" err="1" smtClean="0">
                <a:sym typeface="Wingdings" pitchFamily="2" charset="2"/>
              </a:rPr>
              <a:t>member_name</a:t>
            </a:r>
            <a:r>
              <a:rPr lang="en-US" dirty="0" smtClean="0">
                <a:sym typeface="Wingdings" pitchFamily="2" charset="2"/>
              </a:rPr>
              <a:t>;</a:t>
            </a:r>
          </a:p>
          <a:p>
            <a:pPr eaLnBrk="1" hangingPunct="1">
              <a:buFont typeface="Arial" pitchFamily="34" charset="0"/>
              <a:buNone/>
            </a:pPr>
            <a:r>
              <a:rPr lang="en-US" dirty="0" smtClean="0">
                <a:sym typeface="Wingdings" pitchFamily="2" charset="2"/>
              </a:rPr>
              <a:t>	   </a:t>
            </a:r>
            <a:r>
              <a:rPr lang="en-US" dirty="0" err="1" smtClean="0">
                <a:sym typeface="Wingdings" pitchFamily="2" charset="2"/>
              </a:rPr>
              <a:t>ptr_obj</a:t>
            </a:r>
            <a:r>
              <a:rPr lang="en-US" sz="3600" b="1" dirty="0" err="1" smtClean="0">
                <a:sym typeface="Wingdings" pitchFamily="2" charset="2"/>
              </a:rPr>
              <a:t></a:t>
            </a:r>
            <a:r>
              <a:rPr lang="en-US" dirty="0" err="1" smtClean="0">
                <a:sym typeface="Wingdings" pitchFamily="2" charset="2"/>
              </a:rPr>
              <a:t>memberfunction_name</a:t>
            </a:r>
            <a:r>
              <a:rPr lang="en-US" dirty="0" smtClean="0">
                <a:sym typeface="Wingdings" pitchFamily="2" charset="2"/>
              </a:rPr>
              <a:t>(  );</a:t>
            </a:r>
          </a:p>
          <a:p>
            <a:pPr eaLnBrk="1" hangingPunct="1">
              <a:buFont typeface="Arial" pitchFamily="34" charset="0"/>
              <a:buNone/>
            </a:pPr>
            <a:endParaRPr lang="en-US" b="1" dirty="0" smtClean="0">
              <a:sym typeface="Wingdings" pitchFamily="2" charset="2"/>
            </a:endParaRPr>
          </a:p>
          <a:p>
            <a:pPr eaLnBrk="1" hangingPunct="1">
              <a:buFont typeface="Arial" pitchFamily="34" charset="0"/>
              <a:buNone/>
            </a:pPr>
            <a:r>
              <a:rPr lang="en-US" b="1" dirty="0" smtClean="0">
                <a:sym typeface="Wingdings" pitchFamily="2" charset="2"/>
              </a:rPr>
              <a:t>      Example:</a:t>
            </a:r>
          </a:p>
          <a:p>
            <a:pPr eaLnBrk="1" hangingPunct="1">
              <a:buFont typeface="Arial" pitchFamily="34" charset="0"/>
              <a:buNone/>
            </a:pPr>
            <a:r>
              <a:rPr lang="en-US" dirty="0" smtClean="0"/>
              <a:t>       </a:t>
            </a:r>
            <a:r>
              <a:rPr lang="en-US" dirty="0" err="1" smtClean="0"/>
              <a:t>stp</a:t>
            </a:r>
            <a:r>
              <a:rPr lang="en-US" sz="3600" b="1" dirty="0" err="1" smtClean="0">
                <a:sym typeface="Wingdings" pitchFamily="2" charset="2"/>
              </a:rPr>
              <a:t></a:t>
            </a:r>
            <a:r>
              <a:rPr lang="en-US" dirty="0" err="1" smtClean="0">
                <a:sym typeface="Wingdings" pitchFamily="2" charset="2"/>
              </a:rPr>
              <a:t>st_name</a:t>
            </a:r>
            <a:r>
              <a:rPr lang="en-US" dirty="0" smtClean="0">
                <a:sym typeface="Wingdings" pitchFamily="2" charset="2"/>
              </a:rPr>
              <a:t>;</a:t>
            </a:r>
          </a:p>
          <a:p>
            <a:pPr eaLnBrk="1" hangingPunct="1">
              <a:buFont typeface="Arial" pitchFamily="34" charset="0"/>
              <a:buNone/>
            </a:pPr>
            <a:r>
              <a:rPr lang="en-US" dirty="0" smtClean="0">
                <a:sym typeface="Wingdings" pitchFamily="2" charset="2"/>
              </a:rPr>
              <a:t>	   </a:t>
            </a:r>
            <a:r>
              <a:rPr lang="en-US" dirty="0" err="1" smtClean="0">
                <a:sym typeface="Wingdings" pitchFamily="2" charset="2"/>
              </a:rPr>
              <a:t>stp</a:t>
            </a:r>
            <a:r>
              <a:rPr lang="en-US" sz="3600" b="1" dirty="0" err="1" smtClean="0">
                <a:sym typeface="Wingdings" pitchFamily="2" charset="2"/>
              </a:rPr>
              <a:t></a:t>
            </a:r>
            <a:r>
              <a:rPr lang="en-US" dirty="0" err="1" smtClean="0">
                <a:sym typeface="Wingdings" pitchFamily="2" charset="2"/>
              </a:rPr>
              <a:t>read_data</a:t>
            </a:r>
            <a:r>
              <a:rPr lang="en-US" dirty="0" smtClean="0">
                <a:sym typeface="Wingdings" pitchFamily="2" charset="2"/>
              </a:rPr>
              <a:t>(  </a:t>
            </a:r>
            <a:r>
              <a:rPr lang="en-US" dirty="0" smtClean="0">
                <a:sym typeface="Wingdings" pitchFamily="2" charset="2"/>
              </a:rPr>
              <a:t>);</a:t>
            </a:r>
          </a:p>
          <a:p>
            <a:pPr eaLnBrk="1" hangingPunct="1">
              <a:buFont typeface="Arial" pitchFamily="34" charset="0"/>
              <a:buNone/>
            </a:pPr>
            <a:r>
              <a:rPr lang="en-US" dirty="0" smtClean="0">
                <a:sym typeface="Wingdings" pitchFamily="2" charset="2"/>
              </a:rPr>
              <a:t>		</a:t>
            </a:r>
            <a:endParaRPr lang="en-US" b="1" dirty="0" smtClean="0">
              <a:sym typeface="Wingdings" pitchFamily="2" charset="2"/>
            </a:endParaRPr>
          </a:p>
          <a:p>
            <a:pPr eaLnBrk="1" hangingPunct="1">
              <a:buFont typeface="Arial" pitchFamily="34" charset="0"/>
              <a:buNone/>
            </a:pPr>
            <a:endParaRPr lang="en-US" b="1" dirty="0" smtClean="0">
              <a:sym typeface="Wingdings" pitchFamily="2" charset="2"/>
            </a:endParaRP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6ECEE7C6-EF8C-4699-BEA6-F651FB9D18E7}"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a:xfrm>
            <a:off x="457200" y="381000"/>
            <a:ext cx="8229600" cy="1143000"/>
          </a:xfrm>
        </p:spPr>
        <p:txBody>
          <a:bodyPr/>
          <a:lstStyle/>
          <a:p>
            <a:pPr eaLnBrk="1" hangingPunct="1"/>
            <a:r>
              <a:rPr lang="en-US" b="1" smtClean="0"/>
              <a:t>The </a:t>
            </a:r>
            <a:r>
              <a:rPr lang="en-US" b="1" i="1" smtClean="0"/>
              <a:t>this</a:t>
            </a:r>
            <a:r>
              <a:rPr lang="en-US" b="1" smtClean="0"/>
              <a:t> Pointer</a:t>
            </a:r>
          </a:p>
        </p:txBody>
      </p:sp>
      <p:sp>
        <p:nvSpPr>
          <p:cNvPr id="154627" name="Content Placeholder 2"/>
          <p:cNvSpPr>
            <a:spLocks noGrp="1"/>
          </p:cNvSpPr>
          <p:nvPr>
            <p:ph idx="1"/>
          </p:nvPr>
        </p:nvSpPr>
        <p:spPr/>
        <p:txBody>
          <a:bodyPr/>
          <a:lstStyle/>
          <a:p>
            <a:r>
              <a:rPr lang="en-US" dirty="0" smtClean="0"/>
              <a:t>The </a:t>
            </a:r>
            <a:r>
              <a:rPr lang="en-US" b="1" dirty="0" smtClean="0"/>
              <a:t>this</a:t>
            </a:r>
            <a:r>
              <a:rPr lang="en-US" dirty="0" smtClean="0"/>
              <a:t> pointer points to the object that invoked the function</a:t>
            </a:r>
          </a:p>
          <a:p>
            <a:pPr eaLnBrk="1" hangingPunct="1">
              <a:buFont typeface="Arial" pitchFamily="34" charset="0"/>
              <a:buNone/>
            </a:pPr>
            <a:endParaRPr lang="en-US" dirty="0" smtClean="0"/>
          </a:p>
          <a:p>
            <a:pPr eaLnBrk="1" hangingPunct="1"/>
            <a:r>
              <a:rPr lang="en-US" dirty="0" smtClean="0"/>
              <a:t>When a member function is called </a:t>
            </a:r>
            <a:r>
              <a:rPr lang="en-US" b="1" dirty="0" smtClean="0"/>
              <a:t>with</a:t>
            </a:r>
            <a:r>
              <a:rPr lang="en-US" dirty="0" smtClean="0"/>
              <a:t> an </a:t>
            </a:r>
            <a:r>
              <a:rPr lang="en-US" b="1" dirty="0" smtClean="0"/>
              <a:t>object</a:t>
            </a:r>
            <a:r>
              <a:rPr lang="en-US" dirty="0" smtClean="0"/>
              <a:t>,  it is </a:t>
            </a:r>
            <a:r>
              <a:rPr lang="en-US" b="1" dirty="0" smtClean="0"/>
              <a:t>automatically passed </a:t>
            </a:r>
            <a:r>
              <a:rPr lang="en-US" dirty="0" smtClean="0"/>
              <a:t>an implicit argument that is a </a:t>
            </a:r>
            <a:r>
              <a:rPr lang="en-US" b="1" dirty="0" smtClean="0"/>
              <a:t>pointer</a:t>
            </a:r>
            <a:r>
              <a:rPr lang="en-US" dirty="0" smtClean="0"/>
              <a:t> to the invoking object (that is, the object on which the function is called).</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2CEDAB7A-DBF9-43AA-8E25-3E130E563083}"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b="1" smtClean="0"/>
              <a:t>Object</a:t>
            </a:r>
            <a:endParaRPr lang="en-US" smtClean="0"/>
          </a:p>
        </p:txBody>
      </p:sp>
      <p:sp>
        <p:nvSpPr>
          <p:cNvPr id="4" name="Flowchart: Summing Junction 3"/>
          <p:cNvSpPr/>
          <p:nvPr/>
        </p:nvSpPr>
        <p:spPr>
          <a:xfrm>
            <a:off x="1371600" y="1524000"/>
            <a:ext cx="6553200" cy="4724400"/>
          </a:xfrm>
          <a:prstGeom prst="flowChartSummingJunct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lowchart: Connector 4"/>
          <p:cNvSpPr/>
          <p:nvPr/>
        </p:nvSpPr>
        <p:spPr>
          <a:xfrm>
            <a:off x="2895600" y="2667000"/>
            <a:ext cx="3429000" cy="2590800"/>
          </a:xfrm>
          <a:prstGeom prst="flowChartConnector">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gradFill>
          <a:ln>
            <a:solidFill>
              <a:schemeClr val="accent2">
                <a:lumMod val="60000"/>
                <a:lumOff val="4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21" name="TextBox 5"/>
          <p:cNvSpPr txBox="1">
            <a:spLocks noChangeArrowheads="1"/>
          </p:cNvSpPr>
          <p:nvPr/>
        </p:nvSpPr>
        <p:spPr bwMode="auto">
          <a:xfrm>
            <a:off x="3352800" y="3581400"/>
            <a:ext cx="2667000" cy="646113"/>
          </a:xfrm>
          <a:prstGeom prst="rect">
            <a:avLst/>
          </a:prstGeom>
          <a:noFill/>
          <a:ln w="9525">
            <a:noFill/>
            <a:miter lim="800000"/>
            <a:headEnd/>
            <a:tailEnd/>
          </a:ln>
        </p:spPr>
        <p:txBody>
          <a:bodyPr>
            <a:spAutoFit/>
          </a:bodyPr>
          <a:lstStyle/>
          <a:p>
            <a:pPr algn="ctr"/>
            <a:r>
              <a:rPr lang="en-US" sz="3600" b="1" dirty="0">
                <a:latin typeface="Calibri" pitchFamily="34" charset="0"/>
              </a:rPr>
              <a:t>Attributes</a:t>
            </a:r>
          </a:p>
        </p:txBody>
      </p:sp>
      <p:sp>
        <p:nvSpPr>
          <p:cNvPr id="13322" name="TextBox 6"/>
          <p:cNvSpPr txBox="1">
            <a:spLocks noChangeArrowheads="1"/>
          </p:cNvSpPr>
          <p:nvPr/>
        </p:nvSpPr>
        <p:spPr bwMode="auto">
          <a:xfrm>
            <a:off x="3810000" y="2057400"/>
            <a:ext cx="1981200" cy="461963"/>
          </a:xfrm>
          <a:prstGeom prst="rect">
            <a:avLst/>
          </a:prstGeom>
          <a:noFill/>
          <a:ln w="9525">
            <a:noFill/>
            <a:miter lim="800000"/>
            <a:headEnd/>
            <a:tailEnd/>
          </a:ln>
        </p:spPr>
        <p:txBody>
          <a:bodyPr>
            <a:spAutoFit/>
          </a:bodyPr>
          <a:lstStyle/>
          <a:p>
            <a:r>
              <a:rPr lang="en-US" sz="2400" b="1" dirty="0">
                <a:latin typeface="Calibri" pitchFamily="34" charset="0"/>
              </a:rPr>
              <a:t>Operation</a:t>
            </a:r>
          </a:p>
        </p:txBody>
      </p:sp>
      <p:sp>
        <p:nvSpPr>
          <p:cNvPr id="13323" name="TextBox 7"/>
          <p:cNvSpPr txBox="1">
            <a:spLocks noChangeArrowheads="1"/>
          </p:cNvSpPr>
          <p:nvPr/>
        </p:nvSpPr>
        <p:spPr bwMode="auto">
          <a:xfrm>
            <a:off x="6324600" y="3729038"/>
            <a:ext cx="1524000" cy="461962"/>
          </a:xfrm>
          <a:prstGeom prst="rect">
            <a:avLst/>
          </a:prstGeom>
          <a:noFill/>
          <a:ln w="9525">
            <a:noFill/>
            <a:miter lim="800000"/>
            <a:headEnd/>
            <a:tailEnd/>
          </a:ln>
        </p:spPr>
        <p:txBody>
          <a:bodyPr>
            <a:spAutoFit/>
          </a:bodyPr>
          <a:lstStyle/>
          <a:p>
            <a:r>
              <a:rPr lang="en-US" sz="2400" b="1" dirty="0">
                <a:latin typeface="Calibri" pitchFamily="34" charset="0"/>
              </a:rPr>
              <a:t>Operation</a:t>
            </a:r>
          </a:p>
        </p:txBody>
      </p:sp>
      <p:sp>
        <p:nvSpPr>
          <p:cNvPr id="13324" name="TextBox 9"/>
          <p:cNvSpPr txBox="1">
            <a:spLocks noChangeArrowheads="1"/>
          </p:cNvSpPr>
          <p:nvPr/>
        </p:nvSpPr>
        <p:spPr bwMode="auto">
          <a:xfrm>
            <a:off x="1447800" y="3733800"/>
            <a:ext cx="1524000" cy="461963"/>
          </a:xfrm>
          <a:prstGeom prst="rect">
            <a:avLst/>
          </a:prstGeom>
          <a:noFill/>
          <a:ln w="9525">
            <a:noFill/>
            <a:miter lim="800000"/>
            <a:headEnd/>
            <a:tailEnd/>
          </a:ln>
        </p:spPr>
        <p:txBody>
          <a:bodyPr>
            <a:spAutoFit/>
          </a:bodyPr>
          <a:lstStyle/>
          <a:p>
            <a:r>
              <a:rPr lang="en-US" sz="2400" b="1">
                <a:latin typeface="Calibri" pitchFamily="34" charset="0"/>
              </a:rPr>
              <a:t>Operation</a:t>
            </a:r>
          </a:p>
        </p:txBody>
      </p:sp>
      <p:sp>
        <p:nvSpPr>
          <p:cNvPr id="13325" name="TextBox 10"/>
          <p:cNvSpPr txBox="1">
            <a:spLocks noChangeArrowheads="1"/>
          </p:cNvSpPr>
          <p:nvPr/>
        </p:nvSpPr>
        <p:spPr bwMode="auto">
          <a:xfrm>
            <a:off x="3886200" y="5410200"/>
            <a:ext cx="1524000" cy="461963"/>
          </a:xfrm>
          <a:prstGeom prst="rect">
            <a:avLst/>
          </a:prstGeom>
          <a:noFill/>
          <a:ln w="9525">
            <a:noFill/>
            <a:miter lim="800000"/>
            <a:headEnd/>
            <a:tailEnd/>
          </a:ln>
        </p:spPr>
        <p:txBody>
          <a:bodyPr>
            <a:spAutoFit/>
          </a:bodyPr>
          <a:lstStyle/>
          <a:p>
            <a:r>
              <a:rPr lang="en-US" sz="2400" b="1">
                <a:latin typeface="Calibri" pitchFamily="34" charset="0"/>
              </a:rPr>
              <a:t>Operation</a:t>
            </a:r>
          </a:p>
        </p:txBody>
      </p:sp>
      <p:grpSp>
        <p:nvGrpSpPr>
          <p:cNvPr id="13" name="Group 12"/>
          <p:cNvGrpSpPr/>
          <p:nvPr/>
        </p:nvGrpSpPr>
        <p:grpSpPr>
          <a:xfrm>
            <a:off x="0" y="0"/>
            <a:ext cx="9144000" cy="6858000"/>
            <a:chOff x="0" y="0"/>
            <a:chExt cx="9144000" cy="6858000"/>
          </a:xfrm>
        </p:grpSpPr>
        <p:sp>
          <p:nvSpPr>
            <p:cNvPr id="14" name="Rectangle 13"/>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7" name="Date Placeholder 16"/>
          <p:cNvSpPr>
            <a:spLocks noGrp="1"/>
          </p:cNvSpPr>
          <p:nvPr>
            <p:ph type="dt" sz="half" idx="10"/>
          </p:nvPr>
        </p:nvSpPr>
        <p:spPr/>
        <p:txBody>
          <a:bodyPr/>
          <a:lstStyle/>
          <a:p>
            <a:fld id="{BF10A3C4-7AA4-4400-A28D-00361027F3E3}" type="datetime1">
              <a:rPr lang="en-US" smtClean="0"/>
              <a:t>8/16/2018</a:t>
            </a:fld>
            <a:endParaRPr lang="en-US"/>
          </a:p>
        </p:txBody>
      </p:sp>
      <p:sp>
        <p:nvSpPr>
          <p:cNvPr id="18" name="Slide Number Placeholder 17"/>
          <p:cNvSpPr>
            <a:spLocks noGrp="1"/>
          </p:cNvSpPr>
          <p:nvPr>
            <p:ph type="sldNum" sz="quarter" idx="12"/>
          </p:nvPr>
        </p:nvSpPr>
        <p:spPr/>
        <p:txBody>
          <a:bodyPr/>
          <a:lstStyle/>
          <a:p>
            <a:fld id="{BFFEF632-3232-4B5E-A6EE-15636C3A051E}"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pPr eaLnBrk="1" hangingPunct="1"/>
            <a:r>
              <a:rPr lang="en-US" b="1" smtClean="0"/>
              <a:t>The </a:t>
            </a:r>
            <a:r>
              <a:rPr lang="en-US" b="1" i="1" smtClean="0"/>
              <a:t>this</a:t>
            </a:r>
            <a:r>
              <a:rPr lang="en-US" b="1" smtClean="0"/>
              <a:t> Pointer</a:t>
            </a:r>
            <a:endParaRPr lang="en-US" smtClean="0"/>
          </a:p>
        </p:txBody>
      </p:sp>
      <p:sp>
        <p:nvSpPr>
          <p:cNvPr id="4" name="Content Placeholder 2"/>
          <p:cNvSpPr>
            <a:spLocks noGrp="1"/>
          </p:cNvSpPr>
          <p:nvPr>
            <p:ph idx="1"/>
          </p:nvPr>
        </p:nvSpPr>
        <p:spPr/>
        <p:txBody>
          <a:bodyPr/>
          <a:lstStyle/>
          <a:p>
            <a:pPr eaLnBrk="1" hangingPunct="1"/>
            <a:r>
              <a:rPr lang="en-US" b="1" dirty="0" smtClean="0"/>
              <a:t>Accessing Members of objects:</a:t>
            </a:r>
          </a:p>
          <a:p>
            <a:pPr eaLnBrk="1" hangingPunct="1">
              <a:buFont typeface="Arial" pitchFamily="34" charset="0"/>
              <a:buNone/>
            </a:pPr>
            <a:r>
              <a:rPr lang="en-US" b="1" dirty="0" smtClean="0"/>
              <a:t>      Syntax:</a:t>
            </a:r>
          </a:p>
          <a:p>
            <a:pPr eaLnBrk="1" hangingPunct="1">
              <a:buFont typeface="Arial" pitchFamily="34" charset="0"/>
              <a:buNone/>
            </a:pPr>
            <a:r>
              <a:rPr lang="en-US" dirty="0" smtClean="0"/>
              <a:t>	</a:t>
            </a:r>
            <a:r>
              <a:rPr lang="en-US" dirty="0" smtClean="0">
                <a:sym typeface="Wingdings" pitchFamily="2" charset="2"/>
              </a:rPr>
              <a:t>   </a:t>
            </a:r>
            <a:r>
              <a:rPr lang="en-US" dirty="0" err="1" smtClean="0">
                <a:sym typeface="Wingdings" pitchFamily="2" charset="2"/>
              </a:rPr>
              <a:t>obj</a:t>
            </a:r>
            <a:r>
              <a:rPr lang="en-US" dirty="0" smtClean="0">
                <a:sym typeface="Wingdings" pitchFamily="2" charset="2"/>
              </a:rPr>
              <a:t> . </a:t>
            </a:r>
            <a:r>
              <a:rPr lang="en-US" dirty="0" err="1" smtClean="0">
                <a:sym typeface="Wingdings" pitchFamily="2" charset="2"/>
              </a:rPr>
              <a:t>memberfunction_name</a:t>
            </a:r>
            <a:r>
              <a:rPr lang="en-US" dirty="0" smtClean="0">
                <a:sym typeface="Wingdings" pitchFamily="2" charset="2"/>
              </a:rPr>
              <a:t>(  );</a:t>
            </a:r>
          </a:p>
          <a:p>
            <a:pPr eaLnBrk="1" hangingPunct="1">
              <a:buFont typeface="Arial" pitchFamily="34" charset="0"/>
              <a:buNone/>
            </a:pPr>
            <a:endParaRPr lang="en-US" b="1" dirty="0" smtClean="0">
              <a:sym typeface="Wingdings" pitchFamily="2" charset="2"/>
            </a:endParaRPr>
          </a:p>
          <a:p>
            <a:pPr eaLnBrk="1" hangingPunct="1">
              <a:buFont typeface="Arial" pitchFamily="34" charset="0"/>
              <a:buNone/>
            </a:pPr>
            <a:r>
              <a:rPr lang="en-US" b="1" dirty="0" smtClean="0">
                <a:sym typeface="Wingdings" pitchFamily="2" charset="2"/>
              </a:rPr>
              <a:t>      Example:</a:t>
            </a:r>
          </a:p>
          <a:p>
            <a:pPr eaLnBrk="1" hangingPunct="1">
              <a:buFont typeface="Arial" pitchFamily="34" charset="0"/>
              <a:buNone/>
            </a:pPr>
            <a:r>
              <a:rPr lang="en-US" dirty="0" smtClean="0"/>
              <a:t>       </a:t>
            </a:r>
            <a:r>
              <a:rPr lang="en-US" dirty="0" err="1" smtClean="0">
                <a:sym typeface="Wingdings" pitchFamily="2" charset="2"/>
              </a:rPr>
              <a:t>st</a:t>
            </a:r>
            <a:r>
              <a:rPr lang="en-US" dirty="0" smtClean="0">
                <a:sym typeface="Wingdings" pitchFamily="2" charset="2"/>
              </a:rPr>
              <a:t> . </a:t>
            </a:r>
            <a:r>
              <a:rPr lang="en-US" dirty="0" err="1" smtClean="0">
                <a:sym typeface="Wingdings" pitchFamily="2" charset="2"/>
              </a:rPr>
              <a:t>read_data</a:t>
            </a:r>
            <a:r>
              <a:rPr lang="en-US" dirty="0" smtClean="0">
                <a:sym typeface="Wingdings" pitchFamily="2" charset="2"/>
              </a:rPr>
              <a:t> (  );</a:t>
            </a:r>
          </a:p>
          <a:p>
            <a:pPr eaLnBrk="1" hangingPunct="1">
              <a:buFont typeface="Arial" pitchFamily="34" charset="0"/>
              <a:buNone/>
            </a:pPr>
            <a:r>
              <a:rPr lang="en-US" dirty="0" smtClean="0">
                <a:sym typeface="Wingdings" pitchFamily="2" charset="2"/>
              </a:rPr>
              <a:t>		</a:t>
            </a:r>
            <a:endParaRPr lang="en-US" b="1" dirty="0" smtClean="0">
              <a:sym typeface="Wingdings" pitchFamily="2" charset="2"/>
            </a:endParaRPr>
          </a:p>
          <a:p>
            <a:pPr eaLnBrk="1" hangingPunct="1">
              <a:buFont typeface="Arial" pitchFamily="34" charset="0"/>
              <a:buNone/>
            </a:pPr>
            <a:endParaRPr lang="en-US" b="1" dirty="0" smtClean="0">
              <a:sym typeface="Wingdings" pitchFamily="2" charset="2"/>
            </a:endParaRPr>
          </a:p>
        </p:txBody>
      </p:sp>
      <p:sp>
        <p:nvSpPr>
          <p:cNvPr id="5" name="TextBox 4"/>
          <p:cNvSpPr txBox="1"/>
          <p:nvPr/>
        </p:nvSpPr>
        <p:spPr>
          <a:xfrm>
            <a:off x="3962400" y="3682425"/>
            <a:ext cx="4876800" cy="584775"/>
          </a:xfrm>
          <a:prstGeom prst="rect">
            <a:avLst/>
          </a:prstGeom>
          <a:solidFill>
            <a:schemeClr val="accent2">
              <a:lumMod val="40000"/>
              <a:lumOff val="60000"/>
            </a:schemeClr>
          </a:solidFill>
          <a:scene3d>
            <a:camera prst="orthographicFront"/>
            <a:lightRig rig="threePt" dir="t"/>
          </a:scene3d>
          <a:sp3d>
            <a:bevelT w="165100" prst="coolSlant"/>
          </a:sp3d>
        </p:spPr>
        <p:txBody>
          <a:bodyPr>
            <a:spAutoFit/>
          </a:bodyPr>
          <a:lstStyle/>
          <a:p>
            <a:pPr fontAlgn="auto">
              <a:spcBef>
                <a:spcPts val="0"/>
              </a:spcBef>
              <a:spcAft>
                <a:spcPts val="0"/>
              </a:spcAft>
              <a:defRPr/>
            </a:pPr>
            <a:r>
              <a:rPr lang="en-US" sz="2800" b="1" i="1" dirty="0">
                <a:latin typeface="+mn-lt"/>
              </a:rPr>
              <a:t>this</a:t>
            </a:r>
            <a:r>
              <a:rPr lang="en-US" sz="2800" dirty="0">
                <a:latin typeface="+mn-lt"/>
              </a:rPr>
              <a:t> pointer points to </a:t>
            </a:r>
            <a:r>
              <a:rPr lang="en-US" sz="3200" b="1" dirty="0" err="1">
                <a:latin typeface="+mn-lt"/>
              </a:rPr>
              <a:t>st</a:t>
            </a:r>
            <a:r>
              <a:rPr lang="en-US" sz="2800" dirty="0">
                <a:latin typeface="+mn-lt"/>
              </a:rPr>
              <a:t> object</a:t>
            </a:r>
          </a:p>
        </p:txBody>
      </p:sp>
      <p:cxnSp>
        <p:nvCxnSpPr>
          <p:cNvPr id="7" name="Straight Arrow Connector 6"/>
          <p:cNvCxnSpPr/>
          <p:nvPr/>
        </p:nvCxnSpPr>
        <p:spPr>
          <a:xfrm rot="10800000" flipV="1">
            <a:off x="1447800" y="4038600"/>
            <a:ext cx="2514600" cy="685800"/>
          </a:xfrm>
          <a:prstGeom prst="straightConnector1">
            <a:avLst/>
          </a:prstGeom>
          <a:ln w="539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4" name="Date Placeholder 13"/>
          <p:cNvSpPr>
            <a:spLocks noGrp="1"/>
          </p:cNvSpPr>
          <p:nvPr>
            <p:ph type="dt" sz="half" idx="10"/>
          </p:nvPr>
        </p:nvSpPr>
        <p:spPr/>
        <p:txBody>
          <a:bodyPr/>
          <a:lstStyle/>
          <a:p>
            <a:fld id="{A7009067-CE3E-4161-BE82-E42523C8A4AB}" type="datetime1">
              <a:rPr lang="en-US" smtClean="0"/>
              <a:t>8/16/2018</a:t>
            </a:fld>
            <a:endParaRPr lang="en-US"/>
          </a:p>
        </p:txBody>
      </p:sp>
      <p:sp>
        <p:nvSpPr>
          <p:cNvPr id="15" name="Slide Number Placeholder 14"/>
          <p:cNvSpPr>
            <a:spLocks noGrp="1"/>
          </p:cNvSpPr>
          <p:nvPr>
            <p:ph type="sldNum" sz="quarter" idx="12"/>
          </p:nvPr>
        </p:nvSpPr>
        <p:spPr/>
        <p:txBody>
          <a:bodyPr/>
          <a:lstStyle/>
          <a:p>
            <a:fld id="{BFFEF632-3232-4B5E-A6EE-15636C3A051E}" type="slidenum">
              <a:rPr lang="en-US" smtClean="0"/>
              <a:pPr/>
              <a:t>110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pPr eaLnBrk="1" hangingPunct="1"/>
            <a:r>
              <a:rPr lang="en-US" b="1" smtClean="0"/>
              <a:t>Pointer to Class Member</a:t>
            </a:r>
          </a:p>
        </p:txBody>
      </p:sp>
      <p:sp>
        <p:nvSpPr>
          <p:cNvPr id="3" name="Content Placeholder 2"/>
          <p:cNvSpPr>
            <a:spLocks noGrp="1"/>
          </p:cNvSpPr>
          <p:nvPr>
            <p:ph idx="1"/>
          </p:nvPr>
        </p:nvSpPr>
        <p:spPr/>
        <p:txBody>
          <a:bodyPr/>
          <a:lstStyle/>
          <a:p>
            <a:r>
              <a:rPr lang="en-US" dirty="0" smtClean="0"/>
              <a:t>A special type of pointer that "points“ generically to a </a:t>
            </a:r>
            <a:r>
              <a:rPr lang="en-US" b="1" dirty="0" smtClean="0"/>
              <a:t>member of a class</a:t>
            </a:r>
            <a:r>
              <a:rPr lang="en-US" dirty="0" smtClean="0"/>
              <a:t>, not to a </a:t>
            </a:r>
            <a:r>
              <a:rPr lang="en-US" b="1" dirty="0" smtClean="0"/>
              <a:t>specific</a:t>
            </a:r>
            <a:r>
              <a:rPr lang="en-US" dirty="0" smtClean="0"/>
              <a:t> </a:t>
            </a:r>
            <a:r>
              <a:rPr lang="en-US" b="1" dirty="0" smtClean="0"/>
              <a:t>instance</a:t>
            </a:r>
            <a:r>
              <a:rPr lang="en-US" dirty="0" smtClean="0"/>
              <a:t> of that </a:t>
            </a:r>
            <a:r>
              <a:rPr lang="en-US" b="1" dirty="0" smtClean="0"/>
              <a:t>member</a:t>
            </a:r>
            <a:r>
              <a:rPr lang="en-US" dirty="0" smtClean="0"/>
              <a:t> in an object</a:t>
            </a:r>
          </a:p>
          <a:p>
            <a:pPr eaLnBrk="1" hangingPunct="1">
              <a:buFont typeface="Arial" pitchFamily="34" charset="0"/>
              <a:buNone/>
            </a:pPr>
            <a:endParaRPr lang="en-US" dirty="0" smtClean="0"/>
          </a:p>
          <a:p>
            <a:r>
              <a:rPr lang="en-US" dirty="0" smtClean="0"/>
              <a:t>Pointer to a class member is also called  </a:t>
            </a:r>
            <a:r>
              <a:rPr lang="en-US" b="1" dirty="0" smtClean="0"/>
              <a:t>pointer-to-member.</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19076C67-01B0-48F8-A4A7-A5988F4D7DE3}"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pPr eaLnBrk="1" hangingPunct="1"/>
            <a:r>
              <a:rPr lang="en-US" b="1" smtClean="0"/>
              <a:t>Pointer to Class Member</a:t>
            </a:r>
            <a:endParaRPr lang="en-US" smtClean="0"/>
          </a:p>
        </p:txBody>
      </p:sp>
      <p:sp>
        <p:nvSpPr>
          <p:cNvPr id="3" name="Content Placeholder 2"/>
          <p:cNvSpPr>
            <a:spLocks noGrp="1"/>
          </p:cNvSpPr>
          <p:nvPr>
            <p:ph idx="1"/>
          </p:nvPr>
        </p:nvSpPr>
        <p:spPr>
          <a:xfrm>
            <a:off x="381000" y="1447800"/>
            <a:ext cx="8229600" cy="4525963"/>
          </a:xfrm>
        </p:spPr>
        <p:txBody>
          <a:bodyPr rtlCol="0">
            <a:normAutofit fontScale="92500" lnSpcReduction="10000"/>
          </a:bodyPr>
          <a:lstStyle/>
          <a:p>
            <a:pPr algn="just" eaLnBrk="1" fontAlgn="auto" hangingPunct="1">
              <a:spcAft>
                <a:spcPts val="0"/>
              </a:spcAft>
              <a:defRPr/>
            </a:pPr>
            <a:r>
              <a:rPr lang="en-US" dirty="0" smtClean="0"/>
              <a:t>It provides only an </a:t>
            </a:r>
            <a:r>
              <a:rPr lang="en-US" b="1" dirty="0" smtClean="0"/>
              <a:t>offset</a:t>
            </a:r>
            <a:r>
              <a:rPr lang="en-US" dirty="0" smtClean="0"/>
              <a:t> into an </a:t>
            </a:r>
            <a:r>
              <a:rPr lang="en-US" b="1" dirty="0" smtClean="0"/>
              <a:t>object</a:t>
            </a:r>
            <a:r>
              <a:rPr lang="en-US" dirty="0" smtClean="0"/>
              <a:t> of the member's class at which that member can be found.</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defRPr/>
            </a:pPr>
            <a:r>
              <a:rPr lang="en-US" dirty="0" smtClean="0"/>
              <a:t>Member pointers are not </a:t>
            </a:r>
            <a:r>
              <a:rPr lang="en-US" b="1" dirty="0" smtClean="0"/>
              <a:t>true</a:t>
            </a:r>
            <a:r>
              <a:rPr lang="en-US" dirty="0" smtClean="0"/>
              <a:t> pointers, the </a:t>
            </a:r>
            <a:r>
              <a:rPr lang="en-US" b="1" dirty="0" smtClean="0"/>
              <a:t>. </a:t>
            </a:r>
            <a:r>
              <a:rPr lang="en-US" dirty="0" smtClean="0"/>
              <a:t>and</a:t>
            </a:r>
            <a:r>
              <a:rPr lang="en-US" b="1" dirty="0" smtClean="0"/>
              <a:t> -&gt;</a:t>
            </a:r>
            <a:r>
              <a:rPr lang="en-US" dirty="0" smtClean="0"/>
              <a:t> cannot be applied to them.</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defRPr/>
            </a:pPr>
            <a:r>
              <a:rPr lang="en-US" dirty="0" smtClean="0"/>
              <a:t>A pointer to a member is </a:t>
            </a:r>
            <a:r>
              <a:rPr lang="en-US" b="1" dirty="0" smtClean="0"/>
              <a:t>not</a:t>
            </a:r>
            <a:r>
              <a:rPr lang="en-US" dirty="0" smtClean="0"/>
              <a:t> the same as a normal </a:t>
            </a:r>
            <a:r>
              <a:rPr lang="en-US" b="1" dirty="0" smtClean="0"/>
              <a:t>C++ pointer</a:t>
            </a:r>
            <a:r>
              <a:rPr lang="en-US" dirty="0" smtClean="0"/>
              <a:t>.</a:t>
            </a: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C0306571-52FD-4FD8-97B8-EEDFF29BBD6D}"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pPr eaLnBrk="1" hangingPunct="1"/>
            <a:r>
              <a:rPr lang="en-US" b="1" smtClean="0"/>
              <a:t>Pointer to Class Member</a:t>
            </a:r>
            <a:endParaRPr lang="en-US" smtClean="0"/>
          </a:p>
        </p:txBody>
      </p:sp>
      <p:sp>
        <p:nvSpPr>
          <p:cNvPr id="160771" name="Content Placeholder 2"/>
          <p:cNvSpPr>
            <a:spLocks noGrp="1"/>
          </p:cNvSpPr>
          <p:nvPr>
            <p:ph idx="1"/>
          </p:nvPr>
        </p:nvSpPr>
        <p:spPr/>
        <p:txBody>
          <a:bodyPr/>
          <a:lstStyle/>
          <a:p>
            <a:pPr eaLnBrk="1" hangingPunct="1"/>
            <a:r>
              <a:rPr lang="en-US" b="1" dirty="0" smtClean="0"/>
              <a:t>To access a member of a class:</a:t>
            </a:r>
          </a:p>
          <a:p>
            <a:pPr marL="449263" indent="12700" eaLnBrk="1" hangingPunct="1">
              <a:buFont typeface="Arial" pitchFamily="34" charset="0"/>
              <a:buNone/>
            </a:pPr>
            <a:r>
              <a:rPr lang="en-US" dirty="0" smtClean="0"/>
              <a:t>Special pointer-to-member operators</a:t>
            </a:r>
          </a:p>
          <a:p>
            <a:pPr marL="1347788" lvl="1" indent="-514350" eaLnBrk="1" hangingPunct="1">
              <a:buFont typeface="Calibri" pitchFamily="34" charset="0"/>
              <a:buAutoNum type="arabicParenR"/>
            </a:pPr>
            <a:r>
              <a:rPr lang="en-US" dirty="0" smtClean="0"/>
              <a:t>  </a:t>
            </a:r>
            <a:r>
              <a:rPr lang="en-US" b="1" dirty="0" smtClean="0"/>
              <a:t>.* </a:t>
            </a:r>
          </a:p>
          <a:p>
            <a:pPr marL="1347788" lvl="1" indent="-514350" eaLnBrk="1" hangingPunct="1">
              <a:buFont typeface="Calibri" pitchFamily="34" charset="0"/>
              <a:buAutoNum type="arabicParenR"/>
            </a:pPr>
            <a:r>
              <a:rPr lang="en-US" dirty="0" smtClean="0"/>
              <a:t>–&gt;*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C365F904-79CD-4F61-AE83-3491EC619B82}"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a:xfrm>
            <a:off x="381000" y="228600"/>
            <a:ext cx="8229600" cy="1143000"/>
          </a:xfrm>
        </p:spPr>
        <p:txBody>
          <a:bodyPr/>
          <a:lstStyle/>
          <a:p>
            <a:pPr eaLnBrk="1" hangingPunct="1"/>
            <a:r>
              <a:rPr lang="en-US" b="1" smtClean="0"/>
              <a:t>Pointer to Class Member</a:t>
            </a:r>
            <a:endParaRPr lang="en-US" smtClean="0"/>
          </a:p>
        </p:txBody>
      </p:sp>
      <p:sp>
        <p:nvSpPr>
          <p:cNvPr id="3" name="Content Placeholder 2"/>
          <p:cNvSpPr>
            <a:spLocks noGrp="1"/>
          </p:cNvSpPr>
          <p:nvPr>
            <p:ph idx="1"/>
          </p:nvPr>
        </p:nvSpPr>
        <p:spPr>
          <a:xfrm>
            <a:off x="76200" y="1676400"/>
            <a:ext cx="9067800" cy="4525963"/>
          </a:xfrm>
        </p:spPr>
        <p:txBody>
          <a:bodyPr>
            <a:normAutofit fontScale="92500" lnSpcReduction="10000"/>
          </a:bodyPr>
          <a:lstStyle/>
          <a:p>
            <a:pPr eaLnBrk="1" hangingPunct="1"/>
            <a:r>
              <a:rPr lang="en-US" b="1" dirty="0" smtClean="0"/>
              <a:t>Syntax to create pointer to  data member </a:t>
            </a:r>
          </a:p>
          <a:p>
            <a:pPr eaLnBrk="1" hangingPunct="1">
              <a:buFont typeface="Arial" pitchFamily="34" charset="0"/>
              <a:buNone/>
            </a:pPr>
            <a:r>
              <a:rPr lang="en-US" b="1" dirty="0" smtClean="0"/>
              <a:t>    of a class:</a:t>
            </a:r>
          </a:p>
          <a:p>
            <a:pPr marL="1885950" indent="0" eaLnBrk="1" hangingPunct="1">
              <a:buFont typeface="Arial" pitchFamily="34" charset="0"/>
              <a:buNone/>
            </a:pPr>
            <a:r>
              <a:rPr lang="en-US" sz="2800" dirty="0" err="1" smtClean="0"/>
              <a:t>Data_type</a:t>
            </a:r>
            <a:r>
              <a:rPr lang="en-US" sz="2800" dirty="0" smtClean="0"/>
              <a:t> </a:t>
            </a:r>
            <a:r>
              <a:rPr lang="en-US" sz="2800" dirty="0" err="1" smtClean="0"/>
              <a:t>class_name</a:t>
            </a:r>
            <a:r>
              <a:rPr lang="en-US" sz="2800" dirty="0" smtClean="0"/>
              <a:t> ::* </a:t>
            </a:r>
            <a:r>
              <a:rPr lang="en-US" sz="2800" dirty="0" err="1" smtClean="0"/>
              <a:t>data_member_ptr</a:t>
            </a:r>
            <a:r>
              <a:rPr lang="en-US" sz="2800" dirty="0" smtClean="0"/>
              <a:t>;</a:t>
            </a:r>
          </a:p>
          <a:p>
            <a:pPr marL="1885950" indent="0" eaLnBrk="1" hangingPunct="1">
              <a:buFont typeface="Arial" pitchFamily="34" charset="0"/>
              <a:buNone/>
            </a:pPr>
            <a:r>
              <a:rPr lang="en-US" sz="2800" dirty="0" err="1" smtClean="0"/>
              <a:t>int</a:t>
            </a:r>
            <a:r>
              <a:rPr lang="en-US" sz="2800" dirty="0" smtClean="0"/>
              <a:t> student::*</a:t>
            </a:r>
            <a:r>
              <a:rPr lang="en-US" sz="2800" dirty="0" err="1" smtClean="0"/>
              <a:t>d_ptr</a:t>
            </a:r>
            <a:r>
              <a:rPr lang="en-US" sz="2800" dirty="0" smtClean="0"/>
              <a:t>;</a:t>
            </a:r>
          </a:p>
          <a:p>
            <a:pPr eaLnBrk="1" hangingPunct="1">
              <a:buFont typeface="Arial" pitchFamily="34" charset="0"/>
              <a:buNone/>
            </a:pPr>
            <a:endParaRPr lang="en-US" dirty="0" smtClean="0"/>
          </a:p>
          <a:p>
            <a:pPr eaLnBrk="1" hangingPunct="1"/>
            <a:r>
              <a:rPr lang="en-US" b="1" dirty="0" smtClean="0"/>
              <a:t>Syntax to create pointer to member function</a:t>
            </a:r>
          </a:p>
          <a:p>
            <a:pPr eaLnBrk="1" hangingPunct="1">
              <a:buFont typeface="Arial" pitchFamily="34" charset="0"/>
              <a:buNone/>
            </a:pPr>
            <a:r>
              <a:rPr lang="en-US" b="1" dirty="0" smtClean="0"/>
              <a:t>    of a class:</a:t>
            </a:r>
          </a:p>
          <a:p>
            <a:pPr marL="1885950" indent="0">
              <a:buNone/>
            </a:pPr>
            <a:r>
              <a:rPr lang="en-US" sz="2800" dirty="0" err="1" smtClean="0"/>
              <a:t>rtn_dt</a:t>
            </a:r>
            <a:r>
              <a:rPr lang="en-US" sz="2800" dirty="0" smtClean="0"/>
              <a:t>  </a:t>
            </a:r>
            <a:r>
              <a:rPr lang="en-US" sz="2800" dirty="0"/>
              <a:t>(</a:t>
            </a:r>
            <a:r>
              <a:rPr lang="en-US" sz="2800" dirty="0" err="1"/>
              <a:t>class_name</a:t>
            </a:r>
            <a:r>
              <a:rPr lang="en-US" sz="2800" dirty="0"/>
              <a:t>::* </a:t>
            </a:r>
            <a:r>
              <a:rPr lang="en-US" sz="2800" dirty="0" err="1"/>
              <a:t>mem_func_ptr</a:t>
            </a:r>
            <a:r>
              <a:rPr lang="en-US" sz="2800" dirty="0"/>
              <a:t>)(arguments);   </a:t>
            </a:r>
          </a:p>
          <a:p>
            <a:pPr marL="1885950" indent="0">
              <a:buNone/>
            </a:pPr>
            <a:r>
              <a:rPr lang="en-US" sz="2800" dirty="0" err="1" smtClean="0"/>
              <a:t>int</a:t>
            </a:r>
            <a:r>
              <a:rPr lang="en-US" sz="2800" dirty="0" smtClean="0"/>
              <a:t> </a:t>
            </a:r>
            <a:r>
              <a:rPr lang="en-US" sz="2800" dirty="0"/>
              <a:t>(student::*</a:t>
            </a:r>
            <a:r>
              <a:rPr lang="en-US" sz="2800" dirty="0" err="1"/>
              <a:t>f_ptr</a:t>
            </a:r>
            <a:r>
              <a:rPr lang="en-US" sz="2800" dirty="0"/>
              <a:t>)();</a:t>
            </a:r>
          </a:p>
          <a:p>
            <a:pPr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C936A2A5-EBCE-4AAB-9087-6257C85DD461}"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53588" y="2240340"/>
            <a:ext cx="5485412"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Date Placeholder 6"/>
          <p:cNvSpPr>
            <a:spLocks noGrp="1"/>
          </p:cNvSpPr>
          <p:nvPr>
            <p:ph type="dt" sz="half" idx="10"/>
          </p:nvPr>
        </p:nvSpPr>
        <p:spPr/>
        <p:txBody>
          <a:bodyPr/>
          <a:lstStyle/>
          <a:p>
            <a:fld id="{1C7C29D0-BF6A-4643-A045-98307033F44A}" type="datetime1">
              <a:rPr lang="en-US" smtClean="0"/>
              <a:t>8/16/2018</a:t>
            </a:fld>
            <a:endParaRPr lang="en-US"/>
          </a:p>
        </p:txBody>
      </p:sp>
      <p:sp>
        <p:nvSpPr>
          <p:cNvPr id="8" name="Slide Number Placeholder 7"/>
          <p:cNvSpPr>
            <a:spLocks noGrp="1"/>
          </p:cNvSpPr>
          <p:nvPr>
            <p:ph type="sldNum" sz="quarter" idx="12"/>
          </p:nvPr>
        </p:nvSpPr>
        <p:spPr/>
        <p:txBody>
          <a:bodyPr/>
          <a:lstStyle/>
          <a:p>
            <a:fld id="{BFFEF632-3232-4B5E-A6EE-15636C3A051E}" type="slidenum">
              <a:rPr lang="en-US" smtClean="0"/>
              <a:pPr/>
              <a:t>115</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b="1" smtClean="0"/>
              <a:t>Example: StudentObject</a:t>
            </a:r>
            <a:endParaRPr lang="en-US" smtClean="0"/>
          </a:p>
        </p:txBody>
      </p:sp>
      <p:sp>
        <p:nvSpPr>
          <p:cNvPr id="4" name="Flowchart: Summing Junction 3"/>
          <p:cNvSpPr/>
          <p:nvPr/>
        </p:nvSpPr>
        <p:spPr>
          <a:xfrm>
            <a:off x="1219200" y="1470819"/>
            <a:ext cx="6781800" cy="4724400"/>
          </a:xfrm>
          <a:prstGeom prst="flowChartSummingJunct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lowchart: Connector 4"/>
          <p:cNvSpPr/>
          <p:nvPr/>
        </p:nvSpPr>
        <p:spPr>
          <a:xfrm>
            <a:off x="3504372" y="2766219"/>
            <a:ext cx="2211456" cy="2286000"/>
          </a:xfrm>
          <a:prstGeom prst="flowChartConnector">
            <a:avLst/>
          </a:prstGeom>
          <a:gradFill>
            <a:gsLst>
              <a:gs pos="0">
                <a:schemeClr val="accent2">
                  <a:lumMod val="60000"/>
                  <a:lumOff val="40000"/>
                  <a:alpha val="97000"/>
                </a:schemeClr>
              </a:gs>
              <a:gs pos="0">
                <a:schemeClr val="accent2">
                  <a:lumMod val="60000"/>
                  <a:lumOff val="40000"/>
                  <a:alpha val="97000"/>
                </a:schemeClr>
              </a:gs>
              <a:gs pos="0">
                <a:schemeClr val="accent2">
                  <a:lumMod val="60000"/>
                  <a:lumOff val="40000"/>
                  <a:alpha val="97000"/>
                </a:schemeClr>
              </a:gs>
              <a:gs pos="0">
                <a:schemeClr val="accent2">
                  <a:lumMod val="60000"/>
                  <a:lumOff val="40000"/>
                  <a:alpha val="97000"/>
                </a:schemeClr>
              </a:gs>
              <a:gs pos="50000">
                <a:schemeClr val="accent1">
                  <a:tint val="44500"/>
                  <a:satMod val="160000"/>
                </a:schemeClr>
              </a:gs>
              <a:gs pos="100000">
                <a:schemeClr val="accent1">
                  <a:tint val="23500"/>
                  <a:satMod val="160000"/>
                </a:schemeClr>
              </a:gs>
            </a:gsLst>
            <a:lin ang="78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5" name="TextBox 5"/>
          <p:cNvSpPr txBox="1">
            <a:spLocks noChangeArrowheads="1"/>
          </p:cNvSpPr>
          <p:nvPr/>
        </p:nvSpPr>
        <p:spPr bwMode="auto">
          <a:xfrm>
            <a:off x="3946663" y="3149528"/>
            <a:ext cx="1505428" cy="1570038"/>
          </a:xfrm>
          <a:prstGeom prst="rect">
            <a:avLst/>
          </a:prstGeom>
          <a:noFill/>
          <a:ln w="9525">
            <a:noFill/>
            <a:miter lim="800000"/>
            <a:headEnd/>
            <a:tailEnd/>
          </a:ln>
        </p:spPr>
        <p:txBody>
          <a:bodyPr wrap="square">
            <a:spAutoFit/>
          </a:bodyPr>
          <a:lstStyle/>
          <a:p>
            <a:r>
              <a:rPr lang="en-US" sz="2400" b="1" dirty="0" err="1">
                <a:latin typeface="Calibri" pitchFamily="34" charset="0"/>
              </a:rPr>
              <a:t>st_name</a:t>
            </a:r>
            <a:endParaRPr lang="en-US" sz="2400" b="1" dirty="0">
              <a:latin typeface="Calibri" pitchFamily="34" charset="0"/>
            </a:endParaRPr>
          </a:p>
          <a:p>
            <a:r>
              <a:rPr lang="en-US" sz="2400" b="1" dirty="0">
                <a:latin typeface="Calibri" pitchFamily="34" charset="0"/>
              </a:rPr>
              <a:t> </a:t>
            </a:r>
            <a:r>
              <a:rPr lang="en-US" sz="2400" b="1" dirty="0" err="1">
                <a:latin typeface="Calibri" pitchFamily="34" charset="0"/>
              </a:rPr>
              <a:t>st_id</a:t>
            </a:r>
            <a:endParaRPr lang="en-US" sz="2400" b="1" dirty="0">
              <a:latin typeface="Calibri" pitchFamily="34" charset="0"/>
            </a:endParaRPr>
          </a:p>
          <a:p>
            <a:r>
              <a:rPr lang="en-US" sz="2400" b="1" dirty="0">
                <a:latin typeface="Calibri" pitchFamily="34" charset="0"/>
              </a:rPr>
              <a:t> branch </a:t>
            </a:r>
          </a:p>
          <a:p>
            <a:r>
              <a:rPr lang="en-US" sz="2400" b="1" dirty="0">
                <a:latin typeface="Calibri" pitchFamily="34" charset="0"/>
              </a:rPr>
              <a:t>semester</a:t>
            </a:r>
          </a:p>
        </p:txBody>
      </p:sp>
      <p:sp>
        <p:nvSpPr>
          <p:cNvPr id="14346" name="TextBox 6"/>
          <p:cNvSpPr txBox="1">
            <a:spLocks noChangeArrowheads="1"/>
          </p:cNvSpPr>
          <p:nvPr/>
        </p:nvSpPr>
        <p:spPr bwMode="auto">
          <a:xfrm>
            <a:off x="3630507" y="2004219"/>
            <a:ext cx="1959187" cy="461963"/>
          </a:xfrm>
          <a:prstGeom prst="rect">
            <a:avLst/>
          </a:prstGeom>
          <a:noFill/>
          <a:ln w="9525">
            <a:noFill/>
            <a:miter lim="800000"/>
            <a:headEnd/>
            <a:tailEnd/>
          </a:ln>
        </p:spPr>
        <p:txBody>
          <a:bodyPr>
            <a:spAutoFit/>
          </a:bodyPr>
          <a:lstStyle/>
          <a:p>
            <a:pPr algn="ctr"/>
            <a:r>
              <a:rPr lang="en-US" sz="2400" b="1" dirty="0">
                <a:latin typeface="Calibri" pitchFamily="34" charset="0"/>
              </a:rPr>
              <a:t>Enroll()</a:t>
            </a:r>
          </a:p>
        </p:txBody>
      </p:sp>
      <p:sp>
        <p:nvSpPr>
          <p:cNvPr id="14347" name="TextBox 7"/>
          <p:cNvSpPr txBox="1">
            <a:spLocks noChangeArrowheads="1"/>
          </p:cNvSpPr>
          <p:nvPr/>
        </p:nvSpPr>
        <p:spPr bwMode="auto">
          <a:xfrm>
            <a:off x="6010689" y="3666621"/>
            <a:ext cx="1808480" cy="461962"/>
          </a:xfrm>
          <a:prstGeom prst="rect">
            <a:avLst/>
          </a:prstGeom>
          <a:noFill/>
          <a:ln w="9525">
            <a:noFill/>
            <a:miter lim="800000"/>
            <a:headEnd/>
            <a:tailEnd/>
          </a:ln>
        </p:spPr>
        <p:txBody>
          <a:bodyPr>
            <a:spAutoFit/>
          </a:bodyPr>
          <a:lstStyle/>
          <a:p>
            <a:r>
              <a:rPr lang="en-US" sz="2400" b="1" dirty="0" err="1">
                <a:latin typeface="Calibri" pitchFamily="34" charset="0"/>
              </a:rPr>
              <a:t>Displayinfo</a:t>
            </a:r>
            <a:r>
              <a:rPr lang="en-US" sz="2400" b="1" dirty="0">
                <a:latin typeface="Calibri" pitchFamily="34" charset="0"/>
              </a:rPr>
              <a:t>()     </a:t>
            </a:r>
          </a:p>
        </p:txBody>
      </p:sp>
      <p:sp>
        <p:nvSpPr>
          <p:cNvPr id="14348" name="TextBox 9"/>
          <p:cNvSpPr txBox="1">
            <a:spLocks noChangeArrowheads="1"/>
          </p:cNvSpPr>
          <p:nvPr/>
        </p:nvSpPr>
        <p:spPr bwMode="auto">
          <a:xfrm>
            <a:off x="1294552" y="3680619"/>
            <a:ext cx="2062388" cy="461665"/>
          </a:xfrm>
          <a:prstGeom prst="rect">
            <a:avLst/>
          </a:prstGeom>
          <a:noFill/>
          <a:ln w="9525">
            <a:noFill/>
            <a:miter lim="800000"/>
            <a:headEnd/>
            <a:tailEnd/>
          </a:ln>
        </p:spPr>
        <p:txBody>
          <a:bodyPr wrap="square">
            <a:spAutoFit/>
          </a:bodyPr>
          <a:lstStyle/>
          <a:p>
            <a:r>
              <a:rPr lang="en-US" sz="2400" b="1" dirty="0">
                <a:latin typeface="Calibri" pitchFamily="34" charset="0"/>
              </a:rPr>
              <a:t>Performance()</a:t>
            </a:r>
          </a:p>
        </p:txBody>
      </p:sp>
      <p:sp>
        <p:nvSpPr>
          <p:cNvPr id="14349" name="TextBox 10"/>
          <p:cNvSpPr txBox="1">
            <a:spLocks noChangeArrowheads="1"/>
          </p:cNvSpPr>
          <p:nvPr/>
        </p:nvSpPr>
        <p:spPr bwMode="auto">
          <a:xfrm>
            <a:off x="3705860" y="5357019"/>
            <a:ext cx="1507067" cy="461963"/>
          </a:xfrm>
          <a:prstGeom prst="rect">
            <a:avLst/>
          </a:prstGeom>
          <a:noFill/>
          <a:ln w="9525">
            <a:noFill/>
            <a:miter lim="800000"/>
            <a:headEnd/>
            <a:tailEnd/>
          </a:ln>
        </p:spPr>
        <p:txBody>
          <a:bodyPr>
            <a:spAutoFit/>
          </a:bodyPr>
          <a:lstStyle/>
          <a:p>
            <a:pPr algn="ctr"/>
            <a:r>
              <a:rPr lang="en-US" sz="2400" b="1" dirty="0">
                <a:latin typeface="Calibri" pitchFamily="34" charset="0"/>
              </a:rPr>
              <a:t>Result()</a:t>
            </a:r>
          </a:p>
        </p:txBody>
      </p:sp>
      <p:grpSp>
        <p:nvGrpSpPr>
          <p:cNvPr id="13" name="Group 12"/>
          <p:cNvGrpSpPr/>
          <p:nvPr/>
        </p:nvGrpSpPr>
        <p:grpSpPr>
          <a:xfrm>
            <a:off x="0" y="0"/>
            <a:ext cx="9144000" cy="6858000"/>
            <a:chOff x="0" y="0"/>
            <a:chExt cx="9144000" cy="6858000"/>
          </a:xfrm>
        </p:grpSpPr>
        <p:sp>
          <p:nvSpPr>
            <p:cNvPr id="14" name="Rectangle 13"/>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7" name="Date Placeholder 16"/>
          <p:cNvSpPr>
            <a:spLocks noGrp="1"/>
          </p:cNvSpPr>
          <p:nvPr>
            <p:ph type="dt" sz="half" idx="10"/>
          </p:nvPr>
        </p:nvSpPr>
        <p:spPr/>
        <p:txBody>
          <a:bodyPr/>
          <a:lstStyle/>
          <a:p>
            <a:fld id="{27E7FF22-84CC-4A99-89FA-DEB2F0AFC1D4}" type="datetime1">
              <a:rPr lang="en-US" smtClean="0"/>
              <a:t>8/16/2018</a:t>
            </a:fld>
            <a:endParaRPr lang="en-US"/>
          </a:p>
        </p:txBody>
      </p:sp>
      <p:sp>
        <p:nvSpPr>
          <p:cNvPr id="18" name="Slide Number Placeholder 17"/>
          <p:cNvSpPr>
            <a:spLocks noGrp="1"/>
          </p:cNvSpPr>
          <p:nvPr>
            <p:ph type="sldNum" sz="quarter" idx="12"/>
          </p:nvPr>
        </p:nvSpPr>
        <p:spPr/>
        <p:txBody>
          <a:bodyPr/>
          <a:lstStyle/>
          <a:p>
            <a:fld id="{BFFEF632-3232-4B5E-A6EE-15636C3A051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smtClean="0"/>
              <a:t>Class</a:t>
            </a:r>
          </a:p>
        </p:txBody>
      </p:sp>
      <p:sp>
        <p:nvSpPr>
          <p:cNvPr id="15363" name="Content Placeholder 2"/>
          <p:cNvSpPr>
            <a:spLocks noGrp="1"/>
          </p:cNvSpPr>
          <p:nvPr>
            <p:ph idx="1"/>
          </p:nvPr>
        </p:nvSpPr>
        <p:spPr/>
        <p:txBody>
          <a:bodyPr/>
          <a:lstStyle/>
          <a:p>
            <a:pPr eaLnBrk="1" hangingPunct="1"/>
            <a:r>
              <a:rPr lang="en-US" smtClean="0"/>
              <a:t>Class is a collection of </a:t>
            </a:r>
            <a:r>
              <a:rPr lang="en-US" b="1" smtClean="0"/>
              <a:t>similar objects</a:t>
            </a:r>
            <a:r>
              <a:rPr lang="en-US" smtClean="0"/>
              <a:t>.</a:t>
            </a:r>
          </a:p>
          <a:p>
            <a:pPr eaLnBrk="1" hangingPunct="1"/>
            <a:endParaRPr lang="en-US" smtClean="0"/>
          </a:p>
          <a:p>
            <a:pPr eaLnBrk="1" hangingPunct="1"/>
            <a:endParaRPr lang="en-US" smtClean="0"/>
          </a:p>
        </p:txBody>
      </p:sp>
      <p:sp>
        <p:nvSpPr>
          <p:cNvPr id="4" name="Oval 3"/>
          <p:cNvSpPr/>
          <p:nvPr/>
        </p:nvSpPr>
        <p:spPr>
          <a:xfrm>
            <a:off x="2057400" y="2286000"/>
            <a:ext cx="5334000" cy="39846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Donut 4"/>
          <p:cNvSpPr/>
          <p:nvPr/>
        </p:nvSpPr>
        <p:spPr>
          <a:xfrm>
            <a:off x="3572741" y="3054963"/>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 name="Donut 5"/>
          <p:cNvSpPr/>
          <p:nvPr/>
        </p:nvSpPr>
        <p:spPr>
          <a:xfrm>
            <a:off x="3087832" y="4173454"/>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 name="Donut 6"/>
          <p:cNvSpPr/>
          <p:nvPr/>
        </p:nvSpPr>
        <p:spPr>
          <a:xfrm>
            <a:off x="4785014" y="3614208"/>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 name="Donut 7"/>
          <p:cNvSpPr/>
          <p:nvPr/>
        </p:nvSpPr>
        <p:spPr>
          <a:xfrm>
            <a:off x="4603173" y="2425811"/>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Donut 8"/>
          <p:cNvSpPr/>
          <p:nvPr/>
        </p:nvSpPr>
        <p:spPr>
          <a:xfrm>
            <a:off x="5391150" y="4592888"/>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Donut 9"/>
          <p:cNvSpPr/>
          <p:nvPr/>
        </p:nvSpPr>
        <p:spPr>
          <a:xfrm>
            <a:off x="6057900" y="3544303"/>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 name="Donut 10"/>
          <p:cNvSpPr/>
          <p:nvPr/>
        </p:nvSpPr>
        <p:spPr>
          <a:xfrm>
            <a:off x="3512127" y="5222039"/>
            <a:ext cx="606136" cy="559246"/>
          </a:xfrm>
          <a:prstGeom prst="donut">
            <a:avLst>
              <a:gd name="adj" fmla="val 38207"/>
            </a:avLst>
          </a:prstGeom>
          <a:gradFill flip="none" rotWithShape="1">
            <a:gsLst>
              <a:gs pos="51000">
                <a:schemeClr val="accent6">
                  <a:lumMod val="75000"/>
                </a:schemeClr>
              </a:gs>
              <a:gs pos="50000">
                <a:schemeClr val="accent1">
                  <a:tint val="44500"/>
                  <a:satMod val="160000"/>
                </a:schemeClr>
              </a:gs>
              <a:gs pos="100000">
                <a:schemeClr val="accent1">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5388" name="TextBox 11"/>
          <p:cNvSpPr txBox="1">
            <a:spLocks noChangeArrowheads="1"/>
          </p:cNvSpPr>
          <p:nvPr/>
        </p:nvSpPr>
        <p:spPr bwMode="auto">
          <a:xfrm>
            <a:off x="4057650" y="5291945"/>
            <a:ext cx="1515341" cy="649540"/>
          </a:xfrm>
          <a:prstGeom prst="rect">
            <a:avLst/>
          </a:prstGeom>
          <a:noFill/>
          <a:ln w="9525">
            <a:noFill/>
            <a:miter lim="800000"/>
            <a:headEnd/>
            <a:tailEnd/>
          </a:ln>
        </p:spPr>
        <p:txBody>
          <a:bodyPr>
            <a:spAutoFit/>
          </a:bodyPr>
          <a:lstStyle/>
          <a:p>
            <a:r>
              <a:rPr lang="en-US" sz="4000" b="1">
                <a:latin typeface="Calibri" pitchFamily="34" charset="0"/>
              </a:rPr>
              <a:t> Class</a:t>
            </a:r>
          </a:p>
        </p:txBody>
      </p:sp>
      <p:grpSp>
        <p:nvGrpSpPr>
          <p:cNvPr id="16" name="Group 15"/>
          <p:cNvGrpSpPr/>
          <p:nvPr/>
        </p:nvGrpSpPr>
        <p:grpSpPr>
          <a:xfrm>
            <a:off x="0" y="0"/>
            <a:ext cx="9144000" cy="6858000"/>
            <a:chOff x="0" y="0"/>
            <a:chExt cx="9144000" cy="6858000"/>
          </a:xfrm>
        </p:grpSpPr>
        <p:sp>
          <p:nvSpPr>
            <p:cNvPr id="17" name="Rectangle 16"/>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20" name="Date Placeholder 19"/>
          <p:cNvSpPr>
            <a:spLocks noGrp="1"/>
          </p:cNvSpPr>
          <p:nvPr>
            <p:ph type="dt" sz="half" idx="10"/>
          </p:nvPr>
        </p:nvSpPr>
        <p:spPr/>
        <p:txBody>
          <a:bodyPr/>
          <a:lstStyle/>
          <a:p>
            <a:fld id="{0A4265CC-E936-41F1-B9EC-3FB05E8C6177}" type="datetime1">
              <a:rPr lang="en-US" smtClean="0"/>
              <a:t>8/16/2018</a:t>
            </a:fld>
            <a:endParaRPr lang="en-US"/>
          </a:p>
        </p:txBody>
      </p:sp>
      <p:sp>
        <p:nvSpPr>
          <p:cNvPr id="21" name="Slide Number Placeholder 20"/>
          <p:cNvSpPr>
            <a:spLocks noGrp="1"/>
          </p:cNvSpPr>
          <p:nvPr>
            <p:ph type="sldNum" sz="quarter" idx="12"/>
          </p:nvPr>
        </p:nvSpPr>
        <p:spPr/>
        <p:txBody>
          <a:bodyPr/>
          <a:lstStyle/>
          <a:p>
            <a:fld id="{BFFEF632-3232-4B5E-A6EE-15636C3A051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smtClean="0"/>
              <a:t>Encapsulation</a:t>
            </a:r>
          </a:p>
        </p:txBody>
      </p:sp>
      <p:sp>
        <p:nvSpPr>
          <p:cNvPr id="16387" name="Content Placeholder 2"/>
          <p:cNvSpPr>
            <a:spLocks noGrp="1"/>
          </p:cNvSpPr>
          <p:nvPr>
            <p:ph idx="1"/>
          </p:nvPr>
        </p:nvSpPr>
        <p:spPr>
          <a:xfrm>
            <a:off x="457200" y="1600201"/>
            <a:ext cx="8229600" cy="2133600"/>
          </a:xfrm>
        </p:spPr>
        <p:txBody>
          <a:bodyPr/>
          <a:lstStyle/>
          <a:p>
            <a:r>
              <a:rPr lang="en-US" dirty="0" smtClean="0"/>
              <a:t>It is a mechanism that associates the </a:t>
            </a:r>
            <a:r>
              <a:rPr lang="en-US" b="1" dirty="0" smtClean="0"/>
              <a:t>code</a:t>
            </a:r>
            <a:r>
              <a:rPr lang="en-US" dirty="0" smtClean="0"/>
              <a:t> and the </a:t>
            </a:r>
            <a:r>
              <a:rPr lang="en-US" b="1" dirty="0" smtClean="0"/>
              <a:t>data </a:t>
            </a:r>
            <a:r>
              <a:rPr lang="en-US" dirty="0" smtClean="0"/>
              <a:t>&amp; it manipulates into a single unit and keeps them safe from external interference and misuse.</a:t>
            </a:r>
          </a:p>
        </p:txBody>
      </p:sp>
      <p:grpSp>
        <p:nvGrpSpPr>
          <p:cNvPr id="4" name="Group 3"/>
          <p:cNvGrpSpPr/>
          <p:nvPr/>
        </p:nvGrpSpPr>
        <p:grpSpPr>
          <a:xfrm>
            <a:off x="0" y="0"/>
            <a:ext cx="9144000" cy="6858000"/>
            <a:chOff x="0" y="0"/>
            <a:chExt cx="9144000" cy="6858000"/>
          </a:xfrm>
        </p:grpSpPr>
        <p:sp>
          <p:nvSpPr>
            <p:cNvPr id="5" name="Rectangle 4"/>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8" name="Date Placeholder 7"/>
          <p:cNvSpPr>
            <a:spLocks noGrp="1"/>
          </p:cNvSpPr>
          <p:nvPr>
            <p:ph type="dt" sz="half" idx="10"/>
          </p:nvPr>
        </p:nvSpPr>
        <p:spPr/>
        <p:txBody>
          <a:bodyPr/>
          <a:lstStyle/>
          <a:p>
            <a:fld id="{7F366DAF-AAA4-4812-823D-B79CE1036400}"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t>Encapsulation</a:t>
            </a:r>
            <a:endParaRPr lang="en-US" smtClean="0"/>
          </a:p>
        </p:txBody>
      </p:sp>
      <p:grpSp>
        <p:nvGrpSpPr>
          <p:cNvPr id="2" name="Group 3"/>
          <p:cNvGrpSpPr/>
          <p:nvPr/>
        </p:nvGrpSpPr>
        <p:grpSpPr>
          <a:xfrm>
            <a:off x="914397" y="1524000"/>
            <a:ext cx="7893262" cy="4876800"/>
            <a:chOff x="914398" y="3581399"/>
            <a:chExt cx="5902571" cy="3276599"/>
          </a:xfrm>
          <a:effectLst>
            <a:glow rad="101600">
              <a:schemeClr val="accent1">
                <a:satMod val="175000"/>
                <a:alpha val="40000"/>
              </a:schemeClr>
            </a:glow>
          </a:effectLst>
        </p:grpSpPr>
        <p:grpSp>
          <p:nvGrpSpPr>
            <p:cNvPr id="3" name="Group 8"/>
            <p:cNvGrpSpPr/>
            <p:nvPr/>
          </p:nvGrpSpPr>
          <p:grpSpPr>
            <a:xfrm>
              <a:off x="914398" y="3581399"/>
              <a:ext cx="5723999" cy="3276599"/>
              <a:chOff x="889536" y="3657599"/>
              <a:chExt cx="3441175" cy="2743199"/>
            </a:xfrm>
          </p:grpSpPr>
          <p:sp>
            <p:nvSpPr>
              <p:cNvPr id="9" name="Rectangle 8"/>
              <p:cNvSpPr/>
              <p:nvPr/>
            </p:nvSpPr>
            <p:spPr>
              <a:xfrm>
                <a:off x="901711" y="3657599"/>
                <a:ext cx="3429000" cy="274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889537" y="4343399"/>
                <a:ext cx="34357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9" idx="3"/>
              </p:cNvCxnSpPr>
              <p:nvPr/>
            </p:nvCxnSpPr>
            <p:spPr>
              <a:xfrm flipV="1">
                <a:off x="889536" y="5029199"/>
                <a:ext cx="3441175"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142329" y="3786186"/>
              <a:ext cx="3048000" cy="392896"/>
            </a:xfrm>
            <a:prstGeom prst="rect">
              <a:avLst/>
            </a:prstGeom>
            <a:noFill/>
          </p:spPr>
          <p:txBody>
            <a:bodyPr>
              <a:spAutoFit/>
            </a:bodyPr>
            <a:lstStyle/>
            <a:p>
              <a:pPr fontAlgn="auto">
                <a:spcBef>
                  <a:spcPts val="0"/>
                </a:spcBef>
                <a:spcAft>
                  <a:spcPts val="0"/>
                </a:spcAft>
                <a:defRPr/>
              </a:pPr>
              <a:r>
                <a:rPr lang="en-US" sz="3200" b="1" dirty="0">
                  <a:solidFill>
                    <a:schemeClr val="bg1"/>
                  </a:solidFill>
                  <a:latin typeface="+mn-lt"/>
                </a:rPr>
                <a:t>Class:</a:t>
              </a:r>
              <a:r>
                <a:rPr lang="en-US" sz="3200" b="1" dirty="0">
                  <a:solidFill>
                    <a:srgbClr val="FFC000"/>
                  </a:solidFill>
                  <a:latin typeface="+mn-lt"/>
                </a:rPr>
                <a:t> </a:t>
              </a:r>
              <a:r>
                <a:rPr lang="en-US" sz="3200" dirty="0">
                  <a:latin typeface="+mn-lt"/>
                </a:rPr>
                <a:t>student</a:t>
              </a:r>
            </a:p>
          </p:txBody>
        </p:sp>
        <p:sp>
          <p:nvSpPr>
            <p:cNvPr id="7" name="TextBox 6"/>
            <p:cNvSpPr txBox="1"/>
            <p:nvPr/>
          </p:nvSpPr>
          <p:spPr>
            <a:xfrm>
              <a:off x="1101970" y="4444745"/>
              <a:ext cx="5714999" cy="723756"/>
            </a:xfrm>
            <a:prstGeom prst="rect">
              <a:avLst/>
            </a:prstGeom>
            <a:noFill/>
          </p:spPr>
          <p:txBody>
            <a:bodyPr>
              <a:spAutoFit/>
            </a:bodyPr>
            <a:lstStyle/>
            <a:p>
              <a:pPr fontAlgn="auto">
                <a:spcBef>
                  <a:spcPts val="0"/>
                </a:spcBef>
                <a:spcAft>
                  <a:spcPts val="0"/>
                </a:spcAft>
                <a:defRPr/>
              </a:pPr>
              <a:r>
                <a:rPr lang="en-US" sz="3200" b="1" dirty="0">
                  <a:solidFill>
                    <a:schemeClr val="bg1"/>
                  </a:solidFill>
                  <a:latin typeface="+mn-lt"/>
                </a:rPr>
                <a:t>Attributes:</a:t>
              </a:r>
              <a:r>
                <a:rPr lang="en-US" sz="3200" b="1" dirty="0">
                  <a:solidFill>
                    <a:srgbClr val="FFC000"/>
                  </a:solidFill>
                  <a:latin typeface="+mn-lt"/>
                </a:rPr>
                <a:t> </a:t>
              </a:r>
              <a:r>
                <a:rPr lang="en-US" sz="3200" dirty="0" err="1">
                  <a:latin typeface="+mn-lt"/>
                </a:rPr>
                <a:t>st_name</a:t>
              </a:r>
              <a:r>
                <a:rPr lang="en-US" sz="3200" dirty="0">
                  <a:latin typeface="+mn-lt"/>
                </a:rPr>
                <a:t>, </a:t>
              </a:r>
              <a:r>
                <a:rPr lang="en-US" sz="3200" dirty="0" err="1">
                  <a:latin typeface="+mn-lt"/>
                </a:rPr>
                <a:t>st_id</a:t>
              </a:r>
              <a:r>
                <a:rPr lang="en-US" sz="3200" dirty="0">
                  <a:latin typeface="+mn-lt"/>
                </a:rPr>
                <a:t>, </a:t>
              </a:r>
            </a:p>
            <a:p>
              <a:pPr fontAlgn="auto">
                <a:spcBef>
                  <a:spcPts val="0"/>
                </a:spcBef>
                <a:spcAft>
                  <a:spcPts val="0"/>
                </a:spcAft>
                <a:defRPr/>
              </a:pPr>
              <a:r>
                <a:rPr lang="en-US" sz="3200" dirty="0">
                  <a:latin typeface="+mn-lt"/>
                </a:rPr>
                <a:t>                     branch, semester</a:t>
              </a:r>
            </a:p>
          </p:txBody>
        </p:sp>
        <p:sp>
          <p:nvSpPr>
            <p:cNvPr id="8" name="TextBox 7"/>
            <p:cNvSpPr txBox="1"/>
            <p:nvPr/>
          </p:nvSpPr>
          <p:spPr>
            <a:xfrm>
              <a:off x="1068573" y="5270895"/>
              <a:ext cx="5715000" cy="1385475"/>
            </a:xfrm>
            <a:prstGeom prst="rect">
              <a:avLst/>
            </a:prstGeom>
            <a:noFill/>
          </p:spPr>
          <p:txBody>
            <a:bodyPr>
              <a:spAutoFit/>
            </a:bodyPr>
            <a:lstStyle/>
            <a:p>
              <a:pPr fontAlgn="auto">
                <a:spcBef>
                  <a:spcPts val="0"/>
                </a:spcBef>
                <a:spcAft>
                  <a:spcPts val="0"/>
                </a:spcAft>
                <a:defRPr/>
              </a:pPr>
              <a:r>
                <a:rPr lang="en-US" sz="3200" b="1" dirty="0">
                  <a:solidFill>
                    <a:schemeClr val="bg1"/>
                  </a:solidFill>
                  <a:latin typeface="+mn-lt"/>
                </a:rPr>
                <a:t>Functions: </a:t>
              </a:r>
              <a:r>
                <a:rPr lang="en-US" sz="3200" b="1" dirty="0" smtClean="0">
                  <a:solidFill>
                    <a:schemeClr val="bg1"/>
                  </a:solidFill>
                  <a:latin typeface="+mn-lt"/>
                </a:rPr>
                <a:t>   </a:t>
              </a:r>
              <a:r>
                <a:rPr lang="en-US" sz="3200" dirty="0" smtClean="0">
                  <a:latin typeface="+mn-lt"/>
                </a:rPr>
                <a:t>Enroll</a:t>
              </a:r>
              <a:r>
                <a:rPr lang="en-US" sz="3200" dirty="0">
                  <a:latin typeface="+mn-lt"/>
                </a:rPr>
                <a:t>()</a:t>
              </a:r>
            </a:p>
            <a:p>
              <a:pPr fontAlgn="auto">
                <a:spcBef>
                  <a:spcPts val="0"/>
                </a:spcBef>
                <a:spcAft>
                  <a:spcPts val="0"/>
                </a:spcAft>
                <a:defRPr/>
              </a:pPr>
              <a:r>
                <a:rPr lang="en-US" sz="3200" dirty="0">
                  <a:latin typeface="+mn-lt"/>
                </a:rPr>
                <a:t>	          </a:t>
              </a:r>
              <a:r>
                <a:rPr lang="en-US" sz="3200" dirty="0" smtClean="0">
                  <a:latin typeface="+mn-lt"/>
                </a:rPr>
                <a:t>   </a:t>
              </a:r>
              <a:r>
                <a:rPr lang="en-US" sz="3200" dirty="0" err="1" smtClean="0">
                  <a:latin typeface="+mn-lt"/>
                </a:rPr>
                <a:t>Displayinfo</a:t>
              </a:r>
              <a:r>
                <a:rPr lang="en-US" sz="3200" dirty="0">
                  <a:latin typeface="+mn-lt"/>
                </a:rPr>
                <a:t>()</a:t>
              </a:r>
            </a:p>
            <a:p>
              <a:pPr fontAlgn="auto">
                <a:spcBef>
                  <a:spcPts val="0"/>
                </a:spcBef>
                <a:spcAft>
                  <a:spcPts val="0"/>
                </a:spcAft>
                <a:defRPr/>
              </a:pPr>
              <a:r>
                <a:rPr lang="en-US" sz="3200" dirty="0">
                  <a:latin typeface="+mn-lt"/>
                </a:rPr>
                <a:t>	          </a:t>
              </a:r>
              <a:r>
                <a:rPr lang="en-US" sz="3200" dirty="0" smtClean="0">
                  <a:latin typeface="+mn-lt"/>
                </a:rPr>
                <a:t>   Result</a:t>
              </a:r>
              <a:r>
                <a:rPr lang="en-US" sz="3200" dirty="0">
                  <a:latin typeface="+mn-lt"/>
                </a:rPr>
                <a:t>()</a:t>
              </a:r>
            </a:p>
            <a:p>
              <a:pPr fontAlgn="auto">
                <a:spcBef>
                  <a:spcPts val="0"/>
                </a:spcBef>
                <a:spcAft>
                  <a:spcPts val="0"/>
                </a:spcAft>
                <a:defRPr/>
              </a:pPr>
              <a:r>
                <a:rPr lang="en-US" sz="3200" dirty="0">
                  <a:latin typeface="+mn-lt"/>
                </a:rPr>
                <a:t>	          </a:t>
              </a:r>
              <a:r>
                <a:rPr lang="en-US" sz="3200" dirty="0" smtClean="0">
                  <a:latin typeface="+mn-lt"/>
                </a:rPr>
                <a:t>   Performance</a:t>
              </a:r>
              <a:r>
                <a:rPr lang="en-US" sz="3200" dirty="0">
                  <a:latin typeface="+mn-lt"/>
                </a:rPr>
                <a:t>()</a:t>
              </a:r>
            </a:p>
          </p:txBody>
        </p:sp>
      </p:grpSp>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6" name="Date Placeholder 15"/>
          <p:cNvSpPr>
            <a:spLocks noGrp="1"/>
          </p:cNvSpPr>
          <p:nvPr>
            <p:ph type="dt" sz="half" idx="10"/>
          </p:nvPr>
        </p:nvSpPr>
        <p:spPr/>
        <p:txBody>
          <a:bodyPr/>
          <a:lstStyle/>
          <a:p>
            <a:fld id="{CD5D78FD-9A46-4941-9149-74C4AC1F9017}"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smtClean="0"/>
              <a:t>Data Abstraction</a:t>
            </a:r>
          </a:p>
        </p:txBody>
      </p:sp>
      <p:sp>
        <p:nvSpPr>
          <p:cNvPr id="3" name="Content Placeholder 2"/>
          <p:cNvSpPr>
            <a:spLocks noGrp="1"/>
          </p:cNvSpPr>
          <p:nvPr>
            <p:ph idx="1"/>
          </p:nvPr>
        </p:nvSpPr>
        <p:spPr/>
        <p:txBody>
          <a:bodyPr/>
          <a:lstStyle/>
          <a:p>
            <a:r>
              <a:rPr lang="en-US" dirty="0" smtClean="0"/>
              <a:t>A data abstraction is a </a:t>
            </a:r>
            <a:r>
              <a:rPr lang="en-US" b="1" dirty="0" smtClean="0"/>
              <a:t>simplified view </a:t>
            </a:r>
            <a:r>
              <a:rPr lang="en-US" dirty="0" smtClean="0"/>
              <a:t>of an object that includes only features one is </a:t>
            </a:r>
            <a:r>
              <a:rPr lang="en-US" b="1" dirty="0" smtClean="0"/>
              <a:t>interested</a:t>
            </a:r>
            <a:r>
              <a:rPr lang="en-US" dirty="0" smtClean="0"/>
              <a:t> in while </a:t>
            </a:r>
            <a:r>
              <a:rPr lang="en-US" b="1" dirty="0" smtClean="0"/>
              <a:t>hides</a:t>
            </a:r>
            <a:r>
              <a:rPr lang="en-US" dirty="0" smtClean="0"/>
              <a:t> away the </a:t>
            </a:r>
            <a:r>
              <a:rPr lang="en-US" b="1" dirty="0" smtClean="0"/>
              <a:t>unnecessary</a:t>
            </a:r>
            <a:r>
              <a:rPr lang="en-US" dirty="0" smtClean="0"/>
              <a:t> details.</a:t>
            </a:r>
          </a:p>
          <a:p>
            <a:pPr eaLnBrk="1" hangingPunct="1">
              <a:buFont typeface="Arial" pitchFamily="34" charset="0"/>
              <a:buNone/>
            </a:pPr>
            <a:endParaRPr lang="en-US" dirty="0" smtClean="0"/>
          </a:p>
          <a:p>
            <a:pPr eaLnBrk="1" hangingPunct="1">
              <a:buFont typeface="Arial" pitchFamily="34" charset="0"/>
              <a:buNone/>
            </a:pPr>
            <a:r>
              <a:rPr lang="en-US" dirty="0" smtClean="0"/>
              <a:t> </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6FE8C0EA-9C94-4FF1-B654-E90EB4AE6214}"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smtClean="0"/>
              <a:t>Inheritance</a:t>
            </a:r>
          </a:p>
        </p:txBody>
      </p:sp>
      <p:sp>
        <p:nvSpPr>
          <p:cNvPr id="3" name="Content Placeholder 2"/>
          <p:cNvSpPr>
            <a:spLocks noGrp="1"/>
          </p:cNvSpPr>
          <p:nvPr>
            <p:ph idx="1"/>
          </p:nvPr>
        </p:nvSpPr>
        <p:spPr/>
        <p:txBody>
          <a:bodyPr/>
          <a:lstStyle/>
          <a:p>
            <a:pPr algn="just" eaLnBrk="1" hangingPunct="1"/>
            <a:r>
              <a:rPr lang="en-US" dirty="0" smtClean="0"/>
              <a:t>Inheritance is the mechanism to provides the power of </a:t>
            </a:r>
            <a:r>
              <a:rPr lang="en-US" b="1" dirty="0" smtClean="0"/>
              <a:t>reusability</a:t>
            </a:r>
            <a:r>
              <a:rPr lang="en-US" dirty="0" smtClean="0"/>
              <a:t> and </a:t>
            </a:r>
            <a:r>
              <a:rPr lang="en-US" b="1" dirty="0" smtClean="0"/>
              <a:t>extendibility</a:t>
            </a:r>
            <a:r>
              <a:rPr lang="en-US" dirty="0" smtClean="0"/>
              <a:t>.</a:t>
            </a:r>
          </a:p>
          <a:p>
            <a:pPr algn="just" eaLnBrk="1" hangingPunct="1"/>
            <a:r>
              <a:rPr lang="en-US" dirty="0" smtClean="0"/>
              <a:t>Inheritance is the process by which one </a:t>
            </a:r>
            <a:r>
              <a:rPr lang="en-US" b="1" dirty="0" smtClean="0"/>
              <a:t>object can acquire the properties of another</a:t>
            </a:r>
          </a:p>
          <a:p>
            <a:pPr algn="just" eaLnBrk="1" hangingPunct="1">
              <a:buFont typeface="Arial" pitchFamily="34" charset="0"/>
              <a:buNone/>
            </a:pPr>
            <a:r>
              <a:rPr lang="en-US" b="1" dirty="0" smtClean="0"/>
              <a:t>    object</a:t>
            </a:r>
            <a:r>
              <a:rPr lang="en-US" dirty="0" smtClean="0"/>
              <a:t>.</a:t>
            </a:r>
          </a:p>
          <a:p>
            <a:pPr algn="just"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80E67A37-7E61-459C-8B9F-54AB5C7A81DA}"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b="1" smtClean="0"/>
              <a:t>Inheritance</a:t>
            </a:r>
            <a:endParaRPr lang="en-US" smtClean="0"/>
          </a:p>
        </p:txBody>
      </p:sp>
      <p:sp>
        <p:nvSpPr>
          <p:cNvPr id="4" name="Rectangle 3"/>
          <p:cNvSpPr/>
          <p:nvPr/>
        </p:nvSpPr>
        <p:spPr>
          <a:xfrm>
            <a:off x="3441812" y="2607039"/>
            <a:ext cx="2124159" cy="1139252"/>
          </a:xfrm>
          <a:prstGeom prst="rect">
            <a:avLst/>
          </a:prstGeom>
          <a:gradFill flip="none" rotWithShape="0">
            <a:gsLst>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50000">
                <a:schemeClr val="accent1">
                  <a:tint val="44500"/>
                  <a:satMod val="160000"/>
                </a:schemeClr>
              </a:gs>
              <a:gs pos="100000">
                <a:schemeClr val="accent1">
                  <a:tint val="23500"/>
                  <a:satMod val="160000"/>
                </a:schemeClr>
              </a:gs>
            </a:gsLst>
            <a:lin ang="10800000" scaled="1"/>
            <a:tileRect/>
          </a:gradFill>
          <a:ln>
            <a:solidFill>
              <a:schemeClr val="tx1"/>
            </a:solidFill>
          </a:ln>
          <a:effectLst>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b="1" dirty="0">
                <a:solidFill>
                  <a:schemeClr val="tx1"/>
                </a:solidFill>
              </a:rPr>
              <a:t>Point</a:t>
            </a:r>
          </a:p>
        </p:txBody>
      </p:sp>
      <p:cxnSp>
        <p:nvCxnSpPr>
          <p:cNvPr id="5" name="Straight Arrow Connector 4"/>
          <p:cNvCxnSpPr>
            <a:stCxn id="0" idx="2"/>
          </p:cNvCxnSpPr>
          <p:nvPr/>
        </p:nvCxnSpPr>
        <p:spPr>
          <a:xfrm rot="5400000">
            <a:off x="3898665" y="4351528"/>
            <a:ext cx="1210456" cy="2950"/>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12618" y="4956748"/>
            <a:ext cx="2124159" cy="1139252"/>
          </a:xfrm>
          <a:prstGeom prst="rect">
            <a:avLst/>
          </a:prstGeom>
          <a:gradFill flip="none" rotWithShape="0">
            <a:gsLst>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90000">
                <a:schemeClr val="accent1">
                  <a:lumMod val="60000"/>
                  <a:lumOff val="40000"/>
                  <a:alpha val="78000"/>
                </a:schemeClr>
              </a:gs>
              <a:gs pos="50000">
                <a:schemeClr val="accent1">
                  <a:tint val="44500"/>
                  <a:satMod val="160000"/>
                </a:schemeClr>
              </a:gs>
              <a:gs pos="100000">
                <a:schemeClr val="accent1">
                  <a:tint val="23500"/>
                  <a:satMod val="160000"/>
                </a:schemeClr>
              </a:gs>
            </a:gsLst>
            <a:lin ang="10800000" scaled="1"/>
            <a:tileRect/>
          </a:gradFill>
          <a:ln>
            <a:solidFill>
              <a:schemeClr val="tx1"/>
            </a:solidFill>
          </a:ln>
          <a:effectLst>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b="1" dirty="0">
                <a:solidFill>
                  <a:schemeClr val="tx1"/>
                </a:solidFill>
              </a:rPr>
              <a:t>Line</a:t>
            </a:r>
          </a:p>
        </p:txBody>
      </p:sp>
      <p:sp>
        <p:nvSpPr>
          <p:cNvPr id="7" name="Oval Callout 6"/>
          <p:cNvSpPr/>
          <p:nvPr/>
        </p:nvSpPr>
        <p:spPr>
          <a:xfrm>
            <a:off x="6344830" y="1752600"/>
            <a:ext cx="2265770" cy="1566472"/>
          </a:xfrm>
          <a:prstGeom prst="wedgeEllipseCallout">
            <a:avLst>
              <a:gd name="adj1" fmla="val -83088"/>
              <a:gd name="adj2" fmla="val 58459"/>
            </a:avLst>
          </a:prstGeom>
          <a:solidFill>
            <a:schemeClr val="accent2">
              <a:lumMod val="60000"/>
              <a:lumOff val="40000"/>
            </a:schemeClr>
          </a:solidFill>
          <a:scene3d>
            <a:camera prst="perspective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200" b="1" dirty="0">
                <a:solidFill>
                  <a:schemeClr val="tx1"/>
                </a:solidFill>
              </a:rPr>
              <a:t>Parent class</a:t>
            </a:r>
          </a:p>
          <a:p>
            <a:pPr algn="ctr" fontAlgn="auto">
              <a:spcBef>
                <a:spcPts val="0"/>
              </a:spcBef>
              <a:spcAft>
                <a:spcPts val="0"/>
              </a:spcAft>
              <a:defRPr/>
            </a:pPr>
            <a:r>
              <a:rPr lang="en-US" sz="2200" b="1" dirty="0">
                <a:solidFill>
                  <a:schemeClr val="tx1"/>
                </a:solidFill>
              </a:rPr>
              <a:t>Or </a:t>
            </a:r>
          </a:p>
          <a:p>
            <a:pPr algn="ctr" fontAlgn="auto">
              <a:spcBef>
                <a:spcPts val="0"/>
              </a:spcBef>
              <a:spcAft>
                <a:spcPts val="0"/>
              </a:spcAft>
              <a:defRPr/>
            </a:pPr>
            <a:r>
              <a:rPr lang="en-US" sz="2200" b="1" dirty="0">
                <a:solidFill>
                  <a:schemeClr val="tx1"/>
                </a:solidFill>
              </a:rPr>
              <a:t>Base class</a:t>
            </a:r>
          </a:p>
        </p:txBody>
      </p:sp>
      <p:sp>
        <p:nvSpPr>
          <p:cNvPr id="8" name="Oval Callout 7"/>
          <p:cNvSpPr/>
          <p:nvPr/>
        </p:nvSpPr>
        <p:spPr>
          <a:xfrm>
            <a:off x="533400" y="4175385"/>
            <a:ext cx="2341970" cy="1635802"/>
          </a:xfrm>
          <a:prstGeom prst="wedgeEllipseCallout">
            <a:avLst>
              <a:gd name="adj1" fmla="val 71600"/>
              <a:gd name="adj2" fmla="val 42550"/>
            </a:avLst>
          </a:prstGeom>
          <a:solidFill>
            <a:schemeClr val="accent4">
              <a:lumMod val="20000"/>
              <a:lumOff val="80000"/>
            </a:schemeClr>
          </a:solidFill>
          <a:scene3d>
            <a:camera prst="perspective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200" b="1" dirty="0">
                <a:solidFill>
                  <a:schemeClr val="tx1"/>
                </a:solidFill>
              </a:rPr>
              <a:t>Child class</a:t>
            </a:r>
          </a:p>
          <a:p>
            <a:pPr algn="ctr" fontAlgn="auto">
              <a:spcBef>
                <a:spcPts val="0"/>
              </a:spcBef>
              <a:spcAft>
                <a:spcPts val="0"/>
              </a:spcAft>
              <a:defRPr/>
            </a:pPr>
            <a:r>
              <a:rPr lang="en-US" sz="2200" b="1" dirty="0">
                <a:solidFill>
                  <a:schemeClr val="tx1"/>
                </a:solidFill>
              </a:rPr>
              <a:t>Or </a:t>
            </a:r>
          </a:p>
          <a:p>
            <a:pPr algn="ctr" fontAlgn="auto">
              <a:spcBef>
                <a:spcPts val="0"/>
              </a:spcBef>
              <a:spcAft>
                <a:spcPts val="0"/>
              </a:spcAft>
              <a:defRPr/>
            </a:pPr>
            <a:r>
              <a:rPr lang="en-US" sz="2200" b="1" dirty="0">
                <a:solidFill>
                  <a:schemeClr val="tx1"/>
                </a:solidFill>
              </a:rPr>
              <a:t>Derived class</a:t>
            </a:r>
          </a:p>
        </p:txBody>
      </p:sp>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6" name="Date Placeholder 15"/>
          <p:cNvSpPr>
            <a:spLocks noGrp="1"/>
          </p:cNvSpPr>
          <p:nvPr>
            <p:ph type="dt" sz="half" idx="10"/>
          </p:nvPr>
        </p:nvSpPr>
        <p:spPr/>
        <p:txBody>
          <a:bodyPr/>
          <a:lstStyle/>
          <a:p>
            <a:fld id="{3B05D280-0B35-46FC-A72A-30E34085D96C}"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b="1" smtClean="0"/>
              <a:t>Polymorphism</a:t>
            </a:r>
          </a:p>
        </p:txBody>
      </p:sp>
      <p:sp>
        <p:nvSpPr>
          <p:cNvPr id="21507" name="Content Placeholder 2"/>
          <p:cNvSpPr>
            <a:spLocks noGrp="1"/>
          </p:cNvSpPr>
          <p:nvPr>
            <p:ph idx="1"/>
          </p:nvPr>
        </p:nvSpPr>
        <p:spPr/>
        <p:txBody>
          <a:bodyPr/>
          <a:lstStyle/>
          <a:p>
            <a:pPr eaLnBrk="1" hangingPunct="1"/>
            <a:r>
              <a:rPr lang="en-US" dirty="0" smtClean="0"/>
              <a:t>Polymorphism means that the </a:t>
            </a:r>
            <a:r>
              <a:rPr lang="en-US" b="1" dirty="0" smtClean="0"/>
              <a:t>same thing </a:t>
            </a:r>
            <a:r>
              <a:rPr lang="en-US" dirty="0" smtClean="0"/>
              <a:t>can exist in </a:t>
            </a:r>
            <a:r>
              <a:rPr lang="en-US" b="1" dirty="0" smtClean="0"/>
              <a:t>two forms</a:t>
            </a:r>
            <a:r>
              <a:rPr lang="en-US" dirty="0" smtClean="0"/>
              <a:t>.</a:t>
            </a:r>
          </a:p>
          <a:p>
            <a:pPr eaLnBrk="1" hangingPunct="1"/>
            <a:endParaRPr lang="en-US" dirty="0" smtClean="0"/>
          </a:p>
          <a:p>
            <a:pPr eaLnBrk="1" hangingPunct="1"/>
            <a:r>
              <a:rPr lang="en-US" dirty="0" smtClean="0"/>
              <a:t>Polymorphism is in short the ability to call </a:t>
            </a:r>
            <a:r>
              <a:rPr lang="en-US" b="1" dirty="0" smtClean="0"/>
              <a:t>different functions</a:t>
            </a:r>
            <a:r>
              <a:rPr lang="en-US" dirty="0" smtClean="0"/>
              <a:t> by just using </a:t>
            </a:r>
            <a:r>
              <a:rPr lang="en-US" b="1" dirty="0" smtClean="0"/>
              <a:t>one</a:t>
            </a:r>
            <a:r>
              <a:rPr lang="en-US" dirty="0" smtClean="0"/>
              <a:t> type of </a:t>
            </a:r>
            <a:r>
              <a:rPr lang="en-US" b="1" dirty="0" smtClean="0"/>
              <a:t>function call</a:t>
            </a:r>
            <a:r>
              <a:rPr lang="en-US" dirty="0" smtClean="0"/>
              <a: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194C58CE-70D0-487C-A888-DD4E7F1575F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smtClean="0"/>
              <a:t>Prerequisite</a:t>
            </a:r>
          </a:p>
        </p:txBody>
      </p:sp>
      <p:sp>
        <p:nvSpPr>
          <p:cNvPr id="3075" name="Content Placeholder 2"/>
          <p:cNvSpPr>
            <a:spLocks noGrp="1"/>
          </p:cNvSpPr>
          <p:nvPr>
            <p:ph idx="1"/>
          </p:nvPr>
        </p:nvSpPr>
        <p:spPr>
          <a:xfrm>
            <a:off x="457200" y="1600201"/>
            <a:ext cx="8229600" cy="1295400"/>
          </a:xfrm>
        </p:spPr>
        <p:txBody>
          <a:bodyPr/>
          <a:lstStyle/>
          <a:p>
            <a:pPr eaLnBrk="1" hangingPunct="1"/>
            <a:r>
              <a:rPr lang="en-US" dirty="0" smtClean="0"/>
              <a:t>Fundamental of programming language I &amp; II</a:t>
            </a:r>
          </a:p>
        </p:txBody>
      </p:sp>
      <p:sp>
        <p:nvSpPr>
          <p:cNvPr id="7" name="Rectangle 6"/>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9" name="Date Placeholder 8"/>
          <p:cNvSpPr>
            <a:spLocks noGrp="1"/>
          </p:cNvSpPr>
          <p:nvPr>
            <p:ph type="dt" sz="half" idx="10"/>
          </p:nvPr>
        </p:nvSpPr>
        <p:spPr/>
        <p:txBody>
          <a:bodyPr/>
          <a:lstStyle/>
          <a:p>
            <a:fld id="{6D03419A-7338-4827-B2D6-E288BB54B996}"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smtClean="0"/>
              <a:t>Polymorphism</a:t>
            </a:r>
            <a:endParaRPr lang="en-US" smtClean="0"/>
          </a:p>
        </p:txBody>
      </p:sp>
      <p:sp>
        <p:nvSpPr>
          <p:cNvPr id="5" name="Rounded Rectangle 4"/>
          <p:cNvSpPr/>
          <p:nvPr/>
        </p:nvSpPr>
        <p:spPr>
          <a:xfrm>
            <a:off x="609600" y="1143000"/>
            <a:ext cx="2133600" cy="1143000"/>
          </a:xfrm>
          <a:prstGeom prst="roundRect">
            <a:avLst/>
          </a:prstGeom>
          <a:solidFill>
            <a:schemeClr val="accent3">
              <a:lumMod val="75000"/>
            </a:schemeClr>
          </a:solidFill>
          <a:scene3d>
            <a:camera prst="perspectiveRelaxed"/>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dirty="0">
                <a:solidFill>
                  <a:schemeClr val="tx1"/>
                </a:solidFill>
              </a:rPr>
              <a:t>5+9</a:t>
            </a:r>
            <a:endParaRPr lang="en-US" dirty="0">
              <a:solidFill>
                <a:schemeClr val="tx1"/>
              </a:solidFill>
            </a:endParaRPr>
          </a:p>
        </p:txBody>
      </p:sp>
      <p:grpSp>
        <p:nvGrpSpPr>
          <p:cNvPr id="22" name="Group 21"/>
          <p:cNvGrpSpPr/>
          <p:nvPr/>
        </p:nvGrpSpPr>
        <p:grpSpPr>
          <a:xfrm>
            <a:off x="0" y="0"/>
            <a:ext cx="9144000" cy="6858000"/>
            <a:chOff x="0" y="0"/>
            <a:chExt cx="9144000" cy="6858000"/>
          </a:xfrm>
        </p:grpSpPr>
        <p:sp>
          <p:nvSpPr>
            <p:cNvPr id="23" name="Rectangle 22"/>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3505200" y="2438400"/>
            <a:ext cx="1981200" cy="1752600"/>
          </a:xfrm>
          <a:prstGeom prst="ellipse">
            <a:avLst/>
          </a:prstGeom>
          <a:solidFill>
            <a:schemeClr val="accent2">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600" dirty="0"/>
              <a:t>+</a:t>
            </a:r>
          </a:p>
        </p:txBody>
      </p:sp>
      <p:sp>
        <p:nvSpPr>
          <p:cNvPr id="6" name="Rounded Rectangle 5"/>
          <p:cNvSpPr/>
          <p:nvPr/>
        </p:nvSpPr>
        <p:spPr>
          <a:xfrm>
            <a:off x="6096000" y="1143000"/>
            <a:ext cx="3048000" cy="1219200"/>
          </a:xfrm>
          <a:prstGeom prst="roundRect">
            <a:avLst/>
          </a:prstGeom>
          <a:scene3d>
            <a:camera prst="perspectiveRelaxed"/>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err="1">
                <a:solidFill>
                  <a:schemeClr val="tx1"/>
                </a:solidFill>
              </a:rPr>
              <a:t>Str</a:t>
            </a:r>
            <a:r>
              <a:rPr lang="en-US" sz="4400" dirty="0">
                <a:solidFill>
                  <a:schemeClr val="tx1"/>
                </a:solidFill>
              </a:rPr>
              <a:t> + </a:t>
            </a:r>
            <a:r>
              <a:rPr lang="en-US" sz="4400" dirty="0" err="1">
                <a:solidFill>
                  <a:schemeClr val="tx1"/>
                </a:solidFill>
              </a:rPr>
              <a:t>ing</a:t>
            </a:r>
            <a:endParaRPr lang="en-US" sz="4400" dirty="0">
              <a:solidFill>
                <a:schemeClr val="tx1"/>
              </a:solidFill>
            </a:endParaRPr>
          </a:p>
        </p:txBody>
      </p:sp>
      <p:grpSp>
        <p:nvGrpSpPr>
          <p:cNvPr id="2" name="Group 10"/>
          <p:cNvGrpSpPr>
            <a:grpSpLocks/>
          </p:cNvGrpSpPr>
          <p:nvPr/>
        </p:nvGrpSpPr>
        <p:grpSpPr bwMode="auto">
          <a:xfrm>
            <a:off x="304800" y="3962400"/>
            <a:ext cx="2667000" cy="2590800"/>
            <a:chOff x="457200" y="3810000"/>
            <a:chExt cx="2667000" cy="2590800"/>
          </a:xfrm>
        </p:grpSpPr>
        <p:sp>
          <p:nvSpPr>
            <p:cNvPr id="7" name="Rounded Rectangle 6"/>
            <p:cNvSpPr/>
            <p:nvPr/>
          </p:nvSpPr>
          <p:spPr>
            <a:xfrm>
              <a:off x="457200" y="3810000"/>
              <a:ext cx="2667000" cy="2590800"/>
            </a:xfrm>
            <a:prstGeom prst="roundRect">
              <a:avLst/>
            </a:prstGeom>
            <a:solidFill>
              <a:schemeClr val="accent4">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6" name="Picture 2"/>
            <p:cNvPicPr>
              <a:picLocks noChangeAspect="1" noChangeArrowheads="1"/>
            </p:cNvPicPr>
            <p:nvPr/>
          </p:nvPicPr>
          <p:blipFill>
            <a:blip r:embed="rId2"/>
            <a:srcRect/>
            <a:stretch>
              <a:fillRect/>
            </a:stretch>
          </p:blipFill>
          <p:spPr bwMode="auto">
            <a:xfrm>
              <a:off x="990600" y="4191000"/>
              <a:ext cx="1990725" cy="1990725"/>
            </a:xfrm>
            <a:prstGeom prst="rect">
              <a:avLst/>
            </a:prstGeom>
            <a:ln>
              <a:noFill/>
            </a:ln>
            <a:effectLst>
              <a:outerShdw blurRad="292100" dist="139700" dir="2700000" algn="tl" rotWithShape="0">
                <a:srgbClr val="333333">
                  <a:alpha val="65000"/>
                </a:srgbClr>
              </a:outerShdw>
            </a:effectLst>
          </p:spPr>
        </p:pic>
      </p:grpSp>
      <p:grpSp>
        <p:nvGrpSpPr>
          <p:cNvPr id="3" name="Group 11"/>
          <p:cNvGrpSpPr/>
          <p:nvPr/>
        </p:nvGrpSpPr>
        <p:grpSpPr>
          <a:xfrm>
            <a:off x="6324600" y="4419600"/>
            <a:ext cx="2514600" cy="2219325"/>
            <a:chOff x="6019800" y="4038600"/>
            <a:chExt cx="2514600" cy="2219325"/>
          </a:xfrm>
          <a:solidFill>
            <a:schemeClr val="accent6">
              <a:lumMod val="40000"/>
              <a:lumOff val="60000"/>
            </a:schemeClr>
          </a:solidFill>
          <a:scene3d>
            <a:camera prst="isometricOffAxis2Left"/>
            <a:lightRig rig="threePt" dir="t"/>
          </a:scene3d>
        </p:grpSpPr>
        <p:sp>
          <p:nvSpPr>
            <p:cNvPr id="9" name="Rounded Rectangle 8"/>
            <p:cNvSpPr/>
            <p:nvPr/>
          </p:nvSpPr>
          <p:spPr>
            <a:xfrm>
              <a:off x="6019800" y="4038600"/>
              <a:ext cx="2514600" cy="2209800"/>
            </a:xfrm>
            <a:prstGeom prst="roundRect">
              <a:avLst/>
            </a:prstGeom>
            <a:grpFill/>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7" name="Picture 3"/>
            <p:cNvPicPr>
              <a:picLocks noChangeAspect="1" noChangeArrowheads="1"/>
            </p:cNvPicPr>
            <p:nvPr/>
          </p:nvPicPr>
          <p:blipFill>
            <a:blip r:embed="rId3"/>
            <a:srcRect/>
            <a:stretch>
              <a:fillRect/>
            </a:stretch>
          </p:blipFill>
          <p:spPr bwMode="auto">
            <a:xfrm>
              <a:off x="6315075" y="4267200"/>
              <a:ext cx="1990725" cy="1990725"/>
            </a:xfrm>
            <a:prstGeom prst="rect">
              <a:avLst/>
            </a:prstGeom>
            <a:grpFill/>
            <a:ln w="9525">
              <a:noFill/>
              <a:miter lim="800000"/>
              <a:headEnd/>
              <a:tailEnd/>
            </a:ln>
            <a:effectLst/>
            <a:sp3d>
              <a:bevelT prst="relaxedInset"/>
            </a:sp3d>
          </p:spPr>
        </p:pic>
      </p:grpSp>
      <p:cxnSp>
        <p:nvCxnSpPr>
          <p:cNvPr id="14" name="Straight Arrow Connector 13"/>
          <p:cNvCxnSpPr>
            <a:stCxn id="4" idx="7"/>
            <a:endCxn id="6" idx="1"/>
          </p:cNvCxnSpPr>
          <p:nvPr/>
        </p:nvCxnSpPr>
        <p:spPr>
          <a:xfrm flipV="1">
            <a:off x="5196260" y="1752600"/>
            <a:ext cx="899740" cy="942462"/>
          </a:xfrm>
          <a:prstGeom prst="straightConnector1">
            <a:avLst/>
          </a:prstGeom>
          <a:ln w="825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0" idx="1"/>
            <a:endCxn id="5" idx="3"/>
          </p:cNvCxnSpPr>
          <p:nvPr/>
        </p:nvCxnSpPr>
        <p:spPr>
          <a:xfrm rot="16200000" flipV="1">
            <a:off x="2811462" y="1646238"/>
            <a:ext cx="981075" cy="1117600"/>
          </a:xfrm>
          <a:prstGeom prst="straightConnector1">
            <a:avLst/>
          </a:prstGeom>
          <a:ln w="825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0" idx="3"/>
            <a:endCxn id="0" idx="3"/>
          </p:cNvCxnSpPr>
          <p:nvPr/>
        </p:nvCxnSpPr>
        <p:spPr>
          <a:xfrm rot="5400000">
            <a:off x="2754312" y="4151313"/>
            <a:ext cx="1323975" cy="889000"/>
          </a:xfrm>
          <a:prstGeom prst="straightConnector1">
            <a:avLst/>
          </a:prstGeom>
          <a:ln w="825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9" idx="1"/>
          </p:cNvCxnSpPr>
          <p:nvPr/>
        </p:nvCxnSpPr>
        <p:spPr>
          <a:xfrm>
            <a:off x="5196260" y="3934338"/>
            <a:ext cx="1128340" cy="1590162"/>
          </a:xfrm>
          <a:prstGeom prst="straightConnector1">
            <a:avLst/>
          </a:prstGeom>
          <a:ln w="825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21" name="Date Placeholder 20"/>
          <p:cNvSpPr>
            <a:spLocks noGrp="1"/>
          </p:cNvSpPr>
          <p:nvPr>
            <p:ph type="dt" sz="half" idx="10"/>
          </p:nvPr>
        </p:nvSpPr>
        <p:spPr/>
        <p:txBody>
          <a:bodyPr/>
          <a:lstStyle/>
          <a:p>
            <a:fld id="{3D489181-BB50-48FA-8F01-965834EEB410}" type="datetime1">
              <a:rPr lang="en-US" smtClean="0"/>
              <a:t>8/16/2018</a:t>
            </a:fld>
            <a:endParaRPr lang="en-US"/>
          </a:p>
        </p:txBody>
      </p:sp>
      <p:sp>
        <p:nvSpPr>
          <p:cNvPr id="26" name="Slide Number Placeholder 25"/>
          <p:cNvSpPr>
            <a:spLocks noGrp="1"/>
          </p:cNvSpPr>
          <p:nvPr>
            <p:ph type="sldNum" sz="quarter" idx="12"/>
          </p:nvPr>
        </p:nvSpPr>
        <p:spPr/>
        <p:txBody>
          <a:bodyPr/>
          <a:lstStyle/>
          <a:p>
            <a:fld id="{BFFEF632-3232-4B5E-A6EE-15636C3A051E}"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b="1" smtClean="0"/>
              <a:t>Dynamic Binding</a:t>
            </a:r>
          </a:p>
        </p:txBody>
      </p:sp>
      <p:sp>
        <p:nvSpPr>
          <p:cNvPr id="23555" name="Content Placeholder 2"/>
          <p:cNvSpPr>
            <a:spLocks noGrp="1"/>
          </p:cNvSpPr>
          <p:nvPr>
            <p:ph idx="1"/>
          </p:nvPr>
        </p:nvSpPr>
        <p:spPr/>
        <p:txBody>
          <a:bodyPr/>
          <a:lstStyle/>
          <a:p>
            <a:r>
              <a:rPr lang="en-US" dirty="0" smtClean="0"/>
              <a:t>Dynamic Binding is the process of </a:t>
            </a:r>
            <a:r>
              <a:rPr lang="en-US" b="1" dirty="0" smtClean="0"/>
              <a:t>linking</a:t>
            </a:r>
            <a:r>
              <a:rPr lang="en-US" dirty="0" smtClean="0"/>
              <a:t> of the </a:t>
            </a:r>
            <a:r>
              <a:rPr lang="en-US" b="1" dirty="0" smtClean="0"/>
              <a:t>code</a:t>
            </a:r>
            <a:r>
              <a:rPr lang="en-US" dirty="0" smtClean="0"/>
              <a:t> associated with a </a:t>
            </a:r>
            <a:r>
              <a:rPr lang="en-US" b="1" dirty="0" smtClean="0"/>
              <a:t>procedure call</a:t>
            </a:r>
            <a:r>
              <a:rPr lang="en-US" dirty="0" smtClean="0"/>
              <a:t> at the </a:t>
            </a:r>
            <a:r>
              <a:rPr lang="en-US" b="1" dirty="0" smtClean="0"/>
              <a:t>run-time</a:t>
            </a: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01A4B4C9-C6FA-42BD-8DA1-3DB96DC1F8B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b="1" smtClean="0"/>
              <a:t>Message Passing</a:t>
            </a:r>
          </a:p>
        </p:txBody>
      </p:sp>
      <p:sp>
        <p:nvSpPr>
          <p:cNvPr id="24579" name="Content Placeholder 2"/>
          <p:cNvSpPr>
            <a:spLocks noGrp="1"/>
          </p:cNvSpPr>
          <p:nvPr>
            <p:ph idx="1"/>
          </p:nvPr>
        </p:nvSpPr>
        <p:spPr/>
        <p:txBody>
          <a:bodyPr/>
          <a:lstStyle/>
          <a:p>
            <a:r>
              <a:rPr lang="en-US" dirty="0" smtClean="0"/>
              <a:t>The process of </a:t>
            </a:r>
            <a:r>
              <a:rPr lang="en-US" b="1" dirty="0" smtClean="0"/>
              <a:t>invoking</a:t>
            </a:r>
            <a:r>
              <a:rPr lang="en-US" dirty="0" smtClean="0"/>
              <a:t> an operation on an object. </a:t>
            </a:r>
          </a:p>
          <a:p>
            <a:r>
              <a:rPr lang="en-US" dirty="0" smtClean="0"/>
              <a:t>In response to a message the </a:t>
            </a:r>
            <a:r>
              <a:rPr lang="en-US" b="1" dirty="0" smtClean="0"/>
              <a:t>corresponding</a:t>
            </a:r>
            <a:r>
              <a:rPr lang="en-US" dirty="0" smtClean="0"/>
              <a:t> method is executed in the object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466DD942-9845-4559-989E-C140F3380B3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b="1" smtClean="0"/>
              <a:t>Message Passing</a:t>
            </a:r>
            <a:endParaRPr lang="en-US" smtClean="0"/>
          </a:p>
        </p:txBody>
      </p:sp>
      <p:grpSp>
        <p:nvGrpSpPr>
          <p:cNvPr id="9" name="Group 8"/>
          <p:cNvGrpSpPr/>
          <p:nvPr/>
        </p:nvGrpSpPr>
        <p:grpSpPr>
          <a:xfrm>
            <a:off x="1447800" y="1600200"/>
            <a:ext cx="6248400" cy="4724400"/>
            <a:chOff x="1447800" y="1143000"/>
            <a:chExt cx="6248400" cy="5181600"/>
          </a:xfrm>
        </p:grpSpPr>
        <p:grpSp>
          <p:nvGrpSpPr>
            <p:cNvPr id="2" name="Group 10"/>
            <p:cNvGrpSpPr>
              <a:grpSpLocks/>
            </p:cNvGrpSpPr>
            <p:nvPr/>
          </p:nvGrpSpPr>
          <p:grpSpPr bwMode="auto">
            <a:xfrm>
              <a:off x="1447800" y="1752600"/>
              <a:ext cx="2133600" cy="1676400"/>
              <a:chOff x="1447800" y="1752600"/>
              <a:chExt cx="2133600" cy="1676400"/>
            </a:xfrm>
          </p:grpSpPr>
          <p:sp>
            <p:nvSpPr>
              <p:cNvPr id="7" name="Rectangle 6"/>
              <p:cNvSpPr/>
              <p:nvPr/>
            </p:nvSpPr>
            <p:spPr>
              <a:xfrm>
                <a:off x="2133600" y="1752600"/>
                <a:ext cx="1447800"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Oval 3"/>
              <p:cNvSpPr/>
              <p:nvPr/>
            </p:nvSpPr>
            <p:spPr>
              <a:xfrm>
                <a:off x="1676400" y="1981200"/>
                <a:ext cx="914400" cy="3048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447800" y="24384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447800" y="28956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 name="Group 11"/>
            <p:cNvGrpSpPr>
              <a:grpSpLocks/>
            </p:cNvGrpSpPr>
            <p:nvPr/>
          </p:nvGrpSpPr>
          <p:grpSpPr bwMode="auto">
            <a:xfrm>
              <a:off x="5562600" y="1828800"/>
              <a:ext cx="2133600" cy="1676400"/>
              <a:chOff x="1447800" y="1752600"/>
              <a:chExt cx="2133600" cy="1676400"/>
            </a:xfrm>
          </p:grpSpPr>
          <p:sp>
            <p:nvSpPr>
              <p:cNvPr id="13" name="Rectangle 12"/>
              <p:cNvSpPr/>
              <p:nvPr/>
            </p:nvSpPr>
            <p:spPr>
              <a:xfrm>
                <a:off x="2133600" y="1752600"/>
                <a:ext cx="1447800"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676400" y="1981200"/>
                <a:ext cx="914400" cy="3048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1447800" y="24384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447800" y="28956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6"/>
            <p:cNvGrpSpPr>
              <a:grpSpLocks/>
            </p:cNvGrpSpPr>
            <p:nvPr/>
          </p:nvGrpSpPr>
          <p:grpSpPr bwMode="auto">
            <a:xfrm>
              <a:off x="3352800" y="4648200"/>
              <a:ext cx="2133600" cy="1676400"/>
              <a:chOff x="1447800" y="1752600"/>
              <a:chExt cx="2133600" cy="1676400"/>
            </a:xfrm>
          </p:grpSpPr>
          <p:sp>
            <p:nvSpPr>
              <p:cNvPr id="18" name="Rectangle 17"/>
              <p:cNvSpPr/>
              <p:nvPr/>
            </p:nvSpPr>
            <p:spPr>
              <a:xfrm>
                <a:off x="2133600" y="1752600"/>
                <a:ext cx="1447800"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1676400" y="1981200"/>
                <a:ext cx="914400" cy="3048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1447800" y="24384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447800" y="2895600"/>
                <a:ext cx="1219200" cy="3048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23" name="Straight Arrow Connector 22"/>
            <p:cNvCxnSpPr>
              <a:stCxn id="0" idx="1"/>
            </p:cNvCxnSpPr>
            <p:nvPr/>
          </p:nvCxnSpPr>
          <p:spPr>
            <a:xfrm rot="10800000">
              <a:off x="2590800" y="2133600"/>
              <a:ext cx="2971800" cy="5334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0" idx="2"/>
            </p:cNvCxnSpPr>
            <p:nvPr/>
          </p:nvCxnSpPr>
          <p:spPr>
            <a:xfrm rot="16200000" flipH="1">
              <a:off x="1524000" y="3733800"/>
              <a:ext cx="2286000" cy="12192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0" idx="3"/>
              <a:endCxn id="0" idx="2"/>
            </p:cNvCxnSpPr>
            <p:nvPr/>
          </p:nvCxnSpPr>
          <p:spPr>
            <a:xfrm flipV="1">
              <a:off x="4572000" y="3276600"/>
              <a:ext cx="1600200" cy="26670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193" name="TextBox 29"/>
            <p:cNvSpPr txBox="1">
              <a:spLocks noChangeArrowheads="1"/>
            </p:cNvSpPr>
            <p:nvPr/>
          </p:nvSpPr>
          <p:spPr bwMode="auto">
            <a:xfrm>
              <a:off x="5791200" y="1219200"/>
              <a:ext cx="1676400" cy="369888"/>
            </a:xfrm>
            <a:prstGeom prst="rect">
              <a:avLst/>
            </a:prstGeom>
            <a:noFill/>
            <a:ln w="9525">
              <a:noFill/>
              <a:miter lim="800000"/>
              <a:headEnd/>
              <a:tailEnd/>
            </a:ln>
          </p:spPr>
          <p:txBody>
            <a:bodyPr>
              <a:spAutoFit/>
            </a:bodyPr>
            <a:lstStyle/>
            <a:p>
              <a:r>
                <a:rPr lang="en-US">
                  <a:latin typeface="Calibri" pitchFamily="34" charset="0"/>
                </a:rPr>
                <a:t>FacultyObject</a:t>
              </a:r>
            </a:p>
          </p:txBody>
        </p:sp>
        <p:sp>
          <p:nvSpPr>
            <p:cNvPr id="93194" name="TextBox 30"/>
            <p:cNvSpPr txBox="1">
              <a:spLocks noChangeArrowheads="1"/>
            </p:cNvSpPr>
            <p:nvPr/>
          </p:nvSpPr>
          <p:spPr bwMode="auto">
            <a:xfrm>
              <a:off x="1524000" y="1143000"/>
              <a:ext cx="1676400" cy="369888"/>
            </a:xfrm>
            <a:prstGeom prst="rect">
              <a:avLst/>
            </a:prstGeom>
            <a:noFill/>
            <a:ln w="9525">
              <a:noFill/>
              <a:miter lim="800000"/>
              <a:headEnd/>
              <a:tailEnd/>
            </a:ln>
          </p:spPr>
          <p:txBody>
            <a:bodyPr>
              <a:spAutoFit/>
            </a:bodyPr>
            <a:lstStyle/>
            <a:p>
              <a:r>
                <a:rPr lang="en-US" dirty="0" err="1">
                  <a:latin typeface="Calibri" pitchFamily="34" charset="0"/>
                </a:rPr>
                <a:t>StudentObject</a:t>
              </a:r>
              <a:endParaRPr lang="en-US" dirty="0">
                <a:latin typeface="Calibri" pitchFamily="34" charset="0"/>
              </a:endParaRPr>
            </a:p>
          </p:txBody>
        </p:sp>
        <p:sp>
          <p:nvSpPr>
            <p:cNvPr id="93195" name="TextBox 31"/>
            <p:cNvSpPr txBox="1">
              <a:spLocks noChangeArrowheads="1"/>
            </p:cNvSpPr>
            <p:nvPr/>
          </p:nvSpPr>
          <p:spPr bwMode="auto">
            <a:xfrm>
              <a:off x="3505200" y="4038600"/>
              <a:ext cx="1676400" cy="369888"/>
            </a:xfrm>
            <a:prstGeom prst="rect">
              <a:avLst/>
            </a:prstGeom>
            <a:noFill/>
            <a:ln w="9525">
              <a:noFill/>
              <a:miter lim="800000"/>
              <a:headEnd/>
              <a:tailEnd/>
            </a:ln>
          </p:spPr>
          <p:txBody>
            <a:bodyPr>
              <a:spAutoFit/>
            </a:bodyPr>
            <a:lstStyle/>
            <a:p>
              <a:r>
                <a:rPr lang="en-US">
                  <a:latin typeface="Calibri" pitchFamily="34" charset="0"/>
                </a:rPr>
                <a:t>MgmtObject</a:t>
              </a:r>
            </a:p>
          </p:txBody>
        </p:sp>
        <p:sp>
          <p:nvSpPr>
            <p:cNvPr id="33" name="TextBox 32"/>
            <p:cNvSpPr txBox="1">
              <a:spLocks noChangeArrowheads="1"/>
            </p:cNvSpPr>
            <p:nvPr/>
          </p:nvSpPr>
          <p:spPr bwMode="auto">
            <a:xfrm>
              <a:off x="5791200" y="4038600"/>
              <a:ext cx="1676400" cy="369888"/>
            </a:xfrm>
            <a:prstGeom prst="rect">
              <a:avLst/>
            </a:prstGeom>
            <a:noFill/>
            <a:ln w="9525">
              <a:noFill/>
              <a:miter lim="800000"/>
              <a:headEnd/>
              <a:tailEnd/>
            </a:ln>
          </p:spPr>
          <p:txBody>
            <a:bodyPr>
              <a:spAutoFit/>
            </a:bodyPr>
            <a:lstStyle/>
            <a:p>
              <a:r>
                <a:rPr lang="en-US">
                  <a:latin typeface="Calibri" pitchFamily="34" charset="0"/>
                </a:rPr>
                <a:t>Performance</a:t>
              </a:r>
            </a:p>
          </p:txBody>
        </p:sp>
        <p:sp>
          <p:nvSpPr>
            <p:cNvPr id="34" name="TextBox 33"/>
            <p:cNvSpPr txBox="1">
              <a:spLocks noChangeArrowheads="1"/>
            </p:cNvSpPr>
            <p:nvPr/>
          </p:nvSpPr>
          <p:spPr bwMode="auto">
            <a:xfrm>
              <a:off x="1676400" y="4419600"/>
              <a:ext cx="914400" cy="369888"/>
            </a:xfrm>
            <a:prstGeom prst="rect">
              <a:avLst/>
            </a:prstGeom>
            <a:noFill/>
            <a:ln w="9525">
              <a:noFill/>
              <a:miter lim="800000"/>
              <a:headEnd/>
              <a:tailEnd/>
            </a:ln>
          </p:spPr>
          <p:txBody>
            <a:bodyPr>
              <a:spAutoFit/>
            </a:bodyPr>
            <a:lstStyle/>
            <a:p>
              <a:r>
                <a:rPr lang="en-US">
                  <a:latin typeface="Calibri" pitchFamily="34" charset="0"/>
                </a:rPr>
                <a:t>Result</a:t>
              </a:r>
            </a:p>
          </p:txBody>
        </p:sp>
        <p:sp>
          <p:nvSpPr>
            <p:cNvPr id="35" name="TextBox 34"/>
            <p:cNvSpPr txBox="1">
              <a:spLocks noChangeArrowheads="1"/>
            </p:cNvSpPr>
            <p:nvPr/>
          </p:nvSpPr>
          <p:spPr bwMode="auto">
            <a:xfrm>
              <a:off x="3962400" y="2057400"/>
              <a:ext cx="1676400" cy="369888"/>
            </a:xfrm>
            <a:prstGeom prst="rect">
              <a:avLst/>
            </a:prstGeom>
            <a:noFill/>
            <a:ln w="9525">
              <a:noFill/>
              <a:miter lim="800000"/>
              <a:headEnd/>
              <a:tailEnd/>
            </a:ln>
          </p:spPr>
          <p:txBody>
            <a:bodyPr>
              <a:spAutoFit/>
            </a:bodyPr>
            <a:lstStyle/>
            <a:p>
              <a:r>
                <a:rPr lang="en-US">
                  <a:latin typeface="Calibri" pitchFamily="34" charset="0"/>
                </a:rPr>
                <a:t>Performance</a:t>
              </a:r>
            </a:p>
          </p:txBody>
        </p:sp>
      </p:grpSp>
      <p:grpSp>
        <p:nvGrpSpPr>
          <p:cNvPr id="32" name="Group 31"/>
          <p:cNvGrpSpPr/>
          <p:nvPr/>
        </p:nvGrpSpPr>
        <p:grpSpPr>
          <a:xfrm>
            <a:off x="0" y="0"/>
            <a:ext cx="9144000" cy="6858000"/>
            <a:chOff x="0" y="0"/>
            <a:chExt cx="9144000" cy="6858000"/>
          </a:xfrm>
        </p:grpSpPr>
        <p:sp>
          <p:nvSpPr>
            <p:cNvPr id="36" name="Rectangle 35"/>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39" name="Date Placeholder 38"/>
          <p:cNvSpPr>
            <a:spLocks noGrp="1"/>
          </p:cNvSpPr>
          <p:nvPr>
            <p:ph type="dt" sz="half" idx="10"/>
          </p:nvPr>
        </p:nvSpPr>
        <p:spPr/>
        <p:txBody>
          <a:bodyPr/>
          <a:lstStyle/>
          <a:p>
            <a:fld id="{CE53EC01-A598-4DA6-B41C-DB2C9C30BE11}" type="datetime1">
              <a:rPr lang="en-US" smtClean="0"/>
              <a:t>8/16/2018</a:t>
            </a:fld>
            <a:endParaRPr lang="en-US"/>
          </a:p>
        </p:txBody>
      </p:sp>
      <p:sp>
        <p:nvSpPr>
          <p:cNvPr id="40" name="Slide Number Placeholder 39"/>
          <p:cNvSpPr>
            <a:spLocks noGrp="1"/>
          </p:cNvSpPr>
          <p:nvPr>
            <p:ph type="sldNum" sz="quarter" idx="12"/>
          </p:nvPr>
        </p:nvSpPr>
        <p:spPr/>
        <p:txBody>
          <a:bodyPr/>
          <a:lstStyle/>
          <a:p>
            <a:fld id="{BFFEF632-3232-4B5E-A6EE-15636C3A051E}"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dirty="0" smtClean="0"/>
              <a:t>Variable  Declaration</a:t>
            </a:r>
          </a:p>
        </p:txBody>
      </p:sp>
      <p:sp>
        <p:nvSpPr>
          <p:cNvPr id="25603" name="Content Placeholder 2"/>
          <p:cNvSpPr>
            <a:spLocks noGrp="1"/>
          </p:cNvSpPr>
          <p:nvPr>
            <p:ph idx="1"/>
          </p:nvPr>
        </p:nvSpPr>
        <p:spPr/>
        <p:txBody>
          <a:bodyPr/>
          <a:lstStyle/>
          <a:p>
            <a:pPr eaLnBrk="1" hangingPunct="1"/>
            <a:r>
              <a:rPr lang="en-US" sz="2800" dirty="0"/>
              <a:t>A </a:t>
            </a:r>
            <a:r>
              <a:rPr lang="en-US" sz="2800" b="1" dirty="0"/>
              <a:t>variable</a:t>
            </a:r>
            <a:r>
              <a:rPr lang="en-US" sz="2800" dirty="0"/>
              <a:t> defines a location in the memory that holds a value which can be modified later.</a:t>
            </a:r>
          </a:p>
          <a:p>
            <a:pPr eaLnBrk="1" hangingPunct="1"/>
            <a:r>
              <a:rPr lang="en-US" sz="2800" b="1" dirty="0"/>
              <a:t>Syntax: </a:t>
            </a:r>
          </a:p>
          <a:p>
            <a:pPr lvl="1" eaLnBrk="1" hangingPunct="1">
              <a:buFont typeface="Arial" pitchFamily="34" charset="0"/>
              <a:buNone/>
            </a:pPr>
            <a:r>
              <a:rPr lang="en-US" dirty="0" smtClean="0"/>
              <a:t>    </a:t>
            </a:r>
            <a:r>
              <a:rPr lang="en-US" b="1" dirty="0" smtClean="0">
                <a:solidFill>
                  <a:srgbClr val="FF0000"/>
                </a:solidFill>
              </a:rPr>
              <a:t>type </a:t>
            </a:r>
            <a:r>
              <a:rPr lang="en-US" b="1" dirty="0" err="1" smtClean="0">
                <a:solidFill>
                  <a:srgbClr val="FF0000"/>
                </a:solidFill>
              </a:rPr>
              <a:t>variable_list</a:t>
            </a:r>
            <a:r>
              <a:rPr lang="en-US" b="1" dirty="0" smtClean="0">
                <a:solidFill>
                  <a:srgbClr val="FF0000"/>
                </a:solidFill>
              </a:rPr>
              <a:t>;</a:t>
            </a:r>
          </a:p>
          <a:p>
            <a:pPr marL="355600" lvl="1" indent="-355600">
              <a:buFont typeface="Arial" pitchFamily="34" charset="0"/>
              <a:buChar char="•"/>
            </a:pPr>
            <a:r>
              <a:rPr lang="en-US" dirty="0" smtClean="0"/>
              <a:t>In the above syntax "type" refers to any one of the C++ data types.</a:t>
            </a:r>
          </a:p>
          <a:p>
            <a:pPr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52D3D2C9-2769-4AB4-A903-02B6963A2090}"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b="1" dirty="0" smtClean="0"/>
              <a:t>Declaring Variables</a:t>
            </a:r>
            <a:endParaRPr lang="en-US" dirty="0" smtClean="0"/>
          </a:p>
        </p:txBody>
      </p:sp>
      <p:sp>
        <p:nvSpPr>
          <p:cNvPr id="3" name="Content Placeholder 2"/>
          <p:cNvSpPr>
            <a:spLocks noGrp="1"/>
          </p:cNvSpPr>
          <p:nvPr>
            <p:ph idx="1"/>
          </p:nvPr>
        </p:nvSpPr>
        <p:spPr>
          <a:xfrm>
            <a:off x="457200" y="1447800"/>
            <a:ext cx="8229600" cy="4800600"/>
          </a:xfrm>
        </p:spPr>
        <p:txBody>
          <a:bodyPr rtlCol="0">
            <a:normAutofit lnSpcReduction="10000"/>
          </a:bodyPr>
          <a:lstStyle/>
          <a:p>
            <a:pPr algn="just" eaLnBrk="1" fontAlgn="auto" hangingPunct="1">
              <a:spcAft>
                <a:spcPts val="0"/>
              </a:spcAft>
              <a:defRPr/>
            </a:pPr>
            <a:r>
              <a:rPr lang="en-US" sz="2400" dirty="0"/>
              <a:t>Variables in C++ should be declared before they are used in the code block. </a:t>
            </a:r>
          </a:p>
          <a:p>
            <a:pPr lvl="2" algn="just" eaLnBrk="1" fontAlgn="auto" hangingPunct="1">
              <a:spcAft>
                <a:spcPts val="0"/>
              </a:spcAft>
              <a:buFont typeface="Arial" pitchFamily="34" charset="0"/>
              <a:buNone/>
              <a:defRPr/>
            </a:pPr>
            <a:r>
              <a:rPr lang="en-US" sz="2200" b="1" dirty="0" smtClean="0"/>
              <a:t>#include &lt;</a:t>
            </a:r>
            <a:r>
              <a:rPr lang="en-US" sz="2200" b="1" dirty="0" err="1" smtClean="0"/>
              <a:t>iostream.h</a:t>
            </a:r>
            <a:r>
              <a:rPr lang="en-US" sz="2200" b="1" dirty="0" smtClean="0"/>
              <a:t>&gt; </a:t>
            </a:r>
          </a:p>
          <a:p>
            <a:pPr lvl="2" algn="just" eaLnBrk="1" fontAlgn="auto" hangingPunct="1">
              <a:spcAft>
                <a:spcPts val="0"/>
              </a:spcAft>
              <a:buFont typeface="Arial" pitchFamily="34" charset="0"/>
              <a:buNone/>
              <a:defRPr/>
            </a:pPr>
            <a:r>
              <a:rPr lang="en-US" sz="2200" b="1" dirty="0" smtClean="0"/>
              <a:t>void main() </a:t>
            </a:r>
          </a:p>
          <a:p>
            <a:pPr lvl="2" algn="just" eaLnBrk="1" fontAlgn="auto" hangingPunct="1">
              <a:spcAft>
                <a:spcPts val="0"/>
              </a:spcAft>
              <a:buFont typeface="Arial" pitchFamily="34" charset="0"/>
              <a:buNone/>
              <a:defRPr/>
            </a:pPr>
            <a:r>
              <a:rPr lang="en-US" sz="2200" b="1" dirty="0" smtClean="0"/>
              <a:t>{</a:t>
            </a:r>
          </a:p>
          <a:p>
            <a:pPr lvl="2" algn="just" eaLnBrk="1" fontAlgn="auto" hangingPunct="1">
              <a:spcAft>
                <a:spcPts val="0"/>
              </a:spcAft>
              <a:buFont typeface="Arial" pitchFamily="34" charset="0"/>
              <a:buNone/>
              <a:defRPr/>
            </a:pPr>
            <a:r>
              <a:rPr lang="en-US" sz="2200" b="1" dirty="0" smtClean="0"/>
              <a:t> </a:t>
            </a:r>
            <a:r>
              <a:rPr lang="en-US" sz="2200" b="1" dirty="0" err="1" smtClean="0"/>
              <a:t>int</a:t>
            </a:r>
            <a:r>
              <a:rPr lang="en-US" sz="2200" b="1" dirty="0" smtClean="0"/>
              <a:t> n = 10; </a:t>
            </a:r>
          </a:p>
          <a:p>
            <a:pPr lvl="2" algn="just" eaLnBrk="1" fontAlgn="auto" hangingPunct="1">
              <a:spcAft>
                <a:spcPts val="0"/>
              </a:spcAft>
              <a:buFont typeface="Arial" pitchFamily="34" charset="0"/>
              <a:buNone/>
              <a:defRPr/>
            </a:pPr>
            <a:r>
              <a:rPr lang="en-US" sz="2200" b="1" dirty="0" err="1" smtClean="0"/>
              <a:t>cout</a:t>
            </a:r>
            <a:r>
              <a:rPr lang="en-US" sz="2200" b="1" dirty="0" smtClean="0"/>
              <a:t> &lt;&lt; "Integer value is:"&lt;&lt; n &lt;&lt; '\n'; </a:t>
            </a:r>
          </a:p>
          <a:p>
            <a:pPr lvl="2" eaLnBrk="1" fontAlgn="auto" hangingPunct="1">
              <a:spcAft>
                <a:spcPts val="0"/>
              </a:spcAft>
              <a:buFont typeface="Arial" pitchFamily="34" charset="0"/>
              <a:buNone/>
              <a:defRPr/>
            </a:pPr>
            <a:r>
              <a:rPr lang="en-US" sz="2200" b="1" dirty="0" smtClean="0"/>
              <a:t>}</a:t>
            </a:r>
          </a:p>
          <a:p>
            <a:pPr lvl="2" eaLnBrk="1" fontAlgn="auto" hangingPunct="1">
              <a:spcAft>
                <a:spcPts val="0"/>
              </a:spcAft>
              <a:buFont typeface="Arial" pitchFamily="34" charset="0"/>
              <a:buNone/>
              <a:defRPr/>
            </a:pPr>
            <a:endParaRPr lang="en-US" sz="2200" b="1" dirty="0" smtClean="0"/>
          </a:p>
          <a:p>
            <a:pPr marL="342900" lvl="2" indent="-342900">
              <a:defRPr/>
            </a:pPr>
            <a:r>
              <a:rPr lang="en-US" b="1" u="sng" dirty="0" smtClean="0">
                <a:solidFill>
                  <a:srgbClr val="0070C0"/>
                </a:solidFill>
              </a:rPr>
              <a:t>Result:</a:t>
            </a:r>
            <a:r>
              <a:rPr lang="en-US" dirty="0" smtClean="0"/>
              <a:t/>
            </a:r>
            <a:br>
              <a:rPr lang="en-US" dirty="0" smtClean="0"/>
            </a:br>
            <a:r>
              <a:rPr lang="en-US" dirty="0" smtClean="0"/>
              <a:t>	Integer value is: 10</a:t>
            </a:r>
            <a:br>
              <a:rPr lang="en-US" dirty="0" smtClean="0"/>
            </a:br>
            <a:r>
              <a:rPr lang="en-US" dirty="0" smtClean="0"/>
              <a:t>	In the above example "n" is an integer variable declared 	using return type "</a:t>
            </a:r>
            <a:r>
              <a:rPr lang="en-US" dirty="0" err="1" smtClean="0"/>
              <a:t>int</a:t>
            </a:r>
            <a:r>
              <a:rPr lang="en-US" dirty="0" smtClean="0"/>
              <a:t>".</a:t>
            </a:r>
            <a:endParaRPr lang="en-US" b="1" dirty="0" smtClean="0"/>
          </a:p>
          <a:p>
            <a:pPr eaLnBrk="1" fontAlgn="auto" hangingPunct="1">
              <a:spcAft>
                <a:spcPts val="0"/>
              </a:spcAft>
              <a:defRPr/>
            </a:pP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84628695-E7E2-4556-A97F-FA64460479F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Rules for Naming variables in C++</a:t>
            </a:r>
            <a:endParaRPr lang="en-US" smtClean="0"/>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sz="2800" dirty="0" smtClean="0"/>
              <a:t>Always the first character of a variable must be a letter or an underscore.</a:t>
            </a:r>
          </a:p>
          <a:p>
            <a:pPr eaLnBrk="1" fontAlgn="auto" hangingPunct="1">
              <a:spcAft>
                <a:spcPts val="0"/>
              </a:spcAft>
              <a:defRPr/>
            </a:pPr>
            <a:r>
              <a:rPr lang="en-US" sz="2800" dirty="0" smtClean="0"/>
              <a:t>The variable name cannot start with a digit.</a:t>
            </a:r>
          </a:p>
          <a:p>
            <a:pPr eaLnBrk="1" fontAlgn="auto" hangingPunct="1">
              <a:spcAft>
                <a:spcPts val="0"/>
              </a:spcAft>
              <a:defRPr/>
            </a:pPr>
            <a:r>
              <a:rPr lang="en-US" sz="2800" dirty="0" smtClean="0"/>
              <a:t>Other characters should be either letters, digits, underscores.</a:t>
            </a:r>
          </a:p>
          <a:p>
            <a:pPr eaLnBrk="1" fontAlgn="auto" hangingPunct="1">
              <a:spcAft>
                <a:spcPts val="0"/>
              </a:spcAft>
              <a:defRPr/>
            </a:pPr>
            <a:r>
              <a:rPr lang="en-US" sz="2800" dirty="0" smtClean="0"/>
              <a:t>There is no limit for the length of variables.</a:t>
            </a:r>
          </a:p>
          <a:p>
            <a:pPr eaLnBrk="1" fontAlgn="auto" hangingPunct="1">
              <a:spcAft>
                <a:spcPts val="0"/>
              </a:spcAft>
              <a:defRPr/>
            </a:pPr>
            <a:r>
              <a:rPr lang="en-US" sz="2800" dirty="0" smtClean="0"/>
              <a:t>Declared keywords cannot be used as a variable name.</a:t>
            </a:r>
          </a:p>
          <a:p>
            <a:pPr eaLnBrk="1" fontAlgn="auto" hangingPunct="1">
              <a:spcAft>
                <a:spcPts val="0"/>
              </a:spcAft>
              <a:defRPr/>
            </a:pPr>
            <a:r>
              <a:rPr lang="en-US" sz="2800" dirty="0" smtClean="0"/>
              <a:t>Upper and lower case letters are distinct.</a:t>
            </a:r>
            <a:endParaRPr lang="en-US" sz="2800"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0" name="Date Placeholder 9"/>
          <p:cNvSpPr>
            <a:spLocks noGrp="1"/>
          </p:cNvSpPr>
          <p:nvPr>
            <p:ph type="dt" sz="half" idx="10"/>
          </p:nvPr>
        </p:nvSpPr>
        <p:spPr/>
        <p:txBody>
          <a:bodyPr/>
          <a:lstStyle/>
          <a:p>
            <a:fld id="{8ED8F6C0-2897-4972-A204-B9EE492FF745}"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b="1" dirty="0" smtClean="0"/>
              <a:t>Variable Scope</a:t>
            </a:r>
          </a:p>
        </p:txBody>
      </p:sp>
      <p:sp>
        <p:nvSpPr>
          <p:cNvPr id="28675" name="Content Placeholder 2"/>
          <p:cNvSpPr>
            <a:spLocks noGrp="1"/>
          </p:cNvSpPr>
          <p:nvPr>
            <p:ph idx="1"/>
          </p:nvPr>
        </p:nvSpPr>
        <p:spPr>
          <a:xfrm>
            <a:off x="457200" y="1600200"/>
            <a:ext cx="8229600" cy="5029200"/>
          </a:xfrm>
        </p:spPr>
        <p:txBody>
          <a:bodyPr/>
          <a:lstStyle/>
          <a:p>
            <a:pPr eaLnBrk="1" hangingPunct="1"/>
            <a:r>
              <a:rPr lang="en-US" dirty="0" smtClean="0"/>
              <a:t>A scope is a region of the program and broadly speaking there are three places, where variables can be declared:</a:t>
            </a:r>
          </a:p>
          <a:p>
            <a:pPr lvl="1" eaLnBrk="1" hangingPunct="1"/>
            <a:r>
              <a:rPr lang="en-US" dirty="0" smtClean="0"/>
              <a:t>Inside a function or a block which is called </a:t>
            </a:r>
            <a:r>
              <a:rPr lang="en-US" dirty="0" smtClean="0">
                <a:solidFill>
                  <a:srgbClr val="FF0000"/>
                </a:solidFill>
              </a:rPr>
              <a:t>local variables,</a:t>
            </a:r>
          </a:p>
          <a:p>
            <a:pPr lvl="1" eaLnBrk="1" hangingPunct="1"/>
            <a:r>
              <a:rPr lang="en-US" dirty="0" smtClean="0"/>
              <a:t>In the definition of function parameters which is called </a:t>
            </a:r>
            <a:r>
              <a:rPr lang="en-US" dirty="0" smtClean="0">
                <a:solidFill>
                  <a:srgbClr val="FF0000"/>
                </a:solidFill>
              </a:rPr>
              <a:t>formal parameters</a:t>
            </a:r>
            <a:endParaRPr lang="en-US" dirty="0" smtClean="0"/>
          </a:p>
          <a:p>
            <a:pPr lvl="1" eaLnBrk="1" hangingPunct="1"/>
            <a:r>
              <a:rPr lang="en-US" dirty="0" smtClean="0"/>
              <a:t>Outside of all functions which is called </a:t>
            </a:r>
            <a:r>
              <a:rPr lang="en-US" dirty="0" smtClean="0">
                <a:solidFill>
                  <a:srgbClr val="FF0000"/>
                </a:solidFill>
              </a:rPr>
              <a:t>global variables.</a:t>
            </a:r>
          </a:p>
          <a:p>
            <a:pPr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D7957422-8099-43F8-8F10-AE88D6DF7A67}"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lstStyle/>
          <a:p>
            <a:pPr eaLnBrk="1" hangingPunct="1"/>
            <a:r>
              <a:rPr lang="en-US" b="1" smtClean="0"/>
              <a:t>Local variables</a:t>
            </a:r>
          </a:p>
        </p:txBody>
      </p:sp>
      <p:sp>
        <p:nvSpPr>
          <p:cNvPr id="110595" name="Rectangle 3"/>
          <p:cNvSpPr>
            <a:spLocks noGrp="1" noChangeArrowheads="1"/>
          </p:cNvSpPr>
          <p:nvPr>
            <p:ph type="body" idx="1"/>
          </p:nvPr>
        </p:nvSpPr>
        <p:spPr/>
        <p:txBody>
          <a:bodyPr/>
          <a:lstStyle/>
          <a:p>
            <a:pPr eaLnBrk="1" hangingPunct="1"/>
            <a:r>
              <a:rPr lang="en-US" smtClean="0"/>
              <a:t>Parameters and variables declared </a:t>
            </a:r>
            <a:r>
              <a:rPr lang="en-US" b="1" smtClean="0"/>
              <a:t>inside</a:t>
            </a:r>
            <a:r>
              <a:rPr lang="en-US" smtClean="0"/>
              <a:t> the definition of a function are </a:t>
            </a:r>
            <a:r>
              <a:rPr lang="en-US" i="1" smtClean="0"/>
              <a:t>local</a:t>
            </a:r>
            <a:r>
              <a:rPr lang="en-US" smtClean="0"/>
              <a:t>.</a:t>
            </a:r>
          </a:p>
          <a:p>
            <a:pPr eaLnBrk="1" hangingPunct="1"/>
            <a:r>
              <a:rPr lang="en-US" smtClean="0"/>
              <a:t>They only exist inside the function body.</a:t>
            </a:r>
          </a:p>
          <a:p>
            <a:pPr eaLnBrk="1" hangingPunct="1"/>
            <a:r>
              <a:rPr lang="en-US" smtClean="0"/>
              <a:t>Once the function returns, the variables no longer exist!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C7609301-2DD6-43C4-9682-1D9C62DADC1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b="1" dirty="0"/>
              <a:t>E</a:t>
            </a:r>
            <a:r>
              <a:rPr lang="en-US" b="1" dirty="0" smtClean="0"/>
              <a:t>xample </a:t>
            </a:r>
            <a:r>
              <a:rPr lang="en-US" b="1" dirty="0"/>
              <a:t>U</a:t>
            </a:r>
            <a:r>
              <a:rPr lang="en-US" b="1" dirty="0" smtClean="0"/>
              <a:t>sing </a:t>
            </a:r>
            <a:r>
              <a:rPr lang="en-US" b="1" dirty="0"/>
              <a:t>L</a:t>
            </a:r>
            <a:r>
              <a:rPr lang="en-US" b="1" dirty="0" smtClean="0"/>
              <a:t>ocal </a:t>
            </a:r>
            <a:r>
              <a:rPr lang="en-US" b="1" dirty="0"/>
              <a:t>V</a:t>
            </a:r>
            <a:r>
              <a:rPr lang="en-US" b="1" dirty="0" smtClean="0"/>
              <a:t>ariables:</a:t>
            </a:r>
          </a:p>
        </p:txBody>
      </p:sp>
      <p:sp>
        <p:nvSpPr>
          <p:cNvPr id="3" name="Content Placeholder 2"/>
          <p:cNvSpPr>
            <a:spLocks noGrp="1"/>
          </p:cNvSpPr>
          <p:nvPr>
            <p:ph idx="1"/>
          </p:nvPr>
        </p:nvSpPr>
        <p:spPr>
          <a:xfrm>
            <a:off x="457200" y="1447800"/>
            <a:ext cx="8229600" cy="5181600"/>
          </a:xfrm>
        </p:spPr>
        <p:txBody>
          <a:bodyPr rtlCol="0">
            <a:normAutofit fontScale="85000" lnSpcReduction="20000"/>
          </a:bodyPr>
          <a:lstStyle/>
          <a:p>
            <a:pPr marL="808038" indent="-808038" eaLnBrk="1" fontAlgn="auto" hangingPunct="1">
              <a:spcAft>
                <a:spcPts val="0"/>
              </a:spcAft>
              <a:buFont typeface="Arial" pitchFamily="34" charset="0"/>
              <a:buNone/>
              <a:defRPr/>
            </a:pPr>
            <a:r>
              <a:rPr lang="en-US" dirty="0" smtClean="0"/>
              <a:t>#include &lt;</a:t>
            </a:r>
            <a:r>
              <a:rPr lang="en-US" dirty="0" err="1" smtClean="0"/>
              <a:t>iostream.h</a:t>
            </a:r>
            <a:r>
              <a:rPr lang="en-US" dirty="0" smtClean="0"/>
              <a:t>&gt; </a:t>
            </a:r>
          </a:p>
          <a:p>
            <a:pPr marL="808038" indent="-808038" eaLnBrk="1" fontAlgn="auto" hangingPunct="1">
              <a:spcAft>
                <a:spcPts val="0"/>
              </a:spcAft>
              <a:buFont typeface="Arial" pitchFamily="34" charset="0"/>
              <a:buNone/>
              <a:defRPr/>
            </a:pPr>
            <a:r>
              <a:rPr lang="en-US" dirty="0" err="1" smtClean="0"/>
              <a:t>int</a:t>
            </a:r>
            <a:r>
              <a:rPr lang="en-US" dirty="0" smtClean="0"/>
              <a:t> main () </a:t>
            </a:r>
          </a:p>
          <a:p>
            <a:pPr eaLnBrk="1" fontAlgn="auto" hangingPunct="1">
              <a:spcAft>
                <a:spcPts val="0"/>
              </a:spcAft>
              <a:buFont typeface="Arial" pitchFamily="34" charset="0"/>
              <a:buNone/>
              <a:defRPr/>
            </a:pPr>
            <a:r>
              <a:rPr lang="en-US" dirty="0" smtClean="0"/>
              <a:t>		{ 		// Local variable declaration: </a:t>
            </a:r>
          </a:p>
          <a:p>
            <a:pPr eaLnBrk="1" fontAlgn="auto" hangingPunct="1">
              <a:spcAft>
                <a:spcPts val="0"/>
              </a:spcAft>
              <a:buFont typeface="Arial" pitchFamily="34" charset="0"/>
              <a:buNone/>
              <a:defRPr/>
            </a:pPr>
            <a:r>
              <a:rPr lang="en-US" dirty="0" smtClean="0"/>
              <a:t>			</a:t>
            </a:r>
            <a:r>
              <a:rPr lang="en-US" dirty="0" err="1" smtClean="0"/>
              <a:t>int</a:t>
            </a:r>
            <a:r>
              <a:rPr lang="en-US" dirty="0" smtClean="0"/>
              <a:t> a, b;</a:t>
            </a:r>
          </a:p>
          <a:p>
            <a:pPr eaLnBrk="1" fontAlgn="auto" hangingPunct="1">
              <a:spcAft>
                <a:spcPts val="0"/>
              </a:spcAft>
              <a:buFont typeface="Arial" pitchFamily="34" charset="0"/>
              <a:buNone/>
              <a:defRPr/>
            </a:pPr>
            <a:r>
              <a:rPr lang="en-US" dirty="0" smtClean="0"/>
              <a:t>			</a:t>
            </a:r>
            <a:r>
              <a:rPr lang="en-US" dirty="0" err="1" smtClean="0"/>
              <a:t>int</a:t>
            </a:r>
            <a:r>
              <a:rPr lang="en-US" dirty="0" smtClean="0"/>
              <a:t> c; </a:t>
            </a:r>
          </a:p>
          <a:p>
            <a:pPr eaLnBrk="1" fontAlgn="auto" hangingPunct="1">
              <a:spcAft>
                <a:spcPts val="0"/>
              </a:spcAft>
              <a:buFont typeface="Arial" pitchFamily="34" charset="0"/>
              <a:buNone/>
              <a:defRPr/>
            </a:pPr>
            <a:r>
              <a:rPr lang="en-US" dirty="0" smtClean="0"/>
              <a:t>				// actual initialization </a:t>
            </a:r>
          </a:p>
          <a:p>
            <a:pPr eaLnBrk="1" fontAlgn="auto" hangingPunct="1">
              <a:spcAft>
                <a:spcPts val="0"/>
              </a:spcAft>
              <a:buFont typeface="Arial" pitchFamily="34" charset="0"/>
              <a:buNone/>
              <a:defRPr/>
            </a:pPr>
            <a:r>
              <a:rPr lang="en-US" dirty="0" smtClean="0"/>
              <a:t>			a = 10; </a:t>
            </a:r>
          </a:p>
          <a:p>
            <a:pPr eaLnBrk="1" fontAlgn="auto" hangingPunct="1">
              <a:spcAft>
                <a:spcPts val="0"/>
              </a:spcAft>
              <a:buFont typeface="Arial" pitchFamily="34" charset="0"/>
              <a:buNone/>
              <a:defRPr/>
            </a:pPr>
            <a:r>
              <a:rPr lang="en-US" dirty="0" smtClean="0"/>
              <a:t>			b = 20; </a:t>
            </a:r>
          </a:p>
          <a:p>
            <a:pPr eaLnBrk="1" fontAlgn="auto" hangingPunct="1">
              <a:spcAft>
                <a:spcPts val="0"/>
              </a:spcAft>
              <a:buFont typeface="Arial" pitchFamily="34" charset="0"/>
              <a:buNone/>
              <a:defRPr/>
            </a:pPr>
            <a:r>
              <a:rPr lang="en-US" dirty="0" smtClean="0"/>
              <a:t>			c = a + b; </a:t>
            </a:r>
          </a:p>
          <a:p>
            <a:pPr eaLnBrk="1" fontAlgn="auto" hangingPunct="1">
              <a:spcAft>
                <a:spcPts val="0"/>
              </a:spcAft>
              <a:buFont typeface="Arial" pitchFamily="34" charset="0"/>
              <a:buNone/>
              <a:defRPr/>
            </a:pPr>
            <a:r>
              <a:rPr lang="en-US" dirty="0" smtClean="0"/>
              <a:t>			</a:t>
            </a:r>
            <a:r>
              <a:rPr lang="en-US" dirty="0" err="1" smtClean="0"/>
              <a:t>cout</a:t>
            </a:r>
            <a:r>
              <a:rPr lang="en-US" dirty="0" smtClean="0"/>
              <a:t> &lt;&lt; c; </a:t>
            </a:r>
          </a:p>
          <a:p>
            <a:pPr eaLnBrk="1" fontAlgn="auto" hangingPunct="1">
              <a:spcAft>
                <a:spcPts val="0"/>
              </a:spcAft>
              <a:buFont typeface="Arial" pitchFamily="34" charset="0"/>
              <a:buNone/>
              <a:defRPr/>
            </a:pPr>
            <a:r>
              <a:rPr lang="en-US" dirty="0" smtClean="0"/>
              <a:t>			return 0; </a:t>
            </a:r>
          </a:p>
          <a:p>
            <a:pPr eaLnBrk="1" fontAlgn="auto" hangingPunct="1">
              <a:spcAft>
                <a:spcPts val="0"/>
              </a:spcAft>
              <a:buFont typeface="Arial" pitchFamily="34" charset="0"/>
              <a:buNone/>
              <a:defRPr/>
            </a:pPr>
            <a:r>
              <a:rPr lang="en-US" dirty="0" smtClean="0"/>
              <a:t>		}</a:t>
            </a: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26" name="Group 25"/>
          <p:cNvGrpSpPr/>
          <p:nvPr/>
        </p:nvGrpSpPr>
        <p:grpSpPr>
          <a:xfrm>
            <a:off x="838200" y="2438400"/>
            <a:ext cx="533400" cy="3733800"/>
            <a:chOff x="838200" y="2438400"/>
            <a:chExt cx="533400" cy="3733800"/>
          </a:xfrm>
        </p:grpSpPr>
        <p:cxnSp>
          <p:nvCxnSpPr>
            <p:cNvPr id="17" name="Straight Connector 16"/>
            <p:cNvCxnSpPr/>
            <p:nvPr/>
          </p:nvCxnSpPr>
          <p:spPr>
            <a:xfrm>
              <a:off x="838200" y="2743200"/>
              <a:ext cx="0" cy="3124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38200" y="2438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200" y="5867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2" name="Date Placeholder 11"/>
          <p:cNvSpPr>
            <a:spLocks noGrp="1"/>
          </p:cNvSpPr>
          <p:nvPr>
            <p:ph type="dt" sz="half" idx="10"/>
          </p:nvPr>
        </p:nvSpPr>
        <p:spPr/>
        <p:txBody>
          <a:bodyPr/>
          <a:lstStyle/>
          <a:p>
            <a:fld id="{527A89D4-9C84-4EA1-AEC1-AEDB1FF885F2}"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29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Procedural Oriented Language  </a:t>
            </a:r>
          </a:p>
        </p:txBody>
      </p:sp>
      <p:sp>
        <p:nvSpPr>
          <p:cNvPr id="5123" name="Content Placeholder 2"/>
          <p:cNvSpPr>
            <a:spLocks noGrp="1"/>
          </p:cNvSpPr>
          <p:nvPr>
            <p:ph idx="1"/>
          </p:nvPr>
        </p:nvSpPr>
        <p:spPr/>
        <p:txBody>
          <a:bodyPr/>
          <a:lstStyle/>
          <a:p>
            <a:pPr eaLnBrk="1" hangingPunct="1"/>
            <a:r>
              <a:rPr lang="en-US" dirty="0" smtClean="0"/>
              <a:t>Conventional programming, using high-level language such as COBOL, FORTRAN and C are commonly known as Procedure oriented language (POP).</a:t>
            </a:r>
          </a:p>
          <a:p>
            <a:pPr eaLnBrk="1" hangingPunct="1"/>
            <a:endParaRPr lang="en-US" dirty="0" smtClean="0"/>
          </a:p>
          <a:p>
            <a:pPr eaLnBrk="1" hangingPunct="1"/>
            <a:r>
              <a:rPr lang="en-US" dirty="0" smtClean="0"/>
              <a:t>In POP numbers of functions are written to accomplish the tasks</a:t>
            </a:r>
          </a:p>
        </p:txBody>
      </p:sp>
      <p:cxnSp>
        <p:nvCxnSpPr>
          <p:cNvPr id="7" name="Straight Connector 6"/>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ate Placeholder 10"/>
          <p:cNvSpPr>
            <a:spLocks noGrp="1"/>
          </p:cNvSpPr>
          <p:nvPr>
            <p:ph type="dt" sz="half" idx="10"/>
          </p:nvPr>
        </p:nvSpPr>
        <p:spPr/>
        <p:txBody>
          <a:bodyPr/>
          <a:lstStyle/>
          <a:p>
            <a:fld id="{E6FA310B-FC70-4496-95A9-604941499107}"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04800"/>
            <a:ext cx="8229600" cy="1143000"/>
          </a:xfrm>
        </p:spPr>
        <p:txBody>
          <a:bodyPr/>
          <a:lstStyle/>
          <a:p>
            <a:pPr eaLnBrk="1" hangingPunct="1"/>
            <a:r>
              <a:rPr lang="en-US" b="1" dirty="0" smtClean="0"/>
              <a:t>Global Variables</a:t>
            </a:r>
          </a:p>
        </p:txBody>
      </p:sp>
      <p:sp>
        <p:nvSpPr>
          <p:cNvPr id="31747" name="Rectangle 3"/>
          <p:cNvSpPr>
            <a:spLocks noGrp="1" noChangeArrowheads="1"/>
          </p:cNvSpPr>
          <p:nvPr>
            <p:ph type="body" idx="1"/>
          </p:nvPr>
        </p:nvSpPr>
        <p:spPr/>
        <p:txBody>
          <a:bodyPr/>
          <a:lstStyle/>
          <a:p>
            <a:pPr eaLnBrk="1" hangingPunct="1"/>
            <a:r>
              <a:rPr lang="en-US" smtClean="0"/>
              <a:t>We can declare variables</a:t>
            </a:r>
            <a:r>
              <a:rPr lang="en-US" b="1" smtClean="0"/>
              <a:t> outside</a:t>
            </a:r>
            <a:r>
              <a:rPr lang="en-US" smtClean="0"/>
              <a:t> of any function definition – these variables are  </a:t>
            </a:r>
            <a:r>
              <a:rPr lang="en-US" b="1" i="1" smtClean="0"/>
              <a:t>global variables</a:t>
            </a:r>
            <a:r>
              <a:rPr lang="en-US" b="1" smtClean="0"/>
              <a:t>.</a:t>
            </a:r>
          </a:p>
          <a:p>
            <a:pPr eaLnBrk="1" hangingPunct="1"/>
            <a:r>
              <a:rPr lang="en-US" smtClean="0"/>
              <a:t>Any function can access/change global variables.</a:t>
            </a:r>
          </a:p>
          <a:p>
            <a:pPr eaLnBrk="1" hangingPunct="1"/>
            <a:r>
              <a:rPr lang="en-US" smtClean="0"/>
              <a:t>Example: flag that indicates whether debugging information should be printed.</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F4251957-4302-4689-A2F7-9EDCD6FD1933}"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b="1" smtClean="0"/>
              <a:t>Example Using Global and Local Variables</a:t>
            </a:r>
          </a:p>
        </p:txBody>
      </p:sp>
      <p:sp>
        <p:nvSpPr>
          <p:cNvPr id="3" name="Content Placeholder 2"/>
          <p:cNvSpPr>
            <a:spLocks noGrp="1"/>
          </p:cNvSpPr>
          <p:nvPr>
            <p:ph idx="1"/>
          </p:nvPr>
        </p:nvSpPr>
        <p:spPr>
          <a:xfrm>
            <a:off x="457200" y="1600200"/>
            <a:ext cx="8229600" cy="5029200"/>
          </a:xfrm>
        </p:spPr>
        <p:txBody>
          <a:bodyPr rtlCol="0">
            <a:normAutofit fontScale="77500" lnSpcReduction="20000"/>
          </a:bodyPr>
          <a:lstStyle/>
          <a:p>
            <a:pPr eaLnBrk="1" fontAlgn="auto" hangingPunct="1">
              <a:spcAft>
                <a:spcPts val="0"/>
              </a:spcAft>
              <a:buFont typeface="Arial" pitchFamily="34" charset="0"/>
              <a:buNone/>
              <a:defRPr/>
            </a:pPr>
            <a:r>
              <a:rPr lang="en-US" dirty="0" smtClean="0"/>
              <a:t>#include &lt;</a:t>
            </a:r>
            <a:r>
              <a:rPr lang="en-US" dirty="0" err="1" smtClean="0"/>
              <a:t>iostream</a:t>
            </a:r>
            <a:r>
              <a:rPr lang="en-US" dirty="0" smtClean="0"/>
              <a:t>&gt; </a:t>
            </a:r>
          </a:p>
          <a:p>
            <a:pPr eaLnBrk="1" fontAlgn="auto" hangingPunct="1">
              <a:spcAft>
                <a:spcPts val="0"/>
              </a:spcAft>
              <a:buFont typeface="Arial" pitchFamily="34" charset="0"/>
              <a:buNone/>
              <a:defRPr/>
            </a:pPr>
            <a:r>
              <a:rPr lang="en-US" dirty="0" smtClean="0"/>
              <a:t>			</a:t>
            </a:r>
            <a:r>
              <a:rPr lang="en-US" dirty="0" smtClean="0">
                <a:solidFill>
                  <a:srgbClr val="FF0000"/>
                </a:solidFill>
              </a:rPr>
              <a:t>// Global variable declaration:</a:t>
            </a:r>
          </a:p>
          <a:p>
            <a:pPr eaLnBrk="1" fontAlgn="auto" hangingPunct="1">
              <a:spcAft>
                <a:spcPts val="0"/>
              </a:spcAft>
              <a:buFont typeface="Arial" pitchFamily="34" charset="0"/>
              <a:buNone/>
              <a:defRPr/>
            </a:pPr>
            <a:r>
              <a:rPr lang="en-US" dirty="0" smtClean="0"/>
              <a:t>	</a:t>
            </a:r>
            <a:r>
              <a:rPr lang="en-US" b="1" dirty="0" err="1" smtClean="0"/>
              <a:t>int</a:t>
            </a:r>
            <a:r>
              <a:rPr lang="en-US" b="1" dirty="0" smtClean="0"/>
              <a:t> g;</a:t>
            </a:r>
          </a:p>
          <a:p>
            <a:pPr eaLnBrk="1" fontAlgn="auto" hangingPunct="1">
              <a:spcAft>
                <a:spcPts val="0"/>
              </a:spcAft>
              <a:buFont typeface="Arial" pitchFamily="34" charset="0"/>
              <a:buNone/>
              <a:defRPr/>
            </a:pPr>
            <a:r>
              <a:rPr lang="en-US" dirty="0" err="1" smtClean="0"/>
              <a:t>int</a:t>
            </a:r>
            <a:r>
              <a:rPr lang="en-US" dirty="0" smtClean="0"/>
              <a:t> main ()</a:t>
            </a:r>
          </a:p>
          <a:p>
            <a:pPr eaLnBrk="1" fontAlgn="auto" hangingPunct="1">
              <a:spcAft>
                <a:spcPts val="0"/>
              </a:spcAft>
              <a:buFont typeface="Arial" pitchFamily="34" charset="0"/>
              <a:buNone/>
              <a:defRPr/>
            </a:pPr>
            <a:r>
              <a:rPr lang="en-US" dirty="0" smtClean="0"/>
              <a:t>	{ 		</a:t>
            </a:r>
            <a:r>
              <a:rPr lang="en-US" dirty="0" smtClean="0">
                <a:solidFill>
                  <a:srgbClr val="FF0000"/>
                </a:solidFill>
              </a:rPr>
              <a:t>// Local variable declaration:</a:t>
            </a:r>
          </a:p>
          <a:p>
            <a:pPr eaLnBrk="1" fontAlgn="auto" hangingPunct="1">
              <a:spcAft>
                <a:spcPts val="0"/>
              </a:spcAft>
              <a:buFont typeface="Arial" pitchFamily="34" charset="0"/>
              <a:buNone/>
              <a:defRPr/>
            </a:pPr>
            <a:r>
              <a:rPr lang="en-US" dirty="0" smtClean="0"/>
              <a:t>		</a:t>
            </a:r>
            <a:r>
              <a:rPr lang="en-US" dirty="0" err="1" smtClean="0"/>
              <a:t>int</a:t>
            </a:r>
            <a:r>
              <a:rPr lang="en-US" dirty="0" smtClean="0"/>
              <a:t> a, b;</a:t>
            </a:r>
          </a:p>
          <a:p>
            <a:pPr eaLnBrk="1" fontAlgn="auto" hangingPunct="1">
              <a:spcAft>
                <a:spcPts val="0"/>
              </a:spcAft>
              <a:buFont typeface="Arial" pitchFamily="34" charset="0"/>
              <a:buNone/>
              <a:defRPr/>
            </a:pPr>
            <a:r>
              <a:rPr lang="en-US" dirty="0" smtClean="0"/>
              <a:t>			// actual initialization</a:t>
            </a:r>
          </a:p>
          <a:p>
            <a:pPr eaLnBrk="1" fontAlgn="auto" hangingPunct="1">
              <a:spcAft>
                <a:spcPts val="0"/>
              </a:spcAft>
              <a:buFont typeface="Arial" pitchFamily="34" charset="0"/>
              <a:buNone/>
              <a:defRPr/>
            </a:pPr>
            <a:r>
              <a:rPr lang="en-US" dirty="0" smtClean="0"/>
              <a:t>		a = 10;</a:t>
            </a:r>
          </a:p>
          <a:p>
            <a:pPr eaLnBrk="1" fontAlgn="auto" hangingPunct="1">
              <a:spcAft>
                <a:spcPts val="0"/>
              </a:spcAft>
              <a:buFont typeface="Arial" pitchFamily="34" charset="0"/>
              <a:buNone/>
              <a:defRPr/>
            </a:pPr>
            <a:r>
              <a:rPr lang="en-US" dirty="0" smtClean="0"/>
              <a:t>		b = 20;</a:t>
            </a:r>
          </a:p>
          <a:p>
            <a:pPr eaLnBrk="1" fontAlgn="auto" hangingPunct="1">
              <a:spcAft>
                <a:spcPts val="0"/>
              </a:spcAft>
              <a:buFont typeface="Arial" pitchFamily="34" charset="0"/>
              <a:buNone/>
              <a:defRPr/>
            </a:pPr>
            <a:r>
              <a:rPr lang="en-US" dirty="0" smtClean="0"/>
              <a:t>		g = a + b;</a:t>
            </a:r>
          </a:p>
          <a:p>
            <a:pPr eaLnBrk="1" fontAlgn="auto" hangingPunct="1">
              <a:spcAft>
                <a:spcPts val="0"/>
              </a:spcAft>
              <a:buFont typeface="Arial" pitchFamily="34" charset="0"/>
              <a:buNone/>
              <a:defRPr/>
            </a:pPr>
            <a:r>
              <a:rPr lang="en-US" dirty="0" smtClean="0"/>
              <a:t>		</a:t>
            </a:r>
            <a:r>
              <a:rPr lang="en-US" dirty="0" err="1" smtClean="0"/>
              <a:t>cout</a:t>
            </a:r>
            <a:r>
              <a:rPr lang="en-US" dirty="0" smtClean="0"/>
              <a:t> &lt;&lt; g;</a:t>
            </a:r>
          </a:p>
          <a:p>
            <a:pPr eaLnBrk="1" fontAlgn="auto" hangingPunct="1">
              <a:spcAft>
                <a:spcPts val="0"/>
              </a:spcAft>
              <a:buFont typeface="Arial" pitchFamily="34" charset="0"/>
              <a:buNone/>
              <a:defRPr/>
            </a:pPr>
            <a:r>
              <a:rPr lang="en-US" dirty="0" smtClean="0"/>
              <a:t>		return 0;</a:t>
            </a:r>
          </a:p>
          <a:p>
            <a:pPr eaLnBrk="1" fontAlgn="auto" hangingPunct="1">
              <a:spcAft>
                <a:spcPts val="0"/>
              </a:spcAft>
              <a:buFont typeface="Arial" pitchFamily="34" charset="0"/>
              <a:buNone/>
              <a:defRPr/>
            </a:pPr>
            <a:r>
              <a:rPr lang="en-US" dirty="0" smtClean="0"/>
              <a:t>    }</a:t>
            </a: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11" name="Group 10"/>
          <p:cNvGrpSpPr/>
          <p:nvPr/>
        </p:nvGrpSpPr>
        <p:grpSpPr>
          <a:xfrm>
            <a:off x="533400" y="3280488"/>
            <a:ext cx="239026" cy="3044112"/>
            <a:chOff x="838200" y="2438400"/>
            <a:chExt cx="533400" cy="3733800"/>
          </a:xfrm>
        </p:grpSpPr>
        <p:cxnSp>
          <p:nvCxnSpPr>
            <p:cNvPr id="12" name="Straight Connector 11"/>
            <p:cNvCxnSpPr/>
            <p:nvPr/>
          </p:nvCxnSpPr>
          <p:spPr>
            <a:xfrm>
              <a:off x="838200" y="2743200"/>
              <a:ext cx="0" cy="3124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38200" y="2438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200" y="5867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5" name="Date Placeholder 14"/>
          <p:cNvSpPr>
            <a:spLocks noGrp="1"/>
          </p:cNvSpPr>
          <p:nvPr>
            <p:ph type="dt" sz="half" idx="10"/>
          </p:nvPr>
        </p:nvSpPr>
        <p:spPr/>
        <p:txBody>
          <a:bodyPr/>
          <a:lstStyle/>
          <a:p>
            <a:fld id="{56B2C8CC-4E2C-47DB-BF0F-7B92E81E6D97}" type="datetime1">
              <a:rPr lang="en-US" smtClean="0"/>
              <a:t>8/16/2018</a:t>
            </a:fld>
            <a:endParaRPr lang="en-US"/>
          </a:p>
        </p:txBody>
      </p:sp>
      <p:sp>
        <p:nvSpPr>
          <p:cNvPr id="16" name="Slide Number Placeholder 15"/>
          <p:cNvSpPr>
            <a:spLocks noGrp="1"/>
          </p:cNvSpPr>
          <p:nvPr>
            <p:ph type="sldNum" sz="quarter" idx="12"/>
          </p:nvPr>
        </p:nvSpPr>
        <p:spPr/>
        <p:txBody>
          <a:bodyPr/>
          <a:lstStyle/>
          <a:p>
            <a:fld id="{BFFEF632-3232-4B5E-A6EE-15636C3A051E}"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15" presetClass="emph" presetSubtype="0" nodeType="withEffect">
                                  <p:stCondLst>
                                    <p:cond delay="0"/>
                                  </p:stCondLst>
                                  <p:iterate type="lt">
                                    <p:tmAbs val="25"/>
                                  </p:iterate>
                                  <p:childTnLst>
                                    <p:set>
                                      <p:cBhvr override="childStyle">
                                        <p:cTn id="9" dur="indefinite"/>
                                        <p:tgtEl>
                                          <p:spTgt spid="3">
                                            <p:txEl>
                                              <p:pRg st="1" end="1"/>
                                            </p:txEl>
                                          </p:spTgt>
                                        </p:tgtEl>
                                        <p:attrNameLst>
                                          <p:attrName>style.fontWeight</p:attrName>
                                        </p:attrNameLst>
                                      </p:cBhvr>
                                      <p:to>
                                        <p:strVal val="bold"/>
                                      </p:to>
                                    </p:set>
                                  </p:childTnLst>
                                </p:cTn>
                              </p:par>
                              <p:par>
                                <p:cTn id="10" presetID="22" presetClass="entr" presetSubtype="4"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15" presetClass="emph" presetSubtype="0" nodeType="withEffect">
                                  <p:stCondLst>
                                    <p:cond delay="0"/>
                                  </p:stCondLst>
                                  <p:iterate type="lt">
                                    <p:tmAbs val="25"/>
                                  </p:iterate>
                                  <p:childTnLst>
                                    <p:set>
                                      <p:cBhvr override="childStyle">
                                        <p:cTn id="17" dur="indefinite"/>
                                        <p:tgtEl>
                                          <p:spTgt spid="3">
                                            <p:txEl>
                                              <p:pRg st="4" end="4"/>
                                            </p:txEl>
                                          </p:spTgt>
                                        </p:tgtEl>
                                        <p:attrNameLst>
                                          <p:attrName>style.fontWeight</p:attrName>
                                        </p:attrNameLst>
                                      </p:cBhvr>
                                      <p:to>
                                        <p:strVal val="bold"/>
                                      </p:to>
                                    </p:se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wipe(down)">
                                      <p:cBhvr>
                                        <p:cTn id="38" dur="500"/>
                                        <p:tgtEl>
                                          <p:spTgt spid="3">
                                            <p:txEl>
                                              <p:pRg st="11" end="1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ipe(down)">
                                      <p:cBhvr>
                                        <p:cTn id="41" dur="500"/>
                                        <p:tgtEl>
                                          <p:spTgt spid="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mph" presetSubtype="0" fill="hold" nodeType="clickEffect">
                                  <p:stCondLst>
                                    <p:cond delay="0"/>
                                  </p:stCondLst>
                                  <p:childTnLst>
                                    <p:animScale>
                                      <p:cBhvr>
                                        <p:cTn id="45"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smtClean="0"/>
              <a:t>Constants (const)</a:t>
            </a:r>
          </a:p>
        </p:txBody>
      </p:sp>
      <p:sp>
        <p:nvSpPr>
          <p:cNvPr id="33795" name="Content Placeholder 2"/>
          <p:cNvSpPr>
            <a:spLocks noGrp="1"/>
          </p:cNvSpPr>
          <p:nvPr>
            <p:ph idx="1"/>
          </p:nvPr>
        </p:nvSpPr>
        <p:spPr/>
        <p:txBody>
          <a:bodyPr/>
          <a:lstStyle/>
          <a:p>
            <a:pPr eaLnBrk="1" hangingPunct="1"/>
            <a:r>
              <a:rPr lang="en-US" smtClean="0"/>
              <a:t>Constants refer to fixed values that the program may not alter</a:t>
            </a:r>
          </a:p>
          <a:p>
            <a:pPr eaLnBrk="1" hangingPunct="1"/>
            <a:r>
              <a:rPr lang="en-US" b="1" smtClean="0"/>
              <a:t>Defining Constants:</a:t>
            </a:r>
          </a:p>
          <a:p>
            <a:pPr lvl="2" eaLnBrk="1" hangingPunct="1"/>
            <a:r>
              <a:rPr lang="en-US" smtClean="0"/>
              <a:t>Using </a:t>
            </a:r>
            <a:r>
              <a:rPr lang="en-US" b="1" smtClean="0">
                <a:solidFill>
                  <a:srgbClr val="FF0000"/>
                </a:solidFill>
              </a:rPr>
              <a:t>#define</a:t>
            </a:r>
            <a:r>
              <a:rPr lang="en-US" smtClean="0">
                <a:solidFill>
                  <a:srgbClr val="FF0000"/>
                </a:solidFill>
              </a:rPr>
              <a:t> </a:t>
            </a:r>
            <a:r>
              <a:rPr lang="en-US" smtClean="0"/>
              <a:t>preprocessor.</a:t>
            </a:r>
          </a:p>
          <a:p>
            <a:pPr lvl="2" eaLnBrk="1" hangingPunct="1"/>
            <a:r>
              <a:rPr lang="en-US" smtClean="0"/>
              <a:t>Using </a:t>
            </a:r>
            <a:r>
              <a:rPr lang="en-US" b="1" smtClean="0">
                <a:solidFill>
                  <a:srgbClr val="FF0000"/>
                </a:solidFill>
              </a:rPr>
              <a:t>const</a:t>
            </a:r>
            <a:r>
              <a:rPr lang="en-US" smtClean="0"/>
              <a:t> keyword.</a:t>
            </a:r>
          </a:p>
          <a:p>
            <a:pPr eaLnBrk="1" hangingPunct="1"/>
            <a:endParaRPr lang="en-US"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434FB893-39F0-4B2E-8BA1-1ED025A06300}"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b="1" smtClean="0"/>
              <a:t>The #define Preprocessor:</a:t>
            </a:r>
            <a:endParaRPr lang="en-US" smtClean="0"/>
          </a:p>
        </p:txBody>
      </p:sp>
      <p:sp>
        <p:nvSpPr>
          <p:cNvPr id="3" name="Content Placeholder 2"/>
          <p:cNvSpPr>
            <a:spLocks noGrp="1"/>
          </p:cNvSpPr>
          <p:nvPr>
            <p:ph idx="1"/>
          </p:nvPr>
        </p:nvSpPr>
        <p:spPr>
          <a:xfrm>
            <a:off x="457200" y="1371600"/>
            <a:ext cx="8229600" cy="5334000"/>
          </a:xfrm>
        </p:spPr>
        <p:txBody>
          <a:bodyPr rtlCol="0">
            <a:normAutofit fontScale="77500" lnSpcReduction="20000"/>
          </a:bodyPr>
          <a:lstStyle/>
          <a:p>
            <a:pPr eaLnBrk="1" fontAlgn="auto" hangingPunct="1">
              <a:spcAft>
                <a:spcPts val="0"/>
              </a:spcAft>
              <a:defRPr/>
            </a:pPr>
            <a:r>
              <a:rPr lang="en-US" dirty="0" smtClean="0"/>
              <a:t>Following is the form to use #define preprocessor to define a constant:</a:t>
            </a:r>
          </a:p>
          <a:p>
            <a:pPr lvl="1" eaLnBrk="1" fontAlgn="auto" hangingPunct="1">
              <a:spcAft>
                <a:spcPts val="0"/>
              </a:spcAft>
              <a:buFont typeface="Arial" pitchFamily="34" charset="0"/>
              <a:buNone/>
              <a:defRPr/>
            </a:pPr>
            <a:r>
              <a:rPr lang="en-US" dirty="0" smtClean="0"/>
              <a:t>			</a:t>
            </a:r>
            <a:r>
              <a:rPr lang="en-US" b="1" dirty="0" smtClean="0">
                <a:solidFill>
                  <a:srgbClr val="FF0000"/>
                </a:solidFill>
              </a:rPr>
              <a:t>#define identifier value</a:t>
            </a:r>
          </a:p>
          <a:p>
            <a:pPr lvl="1" eaLnBrk="1" fontAlgn="auto" hangingPunct="1">
              <a:spcAft>
                <a:spcPts val="0"/>
              </a:spcAft>
              <a:buFont typeface="Arial" pitchFamily="34" charset="0"/>
              <a:buNone/>
              <a:defRPr/>
            </a:pPr>
            <a:r>
              <a:rPr lang="en-US" b="1" dirty="0" smtClean="0"/>
              <a:t>Example</a:t>
            </a:r>
          </a:p>
          <a:p>
            <a:pPr lvl="1" eaLnBrk="1" fontAlgn="auto" hangingPunct="1">
              <a:spcAft>
                <a:spcPts val="0"/>
              </a:spcAft>
              <a:buFont typeface="Arial" pitchFamily="34" charset="0"/>
              <a:buNone/>
              <a:defRPr/>
            </a:pPr>
            <a:r>
              <a:rPr lang="en-US" dirty="0" smtClean="0"/>
              <a:t>#include &lt;</a:t>
            </a:r>
            <a:r>
              <a:rPr lang="en-US" dirty="0" err="1" smtClean="0"/>
              <a:t>iostream</a:t>
            </a:r>
            <a:r>
              <a:rPr lang="en-US" dirty="0" smtClean="0"/>
              <a:t>&gt; </a:t>
            </a:r>
          </a:p>
          <a:p>
            <a:pPr lvl="1" eaLnBrk="1" fontAlgn="auto" hangingPunct="1">
              <a:spcAft>
                <a:spcPts val="0"/>
              </a:spcAft>
              <a:buFont typeface="Arial" pitchFamily="34" charset="0"/>
              <a:buNone/>
              <a:defRPr/>
            </a:pPr>
            <a:r>
              <a:rPr lang="en-US" dirty="0" smtClean="0"/>
              <a:t>#define LENGTH 10 </a:t>
            </a:r>
          </a:p>
          <a:p>
            <a:pPr lvl="1" eaLnBrk="1" fontAlgn="auto" hangingPunct="1">
              <a:spcAft>
                <a:spcPts val="0"/>
              </a:spcAft>
              <a:buFont typeface="Arial" pitchFamily="34" charset="0"/>
              <a:buNone/>
              <a:defRPr/>
            </a:pPr>
            <a:r>
              <a:rPr lang="en-US" dirty="0" smtClean="0"/>
              <a:t>#define WIDTH 5 </a:t>
            </a:r>
          </a:p>
          <a:p>
            <a:pPr lvl="1" eaLnBrk="1" fontAlgn="auto" hangingPunct="1">
              <a:spcAft>
                <a:spcPts val="0"/>
              </a:spcAft>
              <a:buFont typeface="Arial" pitchFamily="34" charset="0"/>
              <a:buNone/>
              <a:defRPr/>
            </a:pPr>
            <a:r>
              <a:rPr lang="en-US" dirty="0" smtClean="0"/>
              <a:t>#define NEWLINE '\n' </a:t>
            </a:r>
          </a:p>
          <a:p>
            <a:pPr lvl="1" eaLnBrk="1" fontAlgn="auto" hangingPunct="1">
              <a:spcAft>
                <a:spcPts val="0"/>
              </a:spcAft>
              <a:buFont typeface="Arial" pitchFamily="34" charset="0"/>
              <a:buNone/>
              <a:defRPr/>
            </a:pPr>
            <a:r>
              <a:rPr lang="en-US" dirty="0" err="1" smtClean="0"/>
              <a:t>int</a:t>
            </a:r>
            <a:r>
              <a:rPr lang="en-US" dirty="0" smtClean="0"/>
              <a:t> main() </a:t>
            </a:r>
          </a:p>
          <a:p>
            <a:pPr lvl="1" eaLnBrk="1" fontAlgn="auto" hangingPunct="1">
              <a:spcAft>
                <a:spcPts val="0"/>
              </a:spcAft>
              <a:buFont typeface="Arial" pitchFamily="34" charset="0"/>
              <a:buNone/>
              <a:defRPr/>
            </a:pPr>
            <a:r>
              <a:rPr lang="en-US" dirty="0" smtClean="0"/>
              <a:t>	{ 		</a:t>
            </a:r>
            <a:r>
              <a:rPr lang="en-US" dirty="0" err="1" smtClean="0"/>
              <a:t>int</a:t>
            </a:r>
            <a:r>
              <a:rPr lang="en-US" dirty="0" smtClean="0"/>
              <a:t> area; </a:t>
            </a:r>
          </a:p>
          <a:p>
            <a:pPr lvl="1" eaLnBrk="1" fontAlgn="auto" hangingPunct="1">
              <a:spcAft>
                <a:spcPts val="0"/>
              </a:spcAft>
              <a:buFont typeface="Arial" pitchFamily="34" charset="0"/>
              <a:buNone/>
              <a:defRPr/>
            </a:pPr>
            <a:r>
              <a:rPr lang="en-US" dirty="0" smtClean="0"/>
              <a:t>			area = LENGTH * WIDTH; </a:t>
            </a:r>
          </a:p>
          <a:p>
            <a:pPr lvl="1" eaLnBrk="1" fontAlgn="auto" hangingPunct="1">
              <a:spcAft>
                <a:spcPts val="0"/>
              </a:spcAft>
              <a:buFont typeface="Arial" pitchFamily="34" charset="0"/>
              <a:buNone/>
              <a:defRPr/>
            </a:pPr>
            <a:r>
              <a:rPr lang="en-US" dirty="0" smtClean="0"/>
              <a:t>			</a:t>
            </a:r>
            <a:r>
              <a:rPr lang="en-US" dirty="0" err="1" smtClean="0"/>
              <a:t>cout</a:t>
            </a:r>
            <a:r>
              <a:rPr lang="en-US" dirty="0" smtClean="0"/>
              <a:t> &lt;&lt; area;</a:t>
            </a:r>
          </a:p>
          <a:p>
            <a:pPr lvl="1" eaLnBrk="1" fontAlgn="auto" hangingPunct="1">
              <a:spcAft>
                <a:spcPts val="0"/>
              </a:spcAft>
              <a:buFont typeface="Arial" pitchFamily="34" charset="0"/>
              <a:buNone/>
              <a:defRPr/>
            </a:pPr>
            <a:r>
              <a:rPr lang="en-US" dirty="0" smtClean="0"/>
              <a:t>			</a:t>
            </a:r>
            <a:r>
              <a:rPr lang="en-US" dirty="0" err="1" smtClean="0"/>
              <a:t>cout</a:t>
            </a:r>
            <a:r>
              <a:rPr lang="en-US" dirty="0" smtClean="0"/>
              <a:t> &lt;&lt; NEWLINE; </a:t>
            </a:r>
          </a:p>
          <a:p>
            <a:pPr lvl="1" eaLnBrk="1" fontAlgn="auto" hangingPunct="1">
              <a:spcAft>
                <a:spcPts val="0"/>
              </a:spcAft>
              <a:buFont typeface="Arial" pitchFamily="34" charset="0"/>
              <a:buNone/>
              <a:defRPr/>
            </a:pPr>
            <a:r>
              <a:rPr lang="en-US" dirty="0" smtClean="0"/>
              <a:t>			return 0; </a:t>
            </a:r>
          </a:p>
          <a:p>
            <a:pPr lvl="1" eaLnBrk="1" fontAlgn="auto" hangingPunct="1">
              <a:spcAft>
                <a:spcPts val="0"/>
              </a:spcAft>
              <a:buFont typeface="Arial" pitchFamily="34" charset="0"/>
              <a:buNone/>
              <a:defRPr/>
            </a:pPr>
            <a:r>
              <a:rPr lang="en-US" dirty="0" smtClean="0"/>
              <a:t>	}</a:t>
            </a:r>
            <a:endParaRPr lang="en-US" b="1" dirty="0"/>
          </a:p>
        </p:txBody>
      </p:sp>
      <p:sp>
        <p:nvSpPr>
          <p:cNvPr id="4" name="Rectangle 3"/>
          <p:cNvSpPr/>
          <p:nvPr/>
        </p:nvSpPr>
        <p:spPr>
          <a:xfrm>
            <a:off x="5486400" y="5659937"/>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Result: 50</a:t>
            </a: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12" name="Group 11"/>
          <p:cNvGrpSpPr/>
          <p:nvPr/>
        </p:nvGrpSpPr>
        <p:grpSpPr>
          <a:xfrm>
            <a:off x="1047750" y="4564225"/>
            <a:ext cx="133350" cy="1607975"/>
            <a:chOff x="838200" y="2438400"/>
            <a:chExt cx="533400" cy="3733800"/>
          </a:xfrm>
        </p:grpSpPr>
        <p:cxnSp>
          <p:nvCxnSpPr>
            <p:cNvPr id="13" name="Straight Connector 12"/>
            <p:cNvCxnSpPr/>
            <p:nvPr/>
          </p:nvCxnSpPr>
          <p:spPr>
            <a:xfrm>
              <a:off x="838200" y="2743200"/>
              <a:ext cx="0" cy="3124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8200" y="2438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8200" y="5867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6" name="Date Placeholder 15"/>
          <p:cNvSpPr>
            <a:spLocks noGrp="1"/>
          </p:cNvSpPr>
          <p:nvPr>
            <p:ph type="dt" sz="half" idx="10"/>
          </p:nvPr>
        </p:nvSpPr>
        <p:spPr/>
        <p:txBody>
          <a:bodyPr/>
          <a:lstStyle/>
          <a:p>
            <a:fld id="{D79E0866-D1FA-400E-879D-6AF625308974}"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2" end="2"/>
                                            </p:txEl>
                                          </p:spTgt>
                                        </p:tgtEl>
                                        <p:attrNameLst>
                                          <p:attrName>style.color</p:attrName>
                                        </p:attrNameLst>
                                      </p:cBhvr>
                                      <p:to>
                                        <a:schemeClr val="bg1"/>
                                      </p:to>
                                    </p:animClr>
                                    <p:animClr clrSpc="rgb" dir="cw">
                                      <p:cBhvr>
                                        <p:cTn id="7" dur="250" autoRev="1" fill="remove"/>
                                        <p:tgtEl>
                                          <p:spTgt spid="3">
                                            <p:txEl>
                                              <p:pRg st="2" end="2"/>
                                            </p:txEl>
                                          </p:spTgt>
                                        </p:tgtEl>
                                        <p:attrNameLst>
                                          <p:attrName>fillcolor</p:attrName>
                                        </p:attrNameLst>
                                      </p:cBhvr>
                                      <p:to>
                                        <a:schemeClr val="bg1"/>
                                      </p:to>
                                    </p:animClr>
                                    <p:set>
                                      <p:cBhvr>
                                        <p:cTn id="8" dur="250" autoRev="1" fill="remove"/>
                                        <p:tgtEl>
                                          <p:spTgt spid="3">
                                            <p:txEl>
                                              <p:pRg st="2" end="2"/>
                                            </p:txEl>
                                          </p:spTgt>
                                        </p:tgtEl>
                                        <p:attrNameLst>
                                          <p:attrName>fill.type</p:attrName>
                                        </p:attrNameLst>
                                      </p:cBhvr>
                                      <p:to>
                                        <p:strVal val="solid"/>
                                      </p:to>
                                    </p:set>
                                    <p:set>
                                      <p:cBhvr>
                                        <p:cTn id="9" dur="250" autoRev="1" fill="remove"/>
                                        <p:tgtEl>
                                          <p:spTgt spid="3">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3">
                                            <p:txEl>
                                              <p:pRg st="3" end="3"/>
                                            </p:txEl>
                                          </p:spTgt>
                                        </p:tgtEl>
                                        <p:attrNameLst>
                                          <p:attrName>style.color</p:attrName>
                                        </p:attrNameLst>
                                      </p:cBhvr>
                                      <p:to>
                                        <a:schemeClr val="bg1"/>
                                      </p:to>
                                    </p:animClr>
                                    <p:animClr clrSpc="rgb" dir="cw">
                                      <p:cBhvr>
                                        <p:cTn id="12" dur="250" autoRev="1" fill="remove"/>
                                        <p:tgtEl>
                                          <p:spTgt spid="3">
                                            <p:txEl>
                                              <p:pRg st="3" end="3"/>
                                            </p:txEl>
                                          </p:spTgt>
                                        </p:tgtEl>
                                        <p:attrNameLst>
                                          <p:attrName>fillcolor</p:attrName>
                                        </p:attrNameLst>
                                      </p:cBhvr>
                                      <p:to>
                                        <a:schemeClr val="bg1"/>
                                      </p:to>
                                    </p:animClr>
                                    <p:set>
                                      <p:cBhvr>
                                        <p:cTn id="13" dur="250" autoRev="1" fill="remove"/>
                                        <p:tgtEl>
                                          <p:spTgt spid="3">
                                            <p:txEl>
                                              <p:pRg st="3" end="3"/>
                                            </p:txEl>
                                          </p:spTgt>
                                        </p:tgtEl>
                                        <p:attrNameLst>
                                          <p:attrName>fill.type</p:attrName>
                                        </p:attrNameLst>
                                      </p:cBhvr>
                                      <p:to>
                                        <p:strVal val="solid"/>
                                      </p:to>
                                    </p:set>
                                    <p:set>
                                      <p:cBhvr>
                                        <p:cTn id="14" dur="250" autoRev="1" fill="remove"/>
                                        <p:tgtEl>
                                          <p:spTgt spid="3">
                                            <p:txEl>
                                              <p:pRg st="3" end="3"/>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3">
                                            <p:txEl>
                                              <p:pRg st="4" end="4"/>
                                            </p:txEl>
                                          </p:spTgt>
                                        </p:tgtEl>
                                        <p:attrNameLst>
                                          <p:attrName>style.color</p:attrName>
                                        </p:attrNameLst>
                                      </p:cBhvr>
                                      <p:to>
                                        <a:schemeClr val="bg1"/>
                                      </p:to>
                                    </p:animClr>
                                    <p:animClr clrSpc="rgb" dir="cw">
                                      <p:cBhvr>
                                        <p:cTn id="17" dur="250" autoRev="1" fill="remove"/>
                                        <p:tgtEl>
                                          <p:spTgt spid="3">
                                            <p:txEl>
                                              <p:pRg st="4" end="4"/>
                                            </p:txEl>
                                          </p:spTgt>
                                        </p:tgtEl>
                                        <p:attrNameLst>
                                          <p:attrName>fillcolor</p:attrName>
                                        </p:attrNameLst>
                                      </p:cBhvr>
                                      <p:to>
                                        <a:schemeClr val="bg1"/>
                                      </p:to>
                                    </p:animClr>
                                    <p:set>
                                      <p:cBhvr>
                                        <p:cTn id="18" dur="250" autoRev="1" fill="remove"/>
                                        <p:tgtEl>
                                          <p:spTgt spid="3">
                                            <p:txEl>
                                              <p:pRg st="4" end="4"/>
                                            </p:txEl>
                                          </p:spTgt>
                                        </p:tgtEl>
                                        <p:attrNameLst>
                                          <p:attrName>fill.type</p:attrName>
                                        </p:attrNameLst>
                                      </p:cBhvr>
                                      <p:to>
                                        <p:strVal val="solid"/>
                                      </p:to>
                                    </p:set>
                                    <p:set>
                                      <p:cBhvr>
                                        <p:cTn id="19" dur="250" autoRev="1" fill="remove"/>
                                        <p:tgtEl>
                                          <p:spTgt spid="3">
                                            <p:txEl>
                                              <p:pRg st="4" end="4"/>
                                            </p:txEl>
                                          </p:spTgt>
                                        </p:tgtEl>
                                        <p:attrNameLst>
                                          <p:attrName>fill.on</p:attrName>
                                        </p:attrNameLst>
                                      </p:cBhvr>
                                      <p:to>
                                        <p:strVal val="true"/>
                                      </p:to>
                                    </p:set>
                                  </p:childTnLst>
                                </p:cTn>
                              </p:par>
                              <p:par>
                                <p:cTn id="20" presetID="27" presetClass="emph" presetSubtype="0" fill="remove" nodeType="withEffect">
                                  <p:stCondLst>
                                    <p:cond delay="0"/>
                                  </p:stCondLst>
                                  <p:childTnLst>
                                    <p:animClr clrSpc="rgb" dir="cw">
                                      <p:cBhvr override="childStyle">
                                        <p:cTn id="21" dur="250" autoRev="1" fill="remove"/>
                                        <p:tgtEl>
                                          <p:spTgt spid="3">
                                            <p:txEl>
                                              <p:pRg st="5" end="5"/>
                                            </p:txEl>
                                          </p:spTgt>
                                        </p:tgtEl>
                                        <p:attrNameLst>
                                          <p:attrName>style.color</p:attrName>
                                        </p:attrNameLst>
                                      </p:cBhvr>
                                      <p:to>
                                        <a:schemeClr val="bg1"/>
                                      </p:to>
                                    </p:animClr>
                                    <p:animClr clrSpc="rgb" dir="cw">
                                      <p:cBhvr>
                                        <p:cTn id="22" dur="250" autoRev="1" fill="remove"/>
                                        <p:tgtEl>
                                          <p:spTgt spid="3">
                                            <p:txEl>
                                              <p:pRg st="5" end="5"/>
                                            </p:txEl>
                                          </p:spTgt>
                                        </p:tgtEl>
                                        <p:attrNameLst>
                                          <p:attrName>fillcolor</p:attrName>
                                        </p:attrNameLst>
                                      </p:cBhvr>
                                      <p:to>
                                        <a:schemeClr val="bg1"/>
                                      </p:to>
                                    </p:animClr>
                                    <p:set>
                                      <p:cBhvr>
                                        <p:cTn id="23" dur="250" autoRev="1" fill="remove"/>
                                        <p:tgtEl>
                                          <p:spTgt spid="3">
                                            <p:txEl>
                                              <p:pRg st="5" end="5"/>
                                            </p:txEl>
                                          </p:spTgt>
                                        </p:tgtEl>
                                        <p:attrNameLst>
                                          <p:attrName>fill.type</p:attrName>
                                        </p:attrNameLst>
                                      </p:cBhvr>
                                      <p:to>
                                        <p:strVal val="solid"/>
                                      </p:to>
                                    </p:set>
                                    <p:set>
                                      <p:cBhvr>
                                        <p:cTn id="24" dur="250" autoRev="1" fill="remove"/>
                                        <p:tgtEl>
                                          <p:spTgt spid="3">
                                            <p:txEl>
                                              <p:pRg st="5" end="5"/>
                                            </p:txEl>
                                          </p:spTgt>
                                        </p:tgtEl>
                                        <p:attrNameLst>
                                          <p:attrName>fill.on</p:attrName>
                                        </p:attrNameLst>
                                      </p:cBhvr>
                                      <p:to>
                                        <p:strVal val="true"/>
                                      </p:to>
                                    </p:set>
                                  </p:childTnLst>
                                </p:cTn>
                              </p:par>
                              <p:par>
                                <p:cTn id="25" presetID="27" presetClass="emph" presetSubtype="0" fill="remove" nodeType="withEffect">
                                  <p:stCondLst>
                                    <p:cond delay="0"/>
                                  </p:stCondLst>
                                  <p:childTnLst>
                                    <p:animClr clrSpc="rgb" dir="cw">
                                      <p:cBhvr override="childStyle">
                                        <p:cTn id="26" dur="250" autoRev="1" fill="remove"/>
                                        <p:tgtEl>
                                          <p:spTgt spid="3">
                                            <p:txEl>
                                              <p:pRg st="6" end="6"/>
                                            </p:txEl>
                                          </p:spTgt>
                                        </p:tgtEl>
                                        <p:attrNameLst>
                                          <p:attrName>style.color</p:attrName>
                                        </p:attrNameLst>
                                      </p:cBhvr>
                                      <p:to>
                                        <a:schemeClr val="bg1"/>
                                      </p:to>
                                    </p:animClr>
                                    <p:animClr clrSpc="rgb" dir="cw">
                                      <p:cBhvr>
                                        <p:cTn id="27" dur="250" autoRev="1" fill="remove"/>
                                        <p:tgtEl>
                                          <p:spTgt spid="3">
                                            <p:txEl>
                                              <p:pRg st="6" end="6"/>
                                            </p:txEl>
                                          </p:spTgt>
                                        </p:tgtEl>
                                        <p:attrNameLst>
                                          <p:attrName>fillcolor</p:attrName>
                                        </p:attrNameLst>
                                      </p:cBhvr>
                                      <p:to>
                                        <a:schemeClr val="bg1"/>
                                      </p:to>
                                    </p:animClr>
                                    <p:set>
                                      <p:cBhvr>
                                        <p:cTn id="28" dur="250" autoRev="1" fill="remove"/>
                                        <p:tgtEl>
                                          <p:spTgt spid="3">
                                            <p:txEl>
                                              <p:pRg st="6" end="6"/>
                                            </p:txEl>
                                          </p:spTgt>
                                        </p:tgtEl>
                                        <p:attrNameLst>
                                          <p:attrName>fill.type</p:attrName>
                                        </p:attrNameLst>
                                      </p:cBhvr>
                                      <p:to>
                                        <p:strVal val="solid"/>
                                      </p:to>
                                    </p:set>
                                    <p:set>
                                      <p:cBhvr>
                                        <p:cTn id="29" dur="250" autoRev="1" fill="remove"/>
                                        <p:tgtEl>
                                          <p:spTgt spid="3">
                                            <p:txEl>
                                              <p:pRg st="6" end="6"/>
                                            </p:txEl>
                                          </p:spTgt>
                                        </p:tgtEl>
                                        <p:attrNameLst>
                                          <p:attrName>fill.on</p:attrName>
                                        </p:attrNameLst>
                                      </p:cBhvr>
                                      <p:to>
                                        <p:strVal val="true"/>
                                      </p:to>
                                    </p:set>
                                  </p:childTnLst>
                                </p:cTn>
                              </p:par>
                              <p:par>
                                <p:cTn id="30" presetID="27" presetClass="emph" presetSubtype="0" fill="remove" nodeType="withEffect">
                                  <p:stCondLst>
                                    <p:cond delay="0"/>
                                  </p:stCondLst>
                                  <p:childTnLst>
                                    <p:animClr clrSpc="rgb" dir="cw">
                                      <p:cBhvr override="childStyle">
                                        <p:cTn id="31" dur="250" autoRev="1" fill="remove"/>
                                        <p:tgtEl>
                                          <p:spTgt spid="3">
                                            <p:txEl>
                                              <p:pRg st="7" end="7"/>
                                            </p:txEl>
                                          </p:spTgt>
                                        </p:tgtEl>
                                        <p:attrNameLst>
                                          <p:attrName>style.color</p:attrName>
                                        </p:attrNameLst>
                                      </p:cBhvr>
                                      <p:to>
                                        <a:schemeClr val="bg1"/>
                                      </p:to>
                                    </p:animClr>
                                    <p:animClr clrSpc="rgb" dir="cw">
                                      <p:cBhvr>
                                        <p:cTn id="32" dur="250" autoRev="1" fill="remove"/>
                                        <p:tgtEl>
                                          <p:spTgt spid="3">
                                            <p:txEl>
                                              <p:pRg st="7" end="7"/>
                                            </p:txEl>
                                          </p:spTgt>
                                        </p:tgtEl>
                                        <p:attrNameLst>
                                          <p:attrName>fillcolor</p:attrName>
                                        </p:attrNameLst>
                                      </p:cBhvr>
                                      <p:to>
                                        <a:schemeClr val="bg1"/>
                                      </p:to>
                                    </p:animClr>
                                    <p:set>
                                      <p:cBhvr>
                                        <p:cTn id="33" dur="250" autoRev="1" fill="remove"/>
                                        <p:tgtEl>
                                          <p:spTgt spid="3">
                                            <p:txEl>
                                              <p:pRg st="7" end="7"/>
                                            </p:txEl>
                                          </p:spTgt>
                                        </p:tgtEl>
                                        <p:attrNameLst>
                                          <p:attrName>fill.type</p:attrName>
                                        </p:attrNameLst>
                                      </p:cBhvr>
                                      <p:to>
                                        <p:strVal val="solid"/>
                                      </p:to>
                                    </p:set>
                                    <p:set>
                                      <p:cBhvr>
                                        <p:cTn id="34" dur="250" autoRev="1" fill="remove"/>
                                        <p:tgtEl>
                                          <p:spTgt spid="3">
                                            <p:txEl>
                                              <p:pRg st="7" end="7"/>
                                            </p:txEl>
                                          </p:spTgt>
                                        </p:tgtEl>
                                        <p:attrNameLst>
                                          <p:attrName>fill.on</p:attrName>
                                        </p:attrNameLst>
                                      </p:cBhvr>
                                      <p:to>
                                        <p:strVal val="true"/>
                                      </p:to>
                                    </p:set>
                                  </p:childTnLst>
                                </p:cTn>
                              </p:par>
                              <p:par>
                                <p:cTn id="35" presetID="27" presetClass="emph" presetSubtype="0" fill="remove" nodeType="withEffect">
                                  <p:stCondLst>
                                    <p:cond delay="0"/>
                                  </p:stCondLst>
                                  <p:childTnLst>
                                    <p:animClr clrSpc="rgb" dir="cw">
                                      <p:cBhvr override="childStyle">
                                        <p:cTn id="36" dur="250" autoRev="1" fill="remove"/>
                                        <p:tgtEl>
                                          <p:spTgt spid="3">
                                            <p:txEl>
                                              <p:pRg st="8" end="8"/>
                                            </p:txEl>
                                          </p:spTgt>
                                        </p:tgtEl>
                                        <p:attrNameLst>
                                          <p:attrName>style.color</p:attrName>
                                        </p:attrNameLst>
                                      </p:cBhvr>
                                      <p:to>
                                        <a:schemeClr val="bg1"/>
                                      </p:to>
                                    </p:animClr>
                                    <p:animClr clrSpc="rgb" dir="cw">
                                      <p:cBhvr>
                                        <p:cTn id="37" dur="250" autoRev="1" fill="remove"/>
                                        <p:tgtEl>
                                          <p:spTgt spid="3">
                                            <p:txEl>
                                              <p:pRg st="8" end="8"/>
                                            </p:txEl>
                                          </p:spTgt>
                                        </p:tgtEl>
                                        <p:attrNameLst>
                                          <p:attrName>fillcolor</p:attrName>
                                        </p:attrNameLst>
                                      </p:cBhvr>
                                      <p:to>
                                        <a:schemeClr val="bg1"/>
                                      </p:to>
                                    </p:animClr>
                                    <p:set>
                                      <p:cBhvr>
                                        <p:cTn id="38" dur="250" autoRev="1" fill="remove"/>
                                        <p:tgtEl>
                                          <p:spTgt spid="3">
                                            <p:txEl>
                                              <p:pRg st="8" end="8"/>
                                            </p:txEl>
                                          </p:spTgt>
                                        </p:tgtEl>
                                        <p:attrNameLst>
                                          <p:attrName>fill.type</p:attrName>
                                        </p:attrNameLst>
                                      </p:cBhvr>
                                      <p:to>
                                        <p:strVal val="solid"/>
                                      </p:to>
                                    </p:set>
                                    <p:set>
                                      <p:cBhvr>
                                        <p:cTn id="39" dur="250" autoRev="1" fill="remove"/>
                                        <p:tgtEl>
                                          <p:spTgt spid="3">
                                            <p:txEl>
                                              <p:pRg st="8" end="8"/>
                                            </p:txEl>
                                          </p:spTgt>
                                        </p:tgtEl>
                                        <p:attrNameLst>
                                          <p:attrName>fill.on</p:attrName>
                                        </p:attrNameLst>
                                      </p:cBhvr>
                                      <p:to>
                                        <p:strVal val="true"/>
                                      </p:to>
                                    </p:set>
                                  </p:childTnLst>
                                </p:cTn>
                              </p:par>
                              <p:par>
                                <p:cTn id="40" presetID="27" presetClass="emph" presetSubtype="0" fill="remove" nodeType="withEffect">
                                  <p:stCondLst>
                                    <p:cond delay="0"/>
                                  </p:stCondLst>
                                  <p:childTnLst>
                                    <p:animClr clrSpc="rgb" dir="cw">
                                      <p:cBhvr override="childStyle">
                                        <p:cTn id="41" dur="250" autoRev="1" fill="remove"/>
                                        <p:tgtEl>
                                          <p:spTgt spid="3">
                                            <p:txEl>
                                              <p:pRg st="9" end="9"/>
                                            </p:txEl>
                                          </p:spTgt>
                                        </p:tgtEl>
                                        <p:attrNameLst>
                                          <p:attrName>style.color</p:attrName>
                                        </p:attrNameLst>
                                      </p:cBhvr>
                                      <p:to>
                                        <a:schemeClr val="bg1"/>
                                      </p:to>
                                    </p:animClr>
                                    <p:animClr clrSpc="rgb" dir="cw">
                                      <p:cBhvr>
                                        <p:cTn id="42" dur="250" autoRev="1" fill="remove"/>
                                        <p:tgtEl>
                                          <p:spTgt spid="3">
                                            <p:txEl>
                                              <p:pRg st="9" end="9"/>
                                            </p:txEl>
                                          </p:spTgt>
                                        </p:tgtEl>
                                        <p:attrNameLst>
                                          <p:attrName>fillcolor</p:attrName>
                                        </p:attrNameLst>
                                      </p:cBhvr>
                                      <p:to>
                                        <a:schemeClr val="bg1"/>
                                      </p:to>
                                    </p:animClr>
                                    <p:set>
                                      <p:cBhvr>
                                        <p:cTn id="43" dur="250" autoRev="1" fill="remove"/>
                                        <p:tgtEl>
                                          <p:spTgt spid="3">
                                            <p:txEl>
                                              <p:pRg st="9" end="9"/>
                                            </p:txEl>
                                          </p:spTgt>
                                        </p:tgtEl>
                                        <p:attrNameLst>
                                          <p:attrName>fill.type</p:attrName>
                                        </p:attrNameLst>
                                      </p:cBhvr>
                                      <p:to>
                                        <p:strVal val="solid"/>
                                      </p:to>
                                    </p:set>
                                    <p:set>
                                      <p:cBhvr>
                                        <p:cTn id="44" dur="250" autoRev="1" fill="remove"/>
                                        <p:tgtEl>
                                          <p:spTgt spid="3">
                                            <p:txEl>
                                              <p:pRg st="9" end="9"/>
                                            </p:txEl>
                                          </p:spTgt>
                                        </p:tgtEl>
                                        <p:attrNameLst>
                                          <p:attrName>fill.on</p:attrName>
                                        </p:attrNameLst>
                                      </p:cBhvr>
                                      <p:to>
                                        <p:strVal val="true"/>
                                      </p:to>
                                    </p:set>
                                  </p:childTnLst>
                                </p:cTn>
                              </p:par>
                              <p:par>
                                <p:cTn id="45" presetID="27" presetClass="emph" presetSubtype="0" fill="remove" nodeType="withEffect">
                                  <p:stCondLst>
                                    <p:cond delay="0"/>
                                  </p:stCondLst>
                                  <p:childTnLst>
                                    <p:animClr clrSpc="rgb" dir="cw">
                                      <p:cBhvr override="childStyle">
                                        <p:cTn id="46" dur="250" autoRev="1" fill="remove"/>
                                        <p:tgtEl>
                                          <p:spTgt spid="3">
                                            <p:txEl>
                                              <p:pRg st="10" end="10"/>
                                            </p:txEl>
                                          </p:spTgt>
                                        </p:tgtEl>
                                        <p:attrNameLst>
                                          <p:attrName>style.color</p:attrName>
                                        </p:attrNameLst>
                                      </p:cBhvr>
                                      <p:to>
                                        <a:schemeClr val="bg1"/>
                                      </p:to>
                                    </p:animClr>
                                    <p:animClr clrSpc="rgb" dir="cw">
                                      <p:cBhvr>
                                        <p:cTn id="47" dur="250" autoRev="1" fill="remove"/>
                                        <p:tgtEl>
                                          <p:spTgt spid="3">
                                            <p:txEl>
                                              <p:pRg st="10" end="10"/>
                                            </p:txEl>
                                          </p:spTgt>
                                        </p:tgtEl>
                                        <p:attrNameLst>
                                          <p:attrName>fillcolor</p:attrName>
                                        </p:attrNameLst>
                                      </p:cBhvr>
                                      <p:to>
                                        <a:schemeClr val="bg1"/>
                                      </p:to>
                                    </p:animClr>
                                    <p:set>
                                      <p:cBhvr>
                                        <p:cTn id="48" dur="250" autoRev="1" fill="remove"/>
                                        <p:tgtEl>
                                          <p:spTgt spid="3">
                                            <p:txEl>
                                              <p:pRg st="10" end="10"/>
                                            </p:txEl>
                                          </p:spTgt>
                                        </p:tgtEl>
                                        <p:attrNameLst>
                                          <p:attrName>fill.type</p:attrName>
                                        </p:attrNameLst>
                                      </p:cBhvr>
                                      <p:to>
                                        <p:strVal val="solid"/>
                                      </p:to>
                                    </p:set>
                                    <p:set>
                                      <p:cBhvr>
                                        <p:cTn id="49" dur="250" autoRev="1" fill="remove"/>
                                        <p:tgtEl>
                                          <p:spTgt spid="3">
                                            <p:txEl>
                                              <p:pRg st="10" end="10"/>
                                            </p:txEl>
                                          </p:spTgt>
                                        </p:tgtEl>
                                        <p:attrNameLst>
                                          <p:attrName>fill.on</p:attrName>
                                        </p:attrNameLst>
                                      </p:cBhvr>
                                      <p:to>
                                        <p:strVal val="true"/>
                                      </p:to>
                                    </p:set>
                                  </p:childTnLst>
                                </p:cTn>
                              </p:par>
                              <p:par>
                                <p:cTn id="50" presetID="27" presetClass="emph" presetSubtype="0" fill="remove" nodeType="withEffect">
                                  <p:stCondLst>
                                    <p:cond delay="0"/>
                                  </p:stCondLst>
                                  <p:childTnLst>
                                    <p:animClr clrSpc="rgb" dir="cw">
                                      <p:cBhvr override="childStyle">
                                        <p:cTn id="51" dur="250" autoRev="1" fill="remove"/>
                                        <p:tgtEl>
                                          <p:spTgt spid="3">
                                            <p:txEl>
                                              <p:pRg st="11" end="11"/>
                                            </p:txEl>
                                          </p:spTgt>
                                        </p:tgtEl>
                                        <p:attrNameLst>
                                          <p:attrName>style.color</p:attrName>
                                        </p:attrNameLst>
                                      </p:cBhvr>
                                      <p:to>
                                        <a:schemeClr val="bg1"/>
                                      </p:to>
                                    </p:animClr>
                                    <p:animClr clrSpc="rgb" dir="cw">
                                      <p:cBhvr>
                                        <p:cTn id="52" dur="250" autoRev="1" fill="remove"/>
                                        <p:tgtEl>
                                          <p:spTgt spid="3">
                                            <p:txEl>
                                              <p:pRg st="11" end="11"/>
                                            </p:txEl>
                                          </p:spTgt>
                                        </p:tgtEl>
                                        <p:attrNameLst>
                                          <p:attrName>fillcolor</p:attrName>
                                        </p:attrNameLst>
                                      </p:cBhvr>
                                      <p:to>
                                        <a:schemeClr val="bg1"/>
                                      </p:to>
                                    </p:animClr>
                                    <p:set>
                                      <p:cBhvr>
                                        <p:cTn id="53" dur="250" autoRev="1" fill="remove"/>
                                        <p:tgtEl>
                                          <p:spTgt spid="3">
                                            <p:txEl>
                                              <p:pRg st="11" end="11"/>
                                            </p:txEl>
                                          </p:spTgt>
                                        </p:tgtEl>
                                        <p:attrNameLst>
                                          <p:attrName>fill.type</p:attrName>
                                        </p:attrNameLst>
                                      </p:cBhvr>
                                      <p:to>
                                        <p:strVal val="solid"/>
                                      </p:to>
                                    </p:set>
                                    <p:set>
                                      <p:cBhvr>
                                        <p:cTn id="54" dur="250" autoRev="1" fill="remove"/>
                                        <p:tgtEl>
                                          <p:spTgt spid="3">
                                            <p:txEl>
                                              <p:pRg st="11" end="11"/>
                                            </p:txEl>
                                          </p:spTgt>
                                        </p:tgtEl>
                                        <p:attrNameLst>
                                          <p:attrName>fill.on</p:attrName>
                                        </p:attrNameLst>
                                      </p:cBhvr>
                                      <p:to>
                                        <p:strVal val="true"/>
                                      </p:to>
                                    </p:set>
                                  </p:childTnLst>
                                </p:cTn>
                              </p:par>
                              <p:par>
                                <p:cTn id="55" presetID="27" presetClass="emph" presetSubtype="0" fill="remove" nodeType="withEffect">
                                  <p:stCondLst>
                                    <p:cond delay="0"/>
                                  </p:stCondLst>
                                  <p:childTnLst>
                                    <p:animClr clrSpc="rgb" dir="cw">
                                      <p:cBhvr override="childStyle">
                                        <p:cTn id="56" dur="250" autoRev="1" fill="remove"/>
                                        <p:tgtEl>
                                          <p:spTgt spid="3">
                                            <p:txEl>
                                              <p:pRg st="12" end="12"/>
                                            </p:txEl>
                                          </p:spTgt>
                                        </p:tgtEl>
                                        <p:attrNameLst>
                                          <p:attrName>style.color</p:attrName>
                                        </p:attrNameLst>
                                      </p:cBhvr>
                                      <p:to>
                                        <a:schemeClr val="bg1"/>
                                      </p:to>
                                    </p:animClr>
                                    <p:animClr clrSpc="rgb" dir="cw">
                                      <p:cBhvr>
                                        <p:cTn id="57" dur="250" autoRev="1" fill="remove"/>
                                        <p:tgtEl>
                                          <p:spTgt spid="3">
                                            <p:txEl>
                                              <p:pRg st="12" end="12"/>
                                            </p:txEl>
                                          </p:spTgt>
                                        </p:tgtEl>
                                        <p:attrNameLst>
                                          <p:attrName>fillcolor</p:attrName>
                                        </p:attrNameLst>
                                      </p:cBhvr>
                                      <p:to>
                                        <a:schemeClr val="bg1"/>
                                      </p:to>
                                    </p:animClr>
                                    <p:set>
                                      <p:cBhvr>
                                        <p:cTn id="58" dur="250" autoRev="1" fill="remove"/>
                                        <p:tgtEl>
                                          <p:spTgt spid="3">
                                            <p:txEl>
                                              <p:pRg st="12" end="12"/>
                                            </p:txEl>
                                          </p:spTgt>
                                        </p:tgtEl>
                                        <p:attrNameLst>
                                          <p:attrName>fill.type</p:attrName>
                                        </p:attrNameLst>
                                      </p:cBhvr>
                                      <p:to>
                                        <p:strVal val="solid"/>
                                      </p:to>
                                    </p:set>
                                    <p:set>
                                      <p:cBhvr>
                                        <p:cTn id="59" dur="250" autoRev="1" fill="remove"/>
                                        <p:tgtEl>
                                          <p:spTgt spid="3">
                                            <p:txEl>
                                              <p:pRg st="12" end="12"/>
                                            </p:txEl>
                                          </p:spTgt>
                                        </p:tgtEl>
                                        <p:attrNameLst>
                                          <p:attrName>fill.on</p:attrName>
                                        </p:attrNameLst>
                                      </p:cBhvr>
                                      <p:to>
                                        <p:strVal val="true"/>
                                      </p:to>
                                    </p:set>
                                  </p:childTnLst>
                                </p:cTn>
                              </p:par>
                              <p:par>
                                <p:cTn id="60" presetID="27" presetClass="emph" presetSubtype="0" fill="remove" nodeType="withEffect">
                                  <p:stCondLst>
                                    <p:cond delay="0"/>
                                  </p:stCondLst>
                                  <p:childTnLst>
                                    <p:animClr clrSpc="rgb" dir="cw">
                                      <p:cBhvr override="childStyle">
                                        <p:cTn id="61" dur="250" autoRev="1" fill="remove"/>
                                        <p:tgtEl>
                                          <p:spTgt spid="3">
                                            <p:txEl>
                                              <p:pRg st="13" end="13"/>
                                            </p:txEl>
                                          </p:spTgt>
                                        </p:tgtEl>
                                        <p:attrNameLst>
                                          <p:attrName>style.color</p:attrName>
                                        </p:attrNameLst>
                                      </p:cBhvr>
                                      <p:to>
                                        <a:schemeClr val="bg1"/>
                                      </p:to>
                                    </p:animClr>
                                    <p:animClr clrSpc="rgb" dir="cw">
                                      <p:cBhvr>
                                        <p:cTn id="62" dur="250" autoRev="1" fill="remove"/>
                                        <p:tgtEl>
                                          <p:spTgt spid="3">
                                            <p:txEl>
                                              <p:pRg st="13" end="13"/>
                                            </p:txEl>
                                          </p:spTgt>
                                        </p:tgtEl>
                                        <p:attrNameLst>
                                          <p:attrName>fillcolor</p:attrName>
                                        </p:attrNameLst>
                                      </p:cBhvr>
                                      <p:to>
                                        <a:schemeClr val="bg1"/>
                                      </p:to>
                                    </p:animClr>
                                    <p:set>
                                      <p:cBhvr>
                                        <p:cTn id="63" dur="250" autoRev="1" fill="remove"/>
                                        <p:tgtEl>
                                          <p:spTgt spid="3">
                                            <p:txEl>
                                              <p:pRg st="13" end="13"/>
                                            </p:txEl>
                                          </p:spTgt>
                                        </p:tgtEl>
                                        <p:attrNameLst>
                                          <p:attrName>fill.type</p:attrName>
                                        </p:attrNameLst>
                                      </p:cBhvr>
                                      <p:to>
                                        <p:strVal val="solid"/>
                                      </p:to>
                                    </p:set>
                                    <p:set>
                                      <p:cBhvr>
                                        <p:cTn id="64" dur="250" autoRev="1" fill="remove"/>
                                        <p:tgtEl>
                                          <p:spTgt spid="3">
                                            <p:txEl>
                                              <p:pRg st="13" end="13"/>
                                            </p:txEl>
                                          </p:spTgt>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blinds(horizontal)">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circle(in)">
                                      <p:cBhvr>
                                        <p:cTn id="7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b="1" dirty="0" smtClean="0"/>
              <a:t>The </a:t>
            </a:r>
            <a:r>
              <a:rPr lang="en-US" b="1" dirty="0" err="1" smtClean="0"/>
              <a:t>const</a:t>
            </a:r>
            <a:r>
              <a:rPr lang="en-US" b="1" dirty="0" smtClean="0"/>
              <a:t> Keyword:</a:t>
            </a:r>
            <a:endParaRPr lang="en-US" dirty="0" smtClean="0"/>
          </a:p>
        </p:txBody>
      </p:sp>
      <p:sp>
        <p:nvSpPr>
          <p:cNvPr id="3" name="Content Placeholder 2"/>
          <p:cNvSpPr>
            <a:spLocks noGrp="1"/>
          </p:cNvSpPr>
          <p:nvPr>
            <p:ph idx="1"/>
          </p:nvPr>
        </p:nvSpPr>
        <p:spPr>
          <a:xfrm>
            <a:off x="304800" y="1219200"/>
            <a:ext cx="8382000" cy="5410200"/>
          </a:xfrm>
        </p:spPr>
        <p:txBody>
          <a:bodyPr rtlCol="0">
            <a:normAutofit fontScale="77500" lnSpcReduction="20000"/>
          </a:bodyPr>
          <a:lstStyle/>
          <a:p>
            <a:pPr eaLnBrk="1" fontAlgn="auto" hangingPunct="1">
              <a:spcAft>
                <a:spcPts val="0"/>
              </a:spcAft>
              <a:defRPr/>
            </a:pPr>
            <a:r>
              <a:rPr lang="en-US" dirty="0" smtClean="0"/>
              <a:t>use </a:t>
            </a:r>
            <a:r>
              <a:rPr lang="en-US" b="1" dirty="0" smtClean="0"/>
              <a:t>const</a:t>
            </a:r>
            <a:r>
              <a:rPr lang="en-US" dirty="0" smtClean="0"/>
              <a:t> prefix to declare constants with a specific type as follows:</a:t>
            </a:r>
          </a:p>
          <a:p>
            <a:pPr lvl="1" eaLnBrk="1" fontAlgn="auto" hangingPunct="1">
              <a:spcAft>
                <a:spcPts val="0"/>
              </a:spcAft>
              <a:buFont typeface="Arial" pitchFamily="34" charset="0"/>
              <a:buNone/>
              <a:defRPr/>
            </a:pPr>
            <a:r>
              <a:rPr lang="en-US" dirty="0" smtClean="0">
                <a:solidFill>
                  <a:srgbClr val="FF0000"/>
                </a:solidFill>
              </a:rPr>
              <a:t>		</a:t>
            </a:r>
            <a:r>
              <a:rPr lang="en-US" b="1" dirty="0" smtClean="0">
                <a:solidFill>
                  <a:srgbClr val="FF0000"/>
                </a:solidFill>
              </a:rPr>
              <a:t>const type variable = value;</a:t>
            </a:r>
          </a:p>
          <a:p>
            <a:pPr lvl="1" eaLnBrk="1" fontAlgn="auto" hangingPunct="1">
              <a:spcAft>
                <a:spcPts val="0"/>
              </a:spcAft>
              <a:buFont typeface="Arial" pitchFamily="34" charset="0"/>
              <a:buNone/>
              <a:defRPr/>
            </a:pPr>
            <a:r>
              <a:rPr lang="en-US" b="1" dirty="0" smtClean="0"/>
              <a:t>Example:-</a:t>
            </a:r>
          </a:p>
          <a:p>
            <a:pPr lvl="1" eaLnBrk="1" fontAlgn="auto" hangingPunct="1">
              <a:spcAft>
                <a:spcPts val="0"/>
              </a:spcAft>
              <a:buFont typeface="Arial" pitchFamily="34" charset="0"/>
              <a:buNone/>
              <a:defRPr/>
            </a:pPr>
            <a:r>
              <a:rPr lang="en-US" dirty="0" smtClean="0"/>
              <a:t>#include &lt;</a:t>
            </a:r>
            <a:r>
              <a:rPr lang="en-US" dirty="0" err="1" smtClean="0"/>
              <a:t>iostream.h</a:t>
            </a:r>
            <a:r>
              <a:rPr lang="en-US" dirty="0" smtClean="0"/>
              <a:t>&gt; </a:t>
            </a:r>
          </a:p>
          <a:p>
            <a:pPr lvl="1" eaLnBrk="1" fontAlgn="auto" hangingPunct="1">
              <a:spcAft>
                <a:spcPts val="0"/>
              </a:spcAft>
              <a:buFont typeface="Arial" pitchFamily="34" charset="0"/>
              <a:buNone/>
              <a:defRPr/>
            </a:pPr>
            <a:r>
              <a:rPr lang="en-US" dirty="0" err="1" smtClean="0"/>
              <a:t>int</a:t>
            </a:r>
            <a:r>
              <a:rPr lang="en-US" dirty="0" smtClean="0"/>
              <a:t> main() </a:t>
            </a:r>
          </a:p>
          <a:p>
            <a:pPr lvl="1" eaLnBrk="1" fontAlgn="auto" hangingPunct="1">
              <a:spcAft>
                <a:spcPts val="0"/>
              </a:spcAft>
              <a:buFont typeface="Arial" pitchFamily="34" charset="0"/>
              <a:buNone/>
              <a:defRPr/>
            </a:pPr>
            <a:r>
              <a:rPr lang="en-US" dirty="0" smtClean="0"/>
              <a:t>{ </a:t>
            </a:r>
          </a:p>
          <a:p>
            <a:pPr lvl="1" eaLnBrk="1" fontAlgn="auto" hangingPunct="1">
              <a:spcAft>
                <a:spcPts val="0"/>
              </a:spcAft>
              <a:buFont typeface="Arial" pitchFamily="34" charset="0"/>
              <a:buNone/>
              <a:defRPr/>
            </a:pPr>
            <a:r>
              <a:rPr lang="en-US" dirty="0" smtClean="0"/>
              <a:t>		</a:t>
            </a:r>
            <a:r>
              <a:rPr lang="en-US" dirty="0" err="1" smtClean="0"/>
              <a:t>const</a:t>
            </a:r>
            <a:r>
              <a:rPr lang="en-US" dirty="0" smtClean="0"/>
              <a:t> </a:t>
            </a:r>
            <a:r>
              <a:rPr lang="en-US" dirty="0" err="1" smtClean="0"/>
              <a:t>int</a:t>
            </a:r>
            <a:r>
              <a:rPr lang="en-US" dirty="0" smtClean="0"/>
              <a:t> LENGTH = 10; </a:t>
            </a:r>
          </a:p>
          <a:p>
            <a:pPr lvl="1" eaLnBrk="1" fontAlgn="auto" hangingPunct="1">
              <a:spcAft>
                <a:spcPts val="0"/>
              </a:spcAft>
              <a:buFont typeface="Arial" pitchFamily="34" charset="0"/>
              <a:buNone/>
              <a:defRPr/>
            </a:pPr>
            <a:r>
              <a:rPr lang="en-US" dirty="0" smtClean="0"/>
              <a:t>		</a:t>
            </a:r>
            <a:r>
              <a:rPr lang="en-US" dirty="0" err="1" smtClean="0"/>
              <a:t>const</a:t>
            </a:r>
            <a:r>
              <a:rPr lang="en-US" dirty="0" smtClean="0"/>
              <a:t> </a:t>
            </a:r>
            <a:r>
              <a:rPr lang="en-US" dirty="0" err="1" smtClean="0"/>
              <a:t>int</a:t>
            </a:r>
            <a:r>
              <a:rPr lang="en-US" dirty="0" smtClean="0"/>
              <a:t> WIDTH = 5; </a:t>
            </a:r>
          </a:p>
          <a:p>
            <a:pPr lvl="1" eaLnBrk="1" fontAlgn="auto" hangingPunct="1">
              <a:spcAft>
                <a:spcPts val="0"/>
              </a:spcAft>
              <a:buFont typeface="Arial" pitchFamily="34" charset="0"/>
              <a:buNone/>
              <a:defRPr/>
            </a:pPr>
            <a:r>
              <a:rPr lang="en-US" dirty="0" smtClean="0"/>
              <a:t>		</a:t>
            </a:r>
            <a:r>
              <a:rPr lang="en-US" dirty="0" err="1" smtClean="0"/>
              <a:t>const</a:t>
            </a:r>
            <a:r>
              <a:rPr lang="en-US" dirty="0" smtClean="0"/>
              <a:t> char NEWLINE = '\n'; </a:t>
            </a:r>
          </a:p>
          <a:p>
            <a:pPr lvl="1" eaLnBrk="1" fontAlgn="auto" hangingPunct="1">
              <a:spcAft>
                <a:spcPts val="0"/>
              </a:spcAft>
              <a:buFont typeface="Arial" pitchFamily="34" charset="0"/>
              <a:buNone/>
              <a:defRPr/>
            </a:pPr>
            <a:r>
              <a:rPr lang="en-US" dirty="0" smtClean="0"/>
              <a:t>		</a:t>
            </a:r>
            <a:r>
              <a:rPr lang="en-US" dirty="0" err="1" smtClean="0"/>
              <a:t>int</a:t>
            </a:r>
            <a:r>
              <a:rPr lang="en-US" dirty="0" smtClean="0"/>
              <a:t> area; </a:t>
            </a:r>
          </a:p>
          <a:p>
            <a:pPr lvl="1" eaLnBrk="1" fontAlgn="auto" hangingPunct="1">
              <a:spcAft>
                <a:spcPts val="0"/>
              </a:spcAft>
              <a:buFont typeface="Arial" pitchFamily="34" charset="0"/>
              <a:buNone/>
              <a:defRPr/>
            </a:pPr>
            <a:r>
              <a:rPr lang="en-US" dirty="0" smtClean="0"/>
              <a:t>		area = LENGTH * WIDTH; </a:t>
            </a:r>
          </a:p>
          <a:p>
            <a:pPr lvl="1" eaLnBrk="1" fontAlgn="auto" hangingPunct="1">
              <a:spcAft>
                <a:spcPts val="0"/>
              </a:spcAft>
              <a:buFont typeface="Arial" pitchFamily="34" charset="0"/>
              <a:buNone/>
              <a:defRPr/>
            </a:pPr>
            <a:r>
              <a:rPr lang="en-US" dirty="0" smtClean="0"/>
              <a:t>		</a:t>
            </a:r>
            <a:r>
              <a:rPr lang="en-US" dirty="0" err="1" smtClean="0"/>
              <a:t>cout</a:t>
            </a:r>
            <a:r>
              <a:rPr lang="en-US" dirty="0" smtClean="0"/>
              <a:t> &lt;&lt; area;</a:t>
            </a:r>
          </a:p>
          <a:p>
            <a:pPr lvl="1" eaLnBrk="1" fontAlgn="auto" hangingPunct="1">
              <a:spcAft>
                <a:spcPts val="0"/>
              </a:spcAft>
              <a:buFont typeface="Arial" pitchFamily="34" charset="0"/>
              <a:buNone/>
              <a:defRPr/>
            </a:pPr>
            <a:r>
              <a:rPr lang="en-US" dirty="0" smtClean="0"/>
              <a:t>		</a:t>
            </a:r>
            <a:r>
              <a:rPr lang="en-US" dirty="0" err="1" smtClean="0"/>
              <a:t>cout</a:t>
            </a:r>
            <a:r>
              <a:rPr lang="en-US" dirty="0" smtClean="0"/>
              <a:t> &lt;&lt; NEWLINE;</a:t>
            </a:r>
          </a:p>
          <a:p>
            <a:pPr lvl="1" eaLnBrk="1" fontAlgn="auto" hangingPunct="1">
              <a:spcAft>
                <a:spcPts val="0"/>
              </a:spcAft>
              <a:buFont typeface="Arial" pitchFamily="34" charset="0"/>
              <a:buNone/>
              <a:defRPr/>
            </a:pPr>
            <a:r>
              <a:rPr lang="en-US" dirty="0" smtClean="0"/>
              <a:t>		return 0; </a:t>
            </a:r>
          </a:p>
          <a:p>
            <a:pPr lvl="1" eaLnBrk="1" fontAlgn="auto" hangingPunct="1">
              <a:spcAft>
                <a:spcPts val="0"/>
              </a:spcAft>
              <a:buFont typeface="Arial" pitchFamily="34" charset="0"/>
              <a:buNone/>
              <a:defRPr/>
            </a:pPr>
            <a:r>
              <a:rPr lang="en-US" dirty="0" smtClean="0"/>
              <a:t>}</a:t>
            </a:r>
            <a:endParaRPr lang="en-US" dirty="0">
              <a:solidFill>
                <a:srgbClr val="FF0000"/>
              </a:solidFill>
            </a:endParaRPr>
          </a:p>
        </p:txBody>
      </p:sp>
      <p:sp>
        <p:nvSpPr>
          <p:cNvPr id="4" name="Rectangle 3"/>
          <p:cNvSpPr/>
          <p:nvPr/>
        </p:nvSpPr>
        <p:spPr>
          <a:xfrm>
            <a:off x="5638800" y="5486399"/>
            <a:ext cx="2514600" cy="73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Output:50</a:t>
            </a: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12" name="Group 11"/>
          <p:cNvGrpSpPr/>
          <p:nvPr/>
        </p:nvGrpSpPr>
        <p:grpSpPr>
          <a:xfrm>
            <a:off x="509337" y="3460433"/>
            <a:ext cx="266700" cy="2958781"/>
            <a:chOff x="838200" y="2438400"/>
            <a:chExt cx="533400" cy="3733800"/>
          </a:xfrm>
        </p:grpSpPr>
        <p:cxnSp>
          <p:nvCxnSpPr>
            <p:cNvPr id="13" name="Straight Connector 12"/>
            <p:cNvCxnSpPr/>
            <p:nvPr/>
          </p:nvCxnSpPr>
          <p:spPr>
            <a:xfrm>
              <a:off x="838200" y="2743200"/>
              <a:ext cx="0" cy="31242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8200" y="2438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8200" y="5867400"/>
              <a:ext cx="533400" cy="30480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6" name="Date Placeholder 15"/>
          <p:cNvSpPr>
            <a:spLocks noGrp="1"/>
          </p:cNvSpPr>
          <p:nvPr>
            <p:ph type="dt" sz="half" idx="10"/>
          </p:nvPr>
        </p:nvSpPr>
        <p:spPr/>
        <p:txBody>
          <a:bodyPr/>
          <a:lstStyle/>
          <a:p>
            <a:fld id="{B5249F0A-E828-4D2F-96D5-E119D2643203}"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2" end="2"/>
                                            </p:txEl>
                                          </p:spTgt>
                                        </p:tgtEl>
                                        <p:attrNameLst>
                                          <p:attrName>style.color</p:attrName>
                                        </p:attrNameLst>
                                      </p:cBhvr>
                                      <p:to>
                                        <a:schemeClr val="bg1"/>
                                      </p:to>
                                    </p:animClr>
                                    <p:animClr clrSpc="rgb" dir="cw">
                                      <p:cBhvr>
                                        <p:cTn id="7" dur="250" autoRev="1" fill="remove"/>
                                        <p:tgtEl>
                                          <p:spTgt spid="3">
                                            <p:txEl>
                                              <p:pRg st="2" end="2"/>
                                            </p:txEl>
                                          </p:spTgt>
                                        </p:tgtEl>
                                        <p:attrNameLst>
                                          <p:attrName>fillcolor</p:attrName>
                                        </p:attrNameLst>
                                      </p:cBhvr>
                                      <p:to>
                                        <a:schemeClr val="bg1"/>
                                      </p:to>
                                    </p:animClr>
                                    <p:set>
                                      <p:cBhvr>
                                        <p:cTn id="8" dur="250" autoRev="1" fill="remove"/>
                                        <p:tgtEl>
                                          <p:spTgt spid="3">
                                            <p:txEl>
                                              <p:pRg st="2" end="2"/>
                                            </p:txEl>
                                          </p:spTgt>
                                        </p:tgtEl>
                                        <p:attrNameLst>
                                          <p:attrName>fill.type</p:attrName>
                                        </p:attrNameLst>
                                      </p:cBhvr>
                                      <p:to>
                                        <p:strVal val="solid"/>
                                      </p:to>
                                    </p:set>
                                    <p:set>
                                      <p:cBhvr>
                                        <p:cTn id="9" dur="250" autoRev="1" fill="remove"/>
                                        <p:tgtEl>
                                          <p:spTgt spid="3">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3">
                                            <p:txEl>
                                              <p:pRg st="3" end="3"/>
                                            </p:txEl>
                                          </p:spTgt>
                                        </p:tgtEl>
                                        <p:attrNameLst>
                                          <p:attrName>style.color</p:attrName>
                                        </p:attrNameLst>
                                      </p:cBhvr>
                                      <p:to>
                                        <a:schemeClr val="bg1"/>
                                      </p:to>
                                    </p:animClr>
                                    <p:animClr clrSpc="rgb" dir="cw">
                                      <p:cBhvr>
                                        <p:cTn id="12" dur="250" autoRev="1" fill="remove"/>
                                        <p:tgtEl>
                                          <p:spTgt spid="3">
                                            <p:txEl>
                                              <p:pRg st="3" end="3"/>
                                            </p:txEl>
                                          </p:spTgt>
                                        </p:tgtEl>
                                        <p:attrNameLst>
                                          <p:attrName>fillcolor</p:attrName>
                                        </p:attrNameLst>
                                      </p:cBhvr>
                                      <p:to>
                                        <a:schemeClr val="bg1"/>
                                      </p:to>
                                    </p:animClr>
                                    <p:set>
                                      <p:cBhvr>
                                        <p:cTn id="13" dur="250" autoRev="1" fill="remove"/>
                                        <p:tgtEl>
                                          <p:spTgt spid="3">
                                            <p:txEl>
                                              <p:pRg st="3" end="3"/>
                                            </p:txEl>
                                          </p:spTgt>
                                        </p:tgtEl>
                                        <p:attrNameLst>
                                          <p:attrName>fill.type</p:attrName>
                                        </p:attrNameLst>
                                      </p:cBhvr>
                                      <p:to>
                                        <p:strVal val="solid"/>
                                      </p:to>
                                    </p:set>
                                    <p:set>
                                      <p:cBhvr>
                                        <p:cTn id="14" dur="250" autoRev="1" fill="remove"/>
                                        <p:tgtEl>
                                          <p:spTgt spid="3">
                                            <p:txEl>
                                              <p:pRg st="3" end="3"/>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3">
                                            <p:txEl>
                                              <p:pRg st="4" end="4"/>
                                            </p:txEl>
                                          </p:spTgt>
                                        </p:tgtEl>
                                        <p:attrNameLst>
                                          <p:attrName>style.color</p:attrName>
                                        </p:attrNameLst>
                                      </p:cBhvr>
                                      <p:to>
                                        <a:schemeClr val="bg1"/>
                                      </p:to>
                                    </p:animClr>
                                    <p:animClr clrSpc="rgb" dir="cw">
                                      <p:cBhvr>
                                        <p:cTn id="17" dur="250" autoRev="1" fill="remove"/>
                                        <p:tgtEl>
                                          <p:spTgt spid="3">
                                            <p:txEl>
                                              <p:pRg st="4" end="4"/>
                                            </p:txEl>
                                          </p:spTgt>
                                        </p:tgtEl>
                                        <p:attrNameLst>
                                          <p:attrName>fillcolor</p:attrName>
                                        </p:attrNameLst>
                                      </p:cBhvr>
                                      <p:to>
                                        <a:schemeClr val="bg1"/>
                                      </p:to>
                                    </p:animClr>
                                    <p:set>
                                      <p:cBhvr>
                                        <p:cTn id="18" dur="250" autoRev="1" fill="remove"/>
                                        <p:tgtEl>
                                          <p:spTgt spid="3">
                                            <p:txEl>
                                              <p:pRg st="4" end="4"/>
                                            </p:txEl>
                                          </p:spTgt>
                                        </p:tgtEl>
                                        <p:attrNameLst>
                                          <p:attrName>fill.type</p:attrName>
                                        </p:attrNameLst>
                                      </p:cBhvr>
                                      <p:to>
                                        <p:strVal val="solid"/>
                                      </p:to>
                                    </p:set>
                                    <p:set>
                                      <p:cBhvr>
                                        <p:cTn id="19" dur="250" autoRev="1" fill="remove"/>
                                        <p:tgtEl>
                                          <p:spTgt spid="3">
                                            <p:txEl>
                                              <p:pRg st="4" end="4"/>
                                            </p:txEl>
                                          </p:spTgt>
                                        </p:tgtEl>
                                        <p:attrNameLst>
                                          <p:attrName>fill.on</p:attrName>
                                        </p:attrNameLst>
                                      </p:cBhvr>
                                      <p:to>
                                        <p:strVal val="true"/>
                                      </p:to>
                                    </p:set>
                                  </p:childTnLst>
                                </p:cTn>
                              </p:par>
                              <p:par>
                                <p:cTn id="20" presetID="27" presetClass="emph" presetSubtype="0" fill="remove" nodeType="withEffect">
                                  <p:stCondLst>
                                    <p:cond delay="0"/>
                                  </p:stCondLst>
                                  <p:childTnLst>
                                    <p:animClr clrSpc="rgb" dir="cw">
                                      <p:cBhvr override="childStyle">
                                        <p:cTn id="21" dur="250" autoRev="1" fill="remove"/>
                                        <p:tgtEl>
                                          <p:spTgt spid="3">
                                            <p:txEl>
                                              <p:pRg st="5" end="5"/>
                                            </p:txEl>
                                          </p:spTgt>
                                        </p:tgtEl>
                                        <p:attrNameLst>
                                          <p:attrName>style.color</p:attrName>
                                        </p:attrNameLst>
                                      </p:cBhvr>
                                      <p:to>
                                        <a:schemeClr val="bg1"/>
                                      </p:to>
                                    </p:animClr>
                                    <p:animClr clrSpc="rgb" dir="cw">
                                      <p:cBhvr>
                                        <p:cTn id="22" dur="250" autoRev="1" fill="remove"/>
                                        <p:tgtEl>
                                          <p:spTgt spid="3">
                                            <p:txEl>
                                              <p:pRg st="5" end="5"/>
                                            </p:txEl>
                                          </p:spTgt>
                                        </p:tgtEl>
                                        <p:attrNameLst>
                                          <p:attrName>fillcolor</p:attrName>
                                        </p:attrNameLst>
                                      </p:cBhvr>
                                      <p:to>
                                        <a:schemeClr val="bg1"/>
                                      </p:to>
                                    </p:animClr>
                                    <p:set>
                                      <p:cBhvr>
                                        <p:cTn id="23" dur="250" autoRev="1" fill="remove"/>
                                        <p:tgtEl>
                                          <p:spTgt spid="3">
                                            <p:txEl>
                                              <p:pRg st="5" end="5"/>
                                            </p:txEl>
                                          </p:spTgt>
                                        </p:tgtEl>
                                        <p:attrNameLst>
                                          <p:attrName>fill.type</p:attrName>
                                        </p:attrNameLst>
                                      </p:cBhvr>
                                      <p:to>
                                        <p:strVal val="solid"/>
                                      </p:to>
                                    </p:set>
                                    <p:set>
                                      <p:cBhvr>
                                        <p:cTn id="24" dur="250" autoRev="1" fill="remove"/>
                                        <p:tgtEl>
                                          <p:spTgt spid="3">
                                            <p:txEl>
                                              <p:pRg st="5" end="5"/>
                                            </p:txEl>
                                          </p:spTgt>
                                        </p:tgtEl>
                                        <p:attrNameLst>
                                          <p:attrName>fill.on</p:attrName>
                                        </p:attrNameLst>
                                      </p:cBhvr>
                                      <p:to>
                                        <p:strVal val="true"/>
                                      </p:to>
                                    </p:set>
                                  </p:childTnLst>
                                </p:cTn>
                              </p:par>
                              <p:par>
                                <p:cTn id="25" presetID="27" presetClass="emph" presetSubtype="0" fill="remove" nodeType="withEffect">
                                  <p:stCondLst>
                                    <p:cond delay="0"/>
                                  </p:stCondLst>
                                  <p:childTnLst>
                                    <p:animClr clrSpc="rgb" dir="cw">
                                      <p:cBhvr override="childStyle">
                                        <p:cTn id="26" dur="250" autoRev="1" fill="remove"/>
                                        <p:tgtEl>
                                          <p:spTgt spid="3">
                                            <p:txEl>
                                              <p:pRg st="6" end="6"/>
                                            </p:txEl>
                                          </p:spTgt>
                                        </p:tgtEl>
                                        <p:attrNameLst>
                                          <p:attrName>style.color</p:attrName>
                                        </p:attrNameLst>
                                      </p:cBhvr>
                                      <p:to>
                                        <a:schemeClr val="bg1"/>
                                      </p:to>
                                    </p:animClr>
                                    <p:animClr clrSpc="rgb" dir="cw">
                                      <p:cBhvr>
                                        <p:cTn id="27" dur="250" autoRev="1" fill="remove"/>
                                        <p:tgtEl>
                                          <p:spTgt spid="3">
                                            <p:txEl>
                                              <p:pRg st="6" end="6"/>
                                            </p:txEl>
                                          </p:spTgt>
                                        </p:tgtEl>
                                        <p:attrNameLst>
                                          <p:attrName>fillcolor</p:attrName>
                                        </p:attrNameLst>
                                      </p:cBhvr>
                                      <p:to>
                                        <a:schemeClr val="bg1"/>
                                      </p:to>
                                    </p:animClr>
                                    <p:set>
                                      <p:cBhvr>
                                        <p:cTn id="28" dur="250" autoRev="1" fill="remove"/>
                                        <p:tgtEl>
                                          <p:spTgt spid="3">
                                            <p:txEl>
                                              <p:pRg st="6" end="6"/>
                                            </p:txEl>
                                          </p:spTgt>
                                        </p:tgtEl>
                                        <p:attrNameLst>
                                          <p:attrName>fill.type</p:attrName>
                                        </p:attrNameLst>
                                      </p:cBhvr>
                                      <p:to>
                                        <p:strVal val="solid"/>
                                      </p:to>
                                    </p:set>
                                    <p:set>
                                      <p:cBhvr>
                                        <p:cTn id="29" dur="250" autoRev="1" fill="remove"/>
                                        <p:tgtEl>
                                          <p:spTgt spid="3">
                                            <p:txEl>
                                              <p:pRg st="6" end="6"/>
                                            </p:txEl>
                                          </p:spTgt>
                                        </p:tgtEl>
                                        <p:attrNameLst>
                                          <p:attrName>fill.on</p:attrName>
                                        </p:attrNameLst>
                                      </p:cBhvr>
                                      <p:to>
                                        <p:strVal val="true"/>
                                      </p:to>
                                    </p:set>
                                  </p:childTnLst>
                                </p:cTn>
                              </p:par>
                              <p:par>
                                <p:cTn id="30" presetID="27" presetClass="emph" presetSubtype="0" fill="remove" nodeType="withEffect">
                                  <p:stCondLst>
                                    <p:cond delay="0"/>
                                  </p:stCondLst>
                                  <p:childTnLst>
                                    <p:animClr clrSpc="rgb" dir="cw">
                                      <p:cBhvr override="childStyle">
                                        <p:cTn id="31" dur="250" autoRev="1" fill="remove"/>
                                        <p:tgtEl>
                                          <p:spTgt spid="3">
                                            <p:txEl>
                                              <p:pRg st="7" end="7"/>
                                            </p:txEl>
                                          </p:spTgt>
                                        </p:tgtEl>
                                        <p:attrNameLst>
                                          <p:attrName>style.color</p:attrName>
                                        </p:attrNameLst>
                                      </p:cBhvr>
                                      <p:to>
                                        <a:schemeClr val="bg1"/>
                                      </p:to>
                                    </p:animClr>
                                    <p:animClr clrSpc="rgb" dir="cw">
                                      <p:cBhvr>
                                        <p:cTn id="32" dur="250" autoRev="1" fill="remove"/>
                                        <p:tgtEl>
                                          <p:spTgt spid="3">
                                            <p:txEl>
                                              <p:pRg st="7" end="7"/>
                                            </p:txEl>
                                          </p:spTgt>
                                        </p:tgtEl>
                                        <p:attrNameLst>
                                          <p:attrName>fillcolor</p:attrName>
                                        </p:attrNameLst>
                                      </p:cBhvr>
                                      <p:to>
                                        <a:schemeClr val="bg1"/>
                                      </p:to>
                                    </p:animClr>
                                    <p:set>
                                      <p:cBhvr>
                                        <p:cTn id="33" dur="250" autoRev="1" fill="remove"/>
                                        <p:tgtEl>
                                          <p:spTgt spid="3">
                                            <p:txEl>
                                              <p:pRg st="7" end="7"/>
                                            </p:txEl>
                                          </p:spTgt>
                                        </p:tgtEl>
                                        <p:attrNameLst>
                                          <p:attrName>fill.type</p:attrName>
                                        </p:attrNameLst>
                                      </p:cBhvr>
                                      <p:to>
                                        <p:strVal val="solid"/>
                                      </p:to>
                                    </p:set>
                                    <p:set>
                                      <p:cBhvr>
                                        <p:cTn id="34" dur="250" autoRev="1" fill="remove"/>
                                        <p:tgtEl>
                                          <p:spTgt spid="3">
                                            <p:txEl>
                                              <p:pRg st="7" end="7"/>
                                            </p:txEl>
                                          </p:spTgt>
                                        </p:tgtEl>
                                        <p:attrNameLst>
                                          <p:attrName>fill.on</p:attrName>
                                        </p:attrNameLst>
                                      </p:cBhvr>
                                      <p:to>
                                        <p:strVal val="true"/>
                                      </p:to>
                                    </p:set>
                                  </p:childTnLst>
                                </p:cTn>
                              </p:par>
                              <p:par>
                                <p:cTn id="35" presetID="27" presetClass="emph" presetSubtype="0" fill="remove" nodeType="withEffect">
                                  <p:stCondLst>
                                    <p:cond delay="0"/>
                                  </p:stCondLst>
                                  <p:childTnLst>
                                    <p:animClr clrSpc="rgb" dir="cw">
                                      <p:cBhvr override="childStyle">
                                        <p:cTn id="36" dur="250" autoRev="1" fill="remove"/>
                                        <p:tgtEl>
                                          <p:spTgt spid="3">
                                            <p:txEl>
                                              <p:pRg st="8" end="8"/>
                                            </p:txEl>
                                          </p:spTgt>
                                        </p:tgtEl>
                                        <p:attrNameLst>
                                          <p:attrName>style.color</p:attrName>
                                        </p:attrNameLst>
                                      </p:cBhvr>
                                      <p:to>
                                        <a:schemeClr val="bg1"/>
                                      </p:to>
                                    </p:animClr>
                                    <p:animClr clrSpc="rgb" dir="cw">
                                      <p:cBhvr>
                                        <p:cTn id="37" dur="250" autoRev="1" fill="remove"/>
                                        <p:tgtEl>
                                          <p:spTgt spid="3">
                                            <p:txEl>
                                              <p:pRg st="8" end="8"/>
                                            </p:txEl>
                                          </p:spTgt>
                                        </p:tgtEl>
                                        <p:attrNameLst>
                                          <p:attrName>fillcolor</p:attrName>
                                        </p:attrNameLst>
                                      </p:cBhvr>
                                      <p:to>
                                        <a:schemeClr val="bg1"/>
                                      </p:to>
                                    </p:animClr>
                                    <p:set>
                                      <p:cBhvr>
                                        <p:cTn id="38" dur="250" autoRev="1" fill="remove"/>
                                        <p:tgtEl>
                                          <p:spTgt spid="3">
                                            <p:txEl>
                                              <p:pRg st="8" end="8"/>
                                            </p:txEl>
                                          </p:spTgt>
                                        </p:tgtEl>
                                        <p:attrNameLst>
                                          <p:attrName>fill.type</p:attrName>
                                        </p:attrNameLst>
                                      </p:cBhvr>
                                      <p:to>
                                        <p:strVal val="solid"/>
                                      </p:to>
                                    </p:set>
                                    <p:set>
                                      <p:cBhvr>
                                        <p:cTn id="39" dur="250" autoRev="1" fill="remove"/>
                                        <p:tgtEl>
                                          <p:spTgt spid="3">
                                            <p:txEl>
                                              <p:pRg st="8" end="8"/>
                                            </p:txEl>
                                          </p:spTgt>
                                        </p:tgtEl>
                                        <p:attrNameLst>
                                          <p:attrName>fill.on</p:attrName>
                                        </p:attrNameLst>
                                      </p:cBhvr>
                                      <p:to>
                                        <p:strVal val="true"/>
                                      </p:to>
                                    </p:set>
                                  </p:childTnLst>
                                </p:cTn>
                              </p:par>
                              <p:par>
                                <p:cTn id="40" presetID="27" presetClass="emph" presetSubtype="0" fill="remove" nodeType="withEffect">
                                  <p:stCondLst>
                                    <p:cond delay="0"/>
                                  </p:stCondLst>
                                  <p:childTnLst>
                                    <p:animClr clrSpc="rgb" dir="cw">
                                      <p:cBhvr override="childStyle">
                                        <p:cTn id="41" dur="250" autoRev="1" fill="remove"/>
                                        <p:tgtEl>
                                          <p:spTgt spid="3">
                                            <p:txEl>
                                              <p:pRg st="9" end="9"/>
                                            </p:txEl>
                                          </p:spTgt>
                                        </p:tgtEl>
                                        <p:attrNameLst>
                                          <p:attrName>style.color</p:attrName>
                                        </p:attrNameLst>
                                      </p:cBhvr>
                                      <p:to>
                                        <a:schemeClr val="bg1"/>
                                      </p:to>
                                    </p:animClr>
                                    <p:animClr clrSpc="rgb" dir="cw">
                                      <p:cBhvr>
                                        <p:cTn id="42" dur="250" autoRev="1" fill="remove"/>
                                        <p:tgtEl>
                                          <p:spTgt spid="3">
                                            <p:txEl>
                                              <p:pRg st="9" end="9"/>
                                            </p:txEl>
                                          </p:spTgt>
                                        </p:tgtEl>
                                        <p:attrNameLst>
                                          <p:attrName>fillcolor</p:attrName>
                                        </p:attrNameLst>
                                      </p:cBhvr>
                                      <p:to>
                                        <a:schemeClr val="bg1"/>
                                      </p:to>
                                    </p:animClr>
                                    <p:set>
                                      <p:cBhvr>
                                        <p:cTn id="43" dur="250" autoRev="1" fill="remove"/>
                                        <p:tgtEl>
                                          <p:spTgt spid="3">
                                            <p:txEl>
                                              <p:pRg st="9" end="9"/>
                                            </p:txEl>
                                          </p:spTgt>
                                        </p:tgtEl>
                                        <p:attrNameLst>
                                          <p:attrName>fill.type</p:attrName>
                                        </p:attrNameLst>
                                      </p:cBhvr>
                                      <p:to>
                                        <p:strVal val="solid"/>
                                      </p:to>
                                    </p:set>
                                    <p:set>
                                      <p:cBhvr>
                                        <p:cTn id="44" dur="250" autoRev="1" fill="remove"/>
                                        <p:tgtEl>
                                          <p:spTgt spid="3">
                                            <p:txEl>
                                              <p:pRg st="9" end="9"/>
                                            </p:txEl>
                                          </p:spTgt>
                                        </p:tgtEl>
                                        <p:attrNameLst>
                                          <p:attrName>fill.on</p:attrName>
                                        </p:attrNameLst>
                                      </p:cBhvr>
                                      <p:to>
                                        <p:strVal val="true"/>
                                      </p:to>
                                    </p:set>
                                  </p:childTnLst>
                                </p:cTn>
                              </p:par>
                              <p:par>
                                <p:cTn id="45" presetID="27" presetClass="emph" presetSubtype="0" fill="remove" nodeType="withEffect">
                                  <p:stCondLst>
                                    <p:cond delay="0"/>
                                  </p:stCondLst>
                                  <p:childTnLst>
                                    <p:animClr clrSpc="rgb" dir="cw">
                                      <p:cBhvr override="childStyle">
                                        <p:cTn id="46" dur="250" autoRev="1" fill="remove"/>
                                        <p:tgtEl>
                                          <p:spTgt spid="3">
                                            <p:txEl>
                                              <p:pRg st="10" end="10"/>
                                            </p:txEl>
                                          </p:spTgt>
                                        </p:tgtEl>
                                        <p:attrNameLst>
                                          <p:attrName>style.color</p:attrName>
                                        </p:attrNameLst>
                                      </p:cBhvr>
                                      <p:to>
                                        <a:schemeClr val="bg1"/>
                                      </p:to>
                                    </p:animClr>
                                    <p:animClr clrSpc="rgb" dir="cw">
                                      <p:cBhvr>
                                        <p:cTn id="47" dur="250" autoRev="1" fill="remove"/>
                                        <p:tgtEl>
                                          <p:spTgt spid="3">
                                            <p:txEl>
                                              <p:pRg st="10" end="10"/>
                                            </p:txEl>
                                          </p:spTgt>
                                        </p:tgtEl>
                                        <p:attrNameLst>
                                          <p:attrName>fillcolor</p:attrName>
                                        </p:attrNameLst>
                                      </p:cBhvr>
                                      <p:to>
                                        <a:schemeClr val="bg1"/>
                                      </p:to>
                                    </p:animClr>
                                    <p:set>
                                      <p:cBhvr>
                                        <p:cTn id="48" dur="250" autoRev="1" fill="remove"/>
                                        <p:tgtEl>
                                          <p:spTgt spid="3">
                                            <p:txEl>
                                              <p:pRg st="10" end="10"/>
                                            </p:txEl>
                                          </p:spTgt>
                                        </p:tgtEl>
                                        <p:attrNameLst>
                                          <p:attrName>fill.type</p:attrName>
                                        </p:attrNameLst>
                                      </p:cBhvr>
                                      <p:to>
                                        <p:strVal val="solid"/>
                                      </p:to>
                                    </p:set>
                                    <p:set>
                                      <p:cBhvr>
                                        <p:cTn id="49" dur="250" autoRev="1" fill="remove"/>
                                        <p:tgtEl>
                                          <p:spTgt spid="3">
                                            <p:txEl>
                                              <p:pRg st="10" end="10"/>
                                            </p:txEl>
                                          </p:spTgt>
                                        </p:tgtEl>
                                        <p:attrNameLst>
                                          <p:attrName>fill.on</p:attrName>
                                        </p:attrNameLst>
                                      </p:cBhvr>
                                      <p:to>
                                        <p:strVal val="true"/>
                                      </p:to>
                                    </p:set>
                                  </p:childTnLst>
                                </p:cTn>
                              </p:par>
                              <p:par>
                                <p:cTn id="50" presetID="27" presetClass="emph" presetSubtype="0" fill="remove" nodeType="withEffect">
                                  <p:stCondLst>
                                    <p:cond delay="0"/>
                                  </p:stCondLst>
                                  <p:childTnLst>
                                    <p:animClr clrSpc="rgb" dir="cw">
                                      <p:cBhvr override="childStyle">
                                        <p:cTn id="51" dur="250" autoRev="1" fill="remove"/>
                                        <p:tgtEl>
                                          <p:spTgt spid="3">
                                            <p:txEl>
                                              <p:pRg st="11" end="11"/>
                                            </p:txEl>
                                          </p:spTgt>
                                        </p:tgtEl>
                                        <p:attrNameLst>
                                          <p:attrName>style.color</p:attrName>
                                        </p:attrNameLst>
                                      </p:cBhvr>
                                      <p:to>
                                        <a:schemeClr val="bg1"/>
                                      </p:to>
                                    </p:animClr>
                                    <p:animClr clrSpc="rgb" dir="cw">
                                      <p:cBhvr>
                                        <p:cTn id="52" dur="250" autoRev="1" fill="remove"/>
                                        <p:tgtEl>
                                          <p:spTgt spid="3">
                                            <p:txEl>
                                              <p:pRg st="11" end="11"/>
                                            </p:txEl>
                                          </p:spTgt>
                                        </p:tgtEl>
                                        <p:attrNameLst>
                                          <p:attrName>fillcolor</p:attrName>
                                        </p:attrNameLst>
                                      </p:cBhvr>
                                      <p:to>
                                        <a:schemeClr val="bg1"/>
                                      </p:to>
                                    </p:animClr>
                                    <p:set>
                                      <p:cBhvr>
                                        <p:cTn id="53" dur="250" autoRev="1" fill="remove"/>
                                        <p:tgtEl>
                                          <p:spTgt spid="3">
                                            <p:txEl>
                                              <p:pRg st="11" end="11"/>
                                            </p:txEl>
                                          </p:spTgt>
                                        </p:tgtEl>
                                        <p:attrNameLst>
                                          <p:attrName>fill.type</p:attrName>
                                        </p:attrNameLst>
                                      </p:cBhvr>
                                      <p:to>
                                        <p:strVal val="solid"/>
                                      </p:to>
                                    </p:set>
                                    <p:set>
                                      <p:cBhvr>
                                        <p:cTn id="54" dur="250" autoRev="1" fill="remove"/>
                                        <p:tgtEl>
                                          <p:spTgt spid="3">
                                            <p:txEl>
                                              <p:pRg st="11" end="11"/>
                                            </p:txEl>
                                          </p:spTgt>
                                        </p:tgtEl>
                                        <p:attrNameLst>
                                          <p:attrName>fill.on</p:attrName>
                                        </p:attrNameLst>
                                      </p:cBhvr>
                                      <p:to>
                                        <p:strVal val="true"/>
                                      </p:to>
                                    </p:set>
                                  </p:childTnLst>
                                </p:cTn>
                              </p:par>
                              <p:par>
                                <p:cTn id="55" presetID="27" presetClass="emph" presetSubtype="0" fill="remove" nodeType="withEffect">
                                  <p:stCondLst>
                                    <p:cond delay="0"/>
                                  </p:stCondLst>
                                  <p:childTnLst>
                                    <p:animClr clrSpc="rgb" dir="cw">
                                      <p:cBhvr override="childStyle">
                                        <p:cTn id="56" dur="250" autoRev="1" fill="remove"/>
                                        <p:tgtEl>
                                          <p:spTgt spid="3">
                                            <p:txEl>
                                              <p:pRg st="12" end="12"/>
                                            </p:txEl>
                                          </p:spTgt>
                                        </p:tgtEl>
                                        <p:attrNameLst>
                                          <p:attrName>style.color</p:attrName>
                                        </p:attrNameLst>
                                      </p:cBhvr>
                                      <p:to>
                                        <a:schemeClr val="bg1"/>
                                      </p:to>
                                    </p:animClr>
                                    <p:animClr clrSpc="rgb" dir="cw">
                                      <p:cBhvr>
                                        <p:cTn id="57" dur="250" autoRev="1" fill="remove"/>
                                        <p:tgtEl>
                                          <p:spTgt spid="3">
                                            <p:txEl>
                                              <p:pRg st="12" end="12"/>
                                            </p:txEl>
                                          </p:spTgt>
                                        </p:tgtEl>
                                        <p:attrNameLst>
                                          <p:attrName>fillcolor</p:attrName>
                                        </p:attrNameLst>
                                      </p:cBhvr>
                                      <p:to>
                                        <a:schemeClr val="bg1"/>
                                      </p:to>
                                    </p:animClr>
                                    <p:set>
                                      <p:cBhvr>
                                        <p:cTn id="58" dur="250" autoRev="1" fill="remove"/>
                                        <p:tgtEl>
                                          <p:spTgt spid="3">
                                            <p:txEl>
                                              <p:pRg st="12" end="12"/>
                                            </p:txEl>
                                          </p:spTgt>
                                        </p:tgtEl>
                                        <p:attrNameLst>
                                          <p:attrName>fill.type</p:attrName>
                                        </p:attrNameLst>
                                      </p:cBhvr>
                                      <p:to>
                                        <p:strVal val="solid"/>
                                      </p:to>
                                    </p:set>
                                    <p:set>
                                      <p:cBhvr>
                                        <p:cTn id="59" dur="250" autoRev="1" fill="remove"/>
                                        <p:tgtEl>
                                          <p:spTgt spid="3">
                                            <p:txEl>
                                              <p:pRg st="12" end="12"/>
                                            </p:txEl>
                                          </p:spTgt>
                                        </p:tgtEl>
                                        <p:attrNameLst>
                                          <p:attrName>fill.on</p:attrName>
                                        </p:attrNameLst>
                                      </p:cBhvr>
                                      <p:to>
                                        <p:strVal val="true"/>
                                      </p:to>
                                    </p:set>
                                  </p:childTnLst>
                                </p:cTn>
                              </p:par>
                              <p:par>
                                <p:cTn id="60" presetID="27" presetClass="emph" presetSubtype="0" fill="remove" nodeType="withEffect">
                                  <p:stCondLst>
                                    <p:cond delay="0"/>
                                  </p:stCondLst>
                                  <p:childTnLst>
                                    <p:animClr clrSpc="rgb" dir="cw">
                                      <p:cBhvr override="childStyle">
                                        <p:cTn id="61" dur="250" autoRev="1" fill="remove"/>
                                        <p:tgtEl>
                                          <p:spTgt spid="3">
                                            <p:txEl>
                                              <p:pRg st="13" end="13"/>
                                            </p:txEl>
                                          </p:spTgt>
                                        </p:tgtEl>
                                        <p:attrNameLst>
                                          <p:attrName>style.color</p:attrName>
                                        </p:attrNameLst>
                                      </p:cBhvr>
                                      <p:to>
                                        <a:schemeClr val="bg1"/>
                                      </p:to>
                                    </p:animClr>
                                    <p:animClr clrSpc="rgb" dir="cw">
                                      <p:cBhvr>
                                        <p:cTn id="62" dur="250" autoRev="1" fill="remove"/>
                                        <p:tgtEl>
                                          <p:spTgt spid="3">
                                            <p:txEl>
                                              <p:pRg st="13" end="13"/>
                                            </p:txEl>
                                          </p:spTgt>
                                        </p:tgtEl>
                                        <p:attrNameLst>
                                          <p:attrName>fillcolor</p:attrName>
                                        </p:attrNameLst>
                                      </p:cBhvr>
                                      <p:to>
                                        <a:schemeClr val="bg1"/>
                                      </p:to>
                                    </p:animClr>
                                    <p:set>
                                      <p:cBhvr>
                                        <p:cTn id="63" dur="250" autoRev="1" fill="remove"/>
                                        <p:tgtEl>
                                          <p:spTgt spid="3">
                                            <p:txEl>
                                              <p:pRg st="13" end="13"/>
                                            </p:txEl>
                                          </p:spTgt>
                                        </p:tgtEl>
                                        <p:attrNameLst>
                                          <p:attrName>fill.type</p:attrName>
                                        </p:attrNameLst>
                                      </p:cBhvr>
                                      <p:to>
                                        <p:strVal val="solid"/>
                                      </p:to>
                                    </p:set>
                                    <p:set>
                                      <p:cBhvr>
                                        <p:cTn id="64" dur="250" autoRev="1" fill="remove"/>
                                        <p:tgtEl>
                                          <p:spTgt spid="3">
                                            <p:txEl>
                                              <p:pRg st="13" end="13"/>
                                            </p:txEl>
                                          </p:spTgt>
                                        </p:tgtEl>
                                        <p:attrNameLst>
                                          <p:attrName>fill.on</p:attrName>
                                        </p:attrNameLst>
                                      </p:cBhvr>
                                      <p:to>
                                        <p:strVal val="true"/>
                                      </p:to>
                                    </p:set>
                                  </p:childTnLst>
                                </p:cTn>
                              </p:par>
                              <p:par>
                                <p:cTn id="65" presetID="27" presetClass="emph" presetSubtype="0" fill="remove" nodeType="withEffect">
                                  <p:stCondLst>
                                    <p:cond delay="0"/>
                                  </p:stCondLst>
                                  <p:childTnLst>
                                    <p:animClr clrSpc="rgb" dir="cw">
                                      <p:cBhvr override="childStyle">
                                        <p:cTn id="66" dur="250" autoRev="1" fill="remove"/>
                                        <p:tgtEl>
                                          <p:spTgt spid="3">
                                            <p:txEl>
                                              <p:pRg st="14" end="14"/>
                                            </p:txEl>
                                          </p:spTgt>
                                        </p:tgtEl>
                                        <p:attrNameLst>
                                          <p:attrName>style.color</p:attrName>
                                        </p:attrNameLst>
                                      </p:cBhvr>
                                      <p:to>
                                        <a:schemeClr val="bg1"/>
                                      </p:to>
                                    </p:animClr>
                                    <p:animClr clrSpc="rgb" dir="cw">
                                      <p:cBhvr>
                                        <p:cTn id="67" dur="250" autoRev="1" fill="remove"/>
                                        <p:tgtEl>
                                          <p:spTgt spid="3">
                                            <p:txEl>
                                              <p:pRg st="14" end="14"/>
                                            </p:txEl>
                                          </p:spTgt>
                                        </p:tgtEl>
                                        <p:attrNameLst>
                                          <p:attrName>fillcolor</p:attrName>
                                        </p:attrNameLst>
                                      </p:cBhvr>
                                      <p:to>
                                        <a:schemeClr val="bg1"/>
                                      </p:to>
                                    </p:animClr>
                                    <p:set>
                                      <p:cBhvr>
                                        <p:cTn id="68" dur="250" autoRev="1" fill="remove"/>
                                        <p:tgtEl>
                                          <p:spTgt spid="3">
                                            <p:txEl>
                                              <p:pRg st="14" end="14"/>
                                            </p:txEl>
                                          </p:spTgt>
                                        </p:tgtEl>
                                        <p:attrNameLst>
                                          <p:attrName>fill.type</p:attrName>
                                        </p:attrNameLst>
                                      </p:cBhvr>
                                      <p:to>
                                        <p:strVal val="solid"/>
                                      </p:to>
                                    </p:set>
                                    <p:set>
                                      <p:cBhvr>
                                        <p:cTn id="69" dur="250" autoRev="1" fill="remove"/>
                                        <p:tgtEl>
                                          <p:spTgt spid="3">
                                            <p:txEl>
                                              <p:pRg st="14" end="14"/>
                                            </p:txEl>
                                          </p:spTgt>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linds(horizontal)">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arn(inVertical)">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b="1" dirty="0" smtClean="0"/>
              <a:t>Reference Variable </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Variable name as a label attached to the variable's location in memory. </a:t>
            </a:r>
          </a:p>
          <a:p>
            <a:pPr eaLnBrk="1" fontAlgn="auto" hangingPunct="1">
              <a:spcAft>
                <a:spcPts val="0"/>
              </a:spcAft>
              <a:defRPr/>
            </a:pPr>
            <a:r>
              <a:rPr lang="en-US" dirty="0"/>
              <a:t>R</a:t>
            </a:r>
            <a:r>
              <a:rPr lang="en-US" dirty="0" smtClean="0"/>
              <a:t>eference as a second label attached to that memory location.</a:t>
            </a:r>
          </a:p>
          <a:p>
            <a:pPr eaLnBrk="1" fontAlgn="auto" hangingPunct="1">
              <a:spcAft>
                <a:spcPts val="0"/>
              </a:spcAft>
              <a:defRPr/>
            </a:pPr>
            <a:r>
              <a:rPr lang="en-US" dirty="0" smtClean="0"/>
              <a:t>Access the contents of the variable through either the original variable name or the reference.</a:t>
            </a:r>
          </a:p>
          <a:p>
            <a:pPr eaLnBrk="1" fontAlgn="auto" hangingPunct="1">
              <a:spcAft>
                <a:spcPts val="0"/>
              </a:spcAft>
              <a:defRPr/>
            </a:pPr>
            <a:r>
              <a:rPr lang="en-US" dirty="0" smtClean="0"/>
              <a:t>Syntax:</a:t>
            </a:r>
          </a:p>
          <a:p>
            <a:pPr lvl="2" eaLnBrk="1" fontAlgn="auto" hangingPunct="1">
              <a:spcAft>
                <a:spcPts val="0"/>
              </a:spcAft>
              <a:buFont typeface="Arial" pitchFamily="34" charset="0"/>
              <a:buNone/>
              <a:defRPr/>
            </a:pPr>
            <a:r>
              <a:rPr lang="en-US" b="1" dirty="0" smtClean="0">
                <a:solidFill>
                  <a:srgbClr val="FF0000"/>
                </a:solidFill>
              </a:rPr>
              <a:t>Data-type &amp; reference name = variable name</a:t>
            </a:r>
            <a:endParaRPr lang="en-US" b="1" dirty="0">
              <a:solidFill>
                <a:srgbClr val="FF0000"/>
              </a:solidFill>
            </a:endParaRP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10C5E98B-0504-47E8-B3B3-536332D3B66F}"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rtlCol="0">
            <a:normAutofit/>
          </a:bodyPr>
          <a:lstStyle/>
          <a:p>
            <a:pPr eaLnBrk="1" fontAlgn="auto" hangingPunct="1">
              <a:spcAft>
                <a:spcPts val="0"/>
              </a:spcAft>
              <a:defRPr/>
            </a:pPr>
            <a:r>
              <a:rPr lang="en-US" sz="2800" dirty="0"/>
              <a:t>For example</a:t>
            </a:r>
          </a:p>
          <a:p>
            <a:pPr lvl="1" eaLnBrk="1" fontAlgn="auto" hangingPunct="1">
              <a:spcAft>
                <a:spcPts val="0"/>
              </a:spcAft>
              <a:buFont typeface="Arial" pitchFamily="34" charset="0"/>
              <a:buNone/>
              <a:defRPr/>
            </a:pPr>
            <a:r>
              <a:rPr lang="en-US" dirty="0" smtClean="0"/>
              <a:t>			</a:t>
            </a:r>
            <a:r>
              <a:rPr lang="en-US" dirty="0" err="1" smtClean="0"/>
              <a:t>int</a:t>
            </a:r>
            <a:r>
              <a:rPr lang="en-US" dirty="0" smtClean="0"/>
              <a:t> </a:t>
            </a:r>
            <a:r>
              <a:rPr lang="en-US" dirty="0" err="1" smtClean="0"/>
              <a:t>i</a:t>
            </a:r>
            <a:r>
              <a:rPr lang="en-US" dirty="0" smtClean="0"/>
              <a:t> = 17; </a:t>
            </a:r>
          </a:p>
          <a:p>
            <a:pPr eaLnBrk="1" fontAlgn="auto" hangingPunct="1">
              <a:spcAft>
                <a:spcPts val="0"/>
              </a:spcAft>
              <a:defRPr/>
            </a:pPr>
            <a:r>
              <a:rPr lang="en-US" sz="2800" dirty="0"/>
              <a:t>We can declare reference variables for </a:t>
            </a:r>
            <a:r>
              <a:rPr lang="en-US" sz="2800" dirty="0" err="1"/>
              <a:t>i</a:t>
            </a:r>
            <a:r>
              <a:rPr lang="en-US" sz="2800" dirty="0"/>
              <a:t> as follows.</a:t>
            </a:r>
          </a:p>
          <a:p>
            <a:pPr lvl="4" eaLnBrk="1" fontAlgn="auto" hangingPunct="1">
              <a:spcAft>
                <a:spcPts val="0"/>
              </a:spcAft>
              <a:buFont typeface="Arial" pitchFamily="34" charset="0"/>
              <a:buNone/>
              <a:defRPr/>
            </a:pPr>
            <a:r>
              <a:rPr lang="en-US" sz="2800" dirty="0" err="1" smtClean="0"/>
              <a:t>int</a:t>
            </a:r>
            <a:r>
              <a:rPr lang="en-US" sz="2800" dirty="0" smtClean="0"/>
              <a:t>&amp; r = </a:t>
            </a:r>
            <a:r>
              <a:rPr lang="en-US" sz="2800" dirty="0" err="1" smtClean="0"/>
              <a:t>i</a:t>
            </a:r>
            <a:r>
              <a:rPr lang="en-US" sz="2800" dirty="0" smtClean="0"/>
              <a:t>;</a:t>
            </a:r>
          </a:p>
          <a:p>
            <a:pPr lvl="4" indent="-1660525" eaLnBrk="1" fontAlgn="auto" hangingPunct="1">
              <a:spcAft>
                <a:spcPts val="0"/>
              </a:spcAft>
              <a:buFont typeface="Arial" pitchFamily="34" charset="0"/>
              <a:buNone/>
              <a:defRPr/>
            </a:pPr>
            <a:r>
              <a:rPr lang="en-US" sz="2800" dirty="0" smtClean="0"/>
              <a:t>the &amp; in this declaration is as </a:t>
            </a:r>
            <a:r>
              <a:rPr lang="en-US" sz="2800" b="1" dirty="0" smtClean="0"/>
              <a:t>reference</a:t>
            </a:r>
            <a:r>
              <a:rPr lang="en-US" sz="2800" dirty="0" smtClean="0"/>
              <a:t>.</a:t>
            </a:r>
          </a:p>
          <a:p>
            <a:pPr marL="396875" lvl="4" indent="-396875" eaLnBrk="1" fontAlgn="auto" hangingPunct="1">
              <a:spcAft>
                <a:spcPts val="0"/>
              </a:spcAft>
              <a:buFont typeface="Arial" pitchFamily="34" charset="0"/>
              <a:buChar char="•"/>
              <a:defRPr/>
            </a:pPr>
            <a:r>
              <a:rPr lang="en-US" sz="2800" dirty="0" smtClean="0"/>
              <a:t>Read declaration as "r is an integer reference  initialized to </a:t>
            </a:r>
            <a:r>
              <a:rPr lang="en-US" sz="2800" dirty="0" err="1" smtClean="0"/>
              <a:t>i</a:t>
            </a:r>
            <a:r>
              <a:rPr lang="en-US" sz="2800" dirty="0" smtClean="0"/>
              <a:t>"</a:t>
            </a:r>
            <a:endParaRPr lang="en-US" sz="2800"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91FCFBB4-71C3-41B7-A144-E19DBBF49446}"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b="1" dirty="0" smtClean="0"/>
              <a:t>Example </a:t>
            </a:r>
            <a:endParaRPr lang="en-US" b="1" dirty="0"/>
          </a:p>
        </p:txBody>
      </p:sp>
      <p:sp>
        <p:nvSpPr>
          <p:cNvPr id="38915" name="Content Placeholder 2"/>
          <p:cNvSpPr>
            <a:spLocks noGrp="1"/>
          </p:cNvSpPr>
          <p:nvPr>
            <p:ph idx="1"/>
          </p:nvPr>
        </p:nvSpPr>
        <p:spPr>
          <a:xfrm>
            <a:off x="457200" y="1295400"/>
            <a:ext cx="8229600" cy="5211763"/>
          </a:xfrm>
        </p:spPr>
        <p:txBody>
          <a:bodyPr>
            <a:normAutofit fontScale="92500" lnSpcReduction="10000"/>
          </a:bodyPr>
          <a:lstStyle/>
          <a:p>
            <a:pPr eaLnBrk="1" hangingPunct="1">
              <a:buFont typeface="Arial" pitchFamily="34" charset="0"/>
              <a:buNone/>
            </a:pPr>
            <a:r>
              <a:rPr lang="en-US" sz="2000" dirty="0" smtClean="0"/>
              <a:t>#include &lt;</a:t>
            </a:r>
            <a:r>
              <a:rPr lang="en-US" sz="2000" dirty="0" err="1" smtClean="0"/>
              <a:t>iostream</a:t>
            </a:r>
            <a:r>
              <a:rPr lang="en-US" sz="2000" dirty="0" smtClean="0"/>
              <a:t>&gt; </a:t>
            </a:r>
          </a:p>
          <a:p>
            <a:pPr eaLnBrk="1" hangingPunct="1">
              <a:buFont typeface="Arial" pitchFamily="34" charset="0"/>
              <a:buNone/>
            </a:pPr>
            <a:r>
              <a:rPr lang="en-US" sz="2000" dirty="0" err="1" smtClean="0"/>
              <a:t>int</a:t>
            </a:r>
            <a:r>
              <a:rPr lang="en-US" sz="2000" dirty="0" smtClean="0"/>
              <a:t> main ()</a:t>
            </a:r>
          </a:p>
          <a:p>
            <a:pPr eaLnBrk="1" hangingPunct="1">
              <a:buFont typeface="Arial" pitchFamily="34" charset="0"/>
              <a:buNone/>
            </a:pPr>
            <a:r>
              <a:rPr lang="en-US" sz="2000" dirty="0" smtClean="0"/>
              <a:t> { </a:t>
            </a:r>
          </a:p>
          <a:p>
            <a:pPr eaLnBrk="1" hangingPunct="1">
              <a:buFont typeface="Arial" pitchFamily="34" charset="0"/>
              <a:buNone/>
            </a:pPr>
            <a:r>
              <a:rPr lang="en-US" sz="2000" dirty="0" smtClean="0"/>
              <a:t>	// declare simple variables </a:t>
            </a:r>
          </a:p>
          <a:p>
            <a:pPr eaLnBrk="1" hangingPunct="1">
              <a:buFont typeface="Arial" pitchFamily="34" charset="0"/>
              <a:buNone/>
            </a:pPr>
            <a:r>
              <a:rPr lang="en-US" sz="2000" dirty="0" smtClean="0"/>
              <a:t>	</a:t>
            </a:r>
            <a:r>
              <a:rPr lang="en-US" sz="2000" dirty="0" err="1" smtClean="0"/>
              <a:t>int</a:t>
            </a:r>
            <a:r>
              <a:rPr lang="en-US" sz="2000" dirty="0" smtClean="0"/>
              <a:t> i; double d; </a:t>
            </a:r>
          </a:p>
          <a:p>
            <a:pPr eaLnBrk="1" hangingPunct="1">
              <a:buFont typeface="Arial" pitchFamily="34" charset="0"/>
              <a:buNone/>
            </a:pPr>
            <a:r>
              <a:rPr lang="en-US" sz="2000" dirty="0" smtClean="0"/>
              <a:t>	// declare reference variables </a:t>
            </a:r>
          </a:p>
          <a:p>
            <a:pPr eaLnBrk="1" hangingPunct="1">
              <a:buFont typeface="Arial" pitchFamily="34" charset="0"/>
              <a:buNone/>
            </a:pPr>
            <a:r>
              <a:rPr lang="en-US" sz="2000" dirty="0" smtClean="0"/>
              <a:t>	</a:t>
            </a:r>
            <a:r>
              <a:rPr lang="en-US" sz="2000" dirty="0" err="1" smtClean="0"/>
              <a:t>int</a:t>
            </a:r>
            <a:r>
              <a:rPr lang="en-US" sz="2000" dirty="0" smtClean="0"/>
              <a:t>&amp; r = i; </a:t>
            </a:r>
          </a:p>
          <a:p>
            <a:pPr eaLnBrk="1" hangingPunct="1">
              <a:buFont typeface="Arial" pitchFamily="34" charset="0"/>
              <a:buNone/>
            </a:pPr>
            <a:r>
              <a:rPr lang="en-US" sz="2000" dirty="0" smtClean="0"/>
              <a:t>	double&amp; s = d;</a:t>
            </a:r>
          </a:p>
          <a:p>
            <a:pPr eaLnBrk="1" hangingPunct="1">
              <a:buFont typeface="Arial" pitchFamily="34" charset="0"/>
              <a:buNone/>
            </a:pPr>
            <a:r>
              <a:rPr lang="en-US" sz="2000" dirty="0" smtClean="0"/>
              <a:t>	 i = 5; </a:t>
            </a:r>
          </a:p>
          <a:p>
            <a:pPr eaLnBrk="1" hangingPunct="1">
              <a:buFont typeface="Arial" pitchFamily="34" charset="0"/>
              <a:buNone/>
            </a:pPr>
            <a:r>
              <a:rPr lang="en-US" sz="2000" dirty="0" smtClean="0"/>
              <a:t>	</a:t>
            </a:r>
            <a:r>
              <a:rPr lang="en-US" sz="2000" dirty="0" err="1" smtClean="0"/>
              <a:t>cout</a:t>
            </a:r>
            <a:r>
              <a:rPr lang="en-US" sz="2000" dirty="0" smtClean="0"/>
              <a:t> &lt;&lt; "Value of i : " &lt;&lt; i &lt;&lt; </a:t>
            </a:r>
            <a:r>
              <a:rPr lang="en-US" sz="2000" dirty="0" err="1" smtClean="0"/>
              <a:t>endl</a:t>
            </a:r>
            <a:r>
              <a:rPr lang="en-US" sz="2000" dirty="0" smtClean="0"/>
              <a:t>; </a:t>
            </a:r>
          </a:p>
          <a:p>
            <a:pPr eaLnBrk="1" hangingPunct="1">
              <a:buFont typeface="Arial" pitchFamily="34" charset="0"/>
              <a:buNone/>
            </a:pPr>
            <a:r>
              <a:rPr lang="en-US" sz="2000" dirty="0" smtClean="0"/>
              <a:t>	</a:t>
            </a:r>
            <a:r>
              <a:rPr lang="en-US" sz="2000" dirty="0" err="1" smtClean="0"/>
              <a:t>cout</a:t>
            </a:r>
            <a:r>
              <a:rPr lang="en-US" sz="2000" dirty="0" smtClean="0"/>
              <a:t> &lt;&lt; "Value of i reference : " &lt;&lt; r &lt;&lt; </a:t>
            </a:r>
            <a:r>
              <a:rPr lang="en-US" sz="2000" dirty="0" err="1" smtClean="0"/>
              <a:t>endl</a:t>
            </a:r>
            <a:r>
              <a:rPr lang="en-US" sz="2000" dirty="0" smtClean="0"/>
              <a:t>; </a:t>
            </a:r>
          </a:p>
          <a:p>
            <a:pPr eaLnBrk="1" hangingPunct="1">
              <a:buFont typeface="Arial" pitchFamily="34" charset="0"/>
              <a:buNone/>
            </a:pPr>
            <a:r>
              <a:rPr lang="en-US" sz="2000" dirty="0" smtClean="0"/>
              <a:t>	d = 11.7; </a:t>
            </a:r>
          </a:p>
          <a:p>
            <a:pPr eaLnBrk="1" hangingPunct="1">
              <a:buFont typeface="Arial" pitchFamily="34" charset="0"/>
              <a:buNone/>
            </a:pPr>
            <a:r>
              <a:rPr lang="en-US" sz="2000" dirty="0" smtClean="0"/>
              <a:t>	</a:t>
            </a:r>
            <a:r>
              <a:rPr lang="en-US" sz="2000" dirty="0" err="1" smtClean="0"/>
              <a:t>cout</a:t>
            </a:r>
            <a:r>
              <a:rPr lang="en-US" sz="2000" dirty="0" smtClean="0"/>
              <a:t> &lt;&lt; "Value of d : " &lt;&lt; d &lt;&lt; </a:t>
            </a:r>
            <a:r>
              <a:rPr lang="en-US" sz="2000" dirty="0" err="1" smtClean="0"/>
              <a:t>endl</a:t>
            </a:r>
            <a:r>
              <a:rPr lang="en-US" sz="2000" dirty="0" smtClean="0"/>
              <a:t>; </a:t>
            </a:r>
          </a:p>
          <a:p>
            <a:pPr eaLnBrk="1" hangingPunct="1">
              <a:buFont typeface="Arial" pitchFamily="34" charset="0"/>
              <a:buNone/>
            </a:pPr>
            <a:r>
              <a:rPr lang="en-US" sz="2000" dirty="0" smtClean="0"/>
              <a:t>	</a:t>
            </a:r>
            <a:r>
              <a:rPr lang="en-US" sz="2000" dirty="0" err="1" smtClean="0"/>
              <a:t>cout</a:t>
            </a:r>
            <a:r>
              <a:rPr lang="en-US" sz="2000" dirty="0" smtClean="0"/>
              <a:t> &lt;&lt; "Value of d reference : " &lt;&lt; s &lt;&lt; </a:t>
            </a:r>
            <a:r>
              <a:rPr lang="en-US" sz="2000" dirty="0" err="1" smtClean="0"/>
              <a:t>endl</a:t>
            </a:r>
            <a:r>
              <a:rPr lang="en-US" sz="2000" dirty="0" smtClean="0"/>
              <a:t>; </a:t>
            </a:r>
          </a:p>
          <a:p>
            <a:pPr eaLnBrk="1" hangingPunct="1">
              <a:buFont typeface="Arial" pitchFamily="34" charset="0"/>
              <a:buNone/>
            </a:pPr>
            <a:r>
              <a:rPr lang="en-US" sz="2000" dirty="0" smtClean="0"/>
              <a:t>	return 0; </a:t>
            </a:r>
          </a:p>
          <a:p>
            <a:pPr eaLnBrk="1" hangingPunct="1">
              <a:buFont typeface="Arial" pitchFamily="34" charset="0"/>
              <a:buNone/>
            </a:pPr>
            <a:r>
              <a:rPr lang="en-US" sz="2000" dirty="0" smtClean="0"/>
              <a:t>}</a:t>
            </a:r>
          </a:p>
        </p:txBody>
      </p:sp>
      <p:sp>
        <p:nvSpPr>
          <p:cNvPr id="5" name="Rectangle 4"/>
          <p:cNvSpPr/>
          <p:nvPr/>
        </p:nvSpPr>
        <p:spPr>
          <a:xfrm>
            <a:off x="5029200" y="2438400"/>
            <a:ext cx="3886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rPr>
              <a:t>Output:</a:t>
            </a:r>
          </a:p>
          <a:p>
            <a:pPr fontAlgn="auto">
              <a:spcBef>
                <a:spcPts val="0"/>
              </a:spcBef>
              <a:spcAft>
                <a:spcPts val="0"/>
              </a:spcAft>
              <a:defRPr/>
            </a:pPr>
            <a:r>
              <a:rPr lang="en-US" dirty="0"/>
              <a:t>Value of </a:t>
            </a:r>
            <a:r>
              <a:rPr lang="en-US" dirty="0" err="1"/>
              <a:t>i</a:t>
            </a:r>
            <a:r>
              <a:rPr lang="en-US" dirty="0"/>
              <a:t> : 5 </a:t>
            </a:r>
          </a:p>
          <a:p>
            <a:pPr fontAlgn="auto">
              <a:spcBef>
                <a:spcPts val="0"/>
              </a:spcBef>
              <a:spcAft>
                <a:spcPts val="0"/>
              </a:spcAft>
              <a:defRPr/>
            </a:pPr>
            <a:r>
              <a:rPr lang="en-US" dirty="0"/>
              <a:t>Value of </a:t>
            </a:r>
            <a:r>
              <a:rPr lang="en-US" dirty="0" err="1"/>
              <a:t>i</a:t>
            </a:r>
            <a:r>
              <a:rPr lang="en-US" dirty="0"/>
              <a:t> reference : 5 </a:t>
            </a:r>
          </a:p>
          <a:p>
            <a:pPr fontAlgn="auto">
              <a:spcBef>
                <a:spcPts val="0"/>
              </a:spcBef>
              <a:spcAft>
                <a:spcPts val="0"/>
              </a:spcAft>
              <a:defRPr/>
            </a:pPr>
            <a:r>
              <a:rPr lang="en-US" dirty="0"/>
              <a:t>Value of d : 11.7 </a:t>
            </a:r>
          </a:p>
          <a:p>
            <a:pPr fontAlgn="auto">
              <a:spcBef>
                <a:spcPts val="0"/>
              </a:spcBef>
              <a:spcAft>
                <a:spcPts val="0"/>
              </a:spcAft>
              <a:defRPr/>
            </a:pPr>
            <a:r>
              <a:rPr lang="en-US" dirty="0"/>
              <a:t>Value of d reference : 11.7</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762000" y="9906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548A0710-C6C2-4D4B-98B6-4870C02931C9}"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b="1" dirty="0" smtClean="0"/>
              <a:t>Comments in C++</a:t>
            </a:r>
          </a:p>
        </p:txBody>
      </p:sp>
      <p:sp>
        <p:nvSpPr>
          <p:cNvPr id="39939" name="Content Placeholder 2"/>
          <p:cNvSpPr>
            <a:spLocks noGrp="1"/>
          </p:cNvSpPr>
          <p:nvPr>
            <p:ph idx="1"/>
          </p:nvPr>
        </p:nvSpPr>
        <p:spPr/>
        <p:txBody>
          <a:bodyPr/>
          <a:lstStyle/>
          <a:p>
            <a:pPr eaLnBrk="1" hangingPunct="1"/>
            <a:r>
              <a:rPr lang="en-US" dirty="0"/>
              <a:t>P</a:t>
            </a:r>
            <a:r>
              <a:rPr lang="en-US" dirty="0" smtClean="0"/>
              <a:t>rogram comments are explanatory statements that you can include in the C++ code that you write and helps anyone reading it's source code.</a:t>
            </a:r>
          </a:p>
          <a:p>
            <a:pPr eaLnBrk="1" hangingPunct="1"/>
            <a:r>
              <a:rPr lang="en-US" dirty="0" smtClean="0"/>
              <a:t>C++ supports single-line and multi-line comments. All characters available inside any comment are ignored by C++ compiler.</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FAAAD014-6AE3-4947-B77C-9F8D2437004E}"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lstStyle/>
          <a:p>
            <a:pPr eaLnBrk="1" hangingPunct="1"/>
            <a:r>
              <a:rPr lang="en-US" smtClean="0"/>
              <a:t>C++ comments start with /* and end with */. For example:</a:t>
            </a:r>
          </a:p>
          <a:p>
            <a:pPr eaLnBrk="1" hangingPunct="1">
              <a:buFont typeface="Arial" pitchFamily="34" charset="0"/>
              <a:buNone/>
            </a:pPr>
            <a:r>
              <a:rPr lang="en-US" smtClean="0"/>
              <a:t>		/* This is a comment */</a:t>
            </a:r>
          </a:p>
          <a:p>
            <a:pPr eaLnBrk="1" hangingPunct="1">
              <a:buFont typeface="Arial" pitchFamily="34" charset="0"/>
              <a:buNone/>
            </a:pPr>
            <a:r>
              <a:rPr lang="en-US" smtClean="0"/>
              <a:t> 		/* C++ comments can also </a:t>
            </a:r>
          </a:p>
          <a:p>
            <a:pPr eaLnBrk="1" hangingPunct="1">
              <a:buFont typeface="Arial" pitchFamily="34" charset="0"/>
              <a:buNone/>
            </a:pPr>
            <a:r>
              <a:rPr lang="en-US" smtClean="0"/>
              <a:t>		* span multiple lines </a:t>
            </a:r>
          </a:p>
          <a:p>
            <a:pPr eaLnBrk="1" hangingPunct="1">
              <a:buFont typeface="Arial" pitchFamily="34" charset="0"/>
              <a:buNone/>
            </a:pPr>
            <a:r>
              <a:rPr lang="en-US" smtClean="0"/>
              <a:t>		*/</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23EDA772-7830-4FC8-BD07-FAC299C2F928}"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b="1" dirty="0" smtClean="0"/>
              <a:t>Procedural Oriented </a:t>
            </a:r>
            <a:r>
              <a:rPr lang="en-US" b="1" dirty="0"/>
              <a:t>Language </a:t>
            </a:r>
            <a:br>
              <a:rPr lang="en-US" b="1" dirty="0"/>
            </a:br>
            <a:r>
              <a:rPr lang="en-US" b="1" dirty="0" smtClean="0"/>
              <a:t>- Structure -</a:t>
            </a:r>
            <a:endParaRPr lang="en-US" b="1" dirty="0"/>
          </a:p>
        </p:txBody>
      </p:sp>
      <p:grpSp>
        <p:nvGrpSpPr>
          <p:cNvPr id="4" name="Group 3"/>
          <p:cNvGrpSpPr/>
          <p:nvPr/>
        </p:nvGrpSpPr>
        <p:grpSpPr>
          <a:xfrm>
            <a:off x="1149061" y="1760185"/>
            <a:ext cx="6991350" cy="4953000"/>
            <a:chOff x="1158875" y="1524000"/>
            <a:chExt cx="6991350" cy="4953000"/>
          </a:xfrm>
        </p:grpSpPr>
        <p:grpSp>
          <p:nvGrpSpPr>
            <p:cNvPr id="3" name="Group 1"/>
            <p:cNvGrpSpPr>
              <a:grpSpLocks noChangeAspect="1"/>
            </p:cNvGrpSpPr>
            <p:nvPr/>
          </p:nvGrpSpPr>
          <p:grpSpPr bwMode="auto">
            <a:xfrm>
              <a:off x="1158875" y="1524000"/>
              <a:ext cx="6991350" cy="4953000"/>
              <a:chOff x="2670" y="6780"/>
              <a:chExt cx="7050" cy="3240"/>
            </a:xfrm>
          </p:grpSpPr>
          <p:sp>
            <p:nvSpPr>
              <p:cNvPr id="6152" name="AutoShape 22"/>
              <p:cNvSpPr>
                <a:spLocks noChangeAspect="1" noChangeArrowheads="1" noTextEdit="1"/>
              </p:cNvSpPr>
              <p:nvPr/>
            </p:nvSpPr>
            <p:spPr bwMode="auto">
              <a:xfrm>
                <a:off x="2670" y="6780"/>
                <a:ext cx="7050" cy="3240"/>
              </a:xfrm>
              <a:prstGeom prst="rect">
                <a:avLst/>
              </a:prstGeom>
              <a:noFill/>
              <a:ln w="9525">
                <a:noFill/>
                <a:miter lim="800000"/>
                <a:headEnd/>
                <a:tailEnd/>
              </a:ln>
            </p:spPr>
            <p:txBody>
              <a:bodyPr/>
              <a:lstStyle/>
              <a:p>
                <a:pPr algn="ctr"/>
                <a:endParaRPr lang="en-US"/>
              </a:p>
            </p:txBody>
          </p:sp>
          <p:sp>
            <p:nvSpPr>
              <p:cNvPr id="6153" name="Rectangle 21"/>
              <p:cNvSpPr>
                <a:spLocks noChangeArrowheads="1"/>
              </p:cNvSpPr>
              <p:nvPr/>
            </p:nvSpPr>
            <p:spPr bwMode="auto">
              <a:xfrm>
                <a:off x="3870" y="7558"/>
                <a:ext cx="1200" cy="463"/>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Function-1</a:t>
                </a:r>
                <a:endParaRPr lang="en-US" sz="1600" b="1" dirty="0">
                  <a:ea typeface="Times New Roman" pitchFamily="18" charset="0"/>
                  <a:cs typeface="Arial" pitchFamily="34" charset="0"/>
                </a:endParaRPr>
              </a:p>
            </p:txBody>
          </p:sp>
          <p:sp>
            <p:nvSpPr>
              <p:cNvPr id="6154" name="Rectangle 20"/>
              <p:cNvSpPr>
                <a:spLocks noChangeArrowheads="1"/>
              </p:cNvSpPr>
              <p:nvPr/>
            </p:nvSpPr>
            <p:spPr bwMode="auto">
              <a:xfrm>
                <a:off x="5370" y="7551"/>
                <a:ext cx="1200" cy="463"/>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Function-2</a:t>
                </a:r>
                <a:endParaRPr lang="en-US" sz="1600" b="1" dirty="0">
                  <a:ea typeface="Times New Roman" pitchFamily="18" charset="0"/>
                  <a:cs typeface="Arial" pitchFamily="34" charset="0"/>
                </a:endParaRPr>
              </a:p>
            </p:txBody>
          </p:sp>
          <p:sp>
            <p:nvSpPr>
              <p:cNvPr id="6155" name="Rectangle 19"/>
              <p:cNvSpPr>
                <a:spLocks noChangeArrowheads="1"/>
              </p:cNvSpPr>
              <p:nvPr/>
            </p:nvSpPr>
            <p:spPr bwMode="auto">
              <a:xfrm>
                <a:off x="6720" y="7551"/>
                <a:ext cx="1200" cy="463"/>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Function-3</a:t>
                </a:r>
                <a:endParaRPr lang="en-US" sz="1600" b="1" dirty="0">
                  <a:ea typeface="Times New Roman" pitchFamily="18" charset="0"/>
                  <a:cs typeface="Arial" pitchFamily="34" charset="0"/>
                </a:endParaRPr>
              </a:p>
            </p:txBody>
          </p:sp>
          <p:sp>
            <p:nvSpPr>
              <p:cNvPr id="6156" name="Rectangle 18"/>
              <p:cNvSpPr>
                <a:spLocks noChangeArrowheads="1"/>
              </p:cNvSpPr>
              <p:nvPr/>
            </p:nvSpPr>
            <p:spPr bwMode="auto">
              <a:xfrm>
                <a:off x="4620" y="8323"/>
                <a:ext cx="1200" cy="463"/>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Function-4</a:t>
                </a:r>
                <a:endParaRPr lang="en-US" sz="1600" b="1" dirty="0">
                  <a:ea typeface="Times New Roman" pitchFamily="18" charset="0"/>
                  <a:cs typeface="Arial" pitchFamily="34" charset="0"/>
                </a:endParaRPr>
              </a:p>
            </p:txBody>
          </p:sp>
          <p:sp>
            <p:nvSpPr>
              <p:cNvPr id="6157" name="Rectangle 17"/>
              <p:cNvSpPr>
                <a:spLocks noChangeArrowheads="1"/>
              </p:cNvSpPr>
              <p:nvPr/>
            </p:nvSpPr>
            <p:spPr bwMode="auto">
              <a:xfrm>
                <a:off x="6120" y="8323"/>
                <a:ext cx="1200" cy="463"/>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Function-5</a:t>
                </a:r>
                <a:endParaRPr lang="en-US" sz="1600" b="1" dirty="0">
                  <a:ea typeface="Times New Roman" pitchFamily="18" charset="0"/>
                  <a:cs typeface="Arial" pitchFamily="34" charset="0"/>
                </a:endParaRPr>
              </a:p>
            </p:txBody>
          </p:sp>
          <p:sp>
            <p:nvSpPr>
              <p:cNvPr id="6158" name="Line 16"/>
              <p:cNvSpPr>
                <a:spLocks noChangeShapeType="1"/>
              </p:cNvSpPr>
              <p:nvPr/>
            </p:nvSpPr>
            <p:spPr bwMode="auto">
              <a:xfrm flipH="1">
                <a:off x="4620" y="7089"/>
                <a:ext cx="750" cy="462"/>
              </a:xfrm>
              <a:prstGeom prst="line">
                <a:avLst/>
              </a:prstGeom>
              <a:noFill/>
              <a:ln w="9525">
                <a:solidFill>
                  <a:srgbClr val="000000"/>
                </a:solidFill>
                <a:round/>
                <a:headEnd/>
                <a:tailEnd type="triangle" w="med" len="med"/>
              </a:ln>
            </p:spPr>
            <p:txBody>
              <a:bodyPr/>
              <a:lstStyle/>
              <a:p>
                <a:pPr algn="ctr"/>
                <a:endParaRPr lang="en-US"/>
              </a:p>
            </p:txBody>
          </p:sp>
          <p:sp>
            <p:nvSpPr>
              <p:cNvPr id="6159" name="Line 15"/>
              <p:cNvSpPr>
                <a:spLocks noChangeShapeType="1"/>
              </p:cNvSpPr>
              <p:nvPr/>
            </p:nvSpPr>
            <p:spPr bwMode="auto">
              <a:xfrm>
                <a:off x="5820" y="7089"/>
                <a:ext cx="0" cy="462"/>
              </a:xfrm>
              <a:prstGeom prst="line">
                <a:avLst/>
              </a:prstGeom>
              <a:noFill/>
              <a:ln w="9525">
                <a:solidFill>
                  <a:srgbClr val="000000"/>
                </a:solidFill>
                <a:round/>
                <a:headEnd/>
                <a:tailEnd type="triangle" w="med" len="med"/>
              </a:ln>
            </p:spPr>
            <p:txBody>
              <a:bodyPr/>
              <a:lstStyle/>
              <a:p>
                <a:pPr algn="ctr"/>
                <a:endParaRPr lang="en-US"/>
              </a:p>
            </p:txBody>
          </p:sp>
          <p:sp>
            <p:nvSpPr>
              <p:cNvPr id="6160" name="Line 14"/>
              <p:cNvSpPr>
                <a:spLocks noChangeShapeType="1"/>
              </p:cNvSpPr>
              <p:nvPr/>
            </p:nvSpPr>
            <p:spPr bwMode="auto">
              <a:xfrm>
                <a:off x="6270" y="7089"/>
                <a:ext cx="750" cy="462"/>
              </a:xfrm>
              <a:prstGeom prst="line">
                <a:avLst/>
              </a:prstGeom>
              <a:noFill/>
              <a:ln w="9525">
                <a:solidFill>
                  <a:srgbClr val="000000"/>
                </a:solidFill>
                <a:round/>
                <a:headEnd/>
                <a:tailEnd type="triangle" w="med" len="med"/>
              </a:ln>
            </p:spPr>
            <p:txBody>
              <a:bodyPr/>
              <a:lstStyle/>
              <a:p>
                <a:pPr algn="ctr"/>
                <a:endParaRPr lang="en-US"/>
              </a:p>
            </p:txBody>
          </p:sp>
          <p:sp>
            <p:nvSpPr>
              <p:cNvPr id="6161" name="Line 13"/>
              <p:cNvSpPr>
                <a:spLocks noChangeShapeType="1"/>
              </p:cNvSpPr>
              <p:nvPr/>
            </p:nvSpPr>
            <p:spPr bwMode="auto">
              <a:xfrm>
                <a:off x="4770" y="8014"/>
                <a:ext cx="150" cy="309"/>
              </a:xfrm>
              <a:prstGeom prst="line">
                <a:avLst/>
              </a:prstGeom>
              <a:noFill/>
              <a:ln w="9525">
                <a:solidFill>
                  <a:srgbClr val="000000"/>
                </a:solidFill>
                <a:round/>
                <a:headEnd/>
                <a:tailEnd type="triangle" w="med" len="med"/>
              </a:ln>
            </p:spPr>
            <p:txBody>
              <a:bodyPr/>
              <a:lstStyle/>
              <a:p>
                <a:pPr algn="ctr"/>
                <a:endParaRPr lang="en-US"/>
              </a:p>
            </p:txBody>
          </p:sp>
          <p:sp>
            <p:nvSpPr>
              <p:cNvPr id="6162" name="Line 12"/>
              <p:cNvSpPr>
                <a:spLocks noChangeShapeType="1"/>
              </p:cNvSpPr>
              <p:nvPr/>
            </p:nvSpPr>
            <p:spPr bwMode="auto">
              <a:xfrm flipH="1">
                <a:off x="5220" y="8014"/>
                <a:ext cx="300" cy="309"/>
              </a:xfrm>
              <a:prstGeom prst="line">
                <a:avLst/>
              </a:prstGeom>
              <a:noFill/>
              <a:ln w="9525">
                <a:solidFill>
                  <a:srgbClr val="000000"/>
                </a:solidFill>
                <a:round/>
                <a:headEnd/>
                <a:tailEnd type="triangle" w="med" len="med"/>
              </a:ln>
            </p:spPr>
            <p:txBody>
              <a:bodyPr/>
              <a:lstStyle/>
              <a:p>
                <a:pPr algn="ctr"/>
                <a:endParaRPr lang="en-US"/>
              </a:p>
            </p:txBody>
          </p:sp>
          <p:sp>
            <p:nvSpPr>
              <p:cNvPr id="6163" name="Line 11"/>
              <p:cNvSpPr>
                <a:spLocks noChangeShapeType="1"/>
              </p:cNvSpPr>
              <p:nvPr/>
            </p:nvSpPr>
            <p:spPr bwMode="auto">
              <a:xfrm flipH="1">
                <a:off x="6720" y="8014"/>
                <a:ext cx="300" cy="309"/>
              </a:xfrm>
              <a:prstGeom prst="line">
                <a:avLst/>
              </a:prstGeom>
              <a:noFill/>
              <a:ln w="9525">
                <a:solidFill>
                  <a:srgbClr val="000000"/>
                </a:solidFill>
                <a:round/>
                <a:headEnd/>
                <a:tailEnd type="triangle" w="med" len="med"/>
              </a:ln>
            </p:spPr>
            <p:txBody>
              <a:bodyPr/>
              <a:lstStyle/>
              <a:p>
                <a:pPr algn="ctr"/>
                <a:endParaRPr lang="en-US"/>
              </a:p>
            </p:txBody>
          </p:sp>
          <p:sp>
            <p:nvSpPr>
              <p:cNvPr id="6164" name="Line 10"/>
              <p:cNvSpPr>
                <a:spLocks noChangeShapeType="1"/>
              </p:cNvSpPr>
              <p:nvPr/>
            </p:nvSpPr>
            <p:spPr bwMode="auto">
              <a:xfrm>
                <a:off x="6120" y="8014"/>
                <a:ext cx="450" cy="309"/>
              </a:xfrm>
              <a:prstGeom prst="line">
                <a:avLst/>
              </a:prstGeom>
              <a:noFill/>
              <a:ln w="9525">
                <a:solidFill>
                  <a:srgbClr val="000000"/>
                </a:solidFill>
                <a:round/>
                <a:headEnd/>
                <a:tailEnd type="triangle" w="med" len="med"/>
              </a:ln>
            </p:spPr>
            <p:txBody>
              <a:bodyPr/>
              <a:lstStyle/>
              <a:p>
                <a:pPr algn="ctr"/>
                <a:endParaRPr lang="en-US"/>
              </a:p>
            </p:txBody>
          </p:sp>
          <p:sp>
            <p:nvSpPr>
              <p:cNvPr id="6165" name="Rectangle 9"/>
              <p:cNvSpPr>
                <a:spLocks noChangeArrowheads="1"/>
              </p:cNvSpPr>
              <p:nvPr/>
            </p:nvSpPr>
            <p:spPr bwMode="auto">
              <a:xfrm>
                <a:off x="4020" y="9249"/>
                <a:ext cx="1200" cy="462"/>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Function-6</a:t>
                </a:r>
                <a:endParaRPr lang="en-US" sz="1600" b="1" dirty="0">
                  <a:ea typeface="Times New Roman" pitchFamily="18" charset="0"/>
                  <a:cs typeface="Arial" pitchFamily="34" charset="0"/>
                </a:endParaRPr>
              </a:p>
            </p:txBody>
          </p:sp>
          <p:sp>
            <p:nvSpPr>
              <p:cNvPr id="6166" name="Rectangle 8"/>
              <p:cNvSpPr>
                <a:spLocks noChangeArrowheads="1"/>
              </p:cNvSpPr>
              <p:nvPr/>
            </p:nvSpPr>
            <p:spPr bwMode="auto">
              <a:xfrm>
                <a:off x="5520" y="9249"/>
                <a:ext cx="1200" cy="462"/>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Function-7</a:t>
                </a:r>
                <a:endParaRPr lang="en-US" sz="1600" b="1" dirty="0">
                  <a:ea typeface="Times New Roman" pitchFamily="18" charset="0"/>
                  <a:cs typeface="Arial" pitchFamily="34" charset="0"/>
                </a:endParaRPr>
              </a:p>
            </p:txBody>
          </p:sp>
          <p:sp>
            <p:nvSpPr>
              <p:cNvPr id="6167" name="Rectangle 7"/>
              <p:cNvSpPr>
                <a:spLocks noChangeArrowheads="1"/>
              </p:cNvSpPr>
              <p:nvPr/>
            </p:nvSpPr>
            <p:spPr bwMode="auto">
              <a:xfrm>
                <a:off x="6870" y="9249"/>
                <a:ext cx="1200" cy="462"/>
              </a:xfrm>
              <a:prstGeom prst="rect">
                <a:avLst/>
              </a:prstGeom>
              <a:solidFill>
                <a:srgbClr val="FFFFFF"/>
              </a:solidFill>
              <a:ln w="9525">
                <a:solidFill>
                  <a:srgbClr val="000000"/>
                </a:solidFill>
                <a:miter lim="800000"/>
                <a:headEnd/>
                <a:tailEnd/>
              </a:ln>
            </p:spPr>
            <p:txBody>
              <a:bodyPr anchor="ctr"/>
              <a:lstStyle/>
              <a:p>
                <a:pPr algn="ctr"/>
                <a:r>
                  <a:rPr lang="en-US" sz="1600" b="1" dirty="0" smtClean="0">
                    <a:ea typeface="Times New Roman" pitchFamily="18" charset="0"/>
                    <a:cs typeface="Arial" pitchFamily="34" charset="0"/>
                  </a:rPr>
                  <a:t>Function-8</a:t>
                </a:r>
                <a:endParaRPr lang="en-US" sz="1600" b="1" dirty="0">
                  <a:ea typeface="Times New Roman" pitchFamily="18" charset="0"/>
                  <a:cs typeface="Arial" pitchFamily="34" charset="0"/>
                </a:endParaRPr>
              </a:p>
            </p:txBody>
          </p:sp>
          <p:sp>
            <p:nvSpPr>
              <p:cNvPr id="6168" name="Line 6"/>
              <p:cNvSpPr>
                <a:spLocks noChangeShapeType="1"/>
              </p:cNvSpPr>
              <p:nvPr/>
            </p:nvSpPr>
            <p:spPr bwMode="auto">
              <a:xfrm>
                <a:off x="5970" y="8014"/>
                <a:ext cx="0" cy="1235"/>
              </a:xfrm>
              <a:prstGeom prst="line">
                <a:avLst/>
              </a:prstGeom>
              <a:noFill/>
              <a:ln w="9525">
                <a:solidFill>
                  <a:srgbClr val="000000"/>
                </a:solidFill>
                <a:round/>
                <a:headEnd/>
                <a:tailEnd type="triangle" w="med" len="med"/>
              </a:ln>
            </p:spPr>
            <p:txBody>
              <a:bodyPr/>
              <a:lstStyle/>
              <a:p>
                <a:pPr algn="ctr"/>
                <a:endParaRPr lang="en-US"/>
              </a:p>
            </p:txBody>
          </p:sp>
          <p:sp>
            <p:nvSpPr>
              <p:cNvPr id="6169" name="Line 5"/>
              <p:cNvSpPr>
                <a:spLocks noChangeShapeType="1"/>
              </p:cNvSpPr>
              <p:nvPr/>
            </p:nvSpPr>
            <p:spPr bwMode="auto">
              <a:xfrm flipH="1">
                <a:off x="4620" y="8786"/>
                <a:ext cx="300" cy="463"/>
              </a:xfrm>
              <a:prstGeom prst="line">
                <a:avLst/>
              </a:prstGeom>
              <a:noFill/>
              <a:ln w="9525">
                <a:solidFill>
                  <a:srgbClr val="000000"/>
                </a:solidFill>
                <a:round/>
                <a:headEnd/>
                <a:tailEnd type="triangle" w="med" len="med"/>
              </a:ln>
            </p:spPr>
            <p:txBody>
              <a:bodyPr/>
              <a:lstStyle/>
              <a:p>
                <a:pPr algn="ctr"/>
                <a:endParaRPr lang="en-US"/>
              </a:p>
            </p:txBody>
          </p:sp>
          <p:sp>
            <p:nvSpPr>
              <p:cNvPr id="6170" name="Line 4"/>
              <p:cNvSpPr>
                <a:spLocks noChangeShapeType="1"/>
              </p:cNvSpPr>
              <p:nvPr/>
            </p:nvSpPr>
            <p:spPr bwMode="auto">
              <a:xfrm>
                <a:off x="5370" y="8786"/>
                <a:ext cx="300" cy="463"/>
              </a:xfrm>
              <a:prstGeom prst="line">
                <a:avLst/>
              </a:prstGeom>
              <a:noFill/>
              <a:ln w="9525">
                <a:solidFill>
                  <a:srgbClr val="000000"/>
                </a:solidFill>
                <a:round/>
                <a:headEnd/>
                <a:tailEnd type="triangle" w="med" len="med"/>
              </a:ln>
            </p:spPr>
            <p:txBody>
              <a:bodyPr/>
              <a:lstStyle/>
              <a:p>
                <a:pPr algn="ctr"/>
                <a:endParaRPr lang="en-US"/>
              </a:p>
            </p:txBody>
          </p:sp>
          <p:sp>
            <p:nvSpPr>
              <p:cNvPr id="6171" name="Line 3"/>
              <p:cNvSpPr>
                <a:spLocks noChangeShapeType="1"/>
              </p:cNvSpPr>
              <p:nvPr/>
            </p:nvSpPr>
            <p:spPr bwMode="auto">
              <a:xfrm flipH="1">
                <a:off x="6270" y="8786"/>
                <a:ext cx="300" cy="463"/>
              </a:xfrm>
              <a:prstGeom prst="line">
                <a:avLst/>
              </a:prstGeom>
              <a:noFill/>
              <a:ln w="9525">
                <a:solidFill>
                  <a:srgbClr val="000000"/>
                </a:solidFill>
                <a:round/>
                <a:headEnd/>
                <a:tailEnd type="triangle" w="med" len="med"/>
              </a:ln>
            </p:spPr>
            <p:txBody>
              <a:bodyPr/>
              <a:lstStyle/>
              <a:p>
                <a:pPr algn="ctr"/>
                <a:endParaRPr lang="en-US"/>
              </a:p>
            </p:txBody>
          </p:sp>
          <p:sp>
            <p:nvSpPr>
              <p:cNvPr id="6172" name="Line 2"/>
              <p:cNvSpPr>
                <a:spLocks noChangeShapeType="1"/>
              </p:cNvSpPr>
              <p:nvPr/>
            </p:nvSpPr>
            <p:spPr bwMode="auto">
              <a:xfrm>
                <a:off x="6870" y="8786"/>
                <a:ext cx="450" cy="463"/>
              </a:xfrm>
              <a:prstGeom prst="line">
                <a:avLst/>
              </a:prstGeom>
              <a:noFill/>
              <a:ln w="9525">
                <a:solidFill>
                  <a:srgbClr val="000000"/>
                </a:solidFill>
                <a:round/>
                <a:headEnd/>
                <a:tailEnd type="triangle" w="med" len="med"/>
              </a:ln>
            </p:spPr>
            <p:txBody>
              <a:bodyPr/>
              <a:lstStyle/>
              <a:p>
                <a:pPr algn="ctr"/>
                <a:endParaRPr lang="en-US"/>
              </a:p>
            </p:txBody>
          </p:sp>
        </p:grpSp>
        <p:sp>
          <p:nvSpPr>
            <p:cNvPr id="6148" name="Rectangle 23"/>
            <p:cNvSpPr>
              <a:spLocks noChangeArrowheads="1"/>
            </p:cNvSpPr>
            <p:nvPr/>
          </p:nvSpPr>
          <p:spPr bwMode="auto">
            <a:xfrm>
              <a:off x="3687762" y="1524000"/>
              <a:ext cx="1265238" cy="685800"/>
            </a:xfrm>
            <a:prstGeom prst="rect">
              <a:avLst/>
            </a:prstGeom>
            <a:solidFill>
              <a:srgbClr val="FFFFFF"/>
            </a:solidFill>
            <a:ln w="9525">
              <a:solidFill>
                <a:srgbClr val="000000"/>
              </a:solidFill>
              <a:miter lim="800000"/>
              <a:headEnd/>
              <a:tailEnd/>
            </a:ln>
          </p:spPr>
          <p:txBody>
            <a:bodyPr anchor="ctr"/>
            <a:lstStyle/>
            <a:p>
              <a:pPr algn="ctr"/>
              <a:r>
                <a:rPr lang="en-US" sz="1600" b="1" dirty="0">
                  <a:ea typeface="Times New Roman" pitchFamily="18" charset="0"/>
                  <a:cs typeface="Arial" pitchFamily="34" charset="0"/>
                </a:rPr>
                <a:t>Main program</a:t>
              </a:r>
            </a:p>
          </p:txBody>
        </p:sp>
      </p:grpSp>
      <p:sp>
        <p:nvSpPr>
          <p:cNvPr id="6149" name="Rectangle 2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0" algn="l"/>
              </a:tabLst>
            </a:pPr>
            <a:r>
              <a:rPr lang="en-US" sz="1200" b="1">
                <a:ea typeface="Times New Roman" pitchFamily="18" charset="0"/>
                <a:cs typeface="Arial" pitchFamily="34" charset="0"/>
              </a:rPr>
              <a:t>                               </a:t>
            </a:r>
            <a:endParaRPr lang="en-US" sz="800">
              <a:ea typeface="Times New Roman" pitchFamily="18" charset="0"/>
              <a:cs typeface="Arial" pitchFamily="34" charset="0"/>
            </a:endParaRPr>
          </a:p>
          <a:p>
            <a:pPr eaLnBrk="0" hangingPunct="0">
              <a:tabLst>
                <a:tab pos="0" algn="l"/>
              </a:tabLst>
            </a:pPr>
            <a:endParaRPr lang="en-US">
              <a:ea typeface="Times New Roman" pitchFamily="18" charset="0"/>
              <a:cs typeface="Arial" pitchFamily="34" charset="0"/>
            </a:endParaRPr>
          </a:p>
        </p:txBody>
      </p:sp>
      <p:sp>
        <p:nvSpPr>
          <p:cNvPr id="6150" name="Rectangle 25"/>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sz="800">
              <a:cs typeface="Arial" pitchFamily="34" charset="0"/>
            </a:endParaRPr>
          </a:p>
          <a:p>
            <a:pPr eaLnBrk="0" hangingPunct="0"/>
            <a:r>
              <a:rPr lang="en-US">
                <a:cs typeface="Arial" pitchFamily="34" charset="0"/>
              </a:rPr>
              <a:t>                         </a:t>
            </a:r>
          </a:p>
        </p:txBody>
      </p:sp>
      <p:sp>
        <p:nvSpPr>
          <p:cNvPr id="6151" name="Rectangle 34"/>
          <p:cNvSpPr>
            <a:spLocks noChangeArrowheads="1"/>
          </p:cNvSpPr>
          <p:nvPr/>
        </p:nvSpPr>
        <p:spPr bwMode="auto">
          <a:xfrm>
            <a:off x="0" y="2857500"/>
            <a:ext cx="9144000" cy="0"/>
          </a:xfrm>
          <a:prstGeom prst="rect">
            <a:avLst/>
          </a:prstGeom>
          <a:noFill/>
          <a:ln w="9525">
            <a:noFill/>
            <a:miter lim="800000"/>
            <a:headEnd/>
            <a:tailEnd/>
          </a:ln>
        </p:spPr>
        <p:txBody>
          <a:bodyPr wrap="none" anchor="ctr">
            <a:spAutoFit/>
          </a:bodyPr>
          <a:lstStyle/>
          <a:p>
            <a:endParaRPr lang="en-US" sz="800">
              <a:cs typeface="Arial" pitchFamily="34" charset="0"/>
            </a:endParaRPr>
          </a:p>
          <a:p>
            <a:pPr eaLnBrk="0" hangingPunct="0"/>
            <a:r>
              <a:rPr lang="en-US">
                <a:cs typeface="Arial" pitchFamily="34" charset="0"/>
              </a:rPr>
              <a:t>      </a:t>
            </a:r>
          </a:p>
        </p:txBody>
      </p:sp>
      <p:cxnSp>
        <p:nvCxnSpPr>
          <p:cNvPr id="32" name="Straight Connector 31"/>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34" name="Group 33"/>
          <p:cNvGrpSpPr/>
          <p:nvPr/>
        </p:nvGrpSpPr>
        <p:grpSpPr>
          <a:xfrm>
            <a:off x="0" y="0"/>
            <a:ext cx="9144000" cy="6858000"/>
            <a:chOff x="0" y="0"/>
            <a:chExt cx="9144000" cy="6858000"/>
          </a:xfrm>
        </p:grpSpPr>
        <p:sp>
          <p:nvSpPr>
            <p:cNvPr id="35" name="Rectangle 34"/>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Date Placeholder 36"/>
          <p:cNvSpPr>
            <a:spLocks noGrp="1"/>
          </p:cNvSpPr>
          <p:nvPr>
            <p:ph type="dt" sz="half" idx="10"/>
          </p:nvPr>
        </p:nvSpPr>
        <p:spPr/>
        <p:txBody>
          <a:bodyPr/>
          <a:lstStyle/>
          <a:p>
            <a:fld id="{3A997F27-4A68-4BB9-9CEF-684D6ECFCF8B}" type="datetime1">
              <a:rPr lang="en-US" smtClean="0"/>
              <a:t>8/16/2018</a:t>
            </a:fld>
            <a:endParaRPr lang="en-US"/>
          </a:p>
        </p:txBody>
      </p:sp>
      <p:sp>
        <p:nvSpPr>
          <p:cNvPr id="38" name="Slide Number Placeholder 37"/>
          <p:cNvSpPr>
            <a:spLocks noGrp="1"/>
          </p:cNvSpPr>
          <p:nvPr>
            <p:ph type="sldNum" sz="quarter" idx="12"/>
          </p:nvPr>
        </p:nvSpPr>
        <p:spPr/>
        <p:txBody>
          <a:bodyPr/>
          <a:lstStyle/>
          <a:p>
            <a:fld id="{BFFEF632-3232-4B5E-A6EE-15636C3A051E}"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rtlCol="0">
            <a:normAutofit fontScale="92500" lnSpcReduction="10000"/>
          </a:bodyPr>
          <a:lstStyle/>
          <a:p>
            <a:pPr eaLnBrk="1" fontAlgn="auto" hangingPunct="1">
              <a:spcAft>
                <a:spcPts val="0"/>
              </a:spcAft>
              <a:defRPr/>
            </a:pPr>
            <a:r>
              <a:rPr lang="en-US" dirty="0" smtClean="0"/>
              <a:t>A comment can also start with //,  extending to the end of the line. </a:t>
            </a:r>
          </a:p>
          <a:p>
            <a:pPr eaLnBrk="1" fontAlgn="auto" hangingPunct="1">
              <a:spcAft>
                <a:spcPts val="0"/>
              </a:spcAft>
              <a:defRPr/>
            </a:pPr>
            <a:r>
              <a:rPr lang="en-US" dirty="0" smtClean="0"/>
              <a:t>For example:</a:t>
            </a:r>
          </a:p>
          <a:p>
            <a:pPr eaLnBrk="1" fontAlgn="auto" hangingPunct="1">
              <a:spcAft>
                <a:spcPts val="0"/>
              </a:spcAft>
              <a:buFont typeface="Arial" pitchFamily="34" charset="0"/>
              <a:buNone/>
              <a:defRPr/>
            </a:pPr>
            <a:r>
              <a:rPr lang="en-US" dirty="0" smtClean="0"/>
              <a:t>#include &lt;</a:t>
            </a:r>
            <a:r>
              <a:rPr lang="en-US" dirty="0" err="1" smtClean="0"/>
              <a:t>iostream.h</a:t>
            </a:r>
            <a:r>
              <a:rPr lang="en-US" dirty="0" smtClean="0"/>
              <a:t>&gt; </a:t>
            </a:r>
          </a:p>
          <a:p>
            <a:pPr eaLnBrk="1" fontAlgn="auto" hangingPunct="1">
              <a:spcAft>
                <a:spcPts val="0"/>
              </a:spcAft>
              <a:buFont typeface="Arial" pitchFamily="34" charset="0"/>
              <a:buNone/>
              <a:defRPr/>
            </a:pPr>
            <a:r>
              <a:rPr lang="en-US" dirty="0" smtClean="0"/>
              <a:t>main() </a:t>
            </a:r>
          </a:p>
          <a:p>
            <a:pPr eaLnBrk="1" fontAlgn="auto" hangingPunct="1">
              <a:spcAft>
                <a:spcPts val="0"/>
              </a:spcAft>
              <a:buFont typeface="Arial" pitchFamily="34" charset="0"/>
              <a:buNone/>
              <a:defRPr/>
            </a:pPr>
            <a:r>
              <a:rPr lang="en-US" dirty="0" smtClean="0"/>
              <a:t>	{ </a:t>
            </a:r>
          </a:p>
          <a:p>
            <a:pPr eaLnBrk="1" fontAlgn="auto" hangingPunct="1">
              <a:spcAft>
                <a:spcPts val="0"/>
              </a:spcAft>
              <a:buFont typeface="Arial" pitchFamily="34" charset="0"/>
              <a:buNone/>
              <a:defRPr/>
            </a:pPr>
            <a:r>
              <a:rPr lang="en-US" dirty="0" smtClean="0"/>
              <a:t>		</a:t>
            </a:r>
            <a:r>
              <a:rPr lang="en-US" dirty="0" err="1" smtClean="0"/>
              <a:t>cout</a:t>
            </a:r>
            <a:r>
              <a:rPr lang="en-US" dirty="0" smtClean="0"/>
              <a:t> &lt;&lt; "Hello World"; // prints Hello World</a:t>
            </a:r>
          </a:p>
          <a:p>
            <a:pPr eaLnBrk="1" fontAlgn="auto" hangingPunct="1">
              <a:spcAft>
                <a:spcPts val="0"/>
              </a:spcAft>
              <a:buFont typeface="Arial" pitchFamily="34" charset="0"/>
              <a:buNone/>
              <a:defRPr/>
            </a:pPr>
            <a:r>
              <a:rPr lang="en-US" dirty="0" smtClean="0"/>
              <a:t>		 return 0; </a:t>
            </a:r>
          </a:p>
          <a:p>
            <a:pPr eaLnBrk="1" fontAlgn="auto" hangingPunct="1">
              <a:spcAft>
                <a:spcPts val="0"/>
              </a:spcAft>
              <a:buFont typeface="Arial" pitchFamily="34" charset="0"/>
              <a:buNone/>
              <a:defRPr/>
            </a:pPr>
            <a:r>
              <a:rPr lang="en-US" dirty="0" smtClean="0"/>
              <a:t>	}</a:t>
            </a:r>
            <a:endParaRPr lang="en-US" dirty="0"/>
          </a:p>
        </p:txBody>
      </p:sp>
      <p:sp>
        <p:nvSpPr>
          <p:cNvPr id="4" name="Rounded Rectangle 3"/>
          <p:cNvSpPr/>
          <p:nvPr/>
        </p:nvSpPr>
        <p:spPr>
          <a:xfrm>
            <a:off x="4648200" y="5181600"/>
            <a:ext cx="3657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rPr>
              <a:t>Output : Hello World</a:t>
            </a: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Date Placeholder 6"/>
          <p:cNvSpPr>
            <a:spLocks noGrp="1"/>
          </p:cNvSpPr>
          <p:nvPr>
            <p:ph type="dt" sz="half" idx="10"/>
          </p:nvPr>
        </p:nvSpPr>
        <p:spPr/>
        <p:txBody>
          <a:bodyPr/>
          <a:lstStyle/>
          <a:p>
            <a:fld id="{9C63DDA2-8043-48ED-8262-CFDB9F6F162A}" type="datetime1">
              <a:rPr lang="en-US" smtClean="0"/>
              <a:t>8/16/2018</a:t>
            </a:fld>
            <a:endParaRPr lang="en-US"/>
          </a:p>
        </p:txBody>
      </p:sp>
      <p:sp>
        <p:nvSpPr>
          <p:cNvPr id="11" name="Slide Number Placeholder 10"/>
          <p:cNvSpPr>
            <a:spLocks noGrp="1"/>
          </p:cNvSpPr>
          <p:nvPr>
            <p:ph type="sldNum" sz="quarter" idx="12"/>
          </p:nvPr>
        </p:nvSpPr>
        <p:spPr/>
        <p:txBody>
          <a:bodyPr/>
          <a:lstStyle/>
          <a:p>
            <a:fld id="{BFFEF632-3232-4B5E-A6EE-15636C3A051E}"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b="1" dirty="0" smtClean="0"/>
              <a:t>Default Parameter </a:t>
            </a:r>
          </a:p>
        </p:txBody>
      </p:sp>
      <p:sp>
        <p:nvSpPr>
          <p:cNvPr id="43011" name="Content Placeholder 2"/>
          <p:cNvSpPr>
            <a:spLocks noGrp="1"/>
          </p:cNvSpPr>
          <p:nvPr>
            <p:ph idx="1"/>
          </p:nvPr>
        </p:nvSpPr>
        <p:spPr/>
        <p:txBody>
          <a:bodyPr/>
          <a:lstStyle/>
          <a:p>
            <a:pPr eaLnBrk="1" hangingPunct="1"/>
            <a:r>
              <a:rPr lang="en-US" smtClean="0"/>
              <a:t>C++ allows to call function without specifying all its arguments</a:t>
            </a:r>
          </a:p>
          <a:p>
            <a:pPr eaLnBrk="1" hangingPunct="1"/>
            <a:r>
              <a:rPr lang="en-US" smtClean="0"/>
              <a:t>Functions assigns default value to parameter which does not have matching argument in function call</a:t>
            </a:r>
          </a:p>
          <a:p>
            <a:pPr eaLnBrk="1" hangingPunct="1"/>
            <a:r>
              <a:rPr lang="en-US" smtClean="0"/>
              <a:t>Specified when function is declared</a:t>
            </a:r>
          </a:p>
          <a:p>
            <a:pPr eaLnBrk="1" hangingPunct="1">
              <a:buFont typeface="Arial" pitchFamily="34" charset="0"/>
              <a:buNone/>
            </a:pPr>
            <a:endParaRPr lang="en-US"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BC4322A2-E39C-494F-AFD9-1A905104C8D4}"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b="1" dirty="0" smtClean="0"/>
              <a:t>Default parameter (Example)</a:t>
            </a:r>
          </a:p>
        </p:txBody>
      </p:sp>
      <p:sp>
        <p:nvSpPr>
          <p:cNvPr id="44035" name="Content Placeholder 2"/>
          <p:cNvSpPr>
            <a:spLocks noGrp="1"/>
          </p:cNvSpPr>
          <p:nvPr>
            <p:ph idx="1"/>
          </p:nvPr>
        </p:nvSpPr>
        <p:spPr>
          <a:xfrm>
            <a:off x="457200" y="1600200"/>
            <a:ext cx="8458200" cy="4525963"/>
          </a:xfrm>
        </p:spPr>
        <p:txBody>
          <a:bodyPr>
            <a:normAutofit/>
          </a:bodyPr>
          <a:lstStyle/>
          <a:p>
            <a:pPr eaLnBrk="1" hangingPunct="1">
              <a:buFont typeface="Arial" pitchFamily="34" charset="0"/>
              <a:buNone/>
            </a:pPr>
            <a:r>
              <a:rPr lang="en-US" sz="2200" dirty="0" smtClean="0"/>
              <a:t>Float amount(float principal, float period, float rate=0.15)</a:t>
            </a:r>
          </a:p>
          <a:p>
            <a:pPr eaLnBrk="1" hangingPunct="1">
              <a:buFont typeface="Arial" pitchFamily="34" charset="0"/>
              <a:buNone/>
            </a:pPr>
            <a:r>
              <a:rPr lang="en-US" sz="2200" dirty="0" smtClean="0"/>
              <a:t>Default value 0.15 to parameter rate</a:t>
            </a:r>
          </a:p>
          <a:p>
            <a:pPr eaLnBrk="1" hangingPunct="1">
              <a:buFont typeface="Arial" pitchFamily="34" charset="0"/>
              <a:buNone/>
            </a:pPr>
            <a:r>
              <a:rPr lang="en-US" sz="2200" dirty="0" smtClean="0"/>
              <a:t>Function call like</a:t>
            </a:r>
          </a:p>
          <a:p>
            <a:pPr eaLnBrk="1" hangingPunct="1">
              <a:buFont typeface="Arial" pitchFamily="34" charset="0"/>
              <a:buNone/>
            </a:pPr>
            <a:r>
              <a:rPr lang="en-US" sz="2200" dirty="0" smtClean="0"/>
              <a:t>		value = amount (5000,7); //one parameter missing</a:t>
            </a:r>
          </a:p>
          <a:p>
            <a:pPr eaLnBrk="1" hangingPunct="1">
              <a:buFont typeface="Arial" pitchFamily="34" charset="0"/>
              <a:buNone/>
            </a:pPr>
            <a:r>
              <a:rPr lang="en-US" sz="2200" dirty="0" smtClean="0"/>
              <a:t>Passes 0.15 to rate</a:t>
            </a:r>
          </a:p>
          <a:p>
            <a:pPr eaLnBrk="1" hangingPunct="1">
              <a:buFont typeface="Arial" pitchFamily="34" charset="0"/>
              <a:buNone/>
            </a:pPr>
            <a:endParaRPr lang="en-US" sz="2200" dirty="0" smtClean="0"/>
          </a:p>
          <a:p>
            <a:pPr eaLnBrk="1" hangingPunct="1">
              <a:buFont typeface="Arial" pitchFamily="34" charset="0"/>
              <a:buNone/>
            </a:pPr>
            <a:r>
              <a:rPr lang="en-US" sz="2200" dirty="0" smtClean="0"/>
              <a:t>Now,</a:t>
            </a:r>
          </a:p>
          <a:p>
            <a:pPr eaLnBrk="1" hangingPunct="1">
              <a:buFont typeface="Arial" pitchFamily="34" charset="0"/>
              <a:buNone/>
            </a:pPr>
            <a:r>
              <a:rPr lang="en-US" sz="2200" dirty="0" smtClean="0"/>
              <a:t>	     value =amount(5000,7,0.12) //no missing argument</a:t>
            </a:r>
          </a:p>
          <a:p>
            <a:pPr eaLnBrk="1" hangingPunct="1">
              <a:buFont typeface="Arial" pitchFamily="34" charset="0"/>
              <a:buNone/>
            </a:pPr>
            <a:r>
              <a:rPr lang="en-US" sz="2200" dirty="0" smtClean="0"/>
              <a:t>Passes explicit value 0.12 to rate</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0" name="Date Placeholder 9"/>
          <p:cNvSpPr>
            <a:spLocks noGrp="1"/>
          </p:cNvSpPr>
          <p:nvPr>
            <p:ph type="dt" sz="half" idx="10"/>
          </p:nvPr>
        </p:nvSpPr>
        <p:spPr/>
        <p:txBody>
          <a:bodyPr/>
          <a:lstStyle/>
          <a:p>
            <a:fld id="{E66C27EC-6CB8-484A-A334-7D0792381AF8}"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76200" y="76200"/>
            <a:ext cx="6324600" cy="662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fontAlgn="auto">
              <a:spcBef>
                <a:spcPts val="0"/>
              </a:spcBef>
              <a:spcAft>
                <a:spcPts val="0"/>
              </a:spcAft>
              <a:defRPr/>
            </a:pPr>
            <a:r>
              <a:rPr lang="en-US" sz="2000" dirty="0"/>
              <a:t>#include&lt;</a:t>
            </a:r>
            <a:r>
              <a:rPr lang="en-US" sz="2000" dirty="0" err="1"/>
              <a:t>iostream.h</a:t>
            </a:r>
            <a:r>
              <a:rPr lang="en-US" sz="2000" dirty="0"/>
              <a:t>&gt;</a:t>
            </a:r>
          </a:p>
          <a:p>
            <a:pPr fontAlgn="auto">
              <a:spcBef>
                <a:spcPts val="0"/>
              </a:spcBef>
              <a:spcAft>
                <a:spcPts val="0"/>
              </a:spcAft>
              <a:defRPr/>
            </a:pPr>
            <a:r>
              <a:rPr lang="en-US" sz="2000" dirty="0"/>
              <a:t> #include&lt;</a:t>
            </a:r>
            <a:r>
              <a:rPr lang="en-US" sz="2000" dirty="0" err="1"/>
              <a:t>conio.h</a:t>
            </a:r>
            <a:r>
              <a:rPr lang="en-US" sz="2000" dirty="0"/>
              <a:t>&gt; </a:t>
            </a:r>
          </a:p>
          <a:p>
            <a:pPr fontAlgn="auto">
              <a:spcBef>
                <a:spcPts val="0"/>
              </a:spcBef>
              <a:spcAft>
                <a:spcPts val="0"/>
              </a:spcAft>
              <a:defRPr/>
            </a:pPr>
            <a:r>
              <a:rPr lang="en-US" sz="2000" dirty="0" err="1"/>
              <a:t>int</a:t>
            </a:r>
            <a:r>
              <a:rPr lang="en-US" sz="2000" dirty="0"/>
              <a:t> </a:t>
            </a:r>
            <a:r>
              <a:rPr lang="en-US" sz="2000" dirty="0" err="1"/>
              <a:t>vol</a:t>
            </a:r>
            <a:r>
              <a:rPr lang="en-US" sz="2000" dirty="0"/>
              <a:t>(</a:t>
            </a:r>
            <a:r>
              <a:rPr lang="en-US" sz="2000" dirty="0" err="1"/>
              <a:t>int</a:t>
            </a:r>
            <a:r>
              <a:rPr lang="en-US" sz="2000" dirty="0"/>
              <a:t>=1,int=2,int=3); </a:t>
            </a:r>
          </a:p>
          <a:p>
            <a:pPr fontAlgn="auto">
              <a:spcBef>
                <a:spcPts val="0"/>
              </a:spcBef>
              <a:spcAft>
                <a:spcPts val="0"/>
              </a:spcAft>
              <a:defRPr/>
            </a:pPr>
            <a:r>
              <a:rPr lang="en-US" sz="2000" dirty="0"/>
              <a:t>main() {</a:t>
            </a:r>
          </a:p>
          <a:p>
            <a:pPr fontAlgn="auto">
              <a:spcBef>
                <a:spcPts val="0"/>
              </a:spcBef>
              <a:spcAft>
                <a:spcPts val="0"/>
              </a:spcAft>
              <a:defRPr/>
            </a:pPr>
            <a:r>
              <a:rPr lang="en-US" sz="2000" dirty="0"/>
              <a:t> </a:t>
            </a:r>
            <a:r>
              <a:rPr lang="en-US" sz="2000" dirty="0" err="1"/>
              <a:t>clrscr</a:t>
            </a:r>
            <a:r>
              <a:rPr lang="en-US" sz="2000" dirty="0"/>
              <a:t>();</a:t>
            </a:r>
          </a:p>
          <a:p>
            <a:pPr fontAlgn="auto">
              <a:spcBef>
                <a:spcPts val="0"/>
              </a:spcBef>
              <a:spcAft>
                <a:spcPts val="0"/>
              </a:spcAft>
              <a:defRPr/>
            </a:pPr>
            <a:r>
              <a:rPr lang="en-US" sz="2000" dirty="0"/>
              <a:t> </a:t>
            </a:r>
            <a:r>
              <a:rPr lang="en-US" sz="2000" dirty="0" err="1"/>
              <a:t>int</a:t>
            </a:r>
            <a:r>
              <a:rPr lang="en-US" sz="2000" dirty="0"/>
              <a:t> length; </a:t>
            </a:r>
            <a:r>
              <a:rPr lang="en-US" sz="2000" dirty="0" err="1"/>
              <a:t>int</a:t>
            </a:r>
            <a:r>
              <a:rPr lang="en-US" sz="2000" dirty="0"/>
              <a:t> width; </a:t>
            </a:r>
            <a:r>
              <a:rPr lang="en-US" sz="2000" dirty="0" err="1"/>
              <a:t>int</a:t>
            </a:r>
            <a:r>
              <a:rPr lang="en-US" sz="2000" dirty="0"/>
              <a:t> height;</a:t>
            </a:r>
          </a:p>
          <a:p>
            <a:pPr fontAlgn="auto">
              <a:spcBef>
                <a:spcPts val="0"/>
              </a:spcBef>
              <a:spcAft>
                <a:spcPts val="0"/>
              </a:spcAft>
              <a:defRPr/>
            </a:pPr>
            <a:r>
              <a:rPr lang="en-US" sz="2000" dirty="0"/>
              <a:t> </a:t>
            </a:r>
            <a:r>
              <a:rPr lang="en-US" sz="2000" dirty="0" err="1"/>
              <a:t>int</a:t>
            </a:r>
            <a:r>
              <a:rPr lang="en-US" sz="2000" dirty="0"/>
              <a:t> volume; </a:t>
            </a:r>
          </a:p>
          <a:p>
            <a:pPr fontAlgn="auto">
              <a:spcBef>
                <a:spcPts val="0"/>
              </a:spcBef>
              <a:spcAft>
                <a:spcPts val="0"/>
              </a:spcAft>
              <a:defRPr/>
            </a:pPr>
            <a:r>
              <a:rPr lang="en-US" sz="2000" dirty="0" err="1"/>
              <a:t>cout</a:t>
            </a:r>
            <a:r>
              <a:rPr lang="en-US" sz="2000" dirty="0"/>
              <a:t>&lt;&lt;"\n Enter length = "; </a:t>
            </a:r>
          </a:p>
          <a:p>
            <a:pPr fontAlgn="auto">
              <a:spcBef>
                <a:spcPts val="0"/>
              </a:spcBef>
              <a:spcAft>
                <a:spcPts val="0"/>
              </a:spcAft>
              <a:defRPr/>
            </a:pPr>
            <a:r>
              <a:rPr lang="en-US" sz="2000" dirty="0" err="1"/>
              <a:t>cin</a:t>
            </a:r>
            <a:r>
              <a:rPr lang="en-US" sz="2000" dirty="0"/>
              <a:t>&gt;&gt;length; </a:t>
            </a:r>
          </a:p>
          <a:p>
            <a:pPr fontAlgn="auto">
              <a:spcBef>
                <a:spcPts val="0"/>
              </a:spcBef>
              <a:spcAft>
                <a:spcPts val="0"/>
              </a:spcAft>
              <a:defRPr/>
            </a:pPr>
            <a:r>
              <a:rPr lang="en-US" sz="2000" dirty="0" err="1"/>
              <a:t>cout</a:t>
            </a:r>
            <a:r>
              <a:rPr lang="en-US" sz="2000" dirty="0"/>
              <a:t>&lt;&lt;"\n Enter width = "; </a:t>
            </a:r>
          </a:p>
          <a:p>
            <a:pPr fontAlgn="auto">
              <a:spcBef>
                <a:spcPts val="0"/>
              </a:spcBef>
              <a:spcAft>
                <a:spcPts val="0"/>
              </a:spcAft>
              <a:defRPr/>
            </a:pPr>
            <a:r>
              <a:rPr lang="en-US" sz="2000" dirty="0" err="1"/>
              <a:t>cin</a:t>
            </a:r>
            <a:r>
              <a:rPr lang="en-US" sz="2000" dirty="0"/>
              <a:t>&gt;&gt;width; </a:t>
            </a:r>
          </a:p>
          <a:p>
            <a:pPr fontAlgn="auto">
              <a:spcBef>
                <a:spcPts val="0"/>
              </a:spcBef>
              <a:spcAft>
                <a:spcPts val="0"/>
              </a:spcAft>
              <a:defRPr/>
            </a:pPr>
            <a:r>
              <a:rPr lang="en-US" sz="2000" dirty="0" err="1"/>
              <a:t>cout</a:t>
            </a:r>
            <a:r>
              <a:rPr lang="en-US" sz="2000" dirty="0"/>
              <a:t>&lt;&lt;"\n Enter </a:t>
            </a:r>
            <a:r>
              <a:rPr lang="en-US" sz="2000" dirty="0" err="1"/>
              <a:t>heigth</a:t>
            </a:r>
            <a:r>
              <a:rPr lang="en-US" sz="2000" dirty="0"/>
              <a:t> = "; </a:t>
            </a:r>
          </a:p>
          <a:p>
            <a:pPr fontAlgn="auto">
              <a:spcBef>
                <a:spcPts val="0"/>
              </a:spcBef>
              <a:spcAft>
                <a:spcPts val="0"/>
              </a:spcAft>
              <a:defRPr/>
            </a:pPr>
            <a:r>
              <a:rPr lang="en-US" sz="2000" dirty="0" err="1"/>
              <a:t>cin</a:t>
            </a:r>
            <a:r>
              <a:rPr lang="en-US" sz="2000" dirty="0"/>
              <a:t>&gt;&gt;height; </a:t>
            </a:r>
          </a:p>
          <a:p>
            <a:pPr fontAlgn="auto">
              <a:spcBef>
                <a:spcPts val="0"/>
              </a:spcBef>
              <a:spcAft>
                <a:spcPts val="0"/>
              </a:spcAft>
              <a:defRPr/>
            </a:pPr>
            <a:r>
              <a:rPr lang="en-US" sz="2000" dirty="0"/>
              <a:t>volume=</a:t>
            </a:r>
            <a:r>
              <a:rPr lang="en-US" sz="2000" dirty="0" err="1"/>
              <a:t>vol</a:t>
            </a:r>
            <a:r>
              <a:rPr lang="en-US" sz="2000" dirty="0"/>
              <a:t>(); </a:t>
            </a:r>
          </a:p>
          <a:p>
            <a:pPr fontAlgn="auto">
              <a:spcBef>
                <a:spcPts val="0"/>
              </a:spcBef>
              <a:spcAft>
                <a:spcPts val="0"/>
              </a:spcAft>
              <a:defRPr/>
            </a:pPr>
            <a:r>
              <a:rPr lang="en-US" sz="2000" dirty="0" err="1"/>
              <a:t>cout</a:t>
            </a:r>
            <a:r>
              <a:rPr lang="en-US" sz="2000" dirty="0"/>
              <a:t>&lt;&lt;"\n Volume with no argument passed ="&lt;&lt;volume; </a:t>
            </a:r>
          </a:p>
          <a:p>
            <a:pPr fontAlgn="auto">
              <a:spcBef>
                <a:spcPts val="0"/>
              </a:spcBef>
              <a:spcAft>
                <a:spcPts val="0"/>
              </a:spcAft>
              <a:defRPr/>
            </a:pPr>
            <a:r>
              <a:rPr lang="en-US" sz="2000" dirty="0"/>
              <a:t>volume=</a:t>
            </a:r>
            <a:r>
              <a:rPr lang="en-US" sz="2000" dirty="0" err="1"/>
              <a:t>vol</a:t>
            </a:r>
            <a:r>
              <a:rPr lang="en-US" sz="2000" dirty="0"/>
              <a:t>(length); </a:t>
            </a:r>
          </a:p>
          <a:p>
            <a:pPr fontAlgn="auto">
              <a:spcBef>
                <a:spcPts val="0"/>
              </a:spcBef>
              <a:spcAft>
                <a:spcPts val="0"/>
              </a:spcAft>
              <a:defRPr/>
            </a:pPr>
            <a:r>
              <a:rPr lang="en-US" sz="2000" dirty="0" err="1"/>
              <a:t>cout</a:t>
            </a:r>
            <a:r>
              <a:rPr lang="en-US" sz="2000" dirty="0"/>
              <a:t>&lt;&lt;"\n Volume with one argument passed = "&lt;&lt;volume; volume=</a:t>
            </a:r>
            <a:r>
              <a:rPr lang="en-US" sz="2000" dirty="0" err="1"/>
              <a:t>vol</a:t>
            </a:r>
            <a:r>
              <a:rPr lang="en-US" sz="2000" dirty="0"/>
              <a:t>(</a:t>
            </a:r>
            <a:r>
              <a:rPr lang="en-US" sz="2000" dirty="0" err="1"/>
              <a:t>length,width</a:t>
            </a:r>
            <a:r>
              <a:rPr lang="en-US" sz="2000" dirty="0"/>
              <a:t>); </a:t>
            </a:r>
          </a:p>
          <a:p>
            <a:pPr fontAlgn="auto">
              <a:spcBef>
                <a:spcPts val="0"/>
              </a:spcBef>
              <a:spcAft>
                <a:spcPts val="0"/>
              </a:spcAft>
              <a:defRPr/>
            </a:pPr>
            <a:r>
              <a:rPr lang="en-US" sz="2000" dirty="0" err="1"/>
              <a:t>getch</a:t>
            </a:r>
            <a:r>
              <a:rPr lang="en-US" sz="2000" dirty="0"/>
              <a:t>(); </a:t>
            </a:r>
          </a:p>
          <a:p>
            <a:pPr fontAlgn="auto">
              <a:spcBef>
                <a:spcPts val="0"/>
              </a:spcBef>
              <a:spcAft>
                <a:spcPts val="0"/>
              </a:spcAft>
              <a:defRPr/>
            </a:pPr>
            <a:r>
              <a:rPr lang="en-US" sz="2000" dirty="0"/>
              <a:t>return 0; }</a:t>
            </a:r>
          </a:p>
        </p:txBody>
      </p:sp>
      <p:sp>
        <p:nvSpPr>
          <p:cNvPr id="6" name="Rectangle 5"/>
          <p:cNvSpPr/>
          <p:nvPr/>
        </p:nvSpPr>
        <p:spPr>
          <a:xfrm>
            <a:off x="6019800" y="2819400"/>
            <a:ext cx="2971800" cy="1524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fontAlgn="auto">
              <a:spcBef>
                <a:spcPts val="0"/>
              </a:spcBef>
              <a:spcAft>
                <a:spcPts val="0"/>
              </a:spcAft>
              <a:defRPr/>
            </a:pPr>
            <a:r>
              <a:rPr lang="en-US" sz="2000" dirty="0" err="1"/>
              <a:t>int</a:t>
            </a:r>
            <a:r>
              <a:rPr lang="en-US" sz="2000" dirty="0"/>
              <a:t> </a:t>
            </a:r>
            <a:r>
              <a:rPr lang="en-US" sz="2000" dirty="0" err="1"/>
              <a:t>vol</a:t>
            </a:r>
            <a:r>
              <a:rPr lang="en-US" sz="2000" dirty="0"/>
              <a:t>(</a:t>
            </a:r>
            <a:r>
              <a:rPr lang="en-US" sz="2000" dirty="0" err="1"/>
              <a:t>int</a:t>
            </a:r>
            <a:r>
              <a:rPr lang="en-US" sz="2000" dirty="0"/>
              <a:t> </a:t>
            </a:r>
            <a:r>
              <a:rPr lang="en-US" sz="2000" dirty="0" err="1"/>
              <a:t>l,int</a:t>
            </a:r>
            <a:r>
              <a:rPr lang="en-US" sz="2000" dirty="0"/>
              <a:t> </a:t>
            </a:r>
            <a:r>
              <a:rPr lang="en-US" sz="2000" dirty="0" err="1"/>
              <a:t>h,int</a:t>
            </a:r>
            <a:r>
              <a:rPr lang="en-US" sz="2000" dirty="0"/>
              <a:t> w) </a:t>
            </a:r>
          </a:p>
          <a:p>
            <a:pPr fontAlgn="auto">
              <a:spcBef>
                <a:spcPts val="0"/>
              </a:spcBef>
              <a:spcAft>
                <a:spcPts val="0"/>
              </a:spcAft>
              <a:defRPr/>
            </a:pPr>
            <a:r>
              <a:rPr lang="en-US" sz="2000" dirty="0"/>
              <a:t>{</a:t>
            </a:r>
          </a:p>
          <a:p>
            <a:pPr fontAlgn="auto">
              <a:spcBef>
                <a:spcPts val="0"/>
              </a:spcBef>
              <a:spcAft>
                <a:spcPts val="0"/>
              </a:spcAft>
              <a:defRPr/>
            </a:pPr>
            <a:r>
              <a:rPr lang="en-US" sz="2000" dirty="0"/>
              <a:t> return l*h*w; </a:t>
            </a:r>
          </a:p>
          <a:p>
            <a:pPr fontAlgn="auto">
              <a:spcBef>
                <a:spcPts val="0"/>
              </a:spcBef>
              <a:spcAft>
                <a:spcPts val="0"/>
              </a:spcAft>
              <a:defRPr/>
            </a:pPr>
            <a:r>
              <a:rPr lang="en-US" sz="2000" dirty="0"/>
              <a:t>}</a:t>
            </a:r>
          </a:p>
        </p:txBody>
      </p:sp>
      <p:sp>
        <p:nvSpPr>
          <p:cNvPr id="7" name="Rectangle 6"/>
          <p:cNvSpPr/>
          <p:nvPr/>
        </p:nvSpPr>
        <p:spPr>
          <a:xfrm>
            <a:off x="4800600" y="228600"/>
            <a:ext cx="4191000" cy="2286000"/>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2400" b="1" dirty="0">
                <a:solidFill>
                  <a:srgbClr val="FF0000"/>
                </a:solidFill>
              </a:rPr>
              <a:t>Output:</a:t>
            </a:r>
          </a:p>
          <a:p>
            <a:pPr fontAlgn="auto">
              <a:spcBef>
                <a:spcPts val="0"/>
              </a:spcBef>
              <a:spcAft>
                <a:spcPts val="0"/>
              </a:spcAft>
              <a:defRPr/>
            </a:pPr>
            <a:r>
              <a:rPr lang="en-US" sz="2000" dirty="0"/>
              <a:t>Enter Length:6</a:t>
            </a:r>
          </a:p>
          <a:p>
            <a:pPr fontAlgn="auto">
              <a:spcBef>
                <a:spcPts val="0"/>
              </a:spcBef>
              <a:spcAft>
                <a:spcPts val="0"/>
              </a:spcAft>
              <a:defRPr/>
            </a:pPr>
            <a:r>
              <a:rPr lang="en-US" sz="2000" dirty="0"/>
              <a:t>Enter width:5</a:t>
            </a:r>
          </a:p>
          <a:p>
            <a:pPr fontAlgn="auto">
              <a:spcBef>
                <a:spcPts val="0"/>
              </a:spcBef>
              <a:spcAft>
                <a:spcPts val="0"/>
              </a:spcAft>
              <a:defRPr/>
            </a:pPr>
            <a:r>
              <a:rPr lang="en-US" sz="2000" dirty="0"/>
              <a:t>Enter height: 9</a:t>
            </a:r>
          </a:p>
          <a:p>
            <a:pPr fontAlgn="auto">
              <a:spcBef>
                <a:spcPts val="0"/>
              </a:spcBef>
              <a:spcAft>
                <a:spcPts val="0"/>
              </a:spcAft>
              <a:defRPr/>
            </a:pPr>
            <a:r>
              <a:rPr lang="en-US" sz="2000" dirty="0"/>
              <a:t>Volume with no argument passed =6</a:t>
            </a:r>
          </a:p>
          <a:p>
            <a:pPr fontAlgn="auto">
              <a:spcBef>
                <a:spcPts val="0"/>
              </a:spcBef>
              <a:spcAft>
                <a:spcPts val="0"/>
              </a:spcAft>
              <a:defRPr/>
            </a:pPr>
            <a:r>
              <a:rPr lang="en-US" sz="2000" dirty="0"/>
              <a:t>Volume with one argument passed=36</a:t>
            </a:r>
          </a:p>
          <a:p>
            <a:pPr fontAlgn="auto">
              <a:spcBef>
                <a:spcPts val="0"/>
              </a:spcBef>
              <a:spcAft>
                <a:spcPts val="0"/>
              </a:spcAft>
              <a:defRPr/>
            </a:pPr>
            <a:endParaRPr lang="en-US" dirty="0"/>
          </a:p>
        </p:txBody>
      </p:sp>
      <p:grpSp>
        <p:nvGrpSpPr>
          <p:cNvPr id="11" name="Group 10"/>
          <p:cNvGrpSpPr/>
          <p:nvPr/>
        </p:nvGrpSpPr>
        <p:grpSpPr>
          <a:xfrm>
            <a:off x="0" y="0"/>
            <a:ext cx="9144000" cy="6858000"/>
            <a:chOff x="0" y="0"/>
            <a:chExt cx="9144000" cy="6858000"/>
          </a:xfrm>
        </p:grpSpPr>
        <p:sp>
          <p:nvSpPr>
            <p:cNvPr id="12" name="Rectangle 11"/>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ate Placeholder 7"/>
          <p:cNvSpPr>
            <a:spLocks noGrp="1"/>
          </p:cNvSpPr>
          <p:nvPr>
            <p:ph type="dt" sz="half" idx="10"/>
          </p:nvPr>
        </p:nvSpPr>
        <p:spPr/>
        <p:txBody>
          <a:bodyPr/>
          <a:lstStyle/>
          <a:p>
            <a:fld id="{1274A5D5-6605-4F37-A130-3CC351998DB3}"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43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500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0"/>
                                        <p:tgtEl>
                                          <p:spTgt spid="6"/>
                                        </p:tgtEl>
                                      </p:cBhvr>
                                    </p:animEffect>
                                  </p:childTnLst>
                                </p:cTn>
                              </p:par>
                            </p:childTnLst>
                          </p:cTn>
                        </p:par>
                        <p:par>
                          <p:cTn id="12" fill="hold">
                            <p:stCondLst>
                              <p:cond delay="10500"/>
                            </p:stCondLst>
                            <p:childTnLst>
                              <p:par>
                                <p:cTn id="13" presetID="3" presetClass="entr" presetSubtype="10" fill="hold" grpId="0" nodeType="afterEffect">
                                  <p:stCondLst>
                                    <p:cond delay="500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C++ Functions</a:t>
            </a:r>
          </a:p>
        </p:txBody>
      </p:sp>
      <p:sp>
        <p:nvSpPr>
          <p:cNvPr id="93187" name="Rectangle 3"/>
          <p:cNvSpPr>
            <a:spLocks noGrp="1" noChangeArrowheads="1"/>
          </p:cNvSpPr>
          <p:nvPr>
            <p:ph type="body" idx="1"/>
          </p:nvPr>
        </p:nvSpPr>
        <p:spPr>
          <a:xfrm>
            <a:off x="381000" y="1524000"/>
            <a:ext cx="8229600" cy="4525963"/>
          </a:xfrm>
        </p:spPr>
        <p:txBody>
          <a:bodyPr/>
          <a:lstStyle/>
          <a:p>
            <a:pPr eaLnBrk="1" hangingPunct="1"/>
            <a:r>
              <a:rPr lang="en-US" b="1" dirty="0" smtClean="0"/>
              <a:t>Set of program statements</a:t>
            </a:r>
            <a:r>
              <a:rPr lang="en-US" dirty="0" smtClean="0"/>
              <a:t> that can be processed independently.</a:t>
            </a:r>
            <a:endParaRPr lang="en-US" b="1" dirty="0" smtClean="0"/>
          </a:p>
          <a:p>
            <a:pPr eaLnBrk="1" hangingPunct="1"/>
            <a:endParaRPr lang="en-US" b="1" dirty="0" smtClean="0"/>
          </a:p>
          <a:p>
            <a:pPr eaLnBrk="1" hangingPunct="1"/>
            <a:r>
              <a:rPr lang="en-US" dirty="0" smtClean="0"/>
              <a:t>Like in other languages, called </a:t>
            </a:r>
            <a:r>
              <a:rPr lang="en-US" b="1" dirty="0" smtClean="0"/>
              <a:t>subroutines</a:t>
            </a:r>
            <a:r>
              <a:rPr lang="en-US" dirty="0" smtClean="0"/>
              <a:t> or </a:t>
            </a:r>
            <a:r>
              <a:rPr lang="en-US" b="1" dirty="0" smtClean="0"/>
              <a:t>procedures</a:t>
            </a:r>
            <a:r>
              <a:rPr lang="en-US" dirty="0" smtClean="0"/>
              <a: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5A37A37F-A7EC-4EB8-982F-AD823477EE2A}"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b="1" smtClean="0"/>
              <a:t>Advantages …?</a:t>
            </a:r>
          </a:p>
        </p:txBody>
      </p:sp>
      <p:sp>
        <p:nvSpPr>
          <p:cNvPr id="3" name="Content Placeholder 2"/>
          <p:cNvSpPr>
            <a:spLocks noGrp="1"/>
          </p:cNvSpPr>
          <p:nvPr>
            <p:ph idx="1"/>
          </p:nvPr>
        </p:nvSpPr>
        <p:spPr/>
        <p:txBody>
          <a:bodyPr/>
          <a:lstStyle/>
          <a:p>
            <a:pPr eaLnBrk="1" hangingPunct="1"/>
            <a:r>
              <a:rPr lang="en-US" smtClean="0"/>
              <a:t>Elimination of redundant code</a:t>
            </a:r>
          </a:p>
          <a:p>
            <a:pPr eaLnBrk="1" hangingPunct="1"/>
            <a:r>
              <a:rPr lang="en-US" smtClean="0"/>
              <a:t>Easier debugging</a:t>
            </a:r>
          </a:p>
          <a:p>
            <a:pPr eaLnBrk="1" hangingPunct="1"/>
            <a:r>
              <a:rPr lang="en-US" smtClean="0"/>
              <a:t>Reduction in the Size of the code</a:t>
            </a:r>
          </a:p>
          <a:p>
            <a:pPr eaLnBrk="1" hangingPunct="1"/>
            <a:r>
              <a:rPr lang="en-US" smtClean="0"/>
              <a:t>Leads to reusability of the  code</a:t>
            </a:r>
          </a:p>
          <a:p>
            <a:pPr eaLnBrk="1" hangingPunct="1"/>
            <a:r>
              <a:rPr lang="en-US" smtClean="0"/>
              <a:t>Achievement of Procedure Abstraction</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F8D8D2E5-0757-4DAD-8AA1-3E7CA8FB781E}"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b="1" dirty="0" smtClean="0"/>
              <a:t>Function Prototype </a:t>
            </a:r>
          </a:p>
        </p:txBody>
      </p:sp>
      <p:sp>
        <p:nvSpPr>
          <p:cNvPr id="48131" name="Content Placeholder 2"/>
          <p:cNvSpPr>
            <a:spLocks noGrp="1"/>
          </p:cNvSpPr>
          <p:nvPr>
            <p:ph idx="1"/>
          </p:nvPr>
        </p:nvSpPr>
        <p:spPr/>
        <p:txBody>
          <a:bodyPr/>
          <a:lstStyle/>
          <a:p>
            <a:pPr eaLnBrk="1" hangingPunct="1"/>
            <a:r>
              <a:rPr lang="en-US" dirty="0" smtClean="0"/>
              <a:t>Is a declaration statement in program</a:t>
            </a:r>
          </a:p>
          <a:p>
            <a:pPr eaLnBrk="1" hangingPunct="1"/>
            <a:r>
              <a:rPr lang="en-US" dirty="0" smtClean="0"/>
              <a:t>Syntax:</a:t>
            </a:r>
          </a:p>
          <a:p>
            <a:pPr eaLnBrk="1" hangingPunct="1">
              <a:buFont typeface="Arial" pitchFamily="34" charset="0"/>
              <a:buNone/>
            </a:pPr>
            <a:r>
              <a:rPr lang="en-US" dirty="0" smtClean="0"/>
              <a:t>		</a:t>
            </a:r>
            <a:r>
              <a:rPr lang="en-US" sz="2800" dirty="0" smtClean="0"/>
              <a:t>Return type function name (parameter list);</a:t>
            </a:r>
          </a:p>
          <a:p>
            <a:pPr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8FB1511D-0614-4349-98F5-C17F94F5CB75}"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b="1" smtClean="0"/>
              <a:t>Sample function</a:t>
            </a:r>
          </a:p>
        </p:txBody>
      </p:sp>
      <p:sp>
        <p:nvSpPr>
          <p:cNvPr id="49155" name="Rectangle 3"/>
          <p:cNvSpPr>
            <a:spLocks noGrp="1" noChangeArrowheads="1"/>
          </p:cNvSpPr>
          <p:nvPr>
            <p:ph type="body" idx="1"/>
          </p:nvPr>
        </p:nvSpPr>
        <p:spPr>
          <a:xfrm>
            <a:off x="685800" y="3124200"/>
            <a:ext cx="7772400" cy="2590800"/>
          </a:xfrm>
        </p:spPr>
        <p:txBody>
          <a:bodyPr/>
          <a:lstStyle/>
          <a:p>
            <a:pPr eaLnBrk="1" hangingPunct="1">
              <a:buFontTx/>
              <a:buNone/>
            </a:pPr>
            <a:r>
              <a:rPr lang="en-US" b="1" smtClean="0">
                <a:latin typeface="Courier New" pitchFamily="49" charset="0"/>
              </a:rPr>
              <a:t>int add_int(int a, int b)</a:t>
            </a:r>
          </a:p>
          <a:p>
            <a:pPr eaLnBrk="1" hangingPunct="1">
              <a:buFontTx/>
              <a:buNone/>
            </a:pPr>
            <a:r>
              <a:rPr lang="en-US" b="1" smtClean="0">
                <a:latin typeface="Courier New" pitchFamily="49" charset="0"/>
              </a:rPr>
              <a:t>{</a:t>
            </a:r>
          </a:p>
          <a:p>
            <a:pPr lvl="1" eaLnBrk="1" hangingPunct="1">
              <a:buFontTx/>
              <a:buNone/>
            </a:pPr>
            <a:r>
              <a:rPr lang="en-US" sz="3200" b="1" smtClean="0">
                <a:latin typeface="Courier New" pitchFamily="49" charset="0"/>
              </a:rPr>
              <a:t>return(a+b);</a:t>
            </a:r>
          </a:p>
          <a:p>
            <a:pPr eaLnBrk="1" hangingPunct="1">
              <a:buFontTx/>
              <a:buNone/>
            </a:pPr>
            <a:r>
              <a:rPr lang="en-US" sz="3600" b="1" smtClean="0">
                <a:latin typeface="Courier New" pitchFamily="49" charset="0"/>
              </a:rPr>
              <a:t>}</a:t>
            </a:r>
          </a:p>
        </p:txBody>
      </p:sp>
      <p:sp>
        <p:nvSpPr>
          <p:cNvPr id="103428" name="Text Box 4"/>
          <p:cNvSpPr txBox="1">
            <a:spLocks noChangeArrowheads="1"/>
          </p:cNvSpPr>
          <p:nvPr/>
        </p:nvSpPr>
        <p:spPr bwMode="auto">
          <a:xfrm rot="21420207">
            <a:off x="206375" y="2182813"/>
            <a:ext cx="1466850" cy="36988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dirty="0">
                <a:solidFill>
                  <a:schemeClr val="bg1">
                    <a:lumMod val="50000"/>
                  </a:schemeClr>
                </a:solidFill>
                <a:latin typeface="Helvetica" pitchFamily="34" charset="0"/>
              </a:rPr>
              <a:t>Return type</a:t>
            </a:r>
          </a:p>
        </p:txBody>
      </p:sp>
      <p:sp>
        <p:nvSpPr>
          <p:cNvPr id="103429" name="Line 5"/>
          <p:cNvSpPr>
            <a:spLocks noChangeShapeType="1"/>
          </p:cNvSpPr>
          <p:nvPr/>
        </p:nvSpPr>
        <p:spPr bwMode="auto">
          <a:xfrm>
            <a:off x="990600" y="2667000"/>
            <a:ext cx="76200" cy="6096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solidFill>
                <a:schemeClr val="bg1">
                  <a:lumMod val="50000"/>
                </a:schemeClr>
              </a:solidFill>
              <a:latin typeface="+mn-lt"/>
            </a:endParaRPr>
          </a:p>
        </p:txBody>
      </p:sp>
      <p:sp>
        <p:nvSpPr>
          <p:cNvPr id="103430" name="Text Box 6"/>
          <p:cNvSpPr txBox="1">
            <a:spLocks noChangeArrowheads="1"/>
          </p:cNvSpPr>
          <p:nvPr/>
        </p:nvSpPr>
        <p:spPr bwMode="auto">
          <a:xfrm rot="20642271">
            <a:off x="1633538" y="2101850"/>
            <a:ext cx="1825625" cy="3683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dirty="0">
                <a:solidFill>
                  <a:schemeClr val="bg1">
                    <a:lumMod val="50000"/>
                  </a:schemeClr>
                </a:solidFill>
                <a:latin typeface="Helvetica" pitchFamily="34" charset="0"/>
              </a:rPr>
              <a:t>Function name</a:t>
            </a:r>
          </a:p>
        </p:txBody>
      </p:sp>
      <p:sp>
        <p:nvSpPr>
          <p:cNvPr id="103431" name="Line 7"/>
          <p:cNvSpPr>
            <a:spLocks noChangeShapeType="1"/>
          </p:cNvSpPr>
          <p:nvPr/>
        </p:nvSpPr>
        <p:spPr bwMode="auto">
          <a:xfrm>
            <a:off x="2514600" y="2514600"/>
            <a:ext cx="76200" cy="6096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solidFill>
                <a:schemeClr val="bg1">
                  <a:lumMod val="50000"/>
                </a:schemeClr>
              </a:solidFill>
              <a:latin typeface="+mn-lt"/>
            </a:endParaRPr>
          </a:p>
        </p:txBody>
      </p:sp>
      <p:sp>
        <p:nvSpPr>
          <p:cNvPr id="103432" name="Line 8"/>
          <p:cNvSpPr>
            <a:spLocks noChangeShapeType="1"/>
          </p:cNvSpPr>
          <p:nvPr/>
        </p:nvSpPr>
        <p:spPr bwMode="auto">
          <a:xfrm flipH="1">
            <a:off x="4800600" y="2438400"/>
            <a:ext cx="228600" cy="7620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solidFill>
                <a:schemeClr val="bg1">
                  <a:lumMod val="50000"/>
                </a:schemeClr>
              </a:solidFill>
              <a:latin typeface="+mn-lt"/>
            </a:endParaRPr>
          </a:p>
        </p:txBody>
      </p:sp>
      <p:sp>
        <p:nvSpPr>
          <p:cNvPr id="103433" name="Text Box 9"/>
          <p:cNvSpPr txBox="1">
            <a:spLocks noChangeArrowheads="1"/>
          </p:cNvSpPr>
          <p:nvPr/>
        </p:nvSpPr>
        <p:spPr bwMode="auto">
          <a:xfrm rot="21463989">
            <a:off x="4441825" y="1944688"/>
            <a:ext cx="2262188" cy="3683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dirty="0">
                <a:solidFill>
                  <a:schemeClr val="bg1">
                    <a:lumMod val="50000"/>
                  </a:schemeClr>
                </a:solidFill>
                <a:latin typeface="Helvetica" pitchFamily="34" charset="0"/>
              </a:rPr>
              <a:t>Formal parameters</a:t>
            </a:r>
          </a:p>
        </p:txBody>
      </p:sp>
      <p:sp>
        <p:nvSpPr>
          <p:cNvPr id="103434" name="Line 10"/>
          <p:cNvSpPr>
            <a:spLocks noChangeShapeType="1"/>
          </p:cNvSpPr>
          <p:nvPr/>
        </p:nvSpPr>
        <p:spPr bwMode="auto">
          <a:xfrm>
            <a:off x="5867400" y="2286000"/>
            <a:ext cx="304800" cy="7620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solidFill>
                <a:schemeClr val="bg1">
                  <a:lumMod val="50000"/>
                </a:schemeClr>
              </a:solidFill>
              <a:latin typeface="+mn-lt"/>
            </a:endParaRPr>
          </a:p>
        </p:txBody>
      </p:sp>
      <p:sp>
        <p:nvSpPr>
          <p:cNvPr id="103435" name="Text Box 11"/>
          <p:cNvSpPr txBox="1">
            <a:spLocks noChangeArrowheads="1"/>
          </p:cNvSpPr>
          <p:nvPr/>
        </p:nvSpPr>
        <p:spPr bwMode="auto">
          <a:xfrm rot="22655182">
            <a:off x="6135688" y="5314950"/>
            <a:ext cx="1774825" cy="369888"/>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dirty="0">
                <a:solidFill>
                  <a:schemeClr val="bg1">
                    <a:lumMod val="50000"/>
                  </a:schemeClr>
                </a:solidFill>
                <a:latin typeface="Helvetica" pitchFamily="34" charset="0"/>
              </a:rPr>
              <a:t>Function body</a:t>
            </a:r>
          </a:p>
        </p:txBody>
      </p:sp>
      <p:sp>
        <p:nvSpPr>
          <p:cNvPr id="103436" name="Line 12"/>
          <p:cNvSpPr>
            <a:spLocks noChangeShapeType="1"/>
          </p:cNvSpPr>
          <p:nvPr/>
        </p:nvSpPr>
        <p:spPr bwMode="auto">
          <a:xfrm flipH="1" flipV="1">
            <a:off x="4283075" y="4660900"/>
            <a:ext cx="1600200" cy="4572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solidFill>
                <a:schemeClr val="bg1">
                  <a:lumMod val="50000"/>
                </a:schemeClr>
              </a:solidFill>
              <a:latin typeface="+mn-lt"/>
            </a:endParaRPr>
          </a:p>
        </p:txBody>
      </p:sp>
      <p:grpSp>
        <p:nvGrpSpPr>
          <p:cNvPr id="16" name="Group 15"/>
          <p:cNvGrpSpPr/>
          <p:nvPr/>
        </p:nvGrpSpPr>
        <p:grpSpPr>
          <a:xfrm>
            <a:off x="0" y="0"/>
            <a:ext cx="9144000" cy="6858000"/>
            <a:chOff x="0" y="0"/>
            <a:chExt cx="9144000" cy="6858000"/>
          </a:xfrm>
        </p:grpSpPr>
        <p:sp>
          <p:nvSpPr>
            <p:cNvPr id="17" name="Rectangle 16"/>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20" name="Date Placeholder 19"/>
          <p:cNvSpPr>
            <a:spLocks noGrp="1"/>
          </p:cNvSpPr>
          <p:nvPr>
            <p:ph type="dt" sz="half" idx="10"/>
          </p:nvPr>
        </p:nvSpPr>
        <p:spPr/>
        <p:txBody>
          <a:bodyPr/>
          <a:lstStyle/>
          <a:p>
            <a:fld id="{7300E5F6-3B39-4ECC-B77D-22EDE7BEAD63}" type="datetime1">
              <a:rPr lang="en-US" smtClean="0"/>
              <a:t>8/16/2018</a:t>
            </a:fld>
            <a:endParaRPr lang="en-US"/>
          </a:p>
        </p:txBody>
      </p:sp>
      <p:sp>
        <p:nvSpPr>
          <p:cNvPr id="21" name="Slide Number Placeholder 20"/>
          <p:cNvSpPr>
            <a:spLocks noGrp="1"/>
          </p:cNvSpPr>
          <p:nvPr>
            <p:ph type="sldNum" sz="quarter" idx="12"/>
          </p:nvPr>
        </p:nvSpPr>
        <p:spPr/>
        <p:txBody>
          <a:bodyPr/>
          <a:lstStyle/>
          <a:p>
            <a:fld id="{BFFEF632-3232-4B5E-A6EE-15636C3A051E}"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4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4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30" grpId="0"/>
      <p:bldP spid="103433" grpId="0"/>
      <p:bldP spid="1034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b="1" smtClean="0"/>
              <a:t>Function Overloading</a:t>
            </a:r>
          </a:p>
        </p:txBody>
      </p:sp>
      <p:sp>
        <p:nvSpPr>
          <p:cNvPr id="3" name="Content Placeholder 2"/>
          <p:cNvSpPr>
            <a:spLocks noGrp="1"/>
          </p:cNvSpPr>
          <p:nvPr>
            <p:ph idx="1"/>
          </p:nvPr>
        </p:nvSpPr>
        <p:spPr/>
        <p:txBody>
          <a:bodyPr/>
          <a:lstStyle/>
          <a:p>
            <a:pPr algn="ctr" eaLnBrk="1" hangingPunct="1">
              <a:buFont typeface="Arial" pitchFamily="34" charset="0"/>
              <a:buNone/>
            </a:pPr>
            <a:r>
              <a:rPr lang="en-US" dirty="0" smtClean="0"/>
              <a:t>Multiple functions to share the </a:t>
            </a:r>
            <a:r>
              <a:rPr lang="en-US" b="1" dirty="0" smtClean="0"/>
              <a:t>same name</a:t>
            </a:r>
            <a:r>
              <a:rPr lang="en-US" dirty="0" smtClean="0"/>
              <a:t> with </a:t>
            </a:r>
            <a:r>
              <a:rPr lang="en-US" b="1" dirty="0" smtClean="0"/>
              <a:t>different signatures(types</a:t>
            </a:r>
            <a:r>
              <a:rPr lang="en-US" dirty="0" smtClean="0"/>
              <a:t> or </a:t>
            </a:r>
            <a:r>
              <a:rPr lang="en-US" b="1" dirty="0" smtClean="0"/>
              <a:t>numbers)</a:t>
            </a:r>
            <a:r>
              <a:rPr lang="en-US" dirty="0" smtClean="0"/>
              <a:t>.</a:t>
            </a:r>
          </a:p>
        </p:txBody>
      </p:sp>
      <p:sp>
        <p:nvSpPr>
          <p:cNvPr id="4" name="TextBox 3"/>
          <p:cNvSpPr txBox="1"/>
          <p:nvPr/>
        </p:nvSpPr>
        <p:spPr>
          <a:xfrm>
            <a:off x="762000" y="3729097"/>
            <a:ext cx="2971800" cy="2062103"/>
          </a:xfrm>
          <a:prstGeom prst="rect">
            <a:avLst/>
          </a:prstGeom>
          <a:solidFill>
            <a:schemeClr val="bg1">
              <a:lumMod val="85000"/>
            </a:schemeClr>
          </a:solidFill>
          <a:scene3d>
            <a:camera prst="perspectiveRight"/>
            <a:lightRig rig="threePt" dir="t"/>
          </a:scene3d>
          <a:sp3d>
            <a:bevelT/>
          </a:sp3d>
        </p:spPr>
        <p:txBody>
          <a:bodyPr>
            <a:spAutoFit/>
          </a:bodyPr>
          <a:lstStyle/>
          <a:p>
            <a:pPr fontAlgn="auto">
              <a:spcBef>
                <a:spcPts val="0"/>
              </a:spcBef>
              <a:spcAft>
                <a:spcPts val="0"/>
              </a:spcAft>
              <a:defRPr/>
            </a:pPr>
            <a:r>
              <a:rPr lang="en-US" sz="3200" dirty="0" err="1">
                <a:latin typeface="+mn-lt"/>
              </a:rPr>
              <a:t>int</a:t>
            </a:r>
            <a:r>
              <a:rPr lang="en-US" sz="3200" dirty="0">
                <a:latin typeface="+mn-lt"/>
              </a:rPr>
              <a:t> </a:t>
            </a:r>
            <a:r>
              <a:rPr lang="en-US" sz="3200" dirty="0" err="1">
                <a:latin typeface="+mn-lt"/>
              </a:rPr>
              <a:t>myfunc</a:t>
            </a:r>
            <a:r>
              <a:rPr lang="en-US" sz="3200" dirty="0">
                <a:latin typeface="+mn-lt"/>
              </a:rPr>
              <a:t>(</a:t>
            </a:r>
            <a:r>
              <a:rPr lang="en-US" sz="3200" dirty="0" err="1">
                <a:latin typeface="+mn-lt"/>
              </a:rPr>
              <a:t>int</a:t>
            </a:r>
            <a:r>
              <a:rPr lang="en-US" sz="3200" dirty="0">
                <a:latin typeface="+mn-lt"/>
              </a:rPr>
              <a:t> </a:t>
            </a:r>
            <a:r>
              <a:rPr lang="en-US" sz="3200" dirty="0" err="1">
                <a:latin typeface="+mn-lt"/>
              </a:rPr>
              <a:t>i</a:t>
            </a:r>
            <a:r>
              <a:rPr lang="en-US" sz="3200" dirty="0">
                <a:latin typeface="+mn-lt"/>
              </a:rPr>
              <a:t>)</a:t>
            </a:r>
          </a:p>
          <a:p>
            <a:pPr fontAlgn="auto">
              <a:spcBef>
                <a:spcPts val="0"/>
              </a:spcBef>
              <a:spcAft>
                <a:spcPts val="0"/>
              </a:spcAft>
              <a:defRPr/>
            </a:pPr>
            <a:r>
              <a:rPr lang="en-US" sz="3200" dirty="0">
                <a:latin typeface="+mn-lt"/>
              </a:rPr>
              <a:t>{</a:t>
            </a:r>
          </a:p>
          <a:p>
            <a:pPr fontAlgn="auto">
              <a:spcBef>
                <a:spcPts val="0"/>
              </a:spcBef>
              <a:spcAft>
                <a:spcPts val="0"/>
              </a:spcAft>
              <a:defRPr/>
            </a:pPr>
            <a:r>
              <a:rPr lang="en-US" sz="3200" dirty="0">
                <a:latin typeface="+mn-lt"/>
              </a:rPr>
              <a:t>return </a:t>
            </a:r>
            <a:r>
              <a:rPr lang="en-US" sz="3200" dirty="0" err="1">
                <a:latin typeface="+mn-lt"/>
              </a:rPr>
              <a:t>i</a:t>
            </a:r>
            <a:r>
              <a:rPr lang="en-US" sz="3200" dirty="0">
                <a:latin typeface="+mn-lt"/>
              </a:rPr>
              <a:t>;</a:t>
            </a:r>
          </a:p>
          <a:p>
            <a:pPr fontAlgn="auto">
              <a:spcBef>
                <a:spcPts val="0"/>
              </a:spcBef>
              <a:spcAft>
                <a:spcPts val="0"/>
              </a:spcAft>
              <a:defRPr/>
            </a:pPr>
            <a:r>
              <a:rPr lang="en-US" sz="3200" dirty="0">
                <a:latin typeface="+mn-lt"/>
              </a:rPr>
              <a:t>}</a:t>
            </a:r>
          </a:p>
        </p:txBody>
      </p:sp>
      <p:sp>
        <p:nvSpPr>
          <p:cNvPr id="5" name="TextBox 4"/>
          <p:cNvSpPr txBox="1"/>
          <p:nvPr/>
        </p:nvSpPr>
        <p:spPr>
          <a:xfrm>
            <a:off x="4648200" y="3729097"/>
            <a:ext cx="3657600" cy="2062103"/>
          </a:xfrm>
          <a:prstGeom prst="rect">
            <a:avLst/>
          </a:prstGeom>
          <a:solidFill>
            <a:schemeClr val="bg2">
              <a:lumMod val="90000"/>
            </a:schemeClr>
          </a:solidFill>
          <a:scene3d>
            <a:camera prst="perspectiveRight"/>
            <a:lightRig rig="threePt" dir="t"/>
          </a:scene3d>
          <a:sp3d>
            <a:bevelT/>
          </a:sp3d>
        </p:spPr>
        <p:txBody>
          <a:bodyPr>
            <a:spAutoFit/>
          </a:bodyPr>
          <a:lstStyle/>
          <a:p>
            <a:pPr fontAlgn="auto">
              <a:spcBef>
                <a:spcPts val="0"/>
              </a:spcBef>
              <a:spcAft>
                <a:spcPts val="0"/>
              </a:spcAft>
              <a:defRPr/>
            </a:pPr>
            <a:r>
              <a:rPr lang="en-US" sz="3200" dirty="0" err="1">
                <a:latin typeface="+mn-lt"/>
              </a:rPr>
              <a:t>int</a:t>
            </a:r>
            <a:r>
              <a:rPr lang="en-US" sz="3200" dirty="0">
                <a:latin typeface="+mn-lt"/>
              </a:rPr>
              <a:t> </a:t>
            </a:r>
            <a:r>
              <a:rPr lang="en-US" sz="3200" dirty="0" err="1">
                <a:latin typeface="+mn-lt"/>
              </a:rPr>
              <a:t>myfunc</a:t>
            </a:r>
            <a:r>
              <a:rPr lang="en-US" sz="3200" dirty="0">
                <a:latin typeface="+mn-lt"/>
              </a:rPr>
              <a:t>(</a:t>
            </a:r>
            <a:r>
              <a:rPr lang="en-US" sz="3200" dirty="0" err="1">
                <a:latin typeface="+mn-lt"/>
              </a:rPr>
              <a:t>int</a:t>
            </a:r>
            <a:r>
              <a:rPr lang="en-US" sz="3200" dirty="0">
                <a:latin typeface="+mn-lt"/>
              </a:rPr>
              <a:t> </a:t>
            </a:r>
            <a:r>
              <a:rPr lang="en-US" sz="3200" dirty="0" err="1">
                <a:latin typeface="+mn-lt"/>
              </a:rPr>
              <a:t>i</a:t>
            </a:r>
            <a:r>
              <a:rPr lang="en-US" sz="3200" dirty="0">
                <a:latin typeface="+mn-lt"/>
              </a:rPr>
              <a:t>, </a:t>
            </a:r>
            <a:r>
              <a:rPr lang="en-US" sz="3200" dirty="0" err="1">
                <a:latin typeface="+mn-lt"/>
              </a:rPr>
              <a:t>int</a:t>
            </a:r>
            <a:r>
              <a:rPr lang="en-US" sz="3200" dirty="0">
                <a:latin typeface="+mn-lt"/>
              </a:rPr>
              <a:t> j)</a:t>
            </a:r>
          </a:p>
          <a:p>
            <a:pPr fontAlgn="auto">
              <a:spcBef>
                <a:spcPts val="0"/>
              </a:spcBef>
              <a:spcAft>
                <a:spcPts val="0"/>
              </a:spcAft>
              <a:defRPr/>
            </a:pPr>
            <a:r>
              <a:rPr lang="en-US" sz="3200" dirty="0">
                <a:latin typeface="+mn-lt"/>
              </a:rPr>
              <a:t>{</a:t>
            </a:r>
          </a:p>
          <a:p>
            <a:pPr fontAlgn="auto">
              <a:spcBef>
                <a:spcPts val="0"/>
              </a:spcBef>
              <a:spcAft>
                <a:spcPts val="0"/>
              </a:spcAft>
              <a:defRPr/>
            </a:pPr>
            <a:r>
              <a:rPr lang="en-US" sz="3200" dirty="0">
                <a:latin typeface="+mn-lt"/>
              </a:rPr>
              <a:t>return </a:t>
            </a:r>
            <a:r>
              <a:rPr lang="en-US" sz="3200" dirty="0" err="1">
                <a:latin typeface="+mn-lt"/>
              </a:rPr>
              <a:t>i</a:t>
            </a:r>
            <a:r>
              <a:rPr lang="en-US" sz="3200" dirty="0">
                <a:latin typeface="+mn-lt"/>
              </a:rPr>
              <a:t>*j;</a:t>
            </a:r>
          </a:p>
          <a:p>
            <a:pPr fontAlgn="auto">
              <a:spcBef>
                <a:spcPts val="0"/>
              </a:spcBef>
              <a:spcAft>
                <a:spcPts val="0"/>
              </a:spcAft>
              <a:defRPr/>
            </a:pPr>
            <a:r>
              <a:rPr lang="en-US" sz="3200" dirty="0">
                <a:latin typeface="+mn-lt"/>
              </a:rPr>
              <a:t>}</a:t>
            </a:r>
          </a:p>
        </p:txBody>
      </p:sp>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0" name="Date Placeholder 9"/>
          <p:cNvSpPr>
            <a:spLocks noGrp="1"/>
          </p:cNvSpPr>
          <p:nvPr>
            <p:ph type="dt" sz="half" idx="10"/>
          </p:nvPr>
        </p:nvSpPr>
        <p:spPr/>
        <p:txBody>
          <a:bodyPr/>
          <a:lstStyle/>
          <a:p>
            <a:fld id="{FCCA537B-7C6A-4CCB-BF0F-8B6A3F332FE3}" type="datetime1">
              <a:rPr lang="en-US" smtClean="0"/>
              <a:t>8/16/2018</a:t>
            </a:fld>
            <a:endParaRPr lang="en-US"/>
          </a:p>
        </p:txBody>
      </p:sp>
      <p:sp>
        <p:nvSpPr>
          <p:cNvPr id="11" name="Slide Number Placeholder 10"/>
          <p:cNvSpPr>
            <a:spLocks noGrp="1"/>
          </p:cNvSpPr>
          <p:nvPr>
            <p:ph type="sldNum" sz="quarter" idx="12"/>
          </p:nvPr>
        </p:nvSpPr>
        <p:spPr/>
        <p:txBody>
          <a:bodyPr/>
          <a:lstStyle/>
          <a:p>
            <a:fld id="{BFFEF632-3232-4B5E-A6EE-15636C3A051E}"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1" presetClass="entr" presetSubtype="0" fill="hold" nodeType="click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par>
                                <p:cTn id="16" presetID="41" presetClass="entr" presetSubtype="0" fill="hold" nodeType="with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endParaRPr lang="en-US" b="1" dirty="0" smtClean="0"/>
          </a:p>
        </p:txBody>
      </p:sp>
      <p:sp>
        <p:nvSpPr>
          <p:cNvPr id="3" name="Content Placeholder 2"/>
          <p:cNvSpPr>
            <a:spLocks noGrp="1"/>
          </p:cNvSpPr>
          <p:nvPr>
            <p:ph idx="1"/>
          </p:nvPr>
        </p:nvSpPr>
        <p:spPr>
          <a:xfrm>
            <a:off x="304800" y="1600200"/>
            <a:ext cx="8229600" cy="4525963"/>
          </a:xfrm>
        </p:spPr>
        <p:txBody>
          <a:bodyPr rtlCol="0">
            <a:normAutofit/>
          </a:bodyPr>
          <a:lstStyle/>
          <a:p>
            <a:pPr eaLnBrk="1" fontAlgn="auto" hangingPunct="1">
              <a:spcAft>
                <a:spcPts val="0"/>
              </a:spcAft>
              <a:defRPr/>
            </a:pPr>
            <a:r>
              <a:rPr lang="en-US" dirty="0" smtClean="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rPr>
              <a:t>Disadvantages of using function</a:t>
            </a:r>
          </a:p>
          <a:p>
            <a:pPr marL="692150" lvl="1" indent="-292100">
              <a:spcBef>
                <a:spcPts val="0"/>
              </a:spcBef>
              <a:buClr>
                <a:schemeClr val="accent1"/>
              </a:buClr>
              <a:buSzPct val="70000"/>
              <a:buFont typeface="Wingdings 2"/>
              <a:buChar char=""/>
              <a:defRPr/>
            </a:pPr>
            <a:r>
              <a:rPr lang="en-US" dirty="0" smtClean="0"/>
              <a:t>Every time a function is called, it take a lot of extra time in executing a series of instructions.</a:t>
            </a:r>
          </a:p>
          <a:p>
            <a:pPr marL="692150" lvl="1" indent="-292100">
              <a:spcBef>
                <a:spcPts val="0"/>
              </a:spcBef>
              <a:buClr>
                <a:schemeClr val="accent1"/>
              </a:buClr>
              <a:buSzPct val="70000"/>
              <a:buFont typeface="Wingdings 2"/>
              <a:buChar char=""/>
              <a:defRPr/>
            </a:pPr>
            <a:r>
              <a:rPr lang="en-US" dirty="0" smtClean="0"/>
              <a:t>In the following ways of execution it takes more time</a:t>
            </a:r>
          </a:p>
          <a:p>
            <a:pPr marL="1092200" lvl="2" indent="-292100">
              <a:spcBef>
                <a:spcPts val="0"/>
              </a:spcBef>
              <a:buClr>
                <a:schemeClr val="accent1"/>
              </a:buClr>
              <a:buSzPct val="70000"/>
              <a:buFont typeface="Wingdings" pitchFamily="2" charset="2"/>
              <a:buChar char="§"/>
              <a:defRPr/>
            </a:pPr>
            <a:r>
              <a:rPr lang="en-US" dirty="0" smtClean="0"/>
              <a:t>Jumping to the function</a:t>
            </a:r>
          </a:p>
          <a:p>
            <a:pPr marL="1092200" lvl="2" indent="-292100">
              <a:spcBef>
                <a:spcPts val="0"/>
              </a:spcBef>
              <a:buClr>
                <a:schemeClr val="accent1"/>
              </a:buClr>
              <a:buSzPct val="70000"/>
              <a:buFont typeface="Wingdings" pitchFamily="2" charset="2"/>
              <a:buChar char="§"/>
              <a:defRPr/>
            </a:pPr>
            <a:r>
              <a:rPr lang="en-US" dirty="0" smtClean="0"/>
              <a:t>Saving in Register.</a:t>
            </a:r>
          </a:p>
          <a:p>
            <a:pPr marL="1092200" lvl="2" indent="-292100">
              <a:spcBef>
                <a:spcPts val="0"/>
              </a:spcBef>
              <a:buClr>
                <a:schemeClr val="accent1"/>
              </a:buClr>
              <a:buSzPct val="70000"/>
              <a:buFont typeface="Wingdings" pitchFamily="2" charset="2"/>
              <a:buChar char="§"/>
              <a:defRPr/>
            </a:pPr>
            <a:r>
              <a:rPr lang="en-US" dirty="0" smtClean="0"/>
              <a:t>Pushing arguments into the stack.</a:t>
            </a:r>
          </a:p>
          <a:p>
            <a:pPr marL="1092200" lvl="2" indent="-292100">
              <a:spcBef>
                <a:spcPts val="0"/>
              </a:spcBef>
              <a:buClr>
                <a:schemeClr val="accent1"/>
              </a:buClr>
              <a:buSzPct val="70000"/>
              <a:buFont typeface="Wingdings" pitchFamily="2" charset="2"/>
              <a:buChar char="§"/>
              <a:defRPr/>
            </a:pPr>
            <a:r>
              <a:rPr lang="en-US" dirty="0" smtClean="0"/>
              <a:t>Returning to the calling function.</a:t>
            </a:r>
          </a:p>
          <a:p>
            <a:pPr eaLnBrk="1" fontAlgn="auto" hangingPunct="1">
              <a:spcAft>
                <a:spcPts val="0"/>
              </a:spcAft>
              <a:defRPr/>
            </a:pP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4A2EED4F-AF32-4D01-93D8-C75FF9D6D3A2}"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b="1" dirty="0" smtClean="0"/>
              <a:t>Procedure Oriented </a:t>
            </a:r>
            <a:r>
              <a:rPr lang="en-US" b="1" dirty="0"/>
              <a:t>Language</a:t>
            </a:r>
            <a:br>
              <a:rPr lang="en-US" b="1" dirty="0"/>
            </a:br>
            <a:r>
              <a:rPr lang="en-US" b="1" dirty="0" smtClean="0"/>
              <a:t>- Characteristics -</a:t>
            </a:r>
            <a:endParaRPr lang="en-US" dirty="0"/>
          </a:p>
        </p:txBody>
      </p:sp>
      <p:sp>
        <p:nvSpPr>
          <p:cNvPr id="7171" name="Content Placeholder 2"/>
          <p:cNvSpPr>
            <a:spLocks noGrp="1"/>
          </p:cNvSpPr>
          <p:nvPr>
            <p:ph idx="1"/>
          </p:nvPr>
        </p:nvSpPr>
        <p:spPr>
          <a:xfrm>
            <a:off x="457200" y="1828800"/>
            <a:ext cx="8458200" cy="3962400"/>
          </a:xfrm>
        </p:spPr>
        <p:txBody>
          <a:bodyPr/>
          <a:lstStyle/>
          <a:p>
            <a:pPr eaLnBrk="1" hangingPunct="1"/>
            <a:r>
              <a:rPr lang="en-US" dirty="0" smtClean="0"/>
              <a:t>Emphasis is on doing things (algorithms).</a:t>
            </a:r>
          </a:p>
          <a:p>
            <a:pPr eaLnBrk="1" hangingPunct="1"/>
            <a:r>
              <a:rPr lang="en-US" dirty="0" smtClean="0"/>
              <a:t>Larger programs are divided into smaller programs known as functions.</a:t>
            </a:r>
          </a:p>
          <a:p>
            <a:pPr eaLnBrk="1" hangingPunct="1"/>
            <a:r>
              <a:rPr lang="en-US" dirty="0" smtClean="0"/>
              <a:t>Most of the functions share global data.</a:t>
            </a:r>
          </a:p>
          <a:p>
            <a:pPr eaLnBrk="1" hangingPunct="1"/>
            <a:r>
              <a:rPr lang="en-US" dirty="0" smtClean="0"/>
              <a:t>Data move openly around the system from function to function.</a:t>
            </a:r>
          </a:p>
          <a:p>
            <a:pPr eaLnBrk="1" hangingPunct="1"/>
            <a:r>
              <a:rPr lang="en-US" dirty="0" smtClean="0"/>
              <a:t>Employs </a:t>
            </a:r>
            <a:r>
              <a:rPr lang="en-US" i="1" dirty="0" smtClean="0"/>
              <a:t>top-down </a:t>
            </a:r>
            <a:r>
              <a:rPr lang="en-US" dirty="0" smtClean="0"/>
              <a:t>approach in program design.</a:t>
            </a:r>
          </a:p>
        </p:txBody>
      </p:sp>
      <p:cxnSp>
        <p:nvCxnSpPr>
          <p:cNvPr id="7" name="Straight Connector 6"/>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ate Placeholder 10"/>
          <p:cNvSpPr>
            <a:spLocks noGrp="1"/>
          </p:cNvSpPr>
          <p:nvPr>
            <p:ph type="dt" sz="half" idx="10"/>
          </p:nvPr>
        </p:nvSpPr>
        <p:spPr/>
        <p:txBody>
          <a:bodyPr/>
          <a:lstStyle/>
          <a:p>
            <a:fld id="{A961149D-1891-471F-BB1A-5D23B3D23212}"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b="1" smtClean="0"/>
              <a:t>Inline Functions</a:t>
            </a: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marL="0" indent="0" eaLnBrk="1" hangingPunct="1">
              <a:buFont typeface="Arial" pitchFamily="34" charset="0"/>
              <a:buNone/>
            </a:pPr>
            <a:r>
              <a:rPr lang="en-US" dirty="0" smtClean="0"/>
              <a:t>Inline functions are those whose </a:t>
            </a:r>
            <a:r>
              <a:rPr lang="en-US" b="1" dirty="0" smtClean="0"/>
              <a:t>function body </a:t>
            </a:r>
            <a:r>
              <a:rPr lang="en-US" dirty="0" smtClean="0"/>
              <a:t>is inserted </a:t>
            </a:r>
            <a:r>
              <a:rPr lang="en-US" b="1" dirty="0" smtClean="0"/>
              <a:t>in place</a:t>
            </a:r>
            <a:r>
              <a:rPr lang="en-US" dirty="0" smtClean="0"/>
              <a:t> of the </a:t>
            </a:r>
            <a:r>
              <a:rPr lang="en-US" b="1" dirty="0" smtClean="0"/>
              <a:t>function call</a:t>
            </a:r>
            <a:r>
              <a:rPr lang="en-US" dirty="0" smtClean="0"/>
              <a:t> statement during the compilation process.</a:t>
            </a:r>
          </a:p>
          <a:p>
            <a:pPr algn="just" eaLnBrk="1" hangingPunct="1">
              <a:buFont typeface="Arial" pitchFamily="34" charset="0"/>
              <a:buNone/>
            </a:pPr>
            <a:endParaRPr lang="en-US" dirty="0" smtClean="0"/>
          </a:p>
          <a:p>
            <a:pPr eaLnBrk="1" hangingPunct="1"/>
            <a:r>
              <a:rPr lang="en-US" b="1" dirty="0" smtClean="0"/>
              <a:t>Syntax:</a:t>
            </a:r>
          </a:p>
          <a:p>
            <a:pPr eaLnBrk="1" hangingPunct="1">
              <a:buFont typeface="Arial" pitchFamily="34" charset="0"/>
              <a:buNone/>
            </a:pPr>
            <a:r>
              <a:rPr lang="en-US" b="1" dirty="0" smtClean="0"/>
              <a:t>		</a:t>
            </a:r>
            <a:r>
              <a:rPr lang="en-US" sz="3000" b="1" dirty="0" smtClean="0"/>
              <a:t>inline </a:t>
            </a:r>
            <a:r>
              <a:rPr lang="en-US" sz="3000" dirty="0" err="1" smtClean="0"/>
              <a:t>returntype</a:t>
            </a:r>
            <a:r>
              <a:rPr lang="en-US" sz="3000" dirty="0" smtClean="0"/>
              <a:t> </a:t>
            </a:r>
            <a:r>
              <a:rPr lang="en-US" sz="3000" dirty="0" err="1" smtClean="0"/>
              <a:t>func_name</a:t>
            </a:r>
            <a:r>
              <a:rPr lang="en-US" sz="3000" dirty="0" smtClean="0"/>
              <a:t>(formal parameters)</a:t>
            </a:r>
          </a:p>
          <a:p>
            <a:pPr eaLnBrk="1" hangingPunct="1">
              <a:buFont typeface="Arial" pitchFamily="34" charset="0"/>
              <a:buNone/>
            </a:pPr>
            <a:r>
              <a:rPr lang="en-US" sz="3000" dirty="0" smtClean="0"/>
              <a:t>			     {</a:t>
            </a:r>
          </a:p>
          <a:p>
            <a:pPr eaLnBrk="1" hangingPunct="1">
              <a:buFont typeface="Arial" pitchFamily="34" charset="0"/>
              <a:buNone/>
            </a:pPr>
            <a:r>
              <a:rPr lang="en-US" sz="3000" dirty="0" smtClean="0"/>
              <a:t>			    	function body</a:t>
            </a:r>
          </a:p>
          <a:p>
            <a:pPr eaLnBrk="1" hangingPunct="1">
              <a:buFont typeface="Arial" pitchFamily="34" charset="0"/>
              <a:buNone/>
            </a:pPr>
            <a:r>
              <a:rPr lang="en-US" sz="3000" dirty="0" smtClean="0"/>
              <a:t>			     }</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8D7C938E-D403-4792-9E1F-8CC2AA548EC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186766" cy="560406"/>
          </a:xfrm>
        </p:spPr>
        <p:txBody>
          <a:bodyPr>
            <a:normAutofit fontScale="90000"/>
          </a:bodyPr>
          <a:lstStyle/>
          <a:p>
            <a:pPr algn="ctr"/>
            <a:r>
              <a:rPr lang="en-US" dirty="0"/>
              <a:t>Inline function</a:t>
            </a:r>
            <a:endParaRPr lang="en-IN" dirty="0"/>
          </a:p>
        </p:txBody>
      </p:sp>
      <p:sp>
        <p:nvSpPr>
          <p:cNvPr id="3" name="Content Placeholder 2"/>
          <p:cNvSpPr>
            <a:spLocks noGrp="1"/>
          </p:cNvSpPr>
          <p:nvPr>
            <p:ph sz="quarter" idx="1"/>
          </p:nvPr>
        </p:nvSpPr>
        <p:spPr>
          <a:xfrm>
            <a:off x="457200" y="857232"/>
            <a:ext cx="8472518" cy="5616720"/>
          </a:xfrm>
        </p:spPr>
        <p:txBody>
          <a:bodyPr>
            <a:normAutofit fontScale="85000" lnSpcReduction="10000"/>
          </a:bodyPr>
          <a:lstStyle/>
          <a:p>
            <a:r>
              <a:rPr lang="en-US" dirty="0"/>
              <a:t>C++ </a:t>
            </a:r>
            <a:r>
              <a:rPr lang="en-US" b="1" dirty="0"/>
              <a:t>inline</a:t>
            </a:r>
            <a:r>
              <a:rPr lang="en-US" dirty="0"/>
              <a:t> function is powerful concept that is commonly used with classes</a:t>
            </a:r>
          </a:p>
          <a:p>
            <a:r>
              <a:rPr lang="en-US" dirty="0"/>
              <a:t>If a function is inline, the compiler places a copy of the code of that function at each point where the function is called at compile time.</a:t>
            </a:r>
            <a:endParaRPr lang="en-IN" dirty="0"/>
          </a:p>
          <a:p>
            <a:r>
              <a:rPr lang="en-US" dirty="0"/>
              <a:t>Any change to an inline function could require all clients of the function to be recompiled because compiler would need to replace all the code once again otherwise it will continue with old functionality.</a:t>
            </a:r>
            <a:endParaRPr lang="en-IN" dirty="0"/>
          </a:p>
          <a:p>
            <a:r>
              <a:rPr lang="en-US" dirty="0"/>
              <a:t>To inline a function, place the keyword </a:t>
            </a:r>
            <a:r>
              <a:rPr lang="en-US" b="1" dirty="0"/>
              <a:t>inline</a:t>
            </a:r>
            <a:r>
              <a:rPr lang="en-US" dirty="0"/>
              <a:t> before the function name and define the function before any calls are made to the function</a:t>
            </a:r>
          </a:p>
          <a:p>
            <a:r>
              <a:rPr lang="en-US" dirty="0"/>
              <a:t>The compiler can ignore the inline qualifier in case defined function is more than a line. </a:t>
            </a:r>
            <a:endParaRPr lang="en-IN" dirty="0"/>
          </a:p>
        </p:txBody>
      </p:sp>
      <p:sp>
        <p:nvSpPr>
          <p:cNvPr id="5" name="Slide Number Placeholder 4"/>
          <p:cNvSpPr>
            <a:spLocks noGrp="1"/>
          </p:cNvSpPr>
          <p:nvPr>
            <p:ph type="sldNum" sz="quarter" idx="4294967295"/>
          </p:nvPr>
        </p:nvSpPr>
        <p:spPr>
          <a:xfrm>
            <a:off x="8129016" y="5734050"/>
            <a:ext cx="609600" cy="521208"/>
          </a:xfrm>
          <a:prstGeom prst="rect">
            <a:avLst/>
          </a:prstGeom>
        </p:spPr>
        <p:txBody>
          <a:bodyPr/>
          <a:lstStyle/>
          <a:p>
            <a:fld id="{29F3C5B1-C100-4627-9946-3B8B39C27844}" type="slidenum">
              <a:rPr lang="en-IN" smtClean="0"/>
              <a:pPr/>
              <a:t>51</a:t>
            </a:fld>
            <a:endParaRPr lang="en-IN"/>
          </a:p>
        </p:txBody>
      </p:sp>
    </p:spTree>
    <p:extLst>
      <p:ext uri="{BB962C8B-B14F-4D97-AF65-F5344CB8AC3E}">
        <p14:creationId xmlns:p14="http://schemas.microsoft.com/office/powerpoint/2010/main" val="27298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329642" cy="488968"/>
          </a:xfrm>
        </p:spPr>
        <p:txBody>
          <a:bodyPr>
            <a:normAutofit fontScale="90000"/>
          </a:bodyPr>
          <a:lstStyle/>
          <a:p>
            <a:pPr algn="ctr"/>
            <a:r>
              <a:rPr lang="en-US" dirty="0"/>
              <a:t>Inline (</a:t>
            </a:r>
            <a:r>
              <a:rPr lang="en-US" dirty="0" err="1"/>
              <a:t>cntd</a:t>
            </a:r>
            <a:r>
              <a:rPr lang="en-US" dirty="0"/>
              <a:t>…)</a:t>
            </a:r>
            <a:endParaRPr lang="en-IN" dirty="0"/>
          </a:p>
        </p:txBody>
      </p:sp>
      <p:sp>
        <p:nvSpPr>
          <p:cNvPr id="3" name="Content Placeholder 2"/>
          <p:cNvSpPr>
            <a:spLocks noGrp="1"/>
          </p:cNvSpPr>
          <p:nvPr>
            <p:ph sz="quarter" idx="1"/>
          </p:nvPr>
        </p:nvSpPr>
        <p:spPr>
          <a:xfrm>
            <a:off x="457200" y="785794"/>
            <a:ext cx="8329642" cy="5688158"/>
          </a:xfrm>
        </p:spPr>
        <p:txBody>
          <a:bodyPr>
            <a:normAutofit fontScale="70000" lnSpcReduction="20000"/>
          </a:bodyPr>
          <a:lstStyle/>
          <a:p>
            <a:r>
              <a:rPr lang="en-US" dirty="0"/>
              <a:t>A function definition in a class definition is an inline function definition, even without the use of the </a:t>
            </a:r>
            <a:r>
              <a:rPr lang="en-US" b="1" dirty="0"/>
              <a:t>inline </a:t>
            </a:r>
            <a:r>
              <a:rPr lang="en-US" dirty="0" err="1"/>
              <a:t>specifier</a:t>
            </a:r>
            <a:endParaRPr lang="en-US" dirty="0"/>
          </a:p>
          <a:p>
            <a:pPr>
              <a:buNone/>
            </a:pPr>
            <a:endParaRPr lang="en-US" dirty="0"/>
          </a:p>
          <a:p>
            <a:pPr>
              <a:buNone/>
            </a:pPr>
            <a:r>
              <a:rPr lang="en-US" dirty="0"/>
              <a:t>#include &lt;</a:t>
            </a:r>
            <a:r>
              <a:rPr lang="en-US" dirty="0" err="1"/>
              <a:t>iostream</a:t>
            </a:r>
            <a:r>
              <a:rPr lang="en-US" dirty="0"/>
              <a:t>&gt; </a:t>
            </a:r>
          </a:p>
          <a:p>
            <a:pPr>
              <a:buNone/>
            </a:pPr>
            <a:r>
              <a:rPr lang="en-US" dirty="0"/>
              <a:t>using namespace std; </a:t>
            </a:r>
          </a:p>
          <a:p>
            <a:pPr>
              <a:buNone/>
            </a:pPr>
            <a:r>
              <a:rPr lang="en-US" dirty="0"/>
              <a:t>	inline </a:t>
            </a:r>
            <a:r>
              <a:rPr lang="en-US" dirty="0" err="1"/>
              <a:t>int</a:t>
            </a:r>
            <a:r>
              <a:rPr lang="en-US" dirty="0"/>
              <a:t> Max(</a:t>
            </a:r>
            <a:r>
              <a:rPr lang="en-US" dirty="0" err="1"/>
              <a:t>int</a:t>
            </a:r>
            <a:r>
              <a:rPr lang="en-US" dirty="0"/>
              <a:t> x, </a:t>
            </a:r>
            <a:r>
              <a:rPr lang="en-US" dirty="0" err="1"/>
              <a:t>int</a:t>
            </a:r>
            <a:r>
              <a:rPr lang="en-US" dirty="0"/>
              <a:t> y)</a:t>
            </a:r>
          </a:p>
          <a:p>
            <a:pPr>
              <a:buNone/>
            </a:pPr>
            <a:r>
              <a:rPr lang="en-US" dirty="0"/>
              <a:t>	{   </a:t>
            </a:r>
          </a:p>
          <a:p>
            <a:pPr>
              <a:buNone/>
            </a:pPr>
            <a:r>
              <a:rPr lang="en-US" dirty="0"/>
              <a:t>		return (x &gt; y)? x : y;</a:t>
            </a:r>
          </a:p>
          <a:p>
            <a:pPr>
              <a:buNone/>
            </a:pPr>
            <a:r>
              <a:rPr lang="en-US" dirty="0"/>
              <a:t>	} </a:t>
            </a:r>
          </a:p>
          <a:p>
            <a:pPr>
              <a:buNone/>
            </a:pPr>
            <a:r>
              <a:rPr lang="en-US" dirty="0"/>
              <a:t>	// Main function for the </a:t>
            </a:r>
            <a:r>
              <a:rPr lang="en-US" dirty="0" smtClean="0"/>
              <a:t>program</a:t>
            </a:r>
          </a:p>
          <a:p>
            <a:pPr>
              <a:buNone/>
            </a:pPr>
            <a:r>
              <a:rPr lang="en-US" dirty="0" err="1" smtClean="0"/>
              <a:t>int</a:t>
            </a:r>
            <a:r>
              <a:rPr lang="en-US" dirty="0" smtClean="0"/>
              <a:t> main</a:t>
            </a:r>
            <a:r>
              <a:rPr lang="en-US" dirty="0"/>
              <a:t>( )</a:t>
            </a:r>
          </a:p>
          <a:p>
            <a:pPr>
              <a:buNone/>
            </a:pPr>
            <a:r>
              <a:rPr lang="en-US" dirty="0"/>
              <a:t>	{    </a:t>
            </a:r>
          </a:p>
          <a:p>
            <a:pPr>
              <a:buNone/>
            </a:pPr>
            <a:r>
              <a:rPr lang="en-US" dirty="0"/>
              <a:t>		</a:t>
            </a:r>
            <a:r>
              <a:rPr lang="en-US" dirty="0" err="1"/>
              <a:t>cout</a:t>
            </a:r>
            <a:r>
              <a:rPr lang="en-US" dirty="0"/>
              <a:t> &lt;&lt; "Max (20,10): " &lt;&lt; Max(20,10) &lt;&lt; </a:t>
            </a:r>
            <a:r>
              <a:rPr lang="en-US" dirty="0" err="1"/>
              <a:t>endl</a:t>
            </a:r>
            <a:r>
              <a:rPr lang="en-US" dirty="0"/>
              <a:t>;   </a:t>
            </a:r>
          </a:p>
          <a:p>
            <a:pPr>
              <a:buNone/>
            </a:pPr>
            <a:r>
              <a:rPr lang="en-US" dirty="0"/>
              <a:t>		</a:t>
            </a:r>
            <a:r>
              <a:rPr lang="en-US" dirty="0" err="1"/>
              <a:t>cout</a:t>
            </a:r>
            <a:r>
              <a:rPr lang="en-US" dirty="0"/>
              <a:t> &lt;&lt; "Max (0,200): " &lt;&lt; Max(0,200) &lt;&lt; </a:t>
            </a:r>
            <a:r>
              <a:rPr lang="en-US" dirty="0" err="1"/>
              <a:t>endl</a:t>
            </a:r>
            <a:r>
              <a:rPr lang="en-US" dirty="0"/>
              <a:t>;   </a:t>
            </a:r>
          </a:p>
          <a:p>
            <a:pPr>
              <a:buNone/>
            </a:pPr>
            <a:r>
              <a:rPr lang="en-US" dirty="0"/>
              <a:t>		</a:t>
            </a:r>
            <a:r>
              <a:rPr lang="en-US" dirty="0" err="1"/>
              <a:t>cout</a:t>
            </a:r>
            <a:r>
              <a:rPr lang="en-US" dirty="0"/>
              <a:t> &lt;&lt; "Max (100,1010): " &lt;&lt; Max(100,1010) &lt;&lt; </a:t>
            </a:r>
            <a:r>
              <a:rPr lang="en-US" dirty="0" err="1"/>
              <a:t>endl</a:t>
            </a:r>
            <a:r>
              <a:rPr lang="en-US" dirty="0"/>
              <a:t>;  </a:t>
            </a:r>
            <a:endParaRPr lang="en-US" dirty="0" smtClean="0"/>
          </a:p>
          <a:p>
            <a:pPr>
              <a:buNone/>
            </a:pPr>
            <a:r>
              <a:rPr lang="en-US" dirty="0" smtClean="0"/>
              <a:t> </a:t>
            </a:r>
            <a:r>
              <a:rPr lang="en-US" dirty="0"/>
              <a:t>	return 0;</a:t>
            </a:r>
          </a:p>
          <a:p>
            <a:pPr>
              <a:buNone/>
            </a:pPr>
            <a:r>
              <a:rPr lang="en-US" dirty="0"/>
              <a:t>	}</a:t>
            </a:r>
            <a:endParaRPr lang="en-IN" dirty="0"/>
          </a:p>
        </p:txBody>
      </p:sp>
      <p:sp>
        <p:nvSpPr>
          <p:cNvPr id="5" name="Slide Number Placeholder 4"/>
          <p:cNvSpPr>
            <a:spLocks noGrp="1"/>
          </p:cNvSpPr>
          <p:nvPr>
            <p:ph type="sldNum" sz="quarter" idx="4294967295"/>
          </p:nvPr>
        </p:nvSpPr>
        <p:spPr>
          <a:xfrm>
            <a:off x="8129016" y="5734050"/>
            <a:ext cx="609600" cy="521208"/>
          </a:xfrm>
          <a:prstGeom prst="rect">
            <a:avLst/>
          </a:prstGeom>
        </p:spPr>
        <p:txBody>
          <a:bodyPr/>
          <a:lstStyle/>
          <a:p>
            <a:fld id="{29F3C5B1-C100-4627-9946-3B8B39C27844}" type="slidenum">
              <a:rPr lang="en-IN" smtClean="0"/>
              <a:pPr/>
              <a:t>52</a:t>
            </a:fld>
            <a:endParaRPr lang="en-IN"/>
          </a:p>
        </p:txBody>
      </p:sp>
    </p:spTree>
    <p:extLst>
      <p:ext uri="{BB962C8B-B14F-4D97-AF65-F5344CB8AC3E}">
        <p14:creationId xmlns:p14="http://schemas.microsoft.com/office/powerpoint/2010/main" val="2233516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7467600" cy="631844"/>
          </a:xfrm>
        </p:spPr>
        <p:txBody>
          <a:bodyPr>
            <a:normAutofit fontScale="90000"/>
          </a:bodyPr>
          <a:lstStyle/>
          <a:p>
            <a:pPr algn="ctr"/>
            <a:r>
              <a:rPr lang="en-US" dirty="0"/>
              <a:t>output</a:t>
            </a:r>
            <a:endParaRPr lang="en-IN" dirty="0"/>
          </a:p>
        </p:txBody>
      </p:sp>
      <p:sp>
        <p:nvSpPr>
          <p:cNvPr id="3" name="Content Placeholder 2"/>
          <p:cNvSpPr>
            <a:spLocks noGrp="1"/>
          </p:cNvSpPr>
          <p:nvPr>
            <p:ph sz="quarter" idx="1"/>
          </p:nvPr>
        </p:nvSpPr>
        <p:spPr>
          <a:xfrm>
            <a:off x="457200" y="1600200"/>
            <a:ext cx="7467600" cy="2471742"/>
          </a:xfrm>
        </p:spPr>
        <p:txBody>
          <a:bodyPr>
            <a:normAutofit fontScale="92500" lnSpcReduction="20000"/>
          </a:bodyPr>
          <a:lstStyle/>
          <a:p>
            <a:pPr>
              <a:buNone/>
            </a:pPr>
            <a:r>
              <a:rPr lang="en-US" dirty="0"/>
              <a:t>Max (20,10): 20</a:t>
            </a:r>
          </a:p>
          <a:p>
            <a:pPr>
              <a:buNone/>
            </a:pPr>
            <a:endParaRPr lang="en-US" dirty="0"/>
          </a:p>
          <a:p>
            <a:pPr>
              <a:buNone/>
            </a:pPr>
            <a:r>
              <a:rPr lang="en-US" dirty="0"/>
              <a:t>Max (0,200): 200</a:t>
            </a:r>
          </a:p>
          <a:p>
            <a:pPr>
              <a:buNone/>
            </a:pPr>
            <a:endParaRPr lang="en-US" dirty="0"/>
          </a:p>
          <a:p>
            <a:pPr>
              <a:buNone/>
            </a:pPr>
            <a:r>
              <a:rPr lang="en-US" dirty="0"/>
              <a:t>Max (100,1010): 1010</a:t>
            </a:r>
            <a:endParaRPr lang="en-IN" dirty="0"/>
          </a:p>
        </p:txBody>
      </p:sp>
      <p:sp>
        <p:nvSpPr>
          <p:cNvPr id="5" name="Slide Number Placeholder 4"/>
          <p:cNvSpPr>
            <a:spLocks noGrp="1"/>
          </p:cNvSpPr>
          <p:nvPr>
            <p:ph type="sldNum" sz="quarter" idx="4294967295"/>
          </p:nvPr>
        </p:nvSpPr>
        <p:spPr>
          <a:xfrm>
            <a:off x="8129016" y="5734050"/>
            <a:ext cx="609600" cy="521208"/>
          </a:xfrm>
          <a:prstGeom prst="rect">
            <a:avLst/>
          </a:prstGeom>
        </p:spPr>
        <p:txBody>
          <a:bodyPr/>
          <a:lstStyle/>
          <a:p>
            <a:fld id="{29F3C5B1-C100-4627-9946-3B8B39C27844}" type="slidenum">
              <a:rPr lang="en-IN" smtClean="0"/>
              <a:pPr/>
              <a:t>53</a:t>
            </a:fld>
            <a:endParaRPr lang="en-IN"/>
          </a:p>
        </p:txBody>
      </p:sp>
    </p:spTree>
    <p:extLst>
      <p:ext uri="{BB962C8B-B14F-4D97-AF65-F5344CB8AC3E}">
        <p14:creationId xmlns:p14="http://schemas.microsoft.com/office/powerpoint/2010/main" val="3983460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pPr eaLnBrk="1" hangingPunct="1"/>
            <a:r>
              <a:rPr lang="en-US" b="1" smtClean="0"/>
              <a:t>  C++ Overview</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A9C096CD-C8A8-43C8-8AAB-3458A4AFF222}"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b="1" smtClean="0"/>
              <a:t>Structure of C++ Program</a:t>
            </a:r>
          </a:p>
        </p:txBody>
      </p:sp>
      <p:grpSp>
        <p:nvGrpSpPr>
          <p:cNvPr id="2" name="Group 14"/>
          <p:cNvGrpSpPr>
            <a:grpSpLocks/>
          </p:cNvGrpSpPr>
          <p:nvPr/>
        </p:nvGrpSpPr>
        <p:grpSpPr bwMode="auto">
          <a:xfrm>
            <a:off x="1447800" y="1752600"/>
            <a:ext cx="6248400" cy="4800600"/>
            <a:chOff x="1447800" y="1752600"/>
            <a:chExt cx="6248400" cy="4800600"/>
          </a:xfrm>
        </p:grpSpPr>
        <p:sp>
          <p:nvSpPr>
            <p:cNvPr id="4" name="Frame 3"/>
            <p:cNvSpPr/>
            <p:nvPr/>
          </p:nvSpPr>
          <p:spPr>
            <a:xfrm>
              <a:off x="1447800" y="1752600"/>
              <a:ext cx="6248400" cy="4800600"/>
            </a:xfrm>
            <a:prstGeom prst="fram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cxnSp>
          <p:nvCxnSpPr>
            <p:cNvPr id="6" name="Straight Connector 5"/>
            <p:cNvCxnSpPr/>
            <p:nvPr/>
          </p:nvCxnSpPr>
          <p:spPr>
            <a:xfrm>
              <a:off x="2082800" y="3200400"/>
              <a:ext cx="4953000" cy="1588"/>
            </a:xfrm>
            <a:prstGeom prst="line">
              <a:avLst/>
            </a:prstGeom>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95500" y="4038600"/>
              <a:ext cx="4953000" cy="1588"/>
            </a:xfrm>
            <a:prstGeom prst="line">
              <a:avLst/>
            </a:prstGeom>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82800" y="5002212"/>
              <a:ext cx="4953000" cy="1588"/>
            </a:xfrm>
            <a:prstGeom prst="line">
              <a:avLst/>
            </a:prstGeom>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2590800"/>
              <a:ext cx="2057400" cy="523220"/>
            </a:xfrm>
            <a:prstGeom prst="rect">
              <a:avLst/>
            </a:prstGeom>
            <a:noFill/>
            <a:scene3d>
              <a:camera prst="orthographicFront"/>
              <a:lightRig rig="threePt" dir="t"/>
            </a:scene3d>
            <a:sp3d>
              <a:bevelT w="165100" prst="coolSlant"/>
            </a:sp3d>
          </p:spPr>
          <p:txBody>
            <a:bodyPr>
              <a:spAutoFit/>
            </a:bodyPr>
            <a:lstStyle/>
            <a:p>
              <a:pPr fontAlgn="auto">
                <a:spcBef>
                  <a:spcPts val="0"/>
                </a:spcBef>
                <a:spcAft>
                  <a:spcPts val="0"/>
                </a:spcAft>
                <a:defRPr/>
              </a:pPr>
              <a:r>
                <a:rPr lang="en-US" sz="2800" dirty="0">
                  <a:latin typeface="+mn-lt"/>
                </a:rPr>
                <a:t>Include Files</a:t>
              </a:r>
            </a:p>
          </p:txBody>
        </p:sp>
        <p:sp>
          <p:nvSpPr>
            <p:cNvPr id="12" name="TextBox 11"/>
            <p:cNvSpPr txBox="1"/>
            <p:nvPr/>
          </p:nvSpPr>
          <p:spPr>
            <a:xfrm>
              <a:off x="3505200" y="3362980"/>
              <a:ext cx="2667000" cy="523220"/>
            </a:xfrm>
            <a:prstGeom prst="rect">
              <a:avLst/>
            </a:prstGeom>
            <a:noFill/>
            <a:scene3d>
              <a:camera prst="orthographicFront"/>
              <a:lightRig rig="threePt" dir="t"/>
            </a:scene3d>
            <a:sp3d>
              <a:bevelT w="165100" prst="coolSlant"/>
            </a:sp3d>
          </p:spPr>
          <p:txBody>
            <a:bodyPr>
              <a:spAutoFit/>
            </a:bodyPr>
            <a:lstStyle/>
            <a:p>
              <a:pPr fontAlgn="auto">
                <a:spcBef>
                  <a:spcPts val="0"/>
                </a:spcBef>
                <a:spcAft>
                  <a:spcPts val="0"/>
                </a:spcAft>
                <a:defRPr/>
              </a:pPr>
              <a:r>
                <a:rPr lang="en-US" sz="2800" dirty="0">
                  <a:latin typeface="+mn-lt"/>
                </a:rPr>
                <a:t>Class Definition</a:t>
              </a:r>
            </a:p>
          </p:txBody>
        </p:sp>
        <p:sp>
          <p:nvSpPr>
            <p:cNvPr id="13" name="TextBox 12"/>
            <p:cNvSpPr txBox="1"/>
            <p:nvPr/>
          </p:nvSpPr>
          <p:spPr>
            <a:xfrm>
              <a:off x="2743200" y="4201180"/>
              <a:ext cx="3962400" cy="523220"/>
            </a:xfrm>
            <a:prstGeom prst="rect">
              <a:avLst/>
            </a:prstGeom>
            <a:noFill/>
            <a:scene3d>
              <a:camera prst="orthographicFront"/>
              <a:lightRig rig="threePt" dir="t"/>
            </a:scene3d>
            <a:sp3d>
              <a:bevelT w="165100" prst="coolSlant"/>
            </a:sp3d>
          </p:spPr>
          <p:txBody>
            <a:bodyPr>
              <a:spAutoFit/>
            </a:bodyPr>
            <a:lstStyle/>
            <a:p>
              <a:pPr fontAlgn="auto">
                <a:spcBef>
                  <a:spcPts val="0"/>
                </a:spcBef>
                <a:spcAft>
                  <a:spcPts val="0"/>
                </a:spcAft>
                <a:defRPr/>
              </a:pPr>
              <a:r>
                <a:rPr lang="en-US" sz="2800" dirty="0">
                  <a:latin typeface="+mn-lt"/>
                </a:rPr>
                <a:t>Class Function Definition</a:t>
              </a:r>
            </a:p>
          </p:txBody>
        </p:sp>
        <p:sp>
          <p:nvSpPr>
            <p:cNvPr id="14" name="TextBox 13"/>
            <p:cNvSpPr txBox="1"/>
            <p:nvPr/>
          </p:nvSpPr>
          <p:spPr>
            <a:xfrm>
              <a:off x="2895600" y="5191780"/>
              <a:ext cx="3962400" cy="523220"/>
            </a:xfrm>
            <a:prstGeom prst="rect">
              <a:avLst/>
            </a:prstGeom>
            <a:noFill/>
            <a:scene3d>
              <a:camera prst="orthographicFront"/>
              <a:lightRig rig="threePt" dir="t"/>
            </a:scene3d>
            <a:sp3d>
              <a:bevelT w="165100" prst="coolSlant"/>
            </a:sp3d>
          </p:spPr>
          <p:txBody>
            <a:bodyPr>
              <a:spAutoFit/>
            </a:bodyPr>
            <a:lstStyle/>
            <a:p>
              <a:pPr fontAlgn="auto">
                <a:spcBef>
                  <a:spcPts val="0"/>
                </a:spcBef>
                <a:spcAft>
                  <a:spcPts val="0"/>
                </a:spcAft>
                <a:defRPr/>
              </a:pPr>
              <a:r>
                <a:rPr lang="en-US" sz="2800" dirty="0">
                  <a:latin typeface="+mn-lt"/>
                </a:rPr>
                <a:t>Main Function Program </a:t>
              </a:r>
            </a:p>
          </p:txBody>
        </p:sp>
      </p:grpSp>
      <p:grpSp>
        <p:nvGrpSpPr>
          <p:cNvPr id="18" name="Group 17"/>
          <p:cNvGrpSpPr/>
          <p:nvPr/>
        </p:nvGrpSpPr>
        <p:grpSpPr>
          <a:xfrm>
            <a:off x="0" y="0"/>
            <a:ext cx="9144000" cy="6858000"/>
            <a:chOff x="0" y="0"/>
            <a:chExt cx="9144000" cy="6858000"/>
          </a:xfrm>
        </p:grpSpPr>
        <p:sp>
          <p:nvSpPr>
            <p:cNvPr id="19" name="Rectangle 1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6" name="Date Placeholder 15"/>
          <p:cNvSpPr>
            <a:spLocks noGrp="1"/>
          </p:cNvSpPr>
          <p:nvPr>
            <p:ph type="dt" sz="half" idx="10"/>
          </p:nvPr>
        </p:nvSpPr>
        <p:spPr/>
        <p:txBody>
          <a:bodyPr/>
          <a:lstStyle/>
          <a:p>
            <a:fld id="{4FC2E805-8193-459C-8F57-BFFB53CFB1AC}"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228600"/>
            <a:ext cx="7772400" cy="838200"/>
          </a:xfrm>
        </p:spPr>
        <p:txBody>
          <a:bodyPr/>
          <a:lstStyle/>
          <a:p>
            <a:pPr eaLnBrk="1" hangingPunct="1"/>
            <a:r>
              <a:rPr lang="en-US" b="1" smtClean="0"/>
              <a:t>Simple C++ Program</a:t>
            </a:r>
          </a:p>
        </p:txBody>
      </p:sp>
      <p:sp>
        <p:nvSpPr>
          <p:cNvPr id="23555" name="Rectangle 3"/>
          <p:cNvSpPr>
            <a:spLocks noGrp="1" noChangeArrowheads="1"/>
          </p:cNvSpPr>
          <p:nvPr>
            <p:ph type="body" idx="1"/>
          </p:nvPr>
        </p:nvSpPr>
        <p:spPr>
          <a:xfrm>
            <a:off x="609600" y="1639888"/>
            <a:ext cx="7772400" cy="4114800"/>
          </a:xfrm>
        </p:spPr>
        <p:txBody>
          <a:bodyPr rtlCol="0">
            <a:normAutofit lnSpcReduction="10000"/>
          </a:bodyPr>
          <a:lstStyle/>
          <a:p>
            <a:pPr eaLnBrk="1" fontAlgn="auto" hangingPunct="1">
              <a:spcAft>
                <a:spcPts val="0"/>
              </a:spcAft>
              <a:buFontTx/>
              <a:buNone/>
              <a:defRPr/>
            </a:pPr>
            <a:r>
              <a:rPr lang="en-US" sz="2400" b="1" dirty="0">
                <a:latin typeface="Courier New" pitchFamily="49" charset="0"/>
              </a:rPr>
              <a:t>// Hello World program</a:t>
            </a:r>
          </a:p>
          <a:p>
            <a:pPr eaLnBrk="1" fontAlgn="auto" hangingPunct="1">
              <a:spcAft>
                <a:spcPts val="0"/>
              </a:spcAft>
              <a:buFontTx/>
              <a:buNone/>
              <a:defRPr/>
            </a:pPr>
            <a:endParaRPr lang="en-US" sz="2400" b="1" dirty="0">
              <a:latin typeface="Courier New" pitchFamily="49" charset="0"/>
            </a:endParaRPr>
          </a:p>
          <a:p>
            <a:pPr eaLnBrk="1" fontAlgn="auto" hangingPunct="1">
              <a:spcAft>
                <a:spcPts val="0"/>
              </a:spcAft>
              <a:buFontTx/>
              <a:buNone/>
              <a:defRPr/>
            </a:pPr>
            <a:r>
              <a:rPr lang="en-US" sz="2400" b="1" dirty="0">
                <a:latin typeface="Courier New" pitchFamily="49" charset="0"/>
              </a:rPr>
              <a:t>#include &lt;</a:t>
            </a:r>
            <a:r>
              <a:rPr lang="en-US" sz="2400" b="1" dirty="0" err="1">
                <a:latin typeface="Courier New" pitchFamily="49" charset="0"/>
              </a:rPr>
              <a:t>iostream.h</a:t>
            </a:r>
            <a:r>
              <a:rPr lang="en-US" sz="2400" b="1" dirty="0">
                <a:latin typeface="Courier New" pitchFamily="49" charset="0"/>
              </a:rPr>
              <a:t>&gt;</a:t>
            </a:r>
          </a:p>
          <a:p>
            <a:pPr eaLnBrk="1" fontAlgn="auto" hangingPunct="1">
              <a:spcAft>
                <a:spcPts val="0"/>
              </a:spcAft>
              <a:buFontTx/>
              <a:buNone/>
              <a:defRPr/>
            </a:pPr>
            <a:endParaRPr lang="en-US" sz="2400" b="1" dirty="0">
              <a:latin typeface="Courier New" pitchFamily="49" charset="0"/>
            </a:endParaRPr>
          </a:p>
          <a:p>
            <a:pPr eaLnBrk="1" fontAlgn="auto" hangingPunct="1">
              <a:spcAft>
                <a:spcPts val="0"/>
              </a:spcAft>
              <a:buFontTx/>
              <a:buNone/>
              <a:defRPr/>
            </a:pPr>
            <a:r>
              <a:rPr lang="en-US" sz="2400" b="1" dirty="0" err="1">
                <a:latin typeface="Courier New" pitchFamily="49" charset="0"/>
              </a:rPr>
              <a:t>int</a:t>
            </a:r>
            <a:r>
              <a:rPr lang="en-US" sz="2400" b="1" dirty="0">
                <a:latin typeface="Courier New" pitchFamily="49" charset="0"/>
              </a:rPr>
              <a:t> main() {</a:t>
            </a:r>
          </a:p>
          <a:p>
            <a:pPr eaLnBrk="1" fontAlgn="auto" hangingPunct="1">
              <a:spcAft>
                <a:spcPts val="0"/>
              </a:spcAft>
              <a:buFontTx/>
              <a:buNone/>
              <a:defRPr/>
            </a:pPr>
            <a:endParaRPr lang="en-US" sz="2400" b="1" dirty="0">
              <a:latin typeface="Courier New" pitchFamily="49" charset="0"/>
            </a:endParaRPr>
          </a:p>
          <a:p>
            <a:pPr eaLnBrk="1" fontAlgn="auto" hangingPunct="1">
              <a:spcAft>
                <a:spcPts val="0"/>
              </a:spcAft>
              <a:buFontTx/>
              <a:buNone/>
              <a:defRPr/>
            </a:pPr>
            <a:r>
              <a:rPr lang="en-US" sz="2400" b="1" dirty="0">
                <a:latin typeface="Courier New" pitchFamily="49" charset="0"/>
              </a:rPr>
              <a:t>	</a:t>
            </a:r>
            <a:r>
              <a:rPr lang="en-US" sz="2400" b="1" dirty="0" err="1">
                <a:latin typeface="Courier New" pitchFamily="49" charset="0"/>
              </a:rPr>
              <a:t>cout</a:t>
            </a:r>
            <a:r>
              <a:rPr lang="en-US" sz="2400" b="1" dirty="0">
                <a:latin typeface="Courier New" pitchFamily="49" charset="0"/>
              </a:rPr>
              <a:t> &lt;&lt; "Hello World\n";</a:t>
            </a:r>
          </a:p>
          <a:p>
            <a:pPr eaLnBrk="1" fontAlgn="auto" hangingPunct="1">
              <a:spcAft>
                <a:spcPts val="0"/>
              </a:spcAft>
              <a:buFontTx/>
              <a:buNone/>
              <a:defRPr/>
            </a:pPr>
            <a:endParaRPr lang="en-US" sz="2400" b="1" dirty="0">
              <a:latin typeface="Courier New" pitchFamily="49" charset="0"/>
            </a:endParaRPr>
          </a:p>
          <a:p>
            <a:pPr eaLnBrk="1" fontAlgn="auto" hangingPunct="1">
              <a:spcAft>
                <a:spcPts val="0"/>
              </a:spcAft>
              <a:buFontTx/>
              <a:buNone/>
              <a:defRPr/>
            </a:pPr>
            <a:r>
              <a:rPr lang="en-US" sz="2400" b="1" dirty="0">
                <a:latin typeface="Courier New" pitchFamily="49" charset="0"/>
              </a:rPr>
              <a:t>	return 0;</a:t>
            </a:r>
          </a:p>
          <a:p>
            <a:pPr eaLnBrk="1" fontAlgn="auto" hangingPunct="1">
              <a:spcAft>
                <a:spcPts val="0"/>
              </a:spcAft>
              <a:buFontTx/>
              <a:buNone/>
              <a:defRPr/>
            </a:pPr>
            <a:r>
              <a:rPr lang="en-US" sz="2400" b="1" dirty="0">
                <a:latin typeface="Courier New" pitchFamily="49" charset="0"/>
              </a:rPr>
              <a:t>}</a:t>
            </a:r>
            <a:endParaRPr lang="en-US" dirty="0"/>
          </a:p>
        </p:txBody>
      </p:sp>
      <p:sp>
        <p:nvSpPr>
          <p:cNvPr id="23556" name="Text Box 4"/>
          <p:cNvSpPr txBox="1">
            <a:spLocks noChangeArrowheads="1"/>
          </p:cNvSpPr>
          <p:nvPr/>
        </p:nvSpPr>
        <p:spPr bwMode="auto">
          <a:xfrm>
            <a:off x="6172200" y="1639888"/>
            <a:ext cx="2378075" cy="369887"/>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i="1" dirty="0">
                <a:solidFill>
                  <a:schemeClr val="accent6">
                    <a:lumMod val="75000"/>
                  </a:schemeClr>
                </a:solidFill>
                <a:latin typeface="Helvetica" pitchFamily="34" charset="0"/>
              </a:rPr>
              <a:t>comment</a:t>
            </a:r>
            <a:endParaRPr lang="en-US" dirty="0">
              <a:solidFill>
                <a:schemeClr val="accent6">
                  <a:lumMod val="75000"/>
                </a:schemeClr>
              </a:solidFill>
              <a:latin typeface="+mn-lt"/>
            </a:endParaRPr>
          </a:p>
        </p:txBody>
      </p:sp>
      <p:sp>
        <p:nvSpPr>
          <p:cNvPr id="23557" name="Line 5"/>
          <p:cNvSpPr>
            <a:spLocks noChangeShapeType="1"/>
          </p:cNvSpPr>
          <p:nvPr/>
        </p:nvSpPr>
        <p:spPr bwMode="auto">
          <a:xfrm flipH="1">
            <a:off x="5029200" y="1868488"/>
            <a:ext cx="1066800" cy="0"/>
          </a:xfrm>
          <a:prstGeom prst="line">
            <a:avLst/>
          </a:prstGeom>
          <a:noFill/>
          <a:ln w="38100">
            <a:solidFill>
              <a:schemeClr val="bg1">
                <a:lumMod val="50000"/>
              </a:schemeClr>
            </a:solidFill>
            <a:round/>
            <a:headEnd/>
            <a:tailEnd type="triangle" w="med" len="med"/>
          </a:ln>
          <a:effectLst/>
        </p:spPr>
        <p:txBody>
          <a:bodyPr wrap="none" anchor="ctr"/>
          <a:lstStyle/>
          <a:p>
            <a:pPr fontAlgn="auto">
              <a:spcBef>
                <a:spcPts val="0"/>
              </a:spcBef>
              <a:spcAft>
                <a:spcPts val="0"/>
              </a:spcAft>
              <a:defRPr/>
            </a:pPr>
            <a:endParaRPr lang="en-US">
              <a:solidFill>
                <a:schemeClr val="accent6">
                  <a:lumMod val="75000"/>
                </a:schemeClr>
              </a:solidFill>
              <a:latin typeface="+mn-lt"/>
            </a:endParaRPr>
          </a:p>
        </p:txBody>
      </p:sp>
      <p:sp>
        <p:nvSpPr>
          <p:cNvPr id="23558" name="Text Box 6"/>
          <p:cNvSpPr txBox="1">
            <a:spLocks noChangeArrowheads="1"/>
          </p:cNvSpPr>
          <p:nvPr/>
        </p:nvSpPr>
        <p:spPr bwMode="auto">
          <a:xfrm>
            <a:off x="6096000" y="2478088"/>
            <a:ext cx="3048000"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i="1">
                <a:solidFill>
                  <a:schemeClr val="accent6">
                    <a:lumMod val="75000"/>
                  </a:schemeClr>
                </a:solidFill>
                <a:latin typeface="Helvetica" pitchFamily="34" charset="0"/>
              </a:rPr>
              <a:t>Allows access to an I/O library</a:t>
            </a:r>
            <a:endParaRPr lang="en-US">
              <a:solidFill>
                <a:schemeClr val="accent6">
                  <a:lumMod val="75000"/>
                </a:schemeClr>
              </a:solidFill>
              <a:latin typeface="+mn-lt"/>
            </a:endParaRPr>
          </a:p>
        </p:txBody>
      </p:sp>
      <p:sp>
        <p:nvSpPr>
          <p:cNvPr id="23559" name="Line 7"/>
          <p:cNvSpPr>
            <a:spLocks noChangeShapeType="1"/>
          </p:cNvSpPr>
          <p:nvPr/>
        </p:nvSpPr>
        <p:spPr bwMode="auto">
          <a:xfrm flipH="1" flipV="1">
            <a:off x="4724400" y="2782888"/>
            <a:ext cx="1371600" cy="76200"/>
          </a:xfrm>
          <a:prstGeom prst="line">
            <a:avLst/>
          </a:prstGeom>
          <a:noFill/>
          <a:ln w="38100">
            <a:solidFill>
              <a:schemeClr val="bg1">
                <a:lumMod val="50000"/>
              </a:schemeClr>
            </a:solidFill>
            <a:round/>
            <a:headEnd/>
            <a:tailEnd type="triangle" w="med" len="med"/>
          </a:ln>
          <a:effectLst/>
        </p:spPr>
        <p:txBody>
          <a:bodyPr wrap="none" anchor="ctr"/>
          <a:lstStyle/>
          <a:p>
            <a:pPr fontAlgn="auto">
              <a:spcBef>
                <a:spcPts val="0"/>
              </a:spcBef>
              <a:spcAft>
                <a:spcPts val="0"/>
              </a:spcAft>
              <a:defRPr/>
            </a:pPr>
            <a:endParaRPr lang="en-US">
              <a:solidFill>
                <a:schemeClr val="accent6">
                  <a:lumMod val="75000"/>
                </a:schemeClr>
              </a:solidFill>
              <a:latin typeface="+mn-lt"/>
            </a:endParaRPr>
          </a:p>
        </p:txBody>
      </p:sp>
      <p:sp>
        <p:nvSpPr>
          <p:cNvPr id="23560" name="Text Box 8"/>
          <p:cNvSpPr txBox="1">
            <a:spLocks noChangeArrowheads="1"/>
          </p:cNvSpPr>
          <p:nvPr/>
        </p:nvSpPr>
        <p:spPr bwMode="auto">
          <a:xfrm>
            <a:off x="6765925" y="4306888"/>
            <a:ext cx="2378075"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i="1">
                <a:solidFill>
                  <a:schemeClr val="accent6">
                    <a:lumMod val="75000"/>
                  </a:schemeClr>
                </a:solidFill>
                <a:latin typeface="Helvetica" pitchFamily="34" charset="0"/>
              </a:rPr>
              <a:t>output (print) a string</a:t>
            </a:r>
            <a:endParaRPr lang="en-US">
              <a:solidFill>
                <a:schemeClr val="accent6">
                  <a:lumMod val="75000"/>
                </a:schemeClr>
              </a:solidFill>
              <a:latin typeface="+mn-lt"/>
            </a:endParaRPr>
          </a:p>
        </p:txBody>
      </p:sp>
      <p:sp>
        <p:nvSpPr>
          <p:cNvPr id="23561" name="Line 9"/>
          <p:cNvSpPr>
            <a:spLocks noChangeShapeType="1"/>
          </p:cNvSpPr>
          <p:nvPr/>
        </p:nvSpPr>
        <p:spPr bwMode="auto">
          <a:xfrm flipH="1">
            <a:off x="5622925" y="4535488"/>
            <a:ext cx="1066800" cy="0"/>
          </a:xfrm>
          <a:prstGeom prst="line">
            <a:avLst/>
          </a:prstGeom>
          <a:noFill/>
          <a:ln w="38100">
            <a:solidFill>
              <a:schemeClr val="bg1">
                <a:lumMod val="50000"/>
              </a:schemeClr>
            </a:solidFill>
            <a:round/>
            <a:headEnd/>
            <a:tailEnd type="triangle" w="med" len="med"/>
          </a:ln>
          <a:effectLst/>
        </p:spPr>
        <p:txBody>
          <a:bodyPr wrap="none" anchor="ctr"/>
          <a:lstStyle/>
          <a:p>
            <a:pPr fontAlgn="auto">
              <a:spcBef>
                <a:spcPts val="0"/>
              </a:spcBef>
              <a:spcAft>
                <a:spcPts val="0"/>
              </a:spcAft>
              <a:defRPr/>
            </a:pPr>
            <a:endParaRPr lang="en-US">
              <a:solidFill>
                <a:schemeClr val="accent6">
                  <a:lumMod val="75000"/>
                </a:schemeClr>
              </a:solidFill>
              <a:latin typeface="+mn-lt"/>
            </a:endParaRPr>
          </a:p>
        </p:txBody>
      </p:sp>
      <p:sp>
        <p:nvSpPr>
          <p:cNvPr id="23562" name="Text Box 10"/>
          <p:cNvSpPr txBox="1">
            <a:spLocks noChangeArrowheads="1"/>
          </p:cNvSpPr>
          <p:nvPr/>
        </p:nvSpPr>
        <p:spPr bwMode="auto">
          <a:xfrm>
            <a:off x="5105400" y="5145088"/>
            <a:ext cx="3429000"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i="1" dirty="0">
                <a:solidFill>
                  <a:schemeClr val="accent6">
                    <a:lumMod val="75000"/>
                  </a:schemeClr>
                </a:solidFill>
                <a:latin typeface="Helvetica" pitchFamily="34" charset="0"/>
              </a:rPr>
              <a:t>Program returns a status code (0 means OK)</a:t>
            </a:r>
            <a:endParaRPr lang="en-US" dirty="0">
              <a:solidFill>
                <a:schemeClr val="accent6">
                  <a:lumMod val="75000"/>
                </a:schemeClr>
              </a:solidFill>
              <a:latin typeface="+mn-lt"/>
            </a:endParaRPr>
          </a:p>
        </p:txBody>
      </p:sp>
      <p:sp>
        <p:nvSpPr>
          <p:cNvPr id="23563" name="Line 11"/>
          <p:cNvSpPr>
            <a:spLocks noChangeShapeType="1"/>
          </p:cNvSpPr>
          <p:nvPr/>
        </p:nvSpPr>
        <p:spPr bwMode="auto">
          <a:xfrm flipH="1" flipV="1">
            <a:off x="2819400" y="5068888"/>
            <a:ext cx="2133600" cy="533400"/>
          </a:xfrm>
          <a:prstGeom prst="line">
            <a:avLst/>
          </a:prstGeom>
          <a:noFill/>
          <a:ln w="38100">
            <a:solidFill>
              <a:schemeClr val="bg1">
                <a:lumMod val="50000"/>
              </a:schemeClr>
            </a:solidFill>
            <a:round/>
            <a:headEnd/>
            <a:tailEnd type="triangle" w="med" len="med"/>
          </a:ln>
          <a:effectLst/>
        </p:spPr>
        <p:txBody>
          <a:bodyPr wrap="none" anchor="ctr"/>
          <a:lstStyle/>
          <a:p>
            <a:pPr fontAlgn="auto">
              <a:spcBef>
                <a:spcPts val="0"/>
              </a:spcBef>
              <a:spcAft>
                <a:spcPts val="0"/>
              </a:spcAft>
              <a:defRPr/>
            </a:pPr>
            <a:endParaRPr lang="en-US">
              <a:solidFill>
                <a:schemeClr val="accent6">
                  <a:lumMod val="75000"/>
                </a:schemeClr>
              </a:solidFill>
              <a:latin typeface="+mn-lt"/>
            </a:endParaRPr>
          </a:p>
        </p:txBody>
      </p:sp>
      <p:sp>
        <p:nvSpPr>
          <p:cNvPr id="23564" name="Text Box 12"/>
          <p:cNvSpPr txBox="1">
            <a:spLocks noChangeArrowheads="1"/>
          </p:cNvSpPr>
          <p:nvPr/>
        </p:nvSpPr>
        <p:spPr bwMode="auto">
          <a:xfrm>
            <a:off x="4572000" y="3468688"/>
            <a:ext cx="4191000"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i="1" dirty="0">
                <a:solidFill>
                  <a:schemeClr val="accent6">
                    <a:lumMod val="75000"/>
                  </a:schemeClr>
                </a:solidFill>
                <a:latin typeface="Helvetica" pitchFamily="34" charset="0"/>
              </a:rPr>
              <a:t>Starts definition of special function main()</a:t>
            </a:r>
            <a:endParaRPr lang="en-US" dirty="0">
              <a:solidFill>
                <a:schemeClr val="accent6">
                  <a:lumMod val="75000"/>
                </a:schemeClr>
              </a:solidFill>
              <a:latin typeface="+mn-lt"/>
            </a:endParaRPr>
          </a:p>
        </p:txBody>
      </p:sp>
      <p:sp>
        <p:nvSpPr>
          <p:cNvPr id="23565" name="Line 13"/>
          <p:cNvSpPr>
            <a:spLocks noChangeShapeType="1"/>
          </p:cNvSpPr>
          <p:nvPr/>
        </p:nvSpPr>
        <p:spPr bwMode="auto">
          <a:xfrm flipH="1" flipV="1">
            <a:off x="2971800" y="3621088"/>
            <a:ext cx="1524000" cy="76200"/>
          </a:xfrm>
          <a:prstGeom prst="line">
            <a:avLst/>
          </a:prstGeom>
          <a:noFill/>
          <a:ln w="38100">
            <a:solidFill>
              <a:schemeClr val="bg1">
                <a:lumMod val="50000"/>
              </a:schemeClr>
            </a:solidFill>
            <a:round/>
            <a:headEnd/>
            <a:tailEnd type="triangle" w="med" len="med"/>
          </a:ln>
          <a:effectLst/>
        </p:spPr>
        <p:txBody>
          <a:bodyPr wrap="none" anchor="ctr"/>
          <a:lstStyle/>
          <a:p>
            <a:pPr fontAlgn="auto">
              <a:spcBef>
                <a:spcPts val="0"/>
              </a:spcBef>
              <a:spcAft>
                <a:spcPts val="0"/>
              </a:spcAft>
              <a:defRPr/>
            </a:pPr>
            <a:endParaRPr lang="en-US">
              <a:solidFill>
                <a:schemeClr val="accent6">
                  <a:lumMod val="75000"/>
                </a:schemeClr>
              </a:solidFill>
              <a:latin typeface="+mn-lt"/>
            </a:endParaRPr>
          </a:p>
        </p:txBody>
      </p:sp>
      <p:grpSp>
        <p:nvGrpSpPr>
          <p:cNvPr id="17" name="Group 16"/>
          <p:cNvGrpSpPr/>
          <p:nvPr/>
        </p:nvGrpSpPr>
        <p:grpSpPr>
          <a:xfrm>
            <a:off x="0" y="0"/>
            <a:ext cx="9144000" cy="6858000"/>
            <a:chOff x="0" y="0"/>
            <a:chExt cx="9144000" cy="6858000"/>
          </a:xfrm>
        </p:grpSpPr>
        <p:sp>
          <p:nvSpPr>
            <p:cNvPr id="18" name="Rectangle 1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21" name="Date Placeholder 20"/>
          <p:cNvSpPr>
            <a:spLocks noGrp="1"/>
          </p:cNvSpPr>
          <p:nvPr>
            <p:ph type="dt" sz="half" idx="10"/>
          </p:nvPr>
        </p:nvSpPr>
        <p:spPr/>
        <p:txBody>
          <a:bodyPr/>
          <a:lstStyle/>
          <a:p>
            <a:fld id="{E0CEE5B0-9409-4BB8-87C8-0B1E11872E58}" type="datetime1">
              <a:rPr lang="en-US" smtClean="0"/>
              <a:t>8/16/2018</a:t>
            </a:fld>
            <a:endParaRPr lang="en-US"/>
          </a:p>
        </p:txBody>
      </p:sp>
      <p:sp>
        <p:nvSpPr>
          <p:cNvPr id="22" name="Slide Number Placeholder 21"/>
          <p:cNvSpPr>
            <a:spLocks noGrp="1"/>
          </p:cNvSpPr>
          <p:nvPr>
            <p:ph type="sldNum" sz="quarter" idx="12"/>
          </p:nvPr>
        </p:nvSpPr>
        <p:spPr/>
        <p:txBody>
          <a:bodyPr/>
          <a:lstStyle/>
          <a:p>
            <a:fld id="{BFFEF632-3232-4B5E-A6EE-15636C3A051E}"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1066800" y="762000"/>
            <a:ext cx="7056438" cy="5419725"/>
          </a:xfrm>
          <a:prstGeom prst="rect">
            <a:avLst/>
          </a:prstGeom>
          <a:noFill/>
          <a:ln w="9525">
            <a:noFill/>
            <a:miter lim="800000"/>
            <a:headEnd/>
            <a:tailEnd/>
          </a:ln>
        </p:spPr>
      </p:pic>
      <p:sp>
        <p:nvSpPr>
          <p:cNvPr id="59395" name="TextBox 2"/>
          <p:cNvSpPr txBox="1">
            <a:spLocks noChangeArrowheads="1"/>
          </p:cNvSpPr>
          <p:nvPr/>
        </p:nvSpPr>
        <p:spPr bwMode="auto">
          <a:xfrm>
            <a:off x="4237038" y="1828800"/>
            <a:ext cx="3886200" cy="369888"/>
          </a:xfrm>
          <a:prstGeom prst="rect">
            <a:avLst/>
          </a:prstGeom>
          <a:noFill/>
          <a:ln w="9525">
            <a:noFill/>
            <a:miter lim="800000"/>
            <a:headEnd/>
            <a:tailEnd/>
          </a:ln>
        </p:spPr>
        <p:txBody>
          <a:bodyPr>
            <a:spAutoFit/>
          </a:bodyPr>
          <a:lstStyle/>
          <a:p>
            <a:r>
              <a:rPr lang="en-US" b="1" dirty="0">
                <a:solidFill>
                  <a:srgbClr val="FF0000"/>
                </a:solidFill>
                <a:latin typeface="Calibri" pitchFamily="34" charset="0"/>
              </a:rPr>
              <a:t>&gt;&gt; :- Input using Extraction operator </a:t>
            </a: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Date Placeholder 6"/>
          <p:cNvSpPr>
            <a:spLocks noGrp="1"/>
          </p:cNvSpPr>
          <p:nvPr>
            <p:ph type="dt" sz="half" idx="10"/>
          </p:nvPr>
        </p:nvSpPr>
        <p:spPr/>
        <p:txBody>
          <a:bodyPr/>
          <a:lstStyle/>
          <a:p>
            <a:fld id="{2D47E74D-ED27-455D-B6E6-2F210ED0D5F6}" type="datetime1">
              <a:rPr lang="en-US" smtClean="0"/>
              <a:t>8/16/2018</a:t>
            </a:fld>
            <a:endParaRPr lang="en-US"/>
          </a:p>
        </p:txBody>
      </p:sp>
      <p:sp>
        <p:nvSpPr>
          <p:cNvPr id="8" name="Slide Number Placeholder 7"/>
          <p:cNvSpPr>
            <a:spLocks noGrp="1"/>
          </p:cNvSpPr>
          <p:nvPr>
            <p:ph type="sldNum" sz="quarter" idx="12"/>
          </p:nvPr>
        </p:nvSpPr>
        <p:spPr/>
        <p:txBody>
          <a:bodyPr/>
          <a:lstStyle/>
          <a:p>
            <a:fld id="{BFFEF632-3232-4B5E-A6EE-15636C3A051E}" type="slidenum">
              <a:rPr lang="en-US" smtClean="0"/>
              <a:pPr/>
              <a:t>57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459828" y="381000"/>
            <a:ext cx="8303172" cy="6019800"/>
          </a:xfrm>
          <a:prstGeom prst="rect">
            <a:avLst/>
          </a:prstGeom>
          <a:noFill/>
          <a:ln w="9525">
            <a:noFill/>
            <a:miter lim="800000"/>
            <a:headEnd/>
            <a:tailEnd/>
          </a:ln>
        </p:spPr>
      </p:pic>
      <p:sp>
        <p:nvSpPr>
          <p:cNvPr id="3" name="Rectangle 2"/>
          <p:cNvSpPr/>
          <p:nvPr/>
        </p:nvSpPr>
        <p:spPr>
          <a:xfrm>
            <a:off x="609600" y="4800600"/>
            <a:ext cx="4038600" cy="914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400" b="1" dirty="0">
                <a:solidFill>
                  <a:srgbClr val="FF0000"/>
                </a:solidFill>
              </a:rPr>
              <a:t>Output using insertion operator</a:t>
            </a:r>
          </a:p>
        </p:txBody>
      </p:sp>
      <p:sp>
        <p:nvSpPr>
          <p:cNvPr id="4" name="Rectangle 3"/>
          <p:cNvSpPr/>
          <p:nvPr/>
        </p:nvSpPr>
        <p:spPr>
          <a:xfrm>
            <a:off x="6553200" y="18288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a:t>
            </a: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ate Placeholder 10"/>
          <p:cNvSpPr>
            <a:spLocks noGrp="1"/>
          </p:cNvSpPr>
          <p:nvPr>
            <p:ph type="dt" sz="half" idx="10"/>
          </p:nvPr>
        </p:nvSpPr>
        <p:spPr/>
        <p:txBody>
          <a:bodyPr/>
          <a:lstStyle/>
          <a:p>
            <a:fld id="{6D9432FC-AEEF-4ED9-BFE8-8758601A953E}"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58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330200" y="323850"/>
            <a:ext cx="8509000" cy="6153150"/>
          </a:xfrm>
          <a:prstGeom prst="rect">
            <a:avLst/>
          </a:prstGeom>
          <a:noFill/>
          <a:ln w="9525">
            <a:noFill/>
            <a:miter lim="800000"/>
            <a:headEnd/>
            <a:tailEnd/>
          </a:ln>
        </p:spPr>
      </p:pic>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A74711D6-3447-436B-A538-63D33B2197DD}" type="datetime1">
              <a:rPr lang="en-US" smtClean="0"/>
              <a:t>8/16/2018</a:t>
            </a:fld>
            <a:endParaRPr lang="en-US"/>
          </a:p>
        </p:txBody>
      </p:sp>
      <p:sp>
        <p:nvSpPr>
          <p:cNvPr id="7" name="Slide Number Placeholder 6"/>
          <p:cNvSpPr>
            <a:spLocks noGrp="1"/>
          </p:cNvSpPr>
          <p:nvPr>
            <p:ph type="sldNum" sz="quarter" idx="12"/>
          </p:nvPr>
        </p:nvSpPr>
        <p:spPr/>
        <p:txBody>
          <a:bodyPr/>
          <a:lstStyle/>
          <a:p>
            <a:fld id="{BFFEF632-3232-4B5E-A6EE-15636C3A051E}" type="slidenum">
              <a:rPr lang="en-US" smtClean="0"/>
              <a:pPr/>
              <a:t>59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b="1" dirty="0" smtClean="0"/>
              <a:t>Procedural Oriented </a:t>
            </a:r>
            <a:r>
              <a:rPr lang="en-US" b="1" dirty="0"/>
              <a:t>Language</a:t>
            </a:r>
            <a:br>
              <a:rPr lang="en-US" b="1" dirty="0"/>
            </a:br>
            <a:r>
              <a:rPr lang="en-US" b="1" dirty="0" smtClean="0"/>
              <a:t>- Limitations -</a:t>
            </a:r>
            <a:endParaRPr lang="en-US" b="1" dirty="0"/>
          </a:p>
        </p:txBody>
      </p:sp>
      <p:sp>
        <p:nvSpPr>
          <p:cNvPr id="8195" name="Content Placeholder 2"/>
          <p:cNvSpPr>
            <a:spLocks noGrp="1"/>
          </p:cNvSpPr>
          <p:nvPr>
            <p:ph idx="1"/>
          </p:nvPr>
        </p:nvSpPr>
        <p:spPr>
          <a:xfrm>
            <a:off x="457200" y="1752600"/>
            <a:ext cx="8229600" cy="2667000"/>
          </a:xfrm>
        </p:spPr>
        <p:txBody>
          <a:bodyPr/>
          <a:lstStyle/>
          <a:p>
            <a:pPr eaLnBrk="1" hangingPunct="1"/>
            <a:r>
              <a:rPr lang="en-US" dirty="0" smtClean="0"/>
              <a:t>Data move freely around the program and are therefore vulnerable to changes caused by any function in the program.</a:t>
            </a:r>
          </a:p>
          <a:p>
            <a:pPr eaLnBrk="1" hangingPunct="1"/>
            <a:r>
              <a:rPr lang="en-US" dirty="0" smtClean="0"/>
              <a:t>It does not model very well the real world problems.</a:t>
            </a:r>
          </a:p>
        </p:txBody>
      </p:sp>
      <p:cxnSp>
        <p:nvCxnSpPr>
          <p:cNvPr id="7" name="Straight Connector 6"/>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ate Placeholder 10"/>
          <p:cNvSpPr>
            <a:spLocks noGrp="1"/>
          </p:cNvSpPr>
          <p:nvPr>
            <p:ph type="dt" sz="half" idx="10"/>
          </p:nvPr>
        </p:nvSpPr>
        <p:spPr/>
        <p:txBody>
          <a:bodyPr/>
          <a:lstStyle/>
          <a:p>
            <a:fld id="{D8121915-DD5E-4321-9147-A9089C88B6A4}"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381000" y="381000"/>
            <a:ext cx="8382000" cy="5981700"/>
          </a:xfrm>
          <a:prstGeom prst="rect">
            <a:avLst/>
          </a:prstGeom>
          <a:noFill/>
          <a:ln w="9525">
            <a:noFill/>
            <a:miter lim="800000"/>
            <a:headEnd/>
            <a:tailEnd/>
          </a:ln>
        </p:spPr>
      </p:pic>
      <p:grpSp>
        <p:nvGrpSpPr>
          <p:cNvPr id="6" name="Group 5"/>
          <p:cNvGrpSpPr/>
          <p:nvPr/>
        </p:nvGrpSpPr>
        <p:grpSpPr>
          <a:xfrm>
            <a:off x="0" y="0"/>
            <a:ext cx="9144000" cy="6858000"/>
            <a:chOff x="0" y="0"/>
            <a:chExt cx="9144000" cy="6858000"/>
          </a:xfrm>
        </p:grpSpPr>
        <p:sp>
          <p:nvSpPr>
            <p:cNvPr id="7" name="Rectangle 6"/>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ate Placeholder 8"/>
          <p:cNvSpPr>
            <a:spLocks noGrp="1"/>
          </p:cNvSpPr>
          <p:nvPr>
            <p:ph type="dt" sz="half" idx="10"/>
          </p:nvPr>
        </p:nvSpPr>
        <p:spPr/>
        <p:txBody>
          <a:bodyPr/>
          <a:lstStyle/>
          <a:p>
            <a:fld id="{AAC69B21-42C7-4E0F-A312-E2F77FE7D07D}"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60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b="1" smtClean="0"/>
              <a:t>Memory Management Operator</a:t>
            </a:r>
          </a:p>
        </p:txBody>
      </p:sp>
      <p:sp>
        <p:nvSpPr>
          <p:cNvPr id="63491" name="Content Placeholder 2"/>
          <p:cNvSpPr>
            <a:spLocks noGrp="1"/>
          </p:cNvSpPr>
          <p:nvPr>
            <p:ph idx="1"/>
          </p:nvPr>
        </p:nvSpPr>
        <p:spPr/>
        <p:txBody>
          <a:bodyPr/>
          <a:lstStyle/>
          <a:p>
            <a:pPr eaLnBrk="1" hangingPunct="1"/>
            <a:r>
              <a:rPr lang="en-US" dirty="0" smtClean="0"/>
              <a:t>New and delete operators are used to allocate and free the memory</a:t>
            </a:r>
          </a:p>
          <a:p>
            <a:pPr eaLnBrk="1" hangingPunct="1"/>
            <a:r>
              <a:rPr lang="en-US" dirty="0" smtClean="0"/>
              <a:t>Object can be created by using new and deleted by using delete operator</a:t>
            </a:r>
          </a:p>
          <a:p>
            <a:pPr eaLnBrk="1" hangingPunct="1"/>
            <a:r>
              <a:rPr lang="en-US" dirty="0" smtClean="0"/>
              <a:t>Syntax:</a:t>
            </a:r>
          </a:p>
          <a:p>
            <a:pPr eaLnBrk="1" hangingPunct="1">
              <a:buFont typeface="Arial" pitchFamily="34" charset="0"/>
              <a:buNone/>
            </a:pPr>
            <a:r>
              <a:rPr lang="en-US" dirty="0" smtClean="0"/>
              <a:t>		Pointer variable = new data-type</a:t>
            </a:r>
          </a:p>
          <a:p>
            <a:pPr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F4D522C1-A53B-4A74-A532-0F4D3CAE445B}"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61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b="1" dirty="0" smtClean="0"/>
              <a:t>Example </a:t>
            </a:r>
          </a:p>
        </p:txBody>
      </p:sp>
      <p:sp>
        <p:nvSpPr>
          <p:cNvPr id="64515" name="Content Placeholder 2"/>
          <p:cNvSpPr>
            <a:spLocks noGrp="1"/>
          </p:cNvSpPr>
          <p:nvPr>
            <p:ph idx="1"/>
          </p:nvPr>
        </p:nvSpPr>
        <p:spPr/>
        <p:txBody>
          <a:bodyPr/>
          <a:lstStyle/>
          <a:p>
            <a:pPr eaLnBrk="1" hangingPunct="1">
              <a:buFont typeface="Arial" pitchFamily="34" charset="0"/>
              <a:buNone/>
            </a:pPr>
            <a:r>
              <a:rPr lang="en-US" dirty="0" err="1" smtClean="0"/>
              <a:t>Int</a:t>
            </a:r>
            <a:r>
              <a:rPr lang="en-US" dirty="0" smtClean="0"/>
              <a:t> *p=new </a:t>
            </a:r>
            <a:r>
              <a:rPr lang="en-US" dirty="0" err="1" smtClean="0"/>
              <a:t>int</a:t>
            </a:r>
            <a:r>
              <a:rPr lang="en-US" dirty="0" smtClean="0"/>
              <a:t>;</a:t>
            </a:r>
          </a:p>
          <a:p>
            <a:pPr eaLnBrk="1" hangingPunct="1">
              <a:buFont typeface="Arial" pitchFamily="34" charset="0"/>
              <a:buNone/>
            </a:pPr>
            <a:r>
              <a:rPr lang="en-US" dirty="0" smtClean="0"/>
              <a:t>Float *q=new float;</a:t>
            </a:r>
          </a:p>
          <a:p>
            <a:pPr eaLnBrk="1" hangingPunct="1"/>
            <a:r>
              <a:rPr lang="en-US" dirty="0" smtClean="0"/>
              <a:t>Suppose</a:t>
            </a:r>
          </a:p>
          <a:p>
            <a:pPr lvl="2" eaLnBrk="1" hangingPunct="1">
              <a:buFont typeface="Arial" pitchFamily="34" charset="0"/>
              <a:buNone/>
            </a:pPr>
            <a:r>
              <a:rPr lang="en-US" dirty="0" smtClean="0"/>
              <a:t>*p=25</a:t>
            </a:r>
          </a:p>
          <a:p>
            <a:pPr lvl="2" eaLnBrk="1" hangingPunct="1">
              <a:buFont typeface="Arial" pitchFamily="34" charset="0"/>
              <a:buNone/>
            </a:pPr>
            <a:r>
              <a:rPr lang="en-US" dirty="0" smtClean="0"/>
              <a:t>*q=7.5</a:t>
            </a:r>
          </a:p>
          <a:p>
            <a:pPr lvl="2" eaLnBrk="1" hangingPunct="1">
              <a:buFont typeface="Arial" pitchFamily="34" charset="0"/>
              <a:buNone/>
            </a:pPr>
            <a:endParaRPr lang="en-US" dirty="0" smtClean="0"/>
          </a:p>
          <a:p>
            <a:pPr lvl="2" eaLnBrk="1" hangingPunct="1">
              <a:buFont typeface="Arial" pitchFamily="34" charset="0"/>
              <a:buNone/>
            </a:pPr>
            <a:endParaRPr lang="en-US" dirty="0" smtClean="0"/>
          </a:p>
          <a:p>
            <a:pPr lvl="2"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597A716C-381A-4064-AF7F-C995F7AC050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62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Content Placeholder 2"/>
          <p:cNvSpPr>
            <a:spLocks noGrp="1"/>
          </p:cNvSpPr>
          <p:nvPr>
            <p:ph idx="1"/>
          </p:nvPr>
        </p:nvSpPr>
        <p:spPr>
          <a:xfrm>
            <a:off x="457200" y="990600"/>
            <a:ext cx="8229600" cy="4525963"/>
          </a:xfrm>
        </p:spPr>
        <p:txBody>
          <a:bodyPr/>
          <a:lstStyle/>
          <a:p>
            <a:pPr eaLnBrk="1" hangingPunct="1"/>
            <a:r>
              <a:rPr lang="en-US" dirty="0" smtClean="0"/>
              <a:t>Data object no longer needed, it is destroyed to release memory space for reuse.</a:t>
            </a:r>
          </a:p>
          <a:p>
            <a:pPr eaLnBrk="1" hangingPunct="1"/>
            <a:r>
              <a:rPr lang="en-US" dirty="0" smtClean="0"/>
              <a:t>Syntax</a:t>
            </a:r>
          </a:p>
          <a:p>
            <a:pPr lvl="2" eaLnBrk="1" hangingPunct="1">
              <a:buFont typeface="Arial" pitchFamily="34" charset="0"/>
              <a:buNone/>
            </a:pPr>
            <a:r>
              <a:rPr lang="en-US" dirty="0" smtClean="0"/>
              <a:t>delete pointer variable</a:t>
            </a:r>
          </a:p>
          <a:p>
            <a:pPr lvl="2" eaLnBrk="1" hangingPunct="1">
              <a:buFont typeface="Arial" pitchFamily="34" charset="0"/>
              <a:buNone/>
            </a:pPr>
            <a:endParaRPr lang="en-US" dirty="0" smtClean="0"/>
          </a:p>
          <a:p>
            <a:pPr lvl="2" eaLnBrk="1" hangingPunct="1">
              <a:buFont typeface="Arial" pitchFamily="34" charset="0"/>
              <a:buNone/>
            </a:pPr>
            <a:r>
              <a:rPr lang="en-US" dirty="0"/>
              <a:t>	</a:t>
            </a:r>
            <a:r>
              <a:rPr lang="en-US" dirty="0" smtClean="0"/>
              <a:t>Example :</a:t>
            </a:r>
          </a:p>
          <a:p>
            <a:pPr lvl="2" eaLnBrk="1" hangingPunct="1">
              <a:buFont typeface="Arial" pitchFamily="34" charset="0"/>
              <a:buNone/>
            </a:pPr>
            <a:r>
              <a:rPr lang="en-US" dirty="0" smtClean="0"/>
              <a:t>			delete q;</a:t>
            </a:r>
          </a:p>
          <a:p>
            <a:pPr lvl="2" eaLnBrk="1" hangingPunct="1">
              <a:buFont typeface="Arial" pitchFamily="34" charset="0"/>
              <a:buNone/>
            </a:pPr>
            <a:r>
              <a:rPr lang="en-US" dirty="0" smtClean="0"/>
              <a:t>			delete p;</a:t>
            </a:r>
          </a:p>
          <a:p>
            <a:pPr lvl="2"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8C319876-42A9-4886-94E5-5E7955503A5E}"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63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81000" y="2514600"/>
            <a:ext cx="8229600" cy="1143000"/>
          </a:xfrm>
        </p:spPr>
        <p:txBody>
          <a:bodyPr/>
          <a:lstStyle/>
          <a:p>
            <a:pPr eaLnBrk="1" hangingPunct="1"/>
            <a:r>
              <a:rPr lang="en-US" b="1" smtClean="0"/>
              <a:t>Defining Class</a:t>
            </a:r>
          </a:p>
        </p:txBody>
      </p:sp>
      <p:grpSp>
        <p:nvGrpSpPr>
          <p:cNvPr id="3" name="Group 2"/>
          <p:cNvGrpSpPr/>
          <p:nvPr/>
        </p:nvGrpSpPr>
        <p:grpSpPr>
          <a:xfrm>
            <a:off x="0" y="0"/>
            <a:ext cx="9144000" cy="6858000"/>
            <a:chOff x="0" y="0"/>
            <a:chExt cx="9144000" cy="6858000"/>
          </a:xfrm>
        </p:grpSpPr>
        <p:sp>
          <p:nvSpPr>
            <p:cNvPr id="4" name="Rectangle 3"/>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4ADBDEC0-5050-468C-A09D-6741912F25E1}" type="datetime1">
              <a:rPr lang="en-US" smtClean="0"/>
              <a:t>8/16/2018</a:t>
            </a:fld>
            <a:endParaRPr lang="en-US"/>
          </a:p>
        </p:txBody>
      </p:sp>
      <p:sp>
        <p:nvSpPr>
          <p:cNvPr id="7" name="Slide Number Placeholder 6"/>
          <p:cNvSpPr>
            <a:spLocks noGrp="1"/>
          </p:cNvSpPr>
          <p:nvPr>
            <p:ph type="sldNum" sz="quarter" idx="12"/>
          </p:nvPr>
        </p:nvSpPr>
        <p:spPr/>
        <p:txBody>
          <a:bodyPr/>
          <a:lstStyle/>
          <a:p>
            <a:fld id="{BFFEF632-3232-4B5E-A6EE-15636C3A051E}"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b="1" smtClean="0"/>
              <a:t>Class Specification</a:t>
            </a:r>
          </a:p>
        </p:txBody>
      </p:sp>
      <p:sp>
        <p:nvSpPr>
          <p:cNvPr id="67587" name="Content Placeholder 2"/>
          <p:cNvSpPr>
            <a:spLocks noGrp="1"/>
          </p:cNvSpPr>
          <p:nvPr>
            <p:ph idx="1"/>
          </p:nvPr>
        </p:nvSpPr>
        <p:spPr>
          <a:xfrm>
            <a:off x="457200" y="1524000"/>
            <a:ext cx="8229600" cy="4525962"/>
          </a:xfrm>
        </p:spPr>
        <p:txBody>
          <a:bodyPr>
            <a:normAutofit fontScale="92500" lnSpcReduction="20000"/>
          </a:bodyPr>
          <a:lstStyle/>
          <a:p>
            <a:pPr eaLnBrk="1" hangingPunct="1"/>
            <a:r>
              <a:rPr lang="en-US" b="1" dirty="0" smtClean="0"/>
              <a:t>Syntax:</a:t>
            </a:r>
          </a:p>
          <a:p>
            <a:pPr eaLnBrk="1" hangingPunct="1">
              <a:buFont typeface="Arial" pitchFamily="34" charset="0"/>
              <a:buNone/>
            </a:pPr>
            <a:r>
              <a:rPr lang="en-US" b="1" dirty="0" smtClean="0"/>
              <a:t>   class </a:t>
            </a:r>
            <a:r>
              <a:rPr lang="en-US" dirty="0" err="1" smtClean="0"/>
              <a:t>class_name</a:t>
            </a:r>
            <a:endParaRPr lang="en-US" dirty="0" smtClean="0"/>
          </a:p>
          <a:p>
            <a:pPr eaLnBrk="1" hangingPunct="1">
              <a:buFont typeface="Arial" pitchFamily="34" charset="0"/>
              <a:buNone/>
            </a:pPr>
            <a:r>
              <a:rPr lang="en-US" b="1" dirty="0" smtClean="0"/>
              <a:t>	{</a:t>
            </a:r>
          </a:p>
          <a:p>
            <a:pPr eaLnBrk="1" hangingPunct="1">
              <a:buFont typeface="Arial" pitchFamily="34" charset="0"/>
              <a:buNone/>
            </a:pPr>
            <a:endParaRPr lang="en-US" b="1" dirty="0" smtClean="0"/>
          </a:p>
          <a:p>
            <a:pPr eaLnBrk="1" hangingPunct="1">
              <a:buFont typeface="Arial" pitchFamily="34" charset="0"/>
              <a:buNone/>
            </a:pPr>
            <a:endParaRPr lang="en-US" b="1" dirty="0" smtClean="0"/>
          </a:p>
          <a:p>
            <a:pPr eaLnBrk="1" hangingPunct="1">
              <a:buFont typeface="Arial" pitchFamily="34" charset="0"/>
              <a:buNone/>
            </a:pPr>
            <a:endParaRPr lang="en-US" b="1" dirty="0" smtClean="0"/>
          </a:p>
          <a:p>
            <a:pPr eaLnBrk="1" hangingPunct="1">
              <a:buFont typeface="Arial" pitchFamily="34" charset="0"/>
              <a:buNone/>
            </a:pPr>
            <a:endParaRPr lang="en-US" b="1" dirty="0" smtClean="0"/>
          </a:p>
          <a:p>
            <a:pPr eaLnBrk="1" hangingPunct="1">
              <a:buFont typeface="Arial" pitchFamily="34" charset="0"/>
              <a:buNone/>
            </a:pPr>
            <a:endParaRPr lang="en-US" b="1" dirty="0" smtClean="0"/>
          </a:p>
          <a:p>
            <a:pPr eaLnBrk="1" hangingPunct="1">
              <a:buFont typeface="Arial" pitchFamily="34" charset="0"/>
              <a:buNone/>
            </a:pPr>
            <a:r>
              <a:rPr lang="en-US" b="1" dirty="0" smtClean="0"/>
              <a:t>	};</a:t>
            </a:r>
          </a:p>
          <a:p>
            <a:pPr eaLnBrk="1" hangingPunct="1">
              <a:buFont typeface="Arial" pitchFamily="34" charset="0"/>
              <a:buNone/>
            </a:pPr>
            <a:endParaRPr lang="en-US" b="1" dirty="0" smtClean="0"/>
          </a:p>
        </p:txBody>
      </p:sp>
      <p:sp>
        <p:nvSpPr>
          <p:cNvPr id="4" name="Rectangle 3"/>
          <p:cNvSpPr/>
          <p:nvPr/>
        </p:nvSpPr>
        <p:spPr>
          <a:xfrm>
            <a:off x="1371600" y="2895600"/>
            <a:ext cx="4800600" cy="990600"/>
          </a:xfrm>
          <a:prstGeom prst="rect">
            <a:avLst/>
          </a:prstGeom>
          <a:solidFill>
            <a:schemeClr val="accent1">
              <a:lumMod val="40000"/>
              <a:lumOff val="6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b="1" dirty="0">
                <a:solidFill>
                  <a:srgbClr val="002060"/>
                </a:solidFill>
              </a:rPr>
              <a:t>Data members</a:t>
            </a:r>
          </a:p>
        </p:txBody>
      </p:sp>
      <p:sp>
        <p:nvSpPr>
          <p:cNvPr id="5" name="Rectangle 4"/>
          <p:cNvSpPr/>
          <p:nvPr/>
        </p:nvSpPr>
        <p:spPr>
          <a:xfrm>
            <a:off x="1371600" y="4114800"/>
            <a:ext cx="4800600" cy="990600"/>
          </a:xfrm>
          <a:prstGeom prst="rect">
            <a:avLst/>
          </a:prstGeom>
          <a:solidFill>
            <a:schemeClr val="accent1">
              <a:lumMod val="40000"/>
              <a:lumOff val="6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b="1" dirty="0">
                <a:solidFill>
                  <a:srgbClr val="002060"/>
                </a:solidFill>
              </a:rPr>
              <a:t>Members functions</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3" name="Date Placeholder 12"/>
          <p:cNvSpPr>
            <a:spLocks noGrp="1"/>
          </p:cNvSpPr>
          <p:nvPr>
            <p:ph type="dt" sz="half" idx="10"/>
          </p:nvPr>
        </p:nvSpPr>
        <p:spPr/>
        <p:txBody>
          <a:bodyPr/>
          <a:lstStyle/>
          <a:p>
            <a:fld id="{5632BA3A-C60B-4677-A2E4-24F557FEE613}"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b="1" smtClean="0"/>
              <a:t>Class Specification</a:t>
            </a:r>
          </a:p>
        </p:txBody>
      </p:sp>
      <p:sp>
        <p:nvSpPr>
          <p:cNvPr id="68611" name="Content Placeholder 2"/>
          <p:cNvSpPr>
            <a:spLocks noGrp="1"/>
          </p:cNvSpPr>
          <p:nvPr>
            <p:ph idx="1"/>
          </p:nvPr>
        </p:nvSpPr>
        <p:spPr/>
        <p:txBody>
          <a:bodyPr/>
          <a:lstStyle/>
          <a:p>
            <a:pPr eaLnBrk="1" hangingPunct="1"/>
            <a:r>
              <a:rPr lang="en-US" b="1" smtClean="0"/>
              <a:t>class</a:t>
            </a:r>
            <a:r>
              <a:rPr lang="en-US" smtClean="0"/>
              <a:t> Student</a:t>
            </a:r>
          </a:p>
          <a:p>
            <a:pPr eaLnBrk="1" hangingPunct="1">
              <a:buFont typeface="Arial" pitchFamily="34" charset="0"/>
              <a:buNone/>
            </a:pPr>
            <a:r>
              <a:rPr lang="en-US" smtClean="0"/>
              <a:t>    </a:t>
            </a:r>
            <a:r>
              <a:rPr lang="en-US" b="1" smtClean="0"/>
              <a:t>{</a:t>
            </a:r>
          </a:p>
          <a:p>
            <a:pPr eaLnBrk="1" hangingPunct="1">
              <a:buFont typeface="Arial" pitchFamily="34" charset="0"/>
              <a:buNone/>
            </a:pPr>
            <a:r>
              <a:rPr lang="en-US" smtClean="0"/>
              <a:t>       int st_id;</a:t>
            </a:r>
          </a:p>
          <a:p>
            <a:pPr eaLnBrk="1" hangingPunct="1">
              <a:buFont typeface="Arial" pitchFamily="34" charset="0"/>
              <a:buNone/>
            </a:pPr>
            <a:r>
              <a:rPr lang="en-US" smtClean="0"/>
              <a:t>	   char st_name[];</a:t>
            </a:r>
          </a:p>
          <a:p>
            <a:pPr eaLnBrk="1" hangingPunct="1">
              <a:buFont typeface="Arial" pitchFamily="34" charset="0"/>
              <a:buNone/>
            </a:pPr>
            <a:r>
              <a:rPr lang="en-US" smtClean="0"/>
              <a:t>	   void read_data();</a:t>
            </a:r>
          </a:p>
          <a:p>
            <a:pPr eaLnBrk="1" hangingPunct="1">
              <a:buFont typeface="Arial" pitchFamily="34" charset="0"/>
              <a:buNone/>
            </a:pPr>
            <a:r>
              <a:rPr lang="en-US" smtClean="0"/>
              <a:t>	   void print_data();</a:t>
            </a:r>
          </a:p>
          <a:p>
            <a:pPr eaLnBrk="1" hangingPunct="1">
              <a:buFont typeface="Arial" pitchFamily="34" charset="0"/>
              <a:buNone/>
            </a:pPr>
            <a:r>
              <a:rPr lang="en-US" smtClean="0"/>
              <a:t>   </a:t>
            </a:r>
            <a:r>
              <a:rPr lang="en-US" b="1" smtClean="0"/>
              <a:t>};</a:t>
            </a:r>
          </a:p>
        </p:txBody>
      </p:sp>
      <p:sp>
        <p:nvSpPr>
          <p:cNvPr id="4" name="Right Brace 3"/>
          <p:cNvSpPr/>
          <p:nvPr/>
        </p:nvSpPr>
        <p:spPr>
          <a:xfrm>
            <a:off x="4038600" y="2819400"/>
            <a:ext cx="685800" cy="990600"/>
          </a:xfrm>
          <a:prstGeom prst="rightBrace">
            <a:avLst>
              <a:gd name="adj1" fmla="val 33995"/>
              <a:gd name="adj2" fmla="val 47070"/>
            </a:avLst>
          </a:prstGeom>
          <a:ln w="47625" cmpd="sng">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 name="Right Brace 4"/>
          <p:cNvSpPr/>
          <p:nvPr/>
        </p:nvSpPr>
        <p:spPr>
          <a:xfrm>
            <a:off x="4038600" y="3962400"/>
            <a:ext cx="746125" cy="1143000"/>
          </a:xfrm>
          <a:prstGeom prst="rightBrace">
            <a:avLst>
              <a:gd name="adj1" fmla="val 36111"/>
              <a:gd name="adj2" fmla="val 50000"/>
            </a:avLst>
          </a:prstGeom>
          <a:ln w="47625" cmpd="sng">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000" b="1"/>
          </a:p>
        </p:txBody>
      </p:sp>
      <p:sp>
        <p:nvSpPr>
          <p:cNvPr id="6" name="Text Box 6"/>
          <p:cNvSpPr txBox="1">
            <a:spLocks noChangeArrowheads="1"/>
          </p:cNvSpPr>
          <p:nvPr/>
        </p:nvSpPr>
        <p:spPr bwMode="auto">
          <a:xfrm>
            <a:off x="4724400" y="3011488"/>
            <a:ext cx="3962400" cy="708025"/>
          </a:xfrm>
          <a:prstGeom prst="rect">
            <a:avLst/>
          </a:prstGeom>
          <a:noFill/>
          <a:ln w="9525">
            <a:noFill/>
            <a:miter lim="800000"/>
            <a:headEnd/>
            <a:tailEnd/>
          </a:ln>
        </p:spPr>
        <p:txBody>
          <a:bodyPr>
            <a:spAutoFit/>
          </a:bodyPr>
          <a:lstStyle/>
          <a:p>
            <a:r>
              <a:rPr lang="en-US" sz="2000" b="1">
                <a:solidFill>
                  <a:srgbClr val="002060"/>
                </a:solidFill>
                <a:latin typeface="Helvetica"/>
              </a:rPr>
              <a:t>Data Members or Properties of  Student Class</a:t>
            </a:r>
          </a:p>
        </p:txBody>
      </p:sp>
      <p:sp>
        <p:nvSpPr>
          <p:cNvPr id="7" name="Text Box 6"/>
          <p:cNvSpPr txBox="1">
            <a:spLocks noChangeArrowheads="1"/>
          </p:cNvSpPr>
          <p:nvPr/>
        </p:nvSpPr>
        <p:spPr bwMode="auto">
          <a:xfrm>
            <a:off x="4876800" y="4191000"/>
            <a:ext cx="3810000" cy="708025"/>
          </a:xfrm>
          <a:prstGeom prst="rect">
            <a:avLst/>
          </a:prstGeom>
          <a:noFill/>
          <a:ln w="9525">
            <a:noFill/>
            <a:miter lim="800000"/>
            <a:headEnd/>
            <a:tailEnd/>
          </a:ln>
        </p:spPr>
        <p:txBody>
          <a:bodyPr>
            <a:spAutoFit/>
          </a:bodyPr>
          <a:lstStyle/>
          <a:p>
            <a:r>
              <a:rPr lang="en-US" sz="2000" b="1">
                <a:solidFill>
                  <a:srgbClr val="C00000"/>
                </a:solidFill>
                <a:latin typeface="Helvetica"/>
              </a:rPr>
              <a:t>Members Functions or Behaviours of  Student Class</a:t>
            </a:r>
          </a:p>
        </p:txBody>
      </p:sp>
      <p:grpSp>
        <p:nvGrpSpPr>
          <p:cNvPr id="11" name="Group 10"/>
          <p:cNvGrpSpPr/>
          <p:nvPr/>
        </p:nvGrpSpPr>
        <p:grpSpPr>
          <a:xfrm>
            <a:off x="0" y="0"/>
            <a:ext cx="9144000" cy="6858000"/>
            <a:chOff x="0" y="0"/>
            <a:chExt cx="9144000" cy="6858000"/>
          </a:xfrm>
        </p:grpSpPr>
        <p:sp>
          <p:nvSpPr>
            <p:cNvPr id="12" name="Rectangle 11"/>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5" name="Date Placeholder 14"/>
          <p:cNvSpPr>
            <a:spLocks noGrp="1"/>
          </p:cNvSpPr>
          <p:nvPr>
            <p:ph type="dt" sz="half" idx="10"/>
          </p:nvPr>
        </p:nvSpPr>
        <p:spPr/>
        <p:txBody>
          <a:bodyPr/>
          <a:lstStyle/>
          <a:p>
            <a:fld id="{DBB10C50-9300-4E9C-B13A-BFC575142759}" type="datetime1">
              <a:rPr lang="en-US" smtClean="0"/>
              <a:t>8/16/2018</a:t>
            </a:fld>
            <a:endParaRPr lang="en-US"/>
          </a:p>
        </p:txBody>
      </p:sp>
      <p:sp>
        <p:nvSpPr>
          <p:cNvPr id="16" name="Slide Number Placeholder 15"/>
          <p:cNvSpPr>
            <a:spLocks noGrp="1"/>
          </p:cNvSpPr>
          <p:nvPr>
            <p:ph type="sldNum" sz="quarter" idx="12"/>
          </p:nvPr>
        </p:nvSpPr>
        <p:spPr/>
        <p:txBody>
          <a:bodyPr/>
          <a:lstStyle/>
          <a:p>
            <a:fld id="{BFFEF632-3232-4B5E-A6EE-15636C3A051E}"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b="1" smtClean="0"/>
              <a:t>Class Specification</a:t>
            </a:r>
          </a:p>
        </p:txBody>
      </p:sp>
      <p:sp>
        <p:nvSpPr>
          <p:cNvPr id="69635" name="Content Placeholder 2"/>
          <p:cNvSpPr>
            <a:spLocks noGrp="1"/>
          </p:cNvSpPr>
          <p:nvPr>
            <p:ph idx="1"/>
          </p:nvPr>
        </p:nvSpPr>
        <p:spPr>
          <a:xfrm>
            <a:off x="304800" y="1493837"/>
            <a:ext cx="8686800" cy="4525963"/>
          </a:xfrm>
        </p:spPr>
        <p:txBody>
          <a:bodyPr>
            <a:normAutofit fontScale="85000" lnSpcReduction="20000"/>
          </a:bodyPr>
          <a:lstStyle/>
          <a:p>
            <a:pPr eaLnBrk="1" hangingPunct="1"/>
            <a:r>
              <a:rPr lang="en-US" sz="2800" b="1" dirty="0" smtClean="0"/>
              <a:t>Visibility of Data members &amp; Member functions</a:t>
            </a:r>
          </a:p>
          <a:p>
            <a:pPr eaLnBrk="1" hangingPunct="1">
              <a:buFont typeface="Arial" pitchFamily="34" charset="0"/>
              <a:buNone/>
            </a:pPr>
            <a:r>
              <a:rPr lang="en-US" sz="2800" b="1" dirty="0" smtClean="0"/>
              <a:t>	</a:t>
            </a:r>
          </a:p>
          <a:p>
            <a:pPr marL="355600" indent="0" eaLnBrk="1" hangingPunct="1">
              <a:buFont typeface="Arial" pitchFamily="34" charset="0"/>
              <a:buNone/>
            </a:pPr>
            <a:r>
              <a:rPr lang="en-US" sz="2800" b="1" dirty="0" smtClean="0"/>
              <a:t>Public – </a:t>
            </a:r>
          </a:p>
          <a:p>
            <a:pPr marL="1430338" eaLnBrk="1" hangingPunct="1">
              <a:buFont typeface="Arial" pitchFamily="34" charset="0"/>
              <a:buNone/>
            </a:pPr>
            <a:r>
              <a:rPr lang="en-US" sz="2800" b="1" dirty="0"/>
              <a:t>	</a:t>
            </a:r>
            <a:r>
              <a:rPr lang="en-US" sz="2800" dirty="0" smtClean="0"/>
              <a:t>Accessed by member functions and all other non-member functions in the program.</a:t>
            </a:r>
            <a:endParaRPr lang="en-US" sz="2800" b="1" dirty="0" smtClean="0"/>
          </a:p>
          <a:p>
            <a:pPr indent="12700" eaLnBrk="1" hangingPunct="1">
              <a:buFont typeface="Arial" pitchFamily="34" charset="0"/>
              <a:buNone/>
            </a:pPr>
            <a:r>
              <a:rPr lang="en-US" sz="2800" b="1" dirty="0" smtClean="0"/>
              <a:t>Private – </a:t>
            </a:r>
          </a:p>
          <a:p>
            <a:pPr marL="1430338" indent="3175" eaLnBrk="1" hangingPunct="1">
              <a:buFont typeface="Arial" pitchFamily="34" charset="0"/>
              <a:buNone/>
            </a:pPr>
            <a:r>
              <a:rPr lang="en-US" sz="2800" dirty="0" smtClean="0"/>
              <a:t>Accessed by only member functions of the class.</a:t>
            </a:r>
          </a:p>
          <a:p>
            <a:pPr indent="12700" eaLnBrk="1" hangingPunct="1">
              <a:buFont typeface="Arial" pitchFamily="34" charset="0"/>
              <a:buNone/>
            </a:pPr>
            <a:r>
              <a:rPr lang="en-US" sz="2800" b="1" dirty="0" smtClean="0"/>
              <a:t>Protected –</a:t>
            </a:r>
            <a:r>
              <a:rPr lang="en-US" sz="2800" dirty="0" smtClean="0"/>
              <a:t> </a:t>
            </a:r>
          </a:p>
          <a:p>
            <a:pPr marL="1433513" indent="0" eaLnBrk="1" hangingPunct="1">
              <a:buFont typeface="Arial" pitchFamily="34" charset="0"/>
              <a:buNone/>
            </a:pPr>
            <a:r>
              <a:rPr lang="en-US" sz="2800" dirty="0" smtClean="0"/>
              <a:t>Similar to private, but accessed by all the member functions of immediate derived class	</a:t>
            </a:r>
          </a:p>
          <a:p>
            <a:pPr indent="12700" eaLnBrk="1" hangingPunct="1">
              <a:buFont typeface="Arial" pitchFamily="34" charset="0"/>
              <a:buNone/>
            </a:pPr>
            <a:r>
              <a:rPr lang="en-US" sz="2800" b="1" dirty="0" smtClean="0"/>
              <a:t>Default – </a:t>
            </a:r>
          </a:p>
          <a:p>
            <a:pPr marL="1430338" indent="3175" eaLnBrk="1" hangingPunct="1">
              <a:buFont typeface="Arial" pitchFamily="34" charset="0"/>
              <a:buNone/>
            </a:pPr>
            <a:r>
              <a:rPr lang="en-US" sz="2800" dirty="0" smtClean="0"/>
              <a:t>All items defined in the class are private.</a:t>
            </a:r>
          </a:p>
          <a:p>
            <a:pPr eaLnBrk="1" hangingPunct="1">
              <a:buFont typeface="Arial" pitchFamily="34" charset="0"/>
              <a:buNone/>
            </a:pPr>
            <a:endParaRPr lang="en-US" sz="2800"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94958839-23EE-4442-8A5E-133A8A69E268}"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b="1" smtClean="0"/>
              <a:t>Class Specification</a:t>
            </a:r>
          </a:p>
        </p:txBody>
      </p:sp>
      <p:sp>
        <p:nvSpPr>
          <p:cNvPr id="70659" name="Content Placeholder 2"/>
          <p:cNvSpPr>
            <a:spLocks noGrp="1"/>
          </p:cNvSpPr>
          <p:nvPr>
            <p:ph idx="1"/>
          </p:nvPr>
        </p:nvSpPr>
        <p:spPr/>
        <p:txBody>
          <a:bodyPr/>
          <a:lstStyle/>
          <a:p>
            <a:pPr eaLnBrk="1" hangingPunct="1"/>
            <a:r>
              <a:rPr lang="en-US" b="1" smtClean="0"/>
              <a:t>class</a:t>
            </a:r>
            <a:r>
              <a:rPr lang="en-US" smtClean="0"/>
              <a:t> Student</a:t>
            </a:r>
          </a:p>
          <a:p>
            <a:pPr eaLnBrk="1" hangingPunct="1">
              <a:buFont typeface="Arial" pitchFamily="34" charset="0"/>
              <a:buNone/>
            </a:pPr>
            <a:r>
              <a:rPr lang="en-US" smtClean="0"/>
              <a:t>    </a:t>
            </a:r>
            <a:r>
              <a:rPr lang="en-US" b="1" smtClean="0"/>
              <a:t>{</a:t>
            </a:r>
          </a:p>
          <a:p>
            <a:pPr eaLnBrk="1" hangingPunct="1">
              <a:buFont typeface="Arial" pitchFamily="34" charset="0"/>
              <a:buNone/>
            </a:pPr>
            <a:r>
              <a:rPr lang="en-US" smtClean="0"/>
              <a:t>       int st_id;</a:t>
            </a:r>
          </a:p>
          <a:p>
            <a:pPr eaLnBrk="1" hangingPunct="1">
              <a:buFont typeface="Arial" pitchFamily="34" charset="0"/>
              <a:buNone/>
            </a:pPr>
            <a:r>
              <a:rPr lang="en-US" smtClean="0"/>
              <a:t>	   char st_name[];</a:t>
            </a:r>
          </a:p>
          <a:p>
            <a:pPr eaLnBrk="1" hangingPunct="1">
              <a:buFont typeface="Arial" pitchFamily="34" charset="0"/>
              <a:buNone/>
            </a:pPr>
            <a:r>
              <a:rPr lang="en-US" smtClean="0"/>
              <a:t>	   void read_data();</a:t>
            </a:r>
          </a:p>
          <a:p>
            <a:pPr eaLnBrk="1" hangingPunct="1">
              <a:buFont typeface="Arial" pitchFamily="34" charset="0"/>
              <a:buNone/>
            </a:pPr>
            <a:r>
              <a:rPr lang="en-US" smtClean="0"/>
              <a:t>	   void print_data();</a:t>
            </a:r>
          </a:p>
          <a:p>
            <a:pPr eaLnBrk="1" hangingPunct="1">
              <a:buFont typeface="Arial" pitchFamily="34" charset="0"/>
              <a:buNone/>
            </a:pPr>
            <a:r>
              <a:rPr lang="en-US" smtClean="0"/>
              <a:t>   </a:t>
            </a:r>
            <a:r>
              <a:rPr lang="en-US" b="1" smtClean="0"/>
              <a:t>};</a:t>
            </a:r>
          </a:p>
        </p:txBody>
      </p:sp>
      <p:sp>
        <p:nvSpPr>
          <p:cNvPr id="5" name="Right Brace 4"/>
          <p:cNvSpPr/>
          <p:nvPr/>
        </p:nvSpPr>
        <p:spPr>
          <a:xfrm>
            <a:off x="4114800" y="2819400"/>
            <a:ext cx="1219200" cy="2209800"/>
          </a:xfrm>
          <a:prstGeom prst="rightBrace">
            <a:avLst>
              <a:gd name="adj1" fmla="val 33995"/>
              <a:gd name="adj2" fmla="val 47070"/>
            </a:avLst>
          </a:prstGeom>
          <a:ln w="47625" cmpd="sng">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 name="Text Box 6"/>
          <p:cNvSpPr txBox="1">
            <a:spLocks noChangeArrowheads="1"/>
          </p:cNvSpPr>
          <p:nvPr/>
        </p:nvSpPr>
        <p:spPr bwMode="auto">
          <a:xfrm>
            <a:off x="5910263" y="3429000"/>
            <a:ext cx="2852737" cy="954088"/>
          </a:xfrm>
          <a:prstGeom prst="rect">
            <a:avLst/>
          </a:prstGeom>
          <a:noFill/>
          <a:ln w="9525">
            <a:noFill/>
            <a:miter lim="800000"/>
            <a:headEnd/>
            <a:tailEnd/>
          </a:ln>
        </p:spPr>
        <p:txBody>
          <a:bodyPr>
            <a:spAutoFit/>
          </a:bodyPr>
          <a:lstStyle/>
          <a:p>
            <a:r>
              <a:rPr lang="en-US" sz="2800" b="1">
                <a:solidFill>
                  <a:srgbClr val="002060"/>
                </a:solidFill>
                <a:latin typeface="Helvetica"/>
              </a:rPr>
              <a:t>private / default</a:t>
            </a:r>
          </a:p>
          <a:p>
            <a:r>
              <a:rPr lang="en-US" sz="2800" b="1">
                <a:solidFill>
                  <a:srgbClr val="002060"/>
                </a:solidFill>
                <a:latin typeface="Helvetica"/>
              </a:rPr>
              <a:t>visibility</a:t>
            </a: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4" name="Date Placeholder 13"/>
          <p:cNvSpPr>
            <a:spLocks noGrp="1"/>
          </p:cNvSpPr>
          <p:nvPr>
            <p:ph type="dt" sz="half" idx="10"/>
          </p:nvPr>
        </p:nvSpPr>
        <p:spPr/>
        <p:txBody>
          <a:bodyPr/>
          <a:lstStyle/>
          <a:p>
            <a:fld id="{9FCFBBAC-337A-43E8-A6D0-9E74EDC0D049}" type="datetime1">
              <a:rPr lang="en-US" smtClean="0"/>
              <a:t>8/16/2018</a:t>
            </a:fld>
            <a:endParaRPr lang="en-US"/>
          </a:p>
        </p:txBody>
      </p:sp>
      <p:sp>
        <p:nvSpPr>
          <p:cNvPr id="15" name="Slide Number Placeholder 14"/>
          <p:cNvSpPr>
            <a:spLocks noGrp="1"/>
          </p:cNvSpPr>
          <p:nvPr>
            <p:ph type="sldNum" sz="quarter" idx="12"/>
          </p:nvPr>
        </p:nvSpPr>
        <p:spPr/>
        <p:txBody>
          <a:bodyPr/>
          <a:lstStyle/>
          <a:p>
            <a:fld id="{BFFEF632-3232-4B5E-A6EE-15636C3A051E}"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b="1" dirty="0" smtClean="0"/>
              <a:t>Class Specification</a:t>
            </a:r>
          </a:p>
        </p:txBody>
      </p:sp>
      <p:sp>
        <p:nvSpPr>
          <p:cNvPr id="71683" name="Content Placeholder 2"/>
          <p:cNvSpPr>
            <a:spLocks noGrp="1"/>
          </p:cNvSpPr>
          <p:nvPr>
            <p:ph idx="1"/>
          </p:nvPr>
        </p:nvSpPr>
        <p:spPr>
          <a:xfrm>
            <a:off x="457200" y="1371600"/>
            <a:ext cx="8229600" cy="4525963"/>
          </a:xfrm>
        </p:spPr>
        <p:txBody>
          <a:bodyPr>
            <a:normAutofit fontScale="92500" lnSpcReduction="20000"/>
          </a:bodyPr>
          <a:lstStyle/>
          <a:p>
            <a:pPr eaLnBrk="1" hangingPunct="1"/>
            <a:r>
              <a:rPr lang="en-US" b="1" smtClean="0"/>
              <a:t>class</a:t>
            </a:r>
            <a:r>
              <a:rPr lang="en-US" smtClean="0"/>
              <a:t> Student</a:t>
            </a:r>
          </a:p>
          <a:p>
            <a:pPr eaLnBrk="1" hangingPunct="1">
              <a:buFont typeface="Arial" pitchFamily="34" charset="0"/>
              <a:buNone/>
            </a:pPr>
            <a:r>
              <a:rPr lang="en-US" smtClean="0"/>
              <a:t>    </a:t>
            </a:r>
            <a:r>
              <a:rPr lang="en-US" b="1" smtClean="0"/>
              <a:t>{</a:t>
            </a:r>
          </a:p>
          <a:p>
            <a:pPr eaLnBrk="1" hangingPunct="1">
              <a:buFont typeface="Arial" pitchFamily="34" charset="0"/>
              <a:buNone/>
            </a:pPr>
            <a:r>
              <a:rPr lang="en-US" b="1" smtClean="0"/>
              <a:t>       public:</a:t>
            </a:r>
          </a:p>
          <a:p>
            <a:pPr eaLnBrk="1" hangingPunct="1">
              <a:buFont typeface="Arial" pitchFamily="34" charset="0"/>
              <a:buNone/>
            </a:pPr>
            <a:r>
              <a:rPr lang="en-US" smtClean="0"/>
              <a:t>	       int st_id;</a:t>
            </a:r>
          </a:p>
          <a:p>
            <a:pPr eaLnBrk="1" hangingPunct="1">
              <a:buFont typeface="Arial" pitchFamily="34" charset="0"/>
              <a:buNone/>
            </a:pPr>
            <a:r>
              <a:rPr lang="en-US" smtClean="0"/>
              <a:t>	       char st_name[];</a:t>
            </a:r>
          </a:p>
          <a:p>
            <a:pPr eaLnBrk="1" hangingPunct="1">
              <a:buFont typeface="Arial" pitchFamily="34" charset="0"/>
              <a:buNone/>
            </a:pPr>
            <a:r>
              <a:rPr lang="en-US" b="1" smtClean="0"/>
              <a:t>       public:</a:t>
            </a:r>
          </a:p>
          <a:p>
            <a:pPr eaLnBrk="1" hangingPunct="1">
              <a:buFont typeface="Arial" pitchFamily="34" charset="0"/>
              <a:buNone/>
            </a:pPr>
            <a:r>
              <a:rPr lang="en-US" smtClean="0"/>
              <a:t>	        void read_data();</a:t>
            </a:r>
          </a:p>
          <a:p>
            <a:pPr eaLnBrk="1" hangingPunct="1">
              <a:buFont typeface="Arial" pitchFamily="34" charset="0"/>
              <a:buNone/>
            </a:pPr>
            <a:r>
              <a:rPr lang="en-US" smtClean="0"/>
              <a:t>	        void print_data();</a:t>
            </a:r>
          </a:p>
          <a:p>
            <a:pPr eaLnBrk="1" hangingPunct="1">
              <a:buFont typeface="Arial" pitchFamily="34" charset="0"/>
              <a:buNone/>
            </a:pPr>
            <a:r>
              <a:rPr lang="en-US" smtClean="0"/>
              <a:t>   </a:t>
            </a:r>
            <a:r>
              <a:rPr lang="en-US" b="1" smtClean="0"/>
              <a:t>};</a:t>
            </a:r>
          </a:p>
        </p:txBody>
      </p:sp>
      <p:sp>
        <p:nvSpPr>
          <p:cNvPr id="5" name="Right Brace 4"/>
          <p:cNvSpPr/>
          <p:nvPr/>
        </p:nvSpPr>
        <p:spPr>
          <a:xfrm>
            <a:off x="4495800" y="2362200"/>
            <a:ext cx="1219200" cy="2819400"/>
          </a:xfrm>
          <a:prstGeom prst="rightBrace">
            <a:avLst>
              <a:gd name="adj1" fmla="val 33995"/>
              <a:gd name="adj2" fmla="val 47070"/>
            </a:avLst>
          </a:prstGeom>
          <a:ln w="47625" cmpd="sng">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 name="Text Box 6"/>
          <p:cNvSpPr txBox="1">
            <a:spLocks noChangeArrowheads="1"/>
          </p:cNvSpPr>
          <p:nvPr/>
        </p:nvSpPr>
        <p:spPr bwMode="auto">
          <a:xfrm>
            <a:off x="5715000" y="3352800"/>
            <a:ext cx="2852737" cy="523875"/>
          </a:xfrm>
          <a:prstGeom prst="rect">
            <a:avLst/>
          </a:prstGeom>
          <a:noFill/>
          <a:ln w="9525">
            <a:noFill/>
            <a:miter lim="800000"/>
            <a:headEnd/>
            <a:tailEnd/>
          </a:ln>
        </p:spPr>
        <p:txBody>
          <a:bodyPr>
            <a:spAutoFit/>
          </a:bodyPr>
          <a:lstStyle/>
          <a:p>
            <a:r>
              <a:rPr lang="en-US" sz="2800" b="1" dirty="0">
                <a:solidFill>
                  <a:srgbClr val="002060"/>
                </a:solidFill>
                <a:latin typeface="Helvetica"/>
              </a:rPr>
              <a:t>public visibility</a:t>
            </a:r>
          </a:p>
        </p:txBody>
      </p:sp>
      <p:grpSp>
        <p:nvGrpSpPr>
          <p:cNvPr id="13" name="Group 12"/>
          <p:cNvGrpSpPr/>
          <p:nvPr/>
        </p:nvGrpSpPr>
        <p:grpSpPr>
          <a:xfrm>
            <a:off x="0" y="0"/>
            <a:ext cx="9144000" cy="6858000"/>
            <a:chOff x="0" y="0"/>
            <a:chExt cx="9144000" cy="6858000"/>
          </a:xfrm>
        </p:grpSpPr>
        <p:sp>
          <p:nvSpPr>
            <p:cNvPr id="14" name="Rectangle 13"/>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0" name="Date Placeholder 9"/>
          <p:cNvSpPr>
            <a:spLocks noGrp="1"/>
          </p:cNvSpPr>
          <p:nvPr>
            <p:ph type="dt" sz="half" idx="10"/>
          </p:nvPr>
        </p:nvSpPr>
        <p:spPr/>
        <p:txBody>
          <a:bodyPr/>
          <a:lstStyle/>
          <a:p>
            <a:fld id="{FEBCAF39-A91D-4057-A628-FF950487E404}" type="datetime1">
              <a:rPr lang="en-US" smtClean="0"/>
              <a:t>8/16/2018</a:t>
            </a:fld>
            <a:endParaRPr lang="en-US"/>
          </a:p>
        </p:txBody>
      </p:sp>
      <p:sp>
        <p:nvSpPr>
          <p:cNvPr id="11" name="Slide Number Placeholder 10"/>
          <p:cNvSpPr>
            <a:spLocks noGrp="1"/>
          </p:cNvSpPr>
          <p:nvPr>
            <p:ph type="sldNum" sz="quarter" idx="12"/>
          </p:nvPr>
        </p:nvSpPr>
        <p:spPr/>
        <p:txBody>
          <a:bodyPr/>
          <a:lstStyle/>
          <a:p>
            <a:fld id="{BFFEF632-3232-4B5E-A6EE-15636C3A051E}"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868362"/>
          </a:xfrm>
        </p:spPr>
        <p:txBody>
          <a:bodyPr/>
          <a:lstStyle/>
          <a:p>
            <a:pPr eaLnBrk="1" hangingPunct="1"/>
            <a:r>
              <a:rPr lang="en-US" b="1" smtClean="0"/>
              <a:t>Object Oriented Programming</a:t>
            </a:r>
          </a:p>
        </p:txBody>
      </p:sp>
      <p:sp>
        <p:nvSpPr>
          <p:cNvPr id="9219" name="Content Placeholder 2"/>
          <p:cNvSpPr>
            <a:spLocks noGrp="1"/>
          </p:cNvSpPr>
          <p:nvPr>
            <p:ph idx="1"/>
          </p:nvPr>
        </p:nvSpPr>
        <p:spPr>
          <a:xfrm>
            <a:off x="457200" y="1219200"/>
            <a:ext cx="8229600" cy="2209800"/>
          </a:xfrm>
        </p:spPr>
        <p:txBody>
          <a:bodyPr/>
          <a:lstStyle/>
          <a:p>
            <a:pPr eaLnBrk="1" hangingPunct="1"/>
            <a:r>
              <a:rPr lang="en-US" dirty="0" smtClean="0"/>
              <a:t>OOP treats data as critical element </a:t>
            </a:r>
          </a:p>
          <a:p>
            <a:pPr eaLnBrk="1" hangingPunct="1"/>
            <a:r>
              <a:rPr lang="en-US" dirty="0" smtClean="0"/>
              <a:t>Ties data more closely to the functions that operate on it &amp; allows decomposition of problem into objects.</a:t>
            </a:r>
          </a:p>
        </p:txBody>
      </p:sp>
      <p:grpSp>
        <p:nvGrpSpPr>
          <p:cNvPr id="16" name="Group 15"/>
          <p:cNvGrpSpPr/>
          <p:nvPr/>
        </p:nvGrpSpPr>
        <p:grpSpPr>
          <a:xfrm>
            <a:off x="990600" y="3429000"/>
            <a:ext cx="7391400" cy="3200400"/>
            <a:chOff x="990600" y="3581400"/>
            <a:chExt cx="7391400" cy="3200400"/>
          </a:xfrm>
        </p:grpSpPr>
        <p:sp>
          <p:nvSpPr>
            <p:cNvPr id="9220" name="Rectangle 14"/>
            <p:cNvSpPr>
              <a:spLocks noChangeArrowheads="1"/>
            </p:cNvSpPr>
            <p:nvPr/>
          </p:nvSpPr>
          <p:spPr bwMode="auto">
            <a:xfrm>
              <a:off x="990600" y="3581400"/>
              <a:ext cx="7391400" cy="3200400"/>
            </a:xfrm>
            <a:prstGeom prst="rect">
              <a:avLst/>
            </a:prstGeom>
            <a:solidFill>
              <a:schemeClr val="bg2"/>
            </a:solidFill>
            <a:ln w="12700">
              <a:noFill/>
              <a:miter lim="800000"/>
              <a:headEnd/>
              <a:tailEnd/>
            </a:ln>
          </p:spPr>
          <p:txBody>
            <a:bodyPr wrap="none" anchor="ctr"/>
            <a:lstStyle/>
            <a:p>
              <a:endParaRPr lang="zh-CN" altLang="en-US">
                <a:latin typeface="Calibri" pitchFamily="34" charset="0"/>
                <a:cs typeface="SimSun"/>
              </a:endParaRPr>
            </a:p>
          </p:txBody>
        </p:sp>
        <p:grpSp>
          <p:nvGrpSpPr>
            <p:cNvPr id="2" name="Group 15"/>
            <p:cNvGrpSpPr>
              <a:grpSpLocks/>
            </p:cNvGrpSpPr>
            <p:nvPr/>
          </p:nvGrpSpPr>
          <p:grpSpPr bwMode="auto">
            <a:xfrm>
              <a:off x="6781800" y="5105400"/>
              <a:ext cx="1295400" cy="1450975"/>
              <a:chOff x="4560" y="2529"/>
              <a:chExt cx="816" cy="1019"/>
            </a:xfrm>
          </p:grpSpPr>
          <p:grpSp>
            <p:nvGrpSpPr>
              <p:cNvPr id="3" name="Group 16"/>
              <p:cNvGrpSpPr>
                <a:grpSpLocks/>
              </p:cNvGrpSpPr>
              <p:nvPr/>
            </p:nvGrpSpPr>
            <p:grpSpPr bwMode="auto">
              <a:xfrm>
                <a:off x="4560" y="2529"/>
                <a:ext cx="816" cy="1019"/>
                <a:chOff x="4560" y="2529"/>
                <a:chExt cx="816" cy="1019"/>
              </a:xfrm>
            </p:grpSpPr>
            <p:sp>
              <p:nvSpPr>
                <p:cNvPr id="9240" name="Rectangle 17"/>
                <p:cNvSpPr>
                  <a:spLocks noChangeArrowheads="1"/>
                </p:cNvSpPr>
                <p:nvPr/>
              </p:nvSpPr>
              <p:spPr bwMode="auto">
                <a:xfrm>
                  <a:off x="4595" y="2529"/>
                  <a:ext cx="699" cy="260"/>
                </a:xfrm>
                <a:prstGeom prst="rect">
                  <a:avLst/>
                </a:prstGeom>
                <a:noFill/>
                <a:ln w="9525">
                  <a:noFill/>
                  <a:miter lim="800000"/>
                  <a:headEnd/>
                  <a:tailEnd/>
                </a:ln>
              </p:spPr>
              <p:txBody>
                <a:bodyPr wrap="none" lIns="92075" tIns="46038" rIns="92075" bIns="46038">
                  <a:spAutoFit/>
                </a:bodyPr>
                <a:lstStyle/>
                <a:p>
                  <a:pPr algn="ctr"/>
                  <a:r>
                    <a:rPr lang="en-US" altLang="zh-CN" b="1" dirty="0">
                      <a:latin typeface="Times New Roman" pitchFamily="18" charset="0"/>
                      <a:cs typeface="SimSun"/>
                    </a:rPr>
                    <a:t>OBJECT</a:t>
                  </a:r>
                </a:p>
              </p:txBody>
            </p:sp>
            <p:sp>
              <p:nvSpPr>
                <p:cNvPr id="9241" name="Oval 18"/>
                <p:cNvSpPr>
                  <a:spLocks noChangeArrowheads="1"/>
                </p:cNvSpPr>
                <p:nvPr/>
              </p:nvSpPr>
              <p:spPr bwMode="auto">
                <a:xfrm>
                  <a:off x="4564" y="2788"/>
                  <a:ext cx="808" cy="760"/>
                </a:xfrm>
                <a:prstGeom prst="ellipse">
                  <a:avLst/>
                </a:prstGeom>
                <a:solidFill>
                  <a:srgbClr val="FF99FF"/>
                </a:solidFill>
                <a:ln w="12700">
                  <a:solidFill>
                    <a:schemeClr val="tx1"/>
                  </a:solidFill>
                  <a:round/>
                  <a:headEnd/>
                  <a:tailEnd/>
                </a:ln>
              </p:spPr>
              <p:txBody>
                <a:bodyPr wrap="none" anchor="ctr"/>
                <a:lstStyle/>
                <a:p>
                  <a:endParaRPr lang="zh-CN" altLang="en-US">
                    <a:latin typeface="Calibri" pitchFamily="34" charset="0"/>
                    <a:cs typeface="SimSun"/>
                  </a:endParaRPr>
                </a:p>
              </p:txBody>
            </p:sp>
            <p:sp>
              <p:nvSpPr>
                <p:cNvPr id="9242" name="Line 19"/>
                <p:cNvSpPr>
                  <a:spLocks noChangeShapeType="1"/>
                </p:cNvSpPr>
                <p:nvPr/>
              </p:nvSpPr>
              <p:spPr bwMode="auto">
                <a:xfrm>
                  <a:off x="4560" y="3168"/>
                  <a:ext cx="81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9239" name="Rectangle 20"/>
              <p:cNvSpPr>
                <a:spLocks noChangeArrowheads="1"/>
              </p:cNvSpPr>
              <p:nvPr/>
            </p:nvSpPr>
            <p:spPr bwMode="auto">
              <a:xfrm>
                <a:off x="4598" y="2879"/>
                <a:ext cx="712" cy="584"/>
              </a:xfrm>
              <a:prstGeom prst="rect">
                <a:avLst/>
              </a:prstGeom>
              <a:noFill/>
              <a:ln w="9525">
                <a:noFill/>
                <a:miter lim="800000"/>
                <a:headEnd/>
                <a:tailEnd/>
              </a:ln>
            </p:spPr>
            <p:txBody>
              <a:bodyPr wrap="none" lIns="92075" tIns="46038" rIns="92075" bIns="46038">
                <a:spAutoFit/>
              </a:bodyPr>
              <a:lstStyle/>
              <a:p>
                <a:pPr algn="ctr"/>
                <a:r>
                  <a:rPr lang="en-US" altLang="zh-CN" sz="1600" b="1" dirty="0">
                    <a:latin typeface="Calibri" pitchFamily="34" charset="0"/>
                    <a:cs typeface="SimSun"/>
                  </a:rPr>
                  <a:t>Operations</a:t>
                </a:r>
              </a:p>
              <a:p>
                <a:pPr algn="ctr"/>
                <a:endParaRPr lang="en-US" altLang="zh-CN" sz="1600" b="1" dirty="0">
                  <a:latin typeface="Calibri" pitchFamily="34" charset="0"/>
                  <a:cs typeface="SimSun"/>
                </a:endParaRPr>
              </a:p>
              <a:p>
                <a:pPr algn="ctr"/>
                <a:r>
                  <a:rPr lang="en-US" altLang="zh-CN" sz="1600" b="1" dirty="0" smtClean="0">
                    <a:latin typeface="Calibri" pitchFamily="34" charset="0"/>
                    <a:cs typeface="SimSun"/>
                  </a:rPr>
                  <a:t>Data</a:t>
                </a:r>
                <a:endParaRPr lang="en-US" altLang="zh-CN" sz="1600" b="1" dirty="0">
                  <a:latin typeface="Calibri" pitchFamily="34" charset="0"/>
                  <a:cs typeface="SimSun"/>
                </a:endParaRPr>
              </a:p>
            </p:txBody>
          </p:sp>
        </p:grpSp>
        <p:grpSp>
          <p:nvGrpSpPr>
            <p:cNvPr id="4" name="Group 21"/>
            <p:cNvGrpSpPr>
              <a:grpSpLocks/>
            </p:cNvGrpSpPr>
            <p:nvPr/>
          </p:nvGrpSpPr>
          <p:grpSpPr bwMode="auto">
            <a:xfrm>
              <a:off x="1600200" y="5105400"/>
              <a:ext cx="1295400" cy="1450975"/>
              <a:chOff x="3168" y="2817"/>
              <a:chExt cx="816" cy="1019"/>
            </a:xfrm>
          </p:grpSpPr>
          <p:grpSp>
            <p:nvGrpSpPr>
              <p:cNvPr id="5" name="Group 22"/>
              <p:cNvGrpSpPr>
                <a:grpSpLocks/>
              </p:cNvGrpSpPr>
              <p:nvPr/>
            </p:nvGrpSpPr>
            <p:grpSpPr bwMode="auto">
              <a:xfrm>
                <a:off x="3168" y="2817"/>
                <a:ext cx="816" cy="1019"/>
                <a:chOff x="3168" y="2817"/>
                <a:chExt cx="816" cy="1019"/>
              </a:xfrm>
            </p:grpSpPr>
            <p:sp>
              <p:nvSpPr>
                <p:cNvPr id="9235" name="Rectangle 23"/>
                <p:cNvSpPr>
                  <a:spLocks noChangeArrowheads="1"/>
                </p:cNvSpPr>
                <p:nvPr/>
              </p:nvSpPr>
              <p:spPr bwMode="auto">
                <a:xfrm>
                  <a:off x="3203" y="2817"/>
                  <a:ext cx="699" cy="260"/>
                </a:xfrm>
                <a:prstGeom prst="rect">
                  <a:avLst/>
                </a:prstGeom>
                <a:noFill/>
                <a:ln w="9525">
                  <a:noFill/>
                  <a:miter lim="800000"/>
                  <a:headEnd/>
                  <a:tailEnd/>
                </a:ln>
              </p:spPr>
              <p:txBody>
                <a:bodyPr wrap="none" lIns="92075" tIns="46038" rIns="92075" bIns="46038">
                  <a:spAutoFit/>
                </a:bodyPr>
                <a:lstStyle/>
                <a:p>
                  <a:pPr algn="ctr"/>
                  <a:r>
                    <a:rPr lang="en-US" altLang="zh-CN" b="1" dirty="0">
                      <a:latin typeface="Times New Roman" pitchFamily="18" charset="0"/>
                      <a:cs typeface="SimSun"/>
                    </a:rPr>
                    <a:t>OBJECT</a:t>
                  </a:r>
                </a:p>
              </p:txBody>
            </p:sp>
            <p:sp>
              <p:nvSpPr>
                <p:cNvPr id="9236" name="Oval 24"/>
                <p:cNvSpPr>
                  <a:spLocks noChangeArrowheads="1"/>
                </p:cNvSpPr>
                <p:nvPr/>
              </p:nvSpPr>
              <p:spPr bwMode="auto">
                <a:xfrm>
                  <a:off x="3172" y="3076"/>
                  <a:ext cx="808" cy="760"/>
                </a:xfrm>
                <a:prstGeom prst="ellipse">
                  <a:avLst/>
                </a:prstGeom>
                <a:solidFill>
                  <a:srgbClr val="FF99FF"/>
                </a:solidFill>
                <a:ln w="12700">
                  <a:solidFill>
                    <a:schemeClr val="tx1"/>
                  </a:solidFill>
                  <a:round/>
                  <a:headEnd/>
                  <a:tailEnd/>
                </a:ln>
              </p:spPr>
              <p:txBody>
                <a:bodyPr wrap="none" anchor="ctr"/>
                <a:lstStyle/>
                <a:p>
                  <a:endParaRPr lang="zh-CN" altLang="en-US">
                    <a:latin typeface="Calibri" pitchFamily="34" charset="0"/>
                    <a:cs typeface="SimSun"/>
                  </a:endParaRPr>
                </a:p>
              </p:txBody>
            </p:sp>
            <p:sp>
              <p:nvSpPr>
                <p:cNvPr id="9237" name="Line 25"/>
                <p:cNvSpPr>
                  <a:spLocks noChangeShapeType="1"/>
                </p:cNvSpPr>
                <p:nvPr/>
              </p:nvSpPr>
              <p:spPr bwMode="auto">
                <a:xfrm>
                  <a:off x="3168" y="3456"/>
                  <a:ext cx="81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9234" name="Rectangle 26"/>
              <p:cNvSpPr>
                <a:spLocks noChangeArrowheads="1"/>
              </p:cNvSpPr>
              <p:nvPr/>
            </p:nvSpPr>
            <p:spPr bwMode="auto">
              <a:xfrm>
                <a:off x="3224" y="3167"/>
                <a:ext cx="712" cy="584"/>
              </a:xfrm>
              <a:prstGeom prst="rect">
                <a:avLst/>
              </a:prstGeom>
              <a:noFill/>
              <a:ln w="9525">
                <a:noFill/>
                <a:miter lim="800000"/>
                <a:headEnd/>
                <a:tailEnd/>
              </a:ln>
            </p:spPr>
            <p:txBody>
              <a:bodyPr wrap="none" lIns="92075" tIns="46038" rIns="92075" bIns="46038">
                <a:spAutoFit/>
              </a:bodyPr>
              <a:lstStyle/>
              <a:p>
                <a:pPr algn="ctr"/>
                <a:r>
                  <a:rPr lang="en-US" altLang="zh-CN" sz="1600" b="1" dirty="0" smtClean="0">
                    <a:latin typeface="Calibri" pitchFamily="34" charset="0"/>
                    <a:cs typeface="SimSun"/>
                  </a:rPr>
                  <a:t>Operations</a:t>
                </a:r>
              </a:p>
              <a:p>
                <a:pPr algn="ctr"/>
                <a:endParaRPr lang="en-US" altLang="zh-CN" sz="1600" b="1" dirty="0">
                  <a:latin typeface="Calibri" pitchFamily="34" charset="0"/>
                  <a:cs typeface="SimSun"/>
                </a:endParaRPr>
              </a:p>
              <a:p>
                <a:pPr algn="ctr"/>
                <a:r>
                  <a:rPr lang="en-US" altLang="zh-CN" sz="1600" b="1" dirty="0" smtClean="0">
                    <a:latin typeface="Calibri" pitchFamily="34" charset="0"/>
                    <a:cs typeface="SimSun"/>
                  </a:rPr>
                  <a:t>Data</a:t>
                </a:r>
                <a:endParaRPr lang="en-US" altLang="zh-CN" sz="1600" b="1" dirty="0">
                  <a:latin typeface="Calibri" pitchFamily="34" charset="0"/>
                  <a:cs typeface="SimSun"/>
                </a:endParaRPr>
              </a:p>
            </p:txBody>
          </p:sp>
        </p:grpSp>
        <p:grpSp>
          <p:nvGrpSpPr>
            <p:cNvPr id="6" name="Group 27"/>
            <p:cNvGrpSpPr>
              <a:grpSpLocks/>
            </p:cNvGrpSpPr>
            <p:nvPr/>
          </p:nvGrpSpPr>
          <p:grpSpPr bwMode="auto">
            <a:xfrm>
              <a:off x="4092575" y="3654425"/>
              <a:ext cx="1295400" cy="1450975"/>
              <a:chOff x="3696" y="1761"/>
              <a:chExt cx="816" cy="1019"/>
            </a:xfrm>
          </p:grpSpPr>
          <p:grpSp>
            <p:nvGrpSpPr>
              <p:cNvPr id="7" name="Group 28"/>
              <p:cNvGrpSpPr>
                <a:grpSpLocks/>
              </p:cNvGrpSpPr>
              <p:nvPr/>
            </p:nvGrpSpPr>
            <p:grpSpPr bwMode="auto">
              <a:xfrm>
                <a:off x="3696" y="1761"/>
                <a:ext cx="816" cy="1019"/>
                <a:chOff x="3696" y="1761"/>
                <a:chExt cx="816" cy="1019"/>
              </a:xfrm>
            </p:grpSpPr>
            <p:sp>
              <p:nvSpPr>
                <p:cNvPr id="9230" name="Rectangle 29"/>
                <p:cNvSpPr>
                  <a:spLocks noChangeArrowheads="1"/>
                </p:cNvSpPr>
                <p:nvPr/>
              </p:nvSpPr>
              <p:spPr bwMode="auto">
                <a:xfrm>
                  <a:off x="3731" y="1761"/>
                  <a:ext cx="699" cy="260"/>
                </a:xfrm>
                <a:prstGeom prst="rect">
                  <a:avLst/>
                </a:prstGeom>
                <a:noFill/>
                <a:ln w="9525">
                  <a:noFill/>
                  <a:miter lim="800000"/>
                  <a:headEnd/>
                  <a:tailEnd/>
                </a:ln>
              </p:spPr>
              <p:txBody>
                <a:bodyPr wrap="none" lIns="92075" tIns="46038" rIns="92075" bIns="46038">
                  <a:spAutoFit/>
                </a:bodyPr>
                <a:lstStyle/>
                <a:p>
                  <a:pPr algn="ctr"/>
                  <a:r>
                    <a:rPr lang="en-US" altLang="zh-CN" b="1" dirty="0">
                      <a:latin typeface="Times New Roman" pitchFamily="18" charset="0"/>
                      <a:cs typeface="SimSun"/>
                    </a:rPr>
                    <a:t>OBJECT</a:t>
                  </a:r>
                </a:p>
              </p:txBody>
            </p:sp>
            <p:sp>
              <p:nvSpPr>
                <p:cNvPr id="9231" name="Oval 30"/>
                <p:cNvSpPr>
                  <a:spLocks noChangeArrowheads="1"/>
                </p:cNvSpPr>
                <p:nvPr/>
              </p:nvSpPr>
              <p:spPr bwMode="auto">
                <a:xfrm>
                  <a:off x="3700" y="2020"/>
                  <a:ext cx="808" cy="760"/>
                </a:xfrm>
                <a:prstGeom prst="ellipse">
                  <a:avLst/>
                </a:prstGeom>
                <a:solidFill>
                  <a:srgbClr val="FF99FF"/>
                </a:solidFill>
                <a:ln w="12700">
                  <a:solidFill>
                    <a:schemeClr val="tx1"/>
                  </a:solidFill>
                  <a:round/>
                  <a:headEnd/>
                  <a:tailEnd/>
                </a:ln>
              </p:spPr>
              <p:txBody>
                <a:bodyPr wrap="none" anchor="ctr"/>
                <a:lstStyle/>
                <a:p>
                  <a:endParaRPr lang="zh-CN" altLang="en-US">
                    <a:latin typeface="Calibri" pitchFamily="34" charset="0"/>
                    <a:cs typeface="SimSun"/>
                  </a:endParaRPr>
                </a:p>
              </p:txBody>
            </p:sp>
            <p:sp>
              <p:nvSpPr>
                <p:cNvPr id="9232" name="Line 31"/>
                <p:cNvSpPr>
                  <a:spLocks noChangeShapeType="1"/>
                </p:cNvSpPr>
                <p:nvPr/>
              </p:nvSpPr>
              <p:spPr bwMode="auto">
                <a:xfrm>
                  <a:off x="3696" y="2400"/>
                  <a:ext cx="81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9229" name="Rectangle 32"/>
              <p:cNvSpPr>
                <a:spLocks noChangeArrowheads="1"/>
              </p:cNvSpPr>
              <p:nvPr/>
            </p:nvSpPr>
            <p:spPr bwMode="auto">
              <a:xfrm>
                <a:off x="3774" y="2111"/>
                <a:ext cx="712" cy="584"/>
              </a:xfrm>
              <a:prstGeom prst="rect">
                <a:avLst/>
              </a:prstGeom>
              <a:noFill/>
              <a:ln w="9525">
                <a:noFill/>
                <a:miter lim="800000"/>
                <a:headEnd/>
                <a:tailEnd/>
              </a:ln>
            </p:spPr>
            <p:txBody>
              <a:bodyPr wrap="none" lIns="92075" tIns="46038" rIns="92075" bIns="46038">
                <a:spAutoFit/>
              </a:bodyPr>
              <a:lstStyle/>
              <a:p>
                <a:pPr algn="ctr"/>
                <a:r>
                  <a:rPr lang="en-US" altLang="zh-CN" sz="1600" b="1" dirty="0">
                    <a:latin typeface="Calibri" pitchFamily="34" charset="0"/>
                    <a:cs typeface="SimSun"/>
                  </a:rPr>
                  <a:t>Operations</a:t>
                </a:r>
              </a:p>
              <a:p>
                <a:pPr algn="ctr"/>
                <a:endParaRPr lang="en-US" altLang="zh-CN" sz="1600" b="1" dirty="0">
                  <a:latin typeface="Calibri" pitchFamily="34" charset="0"/>
                  <a:cs typeface="SimSun"/>
                </a:endParaRPr>
              </a:p>
              <a:p>
                <a:pPr algn="ctr"/>
                <a:r>
                  <a:rPr lang="en-US" altLang="zh-CN" sz="1600" b="1" dirty="0" smtClean="0">
                    <a:latin typeface="Calibri" pitchFamily="34" charset="0"/>
                    <a:cs typeface="SimSun"/>
                  </a:rPr>
                  <a:t>Data</a:t>
                </a:r>
                <a:endParaRPr lang="en-US" altLang="zh-CN" sz="1600" b="1" dirty="0">
                  <a:latin typeface="Calibri" pitchFamily="34" charset="0"/>
                  <a:cs typeface="SimSun"/>
                </a:endParaRPr>
              </a:p>
            </p:txBody>
          </p:sp>
        </p:grpSp>
        <p:cxnSp>
          <p:nvCxnSpPr>
            <p:cNvPr id="39" name="Straight Arrow Connector 38"/>
            <p:cNvCxnSpPr>
              <a:endCxn id="9241" idx="2"/>
            </p:cNvCxnSpPr>
            <p:nvPr/>
          </p:nvCxnSpPr>
          <p:spPr>
            <a:xfrm>
              <a:off x="5387975" y="4568582"/>
              <a:ext cx="1400175" cy="14467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590802" y="4564310"/>
              <a:ext cx="1501774" cy="9220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901950" y="6003925"/>
              <a:ext cx="3870325" cy="412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27" name="TextBox 45"/>
            <p:cNvSpPr txBox="1">
              <a:spLocks noChangeArrowheads="1"/>
            </p:cNvSpPr>
            <p:nvPr/>
          </p:nvSpPr>
          <p:spPr bwMode="auto">
            <a:xfrm>
              <a:off x="3810000" y="6096000"/>
              <a:ext cx="2362200" cy="381000"/>
            </a:xfrm>
            <a:prstGeom prst="rect">
              <a:avLst/>
            </a:prstGeom>
            <a:noFill/>
            <a:ln w="9525">
              <a:noFill/>
              <a:miter lim="800000"/>
              <a:headEnd/>
              <a:tailEnd/>
            </a:ln>
          </p:spPr>
          <p:txBody>
            <a:bodyPr>
              <a:spAutoFit/>
            </a:bodyPr>
            <a:lstStyle/>
            <a:p>
              <a:pPr algn="ctr"/>
              <a:r>
                <a:rPr lang="en-US" dirty="0">
                  <a:latin typeface="Calibri" pitchFamily="34" charset="0"/>
                </a:rPr>
                <a:t>Communication </a:t>
              </a:r>
            </a:p>
          </p:txBody>
        </p:sp>
      </p:grpSp>
      <p:cxnSp>
        <p:nvCxnSpPr>
          <p:cNvPr id="31" name="Straight Connector 30"/>
          <p:cNvCxnSpPr/>
          <p:nvPr/>
        </p:nvCxnSpPr>
        <p:spPr>
          <a:xfrm>
            <a:off x="762000" y="11430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pSp>
        <p:nvGrpSpPr>
          <p:cNvPr id="41" name="Group 40"/>
          <p:cNvGrpSpPr/>
          <p:nvPr/>
        </p:nvGrpSpPr>
        <p:grpSpPr>
          <a:xfrm>
            <a:off x="0" y="0"/>
            <a:ext cx="9144000" cy="6858000"/>
            <a:chOff x="0" y="0"/>
            <a:chExt cx="9144000" cy="6858000"/>
          </a:xfrm>
        </p:grpSpPr>
        <p:sp>
          <p:nvSpPr>
            <p:cNvPr id="42" name="Rectangle 41"/>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Date Placeholder 31"/>
          <p:cNvSpPr>
            <a:spLocks noGrp="1"/>
          </p:cNvSpPr>
          <p:nvPr>
            <p:ph type="dt" sz="half" idx="10"/>
          </p:nvPr>
        </p:nvSpPr>
        <p:spPr/>
        <p:txBody>
          <a:bodyPr/>
          <a:lstStyle/>
          <a:p>
            <a:fld id="{2AADD5A8-5B1F-4ECB-8C3C-0E1F54725A07}" type="datetime1">
              <a:rPr lang="en-US" smtClean="0"/>
              <a:t>8/16/2018</a:t>
            </a:fld>
            <a:endParaRPr lang="en-US"/>
          </a:p>
        </p:txBody>
      </p:sp>
      <p:sp>
        <p:nvSpPr>
          <p:cNvPr id="33" name="Slide Number Placeholder 32"/>
          <p:cNvSpPr>
            <a:spLocks noGrp="1"/>
          </p:cNvSpPr>
          <p:nvPr>
            <p:ph type="sldNum" sz="quarter" idx="12"/>
          </p:nvPr>
        </p:nvSpPr>
        <p:spPr/>
        <p:txBody>
          <a:bodyPr/>
          <a:lstStyle/>
          <a:p>
            <a:fld id="{BFFEF632-3232-4B5E-A6EE-15636C3A051E}"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b="1" smtClean="0"/>
              <a:t>Class Objects</a:t>
            </a:r>
          </a:p>
        </p:txBody>
      </p:sp>
      <p:sp>
        <p:nvSpPr>
          <p:cNvPr id="3" name="Content Placeholder 2"/>
          <p:cNvSpPr>
            <a:spLocks noGrp="1"/>
          </p:cNvSpPr>
          <p:nvPr>
            <p:ph idx="1"/>
          </p:nvPr>
        </p:nvSpPr>
        <p:spPr>
          <a:xfrm>
            <a:off x="457200" y="1600200"/>
            <a:ext cx="8458200" cy="4525963"/>
          </a:xfrm>
        </p:spPr>
        <p:txBody>
          <a:bodyPr/>
          <a:lstStyle/>
          <a:p>
            <a:pPr eaLnBrk="1" hangingPunct="1"/>
            <a:r>
              <a:rPr lang="en-US" b="1" smtClean="0"/>
              <a:t>Object Instantiation:</a:t>
            </a:r>
          </a:p>
          <a:p>
            <a:pPr eaLnBrk="1" hangingPunct="1">
              <a:buFont typeface="Arial" pitchFamily="34" charset="0"/>
              <a:buNone/>
            </a:pPr>
            <a:r>
              <a:rPr lang="en-US" smtClean="0"/>
              <a:t>      The process of creating object of the type class</a:t>
            </a:r>
          </a:p>
          <a:p>
            <a:pPr eaLnBrk="1" hangingPunct="1"/>
            <a:r>
              <a:rPr lang="en-US" b="1" smtClean="0"/>
              <a:t>Syntax:</a:t>
            </a:r>
          </a:p>
          <a:p>
            <a:pPr eaLnBrk="1" hangingPunct="1">
              <a:buFont typeface="Arial" pitchFamily="34" charset="0"/>
              <a:buNone/>
            </a:pPr>
            <a:r>
              <a:rPr lang="en-US" b="1" smtClean="0"/>
              <a:t>     class_name  </a:t>
            </a:r>
            <a:r>
              <a:rPr lang="en-US" smtClean="0"/>
              <a:t>obj_name;</a:t>
            </a:r>
          </a:p>
          <a:p>
            <a:pPr eaLnBrk="1" hangingPunct="1">
              <a:buFont typeface="Arial" pitchFamily="34" charset="0"/>
              <a:buNone/>
            </a:pPr>
            <a:r>
              <a:rPr lang="en-US" smtClean="0"/>
              <a:t>     ex: Student st;</a:t>
            </a:r>
          </a:p>
        </p:txBody>
      </p:sp>
      <p:sp>
        <p:nvSpPr>
          <p:cNvPr id="4" name="Text Box 6"/>
          <p:cNvSpPr txBox="1">
            <a:spLocks noChangeArrowheads="1"/>
          </p:cNvSpPr>
          <p:nvPr/>
        </p:nvSpPr>
        <p:spPr bwMode="auto">
          <a:xfrm rot="21109590">
            <a:off x="4570413" y="3832225"/>
            <a:ext cx="3505200" cy="6461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chemeClr val="tx1">
                    <a:lumMod val="75000"/>
                    <a:lumOff val="25000"/>
                  </a:schemeClr>
                </a:solidFill>
                <a:latin typeface="Helvetica" pitchFamily="34" charset="0"/>
              </a:rPr>
              <a:t>Creates a single object of the type Student!</a:t>
            </a:r>
          </a:p>
        </p:txBody>
      </p:sp>
      <p:sp>
        <p:nvSpPr>
          <p:cNvPr id="5" name="Line 7"/>
          <p:cNvSpPr>
            <a:spLocks noChangeShapeType="1"/>
          </p:cNvSpPr>
          <p:nvPr/>
        </p:nvSpPr>
        <p:spPr bwMode="auto">
          <a:xfrm rot="1051069" flipH="1">
            <a:off x="3590925" y="4051300"/>
            <a:ext cx="873125" cy="344488"/>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grpSp>
        <p:nvGrpSpPr>
          <p:cNvPr id="2" name="Group 5"/>
          <p:cNvGrpSpPr>
            <a:grpSpLocks/>
          </p:cNvGrpSpPr>
          <p:nvPr/>
        </p:nvGrpSpPr>
        <p:grpSpPr bwMode="auto">
          <a:xfrm>
            <a:off x="1687513" y="4724400"/>
            <a:ext cx="4560887" cy="1981200"/>
            <a:chOff x="1523144" y="1752600"/>
            <a:chExt cx="1624123" cy="1676400"/>
          </a:xfrm>
        </p:grpSpPr>
        <p:sp>
          <p:nvSpPr>
            <p:cNvPr id="7" name="Rectangle 6"/>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7530" y="2028092"/>
              <a:ext cx="887002" cy="304800"/>
            </a:xfrm>
            <a:prstGeom prst="ellipse">
              <a:avLst/>
            </a:prstGeom>
            <a:solidFill>
              <a:schemeClr val="accent3">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err="1">
                  <a:solidFill>
                    <a:schemeClr val="tx1"/>
                  </a:solidFill>
                </a:rPr>
                <a:t>St_id</a:t>
              </a:r>
              <a:r>
                <a:rPr lang="en-US" b="1" dirty="0">
                  <a:solidFill>
                    <a:schemeClr val="tx1"/>
                  </a:solidFill>
                </a:rPr>
                <a:t>, </a:t>
              </a:r>
              <a:r>
                <a:rPr lang="en-US" b="1" dirty="0" err="1">
                  <a:solidFill>
                    <a:schemeClr val="tx1"/>
                  </a:solidFill>
                </a:rPr>
                <a:t>St_name</a:t>
              </a:r>
              <a:endParaRPr lang="en-US" b="1" dirty="0">
                <a:solidFill>
                  <a:schemeClr val="tx1"/>
                </a:solidFill>
              </a:endParaRPr>
            </a:p>
          </p:txBody>
        </p:sp>
        <p:sp>
          <p:nvSpPr>
            <p:cNvPr id="9" name="Rectangle 8"/>
            <p:cNvSpPr/>
            <p:nvPr/>
          </p:nvSpPr>
          <p:spPr>
            <a:xfrm>
              <a:off x="1523144" y="2438400"/>
              <a:ext cx="1219200" cy="304800"/>
            </a:xfrm>
            <a:prstGeom prst="rect">
              <a:avLst/>
            </a:prstGeom>
            <a:solidFill>
              <a:schemeClr val="accent3">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10" name="Rectangle 9"/>
            <p:cNvSpPr/>
            <p:nvPr/>
          </p:nvSpPr>
          <p:spPr>
            <a:xfrm>
              <a:off x="1523144" y="2895600"/>
              <a:ext cx="1219200" cy="304800"/>
            </a:xfrm>
            <a:prstGeom prst="rect">
              <a:avLst/>
            </a:prstGeom>
            <a:solidFill>
              <a:schemeClr val="accent3">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grpSp>
        <p:nvGrpSpPr>
          <p:cNvPr id="14" name="Group 13"/>
          <p:cNvGrpSpPr/>
          <p:nvPr/>
        </p:nvGrpSpPr>
        <p:grpSpPr>
          <a:xfrm>
            <a:off x="0" y="0"/>
            <a:ext cx="9144000" cy="6858000"/>
            <a:chOff x="0" y="0"/>
            <a:chExt cx="9144000" cy="6858000"/>
          </a:xfrm>
        </p:grpSpPr>
        <p:sp>
          <p:nvSpPr>
            <p:cNvPr id="15" name="Rectangle 14"/>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8" name="Date Placeholder 17"/>
          <p:cNvSpPr>
            <a:spLocks noGrp="1"/>
          </p:cNvSpPr>
          <p:nvPr>
            <p:ph type="dt" sz="half" idx="10"/>
          </p:nvPr>
        </p:nvSpPr>
        <p:spPr/>
        <p:txBody>
          <a:bodyPr/>
          <a:lstStyle/>
          <a:p>
            <a:fld id="{19F74485-5F5D-4046-9730-1A88B0BB7287}" type="datetime1">
              <a:rPr lang="en-US" smtClean="0"/>
              <a:t>8/16/2018</a:t>
            </a:fld>
            <a:endParaRPr lang="en-US"/>
          </a:p>
        </p:txBody>
      </p:sp>
      <p:sp>
        <p:nvSpPr>
          <p:cNvPr id="19" name="Slide Number Placeholder 18"/>
          <p:cNvSpPr>
            <a:spLocks noGrp="1"/>
          </p:cNvSpPr>
          <p:nvPr>
            <p:ph type="sldNum" sz="quarter" idx="12"/>
          </p:nvPr>
        </p:nvSpPr>
        <p:spPr/>
        <p:txBody>
          <a:bodyPr/>
          <a:lstStyle/>
          <a:p>
            <a:fld id="{BFFEF632-3232-4B5E-A6EE-15636C3A051E}"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b="1" smtClean="0"/>
              <a:t>Class Object</a:t>
            </a:r>
          </a:p>
        </p:txBody>
      </p:sp>
      <p:sp>
        <p:nvSpPr>
          <p:cNvPr id="73731" name="Content Placeholder 2"/>
          <p:cNvSpPr>
            <a:spLocks noGrp="1"/>
          </p:cNvSpPr>
          <p:nvPr>
            <p:ph idx="1"/>
          </p:nvPr>
        </p:nvSpPr>
        <p:spPr/>
        <p:txBody>
          <a:bodyPr/>
          <a:lstStyle/>
          <a:p>
            <a:pPr eaLnBrk="1" hangingPunct="1"/>
            <a:r>
              <a:rPr lang="en-US" b="1" dirty="0" smtClean="0"/>
              <a:t>More of Objects</a:t>
            </a:r>
          </a:p>
          <a:p>
            <a:pPr eaLnBrk="1" hangingPunct="1">
              <a:buFont typeface="Arial" pitchFamily="34" charset="0"/>
              <a:buNone/>
            </a:pPr>
            <a:r>
              <a:rPr lang="en-US" b="1" dirty="0" smtClean="0"/>
              <a:t>     </a:t>
            </a:r>
            <a:r>
              <a:rPr lang="en-US" dirty="0" smtClean="0"/>
              <a:t>ex: Student st1;</a:t>
            </a:r>
          </a:p>
          <a:p>
            <a:pPr eaLnBrk="1" hangingPunct="1">
              <a:buFont typeface="Arial" pitchFamily="34" charset="0"/>
              <a:buNone/>
            </a:pPr>
            <a:r>
              <a:rPr lang="en-US" dirty="0" smtClean="0"/>
              <a:t>		 Student st2;</a:t>
            </a:r>
          </a:p>
          <a:p>
            <a:pPr eaLnBrk="1" hangingPunct="1">
              <a:buFont typeface="Arial" pitchFamily="34" charset="0"/>
              <a:buNone/>
            </a:pPr>
            <a:r>
              <a:rPr lang="en-US" dirty="0" smtClean="0"/>
              <a:t>	        Student st3;</a:t>
            </a:r>
          </a:p>
          <a:p>
            <a:pPr eaLnBrk="1" hangingPunct="1"/>
            <a:endParaRPr lang="en-US" dirty="0" smtClean="0"/>
          </a:p>
        </p:txBody>
      </p:sp>
      <p:grpSp>
        <p:nvGrpSpPr>
          <p:cNvPr id="4" name="Group 3"/>
          <p:cNvGrpSpPr/>
          <p:nvPr/>
        </p:nvGrpSpPr>
        <p:grpSpPr>
          <a:xfrm>
            <a:off x="0" y="0"/>
            <a:ext cx="9144000" cy="6858000"/>
            <a:chOff x="0" y="0"/>
            <a:chExt cx="9144000" cy="6858000"/>
          </a:xfrm>
        </p:grpSpPr>
        <p:sp>
          <p:nvSpPr>
            <p:cNvPr id="5" name="Rectangle 4"/>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8" name="Date Placeholder 7"/>
          <p:cNvSpPr>
            <a:spLocks noGrp="1"/>
          </p:cNvSpPr>
          <p:nvPr>
            <p:ph type="dt" sz="half" idx="10"/>
          </p:nvPr>
        </p:nvSpPr>
        <p:spPr/>
        <p:txBody>
          <a:bodyPr/>
          <a:lstStyle/>
          <a:p>
            <a:fld id="{29F4BF57-FC13-43CD-BD0A-4D7331D2CB46}"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b="1" smtClean="0"/>
              <a:t>Class Objects</a:t>
            </a:r>
          </a:p>
        </p:txBody>
      </p:sp>
      <p:grpSp>
        <p:nvGrpSpPr>
          <p:cNvPr id="2" name="Group 9"/>
          <p:cNvGrpSpPr>
            <a:grpSpLocks/>
          </p:cNvGrpSpPr>
          <p:nvPr/>
        </p:nvGrpSpPr>
        <p:grpSpPr bwMode="auto">
          <a:xfrm>
            <a:off x="533400" y="1676400"/>
            <a:ext cx="3505200" cy="2641600"/>
            <a:chOff x="533400" y="1676400"/>
            <a:chExt cx="3505200" cy="2642175"/>
          </a:xfrm>
        </p:grpSpPr>
        <p:grpSp>
          <p:nvGrpSpPr>
            <p:cNvPr id="3" name="Group 3"/>
            <p:cNvGrpSpPr>
              <a:grpSpLocks/>
            </p:cNvGrpSpPr>
            <p:nvPr/>
          </p:nvGrpSpPr>
          <p:grpSpPr bwMode="auto">
            <a:xfrm>
              <a:off x="533400" y="1676400"/>
              <a:ext cx="3505200" cy="1981200"/>
              <a:chOff x="1523144" y="1752600"/>
              <a:chExt cx="1624123" cy="1676400"/>
            </a:xfrm>
          </p:grpSpPr>
          <p:sp>
            <p:nvSpPr>
              <p:cNvPr id="5" name="Rectangle 4"/>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10,Rama</a:t>
                </a:r>
              </a:p>
            </p:txBody>
          </p:sp>
          <p:sp>
            <p:nvSpPr>
              <p:cNvPr id="7" name="Rectangle 6"/>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8" name="Rectangle 7"/>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74787" name="TextBox 8"/>
            <p:cNvSpPr txBox="1">
              <a:spLocks noChangeArrowheads="1"/>
            </p:cNvSpPr>
            <p:nvPr/>
          </p:nvSpPr>
          <p:spPr bwMode="auto">
            <a:xfrm>
              <a:off x="1828800" y="3733800"/>
              <a:ext cx="838200" cy="584775"/>
            </a:xfrm>
            <a:prstGeom prst="rect">
              <a:avLst/>
            </a:prstGeom>
            <a:noFill/>
            <a:ln w="9525">
              <a:noFill/>
              <a:miter lim="800000"/>
              <a:headEnd/>
              <a:tailEnd/>
            </a:ln>
          </p:spPr>
          <p:txBody>
            <a:bodyPr>
              <a:spAutoFit/>
            </a:bodyPr>
            <a:lstStyle/>
            <a:p>
              <a:r>
                <a:rPr lang="en-US" sz="3200" b="1">
                  <a:latin typeface="Calibri" pitchFamily="34" charset="0"/>
                </a:rPr>
                <a:t>st1</a:t>
              </a:r>
            </a:p>
          </p:txBody>
        </p:sp>
      </p:grpSp>
      <p:grpSp>
        <p:nvGrpSpPr>
          <p:cNvPr id="4" name="Group 10"/>
          <p:cNvGrpSpPr>
            <a:grpSpLocks/>
          </p:cNvGrpSpPr>
          <p:nvPr/>
        </p:nvGrpSpPr>
        <p:grpSpPr bwMode="auto">
          <a:xfrm>
            <a:off x="4495800" y="1701800"/>
            <a:ext cx="3505200" cy="2641600"/>
            <a:chOff x="533400" y="1676400"/>
            <a:chExt cx="3505200" cy="2642175"/>
          </a:xfrm>
        </p:grpSpPr>
        <p:grpSp>
          <p:nvGrpSpPr>
            <p:cNvPr id="9" name="Group 3"/>
            <p:cNvGrpSpPr>
              <a:grpSpLocks/>
            </p:cNvGrpSpPr>
            <p:nvPr/>
          </p:nvGrpSpPr>
          <p:grpSpPr bwMode="auto">
            <a:xfrm>
              <a:off x="533400" y="1676400"/>
              <a:ext cx="3505200" cy="1981200"/>
              <a:chOff x="1523144" y="1752600"/>
              <a:chExt cx="1624123" cy="1676400"/>
            </a:xfrm>
          </p:grpSpPr>
          <p:sp>
            <p:nvSpPr>
              <p:cNvPr id="14" name="Rectangle 13"/>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1558451" y="1946031"/>
                <a:ext cx="1141974" cy="304800"/>
              </a:xfrm>
              <a:prstGeom prst="ellipse">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20, Stephen</a:t>
                </a:r>
              </a:p>
            </p:txBody>
          </p:sp>
          <p:sp>
            <p:nvSpPr>
              <p:cNvPr id="16" name="Rectangle 15"/>
              <p:cNvSpPr/>
              <p:nvPr/>
            </p:nvSpPr>
            <p:spPr>
              <a:xfrm>
                <a:off x="1523144" y="2438400"/>
                <a:ext cx="1219200" cy="3048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17" name="Rectangle 16"/>
              <p:cNvSpPr/>
              <p:nvPr/>
            </p:nvSpPr>
            <p:spPr>
              <a:xfrm>
                <a:off x="1523144" y="2895600"/>
                <a:ext cx="1219200" cy="3048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74773" name="TextBox 12"/>
            <p:cNvSpPr txBox="1">
              <a:spLocks noChangeArrowheads="1"/>
            </p:cNvSpPr>
            <p:nvPr/>
          </p:nvSpPr>
          <p:spPr bwMode="auto">
            <a:xfrm>
              <a:off x="1828800" y="3733800"/>
              <a:ext cx="838200" cy="584775"/>
            </a:xfrm>
            <a:prstGeom prst="rect">
              <a:avLst/>
            </a:prstGeom>
            <a:noFill/>
            <a:ln w="9525">
              <a:noFill/>
              <a:miter lim="800000"/>
              <a:headEnd/>
              <a:tailEnd/>
            </a:ln>
          </p:spPr>
          <p:txBody>
            <a:bodyPr>
              <a:spAutoFit/>
            </a:bodyPr>
            <a:lstStyle/>
            <a:p>
              <a:r>
                <a:rPr lang="en-US" sz="3200" b="1">
                  <a:latin typeface="Calibri" pitchFamily="34" charset="0"/>
                </a:rPr>
                <a:t>st2</a:t>
              </a:r>
            </a:p>
          </p:txBody>
        </p:sp>
      </p:grpSp>
      <p:grpSp>
        <p:nvGrpSpPr>
          <p:cNvPr id="10" name="Group 17"/>
          <p:cNvGrpSpPr>
            <a:grpSpLocks/>
          </p:cNvGrpSpPr>
          <p:nvPr/>
        </p:nvGrpSpPr>
        <p:grpSpPr bwMode="auto">
          <a:xfrm>
            <a:off x="2133600" y="4114800"/>
            <a:ext cx="3505200" cy="2641600"/>
            <a:chOff x="533400" y="1676400"/>
            <a:chExt cx="3505200" cy="2642175"/>
          </a:xfrm>
        </p:grpSpPr>
        <p:grpSp>
          <p:nvGrpSpPr>
            <p:cNvPr id="11" name="Group 3"/>
            <p:cNvGrpSpPr>
              <a:grpSpLocks/>
            </p:cNvGrpSpPr>
            <p:nvPr/>
          </p:nvGrpSpPr>
          <p:grpSpPr bwMode="auto">
            <a:xfrm>
              <a:off x="533400" y="1676400"/>
              <a:ext cx="3505200" cy="1981200"/>
              <a:chOff x="1523144" y="1752600"/>
              <a:chExt cx="1624123" cy="1676400"/>
            </a:xfrm>
          </p:grpSpPr>
          <p:sp>
            <p:nvSpPr>
              <p:cNvPr id="21" name="Rectangle 20"/>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1558451" y="1946031"/>
                <a:ext cx="1141974" cy="304800"/>
              </a:xfrm>
              <a:prstGeom prst="ellipse">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55, Mary</a:t>
                </a:r>
              </a:p>
            </p:txBody>
          </p:sp>
          <p:sp>
            <p:nvSpPr>
              <p:cNvPr id="23" name="Rectangle 22"/>
              <p:cNvSpPr/>
              <p:nvPr/>
            </p:nvSpPr>
            <p:spPr>
              <a:xfrm>
                <a:off x="1523144" y="2438400"/>
                <a:ext cx="1219200" cy="304800"/>
              </a:xfrm>
              <a:prstGeom prst="rect">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24" name="Rectangle 23"/>
              <p:cNvSpPr/>
              <p:nvPr/>
            </p:nvSpPr>
            <p:spPr>
              <a:xfrm>
                <a:off x="1523144" y="2895600"/>
                <a:ext cx="1219200" cy="304800"/>
              </a:xfrm>
              <a:prstGeom prst="rect">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74759" name="TextBox 19"/>
            <p:cNvSpPr txBox="1">
              <a:spLocks noChangeArrowheads="1"/>
            </p:cNvSpPr>
            <p:nvPr/>
          </p:nvSpPr>
          <p:spPr bwMode="auto">
            <a:xfrm>
              <a:off x="1828800" y="3733800"/>
              <a:ext cx="838200" cy="584775"/>
            </a:xfrm>
            <a:prstGeom prst="rect">
              <a:avLst/>
            </a:prstGeom>
            <a:noFill/>
            <a:ln w="9525">
              <a:noFill/>
              <a:miter lim="800000"/>
              <a:headEnd/>
              <a:tailEnd/>
            </a:ln>
          </p:spPr>
          <p:txBody>
            <a:bodyPr>
              <a:spAutoFit/>
            </a:bodyPr>
            <a:lstStyle/>
            <a:p>
              <a:r>
                <a:rPr lang="en-US" sz="3200" b="1">
                  <a:latin typeface="Calibri" pitchFamily="34" charset="0"/>
                </a:rPr>
                <a:t>st3</a:t>
              </a:r>
            </a:p>
          </p:txBody>
        </p:sp>
      </p:grpSp>
      <p:grpSp>
        <p:nvGrpSpPr>
          <p:cNvPr id="28" name="Group 27"/>
          <p:cNvGrpSpPr/>
          <p:nvPr/>
        </p:nvGrpSpPr>
        <p:grpSpPr>
          <a:xfrm>
            <a:off x="0" y="0"/>
            <a:ext cx="9144000" cy="6858000"/>
            <a:chOff x="0" y="0"/>
            <a:chExt cx="9144000" cy="6858000"/>
          </a:xfrm>
        </p:grpSpPr>
        <p:sp>
          <p:nvSpPr>
            <p:cNvPr id="29" name="Rectangle 2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32" name="Date Placeholder 31"/>
          <p:cNvSpPr>
            <a:spLocks noGrp="1"/>
          </p:cNvSpPr>
          <p:nvPr>
            <p:ph type="dt" sz="half" idx="10"/>
          </p:nvPr>
        </p:nvSpPr>
        <p:spPr/>
        <p:txBody>
          <a:bodyPr/>
          <a:lstStyle/>
          <a:p>
            <a:fld id="{75E14364-1246-4017-BDC7-6DADBC46455B}" type="datetime1">
              <a:rPr lang="en-US" smtClean="0"/>
              <a:t>8/16/2018</a:t>
            </a:fld>
            <a:endParaRPr lang="en-US"/>
          </a:p>
        </p:txBody>
      </p:sp>
      <p:sp>
        <p:nvSpPr>
          <p:cNvPr id="33" name="Slide Number Placeholder 32"/>
          <p:cNvSpPr>
            <a:spLocks noGrp="1"/>
          </p:cNvSpPr>
          <p:nvPr>
            <p:ph type="sldNum" sz="quarter" idx="12"/>
          </p:nvPr>
        </p:nvSpPr>
        <p:spPr/>
        <p:txBody>
          <a:bodyPr/>
          <a:lstStyle/>
          <a:p>
            <a:fld id="{BFFEF632-3232-4B5E-A6EE-15636C3A051E}"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pPr eaLnBrk="1" hangingPunct="1"/>
            <a:r>
              <a:rPr lang="en-US" b="1" smtClean="0"/>
              <a:t>Arrays of Objects</a:t>
            </a:r>
          </a:p>
        </p:txBody>
      </p:sp>
      <p:sp>
        <p:nvSpPr>
          <p:cNvPr id="3" name="Content Placeholder 2"/>
          <p:cNvSpPr>
            <a:spLocks noGrp="1"/>
          </p:cNvSpPr>
          <p:nvPr>
            <p:ph idx="1"/>
          </p:nvPr>
        </p:nvSpPr>
        <p:spPr/>
        <p:txBody>
          <a:bodyPr/>
          <a:lstStyle/>
          <a:p>
            <a:pPr algn="just" eaLnBrk="1" hangingPunct="1"/>
            <a:r>
              <a:rPr lang="en-US" b="1" smtClean="0"/>
              <a:t>Several</a:t>
            </a:r>
            <a:r>
              <a:rPr lang="en-US" smtClean="0"/>
              <a:t> objects of the </a:t>
            </a:r>
            <a:r>
              <a:rPr lang="en-US" b="1" smtClean="0"/>
              <a:t>same class</a:t>
            </a:r>
            <a:r>
              <a:rPr lang="en-US" smtClean="0"/>
              <a:t> can be declared as an array and used just like an array of any other data type.</a:t>
            </a:r>
          </a:p>
          <a:p>
            <a:pPr algn="just" eaLnBrk="1" hangingPunct="1">
              <a:buFont typeface="Arial" pitchFamily="34" charset="0"/>
              <a:buNone/>
            </a:pPr>
            <a:endParaRPr lang="en-US" smtClean="0"/>
          </a:p>
          <a:p>
            <a:pPr eaLnBrk="1" hangingPunct="1"/>
            <a:r>
              <a:rPr lang="en-US" smtClean="0"/>
              <a:t>The </a:t>
            </a:r>
            <a:r>
              <a:rPr lang="en-US" b="1" smtClean="0"/>
              <a:t>syntax</a:t>
            </a:r>
            <a:r>
              <a:rPr lang="en-US" smtClean="0"/>
              <a:t> for declaring and using an object array is </a:t>
            </a:r>
            <a:r>
              <a:rPr lang="en-US" b="1" smtClean="0"/>
              <a:t>exactly</a:t>
            </a:r>
            <a:r>
              <a:rPr lang="en-US" smtClean="0"/>
              <a:t> the </a:t>
            </a:r>
            <a:r>
              <a:rPr lang="en-US" b="1" smtClean="0"/>
              <a:t>same</a:t>
            </a:r>
            <a:r>
              <a:rPr lang="en-US" smtClean="0"/>
              <a:t> as it is for any other type of array.</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7ACA2446-F471-448E-87A6-16C3946852D0}"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pPr eaLnBrk="1" hangingPunct="1"/>
            <a:r>
              <a:rPr lang="en-US" b="1" smtClean="0"/>
              <a:t>Class Objects</a:t>
            </a:r>
          </a:p>
        </p:txBody>
      </p:sp>
      <p:sp>
        <p:nvSpPr>
          <p:cNvPr id="147459" name="Content Placeholder 2"/>
          <p:cNvSpPr>
            <a:spLocks noGrp="1"/>
          </p:cNvSpPr>
          <p:nvPr>
            <p:ph idx="1"/>
          </p:nvPr>
        </p:nvSpPr>
        <p:spPr/>
        <p:txBody>
          <a:bodyPr/>
          <a:lstStyle/>
          <a:p>
            <a:pPr eaLnBrk="1" hangingPunct="1"/>
            <a:r>
              <a:rPr lang="en-US" b="1" dirty="0" smtClean="0"/>
              <a:t>Array of                        Objects</a:t>
            </a:r>
          </a:p>
          <a:p>
            <a:pPr eaLnBrk="1" hangingPunct="1">
              <a:buFont typeface="Arial" pitchFamily="34" charset="0"/>
              <a:buNone/>
            </a:pPr>
            <a:r>
              <a:rPr lang="en-US" b="1" dirty="0" smtClean="0"/>
              <a:t>     </a:t>
            </a:r>
            <a:r>
              <a:rPr lang="en-US" dirty="0" smtClean="0"/>
              <a:t>ex:                             Student s[8];</a:t>
            </a:r>
          </a:p>
          <a:p>
            <a:pPr eaLnBrk="1" hangingPunct="1">
              <a:buFont typeface="Arial" pitchFamily="34" charset="0"/>
              <a:buNone/>
            </a:pPr>
            <a:r>
              <a:rPr lang="en-US" dirty="0" smtClean="0"/>
              <a:t>		 </a:t>
            </a:r>
          </a:p>
          <a:p>
            <a:pPr eaLnBrk="1" hangingPunct="1">
              <a:buFont typeface="Arial" pitchFamily="34" charset="0"/>
              <a:buNone/>
            </a:pPr>
            <a:r>
              <a:rPr lang="en-US" dirty="0" smtClean="0"/>
              <a:t>	       </a:t>
            </a:r>
          </a:p>
        </p:txBody>
      </p:sp>
      <p:graphicFrame>
        <p:nvGraphicFramePr>
          <p:cNvPr id="6" name="Table 5"/>
          <p:cNvGraphicFramePr>
            <a:graphicFrameLocks noGrp="1"/>
          </p:cNvGraphicFramePr>
          <p:nvPr/>
        </p:nvGraphicFramePr>
        <p:xfrm>
          <a:off x="6172200" y="1447800"/>
          <a:ext cx="2362200" cy="4800603"/>
        </p:xfrm>
        <a:graphic>
          <a:graphicData uri="http://schemas.openxmlformats.org/drawingml/2006/table">
            <a:tbl>
              <a:tblPr firstRow="1" bandRow="1">
                <a:effectLst>
                  <a:innerShdw blurRad="114300">
                    <a:prstClr val="black"/>
                  </a:innerShdw>
                </a:effectLst>
                <a:tableStyleId>{69CF1AB2-1976-4502-BF36-3FF5EA218861}</a:tableStyleId>
              </a:tblPr>
              <a:tblGrid>
                <a:gridCol w="2362200"/>
              </a:tblGrid>
              <a:tr h="599575">
                <a:tc>
                  <a:txBody>
                    <a:bodyPr/>
                    <a:lstStyle/>
                    <a:p>
                      <a:pPr algn="ctr"/>
                      <a:r>
                        <a:rPr lang="en-US" sz="3200" b="1" dirty="0" smtClean="0"/>
                        <a:t>S[0]</a:t>
                      </a:r>
                      <a:endParaRPr lang="en-US" sz="3200" b="1" dirty="0"/>
                    </a:p>
                  </a:txBody>
                  <a:tcPr/>
                </a:tc>
              </a:tr>
              <a:tr h="599575">
                <a:tc>
                  <a:txBody>
                    <a:bodyPr/>
                    <a:lstStyle/>
                    <a:p>
                      <a:pPr algn="ctr"/>
                      <a:r>
                        <a:rPr lang="en-US" sz="3200" b="1" dirty="0" smtClean="0"/>
                        <a:t>S[1]</a:t>
                      </a:r>
                      <a:endParaRPr lang="en-US" sz="3200" b="1" dirty="0"/>
                    </a:p>
                  </a:txBody>
                  <a:tcPr/>
                </a:tc>
              </a:tr>
              <a:tr h="599575">
                <a:tc>
                  <a:txBody>
                    <a:bodyPr/>
                    <a:lstStyle/>
                    <a:p>
                      <a:pPr algn="ctr"/>
                      <a:r>
                        <a:rPr lang="en-US" sz="3200" b="1" dirty="0" smtClean="0"/>
                        <a:t>S[2]</a:t>
                      </a:r>
                      <a:endParaRPr lang="en-US" sz="3200" b="1" dirty="0"/>
                    </a:p>
                  </a:txBody>
                  <a:tcPr/>
                </a:tc>
              </a:tr>
              <a:tr h="603578">
                <a:tc>
                  <a:txBody>
                    <a:bodyPr/>
                    <a:lstStyle/>
                    <a:p>
                      <a:pPr algn="ctr"/>
                      <a:r>
                        <a:rPr lang="en-US" sz="3200" b="1" dirty="0" smtClean="0"/>
                        <a:t>S[3]</a:t>
                      </a:r>
                      <a:endParaRPr lang="en-US" sz="3200" b="1" dirty="0"/>
                    </a:p>
                  </a:txBody>
                  <a:tcPr/>
                </a:tc>
              </a:tr>
              <a:tr h="599575">
                <a:tc>
                  <a:txBody>
                    <a:bodyPr/>
                    <a:lstStyle/>
                    <a:p>
                      <a:pPr algn="ctr"/>
                      <a:r>
                        <a:rPr lang="en-US" sz="3200" b="1" dirty="0" smtClean="0"/>
                        <a:t>S[4]</a:t>
                      </a:r>
                      <a:endParaRPr lang="en-US" sz="3200" b="1" dirty="0"/>
                    </a:p>
                  </a:txBody>
                  <a:tcPr/>
                </a:tc>
              </a:tr>
              <a:tr h="599575">
                <a:tc>
                  <a:txBody>
                    <a:bodyPr/>
                    <a:lstStyle/>
                    <a:p>
                      <a:pPr algn="ctr"/>
                      <a:r>
                        <a:rPr lang="en-US" sz="3200" b="1" dirty="0" smtClean="0"/>
                        <a:t>S[5]</a:t>
                      </a:r>
                      <a:endParaRPr lang="en-US" sz="3200" b="1" dirty="0"/>
                    </a:p>
                  </a:txBody>
                  <a:tcPr/>
                </a:tc>
              </a:tr>
              <a:tr h="599575">
                <a:tc>
                  <a:txBody>
                    <a:bodyPr/>
                    <a:lstStyle/>
                    <a:p>
                      <a:pPr algn="ctr"/>
                      <a:r>
                        <a:rPr lang="en-US" sz="3200" b="1" dirty="0" smtClean="0"/>
                        <a:t>S[6]</a:t>
                      </a:r>
                      <a:endParaRPr lang="en-US" sz="3200" b="1" dirty="0"/>
                    </a:p>
                  </a:txBody>
                  <a:tcPr/>
                </a:tc>
              </a:tr>
              <a:tr h="599575">
                <a:tc>
                  <a:txBody>
                    <a:bodyPr/>
                    <a:lstStyle/>
                    <a:p>
                      <a:pPr algn="ctr"/>
                      <a:r>
                        <a:rPr lang="en-US" sz="3200" b="1" dirty="0" smtClean="0"/>
                        <a:t>S[7]</a:t>
                      </a:r>
                      <a:endParaRPr lang="en-US" sz="3200" b="1" dirty="0"/>
                    </a:p>
                  </a:txBody>
                  <a:tcPr/>
                </a:tc>
              </a:tr>
            </a:tbl>
          </a:graphicData>
        </a:graphic>
      </p:graphicFrame>
      <p:grpSp>
        <p:nvGrpSpPr>
          <p:cNvPr id="2" name="Group 22"/>
          <p:cNvGrpSpPr>
            <a:grpSpLocks/>
          </p:cNvGrpSpPr>
          <p:nvPr/>
        </p:nvGrpSpPr>
        <p:grpSpPr bwMode="auto">
          <a:xfrm>
            <a:off x="381000" y="3124200"/>
            <a:ext cx="5715000" cy="3195638"/>
            <a:chOff x="381000" y="3124200"/>
            <a:chExt cx="5715000" cy="3195522"/>
          </a:xfrm>
        </p:grpSpPr>
        <p:cxnSp>
          <p:nvCxnSpPr>
            <p:cNvPr id="8" name="Straight Connector 7"/>
            <p:cNvCxnSpPr/>
            <p:nvPr/>
          </p:nvCxnSpPr>
          <p:spPr>
            <a:xfrm rot="10800000">
              <a:off x="3962400" y="3124200"/>
              <a:ext cx="2133600" cy="76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3962400" y="4419553"/>
              <a:ext cx="2133600" cy="1219156"/>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15"/>
            <p:cNvGrpSpPr>
              <a:grpSpLocks/>
            </p:cNvGrpSpPr>
            <p:nvPr/>
          </p:nvGrpSpPr>
          <p:grpSpPr bwMode="auto">
            <a:xfrm>
              <a:off x="381000" y="3124200"/>
              <a:ext cx="3505200" cy="3195522"/>
              <a:chOff x="533400" y="1676400"/>
              <a:chExt cx="3505200" cy="2518232"/>
            </a:xfrm>
          </p:grpSpPr>
          <p:grpSp>
            <p:nvGrpSpPr>
              <p:cNvPr id="4" name="Group 3"/>
              <p:cNvGrpSpPr>
                <a:grpSpLocks/>
              </p:cNvGrpSpPr>
              <p:nvPr/>
            </p:nvGrpSpPr>
            <p:grpSpPr bwMode="auto">
              <a:xfrm>
                <a:off x="533400" y="1676400"/>
                <a:ext cx="3505200" cy="1981200"/>
                <a:chOff x="1523144" y="1752600"/>
                <a:chExt cx="1624123" cy="1676400"/>
              </a:xfrm>
            </p:grpSpPr>
            <p:sp>
              <p:nvSpPr>
                <p:cNvPr id="19" name="Rectangle 18"/>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24, </a:t>
                  </a:r>
                  <a:r>
                    <a:rPr lang="en-US" b="1" dirty="0" err="1">
                      <a:solidFill>
                        <a:schemeClr val="tx1"/>
                      </a:solidFill>
                    </a:rPr>
                    <a:t>Sakshi</a:t>
                  </a:r>
                  <a:endParaRPr lang="en-US" b="1" dirty="0">
                    <a:solidFill>
                      <a:schemeClr val="tx1"/>
                    </a:solidFill>
                  </a:endParaRPr>
                </a:p>
              </p:txBody>
            </p:sp>
            <p:sp>
              <p:nvSpPr>
                <p:cNvPr id="21" name="Rectangle 20"/>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22" name="Rectangle 21"/>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147484" name="TextBox 17"/>
              <p:cNvSpPr txBox="1">
                <a:spLocks noChangeArrowheads="1"/>
              </p:cNvSpPr>
              <p:nvPr/>
            </p:nvSpPr>
            <p:spPr bwMode="auto">
              <a:xfrm>
                <a:off x="1828800" y="3733800"/>
                <a:ext cx="1066800" cy="460832"/>
              </a:xfrm>
              <a:prstGeom prst="rect">
                <a:avLst/>
              </a:prstGeom>
              <a:noFill/>
              <a:ln w="9525">
                <a:noFill/>
                <a:miter lim="800000"/>
                <a:headEnd/>
                <a:tailEnd/>
              </a:ln>
            </p:spPr>
            <p:txBody>
              <a:bodyPr>
                <a:spAutoFit/>
              </a:bodyPr>
              <a:lstStyle/>
              <a:p>
                <a:r>
                  <a:rPr lang="en-US" sz="3200" b="1" dirty="0" smtClean="0">
                    <a:latin typeface="Calibri" pitchFamily="34" charset="0"/>
                  </a:rPr>
                  <a:t>S[4</a:t>
                </a:r>
                <a:r>
                  <a:rPr lang="en-US" sz="3200" b="1" dirty="0">
                    <a:latin typeface="Calibri" pitchFamily="34" charset="0"/>
                  </a:rPr>
                  <a:t>]</a:t>
                </a:r>
              </a:p>
            </p:txBody>
          </p:sp>
        </p:grpSp>
      </p:grpSp>
      <p:grpSp>
        <p:nvGrpSpPr>
          <p:cNvPr id="5" name="Group 23"/>
          <p:cNvGrpSpPr>
            <a:grpSpLocks/>
          </p:cNvGrpSpPr>
          <p:nvPr/>
        </p:nvGrpSpPr>
        <p:grpSpPr bwMode="auto">
          <a:xfrm>
            <a:off x="396240" y="397730"/>
            <a:ext cx="5775960" cy="2802669"/>
            <a:chOff x="320040" y="2836141"/>
            <a:chExt cx="5775960" cy="2802568"/>
          </a:xfrm>
        </p:grpSpPr>
        <p:cxnSp>
          <p:nvCxnSpPr>
            <p:cNvPr id="25" name="Straight Connector 24"/>
            <p:cNvCxnSpPr/>
            <p:nvPr/>
          </p:nvCxnSpPr>
          <p:spPr>
            <a:xfrm rot="10800000">
              <a:off x="3962400" y="3124200"/>
              <a:ext cx="2133600" cy="76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3962400" y="4419553"/>
              <a:ext cx="2133600" cy="1219156"/>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15"/>
            <p:cNvGrpSpPr>
              <a:grpSpLocks/>
            </p:cNvGrpSpPr>
            <p:nvPr/>
          </p:nvGrpSpPr>
          <p:grpSpPr bwMode="auto">
            <a:xfrm>
              <a:off x="320040" y="2836141"/>
              <a:ext cx="3566160" cy="2802112"/>
              <a:chOff x="472440" y="1449395"/>
              <a:chExt cx="3566160" cy="2208205"/>
            </a:xfrm>
          </p:grpSpPr>
          <p:grpSp>
            <p:nvGrpSpPr>
              <p:cNvPr id="9" name="Group 3"/>
              <p:cNvGrpSpPr>
                <a:grpSpLocks/>
              </p:cNvGrpSpPr>
              <p:nvPr/>
            </p:nvGrpSpPr>
            <p:grpSpPr bwMode="auto">
              <a:xfrm>
                <a:off x="533400" y="1676400"/>
                <a:ext cx="3505200" cy="1981200"/>
                <a:chOff x="1523144" y="1752600"/>
                <a:chExt cx="1624123" cy="1676400"/>
              </a:xfrm>
            </p:grpSpPr>
            <p:sp>
              <p:nvSpPr>
                <p:cNvPr id="30" name="Rectangle 29"/>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33, Joseph</a:t>
                  </a:r>
                </a:p>
              </p:txBody>
            </p:sp>
            <p:sp>
              <p:nvSpPr>
                <p:cNvPr id="32" name="Rectangle 31"/>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read_data</a:t>
                  </a:r>
                  <a:r>
                    <a:rPr lang="en-US" b="1" dirty="0">
                      <a:solidFill>
                        <a:schemeClr val="tx1"/>
                      </a:solidFill>
                    </a:rPr>
                    <a:t>( )</a:t>
                  </a:r>
                </a:p>
              </p:txBody>
            </p:sp>
            <p:sp>
              <p:nvSpPr>
                <p:cNvPr id="33" name="Rectangle 32"/>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void </a:t>
                  </a:r>
                  <a:r>
                    <a:rPr lang="en-US" b="1" dirty="0" err="1">
                      <a:solidFill>
                        <a:schemeClr val="tx1"/>
                      </a:solidFill>
                    </a:rPr>
                    <a:t>print_data</a:t>
                  </a:r>
                  <a:r>
                    <a:rPr lang="en-US" b="1" dirty="0">
                      <a:solidFill>
                        <a:schemeClr val="tx1"/>
                      </a:solidFill>
                    </a:rPr>
                    <a:t>( )</a:t>
                  </a:r>
                </a:p>
              </p:txBody>
            </p:sp>
          </p:grpSp>
          <p:sp>
            <p:nvSpPr>
              <p:cNvPr id="147467" name="TextBox 28"/>
              <p:cNvSpPr txBox="1">
                <a:spLocks noChangeArrowheads="1"/>
              </p:cNvSpPr>
              <p:nvPr/>
            </p:nvSpPr>
            <p:spPr bwMode="auto">
              <a:xfrm>
                <a:off x="472440" y="1449395"/>
                <a:ext cx="1066800" cy="460832"/>
              </a:xfrm>
              <a:prstGeom prst="rect">
                <a:avLst/>
              </a:prstGeom>
              <a:noFill/>
              <a:ln w="9525">
                <a:noFill/>
                <a:miter lim="800000"/>
                <a:headEnd/>
                <a:tailEnd/>
              </a:ln>
            </p:spPr>
            <p:txBody>
              <a:bodyPr>
                <a:spAutoFit/>
              </a:bodyPr>
              <a:lstStyle/>
              <a:p>
                <a:r>
                  <a:rPr lang="en-US" sz="3200" b="1" dirty="0" smtClean="0">
                    <a:latin typeface="Calibri" pitchFamily="34" charset="0"/>
                  </a:rPr>
                  <a:t>S[0</a:t>
                </a:r>
                <a:r>
                  <a:rPr lang="en-US" sz="3200" b="1" dirty="0">
                    <a:latin typeface="Calibri" pitchFamily="34" charset="0"/>
                  </a:rPr>
                  <a:t>]</a:t>
                </a:r>
              </a:p>
            </p:txBody>
          </p:sp>
        </p:grpSp>
      </p:grpSp>
      <p:grpSp>
        <p:nvGrpSpPr>
          <p:cNvPr id="34" name="Group 33"/>
          <p:cNvGrpSpPr/>
          <p:nvPr/>
        </p:nvGrpSpPr>
        <p:grpSpPr>
          <a:xfrm>
            <a:off x="0" y="0"/>
            <a:ext cx="9144000" cy="6858000"/>
            <a:chOff x="0" y="0"/>
            <a:chExt cx="9144000" cy="6858000"/>
          </a:xfrm>
        </p:grpSpPr>
        <p:sp>
          <p:nvSpPr>
            <p:cNvPr id="35" name="Rectangle 34"/>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Date Placeholder 27"/>
          <p:cNvSpPr>
            <a:spLocks noGrp="1"/>
          </p:cNvSpPr>
          <p:nvPr>
            <p:ph type="dt" sz="half" idx="10"/>
          </p:nvPr>
        </p:nvSpPr>
        <p:spPr/>
        <p:txBody>
          <a:bodyPr/>
          <a:lstStyle/>
          <a:p>
            <a:fld id="{E8D39C26-67F7-4C95-AC4E-6215CCCB1E6F}" type="datetime1">
              <a:rPr lang="en-US" smtClean="0"/>
              <a:t>8/16/2018</a:t>
            </a:fld>
            <a:endParaRPr lang="en-US"/>
          </a:p>
        </p:txBody>
      </p:sp>
      <p:sp>
        <p:nvSpPr>
          <p:cNvPr id="29" name="Slide Number Placeholder 28"/>
          <p:cNvSpPr>
            <a:spLocks noGrp="1"/>
          </p:cNvSpPr>
          <p:nvPr>
            <p:ph type="sldNum" sz="quarter" idx="12"/>
          </p:nvPr>
        </p:nvSpPr>
        <p:spPr/>
        <p:txBody>
          <a:bodyPr/>
          <a:lstStyle/>
          <a:p>
            <a:fld id="{BFFEF632-3232-4B5E-A6EE-15636C3A051E}" type="slidenum">
              <a:rPr lang="en-US" smtClean="0"/>
              <a:pPr/>
              <a:t>74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strVal val="#ppt_w*0.70"/>
                                          </p:val>
                                        </p:tav>
                                        <p:tav tm="100000">
                                          <p:val>
                                            <p:strVal val="#ppt_w"/>
                                          </p:val>
                                        </p:tav>
                                      </p:tavLst>
                                    </p:anim>
                                    <p:anim calcmode="lin" valueType="num">
                                      <p:cBhvr>
                                        <p:cTn id="27" dur="1000" fill="hold"/>
                                        <p:tgtEl>
                                          <p:spTgt spid="2"/>
                                        </p:tgtEl>
                                        <p:attrNameLst>
                                          <p:attrName>ppt_h</p:attrName>
                                        </p:attrNameLst>
                                      </p:cBhvr>
                                      <p:tavLst>
                                        <p:tav tm="0">
                                          <p:val>
                                            <p:strVal val="#ppt_h"/>
                                          </p:val>
                                        </p:tav>
                                        <p:tav tm="100000">
                                          <p:val>
                                            <p:strVal val="#ppt_h"/>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Accessing Data Members</a:t>
            </a:r>
            <a:br>
              <a:rPr lang="en-US" b="1" dirty="0" smtClean="0"/>
            </a:br>
            <a:r>
              <a:rPr lang="en-US" sz="3600" dirty="0" smtClean="0"/>
              <a:t>(inside the class)</a:t>
            </a:r>
            <a:endParaRPr lang="en-US" dirty="0"/>
          </a:p>
        </p:txBody>
      </p:sp>
      <p:sp>
        <p:nvSpPr>
          <p:cNvPr id="3" name="Content Placeholder 2"/>
          <p:cNvSpPr>
            <a:spLocks noGrp="1"/>
          </p:cNvSpPr>
          <p:nvPr>
            <p:ph idx="1"/>
          </p:nvPr>
        </p:nvSpPr>
        <p:spPr/>
        <p:txBody>
          <a:bodyPr/>
          <a:lstStyle/>
          <a:p>
            <a:pPr eaLnBrk="1" hangingPunct="1"/>
            <a:r>
              <a:rPr lang="en-US" b="1" smtClean="0"/>
              <a:t>Syntax: (single object)</a:t>
            </a:r>
          </a:p>
          <a:p>
            <a:pPr eaLnBrk="1" hangingPunct="1">
              <a:buFont typeface="Arial" pitchFamily="34" charset="0"/>
              <a:buNone/>
            </a:pPr>
            <a:r>
              <a:rPr lang="en-US" smtClean="0"/>
              <a:t>	       data_member; </a:t>
            </a:r>
          </a:p>
          <a:p>
            <a:pPr eaLnBrk="1" hangingPunct="1">
              <a:buFont typeface="Arial" pitchFamily="34" charset="0"/>
              <a:buNone/>
            </a:pPr>
            <a:r>
              <a:rPr lang="en-US" smtClean="0"/>
              <a:t>	ex:  st_id;</a:t>
            </a:r>
          </a:p>
          <a:p>
            <a:pPr eaLnBrk="1" hangingPunct="1">
              <a:buFont typeface="Arial" pitchFamily="34" charset="0"/>
              <a:buNone/>
            </a:pPr>
            <a:endParaRPr lang="en-US" smtClean="0"/>
          </a:p>
          <a:p>
            <a:pPr eaLnBrk="1" hangingPunct="1"/>
            <a:r>
              <a:rPr lang="en-US" b="1" smtClean="0"/>
              <a:t>Syntax:(array of objects)</a:t>
            </a:r>
          </a:p>
          <a:p>
            <a:pPr eaLnBrk="1" hangingPunct="1">
              <a:buFont typeface="Arial" pitchFamily="34" charset="0"/>
              <a:buNone/>
            </a:pPr>
            <a:r>
              <a:rPr lang="en-US" smtClean="0"/>
              <a:t>	      data_member;</a:t>
            </a:r>
          </a:p>
          <a:p>
            <a:pPr eaLnBrk="1" hangingPunct="1">
              <a:buFont typeface="Arial" pitchFamily="34" charset="0"/>
              <a:buNone/>
            </a:pPr>
            <a:r>
              <a:rPr lang="en-US" smtClean="0"/>
              <a:t>	ex: st_id;</a:t>
            </a:r>
          </a:p>
          <a:p>
            <a:pPr eaLnBrk="1" hangingPunct="1">
              <a:buFont typeface="Arial" pitchFamily="34" charset="0"/>
              <a:buNone/>
            </a:pPr>
            <a:endParaRPr lang="en-US"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8DE650BF-A783-42EA-943F-C805E77DA4F6}"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75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Accessing Data Members</a:t>
            </a:r>
            <a:br>
              <a:rPr lang="en-US" b="1" dirty="0" smtClean="0"/>
            </a:br>
            <a:r>
              <a:rPr lang="en-US" sz="3100" dirty="0" smtClean="0"/>
              <a:t>(outside the class)</a:t>
            </a:r>
            <a:endParaRPr lang="en-US" dirty="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b="1" dirty="0" smtClean="0"/>
              <a:t>Syntax: (single object)</a:t>
            </a:r>
          </a:p>
          <a:p>
            <a:pPr eaLnBrk="1" fontAlgn="auto" hangingPunct="1">
              <a:spcAft>
                <a:spcPts val="0"/>
              </a:spcAft>
              <a:buFont typeface="Arial" pitchFamily="34" charset="0"/>
              <a:buNone/>
              <a:defRPr/>
            </a:pPr>
            <a:r>
              <a:rPr lang="en-US" dirty="0" smtClean="0"/>
              <a:t>	</a:t>
            </a:r>
            <a:r>
              <a:rPr lang="en-US" dirty="0" err="1" smtClean="0"/>
              <a:t>obj_name</a:t>
            </a:r>
            <a:r>
              <a:rPr lang="en-US" dirty="0" smtClean="0"/>
              <a:t>  </a:t>
            </a:r>
            <a:r>
              <a:rPr lang="en-US" sz="6000" dirty="0" smtClean="0"/>
              <a:t>. </a:t>
            </a:r>
            <a:r>
              <a:rPr lang="en-US" dirty="0" err="1" smtClean="0"/>
              <a:t>datamember</a:t>
            </a:r>
            <a:r>
              <a:rPr lang="en-US" dirty="0" smtClean="0"/>
              <a:t>; </a:t>
            </a:r>
          </a:p>
          <a:p>
            <a:pPr eaLnBrk="1" fontAlgn="auto" hangingPunct="1">
              <a:spcAft>
                <a:spcPts val="0"/>
              </a:spcAft>
              <a:buFont typeface="Arial" pitchFamily="34" charset="0"/>
              <a:buNone/>
              <a:defRPr/>
            </a:pPr>
            <a:r>
              <a:rPr lang="en-US" dirty="0" smtClean="0"/>
              <a:t>	ex:  </a:t>
            </a:r>
            <a:r>
              <a:rPr lang="en-US" dirty="0" err="1" smtClean="0"/>
              <a:t>st.st_id</a:t>
            </a:r>
            <a:r>
              <a:rPr lang="en-US" dirty="0" smtClean="0"/>
              <a:t>;</a:t>
            </a:r>
          </a:p>
          <a:p>
            <a:pPr eaLnBrk="1" fontAlgn="auto" hangingPunct="1">
              <a:spcAft>
                <a:spcPts val="0"/>
              </a:spcAft>
              <a:buFont typeface="Arial" pitchFamily="34" charset="0"/>
              <a:buNone/>
              <a:defRPr/>
            </a:pPr>
            <a:endParaRPr lang="en-US" dirty="0" smtClean="0"/>
          </a:p>
          <a:p>
            <a:pPr eaLnBrk="1" fontAlgn="auto" hangingPunct="1">
              <a:spcAft>
                <a:spcPts val="0"/>
              </a:spcAft>
              <a:defRPr/>
            </a:pPr>
            <a:r>
              <a:rPr lang="en-US" b="1" dirty="0" smtClean="0"/>
              <a:t>Syntax:(array of objects)</a:t>
            </a:r>
          </a:p>
          <a:p>
            <a:pPr eaLnBrk="1" fontAlgn="auto" hangingPunct="1">
              <a:spcAft>
                <a:spcPts val="0"/>
              </a:spcAft>
              <a:buFont typeface="Arial" pitchFamily="34" charset="0"/>
              <a:buNone/>
              <a:defRPr/>
            </a:pPr>
            <a:r>
              <a:rPr lang="en-US" dirty="0" smtClean="0"/>
              <a:t>	</a:t>
            </a:r>
            <a:r>
              <a:rPr lang="en-US" dirty="0" err="1" smtClean="0"/>
              <a:t>obj_name</a:t>
            </a:r>
            <a:r>
              <a:rPr lang="en-US" dirty="0" smtClean="0"/>
              <a:t>[</a:t>
            </a:r>
            <a:r>
              <a:rPr lang="en-US" dirty="0" err="1" smtClean="0"/>
              <a:t>i</a:t>
            </a:r>
            <a:r>
              <a:rPr lang="en-US" dirty="0" smtClean="0"/>
              <a:t>]  </a:t>
            </a:r>
            <a:r>
              <a:rPr lang="en-US" sz="6000" dirty="0" smtClean="0"/>
              <a:t>. </a:t>
            </a:r>
            <a:r>
              <a:rPr lang="en-US" dirty="0" err="1" smtClean="0"/>
              <a:t>datamember</a:t>
            </a:r>
            <a:r>
              <a:rPr lang="en-US" dirty="0" smtClean="0"/>
              <a:t>;</a:t>
            </a:r>
          </a:p>
          <a:p>
            <a:pPr eaLnBrk="1" fontAlgn="auto" hangingPunct="1">
              <a:spcAft>
                <a:spcPts val="0"/>
              </a:spcAft>
              <a:buFont typeface="Arial" pitchFamily="34" charset="0"/>
              <a:buNone/>
              <a:defRPr/>
            </a:pPr>
            <a:r>
              <a:rPr lang="en-US" dirty="0" smtClean="0"/>
              <a:t>	ex: </a:t>
            </a:r>
            <a:r>
              <a:rPr lang="en-US" dirty="0" err="1" smtClean="0"/>
              <a:t>st</a:t>
            </a:r>
            <a:r>
              <a:rPr lang="en-US" dirty="0" smtClean="0"/>
              <a:t>[</a:t>
            </a:r>
            <a:r>
              <a:rPr lang="en-US" dirty="0" err="1" smtClean="0"/>
              <a:t>i</a:t>
            </a:r>
            <a:r>
              <a:rPr lang="en-US" dirty="0" smtClean="0"/>
              <a:t>].</a:t>
            </a:r>
            <a:r>
              <a:rPr lang="en-US" dirty="0" err="1" smtClean="0"/>
              <a:t>st_id</a:t>
            </a:r>
            <a:r>
              <a:rPr lang="en-US" dirty="0" smtClean="0"/>
              <a:t>;</a:t>
            </a:r>
          </a:p>
          <a:p>
            <a:pPr eaLnBrk="1" fontAlgn="auto" hangingPunct="1">
              <a:spcAft>
                <a:spcPts val="0"/>
              </a:spcAft>
              <a:buFont typeface="Arial" pitchFamily="34" charset="0"/>
              <a:buNone/>
              <a:defRPr/>
            </a:pP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3716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B9FBADA5-7AAB-4684-8103-41B087EE7C8D}"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fontScale="90000"/>
          </a:bodyPr>
          <a:lstStyle/>
          <a:p>
            <a:pPr eaLnBrk="1" hangingPunct="1"/>
            <a:r>
              <a:rPr lang="en-US" b="1" dirty="0" smtClean="0"/>
              <a:t>Defining Member Functions</a:t>
            </a:r>
            <a:br>
              <a:rPr lang="en-US" b="1" dirty="0" smtClean="0"/>
            </a:br>
            <a:r>
              <a:rPr lang="en-US" sz="2800" dirty="0" smtClean="0"/>
              <a:t> (Inside the class definition)</a:t>
            </a:r>
          </a:p>
        </p:txBody>
      </p:sp>
      <p:sp>
        <p:nvSpPr>
          <p:cNvPr id="78851" name="Content Placeholder 2"/>
          <p:cNvSpPr>
            <a:spLocks noGrp="1"/>
          </p:cNvSpPr>
          <p:nvPr>
            <p:ph idx="1"/>
          </p:nvPr>
        </p:nvSpPr>
        <p:spPr/>
        <p:txBody>
          <a:bodyPr/>
          <a:lstStyle/>
          <a:p>
            <a:pPr eaLnBrk="1" hangingPunct="1"/>
            <a:r>
              <a:rPr lang="en-US" b="1" smtClean="0"/>
              <a:t>Syntax</a:t>
            </a:r>
          </a:p>
          <a:p>
            <a:pPr eaLnBrk="1" hangingPunct="1">
              <a:buFont typeface="Arial" pitchFamily="34" charset="0"/>
              <a:buNone/>
            </a:pPr>
            <a:r>
              <a:rPr lang="en-US" smtClean="0"/>
              <a:t>	ret_type fun_name(formal parameters)</a:t>
            </a:r>
          </a:p>
          <a:p>
            <a:pPr eaLnBrk="1" hangingPunct="1">
              <a:buFont typeface="Arial" pitchFamily="34" charset="0"/>
              <a:buNone/>
            </a:pPr>
            <a:r>
              <a:rPr lang="en-US" smtClean="0"/>
              <a:t>	{</a:t>
            </a:r>
          </a:p>
          <a:p>
            <a:pPr eaLnBrk="1" hangingPunct="1">
              <a:buFont typeface="Arial" pitchFamily="34" charset="0"/>
              <a:buNone/>
            </a:pPr>
            <a:r>
              <a:rPr lang="en-US" smtClean="0"/>
              <a:t>		function body</a:t>
            </a:r>
          </a:p>
          <a:p>
            <a:pPr eaLnBrk="1" hangingPunct="1">
              <a:buFont typeface="Arial" pitchFamily="34" charset="0"/>
              <a:buNone/>
            </a:pPr>
            <a:r>
              <a:rPr lang="en-US" smtClean="0"/>
              <a:t>	}</a:t>
            </a:r>
          </a:p>
          <a:p>
            <a:pPr eaLnBrk="1" hangingPunct="1"/>
            <a:endParaRPr lang="en-US" smtClean="0"/>
          </a:p>
          <a:p>
            <a:pPr eaLnBrk="1" hangingPunct="1">
              <a:buFont typeface="Arial" pitchFamily="34" charset="0"/>
              <a:buNone/>
            </a:pPr>
            <a:endParaRPr lang="en-US" smtClean="0"/>
          </a:p>
        </p:txBody>
      </p:sp>
      <p:grpSp>
        <p:nvGrpSpPr>
          <p:cNvPr id="4" name="Group 3"/>
          <p:cNvGrpSpPr/>
          <p:nvPr/>
        </p:nvGrpSpPr>
        <p:grpSpPr>
          <a:xfrm>
            <a:off x="0" y="0"/>
            <a:ext cx="9144000" cy="6858000"/>
            <a:chOff x="0" y="0"/>
            <a:chExt cx="9144000" cy="6858000"/>
          </a:xfrm>
        </p:grpSpPr>
        <p:sp>
          <p:nvSpPr>
            <p:cNvPr id="5" name="Rectangle 4"/>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a:off x="762000" y="13716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8" name="Date Placeholder 7"/>
          <p:cNvSpPr>
            <a:spLocks noGrp="1"/>
          </p:cNvSpPr>
          <p:nvPr>
            <p:ph type="dt" sz="half" idx="10"/>
          </p:nvPr>
        </p:nvSpPr>
        <p:spPr/>
        <p:txBody>
          <a:bodyPr/>
          <a:lstStyle/>
          <a:p>
            <a:fld id="{17C9DCD1-01FF-4158-9FCE-FEECF976252A}"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normAutofit fontScale="90000"/>
          </a:bodyPr>
          <a:lstStyle/>
          <a:p>
            <a:pPr eaLnBrk="1" hangingPunct="1"/>
            <a:r>
              <a:rPr lang="en-US" b="1" dirty="0" smtClean="0"/>
              <a:t>Defining Member Functions</a:t>
            </a:r>
            <a:br>
              <a:rPr lang="en-US" b="1" dirty="0" smtClean="0"/>
            </a:br>
            <a:r>
              <a:rPr lang="en-US" dirty="0" smtClean="0"/>
              <a:t> </a:t>
            </a:r>
            <a:r>
              <a:rPr lang="en-US" sz="2800" dirty="0" smtClean="0"/>
              <a:t>(Outside the class definition)</a:t>
            </a:r>
          </a:p>
        </p:txBody>
      </p:sp>
      <p:sp>
        <p:nvSpPr>
          <p:cNvPr id="79875" name="Content Placeholder 2"/>
          <p:cNvSpPr>
            <a:spLocks noGrp="1"/>
          </p:cNvSpPr>
          <p:nvPr>
            <p:ph idx="1"/>
          </p:nvPr>
        </p:nvSpPr>
        <p:spPr>
          <a:xfrm>
            <a:off x="152400" y="1600200"/>
            <a:ext cx="8915400" cy="4525963"/>
          </a:xfrm>
        </p:spPr>
        <p:txBody>
          <a:bodyPr/>
          <a:lstStyle/>
          <a:p>
            <a:pPr eaLnBrk="1" hangingPunct="1"/>
            <a:r>
              <a:rPr lang="en-US" b="1" smtClean="0"/>
              <a:t>Syntax</a:t>
            </a:r>
          </a:p>
          <a:p>
            <a:pPr eaLnBrk="1" hangingPunct="1">
              <a:buFont typeface="Arial" pitchFamily="34" charset="0"/>
              <a:buNone/>
            </a:pPr>
            <a:r>
              <a:rPr lang="en-US" smtClean="0"/>
              <a:t>	ret_type </a:t>
            </a:r>
            <a:r>
              <a:rPr lang="en-US" b="1" smtClean="0"/>
              <a:t>class_name::</a:t>
            </a:r>
            <a:r>
              <a:rPr lang="en-US" smtClean="0"/>
              <a:t>fun_name(</a:t>
            </a:r>
            <a:r>
              <a:rPr lang="en-US" sz="2800" smtClean="0"/>
              <a:t>formal parameters</a:t>
            </a:r>
            <a:r>
              <a:rPr lang="en-US" smtClean="0"/>
              <a:t>)</a:t>
            </a:r>
          </a:p>
          <a:p>
            <a:pPr eaLnBrk="1" hangingPunct="1">
              <a:buFont typeface="Arial" pitchFamily="34" charset="0"/>
              <a:buNone/>
            </a:pPr>
            <a:r>
              <a:rPr lang="en-US" smtClean="0"/>
              <a:t>	{</a:t>
            </a:r>
          </a:p>
          <a:p>
            <a:pPr eaLnBrk="1" hangingPunct="1">
              <a:buFont typeface="Arial" pitchFamily="34" charset="0"/>
              <a:buNone/>
            </a:pPr>
            <a:r>
              <a:rPr lang="en-US" smtClean="0"/>
              <a:t>		function body</a:t>
            </a:r>
          </a:p>
          <a:p>
            <a:pPr eaLnBrk="1" hangingPunct="1">
              <a:buFont typeface="Arial" pitchFamily="34" charset="0"/>
              <a:buNone/>
            </a:pPr>
            <a:r>
              <a:rPr lang="en-US" smtClean="0"/>
              <a:t>	}</a:t>
            </a:r>
          </a:p>
          <a:p>
            <a:pPr eaLnBrk="1" hangingPunct="1"/>
            <a:endParaRPr lang="en-US" smtClean="0"/>
          </a:p>
          <a:p>
            <a:pPr eaLnBrk="1" hangingPunct="1">
              <a:buFont typeface="Arial" pitchFamily="34" charset="0"/>
              <a:buNone/>
            </a:pPr>
            <a:endParaRPr lang="en-US" smtClean="0"/>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762000" y="14478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8" name="Date Placeholder 7"/>
          <p:cNvSpPr>
            <a:spLocks noGrp="1"/>
          </p:cNvSpPr>
          <p:nvPr>
            <p:ph type="dt" sz="half" idx="10"/>
          </p:nvPr>
        </p:nvSpPr>
        <p:spPr/>
        <p:txBody>
          <a:bodyPr/>
          <a:lstStyle/>
          <a:p>
            <a:fld id="{B685C9B3-8769-43DF-AA6F-F93117C53C60}"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b="1" smtClean="0"/>
              <a:t>Accessing Member Functions</a:t>
            </a:r>
            <a:r>
              <a:rPr lang="en-US" smtClean="0"/>
              <a:t> </a:t>
            </a:r>
          </a:p>
        </p:txBody>
      </p:sp>
      <p:sp>
        <p:nvSpPr>
          <p:cNvPr id="4" name="Content Placeholder 2"/>
          <p:cNvSpPr>
            <a:spLocks noGrp="1"/>
          </p:cNvSpPr>
          <p:nvPr>
            <p:ph idx="1"/>
          </p:nvPr>
        </p:nvSpPr>
        <p:spPr>
          <a:xfrm>
            <a:off x="457200" y="1600200"/>
            <a:ext cx="8382000" cy="4525963"/>
          </a:xfrm>
        </p:spPr>
        <p:txBody>
          <a:bodyPr rtlCol="0">
            <a:normAutofit fontScale="92500" lnSpcReduction="10000"/>
          </a:bodyPr>
          <a:lstStyle/>
          <a:p>
            <a:pPr eaLnBrk="1" fontAlgn="auto" hangingPunct="1">
              <a:spcAft>
                <a:spcPts val="0"/>
              </a:spcAft>
              <a:defRPr/>
            </a:pPr>
            <a:r>
              <a:rPr lang="en-US" b="1" dirty="0" smtClean="0"/>
              <a:t>Syntax: (single object)</a:t>
            </a:r>
          </a:p>
          <a:p>
            <a:pPr eaLnBrk="1" fontAlgn="auto" hangingPunct="1">
              <a:spcAft>
                <a:spcPts val="0"/>
              </a:spcAft>
              <a:buFont typeface="Arial" pitchFamily="34" charset="0"/>
              <a:buNone/>
              <a:defRPr/>
            </a:pPr>
            <a:r>
              <a:rPr lang="en-US" dirty="0" smtClean="0"/>
              <a:t>	</a:t>
            </a:r>
            <a:r>
              <a:rPr lang="en-US" dirty="0" err="1" smtClean="0"/>
              <a:t>obj_name</a:t>
            </a:r>
            <a:r>
              <a:rPr lang="en-US" dirty="0" smtClean="0"/>
              <a:t>  </a:t>
            </a:r>
            <a:r>
              <a:rPr lang="en-US" sz="6000" dirty="0" smtClean="0"/>
              <a:t>. </a:t>
            </a:r>
            <a:r>
              <a:rPr lang="en-US" dirty="0" err="1" smtClean="0"/>
              <a:t>Memberfunction</a:t>
            </a:r>
            <a:r>
              <a:rPr lang="en-US" dirty="0" smtClean="0"/>
              <a:t>(</a:t>
            </a:r>
            <a:r>
              <a:rPr lang="en-US" dirty="0" err="1" smtClean="0"/>
              <a:t>act_parameters</a:t>
            </a:r>
            <a:r>
              <a:rPr lang="en-US" dirty="0" smtClean="0"/>
              <a:t>); </a:t>
            </a:r>
          </a:p>
          <a:p>
            <a:pPr eaLnBrk="1" fontAlgn="auto" hangingPunct="1">
              <a:spcAft>
                <a:spcPts val="0"/>
              </a:spcAft>
              <a:buFont typeface="Arial" pitchFamily="34" charset="0"/>
              <a:buNone/>
              <a:defRPr/>
            </a:pPr>
            <a:r>
              <a:rPr lang="en-US" dirty="0" smtClean="0"/>
              <a:t>	ex:  </a:t>
            </a:r>
            <a:r>
              <a:rPr lang="en-US" dirty="0" err="1" smtClean="0"/>
              <a:t>st.read</a:t>
            </a:r>
            <a:r>
              <a:rPr lang="en-US" dirty="0" smtClean="0"/>
              <a:t>( );</a:t>
            </a:r>
          </a:p>
          <a:p>
            <a:pPr eaLnBrk="1" fontAlgn="auto" hangingPunct="1">
              <a:spcAft>
                <a:spcPts val="0"/>
              </a:spcAft>
              <a:buFont typeface="Arial" pitchFamily="34" charset="0"/>
              <a:buNone/>
              <a:defRPr/>
            </a:pPr>
            <a:endParaRPr lang="en-US" dirty="0" smtClean="0"/>
          </a:p>
          <a:p>
            <a:pPr eaLnBrk="1" fontAlgn="auto" hangingPunct="1">
              <a:spcAft>
                <a:spcPts val="0"/>
              </a:spcAft>
              <a:defRPr/>
            </a:pPr>
            <a:r>
              <a:rPr lang="en-US" b="1" dirty="0" smtClean="0"/>
              <a:t>Syntax:(array of objects)</a:t>
            </a:r>
          </a:p>
          <a:p>
            <a:pPr eaLnBrk="1" fontAlgn="auto" hangingPunct="1">
              <a:spcAft>
                <a:spcPts val="0"/>
              </a:spcAft>
              <a:buFont typeface="Arial" pitchFamily="34" charset="0"/>
              <a:buNone/>
              <a:defRPr/>
            </a:pPr>
            <a:r>
              <a:rPr lang="en-US" dirty="0" smtClean="0"/>
              <a:t>	</a:t>
            </a:r>
            <a:r>
              <a:rPr lang="en-US" dirty="0" err="1" smtClean="0"/>
              <a:t>obj_name</a:t>
            </a:r>
            <a:r>
              <a:rPr lang="en-US" dirty="0" smtClean="0"/>
              <a:t>[</a:t>
            </a:r>
            <a:r>
              <a:rPr lang="en-US" dirty="0" err="1" smtClean="0"/>
              <a:t>i</a:t>
            </a:r>
            <a:r>
              <a:rPr lang="en-US" dirty="0" smtClean="0"/>
              <a:t>]  </a:t>
            </a:r>
            <a:r>
              <a:rPr lang="en-US" sz="6000" dirty="0" smtClean="0"/>
              <a:t>. </a:t>
            </a:r>
            <a:r>
              <a:rPr lang="en-US" dirty="0" err="1" smtClean="0"/>
              <a:t>Memberfunction</a:t>
            </a:r>
            <a:r>
              <a:rPr lang="en-US" dirty="0" smtClean="0"/>
              <a:t>(</a:t>
            </a:r>
            <a:r>
              <a:rPr lang="en-US" dirty="0" err="1" smtClean="0"/>
              <a:t>act_parameters</a:t>
            </a:r>
            <a:r>
              <a:rPr lang="en-US" dirty="0" smtClean="0"/>
              <a:t>);</a:t>
            </a:r>
          </a:p>
          <a:p>
            <a:pPr eaLnBrk="1" fontAlgn="auto" hangingPunct="1">
              <a:spcAft>
                <a:spcPts val="0"/>
              </a:spcAft>
              <a:buFont typeface="Arial" pitchFamily="34" charset="0"/>
              <a:buNone/>
              <a:defRPr/>
            </a:pPr>
            <a:r>
              <a:rPr lang="en-US" dirty="0" smtClean="0"/>
              <a:t>	ex: </a:t>
            </a:r>
            <a:r>
              <a:rPr lang="en-US" dirty="0" err="1" smtClean="0"/>
              <a:t>st</a:t>
            </a:r>
            <a:r>
              <a:rPr lang="en-US" dirty="0" smtClean="0"/>
              <a:t>[</a:t>
            </a:r>
            <a:r>
              <a:rPr lang="en-US" dirty="0" err="1" smtClean="0"/>
              <a:t>i</a:t>
            </a:r>
            <a:r>
              <a:rPr lang="en-US" dirty="0" smtClean="0"/>
              <a:t>].read( );</a:t>
            </a:r>
          </a:p>
          <a:p>
            <a:pPr eaLnBrk="1" fontAlgn="auto" hangingPunct="1">
              <a:spcAft>
                <a:spcPts val="0"/>
              </a:spcAft>
              <a:buFont typeface="Arial" pitchFamily="34" charset="0"/>
              <a:buNone/>
              <a:defRPr/>
            </a:pPr>
            <a:endParaRPr lang="en-US" dirty="0"/>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B4A8C859-49C1-4801-84B5-B6DA95A28422}"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94156222"/>
              </p:ext>
            </p:extLst>
          </p:nvPr>
        </p:nvGraphicFramePr>
        <p:xfrm>
          <a:off x="152399" y="304799"/>
          <a:ext cx="8839201" cy="6248398"/>
        </p:xfrm>
        <a:graphic>
          <a:graphicData uri="http://schemas.openxmlformats.org/drawingml/2006/table">
            <a:tbl>
              <a:tblPr/>
              <a:tblGrid>
                <a:gridCol w="1447801"/>
                <a:gridCol w="3657600"/>
                <a:gridCol w="3733800"/>
              </a:tblGrid>
              <a:tr h="506215">
                <a:tc>
                  <a:txBody>
                    <a:bodyPr/>
                    <a:lstStyle/>
                    <a:p>
                      <a:pPr algn="ctr"/>
                      <a:endParaRPr lang="en-US" b="1"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b="1" u="sng" dirty="0" smtClean="0">
                          <a:solidFill>
                            <a:schemeClr val="bg1"/>
                          </a:solidFill>
                        </a:rPr>
                        <a:t>Procedure Oriented  Programming</a:t>
                      </a:r>
                      <a:endParaRPr lang="en-US" b="1" u="sng" dirty="0">
                        <a:solidFill>
                          <a:schemeClr val="bg1"/>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u="sng" dirty="0" smtClean="0">
                          <a:solidFill>
                            <a:schemeClr val="bg1"/>
                          </a:solidFill>
                        </a:rPr>
                        <a:t>Object Oriented  Programming</a:t>
                      </a:r>
                      <a:endParaRPr lang="en-US" b="1" u="sng" dirty="0">
                        <a:solidFill>
                          <a:schemeClr val="bg1"/>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r>
              <a:tr h="506215">
                <a:tc>
                  <a:txBody>
                    <a:bodyPr/>
                    <a:lstStyle/>
                    <a:p>
                      <a:pPr algn="ctr"/>
                      <a:r>
                        <a:rPr lang="en-US" sz="1400" b="1" dirty="0"/>
                        <a:t>Divided </a:t>
                      </a:r>
                      <a:r>
                        <a:rPr lang="en-US" sz="1400" b="1" dirty="0" smtClean="0"/>
                        <a:t>Into</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In POP, program is divided into small parts called </a:t>
                      </a:r>
                      <a:r>
                        <a:rPr lang="en-US" sz="1400" b="1" dirty="0" smtClean="0">
                          <a:solidFill>
                            <a:srgbClr val="FF0000"/>
                          </a:solidFill>
                        </a:rPr>
                        <a:t>functions</a:t>
                      </a:r>
                      <a:endParaRPr lang="en-US" sz="1400" dirty="0">
                        <a:solidFill>
                          <a:srgbClr val="FF0000"/>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smtClean="0"/>
                        <a:t> In </a:t>
                      </a:r>
                      <a:r>
                        <a:rPr lang="en-US" sz="1400" dirty="0"/>
                        <a:t>OOP, program is divided into parts called</a:t>
                      </a:r>
                      <a:r>
                        <a:rPr lang="en-US" sz="1400" dirty="0">
                          <a:solidFill>
                            <a:srgbClr val="FF0000"/>
                          </a:solidFill>
                        </a:rPr>
                        <a:t> </a:t>
                      </a:r>
                      <a:r>
                        <a:rPr lang="en-US" sz="1400" b="1" dirty="0" smtClean="0">
                          <a:solidFill>
                            <a:srgbClr val="FF0000"/>
                          </a:solidFill>
                        </a:rPr>
                        <a:t>objects</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980714">
                <a:tc>
                  <a:txBody>
                    <a:bodyPr/>
                    <a:lstStyle/>
                    <a:p>
                      <a:pPr algn="ctr"/>
                      <a:r>
                        <a:rPr lang="en-US" sz="1400" b="1" dirty="0" smtClean="0"/>
                        <a:t>Importance</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In </a:t>
                      </a:r>
                      <a:r>
                        <a:rPr lang="en-US" sz="1400" dirty="0" smtClean="0"/>
                        <a:t>POP, Importance </a:t>
                      </a:r>
                      <a:r>
                        <a:rPr lang="en-US" sz="1400" dirty="0"/>
                        <a:t>is not given to </a:t>
                      </a:r>
                      <a:r>
                        <a:rPr lang="en-US" sz="1400" b="1" dirty="0">
                          <a:solidFill>
                            <a:srgbClr val="FF0000"/>
                          </a:solidFill>
                        </a:rPr>
                        <a:t>data</a:t>
                      </a:r>
                      <a:r>
                        <a:rPr lang="en-US" sz="1400" dirty="0"/>
                        <a:t> but to functions as well as </a:t>
                      </a:r>
                      <a:r>
                        <a:rPr lang="en-US" sz="1400" b="1" dirty="0">
                          <a:solidFill>
                            <a:srgbClr val="FF0000"/>
                          </a:solidFill>
                        </a:rPr>
                        <a:t>sequence</a:t>
                      </a:r>
                      <a:r>
                        <a:rPr lang="en-US" sz="1400" dirty="0"/>
                        <a:t> of actions to be </a:t>
                      </a:r>
                      <a:r>
                        <a:rPr lang="en-US" sz="1400" dirty="0" smtClean="0"/>
                        <a:t>done</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smtClean="0"/>
                        <a:t> In </a:t>
                      </a:r>
                      <a:r>
                        <a:rPr lang="en-US" sz="1400" dirty="0"/>
                        <a:t>OOP, Importance is given to the data rather than procedures or functions because it works as </a:t>
                      </a:r>
                      <a:r>
                        <a:rPr lang="en-US" sz="1400" dirty="0" smtClean="0"/>
                        <a:t>a </a:t>
                      </a:r>
                      <a:r>
                        <a:rPr lang="en-US" sz="1400" b="1" dirty="0" smtClean="0">
                          <a:solidFill>
                            <a:srgbClr val="FF0000"/>
                          </a:solidFill>
                        </a:rPr>
                        <a:t>real world</a:t>
                      </a:r>
                      <a:endParaRPr lang="en-US" sz="1400" dirty="0">
                        <a:solidFill>
                          <a:srgbClr val="FF0000"/>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06215">
                <a:tc>
                  <a:txBody>
                    <a:bodyPr/>
                    <a:lstStyle/>
                    <a:p>
                      <a:pPr algn="ctr"/>
                      <a:r>
                        <a:rPr lang="en-US" sz="1400" b="1" dirty="0" smtClean="0"/>
                        <a:t>Approach</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POP follows</a:t>
                      </a:r>
                      <a:r>
                        <a:rPr lang="en-US" sz="1400" b="1" dirty="0"/>
                        <a:t> </a:t>
                      </a:r>
                      <a:r>
                        <a:rPr lang="en-US" sz="1400" b="1" dirty="0">
                          <a:solidFill>
                            <a:srgbClr val="FF0000"/>
                          </a:solidFill>
                        </a:rPr>
                        <a:t>Top Down </a:t>
                      </a:r>
                      <a:r>
                        <a:rPr lang="en-US" sz="1400" b="1" dirty="0" smtClean="0">
                          <a:solidFill>
                            <a:srgbClr val="FF0000"/>
                          </a:solidFill>
                        </a:rPr>
                        <a:t>approach</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OOP follows</a:t>
                      </a:r>
                      <a:r>
                        <a:rPr lang="en-US" sz="1400" dirty="0">
                          <a:solidFill>
                            <a:srgbClr val="FF0000"/>
                          </a:solidFill>
                        </a:rPr>
                        <a:t> </a:t>
                      </a:r>
                      <a:r>
                        <a:rPr lang="en-US" sz="1400" b="1" dirty="0">
                          <a:solidFill>
                            <a:srgbClr val="FF0000"/>
                          </a:solidFill>
                        </a:rPr>
                        <a:t>Bottom Up </a:t>
                      </a:r>
                      <a:r>
                        <a:rPr lang="en-US" sz="1400" b="1" dirty="0" smtClean="0">
                          <a:solidFill>
                            <a:srgbClr val="FF0000"/>
                          </a:solidFill>
                        </a:rPr>
                        <a:t>approach</a:t>
                      </a:r>
                      <a:endParaRPr lang="en-US" sz="1400" dirty="0">
                        <a:solidFill>
                          <a:srgbClr val="FF0000"/>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06215">
                <a:tc>
                  <a:txBody>
                    <a:bodyPr/>
                    <a:lstStyle/>
                    <a:p>
                      <a:pPr algn="ctr"/>
                      <a:r>
                        <a:rPr lang="en-US" sz="1400" b="1" dirty="0"/>
                        <a:t>Access </a:t>
                      </a:r>
                      <a:r>
                        <a:rPr lang="en-US" sz="1400" b="1" dirty="0" err="1" smtClean="0"/>
                        <a:t>Specifiers</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POP does not have any access </a:t>
                      </a:r>
                      <a:r>
                        <a:rPr lang="en-US" sz="1400" dirty="0" err="1"/>
                        <a:t>specifier</a:t>
                      </a:r>
                      <a:r>
                        <a:rPr lang="en-US" sz="1400" dirty="0"/>
                        <a:t>.</a:t>
                      </a: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OOP has access </a:t>
                      </a:r>
                      <a:r>
                        <a:rPr lang="en-US" sz="1400" dirty="0" err="1"/>
                        <a:t>specifiers</a:t>
                      </a:r>
                      <a:r>
                        <a:rPr lang="en-US" sz="1400" dirty="0"/>
                        <a:t> named Public, Private, Protected, </a:t>
                      </a:r>
                      <a:r>
                        <a:rPr lang="en-US" sz="1400" dirty="0" smtClean="0"/>
                        <a:t>etc.</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743465">
                <a:tc>
                  <a:txBody>
                    <a:bodyPr/>
                    <a:lstStyle/>
                    <a:p>
                      <a:pPr algn="ctr"/>
                      <a:r>
                        <a:rPr lang="en-US" sz="1400" b="1" dirty="0"/>
                        <a:t>Data Moving</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In POP, Data can move freely from function to function in the </a:t>
                      </a:r>
                      <a:r>
                        <a:rPr lang="en-US" sz="1400" dirty="0" smtClean="0"/>
                        <a:t>system</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In OOP, objects can move and communicate with each other through member </a:t>
                      </a:r>
                      <a:r>
                        <a:rPr lang="en-US" sz="1400" dirty="0" smtClean="0"/>
                        <a:t>functions</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06215">
                <a:tc>
                  <a:txBody>
                    <a:bodyPr/>
                    <a:lstStyle/>
                    <a:p>
                      <a:pPr algn="ctr"/>
                      <a:r>
                        <a:rPr lang="en-US" sz="1400" b="1" dirty="0"/>
                        <a:t>Expansion</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To add new data and function in POP is not so </a:t>
                      </a:r>
                      <a:r>
                        <a:rPr lang="en-US" sz="1400" dirty="0" smtClean="0"/>
                        <a:t>easy</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OOP provides an easy way to add new data and </a:t>
                      </a:r>
                      <a:r>
                        <a:rPr lang="en-US" sz="1400" dirty="0" smtClean="0"/>
                        <a:t>function</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980714">
                <a:tc>
                  <a:txBody>
                    <a:bodyPr/>
                    <a:lstStyle/>
                    <a:p>
                      <a:pPr algn="ctr"/>
                      <a:r>
                        <a:rPr lang="en-US" sz="1400" b="1" dirty="0"/>
                        <a:t>Data Access</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smtClean="0"/>
                        <a:t> In </a:t>
                      </a:r>
                      <a:r>
                        <a:rPr lang="en-US" sz="1400" dirty="0"/>
                        <a:t>POP, Most function uses Global data for sharing that can be accessed freely from function to function in the </a:t>
                      </a:r>
                      <a:r>
                        <a:rPr lang="en-US" sz="1400" dirty="0" smtClean="0"/>
                        <a:t>system</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baseline="0" dirty="0" smtClean="0"/>
                        <a:t>   </a:t>
                      </a:r>
                      <a:r>
                        <a:rPr lang="en-US" sz="1400" dirty="0" smtClean="0"/>
                        <a:t>In </a:t>
                      </a:r>
                      <a:r>
                        <a:rPr lang="en-US" sz="1400" dirty="0"/>
                        <a:t>OOP, data can not move easily from function to </a:t>
                      </a:r>
                      <a:r>
                        <a:rPr lang="en-US" sz="1400" dirty="0" smtClean="0"/>
                        <a:t>function, it </a:t>
                      </a:r>
                      <a:r>
                        <a:rPr lang="en-US" sz="1400" dirty="0"/>
                        <a:t>can be kept public or private so we can control the access of </a:t>
                      </a:r>
                      <a:r>
                        <a:rPr lang="en-US" sz="1400" dirty="0" smtClean="0"/>
                        <a:t>data</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06215">
                <a:tc>
                  <a:txBody>
                    <a:bodyPr/>
                    <a:lstStyle/>
                    <a:p>
                      <a:pPr algn="ctr"/>
                      <a:r>
                        <a:rPr lang="en-US" sz="1400" b="1" dirty="0"/>
                        <a:t>Data Hiding</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smtClean="0"/>
                        <a:t> POP </a:t>
                      </a:r>
                      <a:r>
                        <a:rPr lang="en-US" sz="1400" dirty="0"/>
                        <a:t>does not have any proper way for hiding data so it is</a:t>
                      </a:r>
                      <a:r>
                        <a:rPr lang="en-US" sz="1400" dirty="0">
                          <a:solidFill>
                            <a:srgbClr val="FF0000"/>
                          </a:solidFill>
                        </a:rPr>
                        <a:t> </a:t>
                      </a:r>
                      <a:r>
                        <a:rPr lang="en-US" sz="1400" b="1" dirty="0">
                          <a:solidFill>
                            <a:srgbClr val="FF0000"/>
                          </a:solidFill>
                        </a:rPr>
                        <a:t>less </a:t>
                      </a:r>
                      <a:r>
                        <a:rPr lang="en-US" sz="1400" b="1" dirty="0" smtClean="0">
                          <a:solidFill>
                            <a:srgbClr val="FF0000"/>
                          </a:solidFill>
                        </a:rPr>
                        <a:t>secure</a:t>
                      </a:r>
                      <a:endParaRPr lang="en-US" sz="1400" dirty="0">
                        <a:solidFill>
                          <a:srgbClr val="FF0000"/>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OOP provides Data Hiding so provides </a:t>
                      </a:r>
                      <a:r>
                        <a:rPr lang="en-US" sz="1400" b="1" dirty="0">
                          <a:solidFill>
                            <a:srgbClr val="FF0000"/>
                          </a:solidFill>
                        </a:rPr>
                        <a:t>more </a:t>
                      </a:r>
                      <a:r>
                        <a:rPr lang="en-US" sz="1400" b="1" dirty="0" smtClean="0">
                          <a:solidFill>
                            <a:srgbClr val="FF0000"/>
                          </a:solidFill>
                        </a:rPr>
                        <a:t>security</a:t>
                      </a:r>
                      <a:endParaRPr lang="en-US" sz="1400" dirty="0">
                        <a:solidFill>
                          <a:srgbClr val="FF0000"/>
                        </a:solidFill>
                      </a:endParaRPr>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06215">
                <a:tc>
                  <a:txBody>
                    <a:bodyPr/>
                    <a:lstStyle/>
                    <a:p>
                      <a:pPr algn="ctr"/>
                      <a:r>
                        <a:rPr lang="en-US" sz="1400" b="1" dirty="0"/>
                        <a:t>Examples</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B0F0"/>
                    </a:solidFill>
                  </a:tcPr>
                </a:tc>
                <a:tc>
                  <a:txBody>
                    <a:bodyPr/>
                    <a:lstStyle/>
                    <a:p>
                      <a:pPr algn="ctr"/>
                      <a:r>
                        <a:rPr lang="en-US" sz="1400" dirty="0"/>
                        <a:t>Example of POP are : C, VB, FORTRAN, </a:t>
                      </a:r>
                      <a:r>
                        <a:rPr lang="en-US" sz="1400" dirty="0" smtClean="0"/>
                        <a:t>Pascal</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US" sz="1400" dirty="0"/>
                        <a:t>Example of OOP are : C++, JAVA, VB.NET, C#.</a:t>
                      </a:r>
                      <a:r>
                        <a:rPr lang="en-US" sz="1400" dirty="0" smtClean="0"/>
                        <a:t>NET</a:t>
                      </a:r>
                      <a:endParaRPr lang="en-US" sz="1400" dirty="0"/>
                    </a:p>
                  </a:txBody>
                  <a:tcPr marL="14262" marR="14262" marT="14262" marB="1426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p:cNvSpPr>
            <a:spLocks noGrp="1"/>
          </p:cNvSpPr>
          <p:nvPr>
            <p:ph type="dt" sz="half" idx="10"/>
          </p:nvPr>
        </p:nvSpPr>
        <p:spPr/>
        <p:txBody>
          <a:bodyPr/>
          <a:lstStyle/>
          <a:p>
            <a:fld id="{372A679D-441E-41B1-BEC7-03A48801D73B}"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b="1" smtClean="0"/>
              <a:t>Inline Functions with Class</a:t>
            </a:r>
          </a:p>
        </p:txBody>
      </p:sp>
      <p:sp>
        <p:nvSpPr>
          <p:cNvPr id="81923" name="Content Placeholder 2"/>
          <p:cNvSpPr>
            <a:spLocks noGrp="1"/>
          </p:cNvSpPr>
          <p:nvPr>
            <p:ph idx="1"/>
          </p:nvPr>
        </p:nvSpPr>
        <p:spPr/>
        <p:txBody>
          <a:bodyPr/>
          <a:lstStyle/>
          <a:p>
            <a:pPr eaLnBrk="1" hangingPunct="1"/>
            <a:r>
              <a:rPr lang="en-US" b="1" dirty="0" smtClean="0"/>
              <a:t>Syntax: (Inside the class definition)</a:t>
            </a:r>
          </a:p>
          <a:p>
            <a:pPr eaLnBrk="1" hangingPunct="1">
              <a:buFont typeface="Arial" pitchFamily="34" charset="0"/>
              <a:buNone/>
            </a:pPr>
            <a:r>
              <a:rPr lang="en-US" b="1" dirty="0" smtClean="0"/>
              <a:t>	inline </a:t>
            </a:r>
            <a:r>
              <a:rPr lang="en-US" dirty="0" err="1" smtClean="0"/>
              <a:t>ret_type</a:t>
            </a:r>
            <a:r>
              <a:rPr lang="en-US" dirty="0" smtClean="0"/>
              <a:t> </a:t>
            </a:r>
            <a:r>
              <a:rPr lang="en-US" dirty="0" err="1" smtClean="0"/>
              <a:t>fun_name</a:t>
            </a:r>
            <a:r>
              <a:rPr lang="en-US" dirty="0" smtClean="0"/>
              <a:t>(formal parameters)</a:t>
            </a:r>
          </a:p>
          <a:p>
            <a:pPr eaLnBrk="1" hangingPunct="1">
              <a:buFont typeface="Arial" pitchFamily="34" charset="0"/>
              <a:buNone/>
            </a:pPr>
            <a:r>
              <a:rPr lang="en-US" dirty="0" smtClean="0"/>
              <a:t>	{</a:t>
            </a:r>
          </a:p>
          <a:p>
            <a:pPr eaLnBrk="1" hangingPunct="1">
              <a:buFont typeface="Arial" pitchFamily="34" charset="0"/>
              <a:buNone/>
            </a:pPr>
            <a:r>
              <a:rPr lang="en-US" dirty="0" smtClean="0"/>
              <a:t>		function body</a:t>
            </a:r>
          </a:p>
          <a:p>
            <a:pPr eaLnBrk="1" hangingPunct="1">
              <a:buFont typeface="Arial" pitchFamily="34" charset="0"/>
              <a:buNone/>
            </a:pPr>
            <a:r>
              <a:rPr lang="en-US" dirty="0" smtClean="0"/>
              <a:t>	}</a:t>
            </a:r>
          </a:p>
          <a:p>
            <a:pPr eaLnBrk="1" hangingPunct="1"/>
            <a:endParaRPr lang="en-US" dirty="0" smtClean="0"/>
          </a:p>
          <a:p>
            <a:pPr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A04AB7D6-7BAB-45B7-BBEA-644C010F9A15}"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b="1" smtClean="0"/>
              <a:t>Inline Functions with Class</a:t>
            </a:r>
            <a:endParaRPr lang="en-US" smtClean="0"/>
          </a:p>
        </p:txBody>
      </p:sp>
      <p:sp>
        <p:nvSpPr>
          <p:cNvPr id="82947" name="Content Placeholder 2"/>
          <p:cNvSpPr>
            <a:spLocks noGrp="1"/>
          </p:cNvSpPr>
          <p:nvPr>
            <p:ph idx="1"/>
          </p:nvPr>
        </p:nvSpPr>
        <p:spPr>
          <a:xfrm>
            <a:off x="457200" y="1600200"/>
            <a:ext cx="8305800" cy="4525963"/>
          </a:xfrm>
        </p:spPr>
        <p:txBody>
          <a:bodyPr/>
          <a:lstStyle/>
          <a:p>
            <a:pPr eaLnBrk="1" hangingPunct="1"/>
            <a:r>
              <a:rPr lang="en-US" b="1" dirty="0" smtClean="0"/>
              <a:t>Syntax: (Outside the class definition)</a:t>
            </a:r>
          </a:p>
          <a:p>
            <a:pPr eaLnBrk="1" hangingPunct="1">
              <a:buFont typeface="Arial" pitchFamily="34" charset="0"/>
              <a:buNone/>
            </a:pPr>
            <a:r>
              <a:rPr lang="en-US" b="1" dirty="0" smtClean="0"/>
              <a:t>	inline </a:t>
            </a:r>
            <a:r>
              <a:rPr lang="en-US" dirty="0" err="1" smtClean="0"/>
              <a:t>ret_type</a:t>
            </a:r>
            <a:r>
              <a:rPr lang="en-US" dirty="0" smtClean="0"/>
              <a:t> </a:t>
            </a:r>
            <a:r>
              <a:rPr lang="en-US" b="1" dirty="0" err="1" smtClean="0"/>
              <a:t>class_name</a:t>
            </a:r>
            <a:r>
              <a:rPr lang="en-US" b="1" dirty="0" smtClean="0"/>
              <a:t>::</a:t>
            </a:r>
            <a:r>
              <a:rPr lang="en-US" dirty="0" err="1" smtClean="0"/>
              <a:t>fun_name</a:t>
            </a:r>
            <a:r>
              <a:rPr lang="en-US" dirty="0" smtClean="0"/>
              <a:t> (</a:t>
            </a:r>
            <a:r>
              <a:rPr lang="en-US" sz="2800" dirty="0" smtClean="0"/>
              <a:t>formal parameters</a:t>
            </a:r>
            <a:r>
              <a:rPr lang="en-US" dirty="0" smtClean="0"/>
              <a:t>)</a:t>
            </a:r>
          </a:p>
          <a:p>
            <a:pPr eaLnBrk="1" hangingPunct="1">
              <a:buFont typeface="Arial" pitchFamily="34" charset="0"/>
              <a:buNone/>
            </a:pPr>
            <a:r>
              <a:rPr lang="en-US" dirty="0" smtClean="0"/>
              <a:t>	{</a:t>
            </a:r>
          </a:p>
          <a:p>
            <a:pPr eaLnBrk="1" hangingPunct="1">
              <a:buFont typeface="Arial" pitchFamily="34" charset="0"/>
              <a:buNone/>
            </a:pPr>
            <a:r>
              <a:rPr lang="en-US" dirty="0" smtClean="0"/>
              <a:t>		function body</a:t>
            </a:r>
          </a:p>
          <a:p>
            <a:pPr eaLnBrk="1" hangingPunct="1">
              <a:buFont typeface="Arial" pitchFamily="34" charset="0"/>
              <a:buNone/>
            </a:pPr>
            <a:r>
              <a:rPr lang="en-US" dirty="0" smtClean="0"/>
              <a:t>	}</a:t>
            </a:r>
          </a:p>
          <a:p>
            <a:pPr eaLnBrk="1" hangingPunct="1"/>
            <a:endParaRPr lang="en-US" dirty="0" smtClean="0"/>
          </a:p>
          <a:p>
            <a:pPr eaLnBrk="1" hangingPunct="1">
              <a:buFont typeface="Arial" pitchFamily="34" charset="0"/>
              <a:buNone/>
            </a:pPr>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9F13D40C-29BF-4C87-949C-031B41F8ABE3}"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b="1" smtClean="0"/>
              <a:t>Static Data Members</a:t>
            </a:r>
          </a:p>
        </p:txBody>
      </p:sp>
      <p:sp>
        <p:nvSpPr>
          <p:cNvPr id="3" name="Content Placeholder 2"/>
          <p:cNvSpPr>
            <a:spLocks noGrp="1"/>
          </p:cNvSpPr>
          <p:nvPr>
            <p:ph idx="1"/>
          </p:nvPr>
        </p:nvSpPr>
        <p:spPr/>
        <p:txBody>
          <a:bodyPr/>
          <a:lstStyle/>
          <a:p>
            <a:pPr eaLnBrk="1" hangingPunct="1"/>
            <a:r>
              <a:rPr lang="en-US" b="1" dirty="0" smtClean="0"/>
              <a:t>Static data members</a:t>
            </a:r>
            <a:r>
              <a:rPr lang="en-US" dirty="0" smtClean="0"/>
              <a:t> of a class are also known as </a:t>
            </a:r>
            <a:r>
              <a:rPr lang="en-US" b="1" dirty="0" smtClean="0"/>
              <a:t>"class variables“.</a:t>
            </a:r>
          </a:p>
          <a:p>
            <a:pPr eaLnBrk="1" hangingPunct="1">
              <a:buFont typeface="Arial" pitchFamily="34" charset="0"/>
              <a:buNone/>
            </a:pPr>
            <a:endParaRPr lang="en-US" dirty="0" smtClean="0"/>
          </a:p>
          <a:p>
            <a:pPr eaLnBrk="1" hangingPunct="1"/>
            <a:r>
              <a:rPr lang="en-US" dirty="0" smtClean="0"/>
              <a:t>Because their </a:t>
            </a:r>
            <a:r>
              <a:rPr lang="en-US" b="1" dirty="0" smtClean="0"/>
              <a:t>content</a:t>
            </a:r>
            <a:r>
              <a:rPr lang="en-US" dirty="0" smtClean="0"/>
              <a:t> does </a:t>
            </a:r>
            <a:r>
              <a:rPr lang="en-US" b="1" dirty="0" smtClean="0"/>
              <a:t>not depend</a:t>
            </a:r>
            <a:r>
              <a:rPr lang="en-US" dirty="0" smtClean="0"/>
              <a:t> on </a:t>
            </a:r>
            <a:r>
              <a:rPr lang="en-US" b="1" dirty="0" smtClean="0"/>
              <a:t>any object</a:t>
            </a:r>
            <a:r>
              <a:rPr lang="en-US" dirty="0" smtClean="0"/>
              <a:t>. </a:t>
            </a:r>
          </a:p>
          <a:p>
            <a:pPr eaLnBrk="1" hangingPunct="1">
              <a:buFont typeface="Arial" pitchFamily="34" charset="0"/>
              <a:buNone/>
            </a:pPr>
            <a:endParaRPr lang="en-US" dirty="0" smtClean="0"/>
          </a:p>
          <a:p>
            <a:pPr eaLnBrk="1" hangingPunct="1"/>
            <a:r>
              <a:rPr lang="en-US" dirty="0" smtClean="0"/>
              <a:t>They have only </a:t>
            </a:r>
            <a:r>
              <a:rPr lang="en-US" b="1" dirty="0" smtClean="0"/>
              <a:t>one unique</a:t>
            </a:r>
            <a:r>
              <a:rPr lang="en-US" dirty="0" smtClean="0"/>
              <a:t> value for </a:t>
            </a:r>
            <a:r>
              <a:rPr lang="en-US" b="1" dirty="0" smtClean="0"/>
              <a:t>all</a:t>
            </a:r>
            <a:r>
              <a:rPr lang="en-US" dirty="0" smtClean="0"/>
              <a:t> the objects of that same class.</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0EEE4BB1-9755-422E-8E77-E613A137ACD5}"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b="1" smtClean="0"/>
              <a:t>Static Data Members</a:t>
            </a:r>
          </a:p>
        </p:txBody>
      </p:sp>
      <p:sp>
        <p:nvSpPr>
          <p:cNvPr id="3" name="Content Placeholder 2"/>
          <p:cNvSpPr>
            <a:spLocks noGrp="1"/>
          </p:cNvSpPr>
          <p:nvPr>
            <p:ph idx="1"/>
          </p:nvPr>
        </p:nvSpPr>
        <p:spPr/>
        <p:txBody>
          <a:bodyPr>
            <a:normAutofit lnSpcReduction="10000"/>
          </a:bodyPr>
          <a:lstStyle/>
          <a:p>
            <a:pPr eaLnBrk="1" hangingPunct="1"/>
            <a:r>
              <a:rPr lang="en-US" smtClean="0"/>
              <a:t>Tells the compiler that </a:t>
            </a:r>
            <a:r>
              <a:rPr lang="en-US" b="1" smtClean="0"/>
              <a:t>only one copy </a:t>
            </a:r>
            <a:r>
              <a:rPr lang="en-US" smtClean="0"/>
              <a:t>of the variable will exist and </a:t>
            </a:r>
            <a:r>
              <a:rPr lang="en-US" b="1" smtClean="0"/>
              <a:t>all objects</a:t>
            </a:r>
            <a:r>
              <a:rPr lang="en-US" smtClean="0"/>
              <a:t> of the class will </a:t>
            </a:r>
            <a:r>
              <a:rPr lang="en-US" b="1" smtClean="0"/>
              <a:t>share</a:t>
            </a:r>
            <a:r>
              <a:rPr lang="en-US" smtClean="0"/>
              <a:t> that variable.</a:t>
            </a:r>
          </a:p>
          <a:p>
            <a:pPr eaLnBrk="1" hangingPunct="1">
              <a:buFont typeface="Arial" pitchFamily="34" charset="0"/>
              <a:buNone/>
            </a:pPr>
            <a:endParaRPr lang="en-US" smtClean="0"/>
          </a:p>
          <a:p>
            <a:pPr eaLnBrk="1" hangingPunct="1"/>
            <a:r>
              <a:rPr lang="en-US" smtClean="0"/>
              <a:t>Static variables are </a:t>
            </a:r>
            <a:r>
              <a:rPr lang="en-US" b="1" smtClean="0"/>
              <a:t>initialized to zero</a:t>
            </a:r>
            <a:r>
              <a:rPr lang="en-US" smtClean="0"/>
              <a:t> before the </a:t>
            </a:r>
            <a:r>
              <a:rPr lang="en-US" b="1" smtClean="0"/>
              <a:t>first object</a:t>
            </a:r>
            <a:r>
              <a:rPr lang="en-US" smtClean="0"/>
              <a:t> is created.</a:t>
            </a:r>
          </a:p>
          <a:p>
            <a:pPr eaLnBrk="1" hangingPunct="1">
              <a:buFont typeface="Arial" pitchFamily="34" charset="0"/>
              <a:buNone/>
            </a:pPr>
            <a:endParaRPr lang="en-US" smtClean="0"/>
          </a:p>
          <a:p>
            <a:pPr eaLnBrk="1" hangingPunct="1"/>
            <a:r>
              <a:rPr lang="en-US" smtClean="0"/>
              <a:t>Static members have the </a:t>
            </a:r>
            <a:r>
              <a:rPr lang="en-US" b="1" smtClean="0"/>
              <a:t>same properties</a:t>
            </a:r>
            <a:r>
              <a:rPr lang="en-US" smtClean="0"/>
              <a:t> as </a:t>
            </a:r>
            <a:r>
              <a:rPr lang="en-US" b="1" smtClean="0"/>
              <a:t>global variables</a:t>
            </a:r>
            <a:r>
              <a:rPr lang="en-US" smtClean="0"/>
              <a:t> but they </a:t>
            </a:r>
            <a:r>
              <a:rPr lang="en-US" b="1" smtClean="0"/>
              <a:t>enjoy class scope</a:t>
            </a:r>
            <a:r>
              <a:rPr lang="en-US" smtClean="0"/>
              <a:t>.</a:t>
            </a:r>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DDCF8AC6-D1AE-4683-AE17-B5B8A08689A0}"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b="1" smtClean="0"/>
              <a:t>Static Member Functions</a:t>
            </a:r>
          </a:p>
        </p:txBody>
      </p:sp>
      <p:sp>
        <p:nvSpPr>
          <p:cNvPr id="86019" name="Content Placeholder 2"/>
          <p:cNvSpPr>
            <a:spLocks noGrp="1"/>
          </p:cNvSpPr>
          <p:nvPr>
            <p:ph idx="1"/>
          </p:nvPr>
        </p:nvSpPr>
        <p:spPr/>
        <p:txBody>
          <a:bodyPr/>
          <a:lstStyle/>
          <a:p>
            <a:pPr eaLnBrk="1" hangingPunct="1"/>
            <a:r>
              <a:rPr lang="en-US" smtClean="0"/>
              <a:t>Member functions that are declared with </a:t>
            </a:r>
            <a:r>
              <a:rPr lang="en-US" b="1" smtClean="0"/>
              <a:t>static </a:t>
            </a:r>
            <a:r>
              <a:rPr lang="en-US" smtClean="0"/>
              <a:t>specifier.</a:t>
            </a:r>
          </a:p>
          <a:p>
            <a:pPr eaLnBrk="1" hangingPunct="1"/>
            <a:endParaRPr lang="en-US" smtClean="0"/>
          </a:p>
        </p:txBody>
      </p:sp>
      <p:sp>
        <p:nvSpPr>
          <p:cNvPr id="4" name="Content Placeholder 2"/>
          <p:cNvSpPr txBox="1">
            <a:spLocks/>
          </p:cNvSpPr>
          <p:nvPr/>
        </p:nvSpPr>
        <p:spPr>
          <a:xfrm>
            <a:off x="914400" y="3124200"/>
            <a:ext cx="7543800" cy="2971800"/>
          </a:xfrm>
          <a:prstGeom prst="rect">
            <a:avLst/>
          </a:prstGeom>
          <a:solidFill>
            <a:schemeClr val="bg1">
              <a:lumMod val="85000"/>
            </a:schemeClr>
          </a:solidFill>
          <a:scene3d>
            <a:camera prst="orthographicFront"/>
            <a:lightRig rig="threePt" dir="t"/>
          </a:scene3d>
          <a:sp3d>
            <a:bevelT/>
          </a:sp3d>
        </p:spPr>
        <p:txBody>
          <a:bodyPr>
            <a:normAutofit fontScale="92500" lnSpcReduction="20000"/>
          </a:bodyPr>
          <a:lstStyle/>
          <a:p>
            <a:pPr marL="342900" indent="-342900" fontAlgn="auto">
              <a:spcBef>
                <a:spcPct val="20000"/>
              </a:spcBef>
              <a:spcAft>
                <a:spcPts val="0"/>
              </a:spcAft>
              <a:buFont typeface="Arial" pitchFamily="34" charset="0"/>
              <a:buNone/>
              <a:defRPr/>
            </a:pPr>
            <a:r>
              <a:rPr lang="en-US" sz="3200" b="1" dirty="0" smtClean="0">
                <a:latin typeface="+mn-lt"/>
              </a:rPr>
              <a:t>Syntax</a:t>
            </a:r>
            <a:r>
              <a:rPr lang="en-US" sz="3200" b="1" dirty="0">
                <a:latin typeface="+mn-lt"/>
              </a:rPr>
              <a:t>:</a:t>
            </a:r>
          </a:p>
          <a:p>
            <a:pPr marL="342900" indent="-342900" fontAlgn="auto">
              <a:spcBef>
                <a:spcPct val="20000"/>
              </a:spcBef>
              <a:spcAft>
                <a:spcPts val="0"/>
              </a:spcAft>
              <a:buFont typeface="Arial" pitchFamily="34" charset="0"/>
              <a:buNone/>
              <a:defRPr/>
            </a:pPr>
            <a:r>
              <a:rPr lang="en-US" sz="3200" b="1" dirty="0">
                <a:latin typeface="+mn-lt"/>
              </a:rPr>
              <a:t>class</a:t>
            </a:r>
            <a:r>
              <a:rPr lang="en-US" sz="3200" dirty="0">
                <a:latin typeface="+mn-lt"/>
              </a:rPr>
              <a:t>  </a:t>
            </a:r>
            <a:r>
              <a:rPr lang="en-US" sz="3200" dirty="0" err="1">
                <a:latin typeface="+mn-lt"/>
              </a:rPr>
              <a:t>class_name</a:t>
            </a: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public:   </a:t>
            </a:r>
          </a:p>
          <a:p>
            <a:pPr marL="342900" indent="-342900" fontAlgn="auto">
              <a:spcBef>
                <a:spcPct val="20000"/>
              </a:spcBef>
              <a:spcAft>
                <a:spcPts val="0"/>
              </a:spcAft>
              <a:buFont typeface="Arial" pitchFamily="34" charset="0"/>
              <a:buNone/>
              <a:defRPr/>
            </a:pPr>
            <a:r>
              <a:rPr lang="en-US" sz="3200" b="1" dirty="0">
                <a:latin typeface="+mn-lt"/>
              </a:rPr>
              <a:t>static </a:t>
            </a:r>
            <a:r>
              <a:rPr lang="en-US" sz="3200" dirty="0" err="1">
                <a:latin typeface="+mn-lt"/>
              </a:rPr>
              <a:t>ret_dt</a:t>
            </a:r>
            <a:r>
              <a:rPr lang="en-US" sz="3200" dirty="0">
                <a:latin typeface="+mn-lt"/>
              </a:rPr>
              <a:t>   </a:t>
            </a:r>
            <a:r>
              <a:rPr lang="en-US" sz="3200" dirty="0" err="1">
                <a:latin typeface="+mn-lt"/>
              </a:rPr>
              <a:t>fun_name</a:t>
            </a:r>
            <a:r>
              <a:rPr lang="en-US" sz="3200" dirty="0">
                <a:latin typeface="+mn-lt"/>
              </a:rPr>
              <a:t>(formal parameters); </a:t>
            </a:r>
          </a:p>
          <a:p>
            <a:pPr marL="342900" indent="-342900" fontAlgn="auto">
              <a:spcBef>
                <a:spcPct val="20000"/>
              </a:spcBef>
              <a:spcAft>
                <a:spcPts val="0"/>
              </a:spcAft>
              <a:buFont typeface="Arial" pitchFamily="34" charset="0"/>
              <a:buNone/>
              <a:defRPr/>
            </a:pPr>
            <a:r>
              <a:rPr lang="en-US" sz="3200" dirty="0">
                <a:latin typeface="+mn-lt"/>
              </a:rPr>
              <a:t>};</a:t>
            </a: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4DD0476A-7DF6-4F34-A6C7-93C1FE9AD0F0}"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84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b="1" smtClean="0"/>
              <a:t>Static Member Functions</a:t>
            </a:r>
          </a:p>
        </p:txBody>
      </p:sp>
      <p:sp>
        <p:nvSpPr>
          <p:cNvPr id="3" name="Content Placeholder 2"/>
          <p:cNvSpPr>
            <a:spLocks noGrp="1"/>
          </p:cNvSpPr>
          <p:nvPr>
            <p:ph idx="1"/>
          </p:nvPr>
        </p:nvSpPr>
        <p:spPr/>
        <p:txBody>
          <a:bodyPr/>
          <a:lstStyle/>
          <a:p>
            <a:pPr eaLnBrk="1" hangingPunct="1">
              <a:buFont typeface="Arial" pitchFamily="34" charset="0"/>
              <a:buNone/>
            </a:pPr>
            <a:r>
              <a:rPr lang="en-US" b="1" smtClean="0"/>
              <a:t>Special  features:</a:t>
            </a:r>
          </a:p>
          <a:p>
            <a:pPr eaLnBrk="1" hangingPunct="1"/>
            <a:r>
              <a:rPr lang="en-US" smtClean="0"/>
              <a:t>They can directly refer to </a:t>
            </a:r>
            <a:r>
              <a:rPr lang="en-US" b="1" smtClean="0"/>
              <a:t>static members </a:t>
            </a:r>
            <a:r>
              <a:rPr lang="en-US" smtClean="0"/>
              <a:t>of the class.</a:t>
            </a:r>
          </a:p>
          <a:p>
            <a:pPr eaLnBrk="1" hangingPunct="1"/>
            <a:r>
              <a:rPr lang="en-US" smtClean="0"/>
              <a:t>They can be called using class name like..</a:t>
            </a:r>
          </a:p>
          <a:p>
            <a:pPr lvl="2" eaLnBrk="1" hangingPunct="1"/>
            <a:r>
              <a:rPr lang="en-US" b="1" smtClean="0"/>
              <a:t>Class name::function name;</a:t>
            </a:r>
          </a:p>
          <a:p>
            <a:pPr eaLnBrk="1" hangingPunct="1">
              <a:buFont typeface="Arial" pitchFamily="34" charset="0"/>
              <a:buNone/>
            </a:pPr>
            <a:endParaRPr lang="en-US"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25D94E67-AD2F-4EB4-8939-AB5C2322D154}"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4038600" cy="60198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defRPr/>
            </a:pPr>
            <a:r>
              <a:rPr lang="en-US" sz="2400" dirty="0"/>
              <a:t>#include &lt; </a:t>
            </a:r>
            <a:r>
              <a:rPr lang="en-US" sz="2400" dirty="0" err="1"/>
              <a:t>iostream</a:t>
            </a:r>
            <a:r>
              <a:rPr lang="en-US" sz="2400" dirty="0"/>
              <a:t>&gt;</a:t>
            </a:r>
          </a:p>
          <a:p>
            <a:pPr>
              <a:defRPr/>
            </a:pPr>
            <a:r>
              <a:rPr lang="en-US" sz="2400" dirty="0"/>
              <a:t>Class test</a:t>
            </a:r>
          </a:p>
          <a:p>
            <a:pPr>
              <a:defRPr/>
            </a:pPr>
            <a:r>
              <a:rPr lang="en-US" sz="2400" dirty="0"/>
              <a:t>{</a:t>
            </a:r>
          </a:p>
          <a:p>
            <a:pPr>
              <a:defRPr/>
            </a:pPr>
            <a:r>
              <a:rPr lang="en-US" sz="2400" dirty="0" err="1"/>
              <a:t>Int</a:t>
            </a:r>
            <a:r>
              <a:rPr lang="en-US" sz="2400" dirty="0"/>
              <a:t> code;</a:t>
            </a:r>
          </a:p>
          <a:p>
            <a:pPr>
              <a:defRPr/>
            </a:pPr>
            <a:r>
              <a:rPr lang="en-US" sz="2400" dirty="0"/>
              <a:t>Static </a:t>
            </a:r>
            <a:r>
              <a:rPr lang="en-US" sz="2400" dirty="0" err="1"/>
              <a:t>int</a:t>
            </a:r>
            <a:r>
              <a:rPr lang="en-US" sz="2400" dirty="0"/>
              <a:t> count;</a:t>
            </a:r>
          </a:p>
          <a:p>
            <a:pPr>
              <a:defRPr/>
            </a:pPr>
            <a:r>
              <a:rPr lang="en-US" sz="2400" dirty="0"/>
              <a:t>Public:</a:t>
            </a:r>
          </a:p>
          <a:p>
            <a:pPr>
              <a:defRPr/>
            </a:pPr>
            <a:r>
              <a:rPr lang="en-US" sz="2400" dirty="0"/>
              <a:t>Void </a:t>
            </a:r>
            <a:r>
              <a:rPr lang="en-US" sz="2400" dirty="0" err="1"/>
              <a:t>setcode</a:t>
            </a:r>
            <a:r>
              <a:rPr lang="en-US" sz="2400" dirty="0"/>
              <a:t>(void)</a:t>
            </a:r>
          </a:p>
          <a:p>
            <a:pPr>
              <a:defRPr/>
            </a:pPr>
            <a:r>
              <a:rPr lang="en-US" sz="2400" dirty="0"/>
              <a:t>{  code=++count;}</a:t>
            </a:r>
          </a:p>
          <a:p>
            <a:pPr>
              <a:defRPr/>
            </a:pPr>
            <a:r>
              <a:rPr lang="en-US" sz="2400" dirty="0"/>
              <a:t>Void </a:t>
            </a:r>
            <a:r>
              <a:rPr lang="en-US" sz="2400" dirty="0" err="1"/>
              <a:t>showcode</a:t>
            </a:r>
            <a:r>
              <a:rPr lang="en-US" sz="2400" dirty="0"/>
              <a:t>(void)</a:t>
            </a:r>
          </a:p>
          <a:p>
            <a:pPr>
              <a:defRPr/>
            </a:pPr>
            <a:r>
              <a:rPr lang="en-US" sz="2400" dirty="0"/>
              <a:t>{ </a:t>
            </a:r>
            <a:r>
              <a:rPr lang="en-US" sz="2400" dirty="0" err="1"/>
              <a:t>cout</a:t>
            </a:r>
            <a:r>
              <a:rPr lang="en-US" sz="2400" dirty="0"/>
              <a:t>&lt;&lt;“object no.:”&lt;&lt;code;}</a:t>
            </a:r>
          </a:p>
          <a:p>
            <a:pPr>
              <a:defRPr/>
            </a:pPr>
            <a:r>
              <a:rPr lang="en-US" sz="2400" dirty="0"/>
              <a:t>Static void </a:t>
            </a:r>
            <a:r>
              <a:rPr lang="en-US" sz="2400" dirty="0" err="1"/>
              <a:t>showcount</a:t>
            </a:r>
            <a:r>
              <a:rPr lang="en-US" sz="2400" dirty="0"/>
              <a:t>(void)</a:t>
            </a:r>
          </a:p>
          <a:p>
            <a:pPr>
              <a:defRPr/>
            </a:pPr>
            <a:r>
              <a:rPr lang="en-US" sz="2400" dirty="0"/>
              <a:t>{ </a:t>
            </a:r>
            <a:r>
              <a:rPr lang="en-US" sz="2400" dirty="0" err="1"/>
              <a:t>cout</a:t>
            </a:r>
            <a:r>
              <a:rPr lang="en-US" sz="2400" dirty="0"/>
              <a:t>&lt;&lt;“count:”&lt;&lt;count; }</a:t>
            </a:r>
          </a:p>
          <a:p>
            <a:pPr>
              <a:defRPr/>
            </a:pPr>
            <a:r>
              <a:rPr lang="en-US" sz="2400" dirty="0"/>
              <a:t>};</a:t>
            </a:r>
          </a:p>
          <a:p>
            <a:pPr>
              <a:defRPr/>
            </a:pPr>
            <a:r>
              <a:rPr lang="en-US" sz="2400" dirty="0" err="1"/>
              <a:t>Int</a:t>
            </a:r>
            <a:r>
              <a:rPr lang="en-US" sz="2400" dirty="0"/>
              <a:t> test::count;</a:t>
            </a:r>
          </a:p>
          <a:p>
            <a:pPr>
              <a:defRPr/>
            </a:pPr>
            <a:endParaRPr lang="en-US" sz="2400" dirty="0"/>
          </a:p>
        </p:txBody>
      </p:sp>
      <p:sp>
        <p:nvSpPr>
          <p:cNvPr id="5" name="Rectangle 4"/>
          <p:cNvSpPr/>
          <p:nvPr/>
        </p:nvSpPr>
        <p:spPr>
          <a:xfrm>
            <a:off x="3962400" y="152400"/>
            <a:ext cx="2743200" cy="5181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2400" dirty="0" err="1"/>
              <a:t>int</a:t>
            </a:r>
            <a:r>
              <a:rPr lang="en-US" sz="2400" dirty="0"/>
              <a:t> main()</a:t>
            </a:r>
          </a:p>
          <a:p>
            <a:pPr>
              <a:defRPr/>
            </a:pPr>
            <a:r>
              <a:rPr lang="en-US" sz="2400" dirty="0"/>
              <a:t>{</a:t>
            </a:r>
          </a:p>
          <a:p>
            <a:pPr>
              <a:defRPr/>
            </a:pPr>
            <a:r>
              <a:rPr lang="en-US" sz="2400" dirty="0"/>
              <a:t>test t1,t2;</a:t>
            </a:r>
          </a:p>
          <a:p>
            <a:pPr>
              <a:defRPr/>
            </a:pPr>
            <a:r>
              <a:rPr lang="en-US" sz="2400" dirty="0"/>
              <a:t>t1.setcode();</a:t>
            </a:r>
          </a:p>
          <a:p>
            <a:pPr>
              <a:defRPr/>
            </a:pPr>
            <a:r>
              <a:rPr lang="en-US" sz="2400" dirty="0"/>
              <a:t>t2.setcode();</a:t>
            </a:r>
          </a:p>
          <a:p>
            <a:pPr>
              <a:defRPr/>
            </a:pPr>
            <a:r>
              <a:rPr lang="en-US" sz="2400" dirty="0"/>
              <a:t>test::</a:t>
            </a:r>
            <a:r>
              <a:rPr lang="en-US" sz="2400" dirty="0" err="1"/>
              <a:t>showcount</a:t>
            </a:r>
            <a:r>
              <a:rPr lang="en-US" sz="2400" dirty="0"/>
              <a:t>();</a:t>
            </a:r>
          </a:p>
          <a:p>
            <a:pPr>
              <a:defRPr/>
            </a:pPr>
            <a:r>
              <a:rPr lang="en-US" sz="2400" dirty="0"/>
              <a:t>test t3;</a:t>
            </a:r>
          </a:p>
          <a:p>
            <a:pPr>
              <a:defRPr/>
            </a:pPr>
            <a:r>
              <a:rPr lang="en-US" sz="2400" dirty="0"/>
              <a:t>t3.setcode();</a:t>
            </a:r>
          </a:p>
          <a:p>
            <a:pPr>
              <a:defRPr/>
            </a:pPr>
            <a:r>
              <a:rPr lang="en-US" sz="2400" dirty="0"/>
              <a:t>test::</a:t>
            </a:r>
            <a:r>
              <a:rPr lang="en-US" sz="2400" dirty="0" err="1"/>
              <a:t>showcount</a:t>
            </a:r>
            <a:r>
              <a:rPr lang="en-US" sz="2400" dirty="0"/>
              <a:t>();</a:t>
            </a:r>
          </a:p>
          <a:p>
            <a:pPr>
              <a:defRPr/>
            </a:pPr>
            <a:r>
              <a:rPr lang="en-US" sz="2400" dirty="0"/>
              <a:t>t1.showcode();</a:t>
            </a:r>
          </a:p>
          <a:p>
            <a:pPr>
              <a:defRPr/>
            </a:pPr>
            <a:r>
              <a:rPr lang="en-US" sz="2400" dirty="0"/>
              <a:t>t2.showcode();</a:t>
            </a:r>
          </a:p>
          <a:p>
            <a:pPr>
              <a:defRPr/>
            </a:pPr>
            <a:r>
              <a:rPr lang="en-US" sz="2400" dirty="0"/>
              <a:t>t3.showcode();</a:t>
            </a:r>
          </a:p>
          <a:p>
            <a:pPr>
              <a:defRPr/>
            </a:pPr>
            <a:r>
              <a:rPr lang="en-US" sz="2400" dirty="0"/>
              <a:t>Return 0;</a:t>
            </a:r>
          </a:p>
          <a:p>
            <a:pPr>
              <a:defRPr/>
            </a:pPr>
            <a:r>
              <a:rPr lang="en-US" sz="2400" dirty="0"/>
              <a:t>}</a:t>
            </a:r>
          </a:p>
        </p:txBody>
      </p:sp>
      <p:sp>
        <p:nvSpPr>
          <p:cNvPr id="6" name="Rectangle 5"/>
          <p:cNvSpPr/>
          <p:nvPr/>
        </p:nvSpPr>
        <p:spPr>
          <a:xfrm>
            <a:off x="6400800" y="4343400"/>
            <a:ext cx="2590800" cy="2438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sz="2400" b="1" dirty="0">
                <a:solidFill>
                  <a:srgbClr val="FF0000"/>
                </a:solidFill>
              </a:rPr>
              <a:t>Output</a:t>
            </a:r>
            <a:r>
              <a:rPr lang="en-US" sz="2400" b="1" dirty="0"/>
              <a:t> </a:t>
            </a:r>
          </a:p>
          <a:p>
            <a:pPr>
              <a:defRPr/>
            </a:pPr>
            <a:r>
              <a:rPr lang="en-US" sz="2400" dirty="0"/>
              <a:t>Count:2</a:t>
            </a:r>
          </a:p>
          <a:p>
            <a:pPr>
              <a:defRPr/>
            </a:pPr>
            <a:r>
              <a:rPr lang="en-US" sz="2400" dirty="0"/>
              <a:t>Count :3</a:t>
            </a:r>
          </a:p>
          <a:p>
            <a:pPr>
              <a:defRPr/>
            </a:pPr>
            <a:r>
              <a:rPr lang="en-US" sz="2400" dirty="0"/>
              <a:t>Object number:1</a:t>
            </a:r>
          </a:p>
          <a:p>
            <a:pPr>
              <a:defRPr/>
            </a:pPr>
            <a:r>
              <a:rPr lang="en-US" sz="2400" dirty="0"/>
              <a:t>Object number:2</a:t>
            </a:r>
          </a:p>
          <a:p>
            <a:pPr>
              <a:defRPr/>
            </a:pPr>
            <a:r>
              <a:rPr lang="en-US" sz="2400" dirty="0"/>
              <a:t>Object number:3</a:t>
            </a:r>
          </a:p>
          <a:p>
            <a:pPr>
              <a:defRPr/>
            </a:pPr>
            <a:endParaRPr lang="en-US" sz="2400" dirty="0"/>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ate Placeholder 7"/>
          <p:cNvSpPr>
            <a:spLocks noGrp="1"/>
          </p:cNvSpPr>
          <p:nvPr>
            <p:ph type="dt" sz="half" idx="10"/>
          </p:nvPr>
        </p:nvSpPr>
        <p:spPr/>
        <p:txBody>
          <a:bodyPr/>
          <a:lstStyle/>
          <a:p>
            <a:fld id="{29F44C18-7E93-4F8C-97CA-567090045BCA}" type="datetime1">
              <a:rPr lang="en-US" smtClean="0"/>
              <a:t>8/16/2018</a:t>
            </a:fld>
            <a:endParaRPr lang="en-US"/>
          </a:p>
        </p:txBody>
      </p:sp>
      <p:sp>
        <p:nvSpPr>
          <p:cNvPr id="9" name="Slide Number Placeholder 8"/>
          <p:cNvSpPr>
            <a:spLocks noGrp="1"/>
          </p:cNvSpPr>
          <p:nvPr>
            <p:ph type="sldNum" sz="quarter" idx="12"/>
          </p:nvPr>
        </p:nvSpPr>
        <p:spPr/>
        <p:txBody>
          <a:bodyPr/>
          <a:lstStyle/>
          <a:p>
            <a:fld id="{BFFEF632-3232-4B5E-A6EE-15636C3A051E}"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b="1" smtClean="0"/>
              <a:t>Constructors</a:t>
            </a:r>
          </a:p>
        </p:txBody>
      </p:sp>
      <p:sp>
        <p:nvSpPr>
          <p:cNvPr id="3" name="Content Placeholder 2"/>
          <p:cNvSpPr>
            <a:spLocks noGrp="1"/>
          </p:cNvSpPr>
          <p:nvPr>
            <p:ph idx="1"/>
          </p:nvPr>
        </p:nvSpPr>
        <p:spPr/>
        <p:txBody>
          <a:bodyPr/>
          <a:lstStyle/>
          <a:p>
            <a:pPr algn="just" eaLnBrk="1" hangingPunct="1"/>
            <a:r>
              <a:rPr lang="en-US" dirty="0" smtClean="0"/>
              <a:t>A </a:t>
            </a:r>
            <a:r>
              <a:rPr lang="en-US" b="1" dirty="0" smtClean="0"/>
              <a:t>constructor</a:t>
            </a:r>
            <a:r>
              <a:rPr lang="en-US" dirty="0" smtClean="0"/>
              <a:t> function is a special member function that is a </a:t>
            </a:r>
            <a:r>
              <a:rPr lang="en-US" b="1" dirty="0" smtClean="0"/>
              <a:t>member of a class</a:t>
            </a:r>
            <a:r>
              <a:rPr lang="en-US" dirty="0" smtClean="0"/>
              <a:t> and has the </a:t>
            </a:r>
            <a:r>
              <a:rPr lang="en-US" b="1" dirty="0" smtClean="0"/>
              <a:t>same name </a:t>
            </a:r>
            <a:r>
              <a:rPr lang="en-US" dirty="0" smtClean="0"/>
              <a:t>as that </a:t>
            </a:r>
            <a:r>
              <a:rPr lang="en-US" b="1" dirty="0" smtClean="0"/>
              <a:t>class, </a:t>
            </a:r>
            <a:r>
              <a:rPr lang="en-US" dirty="0" smtClean="0"/>
              <a:t>used to </a:t>
            </a:r>
            <a:r>
              <a:rPr lang="en-US" b="1" dirty="0" smtClean="0"/>
              <a:t>create</a:t>
            </a:r>
            <a:r>
              <a:rPr lang="en-US" dirty="0" smtClean="0"/>
              <a:t>, and </a:t>
            </a:r>
            <a:r>
              <a:rPr lang="en-US" b="1" dirty="0" smtClean="0"/>
              <a:t>initialize </a:t>
            </a:r>
            <a:r>
              <a:rPr lang="en-US" dirty="0" smtClean="0"/>
              <a:t>objects of the </a:t>
            </a:r>
            <a:r>
              <a:rPr lang="en-US" b="1" dirty="0" smtClean="0"/>
              <a:t>class</a:t>
            </a:r>
            <a:r>
              <a:rPr lang="en-US" dirty="0" smtClean="0"/>
              <a:t>.</a:t>
            </a:r>
          </a:p>
          <a:p>
            <a:pPr algn="just" eaLnBrk="1" hangingPunct="1"/>
            <a:r>
              <a:rPr lang="en-US" dirty="0" smtClean="0"/>
              <a:t>Constructor  function do </a:t>
            </a:r>
            <a:r>
              <a:rPr lang="en-US" b="1" dirty="0" smtClean="0"/>
              <a:t>not</a:t>
            </a:r>
            <a:r>
              <a:rPr lang="en-US" dirty="0" smtClean="0"/>
              <a:t> have </a:t>
            </a:r>
            <a:r>
              <a:rPr lang="en-US" b="1" dirty="0" smtClean="0"/>
              <a:t>return type</a:t>
            </a:r>
            <a:r>
              <a:rPr lang="en-US" dirty="0" smtClean="0"/>
              <a:t>.</a:t>
            </a:r>
          </a:p>
          <a:p>
            <a:pPr algn="just" eaLnBrk="1" hangingPunct="1"/>
            <a:r>
              <a:rPr lang="en-US" dirty="0" smtClean="0"/>
              <a:t>Should be declared in </a:t>
            </a:r>
            <a:r>
              <a:rPr lang="en-US" b="1" dirty="0" smtClean="0"/>
              <a:t>public</a:t>
            </a:r>
            <a:r>
              <a:rPr lang="en-US" dirty="0" smtClean="0"/>
              <a:t> section.</a:t>
            </a:r>
          </a:p>
          <a:p>
            <a:pPr algn="just" eaLnBrk="1" hangingPunct="1"/>
            <a:r>
              <a:rPr lang="en-US" dirty="0" smtClean="0"/>
              <a:t>Invoked automatically when objects are created</a:t>
            </a:r>
          </a:p>
          <a:p>
            <a:pPr algn="just" eaLnBrk="1" hangingPunct="1"/>
            <a:endParaRPr lang="en-US" dirty="0" smtClean="0"/>
          </a:p>
          <a:p>
            <a:pPr algn="just" eaLnBrk="1" hangingPunct="1"/>
            <a:endParaRPr lang="en-US" dirty="0"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286CA1C4-7C1B-4B2F-9660-97C18E532EA3}"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b="1" smtClean="0"/>
              <a:t>Constructors</a:t>
            </a:r>
          </a:p>
        </p:txBody>
      </p:sp>
      <p:sp>
        <p:nvSpPr>
          <p:cNvPr id="3" name="Content Placeholder 2"/>
          <p:cNvSpPr>
            <a:spLocks noGrp="1"/>
          </p:cNvSpPr>
          <p:nvPr>
            <p:ph idx="1"/>
          </p:nvPr>
        </p:nvSpPr>
        <p:spPr>
          <a:xfrm>
            <a:off x="4876800" y="1371600"/>
            <a:ext cx="3810000" cy="5334000"/>
          </a:xfrm>
          <a:solidFill>
            <a:schemeClr val="accent3">
              <a:lumMod val="40000"/>
              <a:lumOff val="60000"/>
            </a:schemeClr>
          </a:solidFill>
          <a:scene3d>
            <a:camera prst="orthographicFront"/>
            <a:lightRig rig="threePt" dir="t"/>
          </a:scene3d>
          <a:sp3d>
            <a:bevelT w="165100" prst="coolSlant"/>
          </a:sp3d>
        </p:spPr>
        <p:txBody>
          <a:bodyPr rtlCol="0">
            <a:noAutofit/>
          </a:bodyPr>
          <a:lstStyle/>
          <a:p>
            <a:pPr eaLnBrk="1" fontAlgn="auto" hangingPunct="1">
              <a:spcAft>
                <a:spcPts val="0"/>
              </a:spcAft>
              <a:buFont typeface="Arial" pitchFamily="34" charset="0"/>
              <a:buNone/>
              <a:defRPr/>
            </a:pPr>
            <a:r>
              <a:rPr lang="en-US" b="1" dirty="0" smtClean="0"/>
              <a:t>Example: </a:t>
            </a:r>
          </a:p>
          <a:p>
            <a:pPr eaLnBrk="1" fontAlgn="auto" hangingPunct="1">
              <a:spcAft>
                <a:spcPts val="0"/>
              </a:spcAft>
              <a:buFont typeface="Arial" pitchFamily="34" charset="0"/>
              <a:buNone/>
              <a:defRPr/>
            </a:pPr>
            <a:r>
              <a:rPr lang="en-US" b="1" dirty="0" smtClean="0"/>
              <a:t>class</a:t>
            </a:r>
            <a:r>
              <a:rPr lang="en-US" dirty="0" smtClean="0"/>
              <a:t> student </a:t>
            </a:r>
          </a:p>
          <a:p>
            <a:pPr eaLnBrk="1" fontAlgn="auto" hangingPunct="1">
              <a:spcAft>
                <a:spcPts val="0"/>
              </a:spcAft>
              <a:buFont typeface="Arial" pitchFamily="34" charset="0"/>
              <a:buNone/>
              <a:defRPr/>
            </a:pPr>
            <a:r>
              <a:rPr lang="en-US" dirty="0" smtClean="0"/>
              <a:t>{   </a:t>
            </a:r>
            <a:r>
              <a:rPr lang="en-US" dirty="0" err="1" smtClean="0"/>
              <a:t>int</a:t>
            </a:r>
            <a:r>
              <a:rPr lang="en-US" dirty="0" smtClean="0"/>
              <a:t> </a:t>
            </a:r>
            <a:r>
              <a:rPr lang="en-US" dirty="0" err="1" smtClean="0"/>
              <a:t>st_id</a:t>
            </a:r>
            <a:r>
              <a:rPr lang="en-US" dirty="0" smtClean="0"/>
              <a:t>;</a:t>
            </a:r>
          </a:p>
          <a:p>
            <a:pPr eaLnBrk="1" fontAlgn="auto" hangingPunct="1">
              <a:spcAft>
                <a:spcPts val="0"/>
              </a:spcAft>
              <a:buFont typeface="Arial" pitchFamily="34" charset="0"/>
              <a:buNone/>
              <a:defRPr/>
            </a:pPr>
            <a:r>
              <a:rPr lang="en-US" dirty="0" smtClean="0"/>
              <a:t>	</a:t>
            </a:r>
            <a:r>
              <a:rPr lang="en-US" b="1" dirty="0" smtClean="0"/>
              <a:t> public:</a:t>
            </a:r>
          </a:p>
          <a:p>
            <a:pPr eaLnBrk="1" fontAlgn="auto" hangingPunct="1">
              <a:spcAft>
                <a:spcPts val="0"/>
              </a:spcAft>
              <a:buFont typeface="Arial" pitchFamily="34" charset="0"/>
              <a:buNone/>
              <a:defRPr/>
            </a:pPr>
            <a:r>
              <a:rPr lang="en-US" dirty="0" smtClean="0"/>
              <a:t>          student()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dirty="0" err="1" smtClean="0"/>
              <a:t>st_id</a:t>
            </a:r>
            <a:r>
              <a:rPr lang="en-US" dirty="0" smtClean="0"/>
              <a:t>=0;</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a:t>
            </a:r>
          </a:p>
        </p:txBody>
      </p:sp>
      <p:sp>
        <p:nvSpPr>
          <p:cNvPr id="4" name="Content Placeholder 2"/>
          <p:cNvSpPr txBox="1">
            <a:spLocks/>
          </p:cNvSpPr>
          <p:nvPr/>
        </p:nvSpPr>
        <p:spPr>
          <a:xfrm>
            <a:off x="304800" y="1524000"/>
            <a:ext cx="3200400" cy="2895600"/>
          </a:xfrm>
          <a:prstGeom prst="rect">
            <a:avLst/>
          </a:prstGeom>
          <a:solidFill>
            <a:schemeClr val="bg1">
              <a:lumMod val="85000"/>
            </a:schemeClr>
          </a:solidFill>
          <a:scene3d>
            <a:camera prst="orthographicFront"/>
            <a:lightRig rig="threePt" dir="t"/>
          </a:scene3d>
          <a:sp3d>
            <a:bevelT/>
          </a:sp3d>
        </p:spPr>
        <p:txBody>
          <a:bodyPr>
            <a:normAutofit fontScale="92500" lnSpcReduction="20000"/>
          </a:bodyPr>
          <a:lstStyle/>
          <a:p>
            <a:pPr marL="342900" indent="-342900" fontAlgn="auto">
              <a:spcBef>
                <a:spcPct val="20000"/>
              </a:spcBef>
              <a:spcAft>
                <a:spcPts val="0"/>
              </a:spcAft>
              <a:buFont typeface="Arial" pitchFamily="34" charset="0"/>
              <a:buNone/>
              <a:defRPr/>
            </a:pPr>
            <a:r>
              <a:rPr lang="en-US" sz="3200" b="1" dirty="0" smtClean="0">
                <a:latin typeface="+mn-lt"/>
              </a:rPr>
              <a:t>Syntax</a:t>
            </a:r>
            <a:r>
              <a:rPr lang="en-US" sz="3200" b="1" dirty="0">
                <a:latin typeface="+mn-lt"/>
              </a:rPr>
              <a:t>:</a:t>
            </a:r>
          </a:p>
          <a:p>
            <a:pPr marL="342900" indent="-342900" fontAlgn="auto">
              <a:spcBef>
                <a:spcPct val="20000"/>
              </a:spcBef>
              <a:spcAft>
                <a:spcPts val="0"/>
              </a:spcAft>
              <a:buFont typeface="Arial" pitchFamily="34" charset="0"/>
              <a:buNone/>
              <a:defRPr/>
            </a:pPr>
            <a:r>
              <a:rPr lang="en-US" sz="3200" b="1" dirty="0">
                <a:latin typeface="+mn-lt"/>
              </a:rPr>
              <a:t>class</a:t>
            </a:r>
            <a:r>
              <a:rPr lang="en-US" sz="3200" dirty="0">
                <a:latin typeface="+mn-lt"/>
              </a:rPr>
              <a:t>  </a:t>
            </a:r>
            <a:r>
              <a:rPr lang="en-US" sz="3200" dirty="0" err="1">
                <a:latin typeface="+mn-lt"/>
              </a:rPr>
              <a:t>class_name</a:t>
            </a: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 </a:t>
            </a:r>
          </a:p>
          <a:p>
            <a:pPr marL="342900" indent="-342900" fontAlgn="auto">
              <a:spcBef>
                <a:spcPct val="20000"/>
              </a:spcBef>
              <a:spcAft>
                <a:spcPts val="0"/>
              </a:spcAft>
              <a:buFont typeface="Arial" pitchFamily="34" charset="0"/>
              <a:buNone/>
              <a:defRPr/>
            </a:pPr>
            <a:r>
              <a:rPr lang="en-US" sz="3200" b="1" dirty="0">
                <a:latin typeface="+mn-lt"/>
              </a:rPr>
              <a:t>public: </a:t>
            </a:r>
            <a:r>
              <a:rPr lang="en-US" sz="3200" dirty="0">
                <a:latin typeface="+mn-lt"/>
              </a:rPr>
              <a:t>  </a:t>
            </a:r>
          </a:p>
          <a:p>
            <a:pPr marL="342900" indent="-342900" fontAlgn="auto">
              <a:spcBef>
                <a:spcPct val="20000"/>
              </a:spcBef>
              <a:spcAft>
                <a:spcPts val="0"/>
              </a:spcAft>
              <a:buFont typeface="Arial" pitchFamily="34" charset="0"/>
              <a:buNone/>
              <a:defRPr/>
            </a:pPr>
            <a:r>
              <a:rPr lang="en-US" sz="3200" dirty="0" err="1">
                <a:latin typeface="+mn-lt"/>
              </a:rPr>
              <a:t>class_name</a:t>
            </a: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a:t>
            </a:r>
          </a:p>
        </p:txBody>
      </p:sp>
      <p:grpSp>
        <p:nvGrpSpPr>
          <p:cNvPr id="5" name="Group 4"/>
          <p:cNvGrpSpPr/>
          <p:nvPr/>
        </p:nvGrpSpPr>
        <p:grpSpPr>
          <a:xfrm>
            <a:off x="0" y="0"/>
            <a:ext cx="9144000" cy="6858000"/>
            <a:chOff x="0" y="0"/>
            <a:chExt cx="9144000" cy="6858000"/>
          </a:xfrm>
        </p:grpSpPr>
        <p:sp>
          <p:nvSpPr>
            <p:cNvPr id="6" name="Rectangle 5"/>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9" name="Date Placeholder 8"/>
          <p:cNvSpPr>
            <a:spLocks noGrp="1"/>
          </p:cNvSpPr>
          <p:nvPr>
            <p:ph type="dt" sz="half" idx="10"/>
          </p:nvPr>
        </p:nvSpPr>
        <p:spPr/>
        <p:txBody>
          <a:bodyPr/>
          <a:lstStyle/>
          <a:p>
            <a:fld id="{F99E8BB5-B585-4138-A31C-367549276EF8}"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b="1" smtClean="0"/>
              <a:t>Constructors</a:t>
            </a:r>
          </a:p>
        </p:txBody>
      </p:sp>
      <p:sp>
        <p:nvSpPr>
          <p:cNvPr id="109571" name="Content Placeholder 2"/>
          <p:cNvSpPr>
            <a:spLocks noGrp="1"/>
          </p:cNvSpPr>
          <p:nvPr>
            <p:ph idx="1"/>
          </p:nvPr>
        </p:nvSpPr>
        <p:spPr/>
        <p:txBody>
          <a:bodyPr/>
          <a:lstStyle/>
          <a:p>
            <a:pPr eaLnBrk="1" hangingPunct="1"/>
            <a:r>
              <a:rPr lang="en-US" b="1" smtClean="0"/>
              <a:t>How to call this special function…?</a:t>
            </a:r>
          </a:p>
          <a:p>
            <a:pPr eaLnBrk="1" hangingPunct="1">
              <a:buFont typeface="Arial" pitchFamily="34" charset="0"/>
              <a:buNone/>
            </a:pPr>
            <a:endParaRPr lang="en-US" smtClean="0"/>
          </a:p>
          <a:p>
            <a:pPr eaLnBrk="1" hangingPunct="1">
              <a:buFont typeface="Arial" pitchFamily="34" charset="0"/>
              <a:buNone/>
            </a:pPr>
            <a:endParaRPr lang="en-US" smtClean="0"/>
          </a:p>
          <a:p>
            <a:pPr eaLnBrk="1" hangingPunct="1">
              <a:buFont typeface="Arial" pitchFamily="34" charset="0"/>
              <a:buNone/>
            </a:pPr>
            <a:endParaRPr lang="en-US" smtClean="0"/>
          </a:p>
          <a:p>
            <a:pPr eaLnBrk="1" hangingPunct="1">
              <a:buFont typeface="Arial" pitchFamily="34" charset="0"/>
              <a:buNone/>
            </a:pPr>
            <a:r>
              <a:rPr lang="en-US" smtClean="0"/>
              <a:t> </a:t>
            </a:r>
          </a:p>
        </p:txBody>
      </p:sp>
      <p:sp>
        <p:nvSpPr>
          <p:cNvPr id="4" name="Content Placeholder 2"/>
          <p:cNvSpPr txBox="1">
            <a:spLocks/>
          </p:cNvSpPr>
          <p:nvPr/>
        </p:nvSpPr>
        <p:spPr>
          <a:xfrm>
            <a:off x="762000" y="3171372"/>
            <a:ext cx="3124200" cy="3305628"/>
          </a:xfrm>
          <a:prstGeom prst="rect">
            <a:avLst/>
          </a:prstGeom>
          <a:solidFill>
            <a:schemeClr val="accent3">
              <a:lumMod val="40000"/>
              <a:lumOff val="60000"/>
            </a:schemeClr>
          </a:solidFill>
          <a:scene3d>
            <a:camera prst="orthographicFront"/>
            <a:lightRig rig="threePt" dir="t"/>
          </a:scene3d>
          <a:sp3d>
            <a:bevelT w="165100" prst="coolSlant"/>
          </a:sp3d>
        </p:spPr>
        <p:txBody>
          <a:bodyPr/>
          <a:lstStyle/>
          <a:p>
            <a:pPr marL="342900" indent="-342900" fontAlgn="auto">
              <a:spcBef>
                <a:spcPct val="20000"/>
              </a:spcBef>
              <a:spcAft>
                <a:spcPts val="0"/>
              </a:spcAft>
              <a:buFont typeface="Arial" pitchFamily="34" charset="0"/>
              <a:buNone/>
              <a:defRPr/>
            </a:pPr>
            <a:r>
              <a:rPr lang="en-US" sz="2800" dirty="0" err="1">
                <a:latin typeface="+mn-lt"/>
              </a:rPr>
              <a:t>int</a:t>
            </a:r>
            <a:r>
              <a:rPr lang="en-US" sz="2800" dirty="0">
                <a:latin typeface="+mn-lt"/>
              </a:rPr>
              <a:t> </a:t>
            </a:r>
            <a:r>
              <a:rPr lang="en-US" sz="2800" dirty="0" err="1">
                <a:latin typeface="+mn-lt"/>
              </a:rPr>
              <a:t>mai</a:t>
            </a:r>
            <a:r>
              <a:rPr lang="en-US" sz="2800" dirty="0">
                <a:latin typeface="+mn-lt"/>
              </a:rPr>
              <a:t>n()</a:t>
            </a:r>
          </a:p>
          <a:p>
            <a:pPr marL="342900" indent="-342900" fontAlgn="auto">
              <a:spcBef>
                <a:spcPct val="20000"/>
              </a:spcBef>
              <a:spcAft>
                <a:spcPts val="0"/>
              </a:spcAft>
              <a:buFont typeface="Arial" pitchFamily="34" charset="0"/>
              <a:buNone/>
              <a:defRPr/>
            </a:pPr>
            <a:r>
              <a:rPr lang="en-US" sz="2800" dirty="0">
                <a:latin typeface="+mn-lt"/>
              </a:rPr>
              <a:t>{</a:t>
            </a:r>
          </a:p>
          <a:p>
            <a:pPr marL="342900" indent="-342900" fontAlgn="auto">
              <a:spcBef>
                <a:spcPct val="20000"/>
              </a:spcBef>
              <a:spcAft>
                <a:spcPts val="0"/>
              </a:spcAft>
              <a:buFont typeface="Arial" pitchFamily="34" charset="0"/>
              <a:buNone/>
              <a:defRPr/>
            </a:pPr>
            <a:r>
              <a:rPr lang="en-US" sz="2800" dirty="0">
                <a:latin typeface="+mn-lt"/>
              </a:rPr>
              <a:t>    </a:t>
            </a:r>
            <a:r>
              <a:rPr lang="en-US" sz="2800" dirty="0" err="1">
                <a:latin typeface="+mn-lt"/>
              </a:rPr>
              <a:t>student</a:t>
            </a:r>
            <a:r>
              <a:rPr lang="en-US" sz="2800" dirty="0">
                <a:latin typeface="+mn-lt"/>
              </a:rPr>
              <a:t>    </a:t>
            </a:r>
            <a:r>
              <a:rPr lang="en-US" sz="2800" dirty="0" err="1">
                <a:latin typeface="+mn-lt"/>
              </a:rPr>
              <a:t>st</a:t>
            </a:r>
            <a:r>
              <a:rPr lang="en-US" sz="2800" dirty="0">
                <a:latin typeface="+mn-lt"/>
              </a:rPr>
              <a:t>;</a:t>
            </a:r>
          </a:p>
          <a:p>
            <a:pPr marL="342900" indent="-342900" fontAlgn="auto">
              <a:spcBef>
                <a:spcPct val="20000"/>
              </a:spcBef>
              <a:spcAft>
                <a:spcPts val="0"/>
              </a:spcAft>
              <a:buFont typeface="Arial" pitchFamily="34" charset="0"/>
              <a:buNone/>
              <a:defRPr/>
            </a:pPr>
            <a:r>
              <a:rPr lang="en-US" sz="2800" dirty="0">
                <a:latin typeface="+mn-lt"/>
              </a:rPr>
              <a:t>	…………</a:t>
            </a:r>
          </a:p>
          <a:p>
            <a:pPr marL="342900" indent="-342900" fontAlgn="auto">
              <a:spcBef>
                <a:spcPct val="20000"/>
              </a:spcBef>
              <a:spcAft>
                <a:spcPts val="0"/>
              </a:spcAft>
              <a:buFont typeface="Arial" pitchFamily="34" charset="0"/>
              <a:buNone/>
              <a:defRPr/>
            </a:pPr>
            <a:r>
              <a:rPr lang="en-US" sz="2800" dirty="0">
                <a:latin typeface="+mn-lt"/>
              </a:rPr>
              <a:t>	…………</a:t>
            </a:r>
          </a:p>
          <a:p>
            <a:pPr marL="342900" indent="-342900" fontAlgn="auto">
              <a:spcBef>
                <a:spcPct val="20000"/>
              </a:spcBef>
              <a:spcAft>
                <a:spcPts val="0"/>
              </a:spcAft>
              <a:buFont typeface="Arial" pitchFamily="34" charset="0"/>
              <a:buNone/>
              <a:defRPr/>
            </a:pPr>
            <a:r>
              <a:rPr lang="en-US" sz="2800" dirty="0">
                <a:latin typeface="+mn-lt"/>
              </a:rPr>
              <a:t>};</a:t>
            </a:r>
          </a:p>
        </p:txBody>
      </p:sp>
      <p:sp>
        <p:nvSpPr>
          <p:cNvPr id="5" name="Content Placeholder 2"/>
          <p:cNvSpPr txBox="1">
            <a:spLocks/>
          </p:cNvSpPr>
          <p:nvPr/>
        </p:nvSpPr>
        <p:spPr>
          <a:xfrm>
            <a:off x="5638800" y="2133600"/>
            <a:ext cx="3124200" cy="4343400"/>
          </a:xfrm>
          <a:prstGeom prst="rect">
            <a:avLst/>
          </a:prstGeom>
          <a:solidFill>
            <a:schemeClr val="accent3">
              <a:lumMod val="40000"/>
              <a:lumOff val="60000"/>
            </a:schemeClr>
          </a:solidFill>
          <a:scene3d>
            <a:camera prst="orthographicFront"/>
            <a:lightRig rig="threePt" dir="t"/>
          </a:scene3d>
          <a:sp3d>
            <a:bevelT w="165100" prst="coolSlant"/>
          </a:sp3d>
        </p:spPr>
        <p:txBody>
          <a:bodyPr/>
          <a:lstStyle/>
          <a:p>
            <a:pPr marL="342900" indent="-342900" fontAlgn="auto">
              <a:spcBef>
                <a:spcPct val="20000"/>
              </a:spcBef>
              <a:spcAft>
                <a:spcPts val="0"/>
              </a:spcAft>
              <a:buFont typeface="Arial" pitchFamily="34" charset="0"/>
              <a:buNone/>
              <a:defRPr/>
            </a:pPr>
            <a:r>
              <a:rPr lang="en-US" sz="2800" dirty="0">
                <a:latin typeface="+mn-lt"/>
              </a:rPr>
              <a:t>class student </a:t>
            </a:r>
          </a:p>
          <a:p>
            <a:pPr marL="342900" indent="-342900" fontAlgn="auto">
              <a:spcBef>
                <a:spcPct val="20000"/>
              </a:spcBef>
              <a:spcAft>
                <a:spcPts val="0"/>
              </a:spcAft>
              <a:buFont typeface="Arial" pitchFamily="34" charset="0"/>
              <a:buNone/>
              <a:defRPr/>
            </a:pPr>
            <a:r>
              <a:rPr lang="en-US" sz="2800" dirty="0">
                <a:latin typeface="+mn-lt"/>
              </a:rPr>
              <a:t>{ </a:t>
            </a:r>
          </a:p>
          <a:p>
            <a:pPr marL="342900" indent="-342900" fontAlgn="auto">
              <a:spcBef>
                <a:spcPct val="20000"/>
              </a:spcBef>
              <a:spcAft>
                <a:spcPts val="0"/>
              </a:spcAft>
              <a:buFont typeface="Arial" pitchFamily="34" charset="0"/>
              <a:buNone/>
              <a:defRPr/>
            </a:pPr>
            <a:r>
              <a:rPr lang="en-US" sz="2800" dirty="0">
                <a:latin typeface="+mn-lt"/>
              </a:rPr>
              <a:t>          </a:t>
            </a:r>
            <a:r>
              <a:rPr lang="en-US" sz="2800" dirty="0" err="1">
                <a:latin typeface="+mn-lt"/>
              </a:rPr>
              <a:t>int</a:t>
            </a:r>
            <a:r>
              <a:rPr lang="en-US" sz="2800" dirty="0">
                <a:latin typeface="+mn-lt"/>
              </a:rPr>
              <a:t>    </a:t>
            </a:r>
            <a:r>
              <a:rPr lang="en-US" sz="2800" dirty="0" err="1">
                <a:latin typeface="+mn-lt"/>
              </a:rPr>
              <a:t>st_id</a:t>
            </a:r>
            <a:r>
              <a:rPr lang="en-US" sz="2800" dirty="0">
                <a:latin typeface="+mn-lt"/>
              </a:rPr>
              <a:t>;</a:t>
            </a:r>
          </a:p>
          <a:p>
            <a:pPr marL="342900" indent="-342900" fontAlgn="auto">
              <a:spcBef>
                <a:spcPct val="20000"/>
              </a:spcBef>
              <a:spcAft>
                <a:spcPts val="0"/>
              </a:spcAft>
              <a:buFont typeface="Arial" pitchFamily="34" charset="0"/>
              <a:buNone/>
              <a:defRPr/>
            </a:pPr>
            <a:r>
              <a:rPr lang="en-US" sz="2800" dirty="0">
                <a:latin typeface="+mn-lt"/>
              </a:rPr>
              <a:t>         </a:t>
            </a:r>
            <a:r>
              <a:rPr lang="en-US" sz="2800" b="1" dirty="0">
                <a:latin typeface="+mn-lt"/>
              </a:rPr>
              <a:t> public:</a:t>
            </a:r>
          </a:p>
          <a:p>
            <a:pPr marL="342900" indent="-342900" fontAlgn="auto">
              <a:spcBef>
                <a:spcPct val="20000"/>
              </a:spcBef>
              <a:spcAft>
                <a:spcPts val="0"/>
              </a:spcAft>
              <a:buFont typeface="Arial" pitchFamily="34" charset="0"/>
              <a:buNone/>
              <a:defRPr/>
            </a:pPr>
            <a:r>
              <a:rPr lang="en-US" sz="2800" dirty="0">
                <a:latin typeface="+mn-lt"/>
              </a:rPr>
              <a:t>         student()</a:t>
            </a:r>
          </a:p>
          <a:p>
            <a:pPr marL="342900" indent="-342900" fontAlgn="auto">
              <a:spcBef>
                <a:spcPct val="20000"/>
              </a:spcBef>
              <a:spcAft>
                <a:spcPts val="0"/>
              </a:spcAft>
              <a:buFont typeface="Arial" pitchFamily="34" charset="0"/>
              <a:buNone/>
              <a:defRPr/>
            </a:pPr>
            <a:r>
              <a:rPr lang="en-US" sz="2800" dirty="0">
                <a:latin typeface="+mn-lt"/>
              </a:rPr>
              <a:t>          {</a:t>
            </a:r>
          </a:p>
          <a:p>
            <a:pPr marL="342900" indent="-342900" fontAlgn="auto">
              <a:spcBef>
                <a:spcPct val="20000"/>
              </a:spcBef>
              <a:spcAft>
                <a:spcPts val="0"/>
              </a:spcAft>
              <a:buFont typeface="Arial" pitchFamily="34" charset="0"/>
              <a:buNone/>
              <a:defRPr/>
            </a:pPr>
            <a:r>
              <a:rPr lang="en-US" sz="2800" dirty="0">
                <a:latin typeface="+mn-lt"/>
              </a:rPr>
              <a:t>	           </a:t>
            </a:r>
            <a:r>
              <a:rPr lang="en-US" sz="2800" dirty="0" err="1">
                <a:latin typeface="+mn-lt"/>
              </a:rPr>
              <a:t>st_id</a:t>
            </a:r>
            <a:r>
              <a:rPr lang="en-US" sz="2800" dirty="0">
                <a:latin typeface="+mn-lt"/>
              </a:rPr>
              <a:t>=0;</a:t>
            </a:r>
          </a:p>
          <a:p>
            <a:pPr marL="342900" indent="-342900" fontAlgn="auto">
              <a:spcBef>
                <a:spcPct val="20000"/>
              </a:spcBef>
              <a:spcAft>
                <a:spcPts val="0"/>
              </a:spcAft>
              <a:buFont typeface="Arial" pitchFamily="34" charset="0"/>
              <a:buNone/>
              <a:defRPr/>
            </a:pPr>
            <a:r>
              <a:rPr lang="en-US" sz="2800" dirty="0">
                <a:latin typeface="+mn-lt"/>
              </a:rPr>
              <a:t>	      }</a:t>
            </a:r>
          </a:p>
          <a:p>
            <a:pPr marL="342900" indent="-342900" fontAlgn="auto">
              <a:spcBef>
                <a:spcPct val="20000"/>
              </a:spcBef>
              <a:spcAft>
                <a:spcPts val="0"/>
              </a:spcAft>
              <a:buFont typeface="Arial" pitchFamily="34" charset="0"/>
              <a:buNone/>
              <a:defRPr/>
            </a:pPr>
            <a:r>
              <a:rPr lang="en-US" sz="2800" dirty="0">
                <a:latin typeface="+mn-lt"/>
              </a:rPr>
              <a:t>};</a:t>
            </a:r>
          </a:p>
        </p:txBody>
      </p:sp>
      <p:sp>
        <p:nvSpPr>
          <p:cNvPr id="8" name="Right Arrow 7"/>
          <p:cNvSpPr/>
          <p:nvPr/>
        </p:nvSpPr>
        <p:spPr>
          <a:xfrm>
            <a:off x="3124200" y="4191000"/>
            <a:ext cx="3276600" cy="609600"/>
          </a:xfrm>
          <a:prstGeom prst="rightArrow">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6"/>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7871E30F-1308-4647-9D15-83DB9B01D14E}"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dirty="0" smtClean="0"/>
              <a:t>Fundamentals  of OOP</a:t>
            </a:r>
          </a:p>
        </p:txBody>
      </p:sp>
      <p:sp>
        <p:nvSpPr>
          <p:cNvPr id="3" name="Content Placeholder 2"/>
          <p:cNvSpPr>
            <a:spLocks noGrp="1"/>
          </p:cNvSpPr>
          <p:nvPr>
            <p:ph idx="1"/>
          </p:nvPr>
        </p:nvSpPr>
        <p:spPr>
          <a:xfrm>
            <a:off x="762000" y="1600200"/>
            <a:ext cx="7696200" cy="4525963"/>
          </a:xfrm>
        </p:spPr>
        <p:txBody>
          <a:bodyPr rtlCol="0">
            <a:normAutofit lnSpcReduction="10000"/>
          </a:bodyPr>
          <a:lstStyle/>
          <a:p>
            <a:pPr eaLnBrk="1" fontAlgn="auto" hangingPunct="1">
              <a:spcAft>
                <a:spcPts val="0"/>
              </a:spcAft>
              <a:defRPr/>
            </a:pPr>
            <a:r>
              <a:rPr lang="en-US" dirty="0" smtClean="0"/>
              <a:t>Objects</a:t>
            </a:r>
          </a:p>
          <a:p>
            <a:pPr eaLnBrk="1" fontAlgn="auto" hangingPunct="1">
              <a:spcAft>
                <a:spcPts val="0"/>
              </a:spcAft>
              <a:defRPr/>
            </a:pPr>
            <a:r>
              <a:rPr lang="en-US" dirty="0" smtClean="0"/>
              <a:t>Classes</a:t>
            </a:r>
          </a:p>
          <a:p>
            <a:pPr eaLnBrk="1" fontAlgn="auto" hangingPunct="1">
              <a:spcAft>
                <a:spcPts val="0"/>
              </a:spcAft>
              <a:defRPr/>
            </a:pPr>
            <a:r>
              <a:rPr lang="en-US" dirty="0" smtClean="0"/>
              <a:t>Encapsulation</a:t>
            </a:r>
          </a:p>
          <a:p>
            <a:pPr eaLnBrk="1" fontAlgn="auto" hangingPunct="1">
              <a:spcAft>
                <a:spcPts val="0"/>
              </a:spcAft>
              <a:defRPr/>
            </a:pPr>
            <a:r>
              <a:rPr lang="en-US" dirty="0" smtClean="0"/>
              <a:t>Data Abstraction</a:t>
            </a:r>
          </a:p>
          <a:p>
            <a:pPr eaLnBrk="1" fontAlgn="auto" hangingPunct="1">
              <a:spcAft>
                <a:spcPts val="0"/>
              </a:spcAft>
              <a:defRPr/>
            </a:pPr>
            <a:r>
              <a:rPr lang="en-US" dirty="0" smtClean="0"/>
              <a:t>Inheritance</a:t>
            </a:r>
          </a:p>
          <a:p>
            <a:pPr eaLnBrk="1" fontAlgn="auto" hangingPunct="1">
              <a:spcAft>
                <a:spcPts val="0"/>
              </a:spcAft>
              <a:defRPr/>
            </a:pPr>
            <a:r>
              <a:rPr lang="en-US" dirty="0" smtClean="0"/>
              <a:t>Polymorphism</a:t>
            </a:r>
          </a:p>
          <a:p>
            <a:pPr eaLnBrk="1" fontAlgn="auto" hangingPunct="1">
              <a:spcAft>
                <a:spcPts val="0"/>
              </a:spcAft>
              <a:defRPr/>
            </a:pPr>
            <a:r>
              <a:rPr lang="en-US" dirty="0" smtClean="0"/>
              <a:t>Dynamic Binding</a:t>
            </a:r>
          </a:p>
          <a:p>
            <a:pPr eaLnBrk="1" fontAlgn="auto" hangingPunct="1">
              <a:spcAft>
                <a:spcPts val="0"/>
              </a:spcAft>
              <a:defRPr/>
            </a:pPr>
            <a:r>
              <a:rPr lang="en-US" dirty="0" smtClean="0"/>
              <a:t>Message Passing</a:t>
            </a:r>
            <a:endParaRPr lang="en-US" dirty="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53338C6B-7277-4515-8C16-D2FD7862525C}"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b="1" smtClean="0"/>
              <a:t>Types of Constructors</a:t>
            </a:r>
          </a:p>
        </p:txBody>
      </p:sp>
      <p:sp>
        <p:nvSpPr>
          <p:cNvPr id="110595" name="Content Placeholder 2"/>
          <p:cNvSpPr>
            <a:spLocks noGrp="1"/>
          </p:cNvSpPr>
          <p:nvPr>
            <p:ph idx="1"/>
          </p:nvPr>
        </p:nvSpPr>
        <p:spPr/>
        <p:txBody>
          <a:bodyPr/>
          <a:lstStyle/>
          <a:p>
            <a:pPr eaLnBrk="1" hangingPunct="1"/>
            <a:r>
              <a:rPr lang="en-US" smtClean="0"/>
              <a:t>Parameterized constructors</a:t>
            </a:r>
          </a:p>
          <a:p>
            <a:pPr eaLnBrk="1" hangingPunct="1"/>
            <a:r>
              <a:rPr lang="en-US" smtClean="0"/>
              <a:t>Constructors with default argument</a:t>
            </a:r>
          </a:p>
          <a:p>
            <a:pPr eaLnBrk="1" hangingPunct="1"/>
            <a:r>
              <a:rPr lang="en-US" smtClean="0"/>
              <a:t>Copy constructors</a:t>
            </a:r>
          </a:p>
          <a:p>
            <a:pPr eaLnBrk="1" hangingPunct="1"/>
            <a:r>
              <a:rPr lang="en-US" smtClean="0"/>
              <a:t>Dynamic constructors</a:t>
            </a:r>
          </a:p>
          <a:p>
            <a:pPr eaLnBrk="1" hangingPunct="1"/>
            <a:endParaRPr lang="en-US" smtClean="0"/>
          </a:p>
        </p:txBody>
      </p:sp>
      <p:grpSp>
        <p:nvGrpSpPr>
          <p:cNvPr id="7" name="Group 6"/>
          <p:cNvGrpSpPr/>
          <p:nvPr/>
        </p:nvGrpSpPr>
        <p:grpSpPr>
          <a:xfrm>
            <a:off x="0" y="0"/>
            <a:ext cx="9144000" cy="6858000"/>
            <a:chOff x="0" y="0"/>
            <a:chExt cx="9144000" cy="6858000"/>
          </a:xfrm>
        </p:grpSpPr>
        <p:sp>
          <p:nvSpPr>
            <p:cNvPr id="8" name="Rectangle 7"/>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7F2E20BB-79DA-40BB-932F-90A3EA5886FA}"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b="1" smtClean="0"/>
              <a:t>Parameterized Constructors</a:t>
            </a:r>
          </a:p>
        </p:txBody>
      </p:sp>
      <p:sp>
        <p:nvSpPr>
          <p:cNvPr id="5" name="TextBox 4"/>
          <p:cNvSpPr txBox="1"/>
          <p:nvPr/>
        </p:nvSpPr>
        <p:spPr>
          <a:xfrm>
            <a:off x="76200" y="1219200"/>
            <a:ext cx="7772400" cy="55092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3500000" scaled="1"/>
            <a:tileRect/>
          </a:gradFill>
          <a:scene3d>
            <a:camera prst="orthographicFront"/>
            <a:lightRig rig="threePt" dir="t"/>
          </a:scene3d>
          <a:sp3d>
            <a:bevelT/>
          </a:sp3d>
        </p:spPr>
        <p:txBody>
          <a:bodyPr>
            <a:spAutoFit/>
          </a:bodyPr>
          <a:lstStyle/>
          <a:p>
            <a:pPr fontAlgn="auto">
              <a:spcBef>
                <a:spcPts val="0"/>
              </a:spcBef>
              <a:spcAft>
                <a:spcPts val="0"/>
              </a:spcAft>
              <a:defRPr/>
            </a:pPr>
            <a:r>
              <a:rPr lang="en-US" sz="3200" b="1" dirty="0">
                <a:latin typeface="+mn-lt"/>
              </a:rPr>
              <a:t>class</a:t>
            </a:r>
            <a:r>
              <a:rPr lang="en-US" sz="3200" dirty="0">
                <a:latin typeface="+mn-lt"/>
              </a:rPr>
              <a:t> Addition</a:t>
            </a:r>
          </a:p>
          <a:p>
            <a:pPr fontAlgn="auto">
              <a:spcBef>
                <a:spcPts val="0"/>
              </a:spcBef>
              <a:spcAft>
                <a:spcPts val="0"/>
              </a:spcAft>
              <a:defRPr/>
            </a:pPr>
            <a:r>
              <a:rPr lang="en-US" sz="3200" dirty="0">
                <a:latin typeface="+mn-lt"/>
              </a:rPr>
              <a:t>{</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num1;</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num2;</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res;</a:t>
            </a:r>
          </a:p>
          <a:p>
            <a:pPr fontAlgn="auto">
              <a:spcBef>
                <a:spcPts val="0"/>
              </a:spcBef>
              <a:spcAft>
                <a:spcPts val="0"/>
              </a:spcAft>
              <a:defRPr/>
            </a:pPr>
            <a:r>
              <a:rPr lang="en-US" sz="3200" dirty="0">
                <a:latin typeface="+mn-lt"/>
              </a:rPr>
              <a:t>	</a:t>
            </a:r>
            <a:r>
              <a:rPr lang="en-US" sz="3200" b="1" dirty="0">
                <a:latin typeface="+mn-lt"/>
              </a:rPr>
              <a:t>public:</a:t>
            </a:r>
          </a:p>
          <a:p>
            <a:pPr fontAlgn="auto">
              <a:spcBef>
                <a:spcPts val="0"/>
              </a:spcBef>
              <a:spcAft>
                <a:spcPts val="0"/>
              </a:spcAft>
              <a:defRPr/>
            </a:pPr>
            <a:r>
              <a:rPr lang="en-US" sz="3200" dirty="0">
                <a:latin typeface="+mn-lt"/>
              </a:rPr>
              <a:t>	Addition(</a:t>
            </a:r>
            <a:r>
              <a:rPr lang="en-US" sz="3200" dirty="0" err="1">
                <a:latin typeface="+mn-lt"/>
              </a:rPr>
              <a:t>int</a:t>
            </a:r>
            <a:r>
              <a:rPr lang="en-US" sz="3200" dirty="0">
                <a:latin typeface="+mn-lt"/>
              </a:rPr>
              <a:t> a, </a:t>
            </a:r>
            <a:r>
              <a:rPr lang="en-US" sz="3200" dirty="0" err="1">
                <a:latin typeface="+mn-lt"/>
              </a:rPr>
              <a:t>int</a:t>
            </a:r>
            <a:r>
              <a:rPr lang="en-US" sz="3200" dirty="0">
                <a:latin typeface="+mn-lt"/>
              </a:rPr>
              <a:t> b); // constructor</a:t>
            </a:r>
          </a:p>
          <a:p>
            <a:pPr fontAlgn="auto">
              <a:spcBef>
                <a:spcPts val="0"/>
              </a:spcBef>
              <a:spcAft>
                <a:spcPts val="0"/>
              </a:spcAft>
              <a:defRPr/>
            </a:pPr>
            <a:r>
              <a:rPr lang="en-US" sz="3200" dirty="0">
                <a:latin typeface="+mn-lt"/>
              </a:rPr>
              <a:t>	void add( );</a:t>
            </a:r>
          </a:p>
          <a:p>
            <a:pPr fontAlgn="auto">
              <a:spcBef>
                <a:spcPts val="0"/>
              </a:spcBef>
              <a:spcAft>
                <a:spcPts val="0"/>
              </a:spcAft>
              <a:defRPr/>
            </a:pPr>
            <a:r>
              <a:rPr lang="en-US" sz="3200" dirty="0">
                <a:latin typeface="+mn-lt"/>
              </a:rPr>
              <a:t>	void print();</a:t>
            </a:r>
          </a:p>
          <a:p>
            <a:pPr fontAlgn="auto">
              <a:spcBef>
                <a:spcPts val="0"/>
              </a:spcBef>
              <a:spcAft>
                <a:spcPts val="0"/>
              </a:spcAft>
              <a:defRPr/>
            </a:pPr>
            <a:r>
              <a:rPr lang="en-US" sz="3200" dirty="0">
                <a:latin typeface="+mn-lt"/>
              </a:rPr>
              <a:t>};</a:t>
            </a:r>
          </a:p>
          <a:p>
            <a:pPr fontAlgn="auto">
              <a:spcBef>
                <a:spcPts val="0"/>
              </a:spcBef>
              <a:spcAft>
                <a:spcPts val="0"/>
              </a:spcAft>
              <a:defRPr/>
            </a:pPr>
            <a:endParaRPr lang="en-US" sz="3200" dirty="0">
              <a:latin typeface="+mn-lt"/>
            </a:endParaRPr>
          </a:p>
        </p:txBody>
      </p:sp>
      <p:sp>
        <p:nvSpPr>
          <p:cNvPr id="6" name="Text Box 6"/>
          <p:cNvSpPr txBox="1">
            <a:spLocks noChangeArrowheads="1"/>
          </p:cNvSpPr>
          <p:nvPr/>
        </p:nvSpPr>
        <p:spPr bwMode="auto">
          <a:xfrm rot="21109590">
            <a:off x="4695825" y="2303463"/>
            <a:ext cx="3505200"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chemeClr val="tx1">
                    <a:lumMod val="75000"/>
                    <a:lumOff val="25000"/>
                  </a:schemeClr>
                </a:solidFill>
                <a:latin typeface="Helvetica" pitchFamily="34" charset="0"/>
              </a:rPr>
              <a:t>Constructor with parameters </a:t>
            </a:r>
            <a:r>
              <a:rPr lang="en-US" b="1" dirty="0" err="1">
                <a:solidFill>
                  <a:schemeClr val="tx1">
                    <a:lumMod val="75000"/>
                    <a:lumOff val="25000"/>
                  </a:schemeClr>
                </a:solidFill>
                <a:latin typeface="Helvetica" pitchFamily="34" charset="0"/>
              </a:rPr>
              <a:t>B’Coz</a:t>
            </a:r>
            <a:r>
              <a:rPr lang="en-US" b="1" dirty="0">
                <a:solidFill>
                  <a:schemeClr val="tx1">
                    <a:lumMod val="75000"/>
                    <a:lumOff val="25000"/>
                  </a:schemeClr>
                </a:solidFill>
                <a:latin typeface="Helvetica" pitchFamily="34" charset="0"/>
              </a:rPr>
              <a:t> it’s also a function!</a:t>
            </a:r>
          </a:p>
        </p:txBody>
      </p:sp>
      <p:sp>
        <p:nvSpPr>
          <p:cNvPr id="7" name="Line 7"/>
          <p:cNvSpPr>
            <a:spLocks noChangeShapeType="1"/>
          </p:cNvSpPr>
          <p:nvPr/>
        </p:nvSpPr>
        <p:spPr bwMode="auto">
          <a:xfrm rot="1051069" flipH="1">
            <a:off x="3489325" y="2811463"/>
            <a:ext cx="793750" cy="1535112"/>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sp>
        <p:nvSpPr>
          <p:cNvPr id="8" name="Line 7"/>
          <p:cNvSpPr>
            <a:spLocks noChangeShapeType="1"/>
          </p:cNvSpPr>
          <p:nvPr/>
        </p:nvSpPr>
        <p:spPr bwMode="auto">
          <a:xfrm rot="1051069" flipH="1">
            <a:off x="4232275" y="2930525"/>
            <a:ext cx="69850" cy="130175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sp>
        <p:nvSpPr>
          <p:cNvPr id="9" name="Rectangle 8"/>
          <p:cNvSpPr/>
          <p:nvPr/>
        </p:nvSpPr>
        <p:spPr>
          <a:xfrm>
            <a:off x="4191000" y="4953000"/>
            <a:ext cx="4800600" cy="1752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3200" b="1" dirty="0"/>
              <a:t>Constructor that can take arguments is called parameterized constructor.</a:t>
            </a:r>
          </a:p>
        </p:txBody>
      </p:sp>
      <p:grpSp>
        <p:nvGrpSpPr>
          <p:cNvPr id="13" name="Group 12"/>
          <p:cNvGrpSpPr/>
          <p:nvPr/>
        </p:nvGrpSpPr>
        <p:grpSpPr>
          <a:xfrm>
            <a:off x="0" y="0"/>
            <a:ext cx="9144000" cy="6858000"/>
            <a:chOff x="0" y="0"/>
            <a:chExt cx="9144000" cy="6858000"/>
          </a:xfrm>
        </p:grpSpPr>
        <p:sp>
          <p:nvSpPr>
            <p:cNvPr id="14" name="Rectangle 13"/>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a:off x="762000" y="11430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7319FDA1-4A61-44F1-8C65-792FE203FF9C}" type="datetime1">
              <a:rPr lang="en-US" smtClean="0"/>
              <a:t>8/16/2018</a:t>
            </a:fld>
            <a:endParaRPr lang="en-US"/>
          </a:p>
        </p:txBody>
      </p:sp>
      <p:sp>
        <p:nvSpPr>
          <p:cNvPr id="17" name="Slide Number Placeholder 16"/>
          <p:cNvSpPr>
            <a:spLocks noGrp="1"/>
          </p:cNvSpPr>
          <p:nvPr>
            <p:ph type="sldNum" sz="quarter" idx="12"/>
          </p:nvPr>
        </p:nvSpPr>
        <p:spPr/>
        <p:txBody>
          <a:bodyPr/>
          <a:lstStyle/>
          <a:p>
            <a:fld id="{BFFEF632-3232-4B5E-A6EE-15636C3A051E}"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76200"/>
            <a:ext cx="8229600" cy="1143000"/>
          </a:xfrm>
        </p:spPr>
        <p:txBody>
          <a:bodyPr/>
          <a:lstStyle/>
          <a:p>
            <a:pPr eaLnBrk="1" hangingPunct="1"/>
            <a:r>
              <a:rPr lang="en-US" b="1" smtClean="0"/>
              <a:t>Overloaded Constructors</a:t>
            </a:r>
          </a:p>
        </p:txBody>
      </p:sp>
      <p:sp>
        <p:nvSpPr>
          <p:cNvPr id="3" name="Content Placeholder 2"/>
          <p:cNvSpPr>
            <a:spLocks noGrp="1"/>
          </p:cNvSpPr>
          <p:nvPr>
            <p:ph idx="1"/>
          </p:nvPr>
        </p:nvSpPr>
        <p:spPr>
          <a:xfrm>
            <a:off x="457200" y="1143000"/>
            <a:ext cx="8077200" cy="5638800"/>
          </a:xfr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13500000" scaled="1"/>
            <a:tileRect/>
          </a:gradFill>
          <a:scene3d>
            <a:camera prst="orthographicFront"/>
            <a:lightRig rig="threePt" dir="t"/>
          </a:scene3d>
          <a:sp3d>
            <a:bevelT w="165100" prst="coolSlant"/>
          </a:sp3d>
        </p:spPr>
        <p:txBody>
          <a:bodyPr rtlCol="0">
            <a:noAutofit/>
          </a:bodyPr>
          <a:lstStyle/>
          <a:p>
            <a:pPr eaLnBrk="1" fontAlgn="auto" hangingPunct="1">
              <a:spcAft>
                <a:spcPts val="0"/>
              </a:spcAft>
              <a:buFont typeface="Arial" pitchFamily="34" charset="0"/>
              <a:buNone/>
              <a:defRPr/>
            </a:pPr>
            <a:r>
              <a:rPr lang="en-US" sz="2800" b="1" dirty="0" smtClean="0"/>
              <a:t>class</a:t>
            </a:r>
            <a:r>
              <a:rPr lang="en-US" sz="2800" dirty="0" smtClean="0"/>
              <a:t> Addition</a:t>
            </a:r>
          </a:p>
          <a:p>
            <a:pPr eaLnBrk="1" fontAlgn="auto" hangingPunct="1">
              <a:spcAft>
                <a:spcPts val="0"/>
              </a:spcAft>
              <a:buFont typeface="Arial" pitchFamily="34" charset="0"/>
              <a:buNone/>
              <a:defRPr/>
            </a:pPr>
            <a:r>
              <a:rPr lang="en-US" sz="2800" dirty="0" smtClean="0"/>
              <a:t>{</a:t>
            </a:r>
          </a:p>
          <a:p>
            <a:pPr eaLnBrk="1" fontAlgn="auto" hangingPunct="1">
              <a:spcAft>
                <a:spcPts val="0"/>
              </a:spcAft>
              <a:buFont typeface="Arial" pitchFamily="34" charset="0"/>
              <a:buNone/>
              <a:defRPr/>
            </a:pPr>
            <a:r>
              <a:rPr lang="en-US" sz="2800" dirty="0" smtClean="0"/>
              <a:t>	</a:t>
            </a:r>
            <a:r>
              <a:rPr lang="en-US" sz="2800" dirty="0" err="1" smtClean="0"/>
              <a:t>int</a:t>
            </a:r>
            <a:r>
              <a:rPr lang="en-US" sz="2800" dirty="0" smtClean="0"/>
              <a:t> num1,num2,res;</a:t>
            </a:r>
          </a:p>
          <a:p>
            <a:pPr eaLnBrk="1" fontAlgn="auto" hangingPunct="1">
              <a:spcAft>
                <a:spcPts val="0"/>
              </a:spcAft>
              <a:buFont typeface="Arial" pitchFamily="34" charset="0"/>
              <a:buNone/>
              <a:defRPr/>
            </a:pPr>
            <a:r>
              <a:rPr lang="en-US" sz="2800" dirty="0" smtClean="0"/>
              <a:t>	float num3, num4, </a:t>
            </a:r>
            <a:r>
              <a:rPr lang="en-US" sz="2800" dirty="0" err="1" smtClean="0"/>
              <a:t>f_res</a:t>
            </a:r>
            <a:r>
              <a:rPr lang="en-US" sz="2800" dirty="0" smtClean="0"/>
              <a:t>;</a:t>
            </a:r>
          </a:p>
          <a:p>
            <a:pPr eaLnBrk="1" fontAlgn="auto" hangingPunct="1">
              <a:spcAft>
                <a:spcPts val="0"/>
              </a:spcAft>
              <a:buFont typeface="Arial" pitchFamily="34" charset="0"/>
              <a:buNone/>
              <a:defRPr/>
            </a:pPr>
            <a:r>
              <a:rPr lang="en-US" sz="2800" dirty="0" smtClean="0"/>
              <a:t>	</a:t>
            </a:r>
            <a:r>
              <a:rPr lang="en-US" sz="2800" b="1" dirty="0" smtClean="0"/>
              <a:t>public:</a:t>
            </a:r>
          </a:p>
          <a:p>
            <a:pPr eaLnBrk="1" fontAlgn="auto" hangingPunct="1">
              <a:spcAft>
                <a:spcPts val="0"/>
              </a:spcAft>
              <a:buFont typeface="Arial" pitchFamily="34" charset="0"/>
              <a:buNone/>
              <a:defRPr/>
            </a:pPr>
            <a:r>
              <a:rPr lang="en-US" sz="2800" dirty="0" smtClean="0"/>
              <a:t>	Addition(</a:t>
            </a:r>
            <a:r>
              <a:rPr lang="en-US" sz="2800" dirty="0" err="1" smtClean="0"/>
              <a:t>int</a:t>
            </a:r>
            <a:r>
              <a:rPr lang="en-US" sz="2800" dirty="0" smtClean="0"/>
              <a:t> a, </a:t>
            </a:r>
            <a:r>
              <a:rPr lang="en-US" sz="2800" dirty="0" err="1" smtClean="0"/>
              <a:t>int</a:t>
            </a:r>
            <a:r>
              <a:rPr lang="en-US" sz="2800" dirty="0" smtClean="0"/>
              <a:t> b); // </a:t>
            </a:r>
            <a:r>
              <a:rPr lang="en-US" sz="2800" dirty="0" err="1" smtClean="0"/>
              <a:t>int</a:t>
            </a:r>
            <a:r>
              <a:rPr lang="en-US" sz="2800" dirty="0" smtClean="0"/>
              <a:t> constructor</a:t>
            </a:r>
          </a:p>
          <a:p>
            <a:pPr eaLnBrk="1" fontAlgn="auto" hangingPunct="1">
              <a:spcAft>
                <a:spcPts val="0"/>
              </a:spcAft>
              <a:buFont typeface="Arial" pitchFamily="34" charset="0"/>
              <a:buNone/>
              <a:defRPr/>
            </a:pPr>
            <a:r>
              <a:rPr lang="en-US" sz="2800" dirty="0" smtClean="0"/>
              <a:t>    Addition(float m, float n); //float constructor</a:t>
            </a:r>
          </a:p>
          <a:p>
            <a:pPr eaLnBrk="1" fontAlgn="auto" hangingPunct="1">
              <a:spcAft>
                <a:spcPts val="0"/>
              </a:spcAft>
              <a:buFont typeface="Arial" pitchFamily="34" charset="0"/>
              <a:buNone/>
              <a:defRPr/>
            </a:pPr>
            <a:r>
              <a:rPr lang="en-US" sz="2800" dirty="0" smtClean="0"/>
              <a:t>	void </a:t>
            </a:r>
            <a:r>
              <a:rPr lang="en-US" sz="2800" dirty="0" err="1" smtClean="0"/>
              <a:t>add_int</a:t>
            </a:r>
            <a:r>
              <a:rPr lang="en-US" sz="2800" dirty="0" smtClean="0"/>
              <a:t>( );</a:t>
            </a:r>
          </a:p>
          <a:p>
            <a:pPr eaLnBrk="1" fontAlgn="auto" hangingPunct="1">
              <a:spcAft>
                <a:spcPts val="0"/>
              </a:spcAft>
              <a:buFont typeface="Arial" pitchFamily="34" charset="0"/>
              <a:buNone/>
              <a:defRPr/>
            </a:pPr>
            <a:r>
              <a:rPr lang="en-US" sz="2800" dirty="0" smtClean="0"/>
              <a:t>	void </a:t>
            </a:r>
            <a:r>
              <a:rPr lang="en-US" sz="2800" dirty="0" err="1" smtClean="0"/>
              <a:t>add_float</a:t>
            </a:r>
            <a:r>
              <a:rPr lang="en-US" sz="2800" dirty="0" smtClean="0"/>
              <a:t>();</a:t>
            </a:r>
          </a:p>
          <a:p>
            <a:pPr eaLnBrk="1" fontAlgn="auto" hangingPunct="1">
              <a:spcAft>
                <a:spcPts val="0"/>
              </a:spcAft>
              <a:buFont typeface="Arial" pitchFamily="34" charset="0"/>
              <a:buNone/>
              <a:defRPr/>
            </a:pPr>
            <a:r>
              <a:rPr lang="en-US" sz="2800" dirty="0" smtClean="0"/>
              <a:t>	void print();</a:t>
            </a:r>
          </a:p>
          <a:p>
            <a:pPr eaLnBrk="1" fontAlgn="auto" hangingPunct="1">
              <a:spcAft>
                <a:spcPts val="0"/>
              </a:spcAft>
              <a:buFont typeface="Arial" pitchFamily="34" charset="0"/>
              <a:buNone/>
              <a:defRPr/>
            </a:pPr>
            <a:r>
              <a:rPr lang="en-US" sz="2800" dirty="0" smtClean="0"/>
              <a:t>};</a:t>
            </a:r>
          </a:p>
          <a:p>
            <a:pPr eaLnBrk="1" fontAlgn="auto" hangingPunct="1">
              <a:spcAft>
                <a:spcPts val="0"/>
              </a:spcAft>
              <a:buFont typeface="Arial" pitchFamily="34" charset="0"/>
              <a:buNone/>
              <a:defRPr/>
            </a:pPr>
            <a:endParaRPr lang="en-US" sz="2800" dirty="0"/>
          </a:p>
        </p:txBody>
      </p:sp>
      <p:sp>
        <p:nvSpPr>
          <p:cNvPr id="5" name="Text Box 6"/>
          <p:cNvSpPr txBox="1">
            <a:spLocks noChangeArrowheads="1"/>
          </p:cNvSpPr>
          <p:nvPr/>
        </p:nvSpPr>
        <p:spPr bwMode="auto">
          <a:xfrm rot="21109590">
            <a:off x="4772025" y="2611438"/>
            <a:ext cx="3505200" cy="92392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chemeClr val="tx1">
                    <a:lumMod val="75000"/>
                    <a:lumOff val="25000"/>
                  </a:schemeClr>
                </a:solidFill>
                <a:latin typeface="Helvetica" pitchFamily="34" charset="0"/>
              </a:rPr>
              <a:t>Overloaded Constructor with parameters </a:t>
            </a:r>
            <a:r>
              <a:rPr lang="en-US" b="1" dirty="0" err="1">
                <a:solidFill>
                  <a:schemeClr val="tx1">
                    <a:lumMod val="75000"/>
                    <a:lumOff val="25000"/>
                  </a:schemeClr>
                </a:solidFill>
                <a:latin typeface="Helvetica" pitchFamily="34" charset="0"/>
              </a:rPr>
              <a:t>B’Coz</a:t>
            </a:r>
            <a:r>
              <a:rPr lang="en-US" b="1" dirty="0">
                <a:solidFill>
                  <a:schemeClr val="tx1">
                    <a:lumMod val="75000"/>
                    <a:lumOff val="25000"/>
                  </a:schemeClr>
                </a:solidFill>
                <a:latin typeface="Helvetica" pitchFamily="34" charset="0"/>
              </a:rPr>
              <a:t> they are also  functions!</a:t>
            </a:r>
          </a:p>
        </p:txBody>
      </p:sp>
      <p:sp>
        <p:nvSpPr>
          <p:cNvPr id="6" name="Line 7"/>
          <p:cNvSpPr>
            <a:spLocks noChangeShapeType="1"/>
          </p:cNvSpPr>
          <p:nvPr/>
        </p:nvSpPr>
        <p:spPr bwMode="auto">
          <a:xfrm rot="1051069" flipH="1">
            <a:off x="2170826" y="3043654"/>
            <a:ext cx="2288006" cy="1106184"/>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sp>
        <p:nvSpPr>
          <p:cNvPr id="7" name="Line 7"/>
          <p:cNvSpPr>
            <a:spLocks noChangeShapeType="1"/>
          </p:cNvSpPr>
          <p:nvPr/>
        </p:nvSpPr>
        <p:spPr bwMode="auto">
          <a:xfrm rot="1051069" flipH="1">
            <a:off x="2243401" y="3059958"/>
            <a:ext cx="2142473" cy="156600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grpSp>
        <p:nvGrpSpPr>
          <p:cNvPr id="8" name="Group 7"/>
          <p:cNvGrpSpPr/>
          <p:nvPr/>
        </p:nvGrpSpPr>
        <p:grpSpPr>
          <a:xfrm>
            <a:off x="0" y="0"/>
            <a:ext cx="9144000" cy="6858000"/>
            <a:chOff x="0" y="0"/>
            <a:chExt cx="9144000" cy="6858000"/>
          </a:xfrm>
        </p:grpSpPr>
        <p:sp>
          <p:nvSpPr>
            <p:cNvPr id="9" name="Rectangle 8"/>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a:off x="762000" y="9144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2" name="Date Placeholder 11"/>
          <p:cNvSpPr>
            <a:spLocks noGrp="1"/>
          </p:cNvSpPr>
          <p:nvPr>
            <p:ph type="dt" sz="half" idx="10"/>
          </p:nvPr>
        </p:nvSpPr>
        <p:spPr/>
        <p:txBody>
          <a:bodyPr/>
          <a:lstStyle/>
          <a:p>
            <a:fld id="{BCAC2C15-9E63-43AC-B136-4923231EA975}"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92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Constructors with Default Argument</a:t>
            </a:r>
            <a:endParaRPr lang="en-US" dirty="0"/>
          </a:p>
        </p:txBody>
      </p:sp>
      <p:sp>
        <p:nvSpPr>
          <p:cNvPr id="5" name="TextBox 4"/>
          <p:cNvSpPr txBox="1"/>
          <p:nvPr/>
        </p:nvSpPr>
        <p:spPr>
          <a:xfrm>
            <a:off x="381000" y="1196400"/>
            <a:ext cx="8153400" cy="5509200"/>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3500000" scaled="1"/>
            <a:tileRect/>
          </a:gradFill>
          <a:scene3d>
            <a:camera prst="orthographicFront"/>
            <a:lightRig rig="threePt" dir="t"/>
          </a:scene3d>
          <a:sp3d>
            <a:bevelT/>
          </a:sp3d>
        </p:spPr>
        <p:txBody>
          <a:bodyPr>
            <a:spAutoFit/>
          </a:bodyPr>
          <a:lstStyle/>
          <a:p>
            <a:pPr fontAlgn="auto">
              <a:spcBef>
                <a:spcPts val="0"/>
              </a:spcBef>
              <a:spcAft>
                <a:spcPts val="0"/>
              </a:spcAft>
              <a:defRPr/>
            </a:pPr>
            <a:r>
              <a:rPr lang="en-US" sz="3200" b="1" dirty="0">
                <a:latin typeface="+mn-lt"/>
              </a:rPr>
              <a:t>class</a:t>
            </a:r>
            <a:r>
              <a:rPr lang="en-US" sz="3200" dirty="0">
                <a:latin typeface="+mn-lt"/>
              </a:rPr>
              <a:t> Addition</a:t>
            </a:r>
          </a:p>
          <a:p>
            <a:pPr fontAlgn="auto">
              <a:spcBef>
                <a:spcPts val="0"/>
              </a:spcBef>
              <a:spcAft>
                <a:spcPts val="0"/>
              </a:spcAft>
              <a:defRPr/>
            </a:pPr>
            <a:r>
              <a:rPr lang="en-US" sz="3200" dirty="0">
                <a:latin typeface="+mn-lt"/>
              </a:rPr>
              <a:t>{</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num1;</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num2;</a:t>
            </a:r>
          </a:p>
          <a:p>
            <a:pPr fontAlgn="auto">
              <a:spcBef>
                <a:spcPts val="0"/>
              </a:spcBef>
              <a:spcAft>
                <a:spcPts val="0"/>
              </a:spcAft>
              <a:defRPr/>
            </a:pPr>
            <a:r>
              <a:rPr lang="en-US" sz="3200" dirty="0">
                <a:latin typeface="+mn-lt"/>
              </a:rPr>
              <a:t>	</a:t>
            </a:r>
            <a:r>
              <a:rPr lang="en-US" sz="3200" dirty="0" err="1">
                <a:latin typeface="+mn-lt"/>
              </a:rPr>
              <a:t>int</a:t>
            </a:r>
            <a:r>
              <a:rPr lang="en-US" sz="3200" dirty="0">
                <a:latin typeface="+mn-lt"/>
              </a:rPr>
              <a:t> res;</a:t>
            </a:r>
          </a:p>
          <a:p>
            <a:pPr fontAlgn="auto">
              <a:spcBef>
                <a:spcPts val="0"/>
              </a:spcBef>
              <a:spcAft>
                <a:spcPts val="0"/>
              </a:spcAft>
              <a:defRPr/>
            </a:pPr>
            <a:r>
              <a:rPr lang="en-US" sz="3200" dirty="0">
                <a:latin typeface="+mn-lt"/>
              </a:rPr>
              <a:t>	</a:t>
            </a:r>
            <a:r>
              <a:rPr lang="en-US" sz="3200" b="1" dirty="0">
                <a:latin typeface="+mn-lt"/>
              </a:rPr>
              <a:t>public:</a:t>
            </a:r>
          </a:p>
          <a:p>
            <a:pPr fontAlgn="auto">
              <a:spcBef>
                <a:spcPts val="0"/>
              </a:spcBef>
              <a:spcAft>
                <a:spcPts val="0"/>
              </a:spcAft>
              <a:defRPr/>
            </a:pPr>
            <a:r>
              <a:rPr lang="en-US" sz="3200" dirty="0">
                <a:latin typeface="+mn-lt"/>
              </a:rPr>
              <a:t>	Addition(</a:t>
            </a:r>
            <a:r>
              <a:rPr lang="en-US" sz="3200" dirty="0" err="1">
                <a:latin typeface="+mn-lt"/>
              </a:rPr>
              <a:t>int</a:t>
            </a:r>
            <a:r>
              <a:rPr lang="en-US" sz="3200" dirty="0">
                <a:latin typeface="+mn-lt"/>
              </a:rPr>
              <a:t> a, </a:t>
            </a:r>
            <a:r>
              <a:rPr lang="en-US" sz="3200" dirty="0" err="1">
                <a:latin typeface="+mn-lt"/>
              </a:rPr>
              <a:t>int</a:t>
            </a:r>
            <a:r>
              <a:rPr lang="en-US" sz="3200" dirty="0">
                <a:latin typeface="+mn-lt"/>
              </a:rPr>
              <a:t> b=0); // constructor</a:t>
            </a:r>
          </a:p>
          <a:p>
            <a:pPr fontAlgn="auto">
              <a:spcBef>
                <a:spcPts val="0"/>
              </a:spcBef>
              <a:spcAft>
                <a:spcPts val="0"/>
              </a:spcAft>
              <a:defRPr/>
            </a:pPr>
            <a:r>
              <a:rPr lang="en-US" sz="3200" dirty="0">
                <a:latin typeface="+mn-lt"/>
              </a:rPr>
              <a:t>	void add( );</a:t>
            </a:r>
          </a:p>
          <a:p>
            <a:pPr fontAlgn="auto">
              <a:spcBef>
                <a:spcPts val="0"/>
              </a:spcBef>
              <a:spcAft>
                <a:spcPts val="0"/>
              </a:spcAft>
              <a:defRPr/>
            </a:pPr>
            <a:r>
              <a:rPr lang="en-US" sz="3200" dirty="0">
                <a:latin typeface="+mn-lt"/>
              </a:rPr>
              <a:t>	void print();</a:t>
            </a:r>
          </a:p>
          <a:p>
            <a:pPr fontAlgn="auto">
              <a:spcBef>
                <a:spcPts val="0"/>
              </a:spcBef>
              <a:spcAft>
                <a:spcPts val="0"/>
              </a:spcAft>
              <a:defRPr/>
            </a:pPr>
            <a:r>
              <a:rPr lang="en-US" sz="3200" dirty="0">
                <a:latin typeface="+mn-lt"/>
              </a:rPr>
              <a:t>};</a:t>
            </a:r>
          </a:p>
          <a:p>
            <a:pPr fontAlgn="auto">
              <a:spcBef>
                <a:spcPts val="0"/>
              </a:spcBef>
              <a:spcAft>
                <a:spcPts val="0"/>
              </a:spcAft>
              <a:defRPr/>
            </a:pPr>
            <a:endParaRPr lang="en-US" sz="3200" dirty="0">
              <a:latin typeface="+mn-lt"/>
            </a:endParaRPr>
          </a:p>
        </p:txBody>
      </p:sp>
      <p:sp>
        <p:nvSpPr>
          <p:cNvPr id="6" name="Text Box 6"/>
          <p:cNvSpPr txBox="1">
            <a:spLocks noChangeArrowheads="1"/>
          </p:cNvSpPr>
          <p:nvPr/>
        </p:nvSpPr>
        <p:spPr bwMode="auto">
          <a:xfrm rot="21109590">
            <a:off x="4695825" y="2303463"/>
            <a:ext cx="3505200" cy="646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chemeClr val="tx1">
                    <a:lumMod val="75000"/>
                    <a:lumOff val="25000"/>
                  </a:schemeClr>
                </a:solidFill>
                <a:latin typeface="Helvetica" pitchFamily="34" charset="0"/>
              </a:rPr>
              <a:t>Constructor with default parameter.</a:t>
            </a:r>
          </a:p>
        </p:txBody>
      </p:sp>
      <p:sp>
        <p:nvSpPr>
          <p:cNvPr id="7" name="Line 7"/>
          <p:cNvSpPr>
            <a:spLocks noChangeShapeType="1"/>
          </p:cNvSpPr>
          <p:nvPr/>
        </p:nvSpPr>
        <p:spPr bwMode="auto">
          <a:xfrm rot="1051069" flipH="1">
            <a:off x="3489325" y="2811463"/>
            <a:ext cx="793750" cy="1535112"/>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sp>
        <p:nvSpPr>
          <p:cNvPr id="8" name="Line 7"/>
          <p:cNvSpPr>
            <a:spLocks noChangeShapeType="1"/>
          </p:cNvSpPr>
          <p:nvPr/>
        </p:nvSpPr>
        <p:spPr bwMode="auto">
          <a:xfrm rot="1051069" flipH="1">
            <a:off x="4232275" y="2930525"/>
            <a:ext cx="69850" cy="1301750"/>
          </a:xfrm>
          <a:prstGeom prst="line">
            <a:avLst/>
          </a:prstGeom>
          <a:noFill/>
          <a:ln w="57150">
            <a:solidFill>
              <a:schemeClr val="tx1">
                <a:lumMod val="85000"/>
                <a:lumOff val="15000"/>
              </a:schemeClr>
            </a:solidFill>
            <a:round/>
            <a:headEnd/>
            <a:tailEnd type="triangle" w="med" len="med"/>
          </a:ln>
          <a:effectLst/>
        </p:spPr>
        <p:txBody>
          <a:bodyPr/>
          <a:lstStyle/>
          <a:p>
            <a:pPr fontAlgn="auto">
              <a:spcBef>
                <a:spcPts val="0"/>
              </a:spcBef>
              <a:spcAft>
                <a:spcPts val="0"/>
              </a:spcAft>
              <a:defRPr/>
            </a:pPr>
            <a:endParaRPr lang="en-US">
              <a:latin typeface="+mn-lt"/>
            </a:endParaRPr>
          </a:p>
        </p:txBody>
      </p:sp>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762000" y="11430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1" name="Date Placeholder 10"/>
          <p:cNvSpPr>
            <a:spLocks noGrp="1"/>
          </p:cNvSpPr>
          <p:nvPr>
            <p:ph type="dt" sz="half" idx="10"/>
          </p:nvPr>
        </p:nvSpPr>
        <p:spPr/>
        <p:txBody>
          <a:bodyPr/>
          <a:lstStyle/>
          <a:p>
            <a:fld id="{CEED3F7E-DE83-48DA-92C7-F15D92BFD9C2}" type="datetime1">
              <a:rPr lang="en-US" smtClean="0"/>
              <a:t>8/16/2018</a:t>
            </a:fld>
            <a:endParaRPr lang="en-US"/>
          </a:p>
        </p:txBody>
      </p:sp>
      <p:sp>
        <p:nvSpPr>
          <p:cNvPr id="16" name="Slide Number Placeholder 15"/>
          <p:cNvSpPr>
            <a:spLocks noGrp="1"/>
          </p:cNvSpPr>
          <p:nvPr>
            <p:ph type="sldNum" sz="quarter" idx="12"/>
          </p:nvPr>
        </p:nvSpPr>
        <p:spPr/>
        <p:txBody>
          <a:bodyPr/>
          <a:lstStyle/>
          <a:p>
            <a:fld id="{BFFEF632-3232-4B5E-A6EE-15636C3A051E}"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457200" y="0"/>
            <a:ext cx="8229600" cy="1143000"/>
          </a:xfrm>
        </p:spPr>
        <p:txBody>
          <a:bodyPr/>
          <a:lstStyle/>
          <a:p>
            <a:pPr eaLnBrk="1" hangingPunct="1"/>
            <a:r>
              <a:rPr lang="en-US" b="1" smtClean="0"/>
              <a:t>Copy Constructor</a:t>
            </a:r>
          </a:p>
        </p:txBody>
      </p:sp>
      <p:sp>
        <p:nvSpPr>
          <p:cNvPr id="4" name="TextBox 3"/>
          <p:cNvSpPr txBox="1"/>
          <p:nvPr/>
        </p:nvSpPr>
        <p:spPr>
          <a:xfrm>
            <a:off x="0" y="914400"/>
            <a:ext cx="5105400" cy="6001643"/>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scene3d>
            <a:camera prst="orthographicFront"/>
            <a:lightRig rig="threePt" dir="t"/>
          </a:scene3d>
          <a:sp3d>
            <a:bevelT/>
          </a:sp3d>
        </p:spPr>
        <p:txBody>
          <a:bodyPr>
            <a:spAutoFit/>
          </a:bodyPr>
          <a:lstStyle/>
          <a:p>
            <a:pPr fontAlgn="auto">
              <a:spcBef>
                <a:spcPts val="0"/>
              </a:spcBef>
              <a:spcAft>
                <a:spcPts val="0"/>
              </a:spcAft>
              <a:defRPr/>
            </a:pPr>
            <a:r>
              <a:rPr lang="en-US" sz="2400" b="1" dirty="0">
                <a:latin typeface="+mn-lt"/>
              </a:rPr>
              <a:t>class</a:t>
            </a:r>
            <a:r>
              <a:rPr lang="en-US" sz="2400" dirty="0">
                <a:latin typeface="+mn-lt"/>
              </a:rPr>
              <a:t> code</a:t>
            </a:r>
          </a:p>
          <a:p>
            <a:pPr fontAlgn="auto">
              <a:spcBef>
                <a:spcPts val="0"/>
              </a:spcBef>
              <a:spcAft>
                <a:spcPts val="0"/>
              </a:spcAft>
              <a:defRPr/>
            </a:pPr>
            <a:r>
              <a:rPr lang="en-US" sz="2400" dirty="0">
                <a:latin typeface="+mn-lt"/>
              </a:rPr>
              <a:t>{</a:t>
            </a:r>
          </a:p>
          <a:p>
            <a:pPr fontAlgn="auto">
              <a:spcBef>
                <a:spcPts val="0"/>
              </a:spcBef>
              <a:spcAft>
                <a:spcPts val="0"/>
              </a:spcAft>
              <a:defRPr/>
            </a:pPr>
            <a:r>
              <a:rPr lang="en-US" sz="2400" dirty="0">
                <a:latin typeface="+mn-lt"/>
              </a:rPr>
              <a:t>	</a:t>
            </a:r>
            <a:r>
              <a:rPr lang="en-US" sz="2400" dirty="0" err="1">
                <a:latin typeface="+mn-lt"/>
              </a:rPr>
              <a:t>int</a:t>
            </a:r>
            <a:r>
              <a:rPr lang="en-US" sz="2400" dirty="0">
                <a:latin typeface="+mn-lt"/>
              </a:rPr>
              <a:t> id;</a:t>
            </a:r>
          </a:p>
          <a:p>
            <a:pPr fontAlgn="auto">
              <a:spcBef>
                <a:spcPts val="0"/>
              </a:spcBef>
              <a:spcAft>
                <a:spcPts val="0"/>
              </a:spcAft>
              <a:defRPr/>
            </a:pPr>
            <a:r>
              <a:rPr lang="en-US" sz="2400" dirty="0">
                <a:latin typeface="+mn-lt"/>
              </a:rPr>
              <a:t>	</a:t>
            </a:r>
            <a:r>
              <a:rPr lang="en-US" sz="2400" b="1" dirty="0">
                <a:latin typeface="+mn-lt"/>
              </a:rPr>
              <a:t>public:</a:t>
            </a:r>
          </a:p>
          <a:p>
            <a:pPr fontAlgn="auto">
              <a:spcBef>
                <a:spcPts val="0"/>
              </a:spcBef>
              <a:spcAft>
                <a:spcPts val="0"/>
              </a:spcAft>
              <a:defRPr/>
            </a:pPr>
            <a:r>
              <a:rPr lang="en-US" sz="2400" dirty="0">
                <a:latin typeface="+mn-lt"/>
              </a:rPr>
              <a:t>  	code()    //constructor</a:t>
            </a:r>
          </a:p>
          <a:p>
            <a:pPr fontAlgn="auto">
              <a:spcBef>
                <a:spcPts val="0"/>
              </a:spcBef>
              <a:spcAft>
                <a:spcPts val="0"/>
              </a:spcAft>
              <a:defRPr/>
            </a:pPr>
            <a:r>
              <a:rPr lang="en-US" sz="2400" dirty="0">
                <a:latin typeface="+mn-lt"/>
              </a:rPr>
              <a:t>	{ id=100;}</a:t>
            </a:r>
          </a:p>
          <a:p>
            <a:pPr fontAlgn="auto">
              <a:spcBef>
                <a:spcPts val="0"/>
              </a:spcBef>
              <a:spcAft>
                <a:spcPts val="0"/>
              </a:spcAft>
              <a:defRPr/>
            </a:pPr>
            <a:r>
              <a:rPr lang="en-US" sz="2400" dirty="0">
                <a:latin typeface="+mn-lt"/>
              </a:rPr>
              <a:t>	code(code &amp;</a:t>
            </a:r>
            <a:r>
              <a:rPr lang="en-US" sz="2400" dirty="0" err="1">
                <a:latin typeface="+mn-lt"/>
              </a:rPr>
              <a:t>obj</a:t>
            </a:r>
            <a:r>
              <a:rPr lang="en-US" sz="2400" dirty="0">
                <a:latin typeface="+mn-lt"/>
              </a:rPr>
              <a:t>)   // constructor</a:t>
            </a:r>
          </a:p>
          <a:p>
            <a:pPr fontAlgn="auto">
              <a:spcBef>
                <a:spcPts val="0"/>
              </a:spcBef>
              <a:spcAft>
                <a:spcPts val="0"/>
              </a:spcAft>
              <a:defRPr/>
            </a:pPr>
            <a:r>
              <a:rPr lang="en-US" sz="2400" dirty="0">
                <a:latin typeface="+mn-lt"/>
              </a:rPr>
              <a:t>	{</a:t>
            </a:r>
          </a:p>
          <a:p>
            <a:pPr fontAlgn="auto">
              <a:spcBef>
                <a:spcPts val="0"/>
              </a:spcBef>
              <a:spcAft>
                <a:spcPts val="0"/>
              </a:spcAft>
              <a:defRPr/>
            </a:pPr>
            <a:r>
              <a:rPr lang="en-US" sz="2400" dirty="0">
                <a:latin typeface="+mn-lt"/>
              </a:rPr>
              <a:t>	id=obj.id;</a:t>
            </a:r>
          </a:p>
          <a:p>
            <a:pPr fontAlgn="auto">
              <a:spcBef>
                <a:spcPts val="0"/>
              </a:spcBef>
              <a:spcAft>
                <a:spcPts val="0"/>
              </a:spcAft>
              <a:defRPr/>
            </a:pPr>
            <a:r>
              <a:rPr lang="en-US" sz="2400" dirty="0">
                <a:latin typeface="+mn-lt"/>
              </a:rPr>
              <a:t>	}</a:t>
            </a:r>
          </a:p>
          <a:p>
            <a:pPr fontAlgn="auto">
              <a:spcBef>
                <a:spcPts val="0"/>
              </a:spcBef>
              <a:spcAft>
                <a:spcPts val="0"/>
              </a:spcAft>
              <a:defRPr/>
            </a:pPr>
            <a:r>
              <a:rPr lang="en-US" sz="2400" dirty="0">
                <a:latin typeface="+mn-lt"/>
              </a:rPr>
              <a:t>	void display()</a:t>
            </a:r>
          </a:p>
          <a:p>
            <a:pPr fontAlgn="auto">
              <a:spcBef>
                <a:spcPts val="0"/>
              </a:spcBef>
              <a:spcAft>
                <a:spcPts val="0"/>
              </a:spcAft>
              <a:defRPr/>
            </a:pPr>
            <a:r>
              <a:rPr lang="en-US" sz="2400" dirty="0">
                <a:latin typeface="+mn-lt"/>
              </a:rPr>
              <a:t>	{ </a:t>
            </a:r>
          </a:p>
          <a:p>
            <a:pPr fontAlgn="auto">
              <a:spcBef>
                <a:spcPts val="0"/>
              </a:spcBef>
              <a:spcAft>
                <a:spcPts val="0"/>
              </a:spcAft>
              <a:defRPr/>
            </a:pPr>
            <a:r>
              <a:rPr lang="en-US" sz="2400" dirty="0">
                <a:latin typeface="+mn-lt"/>
              </a:rPr>
              <a:t>                       </a:t>
            </a:r>
            <a:r>
              <a:rPr lang="en-US" sz="2400" dirty="0" err="1">
                <a:latin typeface="+mn-lt"/>
              </a:rPr>
              <a:t>cout</a:t>
            </a:r>
            <a:r>
              <a:rPr lang="en-US" sz="2400" dirty="0">
                <a:latin typeface="+mn-lt"/>
              </a:rPr>
              <a:t>&lt;&lt;id;</a:t>
            </a:r>
          </a:p>
          <a:p>
            <a:pPr fontAlgn="auto">
              <a:spcBef>
                <a:spcPts val="0"/>
              </a:spcBef>
              <a:spcAft>
                <a:spcPts val="0"/>
              </a:spcAft>
              <a:defRPr/>
            </a:pPr>
            <a:r>
              <a:rPr lang="en-US" sz="2400" dirty="0">
                <a:latin typeface="+mn-lt"/>
              </a:rPr>
              <a:t>                }</a:t>
            </a:r>
          </a:p>
          <a:p>
            <a:pPr fontAlgn="auto">
              <a:spcBef>
                <a:spcPts val="0"/>
              </a:spcBef>
              <a:spcAft>
                <a:spcPts val="0"/>
              </a:spcAft>
              <a:defRPr/>
            </a:pPr>
            <a:r>
              <a:rPr lang="en-US" sz="2400" dirty="0">
                <a:latin typeface="+mn-lt"/>
              </a:rPr>
              <a:t>};</a:t>
            </a:r>
          </a:p>
          <a:p>
            <a:pPr fontAlgn="auto">
              <a:spcBef>
                <a:spcPts val="0"/>
              </a:spcBef>
              <a:spcAft>
                <a:spcPts val="0"/>
              </a:spcAft>
              <a:defRPr/>
            </a:pPr>
            <a:endParaRPr lang="en-US" sz="2400" dirty="0">
              <a:latin typeface="+mn-lt"/>
            </a:endParaRPr>
          </a:p>
        </p:txBody>
      </p:sp>
      <p:sp>
        <p:nvSpPr>
          <p:cNvPr id="6" name="Rectangle 5"/>
          <p:cNvSpPr/>
          <p:nvPr/>
        </p:nvSpPr>
        <p:spPr>
          <a:xfrm>
            <a:off x="5029200" y="1066800"/>
            <a:ext cx="40386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000" dirty="0" err="1"/>
              <a:t>int</a:t>
            </a:r>
            <a:r>
              <a:rPr lang="en-US" sz="2000" dirty="0"/>
              <a:t> main()</a:t>
            </a:r>
          </a:p>
          <a:p>
            <a:pPr fontAlgn="auto">
              <a:spcBef>
                <a:spcPts val="0"/>
              </a:spcBef>
              <a:spcAft>
                <a:spcPts val="0"/>
              </a:spcAft>
              <a:defRPr/>
            </a:pPr>
            <a:r>
              <a:rPr lang="en-US" sz="2000" dirty="0"/>
              <a:t>{   code A(100);</a:t>
            </a:r>
          </a:p>
          <a:p>
            <a:pPr fontAlgn="auto">
              <a:spcBef>
                <a:spcPts val="0"/>
              </a:spcBef>
              <a:spcAft>
                <a:spcPts val="0"/>
              </a:spcAft>
              <a:defRPr/>
            </a:pPr>
            <a:r>
              <a:rPr lang="en-US" sz="2000" dirty="0"/>
              <a:t>     code B(A);</a:t>
            </a:r>
          </a:p>
          <a:p>
            <a:pPr fontAlgn="auto">
              <a:spcBef>
                <a:spcPts val="0"/>
              </a:spcBef>
              <a:spcAft>
                <a:spcPts val="0"/>
              </a:spcAft>
              <a:defRPr/>
            </a:pPr>
            <a:r>
              <a:rPr lang="en-US" sz="2000" dirty="0"/>
              <a:t>     code C=A;</a:t>
            </a:r>
          </a:p>
          <a:p>
            <a:pPr fontAlgn="auto">
              <a:spcBef>
                <a:spcPts val="0"/>
              </a:spcBef>
              <a:spcAft>
                <a:spcPts val="0"/>
              </a:spcAft>
              <a:defRPr/>
            </a:pPr>
            <a:r>
              <a:rPr lang="en-US" sz="2000" dirty="0"/>
              <a:t>     code D;</a:t>
            </a:r>
          </a:p>
          <a:p>
            <a:pPr fontAlgn="auto">
              <a:spcBef>
                <a:spcPts val="0"/>
              </a:spcBef>
              <a:spcAft>
                <a:spcPts val="0"/>
              </a:spcAft>
              <a:defRPr/>
            </a:pPr>
            <a:r>
              <a:rPr lang="en-US" sz="2000" dirty="0"/>
              <a:t>     D=A;   // wrong syntax for copy </a:t>
            </a:r>
            <a:r>
              <a:rPr lang="en-US" sz="2000" dirty="0" err="1"/>
              <a:t>construcor</a:t>
            </a:r>
            <a:r>
              <a:rPr lang="en-US" sz="2000" dirty="0"/>
              <a:t> </a:t>
            </a:r>
          </a:p>
          <a:p>
            <a:pPr fontAlgn="auto">
              <a:spcBef>
                <a:spcPts val="0"/>
              </a:spcBef>
              <a:spcAft>
                <a:spcPts val="0"/>
              </a:spcAft>
              <a:defRPr/>
            </a:pPr>
            <a:r>
              <a:rPr lang="en-US" sz="2000" dirty="0"/>
              <a:t>     </a:t>
            </a:r>
            <a:r>
              <a:rPr lang="en-US" sz="2000" dirty="0" err="1"/>
              <a:t>cout</a:t>
            </a:r>
            <a:r>
              <a:rPr lang="en-US" sz="2000" dirty="0"/>
              <a:t>&lt;&lt;“ id of A:”;        </a:t>
            </a:r>
            <a:r>
              <a:rPr lang="en-US" sz="2000" dirty="0" err="1"/>
              <a:t>A.display</a:t>
            </a:r>
            <a:r>
              <a:rPr lang="en-US" sz="2000" dirty="0"/>
              <a:t>();</a:t>
            </a:r>
          </a:p>
          <a:p>
            <a:pPr fontAlgn="auto">
              <a:spcBef>
                <a:spcPts val="0"/>
              </a:spcBef>
              <a:spcAft>
                <a:spcPts val="0"/>
              </a:spcAft>
              <a:defRPr/>
            </a:pPr>
            <a:r>
              <a:rPr lang="en-US" sz="2000" dirty="0"/>
              <a:t>     </a:t>
            </a:r>
            <a:r>
              <a:rPr lang="en-US" sz="2000" dirty="0" err="1"/>
              <a:t>cout</a:t>
            </a:r>
            <a:r>
              <a:rPr lang="en-US" sz="2000" dirty="0"/>
              <a:t>&lt;&lt;“ id of B:”;         </a:t>
            </a:r>
            <a:r>
              <a:rPr lang="en-US" sz="2000" dirty="0" err="1"/>
              <a:t>B.display</a:t>
            </a:r>
            <a:r>
              <a:rPr lang="en-US" sz="2000" dirty="0"/>
              <a:t>();</a:t>
            </a:r>
          </a:p>
          <a:p>
            <a:pPr fontAlgn="auto">
              <a:spcBef>
                <a:spcPts val="0"/>
              </a:spcBef>
              <a:spcAft>
                <a:spcPts val="0"/>
              </a:spcAft>
              <a:defRPr/>
            </a:pPr>
            <a:r>
              <a:rPr lang="en-US" sz="2000" dirty="0"/>
              <a:t>     </a:t>
            </a:r>
            <a:r>
              <a:rPr lang="en-US" sz="2000" dirty="0" err="1"/>
              <a:t>cout</a:t>
            </a:r>
            <a:r>
              <a:rPr lang="en-US" sz="2000" dirty="0"/>
              <a:t>&lt;&lt;“ id of C:”;         </a:t>
            </a:r>
            <a:r>
              <a:rPr lang="en-US" sz="2000" dirty="0" err="1"/>
              <a:t>C.display</a:t>
            </a:r>
            <a:r>
              <a:rPr lang="en-US" sz="2000" dirty="0"/>
              <a:t>();</a:t>
            </a:r>
          </a:p>
          <a:p>
            <a:pPr fontAlgn="auto">
              <a:spcBef>
                <a:spcPts val="0"/>
              </a:spcBef>
              <a:spcAft>
                <a:spcPts val="0"/>
              </a:spcAft>
              <a:defRPr/>
            </a:pPr>
            <a:r>
              <a:rPr lang="en-US" sz="2000" dirty="0"/>
              <a:t>    </a:t>
            </a:r>
            <a:r>
              <a:rPr lang="en-US" sz="2000" dirty="0" err="1"/>
              <a:t>cout</a:t>
            </a:r>
            <a:r>
              <a:rPr lang="en-US" sz="2000" dirty="0"/>
              <a:t>&lt;&lt;“ id of D:”;         </a:t>
            </a:r>
            <a:r>
              <a:rPr lang="en-US" sz="2000" dirty="0" err="1"/>
              <a:t>D.display</a:t>
            </a:r>
            <a:r>
              <a:rPr lang="en-US" sz="2000" dirty="0"/>
              <a:t>();</a:t>
            </a:r>
          </a:p>
          <a:p>
            <a:pPr fontAlgn="auto">
              <a:spcBef>
                <a:spcPts val="0"/>
              </a:spcBef>
              <a:spcAft>
                <a:spcPts val="0"/>
              </a:spcAft>
              <a:defRPr/>
            </a:pPr>
            <a:r>
              <a:rPr lang="en-US" sz="2000" dirty="0"/>
              <a:t>}</a:t>
            </a: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3276600" y="4648200"/>
            <a:ext cx="4419600" cy="1981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3200" b="1" dirty="0">
                <a:solidFill>
                  <a:srgbClr val="FF0000"/>
                </a:solidFill>
              </a:rPr>
              <a:t>Copy constructor is used to declare and initialize an object from another object</a:t>
            </a:r>
          </a:p>
        </p:txBody>
      </p:sp>
      <p:sp>
        <p:nvSpPr>
          <p:cNvPr id="9" name="Date Placeholder 8"/>
          <p:cNvSpPr>
            <a:spLocks noGrp="1"/>
          </p:cNvSpPr>
          <p:nvPr>
            <p:ph type="dt" sz="half" idx="10"/>
          </p:nvPr>
        </p:nvSpPr>
        <p:spPr/>
        <p:txBody>
          <a:bodyPr/>
          <a:lstStyle/>
          <a:p>
            <a:fld id="{97DA7434-835B-4B92-976C-2267E23E2A64}" type="datetime1">
              <a:rPr lang="en-US" smtClean="0"/>
              <a:t>8/16/2018</a:t>
            </a:fld>
            <a:endParaRPr lang="en-US"/>
          </a:p>
        </p:txBody>
      </p:sp>
      <p:sp>
        <p:nvSpPr>
          <p:cNvPr id="13" name="Slide Number Placeholder 12"/>
          <p:cNvSpPr>
            <a:spLocks noGrp="1"/>
          </p:cNvSpPr>
          <p:nvPr>
            <p:ph type="sldNum" sz="quarter" idx="12"/>
          </p:nvPr>
        </p:nvSpPr>
        <p:spPr/>
        <p:txBody>
          <a:bodyPr/>
          <a:lstStyle/>
          <a:p>
            <a:fld id="{BFFEF632-3232-4B5E-A6EE-15636C3A051E}"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b="1" smtClean="0"/>
              <a:t>Dynamic Constructors</a:t>
            </a:r>
          </a:p>
        </p:txBody>
      </p:sp>
      <p:sp>
        <p:nvSpPr>
          <p:cNvPr id="4" name="TextBox 3"/>
          <p:cNvSpPr txBox="1"/>
          <p:nvPr/>
        </p:nvSpPr>
        <p:spPr>
          <a:xfrm>
            <a:off x="1143000" y="2908043"/>
            <a:ext cx="6019800" cy="3949957"/>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3500000" scaled="1"/>
            <a:tileRect/>
          </a:gradFill>
          <a:scene3d>
            <a:camera prst="orthographicFront"/>
            <a:lightRig rig="threePt" dir="t"/>
          </a:scene3d>
          <a:sp3d>
            <a:bevelT/>
          </a:sp3d>
        </p:spPr>
        <p:txBody>
          <a:bodyPr/>
          <a:lstStyle/>
          <a:p>
            <a:pPr fontAlgn="auto">
              <a:spcBef>
                <a:spcPts val="0"/>
              </a:spcBef>
              <a:spcAft>
                <a:spcPts val="0"/>
              </a:spcAft>
              <a:defRPr/>
            </a:pPr>
            <a:r>
              <a:rPr lang="en-US" sz="2800" b="1" dirty="0">
                <a:latin typeface="+mn-lt"/>
              </a:rPr>
              <a:t>class</a:t>
            </a:r>
            <a:r>
              <a:rPr lang="en-US" sz="2800" dirty="0">
                <a:latin typeface="+mn-lt"/>
              </a:rPr>
              <a:t> </a:t>
            </a:r>
            <a:r>
              <a:rPr lang="en-US" sz="2800" dirty="0" err="1">
                <a:latin typeface="+mn-lt"/>
              </a:rPr>
              <a:t>Sum_Array</a:t>
            </a:r>
            <a:endParaRPr lang="en-US" sz="2800" dirty="0">
              <a:latin typeface="+mn-lt"/>
            </a:endParaRPr>
          </a:p>
          <a:p>
            <a:pPr fontAlgn="auto">
              <a:spcBef>
                <a:spcPts val="0"/>
              </a:spcBef>
              <a:spcAft>
                <a:spcPts val="0"/>
              </a:spcAft>
              <a:defRPr/>
            </a:pPr>
            <a:r>
              <a:rPr lang="en-US" sz="2800" dirty="0">
                <a:latin typeface="+mn-lt"/>
              </a:rPr>
              <a:t>{</a:t>
            </a:r>
          </a:p>
          <a:p>
            <a:pPr fontAlgn="auto">
              <a:spcBef>
                <a:spcPts val="0"/>
              </a:spcBef>
              <a:spcAft>
                <a:spcPts val="0"/>
              </a:spcAft>
              <a:defRPr/>
            </a:pPr>
            <a:r>
              <a:rPr lang="en-US" sz="2800" dirty="0">
                <a:latin typeface="+mn-lt"/>
              </a:rPr>
              <a:t>	</a:t>
            </a:r>
            <a:r>
              <a:rPr lang="en-US" sz="2800" dirty="0" err="1">
                <a:latin typeface="+mn-lt"/>
              </a:rPr>
              <a:t>int</a:t>
            </a:r>
            <a:r>
              <a:rPr lang="en-US" sz="2800" dirty="0">
                <a:latin typeface="+mn-lt"/>
              </a:rPr>
              <a:t> *p;</a:t>
            </a:r>
          </a:p>
          <a:p>
            <a:pPr fontAlgn="auto">
              <a:spcBef>
                <a:spcPts val="0"/>
              </a:spcBef>
              <a:spcAft>
                <a:spcPts val="0"/>
              </a:spcAft>
              <a:defRPr/>
            </a:pPr>
            <a:r>
              <a:rPr lang="en-US" sz="2800" dirty="0">
                <a:latin typeface="+mn-lt"/>
              </a:rPr>
              <a:t>	</a:t>
            </a:r>
            <a:r>
              <a:rPr lang="en-US" sz="2800" b="1" dirty="0">
                <a:latin typeface="+mn-lt"/>
              </a:rPr>
              <a:t>public:</a:t>
            </a:r>
          </a:p>
          <a:p>
            <a:pPr fontAlgn="auto">
              <a:spcBef>
                <a:spcPts val="0"/>
              </a:spcBef>
              <a:spcAft>
                <a:spcPts val="0"/>
              </a:spcAft>
              <a:defRPr/>
            </a:pPr>
            <a:r>
              <a:rPr lang="en-US" sz="2800" dirty="0">
                <a:latin typeface="+mn-lt"/>
              </a:rPr>
              <a:t>	</a:t>
            </a:r>
            <a:r>
              <a:rPr lang="en-US" sz="2800" dirty="0" err="1">
                <a:latin typeface="+mn-lt"/>
              </a:rPr>
              <a:t>Sum_Array</a:t>
            </a:r>
            <a:r>
              <a:rPr lang="en-US" sz="2800" dirty="0">
                <a:latin typeface="+mn-lt"/>
              </a:rPr>
              <a:t>(</a:t>
            </a:r>
            <a:r>
              <a:rPr lang="en-US" sz="2800" dirty="0" err="1">
                <a:latin typeface="+mn-lt"/>
              </a:rPr>
              <a:t>int</a:t>
            </a:r>
            <a:r>
              <a:rPr lang="en-US" sz="2800" dirty="0">
                <a:latin typeface="+mn-lt"/>
              </a:rPr>
              <a:t> </a:t>
            </a:r>
            <a:r>
              <a:rPr lang="en-US" sz="2800" dirty="0" err="1">
                <a:latin typeface="+mn-lt"/>
              </a:rPr>
              <a:t>sz</a:t>
            </a:r>
            <a:r>
              <a:rPr lang="en-US" sz="2800" dirty="0">
                <a:latin typeface="+mn-lt"/>
              </a:rPr>
              <a:t>) // constructor</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p=new </a:t>
            </a:r>
            <a:r>
              <a:rPr lang="en-US" sz="2800" dirty="0" err="1">
                <a:latin typeface="+mn-lt"/>
              </a:rPr>
              <a:t>int</a:t>
            </a:r>
            <a:r>
              <a:rPr lang="en-US" sz="2800" dirty="0">
                <a:latin typeface="+mn-lt"/>
              </a:rPr>
              <a:t>[</a:t>
            </a:r>
            <a:r>
              <a:rPr lang="en-US" sz="2800" dirty="0" err="1">
                <a:latin typeface="+mn-lt"/>
              </a:rPr>
              <a:t>sz</a:t>
            </a:r>
            <a:r>
              <a:rPr lang="en-US" sz="2800" dirty="0">
                <a:latin typeface="+mn-lt"/>
              </a:rPr>
              <a:t>];</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a:t>
            </a:r>
          </a:p>
          <a:p>
            <a:pPr fontAlgn="auto">
              <a:spcBef>
                <a:spcPts val="0"/>
              </a:spcBef>
              <a:spcAft>
                <a:spcPts val="0"/>
              </a:spcAft>
              <a:defRPr/>
            </a:pPr>
            <a:endParaRPr lang="en-US" sz="2800" dirty="0">
              <a:latin typeface="+mn-lt"/>
            </a:endParaRPr>
          </a:p>
        </p:txBody>
      </p:sp>
      <p:sp>
        <p:nvSpPr>
          <p:cNvPr id="5" name="Rectangle 4"/>
          <p:cNvSpPr/>
          <p:nvPr/>
        </p:nvSpPr>
        <p:spPr>
          <a:xfrm>
            <a:off x="228600" y="1219200"/>
            <a:ext cx="8382000" cy="1524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200" b="1" dirty="0">
                <a:solidFill>
                  <a:srgbClr val="023018"/>
                </a:solidFill>
              </a:rPr>
              <a:t>Used to allocate memory at the time of object creation</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ate Placeholder 7"/>
          <p:cNvSpPr>
            <a:spLocks noGrp="1"/>
          </p:cNvSpPr>
          <p:nvPr>
            <p:ph type="dt" sz="half" idx="10"/>
          </p:nvPr>
        </p:nvSpPr>
        <p:spPr/>
        <p:txBody>
          <a:bodyPr/>
          <a:lstStyle/>
          <a:p>
            <a:fld id="{6149D5BD-F917-4CD0-BE37-20DAD7D40549}" type="datetime1">
              <a:rPr lang="en-US" smtClean="0"/>
              <a:t>8/16/2018</a:t>
            </a:fld>
            <a:endParaRPr lang="en-US"/>
          </a:p>
        </p:txBody>
      </p:sp>
      <p:sp>
        <p:nvSpPr>
          <p:cNvPr id="12" name="Slide Number Placeholder 11"/>
          <p:cNvSpPr>
            <a:spLocks noGrp="1"/>
          </p:cNvSpPr>
          <p:nvPr>
            <p:ph type="sldNum" sz="quarter" idx="12"/>
          </p:nvPr>
        </p:nvSpPr>
        <p:spPr/>
        <p:txBody>
          <a:bodyPr/>
          <a:lstStyle/>
          <a:p>
            <a:fld id="{BFFEF632-3232-4B5E-A6EE-15636C3A051E}"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b="1" smtClean="0"/>
              <a:t>Destructors</a:t>
            </a:r>
          </a:p>
        </p:txBody>
      </p:sp>
      <p:sp>
        <p:nvSpPr>
          <p:cNvPr id="116739" name="Content Placeholder 2"/>
          <p:cNvSpPr>
            <a:spLocks noGrp="1"/>
          </p:cNvSpPr>
          <p:nvPr>
            <p:ph idx="1"/>
          </p:nvPr>
        </p:nvSpPr>
        <p:spPr>
          <a:xfrm>
            <a:off x="457200" y="1447800"/>
            <a:ext cx="8229600" cy="3657600"/>
          </a:xfrm>
        </p:spPr>
        <p:txBody>
          <a:bodyPr>
            <a:normAutofit lnSpcReduction="10000"/>
          </a:bodyPr>
          <a:lstStyle/>
          <a:p>
            <a:pPr algn="just" eaLnBrk="1" hangingPunct="1"/>
            <a:r>
              <a:rPr lang="en-US" dirty="0" smtClean="0"/>
              <a:t>A </a:t>
            </a:r>
            <a:r>
              <a:rPr lang="en-US" b="1" dirty="0" smtClean="0"/>
              <a:t>destructor</a:t>
            </a:r>
            <a:r>
              <a:rPr lang="en-US" dirty="0" smtClean="0"/>
              <a:t> function is a special function that is a </a:t>
            </a:r>
            <a:r>
              <a:rPr lang="en-US" b="1" dirty="0" smtClean="0"/>
              <a:t>member of a class</a:t>
            </a:r>
            <a:r>
              <a:rPr lang="en-US" dirty="0" smtClean="0"/>
              <a:t> and has the </a:t>
            </a:r>
            <a:r>
              <a:rPr lang="en-US" b="1" dirty="0" smtClean="0"/>
              <a:t>same name </a:t>
            </a:r>
            <a:r>
              <a:rPr lang="en-US" dirty="0" smtClean="0"/>
              <a:t>as that </a:t>
            </a:r>
            <a:r>
              <a:rPr lang="en-US" b="1" dirty="0" smtClean="0"/>
              <a:t>class </a:t>
            </a:r>
            <a:r>
              <a:rPr lang="en-US" dirty="0" smtClean="0"/>
              <a:t>used to</a:t>
            </a:r>
            <a:r>
              <a:rPr lang="en-US" b="1" dirty="0" smtClean="0"/>
              <a:t> destroy </a:t>
            </a:r>
            <a:r>
              <a:rPr lang="en-US" dirty="0" smtClean="0"/>
              <a:t>the</a:t>
            </a:r>
            <a:r>
              <a:rPr lang="en-US" b="1" dirty="0" smtClean="0"/>
              <a:t> objects</a:t>
            </a:r>
            <a:r>
              <a:rPr lang="en-US" dirty="0" smtClean="0"/>
              <a:t>.</a:t>
            </a:r>
          </a:p>
          <a:p>
            <a:pPr algn="just" eaLnBrk="1" hangingPunct="1"/>
            <a:r>
              <a:rPr lang="en-US" dirty="0" smtClean="0"/>
              <a:t>Must be declared in </a:t>
            </a:r>
            <a:r>
              <a:rPr lang="en-US" b="1" dirty="0" smtClean="0"/>
              <a:t>public</a:t>
            </a:r>
            <a:r>
              <a:rPr lang="en-US" dirty="0" smtClean="0"/>
              <a:t> section.</a:t>
            </a:r>
          </a:p>
          <a:p>
            <a:pPr algn="just" eaLnBrk="1" hangingPunct="1"/>
            <a:r>
              <a:rPr lang="en-US" dirty="0" smtClean="0"/>
              <a:t>Destructor do </a:t>
            </a:r>
            <a:r>
              <a:rPr lang="en-US" b="1" dirty="0" smtClean="0"/>
              <a:t>not</a:t>
            </a:r>
            <a:r>
              <a:rPr lang="en-US" dirty="0" smtClean="0"/>
              <a:t> have </a:t>
            </a:r>
            <a:r>
              <a:rPr lang="en-US" b="1" dirty="0" smtClean="0"/>
              <a:t>arguments</a:t>
            </a:r>
            <a:r>
              <a:rPr lang="en-US" dirty="0" smtClean="0"/>
              <a:t> &amp; </a:t>
            </a:r>
            <a:r>
              <a:rPr lang="en-US" b="1" dirty="0" smtClean="0"/>
              <a:t>return type</a:t>
            </a:r>
            <a:r>
              <a:rPr lang="en-US" dirty="0" smtClean="0"/>
              <a:t>.</a:t>
            </a:r>
          </a:p>
          <a:p>
            <a:pPr algn="just" eaLnBrk="1" hangingPunct="1">
              <a:buFont typeface="Arial" pitchFamily="34" charset="0"/>
              <a:buNone/>
            </a:pPr>
            <a:endParaRPr lang="en-US" dirty="0" smtClean="0"/>
          </a:p>
          <a:p>
            <a:pPr algn="just" eaLnBrk="1" hangingPunct="1">
              <a:buFont typeface="Arial" pitchFamily="34" charset="0"/>
              <a:buNone/>
            </a:pPr>
            <a:endParaRPr lang="en-US" dirty="0" smtClean="0"/>
          </a:p>
          <a:p>
            <a:pPr algn="just" eaLnBrk="1" hangingPunct="1">
              <a:buFont typeface="Arial" pitchFamily="34" charset="0"/>
              <a:buNone/>
            </a:pPr>
            <a:endParaRPr lang="en-US" dirty="0" smtClean="0"/>
          </a:p>
        </p:txBody>
      </p:sp>
      <p:sp>
        <p:nvSpPr>
          <p:cNvPr id="4" name="Rectangle 3"/>
          <p:cNvSpPr/>
          <p:nvPr/>
        </p:nvSpPr>
        <p:spPr>
          <a:xfrm>
            <a:off x="1676400" y="4800600"/>
            <a:ext cx="5715000" cy="1524000"/>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a:solidFill>
              <a:schemeClr val="tx1">
                <a:lumMod val="65000"/>
                <a:lumOff val="35000"/>
              </a:schemeClr>
            </a:solidFill>
          </a:ln>
          <a:scene3d>
            <a:camera prst="obliqueBottomRigh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tx1">
                    <a:lumMod val="95000"/>
                    <a:lumOff val="5000"/>
                  </a:schemeClr>
                </a:solidFill>
              </a:rPr>
              <a:t>NOTE: </a:t>
            </a:r>
          </a:p>
          <a:p>
            <a:pPr fontAlgn="auto">
              <a:spcBef>
                <a:spcPts val="0"/>
              </a:spcBef>
              <a:spcAft>
                <a:spcPts val="0"/>
              </a:spcAft>
              <a:defRPr/>
            </a:pPr>
            <a:r>
              <a:rPr lang="en-US" sz="2800" dirty="0">
                <a:solidFill>
                  <a:schemeClr val="tx1">
                    <a:lumMod val="95000"/>
                    <a:lumOff val="5000"/>
                  </a:schemeClr>
                </a:solidFill>
              </a:rPr>
              <a:t>A class can have </a:t>
            </a:r>
            <a:r>
              <a:rPr lang="en-US" sz="2800" b="1" dirty="0">
                <a:solidFill>
                  <a:schemeClr val="tx1">
                    <a:lumMod val="95000"/>
                    <a:lumOff val="5000"/>
                  </a:schemeClr>
                </a:solidFill>
              </a:rPr>
              <a:t>ONLY ONE </a:t>
            </a:r>
            <a:r>
              <a:rPr lang="en-US" sz="2800" dirty="0">
                <a:solidFill>
                  <a:schemeClr val="tx1">
                    <a:lumMod val="95000"/>
                    <a:lumOff val="5000"/>
                  </a:schemeClr>
                </a:solidFill>
              </a:rPr>
              <a:t>destructor</a:t>
            </a:r>
          </a:p>
        </p:txBody>
      </p:sp>
      <p:grpSp>
        <p:nvGrpSpPr>
          <p:cNvPr id="11" name="Group 10"/>
          <p:cNvGrpSpPr/>
          <p:nvPr/>
        </p:nvGrpSpPr>
        <p:grpSpPr>
          <a:xfrm>
            <a:off x="0" y="0"/>
            <a:ext cx="9144000" cy="6858000"/>
            <a:chOff x="0" y="0"/>
            <a:chExt cx="9144000" cy="6858000"/>
          </a:xfrm>
        </p:grpSpPr>
        <p:sp>
          <p:nvSpPr>
            <p:cNvPr id="12" name="Rectangle 11"/>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9" name="Date Placeholder 8"/>
          <p:cNvSpPr>
            <a:spLocks noGrp="1"/>
          </p:cNvSpPr>
          <p:nvPr>
            <p:ph type="dt" sz="half" idx="10"/>
          </p:nvPr>
        </p:nvSpPr>
        <p:spPr/>
        <p:txBody>
          <a:bodyPr/>
          <a:lstStyle/>
          <a:p>
            <a:fld id="{22674E54-171C-4B4C-A1A8-C04EF5E17100}" type="datetime1">
              <a:rPr lang="en-US" smtClean="0"/>
              <a:t>8/16/2018</a:t>
            </a:fld>
            <a:endParaRPr lang="en-US"/>
          </a:p>
        </p:txBody>
      </p:sp>
      <p:sp>
        <p:nvSpPr>
          <p:cNvPr id="10" name="Slide Number Placeholder 9"/>
          <p:cNvSpPr>
            <a:spLocks noGrp="1"/>
          </p:cNvSpPr>
          <p:nvPr>
            <p:ph type="sldNum" sz="quarter" idx="12"/>
          </p:nvPr>
        </p:nvSpPr>
        <p:spPr/>
        <p:txBody>
          <a:bodyPr/>
          <a:lstStyle/>
          <a:p>
            <a:fld id="{BFFEF632-3232-4B5E-A6EE-15636C3A051E}"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b="1" smtClean="0"/>
              <a:t>Destructors</a:t>
            </a:r>
            <a:endParaRPr lang="en-US" smtClean="0"/>
          </a:p>
        </p:txBody>
      </p:sp>
      <p:sp>
        <p:nvSpPr>
          <p:cNvPr id="4" name="Content Placeholder 2"/>
          <p:cNvSpPr txBox="1">
            <a:spLocks/>
          </p:cNvSpPr>
          <p:nvPr/>
        </p:nvSpPr>
        <p:spPr>
          <a:xfrm>
            <a:off x="304800" y="1427015"/>
            <a:ext cx="3200400" cy="2895600"/>
          </a:xfrm>
          <a:prstGeom prst="rect">
            <a:avLst/>
          </a:prstGeom>
          <a:solidFill>
            <a:schemeClr val="bg1">
              <a:lumMod val="85000"/>
            </a:schemeClr>
          </a:solidFill>
          <a:scene3d>
            <a:camera prst="orthographicFront"/>
            <a:lightRig rig="threePt" dir="t"/>
          </a:scene3d>
          <a:sp3d>
            <a:bevelT/>
          </a:sp3d>
        </p:spPr>
        <p:txBody>
          <a:bodyPr>
            <a:normAutofit fontScale="92500" lnSpcReduction="20000"/>
          </a:bodyPr>
          <a:lstStyle/>
          <a:p>
            <a:pPr marL="342900" indent="-342900" fontAlgn="auto">
              <a:spcBef>
                <a:spcPct val="20000"/>
              </a:spcBef>
              <a:spcAft>
                <a:spcPts val="0"/>
              </a:spcAft>
              <a:buFont typeface="Arial" pitchFamily="34" charset="0"/>
              <a:buNone/>
              <a:defRPr/>
            </a:pPr>
            <a:r>
              <a:rPr lang="en-US" sz="3200" b="1" dirty="0" err="1">
                <a:latin typeface="+mn-lt"/>
              </a:rPr>
              <a:t>Synatax</a:t>
            </a:r>
            <a:r>
              <a:rPr lang="en-US" sz="3200" b="1" dirty="0">
                <a:latin typeface="+mn-lt"/>
              </a:rPr>
              <a:t>:</a:t>
            </a:r>
          </a:p>
          <a:p>
            <a:pPr marL="342900" indent="-342900" fontAlgn="auto">
              <a:spcBef>
                <a:spcPct val="20000"/>
              </a:spcBef>
              <a:spcAft>
                <a:spcPts val="0"/>
              </a:spcAft>
              <a:buFont typeface="Arial" pitchFamily="34" charset="0"/>
              <a:buNone/>
              <a:defRPr/>
            </a:pPr>
            <a:r>
              <a:rPr lang="en-US" sz="3200" b="1" dirty="0">
                <a:latin typeface="+mn-lt"/>
              </a:rPr>
              <a:t>class</a:t>
            </a:r>
            <a:r>
              <a:rPr lang="en-US" sz="3200" dirty="0">
                <a:latin typeface="+mn-lt"/>
              </a:rPr>
              <a:t>  </a:t>
            </a:r>
            <a:r>
              <a:rPr lang="en-US" sz="3200" dirty="0" err="1">
                <a:latin typeface="+mn-lt"/>
              </a:rPr>
              <a:t>class_name</a:t>
            </a: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public:   </a:t>
            </a:r>
          </a:p>
          <a:p>
            <a:pPr marL="342900" indent="-342900" fontAlgn="auto">
              <a:spcBef>
                <a:spcPct val="20000"/>
              </a:spcBef>
              <a:spcAft>
                <a:spcPts val="0"/>
              </a:spcAft>
              <a:buFont typeface="Arial" pitchFamily="34" charset="0"/>
              <a:buNone/>
              <a:defRPr/>
            </a:pPr>
            <a:r>
              <a:rPr lang="en-US" sz="3200" b="1" dirty="0">
                <a:latin typeface="+mn-lt"/>
              </a:rPr>
              <a:t>~</a:t>
            </a:r>
            <a:r>
              <a:rPr lang="en-US" sz="3200" dirty="0" err="1">
                <a:latin typeface="+mn-lt"/>
              </a:rPr>
              <a:t>class_name</a:t>
            </a: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a:t>
            </a:r>
          </a:p>
        </p:txBody>
      </p:sp>
      <p:sp>
        <p:nvSpPr>
          <p:cNvPr id="8" name="TextBox 7"/>
          <p:cNvSpPr txBox="1"/>
          <p:nvPr/>
        </p:nvSpPr>
        <p:spPr>
          <a:xfrm>
            <a:off x="4572000" y="1447800"/>
            <a:ext cx="4343400" cy="4401205"/>
          </a:xfrm>
          <a:prstGeom prst="rect">
            <a:avLst/>
          </a:prstGeom>
          <a:solidFill>
            <a:schemeClr val="accent2">
              <a:lumMod val="20000"/>
              <a:lumOff val="80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2800" b="1" dirty="0">
                <a:latin typeface="+mn-lt"/>
              </a:rPr>
              <a:t>Example: </a:t>
            </a:r>
          </a:p>
          <a:p>
            <a:pPr fontAlgn="auto">
              <a:spcBef>
                <a:spcPts val="0"/>
              </a:spcBef>
              <a:spcAft>
                <a:spcPts val="0"/>
              </a:spcAft>
              <a:defRPr/>
            </a:pPr>
            <a:r>
              <a:rPr lang="en-US" sz="2800" b="1" dirty="0">
                <a:latin typeface="+mn-lt"/>
              </a:rPr>
              <a:t>class</a:t>
            </a:r>
            <a:r>
              <a:rPr lang="en-US" sz="2800" dirty="0">
                <a:latin typeface="+mn-lt"/>
              </a:rPr>
              <a:t> student </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a:t>
            </a:r>
            <a:r>
              <a:rPr lang="en-US" sz="2800" b="1" dirty="0">
                <a:latin typeface="+mn-lt"/>
              </a:rPr>
              <a:t>public:</a:t>
            </a:r>
          </a:p>
          <a:p>
            <a:pPr fontAlgn="auto">
              <a:spcBef>
                <a:spcPts val="0"/>
              </a:spcBef>
              <a:spcAft>
                <a:spcPts val="0"/>
              </a:spcAft>
              <a:defRPr/>
            </a:pPr>
            <a:r>
              <a:rPr lang="en-US" sz="2800" dirty="0">
                <a:latin typeface="+mn-lt"/>
              </a:rPr>
              <a:t>        </a:t>
            </a:r>
            <a:r>
              <a:rPr lang="en-US" sz="2800" b="1" dirty="0">
                <a:latin typeface="+mn-lt"/>
              </a:rPr>
              <a:t>~</a:t>
            </a:r>
            <a:r>
              <a:rPr lang="en-US" sz="2800" dirty="0">
                <a:latin typeface="+mn-lt"/>
              </a:rPr>
              <a:t>student()</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a:t>
            </a:r>
            <a:r>
              <a:rPr lang="en-US" sz="2800" dirty="0" err="1">
                <a:latin typeface="+mn-lt"/>
              </a:rPr>
              <a:t>cout</a:t>
            </a:r>
            <a:r>
              <a:rPr lang="en-US" sz="2800" dirty="0">
                <a:latin typeface="+mn-lt"/>
              </a:rPr>
              <a:t>&lt;&lt;“Destructor”;</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a:t>
            </a:r>
          </a:p>
          <a:p>
            <a:pPr fontAlgn="auto">
              <a:spcBef>
                <a:spcPts val="0"/>
              </a:spcBef>
              <a:spcAft>
                <a:spcPts val="0"/>
              </a:spcAft>
              <a:defRPr/>
            </a:pPr>
            <a:endParaRPr lang="en-US" sz="2800" dirty="0">
              <a:latin typeface="+mn-lt"/>
            </a:endParaRP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3" name="Date Placeholder 12"/>
          <p:cNvSpPr>
            <a:spLocks noGrp="1"/>
          </p:cNvSpPr>
          <p:nvPr>
            <p:ph type="dt" sz="half" idx="10"/>
          </p:nvPr>
        </p:nvSpPr>
        <p:spPr/>
        <p:txBody>
          <a:bodyPr/>
          <a:lstStyle/>
          <a:p>
            <a:fld id="{BE244C70-13D2-4313-9C9B-7159440F3B98}"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b="1" smtClean="0"/>
              <a:t>Local Classes</a:t>
            </a:r>
          </a:p>
        </p:txBody>
      </p:sp>
      <p:sp>
        <p:nvSpPr>
          <p:cNvPr id="118787" name="Content Placeholder 2"/>
          <p:cNvSpPr>
            <a:spLocks noGrp="1"/>
          </p:cNvSpPr>
          <p:nvPr>
            <p:ph idx="1"/>
          </p:nvPr>
        </p:nvSpPr>
        <p:spPr>
          <a:xfrm>
            <a:off x="457200" y="1295400"/>
            <a:ext cx="8229600" cy="990600"/>
          </a:xfrm>
        </p:spPr>
        <p:txBody>
          <a:bodyPr>
            <a:normAutofit lnSpcReduction="10000"/>
          </a:bodyPr>
          <a:lstStyle/>
          <a:p>
            <a:r>
              <a:rPr lang="en-US" dirty="0" smtClean="0"/>
              <a:t>A class defined </a:t>
            </a:r>
            <a:r>
              <a:rPr lang="en-US" b="1" dirty="0" smtClean="0"/>
              <a:t>within a function </a:t>
            </a:r>
            <a:r>
              <a:rPr lang="en-US" dirty="0" smtClean="0"/>
              <a:t>is called Local Class.</a:t>
            </a:r>
          </a:p>
        </p:txBody>
      </p:sp>
      <p:sp>
        <p:nvSpPr>
          <p:cNvPr id="4" name="TextBox 3"/>
          <p:cNvSpPr txBox="1"/>
          <p:nvPr/>
        </p:nvSpPr>
        <p:spPr>
          <a:xfrm>
            <a:off x="4419600" y="2102108"/>
            <a:ext cx="4724400" cy="4832092"/>
          </a:xfrm>
          <a:prstGeom prst="rect">
            <a:avLst/>
          </a:prstGeom>
          <a:solidFill>
            <a:srgbClr val="A7FBC3"/>
          </a:solidFill>
          <a:scene3d>
            <a:camera prst="orthographicFront"/>
            <a:lightRig rig="threePt" dir="t"/>
          </a:scene3d>
          <a:sp3d>
            <a:bevelT/>
          </a:sp3d>
        </p:spPr>
        <p:txBody>
          <a:bodyPr>
            <a:spAutoFit/>
          </a:bodyPr>
          <a:lstStyle/>
          <a:p>
            <a:pPr fontAlgn="auto">
              <a:spcBef>
                <a:spcPts val="0"/>
              </a:spcBef>
              <a:spcAft>
                <a:spcPts val="0"/>
              </a:spcAft>
              <a:defRPr/>
            </a:pPr>
            <a:r>
              <a:rPr lang="en-US" sz="2800" dirty="0">
                <a:latin typeface="+mn-lt"/>
              </a:rPr>
              <a:t>void fun()</a:t>
            </a:r>
          </a:p>
          <a:p>
            <a:pPr fontAlgn="auto">
              <a:spcBef>
                <a:spcPts val="0"/>
              </a:spcBef>
              <a:spcAft>
                <a:spcPts val="0"/>
              </a:spcAft>
              <a:defRPr/>
            </a:pPr>
            <a:r>
              <a:rPr lang="en-US" sz="2800" dirty="0">
                <a:latin typeface="+mn-lt"/>
              </a:rPr>
              <a:t>{</a:t>
            </a:r>
          </a:p>
          <a:p>
            <a:pPr fontAlgn="auto">
              <a:spcBef>
                <a:spcPts val="0"/>
              </a:spcBef>
              <a:spcAft>
                <a:spcPts val="0"/>
              </a:spcAft>
              <a:defRPr/>
            </a:pPr>
            <a:r>
              <a:rPr lang="en-US" sz="2800" dirty="0">
                <a:latin typeface="+mn-lt"/>
              </a:rPr>
              <a:t>    class </a:t>
            </a:r>
            <a:r>
              <a:rPr lang="en-US" sz="2800" dirty="0" err="1">
                <a:latin typeface="+mn-lt"/>
              </a:rPr>
              <a:t>myclass</a:t>
            </a:r>
            <a:r>
              <a:rPr lang="en-US" sz="2800" dirty="0">
                <a:latin typeface="+mn-lt"/>
              </a:rPr>
              <a:t> {</a:t>
            </a:r>
          </a:p>
          <a:p>
            <a:pPr fontAlgn="auto">
              <a:spcBef>
                <a:spcPts val="0"/>
              </a:spcBef>
              <a:spcAft>
                <a:spcPts val="0"/>
              </a:spcAft>
              <a:defRPr/>
            </a:pPr>
            <a:r>
              <a:rPr lang="en-US" sz="2800" dirty="0">
                <a:latin typeface="+mn-lt"/>
              </a:rPr>
              <a:t>       </a:t>
            </a:r>
            <a:r>
              <a:rPr lang="en-US" sz="2800" dirty="0" err="1">
                <a:latin typeface="+mn-lt"/>
              </a:rPr>
              <a:t>int</a:t>
            </a:r>
            <a:r>
              <a:rPr lang="en-US" sz="2800" dirty="0">
                <a:latin typeface="+mn-lt"/>
              </a:rPr>
              <a:t> </a:t>
            </a:r>
            <a:r>
              <a:rPr lang="en-US" sz="2800" dirty="0" err="1">
                <a:latin typeface="+mn-lt"/>
              </a:rPr>
              <a:t>i</a:t>
            </a:r>
            <a:r>
              <a:rPr lang="en-US" sz="2800" dirty="0">
                <a:latin typeface="+mn-lt"/>
              </a:rPr>
              <a:t>;</a:t>
            </a:r>
          </a:p>
          <a:p>
            <a:pPr fontAlgn="auto">
              <a:spcBef>
                <a:spcPts val="0"/>
              </a:spcBef>
              <a:spcAft>
                <a:spcPts val="0"/>
              </a:spcAft>
              <a:defRPr/>
            </a:pPr>
            <a:r>
              <a:rPr lang="en-US" sz="2800" dirty="0">
                <a:latin typeface="+mn-lt"/>
              </a:rPr>
              <a:t>       public:</a:t>
            </a:r>
          </a:p>
          <a:p>
            <a:pPr fontAlgn="auto">
              <a:spcBef>
                <a:spcPts val="0"/>
              </a:spcBef>
              <a:spcAft>
                <a:spcPts val="0"/>
              </a:spcAft>
              <a:defRPr/>
            </a:pPr>
            <a:r>
              <a:rPr lang="en-US" sz="2800" dirty="0">
                <a:latin typeface="+mn-lt"/>
              </a:rPr>
              <a:t>       void </a:t>
            </a:r>
            <a:r>
              <a:rPr lang="en-US" sz="2800" dirty="0" err="1">
                <a:latin typeface="+mn-lt"/>
              </a:rPr>
              <a:t>put_i</a:t>
            </a:r>
            <a:r>
              <a:rPr lang="en-US" sz="2800" dirty="0">
                <a:latin typeface="+mn-lt"/>
              </a:rPr>
              <a:t>(</a:t>
            </a:r>
            <a:r>
              <a:rPr lang="en-US" sz="2800" dirty="0" err="1">
                <a:latin typeface="+mn-lt"/>
              </a:rPr>
              <a:t>int</a:t>
            </a:r>
            <a:r>
              <a:rPr lang="en-US" sz="2800" dirty="0">
                <a:latin typeface="+mn-lt"/>
              </a:rPr>
              <a:t> n) { </a:t>
            </a:r>
            <a:r>
              <a:rPr lang="en-US" sz="2800" dirty="0" err="1">
                <a:latin typeface="+mn-lt"/>
              </a:rPr>
              <a:t>i</a:t>
            </a:r>
            <a:r>
              <a:rPr lang="en-US" sz="2800" dirty="0">
                <a:latin typeface="+mn-lt"/>
              </a:rPr>
              <a:t>=n; }</a:t>
            </a:r>
          </a:p>
          <a:p>
            <a:pPr fontAlgn="auto">
              <a:spcBef>
                <a:spcPts val="0"/>
              </a:spcBef>
              <a:spcAft>
                <a:spcPts val="0"/>
              </a:spcAft>
              <a:defRPr/>
            </a:pPr>
            <a:r>
              <a:rPr lang="en-US" sz="2800" dirty="0">
                <a:latin typeface="+mn-lt"/>
              </a:rPr>
              <a:t>       </a:t>
            </a:r>
            <a:r>
              <a:rPr lang="en-US" sz="2800" dirty="0" err="1">
                <a:latin typeface="+mn-lt"/>
              </a:rPr>
              <a:t>int</a:t>
            </a:r>
            <a:r>
              <a:rPr lang="en-US" sz="2800" dirty="0">
                <a:latin typeface="+mn-lt"/>
              </a:rPr>
              <a:t> </a:t>
            </a:r>
            <a:r>
              <a:rPr lang="en-US" sz="2800" dirty="0" err="1">
                <a:latin typeface="+mn-lt"/>
              </a:rPr>
              <a:t>get_i</a:t>
            </a:r>
            <a:r>
              <a:rPr lang="en-US" sz="2800" dirty="0">
                <a:latin typeface="+mn-lt"/>
              </a:rPr>
              <a:t>() { return </a:t>
            </a:r>
            <a:r>
              <a:rPr lang="en-US" sz="2800" dirty="0" err="1">
                <a:latin typeface="+mn-lt"/>
              </a:rPr>
              <a:t>i</a:t>
            </a:r>
            <a:r>
              <a:rPr lang="en-US" sz="2800" dirty="0">
                <a:latin typeface="+mn-lt"/>
              </a:rPr>
              <a:t>; }</a:t>
            </a:r>
          </a:p>
          <a:p>
            <a:pPr fontAlgn="auto">
              <a:spcBef>
                <a:spcPts val="0"/>
              </a:spcBef>
              <a:spcAft>
                <a:spcPts val="0"/>
              </a:spcAft>
              <a:defRPr/>
            </a:pPr>
            <a:r>
              <a:rPr lang="en-US" sz="2800" dirty="0">
                <a:latin typeface="+mn-lt"/>
              </a:rPr>
              <a:t>       } ob;</a:t>
            </a:r>
          </a:p>
          <a:p>
            <a:pPr fontAlgn="auto">
              <a:spcBef>
                <a:spcPts val="0"/>
              </a:spcBef>
              <a:spcAft>
                <a:spcPts val="0"/>
              </a:spcAft>
              <a:defRPr/>
            </a:pPr>
            <a:r>
              <a:rPr lang="en-US" sz="2800" dirty="0" err="1">
                <a:latin typeface="+mn-lt"/>
              </a:rPr>
              <a:t>ob.put_i</a:t>
            </a:r>
            <a:r>
              <a:rPr lang="en-US" sz="2800" dirty="0">
                <a:latin typeface="+mn-lt"/>
              </a:rPr>
              <a:t>(10);</a:t>
            </a:r>
          </a:p>
          <a:p>
            <a:pPr fontAlgn="auto">
              <a:spcBef>
                <a:spcPts val="0"/>
              </a:spcBef>
              <a:spcAft>
                <a:spcPts val="0"/>
              </a:spcAft>
              <a:defRPr/>
            </a:pPr>
            <a:r>
              <a:rPr lang="en-US" sz="2800" dirty="0" err="1">
                <a:latin typeface="+mn-lt"/>
              </a:rPr>
              <a:t>cout</a:t>
            </a:r>
            <a:r>
              <a:rPr lang="en-US" sz="2800" dirty="0">
                <a:latin typeface="+mn-lt"/>
              </a:rPr>
              <a:t> &lt;&lt; </a:t>
            </a:r>
            <a:r>
              <a:rPr lang="en-US" sz="2800" dirty="0" err="1">
                <a:latin typeface="+mn-lt"/>
              </a:rPr>
              <a:t>ob.get_i</a:t>
            </a:r>
            <a:r>
              <a:rPr lang="en-US" sz="2800" dirty="0">
                <a:latin typeface="+mn-lt"/>
              </a:rPr>
              <a:t>();</a:t>
            </a:r>
          </a:p>
          <a:p>
            <a:pPr fontAlgn="auto">
              <a:spcBef>
                <a:spcPts val="0"/>
              </a:spcBef>
              <a:spcAft>
                <a:spcPts val="0"/>
              </a:spcAft>
              <a:defRPr/>
            </a:pPr>
            <a:r>
              <a:rPr lang="en-US" sz="2800" dirty="0">
                <a:latin typeface="+mn-lt"/>
              </a:rPr>
              <a:t>}</a:t>
            </a:r>
          </a:p>
        </p:txBody>
      </p:sp>
      <p:sp>
        <p:nvSpPr>
          <p:cNvPr id="5" name="TextBox 4"/>
          <p:cNvSpPr txBox="1"/>
          <p:nvPr/>
        </p:nvSpPr>
        <p:spPr>
          <a:xfrm>
            <a:off x="152400" y="2506682"/>
            <a:ext cx="3886200" cy="3970318"/>
          </a:xfrm>
          <a:prstGeom prst="rect">
            <a:avLst/>
          </a:prstGeom>
          <a:solidFill>
            <a:schemeClr val="accent3">
              <a:lumMod val="40000"/>
              <a:lumOff val="60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2800" b="1" dirty="0">
                <a:latin typeface="+mn-lt"/>
              </a:rPr>
              <a:t>Syntax:</a:t>
            </a:r>
          </a:p>
          <a:p>
            <a:pPr fontAlgn="auto">
              <a:spcBef>
                <a:spcPts val="0"/>
              </a:spcBef>
              <a:spcAft>
                <a:spcPts val="0"/>
              </a:spcAft>
              <a:defRPr/>
            </a:pPr>
            <a:r>
              <a:rPr lang="en-US" sz="2800" dirty="0">
                <a:latin typeface="+mn-lt"/>
              </a:rPr>
              <a:t>void function()</a:t>
            </a:r>
          </a:p>
          <a:p>
            <a:pPr fontAlgn="auto">
              <a:spcBef>
                <a:spcPts val="0"/>
              </a:spcBef>
              <a:spcAft>
                <a:spcPts val="0"/>
              </a:spcAft>
              <a:defRPr/>
            </a:pPr>
            <a:r>
              <a:rPr lang="en-US" sz="2800" dirty="0">
                <a:latin typeface="+mn-lt"/>
              </a:rPr>
              <a:t>{</a:t>
            </a:r>
          </a:p>
          <a:p>
            <a:pPr fontAlgn="auto">
              <a:spcBef>
                <a:spcPts val="0"/>
              </a:spcBef>
              <a:spcAft>
                <a:spcPts val="0"/>
              </a:spcAft>
              <a:defRPr/>
            </a:pPr>
            <a:r>
              <a:rPr lang="en-US" sz="2800" dirty="0">
                <a:latin typeface="+mn-lt"/>
              </a:rPr>
              <a:t>    class </a:t>
            </a:r>
            <a:r>
              <a:rPr lang="en-US" sz="2800" dirty="0" err="1">
                <a:latin typeface="+mn-lt"/>
              </a:rPr>
              <a:t>class_name</a:t>
            </a:r>
            <a:endParaRPr lang="en-US" sz="2800" dirty="0">
              <a:latin typeface="+mn-lt"/>
            </a:endParaRP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 class definition</a:t>
            </a:r>
          </a:p>
          <a:p>
            <a:pPr fontAlgn="auto">
              <a:spcBef>
                <a:spcPts val="0"/>
              </a:spcBef>
              <a:spcAft>
                <a:spcPts val="0"/>
              </a:spcAft>
              <a:defRPr/>
            </a:pPr>
            <a:r>
              <a:rPr lang="en-US" sz="2800" dirty="0">
                <a:latin typeface="+mn-lt"/>
              </a:rPr>
              <a:t>     } </a:t>
            </a:r>
            <a:r>
              <a:rPr lang="en-US" sz="2800" dirty="0" err="1">
                <a:latin typeface="+mn-lt"/>
              </a:rPr>
              <a:t>obj</a:t>
            </a:r>
            <a:r>
              <a:rPr lang="en-US" sz="2800" dirty="0">
                <a:latin typeface="+mn-lt"/>
              </a:rPr>
              <a:t>;</a:t>
            </a:r>
          </a:p>
          <a:p>
            <a:pPr fontAlgn="auto">
              <a:spcBef>
                <a:spcPts val="0"/>
              </a:spcBef>
              <a:spcAft>
                <a:spcPts val="0"/>
              </a:spcAft>
              <a:defRPr/>
            </a:pPr>
            <a:r>
              <a:rPr lang="en-US" sz="2800" dirty="0">
                <a:latin typeface="+mn-lt"/>
              </a:rPr>
              <a:t>    //function body</a:t>
            </a:r>
          </a:p>
          <a:p>
            <a:pPr fontAlgn="auto">
              <a:spcBef>
                <a:spcPts val="0"/>
              </a:spcBef>
              <a:spcAft>
                <a:spcPts val="0"/>
              </a:spcAft>
              <a:defRPr/>
            </a:pPr>
            <a:r>
              <a:rPr lang="en-US" sz="2800" dirty="0">
                <a:latin typeface="+mn-lt"/>
              </a:rPr>
              <a:t>}</a:t>
            </a:r>
          </a:p>
        </p:txBody>
      </p:sp>
      <p:grpSp>
        <p:nvGrpSpPr>
          <p:cNvPr id="9" name="Group 8"/>
          <p:cNvGrpSpPr/>
          <p:nvPr/>
        </p:nvGrpSpPr>
        <p:grpSpPr>
          <a:xfrm>
            <a:off x="0" y="0"/>
            <a:ext cx="9144000" cy="6858000"/>
            <a:chOff x="0" y="0"/>
            <a:chExt cx="9144000" cy="6858000"/>
          </a:xfrm>
        </p:grpSpPr>
        <p:sp>
          <p:nvSpPr>
            <p:cNvPr id="10" name="Rectangle 9"/>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3" name="Date Placeholder 12"/>
          <p:cNvSpPr>
            <a:spLocks noGrp="1"/>
          </p:cNvSpPr>
          <p:nvPr>
            <p:ph type="dt" sz="half" idx="10"/>
          </p:nvPr>
        </p:nvSpPr>
        <p:spPr/>
        <p:txBody>
          <a:bodyPr/>
          <a:lstStyle/>
          <a:p>
            <a:fld id="{E8641D21-32CD-471C-AC3F-99075D591F70}" type="datetime1">
              <a:rPr lang="en-US" smtClean="0"/>
              <a:t>8/16/2018</a:t>
            </a:fld>
            <a:endParaRPr lang="en-US"/>
          </a:p>
        </p:txBody>
      </p:sp>
      <p:sp>
        <p:nvSpPr>
          <p:cNvPr id="14" name="Slide Number Placeholder 13"/>
          <p:cNvSpPr>
            <a:spLocks noGrp="1"/>
          </p:cNvSpPr>
          <p:nvPr>
            <p:ph type="sldNum" sz="quarter" idx="12"/>
          </p:nvPr>
        </p:nvSpPr>
        <p:spPr/>
        <p:txBody>
          <a:bodyPr/>
          <a:lstStyle/>
          <a:p>
            <a:fld id="{BFFEF632-3232-4B5E-A6EE-15636C3A051E}"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pPr eaLnBrk="1" hangingPunct="1"/>
            <a:r>
              <a:rPr lang="en-US" b="1" smtClean="0"/>
              <a:t>Multiple Classes</a:t>
            </a:r>
          </a:p>
        </p:txBody>
      </p:sp>
      <p:sp>
        <p:nvSpPr>
          <p:cNvPr id="4" name="Content Placeholder 2"/>
          <p:cNvSpPr txBox="1">
            <a:spLocks/>
          </p:cNvSpPr>
          <p:nvPr/>
        </p:nvSpPr>
        <p:spPr>
          <a:xfrm>
            <a:off x="304800" y="1427014"/>
            <a:ext cx="3200400" cy="5202385"/>
          </a:xfrm>
          <a:prstGeom prst="rect">
            <a:avLst/>
          </a:prstGeom>
          <a:solidFill>
            <a:schemeClr val="bg1">
              <a:lumMod val="85000"/>
            </a:schemeClr>
          </a:solidFill>
          <a:scene3d>
            <a:camera prst="orthographicFront"/>
            <a:lightRig rig="threePt" dir="t"/>
          </a:scene3d>
          <a:sp3d>
            <a:bevelT/>
          </a:sp3d>
        </p:spPr>
        <p:txBody>
          <a:bodyPr>
            <a:normAutofit fontScale="92500"/>
          </a:bodyPr>
          <a:lstStyle/>
          <a:p>
            <a:pPr marL="342900" indent="-342900" fontAlgn="auto">
              <a:spcBef>
                <a:spcPct val="20000"/>
              </a:spcBef>
              <a:spcAft>
                <a:spcPts val="0"/>
              </a:spcAft>
              <a:buFont typeface="Arial" pitchFamily="34" charset="0"/>
              <a:buNone/>
              <a:defRPr/>
            </a:pPr>
            <a:r>
              <a:rPr lang="en-US" sz="3200" b="1" dirty="0" smtClean="0">
                <a:latin typeface="+mn-lt"/>
              </a:rPr>
              <a:t>Syntax</a:t>
            </a:r>
            <a:r>
              <a:rPr lang="en-US" sz="3200" b="1" dirty="0">
                <a:latin typeface="+mn-lt"/>
              </a:rPr>
              <a:t>:</a:t>
            </a:r>
          </a:p>
          <a:p>
            <a:pPr marL="342900" indent="-342900" fontAlgn="auto">
              <a:spcBef>
                <a:spcPct val="20000"/>
              </a:spcBef>
              <a:spcAft>
                <a:spcPts val="0"/>
              </a:spcAft>
              <a:buFont typeface="Arial" pitchFamily="34" charset="0"/>
              <a:buNone/>
              <a:defRPr/>
            </a:pPr>
            <a:r>
              <a:rPr lang="en-US" sz="3200" b="1" dirty="0">
                <a:latin typeface="+mn-lt"/>
              </a:rPr>
              <a:t>class</a:t>
            </a:r>
            <a:r>
              <a:rPr lang="en-US" sz="3200" dirty="0">
                <a:latin typeface="+mn-lt"/>
              </a:rPr>
              <a:t>  class_name1 </a:t>
            </a:r>
          </a:p>
          <a:p>
            <a:pPr marL="342900" indent="-342900" fontAlgn="auto">
              <a:spcBef>
                <a:spcPct val="20000"/>
              </a:spcBef>
              <a:spcAft>
                <a:spcPts val="0"/>
              </a:spcAft>
              <a:buFont typeface="Arial" pitchFamily="34" charset="0"/>
              <a:buNone/>
              <a:defRPr/>
            </a:pPr>
            <a:r>
              <a:rPr lang="en-US" sz="3200" dirty="0">
                <a:latin typeface="+mn-lt"/>
              </a:rPr>
              <a:t>{   </a:t>
            </a:r>
          </a:p>
          <a:p>
            <a:pPr marL="342900" indent="-342900" fontAlgn="auto">
              <a:spcBef>
                <a:spcPct val="20000"/>
              </a:spcBef>
              <a:spcAft>
                <a:spcPts val="0"/>
              </a:spcAft>
              <a:buFont typeface="Arial" pitchFamily="34" charset="0"/>
              <a:buNone/>
              <a:defRPr/>
            </a:pPr>
            <a:r>
              <a:rPr lang="en-US" sz="3200" dirty="0">
                <a:latin typeface="+mn-lt"/>
              </a:rPr>
              <a:t>//class definition </a:t>
            </a:r>
          </a:p>
          <a:p>
            <a:pPr marL="342900" indent="-342900" fontAlgn="auto">
              <a:spcBef>
                <a:spcPct val="20000"/>
              </a:spcBef>
              <a:spcAft>
                <a:spcPts val="0"/>
              </a:spcAft>
              <a:buFont typeface="Arial" pitchFamily="34" charset="0"/>
              <a:buNone/>
              <a:defRPr/>
            </a:pPr>
            <a:r>
              <a:rPr lang="en-US" sz="3200" dirty="0">
                <a:latin typeface="+mn-lt"/>
              </a:rPr>
              <a:t>};</a:t>
            </a:r>
          </a:p>
          <a:p>
            <a:pPr marL="342900" indent="-342900" fontAlgn="auto">
              <a:spcBef>
                <a:spcPct val="20000"/>
              </a:spcBef>
              <a:spcAft>
                <a:spcPts val="0"/>
              </a:spcAft>
              <a:defRPr/>
            </a:pPr>
            <a:r>
              <a:rPr lang="en-US" sz="3200" b="1" dirty="0">
                <a:latin typeface="+mn-lt"/>
              </a:rPr>
              <a:t>class</a:t>
            </a:r>
            <a:r>
              <a:rPr lang="en-US" sz="3200" dirty="0">
                <a:latin typeface="+mn-lt"/>
              </a:rPr>
              <a:t>  class_name2 </a:t>
            </a:r>
          </a:p>
          <a:p>
            <a:pPr marL="342900" indent="-342900" fontAlgn="auto">
              <a:spcBef>
                <a:spcPct val="20000"/>
              </a:spcBef>
              <a:spcAft>
                <a:spcPts val="0"/>
              </a:spcAft>
              <a:defRPr/>
            </a:pPr>
            <a:r>
              <a:rPr lang="en-US" sz="3200" dirty="0">
                <a:latin typeface="+mn-lt"/>
              </a:rPr>
              <a:t>{   </a:t>
            </a:r>
          </a:p>
          <a:p>
            <a:pPr marL="342900" indent="-342900" fontAlgn="auto">
              <a:spcBef>
                <a:spcPct val="20000"/>
              </a:spcBef>
              <a:spcAft>
                <a:spcPts val="0"/>
              </a:spcAft>
              <a:defRPr/>
            </a:pPr>
            <a:r>
              <a:rPr lang="en-US" sz="3200" dirty="0">
                <a:latin typeface="+mn-lt"/>
              </a:rPr>
              <a:t>//class definition </a:t>
            </a:r>
          </a:p>
          <a:p>
            <a:pPr marL="342900" indent="-342900" fontAlgn="auto">
              <a:spcBef>
                <a:spcPct val="20000"/>
              </a:spcBef>
              <a:spcAft>
                <a:spcPts val="0"/>
              </a:spcAft>
              <a:defRPr/>
            </a:pPr>
            <a:r>
              <a:rPr lang="en-US" sz="3200" dirty="0">
                <a:latin typeface="+mn-lt"/>
              </a:rPr>
              <a:t>};</a:t>
            </a:r>
          </a:p>
          <a:p>
            <a:pPr marL="342900" indent="-342900" fontAlgn="auto">
              <a:spcBef>
                <a:spcPct val="20000"/>
              </a:spcBef>
              <a:spcAft>
                <a:spcPts val="0"/>
              </a:spcAft>
              <a:buFont typeface="Arial" pitchFamily="34" charset="0"/>
              <a:buNone/>
              <a:defRPr/>
            </a:pPr>
            <a:endParaRPr lang="en-US" sz="3200" dirty="0">
              <a:latin typeface="+mn-lt"/>
            </a:endParaRPr>
          </a:p>
        </p:txBody>
      </p:sp>
      <p:sp>
        <p:nvSpPr>
          <p:cNvPr id="5" name="TextBox 4"/>
          <p:cNvSpPr txBox="1"/>
          <p:nvPr/>
        </p:nvSpPr>
        <p:spPr>
          <a:xfrm>
            <a:off x="6248400" y="1447800"/>
            <a:ext cx="2667000" cy="5262979"/>
          </a:xfrm>
          <a:prstGeom prst="rect">
            <a:avLst/>
          </a:prstGeom>
          <a:solidFill>
            <a:schemeClr val="accent2">
              <a:lumMod val="20000"/>
              <a:lumOff val="80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2800" b="1" dirty="0">
                <a:latin typeface="+mn-lt"/>
              </a:rPr>
              <a:t>Example: </a:t>
            </a:r>
          </a:p>
          <a:p>
            <a:pPr fontAlgn="auto">
              <a:spcBef>
                <a:spcPts val="0"/>
              </a:spcBef>
              <a:spcAft>
                <a:spcPts val="0"/>
              </a:spcAft>
              <a:defRPr/>
            </a:pPr>
            <a:r>
              <a:rPr lang="en-US" sz="2800" b="1" dirty="0">
                <a:latin typeface="+mn-lt"/>
              </a:rPr>
              <a:t>class</a:t>
            </a:r>
            <a:r>
              <a:rPr lang="en-US" sz="2800" dirty="0">
                <a:latin typeface="+mn-lt"/>
              </a:rPr>
              <a:t> student </a:t>
            </a:r>
          </a:p>
          <a:p>
            <a:pPr fontAlgn="auto">
              <a:spcBef>
                <a:spcPts val="0"/>
              </a:spcBef>
              <a:spcAft>
                <a:spcPts val="0"/>
              </a:spcAft>
              <a:defRPr/>
            </a:pPr>
            <a:r>
              <a:rPr lang="en-US" sz="2800" dirty="0">
                <a:latin typeface="+mn-lt"/>
              </a:rPr>
              <a:t>{         </a:t>
            </a:r>
            <a:r>
              <a:rPr lang="en-US" sz="2800" dirty="0" err="1">
                <a:latin typeface="+mn-lt"/>
              </a:rPr>
              <a:t>int</a:t>
            </a:r>
            <a:r>
              <a:rPr lang="en-US" sz="2800" dirty="0">
                <a:latin typeface="+mn-lt"/>
              </a:rPr>
              <a:t> </a:t>
            </a:r>
            <a:r>
              <a:rPr lang="en-US" sz="2800" dirty="0" err="1">
                <a:latin typeface="+mn-lt"/>
              </a:rPr>
              <a:t>st_id</a:t>
            </a:r>
            <a:r>
              <a:rPr lang="en-US" sz="2800" dirty="0">
                <a:latin typeface="+mn-lt"/>
              </a:rPr>
              <a:t>;</a:t>
            </a:r>
          </a:p>
          <a:p>
            <a:pPr fontAlgn="auto">
              <a:spcBef>
                <a:spcPts val="0"/>
              </a:spcBef>
              <a:spcAft>
                <a:spcPts val="0"/>
              </a:spcAft>
              <a:defRPr/>
            </a:pPr>
            <a:r>
              <a:rPr lang="en-US" sz="2800" dirty="0">
                <a:latin typeface="+mn-lt"/>
              </a:rPr>
              <a:t>          test m</a:t>
            </a:r>
            <a:r>
              <a:rPr lang="en-US" sz="2800" b="1" dirty="0">
                <a:latin typeface="+mn-lt"/>
              </a:rPr>
              <a:t>;</a:t>
            </a:r>
          </a:p>
          <a:p>
            <a:pPr fontAlgn="auto">
              <a:spcBef>
                <a:spcPts val="0"/>
              </a:spcBef>
              <a:spcAft>
                <a:spcPts val="0"/>
              </a:spcAft>
              <a:defRPr/>
            </a:pPr>
            <a:r>
              <a:rPr lang="en-US" sz="2800" b="1" dirty="0">
                <a:latin typeface="+mn-lt"/>
              </a:rPr>
              <a:t>          public:</a:t>
            </a:r>
          </a:p>
          <a:p>
            <a:pPr fontAlgn="auto">
              <a:spcBef>
                <a:spcPts val="0"/>
              </a:spcBef>
              <a:spcAft>
                <a:spcPts val="0"/>
              </a:spcAft>
              <a:defRPr/>
            </a:pPr>
            <a:r>
              <a:rPr lang="en-US" sz="2800" dirty="0">
                <a:latin typeface="+mn-lt"/>
              </a:rPr>
              <a:t>   </a:t>
            </a:r>
            <a:r>
              <a:rPr lang="en-US" sz="2800" dirty="0" smtClean="0">
                <a:latin typeface="+mn-lt"/>
              </a:rPr>
              <a:t>void </a:t>
            </a:r>
            <a:r>
              <a:rPr lang="en-US" sz="2800" dirty="0" err="1">
                <a:latin typeface="+mn-lt"/>
              </a:rPr>
              <a:t>init_test</a:t>
            </a:r>
            <a:r>
              <a:rPr lang="en-US" sz="2800" dirty="0">
                <a:latin typeface="+mn-lt"/>
              </a:rPr>
              <a:t>()</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a:t>
            </a:r>
            <a:r>
              <a:rPr lang="en-US" sz="2800" dirty="0" err="1">
                <a:latin typeface="+mn-lt"/>
              </a:rPr>
              <a:t>m.t</a:t>
            </a:r>
            <a:r>
              <a:rPr lang="en-US" sz="2800" dirty="0">
                <a:latin typeface="+mn-lt"/>
              </a:rPr>
              <a:t>[0]=25;</a:t>
            </a:r>
          </a:p>
          <a:p>
            <a:pPr fontAlgn="auto">
              <a:spcBef>
                <a:spcPts val="0"/>
              </a:spcBef>
              <a:spcAft>
                <a:spcPts val="0"/>
              </a:spcAft>
              <a:defRPr/>
            </a:pPr>
            <a:r>
              <a:rPr lang="en-US" sz="2800" dirty="0">
                <a:latin typeface="+mn-lt"/>
              </a:rPr>
              <a:t>	</a:t>
            </a:r>
            <a:r>
              <a:rPr lang="en-US" sz="2800" dirty="0" err="1">
                <a:latin typeface="+mn-lt"/>
              </a:rPr>
              <a:t>m.t</a:t>
            </a:r>
            <a:r>
              <a:rPr lang="en-US" sz="2800" dirty="0">
                <a:latin typeface="+mn-lt"/>
              </a:rPr>
              <a:t>[1]=22;</a:t>
            </a:r>
          </a:p>
          <a:p>
            <a:pPr fontAlgn="auto">
              <a:spcBef>
                <a:spcPts val="0"/>
              </a:spcBef>
              <a:spcAft>
                <a:spcPts val="0"/>
              </a:spcAft>
              <a:defRPr/>
            </a:pPr>
            <a:r>
              <a:rPr lang="en-US" sz="2800" dirty="0">
                <a:latin typeface="+mn-lt"/>
              </a:rPr>
              <a:t>	</a:t>
            </a:r>
            <a:r>
              <a:rPr lang="en-US" sz="2800" dirty="0" err="1">
                <a:latin typeface="+mn-lt"/>
              </a:rPr>
              <a:t>m.t</a:t>
            </a:r>
            <a:r>
              <a:rPr lang="en-US" sz="2800" dirty="0">
                <a:latin typeface="+mn-lt"/>
              </a:rPr>
              <a:t>[2]=24;</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a:t>
            </a:r>
          </a:p>
        </p:txBody>
      </p:sp>
      <p:sp>
        <p:nvSpPr>
          <p:cNvPr id="6" name="TextBox 5"/>
          <p:cNvSpPr txBox="1"/>
          <p:nvPr/>
        </p:nvSpPr>
        <p:spPr>
          <a:xfrm>
            <a:off x="3505200" y="1447800"/>
            <a:ext cx="2667000" cy="2677656"/>
          </a:xfrm>
          <a:prstGeom prst="rect">
            <a:avLst/>
          </a:prstGeom>
          <a:solidFill>
            <a:schemeClr val="accent2">
              <a:lumMod val="20000"/>
              <a:lumOff val="80000"/>
            </a:schemeClr>
          </a:solidFill>
          <a:scene3d>
            <a:camera prst="orthographicFront"/>
            <a:lightRig rig="threePt" dir="t"/>
          </a:scene3d>
          <a:sp3d>
            <a:bevelT/>
          </a:sp3d>
        </p:spPr>
        <p:txBody>
          <a:bodyPr>
            <a:spAutoFit/>
          </a:bodyPr>
          <a:lstStyle/>
          <a:p>
            <a:pPr fontAlgn="auto">
              <a:spcBef>
                <a:spcPts val="0"/>
              </a:spcBef>
              <a:spcAft>
                <a:spcPts val="0"/>
              </a:spcAft>
              <a:defRPr/>
            </a:pPr>
            <a:r>
              <a:rPr lang="en-US" sz="2800" b="1" dirty="0">
                <a:latin typeface="+mn-lt"/>
              </a:rPr>
              <a:t>Example: </a:t>
            </a:r>
          </a:p>
          <a:p>
            <a:pPr fontAlgn="auto">
              <a:spcBef>
                <a:spcPts val="0"/>
              </a:spcBef>
              <a:spcAft>
                <a:spcPts val="0"/>
              </a:spcAft>
              <a:defRPr/>
            </a:pPr>
            <a:r>
              <a:rPr lang="en-US" sz="2800" b="1" dirty="0">
                <a:latin typeface="+mn-lt"/>
              </a:rPr>
              <a:t>class</a:t>
            </a:r>
            <a:r>
              <a:rPr lang="en-US" sz="2800" dirty="0">
                <a:latin typeface="+mn-lt"/>
              </a:rPr>
              <a:t> test </a:t>
            </a:r>
          </a:p>
          <a:p>
            <a:pPr fontAlgn="auto">
              <a:spcBef>
                <a:spcPts val="0"/>
              </a:spcBef>
              <a:spcAft>
                <a:spcPts val="0"/>
              </a:spcAft>
              <a:defRPr/>
            </a:pPr>
            <a:r>
              <a:rPr lang="en-US" sz="2800" dirty="0">
                <a:latin typeface="+mn-lt"/>
              </a:rPr>
              <a:t>{       </a:t>
            </a:r>
          </a:p>
          <a:p>
            <a:pPr fontAlgn="auto">
              <a:spcBef>
                <a:spcPts val="0"/>
              </a:spcBef>
              <a:spcAft>
                <a:spcPts val="0"/>
              </a:spcAft>
              <a:defRPr/>
            </a:pPr>
            <a:r>
              <a:rPr lang="en-US" sz="2800" dirty="0">
                <a:latin typeface="+mn-lt"/>
              </a:rPr>
              <a:t>  public:</a:t>
            </a:r>
          </a:p>
          <a:p>
            <a:pPr fontAlgn="auto">
              <a:spcBef>
                <a:spcPts val="0"/>
              </a:spcBef>
              <a:spcAft>
                <a:spcPts val="0"/>
              </a:spcAft>
              <a:defRPr/>
            </a:pPr>
            <a:r>
              <a:rPr lang="en-US" sz="2800" dirty="0">
                <a:latin typeface="+mn-lt"/>
              </a:rPr>
              <a:t>  </a:t>
            </a:r>
            <a:r>
              <a:rPr lang="en-US" sz="2800" dirty="0" err="1">
                <a:latin typeface="+mn-lt"/>
              </a:rPr>
              <a:t>int</a:t>
            </a:r>
            <a:r>
              <a:rPr lang="en-US" sz="2800" dirty="0">
                <a:latin typeface="+mn-lt"/>
              </a:rPr>
              <a:t>  t[3]</a:t>
            </a:r>
            <a:r>
              <a:rPr lang="en-US" sz="2800" b="1" dirty="0">
                <a:latin typeface="+mn-lt"/>
              </a:rPr>
              <a:t>;</a:t>
            </a:r>
          </a:p>
          <a:p>
            <a:pPr fontAlgn="auto">
              <a:spcBef>
                <a:spcPts val="0"/>
              </a:spcBef>
              <a:spcAft>
                <a:spcPts val="0"/>
              </a:spcAft>
              <a:defRPr/>
            </a:pPr>
            <a:r>
              <a:rPr lang="en-US" sz="2800" dirty="0">
                <a:latin typeface="+mn-lt"/>
              </a:rPr>
              <a:t>};</a:t>
            </a:r>
          </a:p>
        </p:txBody>
      </p:sp>
      <p:grpSp>
        <p:nvGrpSpPr>
          <p:cNvPr id="10" name="Group 9"/>
          <p:cNvGrpSpPr/>
          <p:nvPr/>
        </p:nvGrpSpPr>
        <p:grpSpPr>
          <a:xfrm>
            <a:off x="0" y="0"/>
            <a:ext cx="9144000" cy="6858000"/>
            <a:chOff x="0" y="0"/>
            <a:chExt cx="9144000" cy="6858000"/>
          </a:xfrm>
        </p:grpSpPr>
        <p:sp>
          <p:nvSpPr>
            <p:cNvPr id="11" name="Rectangle 10"/>
            <p:cNvSpPr/>
            <p:nvPr/>
          </p:nvSpPr>
          <p:spPr>
            <a:xfrm>
              <a:off x="0" y="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629400"/>
              <a:ext cx="91440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762000" y="1219200"/>
            <a:ext cx="7696200" cy="0"/>
          </a:xfrm>
          <a:prstGeom prst="line">
            <a:avLst/>
          </a:prstGeom>
          <a:ln>
            <a:solidFill>
              <a:srgbClr val="FF0000"/>
            </a:solidFill>
          </a:ln>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14" name="Date Placeholder 13"/>
          <p:cNvSpPr>
            <a:spLocks noGrp="1"/>
          </p:cNvSpPr>
          <p:nvPr>
            <p:ph type="dt" sz="half" idx="10"/>
          </p:nvPr>
        </p:nvSpPr>
        <p:spPr/>
        <p:txBody>
          <a:bodyPr/>
          <a:lstStyle/>
          <a:p>
            <a:fld id="{DF2AA407-A1DA-4B92-817A-9774C6A4301F}" type="datetime1">
              <a:rPr lang="en-US" smtClean="0"/>
              <a:t>8/16/2018</a:t>
            </a:fld>
            <a:endParaRPr lang="en-US"/>
          </a:p>
        </p:txBody>
      </p:sp>
      <p:sp>
        <p:nvSpPr>
          <p:cNvPr id="15" name="Slide Number Placeholder 14"/>
          <p:cNvSpPr>
            <a:spLocks noGrp="1"/>
          </p:cNvSpPr>
          <p:nvPr>
            <p:ph type="sldNum" sz="quarter" idx="12"/>
          </p:nvPr>
        </p:nvSpPr>
        <p:spPr/>
        <p:txBody>
          <a:bodyPr/>
          <a:lstStyle/>
          <a:p>
            <a:fld id="{BFFEF632-3232-4B5E-A6EE-15636C3A051E}"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3950</Words>
  <Application>Microsoft Office PowerPoint</Application>
  <PresentationFormat>On-screen Show (4:3)</PresentationFormat>
  <Paragraphs>1291</Paragraphs>
  <Slides>115</Slides>
  <Notes>1</Notes>
  <HiddenSlides>20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Office Theme</vt:lpstr>
      <vt:lpstr>Object Oriented Programming </vt:lpstr>
      <vt:lpstr>Prerequisite</vt:lpstr>
      <vt:lpstr>Procedural Oriented Language  </vt:lpstr>
      <vt:lpstr>Procedural Oriented Language  - Structure -</vt:lpstr>
      <vt:lpstr>Procedure Oriented Language - Characteristics -</vt:lpstr>
      <vt:lpstr>Procedural Oriented Language - Limitations -</vt:lpstr>
      <vt:lpstr>Object Oriented Programming</vt:lpstr>
      <vt:lpstr>PowerPoint Presentation</vt:lpstr>
      <vt:lpstr>Fundamentals  of OOP</vt:lpstr>
      <vt:lpstr>Objects</vt:lpstr>
      <vt:lpstr>Object</vt:lpstr>
      <vt:lpstr>Example: StudentObject</vt:lpstr>
      <vt:lpstr>Class</vt:lpstr>
      <vt:lpstr>Encapsulation</vt:lpstr>
      <vt:lpstr>Encapsulation</vt:lpstr>
      <vt:lpstr>Data Abstraction</vt:lpstr>
      <vt:lpstr>Inheritance</vt:lpstr>
      <vt:lpstr>Inheritance</vt:lpstr>
      <vt:lpstr>Polymorphism</vt:lpstr>
      <vt:lpstr>Polymorphism</vt:lpstr>
      <vt:lpstr>Dynamic Binding</vt:lpstr>
      <vt:lpstr>Message Passing</vt:lpstr>
      <vt:lpstr>Message Passing</vt:lpstr>
      <vt:lpstr>Variable  Declaration</vt:lpstr>
      <vt:lpstr>Declaring Variables</vt:lpstr>
      <vt:lpstr>Rules for Naming variables in C++</vt:lpstr>
      <vt:lpstr>Variable Scope</vt:lpstr>
      <vt:lpstr>Local variables</vt:lpstr>
      <vt:lpstr>Example Using Local Variables:</vt:lpstr>
      <vt:lpstr>Global Variables</vt:lpstr>
      <vt:lpstr>Example Using Global and Local Variables</vt:lpstr>
      <vt:lpstr>Constants (const)</vt:lpstr>
      <vt:lpstr>The #define Preprocessor:</vt:lpstr>
      <vt:lpstr>The const Keyword:</vt:lpstr>
      <vt:lpstr>Reference Variable </vt:lpstr>
      <vt:lpstr>PowerPoint Presentation</vt:lpstr>
      <vt:lpstr>Example </vt:lpstr>
      <vt:lpstr>Comments in C++</vt:lpstr>
      <vt:lpstr>PowerPoint Presentation</vt:lpstr>
      <vt:lpstr>PowerPoint Presentation</vt:lpstr>
      <vt:lpstr>Default Parameter </vt:lpstr>
      <vt:lpstr>Default parameter (Example)</vt:lpstr>
      <vt:lpstr>PowerPoint Presentation</vt:lpstr>
      <vt:lpstr>C++ Functions</vt:lpstr>
      <vt:lpstr>Advantages …?</vt:lpstr>
      <vt:lpstr>Function Prototype </vt:lpstr>
      <vt:lpstr>Sample function</vt:lpstr>
      <vt:lpstr>Function Overloading</vt:lpstr>
      <vt:lpstr>PowerPoint Presentation</vt:lpstr>
      <vt:lpstr>Inline Functions</vt:lpstr>
      <vt:lpstr>Inline function</vt:lpstr>
      <vt:lpstr>Inline (cntd…)</vt:lpstr>
      <vt:lpstr>output</vt:lpstr>
      <vt:lpstr>  C++ Overview</vt:lpstr>
      <vt:lpstr>Structure of C++ Program</vt:lpstr>
      <vt:lpstr>Simple C++ Program</vt:lpstr>
      <vt:lpstr>PowerPoint Presentation</vt:lpstr>
      <vt:lpstr>PowerPoint Presentation</vt:lpstr>
      <vt:lpstr>PowerPoint Presentation</vt:lpstr>
      <vt:lpstr>PowerPoint Presentation</vt:lpstr>
      <vt:lpstr>Memory Management Operator</vt:lpstr>
      <vt:lpstr>Example </vt:lpstr>
      <vt:lpstr>PowerPoint Presentation</vt:lpstr>
      <vt:lpstr>Defining Class</vt:lpstr>
      <vt:lpstr>Class Specification</vt:lpstr>
      <vt:lpstr>Class Specification</vt:lpstr>
      <vt:lpstr>Class Specification</vt:lpstr>
      <vt:lpstr>Class Specification</vt:lpstr>
      <vt:lpstr>Class Specification</vt:lpstr>
      <vt:lpstr>Class Objects</vt:lpstr>
      <vt:lpstr>Class Object</vt:lpstr>
      <vt:lpstr>Class Objects</vt:lpstr>
      <vt:lpstr>Arrays of Objects</vt:lpstr>
      <vt:lpstr>Class Objects</vt:lpstr>
      <vt:lpstr>Accessing Data Members (inside the class)</vt:lpstr>
      <vt:lpstr>Accessing Data Members (outside the class)</vt:lpstr>
      <vt:lpstr>Defining Member Functions  (Inside the class definition)</vt:lpstr>
      <vt:lpstr>Defining Member Functions  (Outside the class definition)</vt:lpstr>
      <vt:lpstr>Accessing Member Functions </vt:lpstr>
      <vt:lpstr>Inline Functions with Class</vt:lpstr>
      <vt:lpstr>Inline Functions with Class</vt:lpstr>
      <vt:lpstr>Static Data Members</vt:lpstr>
      <vt:lpstr>Static Data Members</vt:lpstr>
      <vt:lpstr>Static Member Functions</vt:lpstr>
      <vt:lpstr>Static Member Functions</vt:lpstr>
      <vt:lpstr>PowerPoint Presentation</vt:lpstr>
      <vt:lpstr>Constructors</vt:lpstr>
      <vt:lpstr>Constructors</vt:lpstr>
      <vt:lpstr>Constructors</vt:lpstr>
      <vt:lpstr>Types of Constructors</vt:lpstr>
      <vt:lpstr>Parameterized Constructors</vt:lpstr>
      <vt:lpstr>Overloaded Constructors</vt:lpstr>
      <vt:lpstr>Constructors with Default Argument</vt:lpstr>
      <vt:lpstr>Copy Constructor</vt:lpstr>
      <vt:lpstr>Dynamic Constructors</vt:lpstr>
      <vt:lpstr>Destructors</vt:lpstr>
      <vt:lpstr>Destructors</vt:lpstr>
      <vt:lpstr>Local Classes</vt:lpstr>
      <vt:lpstr>Multiple Classes</vt:lpstr>
      <vt:lpstr>Nested Classes</vt:lpstr>
      <vt:lpstr>Friend Functions</vt:lpstr>
      <vt:lpstr>Friend Functions</vt:lpstr>
      <vt:lpstr>PowerPoint Presentation</vt:lpstr>
      <vt:lpstr>Friend Function</vt:lpstr>
      <vt:lpstr>PowerPoint Presentation</vt:lpstr>
      <vt:lpstr>Pointers to Objects</vt:lpstr>
      <vt:lpstr>Pointers to Objects</vt:lpstr>
      <vt:lpstr>Pointers to Objects</vt:lpstr>
      <vt:lpstr>The this Pointer</vt:lpstr>
      <vt:lpstr>The this Pointer</vt:lpstr>
      <vt:lpstr>Pointer to Class Member</vt:lpstr>
      <vt:lpstr>Pointer to Class Member</vt:lpstr>
      <vt:lpstr>Pointer to Class Member</vt:lpstr>
      <vt:lpstr>Pointer to Class Member</vt:lpstr>
      <vt:lpstr>PowerPoint Presentation</vt:lpstr>
    </vt:vector>
  </TitlesOfParts>
  <Company>it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And Multicore Programming</dc:title>
  <dc:creator>it</dc:creator>
  <cp:lastModifiedBy>khw</cp:lastModifiedBy>
  <cp:revision>294</cp:revision>
  <dcterms:created xsi:type="dcterms:W3CDTF">2005-01-01T00:45:47Z</dcterms:created>
  <dcterms:modified xsi:type="dcterms:W3CDTF">2018-08-16T04:50:24Z</dcterms:modified>
</cp:coreProperties>
</file>