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257" r:id="rId3"/>
    <p:sldId id="258" r:id="rId4"/>
    <p:sldId id="259" r:id="rId5"/>
    <p:sldId id="264" r:id="rId6"/>
    <p:sldId id="260" r:id="rId7"/>
    <p:sldId id="261" r:id="rId8"/>
    <p:sldId id="265" r:id="rId9"/>
    <p:sldId id="266" r:id="rId10"/>
    <p:sldId id="262" r:id="rId11"/>
    <p:sldId id="263" r:id="rId12"/>
    <p:sldId id="267" r:id="rId13"/>
    <p:sldId id="268" r:id="rId14"/>
    <p:sldId id="269" r:id="rId15"/>
    <p:sldId id="273" r:id="rId16"/>
    <p:sldId id="276" r:id="rId17"/>
    <p:sldId id="277" r:id="rId18"/>
    <p:sldId id="278" r:id="rId19"/>
    <p:sldId id="283" r:id="rId20"/>
    <p:sldId id="311" r:id="rId21"/>
    <p:sldId id="312" r:id="rId22"/>
    <p:sldId id="279" r:id="rId23"/>
    <p:sldId id="282" r:id="rId24"/>
    <p:sldId id="275" r:id="rId25"/>
    <p:sldId id="280" r:id="rId26"/>
    <p:sldId id="281" r:id="rId27"/>
    <p:sldId id="314" r:id="rId28"/>
    <p:sldId id="284" r:id="rId29"/>
    <p:sldId id="270" r:id="rId30"/>
    <p:sldId id="271" r:id="rId31"/>
    <p:sldId id="272" r:id="rId32"/>
    <p:sldId id="285" r:id="rId33"/>
    <p:sldId id="286" r:id="rId34"/>
    <p:sldId id="295" r:id="rId35"/>
    <p:sldId id="296" r:id="rId36"/>
    <p:sldId id="297" r:id="rId37"/>
    <p:sldId id="298" r:id="rId38"/>
    <p:sldId id="315" r:id="rId39"/>
    <p:sldId id="316" r:id="rId40"/>
    <p:sldId id="317" r:id="rId41"/>
    <p:sldId id="318" r:id="rId42"/>
    <p:sldId id="319" r:id="rId43"/>
    <p:sldId id="320" r:id="rId44"/>
    <p:sldId id="287" r:id="rId45"/>
    <p:sldId id="288" r:id="rId46"/>
    <p:sldId id="289" r:id="rId47"/>
    <p:sldId id="290" r:id="rId48"/>
    <p:sldId id="291" r:id="rId49"/>
    <p:sldId id="292" r:id="rId50"/>
    <p:sldId id="293" r:id="rId51"/>
    <p:sldId id="294" r:id="rId52"/>
    <p:sldId id="309" r:id="rId53"/>
    <p:sldId id="308" r:id="rId54"/>
    <p:sldId id="300" r:id="rId55"/>
    <p:sldId id="299" r:id="rId56"/>
    <p:sldId id="310" r:id="rId57"/>
    <p:sldId id="301" r:id="rId58"/>
    <p:sldId id="305" r:id="rId59"/>
    <p:sldId id="307" r:id="rId60"/>
    <p:sldId id="306" r:id="rId61"/>
    <p:sldId id="302" r:id="rId62"/>
    <p:sldId id="321" r:id="rId63"/>
    <p:sldId id="322" r:id="rId64"/>
    <p:sldId id="323" r:id="rId65"/>
    <p:sldId id="324" r:id="rId66"/>
    <p:sldId id="325" r:id="rId67"/>
    <p:sldId id="326" r:id="rId68"/>
    <p:sldId id="327" r:id="rId69"/>
    <p:sldId id="328"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6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79906C-222A-40E0-B979-790F5923F7BB}" type="datetimeFigureOut">
              <a:rPr lang="en-US" smtClean="0"/>
              <a:t>08/09/2016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4C4941-1F72-43AD-8953-E96DCA6D82E9}" type="slidenum">
              <a:rPr lang="en-US" smtClean="0"/>
              <a:t>‹#›</a:t>
            </a:fld>
            <a:endParaRPr lang="en-US"/>
          </a:p>
        </p:txBody>
      </p:sp>
    </p:spTree>
    <p:extLst>
      <p:ext uri="{BB962C8B-B14F-4D97-AF65-F5344CB8AC3E}">
        <p14:creationId xmlns:p14="http://schemas.microsoft.com/office/powerpoint/2010/main" val="4185151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C4941-1F72-43AD-8953-E96DCA6D82E9}" type="slidenum">
              <a:rPr lang="en-US" smtClean="0"/>
              <a:t>20</a:t>
            </a:fld>
            <a:endParaRPr lang="en-US"/>
          </a:p>
        </p:txBody>
      </p:sp>
    </p:spTree>
    <p:extLst>
      <p:ext uri="{BB962C8B-B14F-4D97-AF65-F5344CB8AC3E}">
        <p14:creationId xmlns:p14="http://schemas.microsoft.com/office/powerpoint/2010/main" val="157952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A8A74A-15C4-4F31-9DB8-439D3C4D83CC}" type="datetimeFigureOut">
              <a:rPr lang="en-US" smtClean="0"/>
              <a:t>08/09/2016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82658-F454-4027-8D79-176B34D9DC99}"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A8A74A-15C4-4F31-9DB8-439D3C4D83CC}" type="datetimeFigureOut">
              <a:rPr lang="en-US" smtClean="0"/>
              <a:t>08/09/2016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82658-F454-4027-8D79-176B34D9DC9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A8A74A-15C4-4F31-9DB8-439D3C4D83CC}" type="datetimeFigureOut">
              <a:rPr lang="en-US" smtClean="0"/>
              <a:t>08/09/2016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82658-F454-4027-8D79-176B34D9DC9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A8A74A-15C4-4F31-9DB8-439D3C4D83CC}" type="datetimeFigureOut">
              <a:rPr lang="en-US" smtClean="0"/>
              <a:t>08/09/2016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82658-F454-4027-8D79-176B34D9DC9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A8A74A-15C4-4F31-9DB8-439D3C4D83CC}" type="datetimeFigureOut">
              <a:rPr lang="en-US" smtClean="0"/>
              <a:t>08/09/2016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82658-F454-4027-8D79-176B34D9DC99}"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A8A74A-15C4-4F31-9DB8-439D3C4D83CC}" type="datetimeFigureOut">
              <a:rPr lang="en-US" smtClean="0"/>
              <a:t>08/09/2016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82658-F454-4027-8D79-176B34D9DC9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A8A74A-15C4-4F31-9DB8-439D3C4D83CC}" type="datetimeFigureOut">
              <a:rPr lang="en-US" smtClean="0"/>
              <a:t>08/09/2016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782658-F454-4027-8D79-176B34D9DC99}"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A8A74A-15C4-4F31-9DB8-439D3C4D83CC}" type="datetimeFigureOut">
              <a:rPr lang="en-US" smtClean="0"/>
              <a:t>08/09/2016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782658-F454-4027-8D79-176B34D9DC9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8A74A-15C4-4F31-9DB8-439D3C4D83CC}" type="datetimeFigureOut">
              <a:rPr lang="en-US" smtClean="0"/>
              <a:t>08/09/2016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782658-F454-4027-8D79-176B34D9DC9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A8A74A-15C4-4F31-9DB8-439D3C4D83CC}" type="datetimeFigureOut">
              <a:rPr lang="en-US" smtClean="0"/>
              <a:t>08/09/2016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82658-F454-4027-8D79-176B34D9DC99}"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A8A74A-15C4-4F31-9DB8-439D3C4D83CC}" type="datetimeFigureOut">
              <a:rPr lang="en-US" smtClean="0"/>
              <a:t>08/09/2016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82658-F454-4027-8D79-176B34D9DC9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1A8A74A-15C4-4F31-9DB8-439D3C4D83CC}" type="datetimeFigureOut">
              <a:rPr lang="en-US" smtClean="0"/>
              <a:t>08/09/2016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9782658-F454-4027-8D79-176B34D9DC9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solidFill>
                  <a:schemeClr val="bg2">
                    <a:lumMod val="25000"/>
                  </a:schemeClr>
                </a:solidFill>
                <a:latin typeface="Cambria" pitchFamily="18" charset="0"/>
              </a:rPr>
              <a:t>Unit – V</a:t>
            </a:r>
            <a:endParaRPr lang="en-US" dirty="0">
              <a:solidFill>
                <a:schemeClr val="bg2">
                  <a:lumMod val="25000"/>
                </a:schemeClr>
              </a:solidFill>
              <a:latin typeface="Cambria" pitchFamily="18" charset="0"/>
            </a:endParaRPr>
          </a:p>
        </p:txBody>
      </p:sp>
      <p:sp>
        <p:nvSpPr>
          <p:cNvPr id="3" name="Subtitle 2"/>
          <p:cNvSpPr>
            <a:spLocks noGrp="1"/>
          </p:cNvSpPr>
          <p:nvPr>
            <p:ph type="subTitle" idx="1"/>
          </p:nvPr>
        </p:nvSpPr>
        <p:spPr>
          <a:xfrm>
            <a:off x="533400" y="5410200"/>
            <a:ext cx="6781800" cy="609600"/>
          </a:xfrm>
        </p:spPr>
        <p:txBody>
          <a:bodyPr>
            <a:normAutofit/>
          </a:bodyPr>
          <a:lstStyle/>
          <a:p>
            <a:pPr algn="l"/>
            <a:endParaRPr lang="en-US" b="1" dirty="0">
              <a:latin typeface="Cambria" pitchFamily="18" charset="0"/>
            </a:endParaRPr>
          </a:p>
        </p:txBody>
      </p:sp>
    </p:spTree>
    <p:extLst>
      <p:ext uri="{BB962C8B-B14F-4D97-AF65-F5344CB8AC3E}">
        <p14:creationId xmlns:p14="http://schemas.microsoft.com/office/powerpoint/2010/main" val="2150269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03062"/>
            <a:ext cx="8401080" cy="560406"/>
          </a:xfrm>
        </p:spPr>
        <p:txBody>
          <a:bodyPr>
            <a:normAutofit fontScale="90000"/>
          </a:bodyPr>
          <a:lstStyle/>
          <a:p>
            <a:pPr algn="ctr"/>
            <a:r>
              <a:rPr lang="en-US" dirty="0">
                <a:solidFill>
                  <a:schemeClr val="bg2">
                    <a:lumMod val="25000"/>
                  </a:schemeClr>
                </a:solidFill>
                <a:latin typeface="Cambria" pitchFamily="18" charset="0"/>
                <a:cs typeface="Times New Roman" pitchFamily="18" charset="0"/>
              </a:rPr>
              <a:t>example</a:t>
            </a:r>
            <a:endParaRPr lang="en-IN" dirty="0">
              <a:solidFill>
                <a:schemeClr val="bg2">
                  <a:lumMod val="25000"/>
                </a:schemeClr>
              </a:solidFill>
              <a:latin typeface="Cambria" pitchFamily="18" charset="0"/>
              <a:cs typeface="Times New Roman" pitchFamily="18" charset="0"/>
            </a:endParaRPr>
          </a:p>
        </p:txBody>
      </p:sp>
      <p:sp>
        <p:nvSpPr>
          <p:cNvPr id="5" name="Content Placeholder 2"/>
          <p:cNvSpPr>
            <a:spLocks noGrp="1"/>
          </p:cNvSpPr>
          <p:nvPr>
            <p:ph sz="quarter" idx="1"/>
          </p:nvPr>
        </p:nvSpPr>
        <p:spPr>
          <a:xfrm>
            <a:off x="457200" y="946004"/>
            <a:ext cx="4614866" cy="5759596"/>
          </a:xfrm>
        </p:spPr>
        <p:txBody>
          <a:bodyPr>
            <a:normAutofit fontScale="77500" lnSpcReduction="20000"/>
          </a:bodyPr>
          <a:lstStyle/>
          <a:p>
            <a:pPr>
              <a:buNone/>
            </a:pPr>
            <a:r>
              <a:rPr lang="en-IN" dirty="0">
                <a:latin typeface="Cambria" pitchFamily="18" charset="0"/>
                <a:ea typeface="Tahoma" pitchFamily="34" charset="0"/>
                <a:cs typeface="Times New Roman" pitchFamily="18" charset="0"/>
              </a:rPr>
              <a:t>#include &lt;iostream&gt;</a:t>
            </a:r>
          </a:p>
          <a:p>
            <a:pPr>
              <a:buNone/>
            </a:pPr>
            <a:r>
              <a:rPr lang="en-IN" dirty="0">
                <a:latin typeface="Cambria" pitchFamily="18" charset="0"/>
                <a:ea typeface="Tahoma" pitchFamily="34" charset="0"/>
                <a:cs typeface="Times New Roman" pitchFamily="18" charset="0"/>
              </a:rPr>
              <a:t>#include&lt;</a:t>
            </a:r>
            <a:r>
              <a:rPr lang="en-IN" dirty="0" err="1">
                <a:latin typeface="Cambria" pitchFamily="18" charset="0"/>
                <a:ea typeface="Tahoma" pitchFamily="34" charset="0"/>
                <a:cs typeface="Times New Roman" pitchFamily="18" charset="0"/>
              </a:rPr>
              <a:t>conio.h</a:t>
            </a:r>
            <a:r>
              <a:rPr lang="en-IN" dirty="0">
                <a:latin typeface="Cambria" pitchFamily="18" charset="0"/>
                <a:ea typeface="Tahoma" pitchFamily="34" charset="0"/>
                <a:cs typeface="Times New Roman" pitchFamily="18" charset="0"/>
              </a:rPr>
              <a:t>&gt;</a:t>
            </a:r>
          </a:p>
          <a:p>
            <a:pPr>
              <a:buNone/>
            </a:pPr>
            <a:endParaRPr lang="en-IN" dirty="0">
              <a:latin typeface="Cambria" pitchFamily="18" charset="0"/>
              <a:ea typeface="Tahoma" pitchFamily="34" charset="0"/>
              <a:cs typeface="Times New Roman" pitchFamily="18" charset="0"/>
            </a:endParaRPr>
          </a:p>
          <a:p>
            <a:pPr>
              <a:buNone/>
            </a:pPr>
            <a:r>
              <a:rPr lang="en-IN" dirty="0">
                <a:latin typeface="Cambria" pitchFamily="18" charset="0"/>
                <a:ea typeface="Tahoma" pitchFamily="34" charset="0"/>
                <a:cs typeface="Times New Roman" pitchFamily="18" charset="0"/>
              </a:rPr>
              <a:t>using namespace std;</a:t>
            </a:r>
          </a:p>
          <a:p>
            <a:pPr>
              <a:buNone/>
            </a:pPr>
            <a:endParaRPr lang="en-IN" dirty="0">
              <a:latin typeface="Cambria" pitchFamily="18" charset="0"/>
              <a:ea typeface="Tahoma" pitchFamily="34" charset="0"/>
              <a:cs typeface="Times New Roman" pitchFamily="18" charset="0"/>
            </a:endParaRPr>
          </a:p>
          <a:p>
            <a:pPr>
              <a:buNone/>
            </a:pPr>
            <a:r>
              <a:rPr lang="en-IN" dirty="0" err="1">
                <a:latin typeface="Cambria" pitchFamily="18" charset="0"/>
                <a:ea typeface="Tahoma" pitchFamily="34" charset="0"/>
                <a:cs typeface="Times New Roman" pitchFamily="18" charset="0"/>
              </a:rPr>
              <a:t>int</a:t>
            </a:r>
            <a:r>
              <a:rPr lang="en-IN" dirty="0">
                <a:latin typeface="Cambria" pitchFamily="18" charset="0"/>
                <a:ea typeface="Tahoma" pitchFamily="34" charset="0"/>
                <a:cs typeface="Times New Roman" pitchFamily="18" charset="0"/>
              </a:rPr>
              <a:t> main()</a:t>
            </a:r>
          </a:p>
          <a:p>
            <a:pPr>
              <a:buNone/>
            </a:pPr>
            <a:r>
              <a:rPr lang="en-IN" dirty="0">
                <a:latin typeface="Cambria" pitchFamily="18" charset="0"/>
                <a:ea typeface="Tahoma" pitchFamily="34" charset="0"/>
                <a:cs typeface="Times New Roman" pitchFamily="18" charset="0"/>
              </a:rPr>
              <a:t>{</a:t>
            </a:r>
          </a:p>
          <a:p>
            <a:pPr>
              <a:buNone/>
            </a:pPr>
            <a:r>
              <a:rPr lang="en-IN" dirty="0">
                <a:latin typeface="Cambria" pitchFamily="18" charset="0"/>
                <a:ea typeface="Tahoma" pitchFamily="34" charset="0"/>
                <a:cs typeface="Times New Roman" pitchFamily="18" charset="0"/>
              </a:rPr>
              <a:t>    //</a:t>
            </a:r>
            <a:r>
              <a:rPr lang="en-IN" dirty="0" err="1">
                <a:latin typeface="Cambria" pitchFamily="18" charset="0"/>
                <a:ea typeface="Tahoma" pitchFamily="34" charset="0"/>
                <a:cs typeface="Times New Roman" pitchFamily="18" charset="0"/>
              </a:rPr>
              <a:t>cout</a:t>
            </a:r>
            <a:r>
              <a:rPr lang="en-IN" dirty="0">
                <a:latin typeface="Cambria" pitchFamily="18" charset="0"/>
                <a:ea typeface="Tahoma" pitchFamily="34" charset="0"/>
                <a:cs typeface="Times New Roman" pitchFamily="18" charset="0"/>
              </a:rPr>
              <a:t>&lt;&lt;"hello";</a:t>
            </a:r>
          </a:p>
          <a:p>
            <a:pPr>
              <a:buNone/>
            </a:pPr>
            <a:r>
              <a:rPr lang="en-IN" dirty="0">
                <a:latin typeface="Cambria" pitchFamily="18" charset="0"/>
                <a:ea typeface="Tahoma" pitchFamily="34" charset="0"/>
                <a:cs typeface="Times New Roman" pitchFamily="18" charset="0"/>
              </a:rPr>
              <a:t>    char c;	// get a character from</a:t>
            </a:r>
          </a:p>
          <a:p>
            <a:pPr>
              <a:buNone/>
            </a:pPr>
            <a:r>
              <a:rPr lang="en-IN" dirty="0">
                <a:latin typeface="Cambria" pitchFamily="18" charset="0"/>
                <a:ea typeface="Tahoma" pitchFamily="34" charset="0"/>
                <a:cs typeface="Times New Roman" pitchFamily="18" charset="0"/>
              </a:rPr>
              <a:t>    </a:t>
            </a:r>
            <a:r>
              <a:rPr lang="en-IN" dirty="0" err="1">
                <a:latin typeface="Cambria" pitchFamily="18" charset="0"/>
                <a:ea typeface="Tahoma" pitchFamily="34" charset="0"/>
                <a:cs typeface="Times New Roman" pitchFamily="18" charset="0"/>
              </a:rPr>
              <a:t>cin.get</a:t>
            </a:r>
            <a:r>
              <a:rPr lang="en-IN" dirty="0">
                <a:latin typeface="Cambria" pitchFamily="18" charset="0"/>
                <a:ea typeface="Tahoma" pitchFamily="34" charset="0"/>
                <a:cs typeface="Times New Roman" pitchFamily="18" charset="0"/>
              </a:rPr>
              <a:t>(c);     // keyboard </a:t>
            </a:r>
          </a:p>
          <a:p>
            <a:pPr>
              <a:buNone/>
            </a:pPr>
            <a:r>
              <a:rPr lang="en-IN" dirty="0">
                <a:latin typeface="Cambria" pitchFamily="18" charset="0"/>
                <a:ea typeface="Tahoma" pitchFamily="34" charset="0"/>
                <a:cs typeface="Times New Roman" pitchFamily="18" charset="0"/>
              </a:rPr>
              <a:t>    </a:t>
            </a:r>
          </a:p>
          <a:p>
            <a:pPr>
              <a:buNone/>
            </a:pPr>
            <a:r>
              <a:rPr lang="en-IN" dirty="0">
                <a:latin typeface="Cambria" pitchFamily="18" charset="0"/>
                <a:ea typeface="Tahoma" pitchFamily="34" charset="0"/>
                <a:cs typeface="Times New Roman" pitchFamily="18" charset="0"/>
              </a:rPr>
              <a:t>    while(c!='\n'){</a:t>
            </a:r>
          </a:p>
          <a:p>
            <a:pPr>
              <a:buNone/>
            </a:pPr>
            <a:r>
              <a:rPr lang="en-IN" dirty="0">
                <a:latin typeface="Cambria" pitchFamily="18" charset="0"/>
                <a:ea typeface="Tahoma" pitchFamily="34" charset="0"/>
                <a:cs typeface="Times New Roman" pitchFamily="18" charset="0"/>
              </a:rPr>
              <a:t>              </a:t>
            </a:r>
            <a:r>
              <a:rPr lang="en-IN" dirty="0" err="1">
                <a:latin typeface="Cambria" pitchFamily="18" charset="0"/>
                <a:ea typeface="Tahoma" pitchFamily="34" charset="0"/>
                <a:cs typeface="Times New Roman" pitchFamily="18" charset="0"/>
              </a:rPr>
              <a:t>cout</a:t>
            </a:r>
            <a:r>
              <a:rPr lang="en-IN" dirty="0">
                <a:latin typeface="Cambria" pitchFamily="18" charset="0"/>
                <a:ea typeface="Tahoma" pitchFamily="34" charset="0"/>
                <a:cs typeface="Times New Roman" pitchFamily="18" charset="0"/>
              </a:rPr>
              <a:t>&lt;&lt;c;  // display character</a:t>
            </a:r>
          </a:p>
          <a:p>
            <a:pPr>
              <a:buNone/>
            </a:pPr>
            <a:r>
              <a:rPr lang="en-IN" dirty="0">
                <a:latin typeface="Cambria" pitchFamily="18" charset="0"/>
                <a:ea typeface="Tahoma" pitchFamily="34" charset="0"/>
                <a:cs typeface="Times New Roman" pitchFamily="18" charset="0"/>
              </a:rPr>
              <a:t>              </a:t>
            </a:r>
            <a:r>
              <a:rPr lang="en-IN" dirty="0" err="1">
                <a:latin typeface="Cambria" pitchFamily="18" charset="0"/>
                <a:ea typeface="Tahoma" pitchFamily="34" charset="0"/>
                <a:cs typeface="Times New Roman" pitchFamily="18" charset="0"/>
              </a:rPr>
              <a:t>cin.get</a:t>
            </a:r>
            <a:r>
              <a:rPr lang="en-IN" dirty="0">
                <a:latin typeface="Cambria" pitchFamily="18" charset="0"/>
                <a:ea typeface="Tahoma" pitchFamily="34" charset="0"/>
                <a:cs typeface="Times New Roman" pitchFamily="18" charset="0"/>
              </a:rPr>
              <a:t>(c); //on screen &amp; get another   </a:t>
            </a:r>
          </a:p>
          <a:p>
            <a:pPr>
              <a:buNone/>
            </a:pPr>
            <a:r>
              <a:rPr lang="en-IN" dirty="0">
                <a:latin typeface="Cambria" pitchFamily="18" charset="0"/>
                <a:ea typeface="Tahoma" pitchFamily="34" charset="0"/>
                <a:cs typeface="Times New Roman" pitchFamily="18" charset="0"/>
              </a:rPr>
              <a:t>    }</a:t>
            </a:r>
          </a:p>
          <a:p>
            <a:pPr>
              <a:buNone/>
            </a:pPr>
            <a:r>
              <a:rPr lang="en-IN" dirty="0">
                <a:latin typeface="Cambria" pitchFamily="18" charset="0"/>
                <a:ea typeface="Tahoma" pitchFamily="34" charset="0"/>
                <a:cs typeface="Times New Roman" pitchFamily="18" charset="0"/>
              </a:rPr>
              <a:t>    </a:t>
            </a:r>
            <a:r>
              <a:rPr lang="en-IN" dirty="0" err="1">
                <a:latin typeface="Cambria" pitchFamily="18" charset="0"/>
                <a:ea typeface="Tahoma" pitchFamily="34" charset="0"/>
                <a:cs typeface="Times New Roman" pitchFamily="18" charset="0"/>
              </a:rPr>
              <a:t>getch</a:t>
            </a:r>
            <a:r>
              <a:rPr lang="en-IN" dirty="0">
                <a:latin typeface="Cambria" pitchFamily="18" charset="0"/>
                <a:ea typeface="Tahoma" pitchFamily="34" charset="0"/>
                <a:cs typeface="Times New Roman" pitchFamily="18" charset="0"/>
              </a:rPr>
              <a:t>();</a:t>
            </a:r>
          </a:p>
          <a:p>
            <a:pPr>
              <a:buNone/>
            </a:pPr>
            <a:r>
              <a:rPr lang="en-IN" dirty="0">
                <a:latin typeface="Cambria" pitchFamily="18" charset="0"/>
                <a:ea typeface="Tahoma" pitchFamily="34" charset="0"/>
                <a:cs typeface="Times New Roman" pitchFamily="18" charset="0"/>
              </a:rPr>
              <a:t>    return 0;</a:t>
            </a:r>
          </a:p>
          <a:p>
            <a:pPr>
              <a:buNone/>
            </a:pPr>
            <a:r>
              <a:rPr lang="en-IN" dirty="0">
                <a:latin typeface="Cambria" pitchFamily="18" charset="0"/>
                <a:ea typeface="Tahoma" pitchFamily="34" charset="0"/>
                <a:cs typeface="Times New Roman" pitchFamily="18" charset="0"/>
              </a:rPr>
              <a:t>}</a:t>
            </a:r>
          </a:p>
          <a:p>
            <a:pPr>
              <a:buNone/>
            </a:pPr>
            <a:endParaRPr lang="en-IN" dirty="0">
              <a:latin typeface="Cambria" pitchFamily="18" charset="0"/>
              <a:ea typeface="Tahoma" pitchFamily="34" charset="0"/>
              <a:cs typeface="Times New Roman" pitchFamily="18" charset="0"/>
            </a:endParaRPr>
          </a:p>
        </p:txBody>
      </p:sp>
      <p:sp>
        <p:nvSpPr>
          <p:cNvPr id="6" name="TextBox 5"/>
          <p:cNvSpPr txBox="1"/>
          <p:nvPr/>
        </p:nvSpPr>
        <p:spPr>
          <a:xfrm>
            <a:off x="5500694" y="1017442"/>
            <a:ext cx="3286148" cy="5355312"/>
          </a:xfrm>
          <a:prstGeom prst="rect">
            <a:avLst/>
          </a:prstGeom>
          <a:noFill/>
        </p:spPr>
        <p:txBody>
          <a:bodyPr wrap="square" rtlCol="0">
            <a:spAutoFit/>
          </a:bodyPr>
          <a:lstStyle/>
          <a:p>
            <a:r>
              <a:rPr lang="en-IN" dirty="0">
                <a:latin typeface="Cambria" pitchFamily="18" charset="0"/>
                <a:cs typeface="Times New Roman" pitchFamily="18" charset="0"/>
              </a:rPr>
              <a:t>#include &lt;iostream&gt;</a:t>
            </a:r>
          </a:p>
          <a:p>
            <a:r>
              <a:rPr lang="en-IN" dirty="0">
                <a:latin typeface="Cambria" pitchFamily="18" charset="0"/>
                <a:cs typeface="Times New Roman" pitchFamily="18" charset="0"/>
              </a:rPr>
              <a:t>#include&lt;</a:t>
            </a:r>
            <a:r>
              <a:rPr lang="en-IN" dirty="0" err="1">
                <a:latin typeface="Cambria" pitchFamily="18" charset="0"/>
                <a:cs typeface="Times New Roman" pitchFamily="18" charset="0"/>
              </a:rPr>
              <a:t>conio.h</a:t>
            </a:r>
            <a:r>
              <a:rPr lang="en-IN" dirty="0">
                <a:latin typeface="Cambria" pitchFamily="18" charset="0"/>
                <a:cs typeface="Times New Roman" pitchFamily="18" charset="0"/>
              </a:rPr>
              <a:t>&gt;</a:t>
            </a:r>
          </a:p>
          <a:p>
            <a:endParaRPr lang="en-IN" dirty="0">
              <a:latin typeface="Cambria" pitchFamily="18" charset="0"/>
              <a:cs typeface="Times New Roman" pitchFamily="18" charset="0"/>
            </a:endParaRPr>
          </a:p>
          <a:p>
            <a:r>
              <a:rPr lang="en-IN" dirty="0">
                <a:latin typeface="Cambria" pitchFamily="18" charset="0"/>
                <a:cs typeface="Times New Roman" pitchFamily="18" charset="0"/>
              </a:rPr>
              <a:t>using namespace std;</a:t>
            </a:r>
          </a:p>
          <a:p>
            <a:endParaRPr lang="en-IN" dirty="0">
              <a:latin typeface="Cambria" pitchFamily="18" charset="0"/>
              <a:cs typeface="Times New Roman" pitchFamily="18" charset="0"/>
            </a:endParaRPr>
          </a:p>
          <a:p>
            <a:r>
              <a:rPr lang="en-IN" dirty="0" err="1">
                <a:latin typeface="Cambria" pitchFamily="18" charset="0"/>
                <a:cs typeface="Times New Roman" pitchFamily="18" charset="0"/>
              </a:rPr>
              <a:t>int</a:t>
            </a:r>
            <a:r>
              <a:rPr lang="en-IN" dirty="0">
                <a:latin typeface="Cambria" pitchFamily="18" charset="0"/>
                <a:cs typeface="Times New Roman" pitchFamily="18" charset="0"/>
              </a:rPr>
              <a:t> main()</a:t>
            </a:r>
          </a:p>
          <a:p>
            <a:r>
              <a:rPr lang="en-IN" dirty="0">
                <a:latin typeface="Cambria" pitchFamily="18" charset="0"/>
                <a:cs typeface="Times New Roman" pitchFamily="18" charset="0"/>
              </a:rPr>
              <a:t>{</a:t>
            </a:r>
          </a:p>
          <a:p>
            <a:r>
              <a:rPr lang="en-IN" dirty="0">
                <a:latin typeface="Cambria" pitchFamily="18" charset="0"/>
                <a:cs typeface="Times New Roman" pitchFamily="18" charset="0"/>
              </a:rPr>
              <a:t>    //</a:t>
            </a:r>
            <a:r>
              <a:rPr lang="en-IN" dirty="0" err="1">
                <a:latin typeface="Cambria" pitchFamily="18" charset="0"/>
                <a:cs typeface="Times New Roman" pitchFamily="18" charset="0"/>
              </a:rPr>
              <a:t>cout</a:t>
            </a:r>
            <a:r>
              <a:rPr lang="en-IN" dirty="0">
                <a:latin typeface="Cambria" pitchFamily="18" charset="0"/>
                <a:cs typeface="Times New Roman" pitchFamily="18" charset="0"/>
              </a:rPr>
              <a:t>&lt;&lt;"hello";</a:t>
            </a:r>
          </a:p>
          <a:p>
            <a:r>
              <a:rPr lang="en-IN" dirty="0">
                <a:latin typeface="Cambria" pitchFamily="18" charset="0"/>
                <a:cs typeface="Times New Roman" pitchFamily="18" charset="0"/>
              </a:rPr>
              <a:t>    char c;</a:t>
            </a:r>
          </a:p>
          <a:p>
            <a:r>
              <a:rPr lang="en-IN" dirty="0">
                <a:latin typeface="Cambria" pitchFamily="18" charset="0"/>
                <a:cs typeface="Times New Roman" pitchFamily="18" charset="0"/>
              </a:rPr>
              <a:t>    c=</a:t>
            </a:r>
            <a:r>
              <a:rPr lang="en-IN" dirty="0" err="1">
                <a:latin typeface="Cambria" pitchFamily="18" charset="0"/>
                <a:cs typeface="Times New Roman" pitchFamily="18" charset="0"/>
              </a:rPr>
              <a:t>cin.get</a:t>
            </a:r>
            <a:r>
              <a:rPr lang="en-IN" dirty="0">
                <a:latin typeface="Cambria" pitchFamily="18" charset="0"/>
                <a:cs typeface="Times New Roman" pitchFamily="18" charset="0"/>
              </a:rPr>
              <a:t>();</a:t>
            </a:r>
          </a:p>
          <a:p>
            <a:r>
              <a:rPr lang="en-IN" dirty="0">
                <a:latin typeface="Cambria" pitchFamily="18" charset="0"/>
                <a:cs typeface="Times New Roman" pitchFamily="18" charset="0"/>
              </a:rPr>
              <a:t>    </a:t>
            </a:r>
          </a:p>
          <a:p>
            <a:r>
              <a:rPr lang="en-IN" dirty="0">
                <a:latin typeface="Cambria" pitchFamily="18" charset="0"/>
                <a:cs typeface="Times New Roman" pitchFamily="18" charset="0"/>
              </a:rPr>
              <a:t>    while(c!='\n'){</a:t>
            </a:r>
          </a:p>
          <a:p>
            <a:r>
              <a:rPr lang="en-IN" dirty="0">
                <a:latin typeface="Cambria" pitchFamily="18" charset="0"/>
                <a:cs typeface="Times New Roman" pitchFamily="18" charset="0"/>
              </a:rPr>
              <a:t>                   </a:t>
            </a:r>
            <a:r>
              <a:rPr lang="en-IN" dirty="0" err="1">
                <a:latin typeface="Cambria" pitchFamily="18" charset="0"/>
                <a:cs typeface="Times New Roman" pitchFamily="18" charset="0"/>
              </a:rPr>
              <a:t>cout</a:t>
            </a:r>
            <a:r>
              <a:rPr lang="en-IN" dirty="0">
                <a:latin typeface="Cambria" pitchFamily="18" charset="0"/>
                <a:cs typeface="Times New Roman" pitchFamily="18" charset="0"/>
              </a:rPr>
              <a:t>&lt;&lt;c;</a:t>
            </a:r>
          </a:p>
          <a:p>
            <a:r>
              <a:rPr lang="en-IN" dirty="0">
                <a:latin typeface="Cambria" pitchFamily="18" charset="0"/>
                <a:cs typeface="Times New Roman" pitchFamily="18" charset="0"/>
              </a:rPr>
              <a:t>                   </a:t>
            </a:r>
            <a:r>
              <a:rPr lang="en-IN" dirty="0" err="1">
                <a:latin typeface="Cambria" pitchFamily="18" charset="0"/>
                <a:cs typeface="Times New Roman" pitchFamily="18" charset="0"/>
              </a:rPr>
              <a:t>cin.get</a:t>
            </a:r>
            <a:r>
              <a:rPr lang="en-IN" dirty="0">
                <a:latin typeface="Cambria" pitchFamily="18" charset="0"/>
                <a:cs typeface="Times New Roman" pitchFamily="18" charset="0"/>
              </a:rPr>
              <a:t>(c);    </a:t>
            </a:r>
          </a:p>
          <a:p>
            <a:r>
              <a:rPr lang="en-IN" dirty="0">
                <a:latin typeface="Cambria" pitchFamily="18" charset="0"/>
                <a:cs typeface="Times New Roman" pitchFamily="18" charset="0"/>
              </a:rPr>
              <a:t>    }</a:t>
            </a:r>
          </a:p>
          <a:p>
            <a:r>
              <a:rPr lang="en-IN" dirty="0">
                <a:latin typeface="Cambria" pitchFamily="18" charset="0"/>
                <a:cs typeface="Times New Roman" pitchFamily="18" charset="0"/>
              </a:rPr>
              <a:t>    </a:t>
            </a:r>
            <a:r>
              <a:rPr lang="en-IN" dirty="0" err="1">
                <a:latin typeface="Cambria" pitchFamily="18" charset="0"/>
                <a:cs typeface="Times New Roman" pitchFamily="18" charset="0"/>
              </a:rPr>
              <a:t>getch</a:t>
            </a:r>
            <a:r>
              <a:rPr lang="en-IN" dirty="0">
                <a:latin typeface="Cambria" pitchFamily="18" charset="0"/>
                <a:cs typeface="Times New Roman" pitchFamily="18" charset="0"/>
              </a:rPr>
              <a:t>();</a:t>
            </a:r>
          </a:p>
          <a:p>
            <a:r>
              <a:rPr lang="en-IN" dirty="0">
                <a:latin typeface="Cambria" pitchFamily="18" charset="0"/>
                <a:cs typeface="Times New Roman" pitchFamily="18" charset="0"/>
              </a:rPr>
              <a:t>    return 0;</a:t>
            </a:r>
          </a:p>
          <a:p>
            <a:r>
              <a:rPr lang="en-IN" dirty="0">
                <a:latin typeface="Cambria" pitchFamily="18" charset="0"/>
                <a:cs typeface="Times New Roman" pitchFamily="18" charset="0"/>
              </a:rPr>
              <a:t>}</a:t>
            </a:r>
          </a:p>
          <a:p>
            <a:endParaRPr lang="en-IN" dirty="0">
              <a:latin typeface="Cambria" pitchFamily="18" charset="0"/>
              <a:cs typeface="Times New Roman" pitchFamily="18" charset="0"/>
            </a:endParaRPr>
          </a:p>
        </p:txBody>
      </p:sp>
    </p:spTree>
    <p:extLst>
      <p:ext uri="{BB962C8B-B14F-4D97-AF65-F5344CB8AC3E}">
        <p14:creationId xmlns:p14="http://schemas.microsoft.com/office/powerpoint/2010/main" val="188151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762000" y="495256"/>
            <a:ext cx="3500462" cy="6286544"/>
          </a:xfrm>
        </p:spPr>
        <p:txBody>
          <a:bodyPr>
            <a:normAutofit fontScale="85000" lnSpcReduction="20000"/>
          </a:bodyPr>
          <a:lstStyle/>
          <a:p>
            <a:pPr>
              <a:buNone/>
            </a:pPr>
            <a:r>
              <a:rPr lang="en-IN" dirty="0">
                <a:latin typeface="Cambria" pitchFamily="18" charset="0"/>
              </a:rPr>
              <a:t>#include &lt;iostream&gt;</a:t>
            </a:r>
          </a:p>
          <a:p>
            <a:pPr>
              <a:buNone/>
            </a:pPr>
            <a:r>
              <a:rPr lang="en-IN" dirty="0">
                <a:latin typeface="Cambria" pitchFamily="18" charset="0"/>
              </a:rPr>
              <a:t>#include&lt;</a:t>
            </a:r>
            <a:r>
              <a:rPr lang="en-IN" dirty="0" err="1">
                <a:latin typeface="Cambria" pitchFamily="18" charset="0"/>
              </a:rPr>
              <a:t>conio.h</a:t>
            </a:r>
            <a:r>
              <a:rPr lang="en-IN" dirty="0">
                <a:latin typeface="Cambria" pitchFamily="18" charset="0"/>
              </a:rPr>
              <a:t>&gt;</a:t>
            </a:r>
          </a:p>
          <a:p>
            <a:pPr>
              <a:buNone/>
            </a:pPr>
            <a:endParaRPr lang="en-IN" dirty="0">
              <a:latin typeface="Cambria" pitchFamily="18" charset="0"/>
            </a:endParaRPr>
          </a:p>
          <a:p>
            <a:pPr>
              <a:buNone/>
            </a:pPr>
            <a:r>
              <a:rPr lang="en-IN" dirty="0">
                <a:latin typeface="Cambria" pitchFamily="18" charset="0"/>
              </a:rPr>
              <a:t>using namespace std;</a:t>
            </a:r>
          </a:p>
          <a:p>
            <a:pPr>
              <a:buNone/>
            </a:pPr>
            <a:endParaRPr lang="en-IN" dirty="0">
              <a:latin typeface="Cambria" pitchFamily="18" charset="0"/>
            </a:endParaRPr>
          </a:p>
          <a:p>
            <a:pPr>
              <a:buNone/>
            </a:pPr>
            <a:r>
              <a:rPr lang="en-IN" dirty="0" err="1">
                <a:latin typeface="Cambria" pitchFamily="18" charset="0"/>
              </a:rPr>
              <a:t>int</a:t>
            </a:r>
            <a:r>
              <a:rPr lang="en-IN" dirty="0">
                <a:latin typeface="Cambria" pitchFamily="18" charset="0"/>
              </a:rPr>
              <a:t> main()</a:t>
            </a:r>
          </a:p>
          <a:p>
            <a:pPr>
              <a:buNone/>
            </a:pPr>
            <a:r>
              <a:rPr lang="en-IN" dirty="0">
                <a:latin typeface="Cambria" pitchFamily="18" charset="0"/>
              </a:rPr>
              <a:t>{</a:t>
            </a:r>
          </a:p>
          <a:p>
            <a:pPr>
              <a:buNone/>
            </a:pPr>
            <a:r>
              <a:rPr lang="en-IN" dirty="0">
                <a:latin typeface="Cambria" pitchFamily="18" charset="0"/>
              </a:rPr>
              <a:t>    </a:t>
            </a:r>
            <a:r>
              <a:rPr lang="en-IN" dirty="0" err="1">
                <a:latin typeface="Cambria" pitchFamily="18" charset="0"/>
              </a:rPr>
              <a:t>cout</a:t>
            </a:r>
            <a:r>
              <a:rPr lang="en-IN" dirty="0">
                <a:latin typeface="Cambria" pitchFamily="18" charset="0"/>
              </a:rPr>
              <a:t>&lt;&lt;"enter line"&lt;&lt;"\n";</a:t>
            </a:r>
          </a:p>
          <a:p>
            <a:pPr>
              <a:buNone/>
            </a:pPr>
            <a:r>
              <a:rPr lang="en-IN" dirty="0">
                <a:latin typeface="Cambria" pitchFamily="18" charset="0"/>
              </a:rPr>
              <a:t>    char c;</a:t>
            </a:r>
          </a:p>
          <a:p>
            <a:pPr>
              <a:buNone/>
            </a:pPr>
            <a:r>
              <a:rPr lang="en-IN" dirty="0">
                <a:latin typeface="Cambria" pitchFamily="18" charset="0"/>
              </a:rPr>
              <a:t>    c=</a:t>
            </a:r>
            <a:r>
              <a:rPr lang="en-IN" dirty="0" err="1">
                <a:latin typeface="Cambria" pitchFamily="18" charset="0"/>
              </a:rPr>
              <a:t>cin.get</a:t>
            </a:r>
            <a:r>
              <a:rPr lang="en-IN" dirty="0">
                <a:latin typeface="Cambria" pitchFamily="18" charset="0"/>
              </a:rPr>
              <a:t>();</a:t>
            </a:r>
          </a:p>
          <a:p>
            <a:pPr>
              <a:buNone/>
            </a:pPr>
            <a:r>
              <a:rPr lang="en-IN" dirty="0">
                <a:latin typeface="Cambria" pitchFamily="18" charset="0"/>
              </a:rPr>
              <a:t>    </a:t>
            </a:r>
          </a:p>
          <a:p>
            <a:pPr>
              <a:buNone/>
            </a:pPr>
            <a:r>
              <a:rPr lang="en-IN" dirty="0">
                <a:latin typeface="Cambria" pitchFamily="18" charset="0"/>
              </a:rPr>
              <a:t>    while(c!='\n'){</a:t>
            </a:r>
          </a:p>
          <a:p>
            <a:pPr>
              <a:buNone/>
            </a:pPr>
            <a:r>
              <a:rPr lang="en-IN" dirty="0">
                <a:latin typeface="Cambria" pitchFamily="18" charset="0"/>
              </a:rPr>
              <a:t>                   </a:t>
            </a:r>
            <a:r>
              <a:rPr lang="en-IN" dirty="0" err="1">
                <a:latin typeface="Cambria" pitchFamily="18" charset="0"/>
              </a:rPr>
              <a:t>cout.put</a:t>
            </a:r>
            <a:r>
              <a:rPr lang="en-IN" dirty="0">
                <a:latin typeface="Cambria" pitchFamily="18" charset="0"/>
              </a:rPr>
              <a:t>(c);</a:t>
            </a:r>
          </a:p>
          <a:p>
            <a:pPr>
              <a:buNone/>
            </a:pPr>
            <a:r>
              <a:rPr lang="en-IN" dirty="0">
                <a:latin typeface="Cambria" pitchFamily="18" charset="0"/>
              </a:rPr>
              <a:t>                   </a:t>
            </a:r>
            <a:r>
              <a:rPr lang="en-IN" dirty="0" err="1">
                <a:latin typeface="Cambria" pitchFamily="18" charset="0"/>
              </a:rPr>
              <a:t>cin.get</a:t>
            </a:r>
            <a:r>
              <a:rPr lang="en-IN" dirty="0">
                <a:latin typeface="Cambria" pitchFamily="18" charset="0"/>
              </a:rPr>
              <a:t>(c);</a:t>
            </a:r>
          </a:p>
          <a:p>
            <a:pPr>
              <a:buNone/>
            </a:pPr>
            <a:r>
              <a:rPr lang="en-IN" dirty="0">
                <a:latin typeface="Cambria" pitchFamily="18" charset="0"/>
              </a:rPr>
              <a:t>                                  </a:t>
            </a:r>
          </a:p>
          <a:p>
            <a:pPr>
              <a:buNone/>
            </a:pPr>
            <a:r>
              <a:rPr lang="en-IN" dirty="0">
                <a:latin typeface="Cambria" pitchFamily="18" charset="0"/>
              </a:rPr>
              <a:t>    }</a:t>
            </a:r>
          </a:p>
          <a:p>
            <a:pPr>
              <a:buNone/>
            </a:pPr>
            <a:r>
              <a:rPr lang="en-IN" dirty="0">
                <a:latin typeface="Cambria" pitchFamily="18" charset="0"/>
              </a:rPr>
              <a:t>    </a:t>
            </a:r>
            <a:r>
              <a:rPr lang="en-IN" dirty="0" err="1">
                <a:latin typeface="Cambria" pitchFamily="18" charset="0"/>
              </a:rPr>
              <a:t>getch</a:t>
            </a:r>
            <a:r>
              <a:rPr lang="en-IN" dirty="0">
                <a:latin typeface="Cambria" pitchFamily="18" charset="0"/>
              </a:rPr>
              <a:t>();</a:t>
            </a:r>
          </a:p>
          <a:p>
            <a:pPr>
              <a:buNone/>
            </a:pPr>
            <a:r>
              <a:rPr lang="en-IN" dirty="0">
                <a:latin typeface="Cambria" pitchFamily="18" charset="0"/>
              </a:rPr>
              <a:t>    return 0;</a:t>
            </a:r>
          </a:p>
          <a:p>
            <a:pPr>
              <a:buNone/>
            </a:pPr>
            <a:r>
              <a:rPr lang="en-IN" dirty="0">
                <a:latin typeface="Cambria" pitchFamily="18" charset="0"/>
              </a:rPr>
              <a:t>    </a:t>
            </a:r>
          </a:p>
          <a:p>
            <a:pPr>
              <a:buNone/>
            </a:pPr>
            <a:r>
              <a:rPr lang="en-IN" dirty="0">
                <a:latin typeface="Cambria" pitchFamily="18" charset="0"/>
              </a:rPr>
              <a:t>}</a:t>
            </a:r>
          </a:p>
        </p:txBody>
      </p:sp>
      <p:sp>
        <p:nvSpPr>
          <p:cNvPr id="5" name="TextBox 4"/>
          <p:cNvSpPr txBox="1"/>
          <p:nvPr/>
        </p:nvSpPr>
        <p:spPr>
          <a:xfrm>
            <a:off x="4833966" y="423818"/>
            <a:ext cx="3571900" cy="6186309"/>
          </a:xfrm>
          <a:prstGeom prst="rect">
            <a:avLst/>
          </a:prstGeom>
          <a:noFill/>
        </p:spPr>
        <p:txBody>
          <a:bodyPr wrap="square" rtlCol="0">
            <a:spAutoFit/>
          </a:bodyPr>
          <a:lstStyle/>
          <a:p>
            <a:r>
              <a:rPr lang="en-IN" dirty="0">
                <a:latin typeface="Cambria" pitchFamily="18" charset="0"/>
              </a:rPr>
              <a:t>#include &lt;iostream&gt;</a:t>
            </a:r>
          </a:p>
          <a:p>
            <a:r>
              <a:rPr lang="en-IN" dirty="0">
                <a:latin typeface="Cambria" pitchFamily="18" charset="0"/>
              </a:rPr>
              <a:t>#include&lt;</a:t>
            </a:r>
            <a:r>
              <a:rPr lang="en-IN" dirty="0" err="1">
                <a:latin typeface="Cambria" pitchFamily="18" charset="0"/>
              </a:rPr>
              <a:t>conio.h</a:t>
            </a:r>
            <a:r>
              <a:rPr lang="en-IN" dirty="0">
                <a:latin typeface="Cambria" pitchFamily="18" charset="0"/>
              </a:rPr>
              <a:t>&gt;</a:t>
            </a:r>
          </a:p>
          <a:p>
            <a:endParaRPr lang="en-IN" dirty="0">
              <a:latin typeface="Cambria" pitchFamily="18" charset="0"/>
            </a:endParaRPr>
          </a:p>
          <a:p>
            <a:r>
              <a:rPr lang="en-IN" dirty="0">
                <a:latin typeface="Cambria" pitchFamily="18" charset="0"/>
              </a:rPr>
              <a:t>using namespace std;</a:t>
            </a:r>
          </a:p>
          <a:p>
            <a:endParaRPr lang="en-IN" dirty="0">
              <a:latin typeface="Cambria" pitchFamily="18" charset="0"/>
            </a:endParaRPr>
          </a:p>
          <a:p>
            <a:r>
              <a:rPr lang="en-IN" dirty="0" err="1">
                <a:latin typeface="Cambria" pitchFamily="18" charset="0"/>
              </a:rPr>
              <a:t>int</a:t>
            </a:r>
            <a:r>
              <a:rPr lang="en-IN" dirty="0">
                <a:latin typeface="Cambria" pitchFamily="18" charset="0"/>
              </a:rPr>
              <a:t> main()</a:t>
            </a:r>
          </a:p>
          <a:p>
            <a:r>
              <a:rPr lang="en-IN" dirty="0">
                <a:latin typeface="Cambria" pitchFamily="18" charset="0"/>
              </a:rPr>
              <a:t>{</a:t>
            </a:r>
          </a:p>
          <a:p>
            <a:r>
              <a:rPr lang="en-IN" dirty="0">
                <a:latin typeface="Cambria" pitchFamily="18" charset="0"/>
              </a:rPr>
              <a:t>    </a:t>
            </a:r>
            <a:r>
              <a:rPr lang="en-IN" dirty="0" err="1">
                <a:latin typeface="Cambria" pitchFamily="18" charset="0"/>
              </a:rPr>
              <a:t>cout</a:t>
            </a:r>
            <a:r>
              <a:rPr lang="en-IN" dirty="0">
                <a:latin typeface="Cambria" pitchFamily="18" charset="0"/>
              </a:rPr>
              <a:t>&lt;&lt;"enter line"&lt;&lt;"\n";</a:t>
            </a:r>
          </a:p>
          <a:p>
            <a:r>
              <a:rPr lang="en-IN" dirty="0">
                <a:latin typeface="Cambria" pitchFamily="18" charset="0"/>
              </a:rPr>
              <a:t>    char c;</a:t>
            </a:r>
          </a:p>
          <a:p>
            <a:r>
              <a:rPr lang="en-IN" dirty="0">
                <a:latin typeface="Cambria" pitchFamily="18" charset="0"/>
              </a:rPr>
              <a:t>    c=</a:t>
            </a:r>
            <a:r>
              <a:rPr lang="en-IN" dirty="0" err="1">
                <a:latin typeface="Cambria" pitchFamily="18" charset="0"/>
              </a:rPr>
              <a:t>cin.get</a:t>
            </a:r>
            <a:r>
              <a:rPr lang="en-IN" dirty="0">
                <a:latin typeface="Cambria" pitchFamily="18" charset="0"/>
              </a:rPr>
              <a:t>();</a:t>
            </a:r>
          </a:p>
          <a:p>
            <a:r>
              <a:rPr lang="en-IN" dirty="0">
                <a:latin typeface="Cambria" pitchFamily="18" charset="0"/>
              </a:rPr>
              <a:t>    </a:t>
            </a:r>
          </a:p>
          <a:p>
            <a:r>
              <a:rPr lang="en-IN" dirty="0">
                <a:latin typeface="Cambria" pitchFamily="18" charset="0"/>
              </a:rPr>
              <a:t>    while(c!='\n'){</a:t>
            </a:r>
          </a:p>
          <a:p>
            <a:r>
              <a:rPr lang="en-IN" dirty="0">
                <a:latin typeface="Cambria" pitchFamily="18" charset="0"/>
              </a:rPr>
              <a:t>                   </a:t>
            </a:r>
            <a:r>
              <a:rPr lang="en-IN" dirty="0" err="1">
                <a:latin typeface="Cambria" pitchFamily="18" charset="0"/>
              </a:rPr>
              <a:t>cout.put</a:t>
            </a:r>
            <a:r>
              <a:rPr lang="en-IN" dirty="0">
                <a:latin typeface="Cambria" pitchFamily="18" charset="0"/>
              </a:rPr>
              <a:t>(c);</a:t>
            </a:r>
          </a:p>
          <a:p>
            <a:r>
              <a:rPr lang="en-IN" dirty="0">
                <a:latin typeface="Cambria" pitchFamily="18" charset="0"/>
              </a:rPr>
              <a:t>                   </a:t>
            </a:r>
            <a:r>
              <a:rPr lang="en-IN" dirty="0" err="1">
                <a:latin typeface="Cambria" pitchFamily="18" charset="0"/>
              </a:rPr>
              <a:t>cin.get</a:t>
            </a:r>
            <a:r>
              <a:rPr lang="en-IN" dirty="0">
                <a:latin typeface="Cambria" pitchFamily="18" charset="0"/>
              </a:rPr>
              <a:t>(c);</a:t>
            </a:r>
          </a:p>
          <a:p>
            <a:r>
              <a:rPr lang="en-IN" dirty="0">
                <a:latin typeface="Cambria" pitchFamily="18" charset="0"/>
              </a:rPr>
              <a:t>                                  </a:t>
            </a:r>
          </a:p>
          <a:p>
            <a:r>
              <a:rPr lang="en-IN" dirty="0">
                <a:latin typeface="Cambria" pitchFamily="18" charset="0"/>
              </a:rPr>
              <a:t>    }</a:t>
            </a:r>
          </a:p>
          <a:p>
            <a:r>
              <a:rPr lang="en-IN" dirty="0">
                <a:latin typeface="Cambria" pitchFamily="18" charset="0"/>
              </a:rPr>
              <a:t>    </a:t>
            </a:r>
            <a:r>
              <a:rPr lang="en-IN" dirty="0" err="1">
                <a:latin typeface="Cambria" pitchFamily="18" charset="0"/>
              </a:rPr>
              <a:t>cout</a:t>
            </a:r>
            <a:r>
              <a:rPr lang="en-IN" dirty="0">
                <a:latin typeface="Cambria" pitchFamily="18" charset="0"/>
              </a:rPr>
              <a:t>&lt;&lt;"\n";</a:t>
            </a:r>
          </a:p>
          <a:p>
            <a:r>
              <a:rPr lang="en-IN" dirty="0">
                <a:latin typeface="Cambria" pitchFamily="18" charset="0"/>
              </a:rPr>
              <a:t>    </a:t>
            </a:r>
            <a:r>
              <a:rPr lang="en-IN" dirty="0" err="1">
                <a:latin typeface="Cambria" pitchFamily="18" charset="0"/>
              </a:rPr>
              <a:t>cout.put</a:t>
            </a:r>
            <a:r>
              <a:rPr lang="en-IN" dirty="0">
                <a:latin typeface="Cambria" pitchFamily="18" charset="0"/>
              </a:rPr>
              <a:t>(65);</a:t>
            </a:r>
          </a:p>
          <a:p>
            <a:r>
              <a:rPr lang="en-IN" dirty="0">
                <a:latin typeface="Cambria" pitchFamily="18" charset="0"/>
              </a:rPr>
              <a:t>    </a:t>
            </a:r>
            <a:r>
              <a:rPr lang="en-IN" dirty="0" err="1">
                <a:latin typeface="Cambria" pitchFamily="18" charset="0"/>
              </a:rPr>
              <a:t>getch</a:t>
            </a:r>
            <a:r>
              <a:rPr lang="en-IN" dirty="0">
                <a:latin typeface="Cambria" pitchFamily="18" charset="0"/>
              </a:rPr>
              <a:t>();</a:t>
            </a:r>
          </a:p>
          <a:p>
            <a:r>
              <a:rPr lang="en-IN" dirty="0">
                <a:latin typeface="Cambria" pitchFamily="18" charset="0"/>
              </a:rPr>
              <a:t>    return 0;</a:t>
            </a:r>
          </a:p>
          <a:p>
            <a:r>
              <a:rPr lang="en-IN" dirty="0">
                <a:latin typeface="Cambria" pitchFamily="18" charset="0"/>
              </a:rPr>
              <a:t>    </a:t>
            </a:r>
          </a:p>
          <a:p>
            <a:r>
              <a:rPr lang="en-IN" dirty="0">
                <a:latin typeface="Cambria" pitchFamily="18" charset="0"/>
              </a:rPr>
              <a:t>}</a:t>
            </a:r>
          </a:p>
        </p:txBody>
      </p:sp>
    </p:spTree>
    <p:extLst>
      <p:ext uri="{BB962C8B-B14F-4D97-AF65-F5344CB8AC3E}">
        <p14:creationId xmlns:p14="http://schemas.microsoft.com/office/powerpoint/2010/main" val="2515265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91200"/>
          </a:xfrm>
        </p:spPr>
        <p:txBody>
          <a:bodyPr>
            <a:normAutofit fontScale="92500" lnSpcReduction="20000"/>
          </a:bodyPr>
          <a:lstStyle/>
          <a:p>
            <a:pPr>
              <a:buNone/>
            </a:pPr>
            <a:r>
              <a:rPr lang="en-IN" dirty="0">
                <a:latin typeface="Cambria" pitchFamily="18" charset="0"/>
                <a:cs typeface="Times New Roman" pitchFamily="18" charset="0"/>
              </a:rPr>
              <a:t>#include &lt;</a:t>
            </a:r>
            <a:r>
              <a:rPr lang="en-IN" dirty="0" err="1">
                <a:latin typeface="Cambria" pitchFamily="18" charset="0"/>
                <a:cs typeface="Times New Roman" pitchFamily="18" charset="0"/>
              </a:rPr>
              <a:t>iostream</a:t>
            </a:r>
            <a:r>
              <a:rPr lang="en-IN" dirty="0">
                <a:latin typeface="Cambria" pitchFamily="18" charset="0"/>
                <a:cs typeface="Times New Roman" pitchFamily="18" charset="0"/>
              </a:rPr>
              <a:t>&gt;</a:t>
            </a:r>
          </a:p>
          <a:p>
            <a:pPr>
              <a:buNone/>
            </a:pPr>
            <a:r>
              <a:rPr lang="en-IN" dirty="0">
                <a:latin typeface="Cambria" pitchFamily="18" charset="0"/>
                <a:cs typeface="Times New Roman" pitchFamily="18" charset="0"/>
              </a:rPr>
              <a:t>#include&lt;</a:t>
            </a:r>
            <a:r>
              <a:rPr lang="en-IN" dirty="0" err="1">
                <a:latin typeface="Cambria" pitchFamily="18" charset="0"/>
                <a:cs typeface="Times New Roman" pitchFamily="18" charset="0"/>
              </a:rPr>
              <a:t>conio.h</a:t>
            </a:r>
            <a:r>
              <a:rPr lang="en-IN" dirty="0">
                <a:latin typeface="Cambria" pitchFamily="18" charset="0"/>
                <a:cs typeface="Times New Roman" pitchFamily="18" charset="0"/>
              </a:rPr>
              <a:t>&gt;</a:t>
            </a:r>
          </a:p>
          <a:p>
            <a:pPr>
              <a:buNone/>
            </a:pPr>
            <a:endParaRPr lang="en-IN" dirty="0">
              <a:latin typeface="Cambria" pitchFamily="18" charset="0"/>
              <a:cs typeface="Times New Roman" pitchFamily="18" charset="0"/>
            </a:endParaRPr>
          </a:p>
          <a:p>
            <a:pPr>
              <a:buNone/>
            </a:pPr>
            <a:r>
              <a:rPr lang="en-IN" dirty="0">
                <a:latin typeface="Cambria" pitchFamily="18" charset="0"/>
                <a:cs typeface="Times New Roman" pitchFamily="18" charset="0"/>
              </a:rPr>
              <a:t>using namespace </a:t>
            </a:r>
            <a:r>
              <a:rPr lang="en-IN" dirty="0" err="1">
                <a:latin typeface="Cambria" pitchFamily="18" charset="0"/>
                <a:cs typeface="Times New Roman" pitchFamily="18" charset="0"/>
              </a:rPr>
              <a:t>std</a:t>
            </a:r>
            <a:r>
              <a:rPr lang="en-IN" dirty="0">
                <a:latin typeface="Cambria" pitchFamily="18" charset="0"/>
                <a:cs typeface="Times New Roman" pitchFamily="18" charset="0"/>
              </a:rPr>
              <a:t>;</a:t>
            </a:r>
          </a:p>
          <a:p>
            <a:pPr>
              <a:buNone/>
            </a:pPr>
            <a:r>
              <a:rPr lang="en-IN" dirty="0" err="1">
                <a:latin typeface="Cambria" pitchFamily="18" charset="0"/>
                <a:cs typeface="Times New Roman" pitchFamily="18" charset="0"/>
              </a:rPr>
              <a:t>int</a:t>
            </a:r>
            <a:r>
              <a:rPr lang="en-IN" dirty="0">
                <a:latin typeface="Cambria" pitchFamily="18" charset="0"/>
                <a:cs typeface="Times New Roman" pitchFamily="18" charset="0"/>
              </a:rPr>
              <a:t> main(){</a:t>
            </a:r>
          </a:p>
          <a:p>
            <a:pPr>
              <a:buNone/>
            </a:pPr>
            <a:r>
              <a:rPr lang="en-IN" dirty="0">
                <a:latin typeface="Cambria" pitchFamily="18" charset="0"/>
                <a:cs typeface="Times New Roman" pitchFamily="18" charset="0"/>
              </a:rPr>
              <a:t>        </a:t>
            </a:r>
          </a:p>
          <a:p>
            <a:pPr>
              <a:buNone/>
            </a:pPr>
            <a:r>
              <a:rPr lang="en-IN" dirty="0">
                <a:latin typeface="Cambria" pitchFamily="18" charset="0"/>
                <a:cs typeface="Times New Roman" pitchFamily="18" charset="0"/>
              </a:rPr>
              <a:t>    </a:t>
            </a:r>
            <a:r>
              <a:rPr lang="en-IN" dirty="0" err="1">
                <a:latin typeface="Cambria" pitchFamily="18" charset="0"/>
                <a:cs typeface="Times New Roman" pitchFamily="18" charset="0"/>
              </a:rPr>
              <a:t>int</a:t>
            </a:r>
            <a:r>
              <a:rPr lang="en-IN" dirty="0">
                <a:latin typeface="Cambria" pitchFamily="18" charset="0"/>
                <a:cs typeface="Times New Roman" pitchFamily="18" charset="0"/>
              </a:rPr>
              <a:t> size = 20;</a:t>
            </a:r>
          </a:p>
          <a:p>
            <a:pPr>
              <a:buNone/>
            </a:pPr>
            <a:r>
              <a:rPr lang="en-IN" dirty="0">
                <a:latin typeface="Cambria" pitchFamily="18" charset="0"/>
                <a:cs typeface="Times New Roman" pitchFamily="18" charset="0"/>
              </a:rPr>
              <a:t>    char name[20];</a:t>
            </a:r>
          </a:p>
          <a:p>
            <a:pPr>
              <a:buNone/>
            </a:pPr>
            <a:endParaRPr lang="en-IN" dirty="0">
              <a:latin typeface="Cambria" pitchFamily="18" charset="0"/>
              <a:cs typeface="Times New Roman" pitchFamily="18" charset="0"/>
            </a:endParaRPr>
          </a:p>
          <a:p>
            <a:pPr>
              <a:buNone/>
            </a:pPr>
            <a:r>
              <a:rPr lang="en-IN" dirty="0">
                <a:latin typeface="Cambria" pitchFamily="18" charset="0"/>
                <a:cs typeface="Times New Roman" pitchFamily="18" charset="0"/>
              </a:rPr>
              <a:t>    </a:t>
            </a:r>
            <a:r>
              <a:rPr lang="en-IN" dirty="0" err="1">
                <a:latin typeface="Cambria" pitchFamily="18" charset="0"/>
                <a:cs typeface="Times New Roman" pitchFamily="18" charset="0"/>
              </a:rPr>
              <a:t>cout</a:t>
            </a:r>
            <a:r>
              <a:rPr lang="en-IN" dirty="0">
                <a:latin typeface="Cambria" pitchFamily="18" charset="0"/>
                <a:cs typeface="Times New Roman" pitchFamily="18" charset="0"/>
              </a:rPr>
              <a:t>&lt;&lt;"</a:t>
            </a:r>
            <a:r>
              <a:rPr lang="en-IN" dirty="0" err="1">
                <a:latin typeface="Cambria" pitchFamily="18" charset="0"/>
                <a:cs typeface="Times New Roman" pitchFamily="18" charset="0"/>
              </a:rPr>
              <a:t>enetr</a:t>
            </a:r>
            <a:r>
              <a:rPr lang="en-IN" dirty="0">
                <a:latin typeface="Cambria" pitchFamily="18" charset="0"/>
                <a:cs typeface="Times New Roman" pitchFamily="18" charset="0"/>
              </a:rPr>
              <a:t> your full name"&lt;&lt;"\n";</a:t>
            </a:r>
          </a:p>
          <a:p>
            <a:pPr>
              <a:buNone/>
            </a:pPr>
            <a:r>
              <a:rPr lang="en-IN" b="1" dirty="0">
                <a:latin typeface="Cambria" pitchFamily="18" charset="0"/>
                <a:cs typeface="Times New Roman" pitchFamily="18" charset="0"/>
              </a:rPr>
              <a:t>    </a:t>
            </a:r>
            <a:r>
              <a:rPr lang="en-IN" b="1" dirty="0" err="1">
                <a:latin typeface="Cambria" pitchFamily="18" charset="0"/>
                <a:cs typeface="Times New Roman" pitchFamily="18" charset="0"/>
              </a:rPr>
              <a:t>cin.getline</a:t>
            </a:r>
            <a:r>
              <a:rPr lang="en-IN" b="1" dirty="0">
                <a:latin typeface="Cambria" pitchFamily="18" charset="0"/>
                <a:cs typeface="Times New Roman" pitchFamily="18" charset="0"/>
              </a:rPr>
              <a:t>(name,20);</a:t>
            </a:r>
          </a:p>
          <a:p>
            <a:pPr>
              <a:buNone/>
            </a:pPr>
            <a:r>
              <a:rPr lang="en-IN" dirty="0">
                <a:latin typeface="Cambria" pitchFamily="18" charset="0"/>
                <a:cs typeface="Times New Roman" pitchFamily="18" charset="0"/>
              </a:rPr>
              <a:t>    </a:t>
            </a:r>
            <a:r>
              <a:rPr lang="en-IN" dirty="0" err="1">
                <a:latin typeface="Cambria" pitchFamily="18" charset="0"/>
                <a:cs typeface="Times New Roman" pitchFamily="18" charset="0"/>
              </a:rPr>
              <a:t>cout</a:t>
            </a:r>
            <a:r>
              <a:rPr lang="en-IN" dirty="0">
                <a:latin typeface="Cambria" pitchFamily="18" charset="0"/>
                <a:cs typeface="Times New Roman" pitchFamily="18" charset="0"/>
              </a:rPr>
              <a:t>&lt;&lt;"your full name is"&lt;&lt;"\n"&lt;&lt;name&lt;&lt;"\n";</a:t>
            </a:r>
          </a:p>
          <a:p>
            <a:pPr>
              <a:buNone/>
            </a:pPr>
            <a:r>
              <a:rPr lang="en-IN" dirty="0">
                <a:latin typeface="Cambria" pitchFamily="18" charset="0"/>
                <a:cs typeface="Times New Roman" pitchFamily="18" charset="0"/>
              </a:rPr>
              <a:t>    </a:t>
            </a:r>
          </a:p>
          <a:p>
            <a:pPr>
              <a:buNone/>
            </a:pPr>
            <a:r>
              <a:rPr lang="en-IN" dirty="0">
                <a:latin typeface="Cambria" pitchFamily="18" charset="0"/>
                <a:cs typeface="Times New Roman" pitchFamily="18" charset="0"/>
              </a:rPr>
              <a:t>    </a:t>
            </a:r>
            <a:r>
              <a:rPr lang="en-IN" dirty="0" err="1">
                <a:latin typeface="Cambria" pitchFamily="18" charset="0"/>
                <a:cs typeface="Times New Roman" pitchFamily="18" charset="0"/>
              </a:rPr>
              <a:t>getch</a:t>
            </a:r>
            <a:r>
              <a:rPr lang="en-IN" dirty="0">
                <a:latin typeface="Cambria" pitchFamily="18" charset="0"/>
                <a:cs typeface="Times New Roman" pitchFamily="18" charset="0"/>
              </a:rPr>
              <a:t>();</a:t>
            </a:r>
          </a:p>
          <a:p>
            <a:pPr>
              <a:buNone/>
            </a:pPr>
            <a:r>
              <a:rPr lang="en-IN" dirty="0">
                <a:latin typeface="Cambria" pitchFamily="18" charset="0"/>
                <a:cs typeface="Times New Roman" pitchFamily="18" charset="0"/>
              </a:rPr>
              <a:t>    return 0;</a:t>
            </a:r>
          </a:p>
          <a:p>
            <a:pPr>
              <a:buNone/>
            </a:pPr>
            <a:r>
              <a:rPr lang="en-IN" dirty="0">
                <a:latin typeface="Cambria" pitchFamily="18" charset="0"/>
                <a:cs typeface="Times New Roman" pitchFamily="18" charset="0"/>
              </a:rPr>
              <a:t>}</a:t>
            </a:r>
          </a:p>
          <a:p>
            <a:endParaRPr lang="en-US" dirty="0">
              <a:latin typeface="Cambria" pitchFamily="18" charset="0"/>
              <a:cs typeface="Times New Roman" pitchFamily="18" charset="0"/>
            </a:endParaRPr>
          </a:p>
        </p:txBody>
      </p:sp>
    </p:spTree>
    <p:extLst>
      <p:ext uri="{BB962C8B-B14F-4D97-AF65-F5344CB8AC3E}">
        <p14:creationId xmlns:p14="http://schemas.microsoft.com/office/powerpoint/2010/main" val="296210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876800"/>
          </a:xfrm>
        </p:spPr>
        <p:txBody>
          <a:bodyPr>
            <a:normAutofit fontScale="92500" lnSpcReduction="20000"/>
          </a:bodyPr>
          <a:lstStyle/>
          <a:p>
            <a:pPr>
              <a:buNone/>
            </a:pPr>
            <a:r>
              <a:rPr lang="en-IN" dirty="0">
                <a:latin typeface="Cambria" pitchFamily="18" charset="0"/>
                <a:cs typeface="Times New Roman" pitchFamily="18" charset="0"/>
              </a:rPr>
              <a:t>#include &lt;</a:t>
            </a:r>
            <a:r>
              <a:rPr lang="en-IN" dirty="0" err="1">
                <a:latin typeface="Cambria" pitchFamily="18" charset="0"/>
                <a:cs typeface="Times New Roman" pitchFamily="18" charset="0"/>
              </a:rPr>
              <a:t>iostream</a:t>
            </a:r>
            <a:r>
              <a:rPr lang="en-IN" dirty="0">
                <a:latin typeface="Cambria" pitchFamily="18" charset="0"/>
                <a:cs typeface="Times New Roman" pitchFamily="18" charset="0"/>
              </a:rPr>
              <a:t>&gt;</a:t>
            </a:r>
          </a:p>
          <a:p>
            <a:pPr>
              <a:buNone/>
            </a:pPr>
            <a:r>
              <a:rPr lang="en-IN" dirty="0">
                <a:latin typeface="Cambria" pitchFamily="18" charset="0"/>
                <a:cs typeface="Times New Roman" pitchFamily="18" charset="0"/>
              </a:rPr>
              <a:t>#include&lt;</a:t>
            </a:r>
            <a:r>
              <a:rPr lang="en-IN" dirty="0" err="1">
                <a:latin typeface="Cambria" pitchFamily="18" charset="0"/>
                <a:cs typeface="Times New Roman" pitchFamily="18" charset="0"/>
              </a:rPr>
              <a:t>conio.h</a:t>
            </a:r>
            <a:r>
              <a:rPr lang="en-IN" dirty="0">
                <a:latin typeface="Cambria" pitchFamily="18" charset="0"/>
                <a:cs typeface="Times New Roman" pitchFamily="18" charset="0"/>
              </a:rPr>
              <a:t>&gt;</a:t>
            </a:r>
          </a:p>
          <a:p>
            <a:pPr>
              <a:buNone/>
            </a:pPr>
            <a:r>
              <a:rPr lang="en-IN" dirty="0">
                <a:latin typeface="Cambria" pitchFamily="18" charset="0"/>
                <a:cs typeface="Times New Roman" pitchFamily="18" charset="0"/>
              </a:rPr>
              <a:t>#include&lt;</a:t>
            </a:r>
            <a:r>
              <a:rPr lang="en-IN" dirty="0" err="1">
                <a:latin typeface="Cambria" pitchFamily="18" charset="0"/>
                <a:cs typeface="Times New Roman" pitchFamily="18" charset="0"/>
              </a:rPr>
              <a:t>string.h</a:t>
            </a:r>
            <a:r>
              <a:rPr lang="en-IN" dirty="0">
                <a:latin typeface="Cambria" pitchFamily="18" charset="0"/>
                <a:cs typeface="Times New Roman" pitchFamily="18" charset="0"/>
              </a:rPr>
              <a:t>&gt;</a:t>
            </a:r>
          </a:p>
          <a:p>
            <a:pPr>
              <a:buNone/>
            </a:pPr>
            <a:endParaRPr lang="en-IN" dirty="0">
              <a:latin typeface="Cambria" pitchFamily="18" charset="0"/>
              <a:cs typeface="Times New Roman" pitchFamily="18" charset="0"/>
            </a:endParaRPr>
          </a:p>
          <a:p>
            <a:pPr>
              <a:buNone/>
            </a:pPr>
            <a:r>
              <a:rPr lang="en-IN" dirty="0">
                <a:latin typeface="Cambria" pitchFamily="18" charset="0"/>
                <a:cs typeface="Times New Roman" pitchFamily="18" charset="0"/>
              </a:rPr>
              <a:t>using namespace </a:t>
            </a:r>
            <a:r>
              <a:rPr lang="en-IN" dirty="0" err="1">
                <a:latin typeface="Cambria" pitchFamily="18" charset="0"/>
                <a:cs typeface="Times New Roman" pitchFamily="18" charset="0"/>
              </a:rPr>
              <a:t>std</a:t>
            </a:r>
            <a:r>
              <a:rPr lang="en-IN" dirty="0">
                <a:latin typeface="Cambria" pitchFamily="18" charset="0"/>
                <a:cs typeface="Times New Roman" pitchFamily="18" charset="0"/>
              </a:rPr>
              <a:t>;</a:t>
            </a:r>
          </a:p>
          <a:p>
            <a:pPr>
              <a:buNone/>
            </a:pPr>
            <a:r>
              <a:rPr lang="en-IN" dirty="0" err="1">
                <a:latin typeface="Cambria" pitchFamily="18" charset="0"/>
                <a:cs typeface="Times New Roman" pitchFamily="18" charset="0"/>
              </a:rPr>
              <a:t>int</a:t>
            </a:r>
            <a:r>
              <a:rPr lang="en-IN" dirty="0">
                <a:latin typeface="Cambria" pitchFamily="18" charset="0"/>
                <a:cs typeface="Times New Roman" pitchFamily="18" charset="0"/>
              </a:rPr>
              <a:t> main(){</a:t>
            </a:r>
          </a:p>
          <a:p>
            <a:pPr>
              <a:buNone/>
            </a:pPr>
            <a:r>
              <a:rPr lang="en-IN" dirty="0">
                <a:latin typeface="Cambria" pitchFamily="18" charset="0"/>
                <a:cs typeface="Times New Roman" pitchFamily="18" charset="0"/>
              </a:rPr>
              <a:t>    </a:t>
            </a:r>
          </a:p>
          <a:p>
            <a:pPr>
              <a:buNone/>
            </a:pPr>
            <a:r>
              <a:rPr lang="en-IN" dirty="0">
                <a:latin typeface="Cambria" pitchFamily="18" charset="0"/>
                <a:cs typeface="Times New Roman" pitchFamily="18" charset="0"/>
              </a:rPr>
              <a:t>    char * string1 = "object";</a:t>
            </a:r>
          </a:p>
          <a:p>
            <a:pPr>
              <a:buNone/>
            </a:pPr>
            <a:r>
              <a:rPr lang="en-IN" dirty="0">
                <a:latin typeface="Cambria" pitchFamily="18" charset="0"/>
                <a:cs typeface="Times New Roman" pitchFamily="18" charset="0"/>
              </a:rPr>
              <a:t>    </a:t>
            </a:r>
          </a:p>
          <a:p>
            <a:pPr>
              <a:buNone/>
            </a:pPr>
            <a:r>
              <a:rPr lang="en-IN" dirty="0">
                <a:latin typeface="Cambria" pitchFamily="18" charset="0"/>
                <a:cs typeface="Times New Roman" pitchFamily="18" charset="0"/>
              </a:rPr>
              <a:t>    </a:t>
            </a:r>
            <a:r>
              <a:rPr lang="en-IN" dirty="0" err="1">
                <a:latin typeface="Cambria" pitchFamily="18" charset="0"/>
                <a:cs typeface="Times New Roman" pitchFamily="18" charset="0"/>
              </a:rPr>
              <a:t>cout.write</a:t>
            </a:r>
            <a:r>
              <a:rPr lang="en-IN" dirty="0">
                <a:latin typeface="Cambria" pitchFamily="18" charset="0"/>
                <a:cs typeface="Times New Roman" pitchFamily="18" charset="0"/>
              </a:rPr>
              <a:t>(string1,10);</a:t>
            </a:r>
          </a:p>
          <a:p>
            <a:pPr>
              <a:buNone/>
            </a:pPr>
            <a:r>
              <a:rPr lang="en-IN" dirty="0">
                <a:latin typeface="Cambria" pitchFamily="18" charset="0"/>
                <a:cs typeface="Times New Roman" pitchFamily="18" charset="0"/>
              </a:rPr>
              <a:t>    </a:t>
            </a:r>
          </a:p>
          <a:p>
            <a:pPr>
              <a:buNone/>
            </a:pPr>
            <a:r>
              <a:rPr lang="en-IN" dirty="0">
                <a:latin typeface="Cambria" pitchFamily="18" charset="0"/>
                <a:cs typeface="Times New Roman" pitchFamily="18" charset="0"/>
              </a:rPr>
              <a:t>    </a:t>
            </a:r>
            <a:r>
              <a:rPr lang="en-IN" dirty="0" err="1">
                <a:latin typeface="Cambria" pitchFamily="18" charset="0"/>
                <a:cs typeface="Times New Roman" pitchFamily="18" charset="0"/>
              </a:rPr>
              <a:t>getch</a:t>
            </a:r>
            <a:r>
              <a:rPr lang="en-IN" dirty="0">
                <a:latin typeface="Cambria" pitchFamily="18" charset="0"/>
                <a:cs typeface="Times New Roman" pitchFamily="18" charset="0"/>
              </a:rPr>
              <a:t>();</a:t>
            </a:r>
          </a:p>
          <a:p>
            <a:pPr>
              <a:buNone/>
            </a:pPr>
            <a:r>
              <a:rPr lang="en-IN" dirty="0">
                <a:latin typeface="Cambria" pitchFamily="18" charset="0"/>
                <a:cs typeface="Times New Roman" pitchFamily="18" charset="0"/>
              </a:rPr>
              <a:t>    return 0;    </a:t>
            </a:r>
          </a:p>
          <a:p>
            <a:pPr>
              <a:buNone/>
            </a:pPr>
            <a:r>
              <a:rPr lang="en-IN" dirty="0">
                <a:latin typeface="Cambria" pitchFamily="18" charset="0"/>
                <a:cs typeface="Times New Roman" pitchFamily="18" charset="0"/>
              </a:rPr>
              <a:t>}</a:t>
            </a:r>
          </a:p>
          <a:p>
            <a:endParaRPr lang="en-US" dirty="0">
              <a:latin typeface="Cambria" pitchFamily="18" charset="0"/>
              <a:cs typeface="Times New Roman" pitchFamily="18" charset="0"/>
            </a:endParaRPr>
          </a:p>
        </p:txBody>
      </p:sp>
    </p:spTree>
    <p:extLst>
      <p:ext uri="{BB962C8B-B14F-4D97-AF65-F5344CB8AC3E}">
        <p14:creationId xmlns:p14="http://schemas.microsoft.com/office/powerpoint/2010/main" val="3205804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93020"/>
            <a:ext cx="8258204" cy="631844"/>
          </a:xfrm>
        </p:spPr>
        <p:txBody>
          <a:bodyPr>
            <a:normAutofit fontScale="90000"/>
          </a:bodyPr>
          <a:lstStyle/>
          <a:p>
            <a:pPr algn="ctr"/>
            <a:r>
              <a:rPr lang="en-US" dirty="0">
                <a:solidFill>
                  <a:schemeClr val="bg2">
                    <a:lumMod val="25000"/>
                  </a:schemeClr>
                </a:solidFill>
                <a:latin typeface="Cambria" pitchFamily="18" charset="0"/>
              </a:rPr>
              <a:t>Formatted I/O operations</a:t>
            </a:r>
            <a:endParaRPr lang="en-IN" dirty="0">
              <a:solidFill>
                <a:schemeClr val="bg2">
                  <a:lumMod val="25000"/>
                </a:schemeClr>
              </a:solidFill>
              <a:latin typeface="Cambria" pitchFamily="18" charset="0"/>
            </a:endParaRPr>
          </a:p>
        </p:txBody>
      </p:sp>
      <p:sp>
        <p:nvSpPr>
          <p:cNvPr id="5" name="Content Placeholder 2"/>
          <p:cNvSpPr>
            <a:spLocks noGrp="1"/>
          </p:cNvSpPr>
          <p:nvPr>
            <p:ph sz="quarter" idx="1"/>
          </p:nvPr>
        </p:nvSpPr>
        <p:spPr>
          <a:xfrm>
            <a:off x="457200" y="1178838"/>
            <a:ext cx="8258204" cy="1643074"/>
          </a:xfrm>
        </p:spPr>
        <p:txBody>
          <a:bodyPr>
            <a:normAutofit lnSpcReduction="10000"/>
          </a:bodyPr>
          <a:lstStyle/>
          <a:p>
            <a:r>
              <a:rPr lang="en-US" dirty="0">
                <a:latin typeface="Cambria" pitchFamily="18" charset="0"/>
              </a:rPr>
              <a:t>Formatting output</a:t>
            </a:r>
          </a:p>
          <a:p>
            <a:r>
              <a:rPr lang="en-US" dirty="0">
                <a:latin typeface="Cambria" pitchFamily="18" charset="0"/>
              </a:rPr>
              <a:t>It includes : </a:t>
            </a:r>
            <a:r>
              <a:rPr lang="en-US" dirty="0" err="1">
                <a:latin typeface="Cambria" pitchFamily="18" charset="0"/>
              </a:rPr>
              <a:t>ios</a:t>
            </a:r>
            <a:r>
              <a:rPr lang="en-US" dirty="0">
                <a:latin typeface="Cambria" pitchFamily="18" charset="0"/>
              </a:rPr>
              <a:t> class functions, flags, manipulators,</a:t>
            </a:r>
            <a:r>
              <a:rPr lang="en-IN" dirty="0">
                <a:latin typeface="Cambria" pitchFamily="18" charset="0"/>
              </a:rPr>
              <a:t> user-defined output functions</a:t>
            </a:r>
          </a:p>
          <a:p>
            <a:r>
              <a:rPr lang="en-US" dirty="0">
                <a:latin typeface="Cambria" pitchFamily="18" charset="0"/>
              </a:rPr>
              <a:t>Manipulators in &lt;</a:t>
            </a:r>
            <a:r>
              <a:rPr lang="en-US" dirty="0" err="1">
                <a:latin typeface="Cambria" pitchFamily="18" charset="0"/>
              </a:rPr>
              <a:t>iomanip.h</a:t>
            </a:r>
            <a:r>
              <a:rPr lang="en-US" dirty="0">
                <a:latin typeface="Cambria" pitchFamily="18" charset="0"/>
              </a:rPr>
              <a:t>&gt;</a:t>
            </a:r>
          </a:p>
        </p:txBody>
      </p:sp>
      <p:graphicFrame>
        <p:nvGraphicFramePr>
          <p:cNvPr id="6" name="Table 5"/>
          <p:cNvGraphicFramePr>
            <a:graphicFrameLocks noGrp="1"/>
          </p:cNvGraphicFramePr>
          <p:nvPr>
            <p:extLst>
              <p:ext uri="{D42A27DB-BD31-4B8C-83A1-F6EECF244321}">
                <p14:modId xmlns:p14="http://schemas.microsoft.com/office/powerpoint/2010/main" val="3499267637"/>
              </p:ext>
            </p:extLst>
          </p:nvPr>
        </p:nvGraphicFramePr>
        <p:xfrm>
          <a:off x="428596" y="3418840"/>
          <a:ext cx="8358247" cy="3134360"/>
        </p:xfrm>
        <a:graphic>
          <a:graphicData uri="http://schemas.openxmlformats.org/drawingml/2006/table">
            <a:tbl>
              <a:tblPr firstRow="1" bandRow="1">
                <a:tableStyleId>{5C22544A-7EE6-4342-B048-85BDC9FD1C3A}</a:tableStyleId>
              </a:tblPr>
              <a:tblGrid>
                <a:gridCol w="1857388">
                  <a:extLst>
                    <a:ext uri="{9D8B030D-6E8A-4147-A177-3AD203B41FA5}">
                      <a16:colId xmlns="" xmlns:a16="http://schemas.microsoft.com/office/drawing/2014/main" val="20000"/>
                    </a:ext>
                  </a:extLst>
                </a:gridCol>
                <a:gridCol w="1688536">
                  <a:extLst>
                    <a:ext uri="{9D8B030D-6E8A-4147-A177-3AD203B41FA5}">
                      <a16:colId xmlns="" xmlns:a16="http://schemas.microsoft.com/office/drawing/2014/main" val="20001"/>
                    </a:ext>
                  </a:extLst>
                </a:gridCol>
                <a:gridCol w="4812323">
                  <a:extLst>
                    <a:ext uri="{9D8B030D-6E8A-4147-A177-3AD203B41FA5}">
                      <a16:colId xmlns="" xmlns:a16="http://schemas.microsoft.com/office/drawing/2014/main" val="20002"/>
                    </a:ext>
                  </a:extLst>
                </a:gridCol>
              </a:tblGrid>
              <a:tr h="370840">
                <a:tc>
                  <a:txBody>
                    <a:bodyPr/>
                    <a:lstStyle/>
                    <a:p>
                      <a:pPr algn="ctr"/>
                      <a:r>
                        <a:rPr lang="en-US" dirty="0">
                          <a:latin typeface="Cambria" pitchFamily="18" charset="0"/>
                        </a:rPr>
                        <a:t>manipulators</a:t>
                      </a:r>
                      <a:endParaRPr lang="en-IN" dirty="0">
                        <a:latin typeface="Cambria" pitchFamily="18" charset="0"/>
                      </a:endParaRPr>
                    </a:p>
                  </a:txBody>
                  <a:tcPr/>
                </a:tc>
                <a:tc>
                  <a:txBody>
                    <a:bodyPr/>
                    <a:lstStyle/>
                    <a:p>
                      <a:pPr algn="ctr"/>
                      <a:r>
                        <a:rPr lang="en-US" dirty="0">
                          <a:latin typeface="Cambria" pitchFamily="18" charset="0"/>
                        </a:rPr>
                        <a:t>Functions</a:t>
                      </a:r>
                      <a:endParaRPr lang="en-IN" dirty="0">
                        <a:latin typeface="Cambria" pitchFamily="18" charset="0"/>
                      </a:endParaRPr>
                    </a:p>
                  </a:txBody>
                  <a:tcPr/>
                </a:tc>
                <a:tc>
                  <a:txBody>
                    <a:bodyPr/>
                    <a:lstStyle/>
                    <a:p>
                      <a:pPr algn="ctr"/>
                      <a:r>
                        <a:rPr lang="en-US" dirty="0">
                          <a:latin typeface="Cambria" pitchFamily="18" charset="0"/>
                        </a:rPr>
                        <a:t>Task</a:t>
                      </a:r>
                      <a:endParaRPr lang="en-IN" dirty="0">
                        <a:latin typeface="Cambria" pitchFamily="18" charset="0"/>
                      </a:endParaRPr>
                    </a:p>
                  </a:txBody>
                  <a:tcPr/>
                </a:tc>
                <a:extLst>
                  <a:ext uri="{0D108BD9-81ED-4DB2-BD59-A6C34878D82A}">
                    <a16:rowId xmlns="" xmlns:a16="http://schemas.microsoft.com/office/drawing/2014/main" val="10000"/>
                  </a:ext>
                </a:extLst>
              </a:tr>
              <a:tr h="370840">
                <a:tc>
                  <a:txBody>
                    <a:bodyPr/>
                    <a:lstStyle/>
                    <a:p>
                      <a:r>
                        <a:rPr lang="en-US" dirty="0" err="1">
                          <a:latin typeface="Cambria" pitchFamily="18" charset="0"/>
                        </a:rPr>
                        <a:t>Setw</a:t>
                      </a:r>
                      <a:r>
                        <a:rPr lang="en-US" dirty="0">
                          <a:latin typeface="Cambria" pitchFamily="18" charset="0"/>
                        </a:rPr>
                        <a:t>()</a:t>
                      </a:r>
                      <a:endParaRPr lang="en-IN" dirty="0">
                        <a:latin typeface="Cambria" pitchFamily="18" charset="0"/>
                      </a:endParaRPr>
                    </a:p>
                  </a:txBody>
                  <a:tcPr/>
                </a:tc>
                <a:tc>
                  <a:txBody>
                    <a:bodyPr/>
                    <a:lstStyle/>
                    <a:p>
                      <a:r>
                        <a:rPr lang="en-US" dirty="0">
                          <a:latin typeface="Cambria" pitchFamily="18" charset="0"/>
                        </a:rPr>
                        <a:t>Width()</a:t>
                      </a:r>
                      <a:endParaRPr lang="en-IN" dirty="0">
                        <a:latin typeface="Cambria" pitchFamily="18" charset="0"/>
                      </a:endParaRPr>
                    </a:p>
                  </a:txBody>
                  <a:tcPr/>
                </a:tc>
                <a:tc>
                  <a:txBody>
                    <a:bodyPr/>
                    <a:lstStyle/>
                    <a:p>
                      <a:r>
                        <a:rPr lang="en-US" dirty="0">
                          <a:latin typeface="Cambria" pitchFamily="18" charset="0"/>
                        </a:rPr>
                        <a:t>Required field size</a:t>
                      </a:r>
                      <a:endParaRPr lang="en-IN" dirty="0">
                        <a:latin typeface="Cambria" pitchFamily="18" charset="0"/>
                      </a:endParaRPr>
                    </a:p>
                  </a:txBody>
                  <a:tcPr/>
                </a:tc>
                <a:extLst>
                  <a:ext uri="{0D108BD9-81ED-4DB2-BD59-A6C34878D82A}">
                    <a16:rowId xmlns="" xmlns:a16="http://schemas.microsoft.com/office/drawing/2014/main" val="10001"/>
                  </a:ext>
                </a:extLst>
              </a:tr>
              <a:tr h="370840">
                <a:tc>
                  <a:txBody>
                    <a:bodyPr/>
                    <a:lstStyle/>
                    <a:p>
                      <a:r>
                        <a:rPr lang="en-US" dirty="0" err="1">
                          <a:latin typeface="Cambria" pitchFamily="18" charset="0"/>
                        </a:rPr>
                        <a:t>Setprecision</a:t>
                      </a:r>
                      <a:r>
                        <a:rPr lang="en-US" dirty="0">
                          <a:latin typeface="Cambria" pitchFamily="18" charset="0"/>
                        </a:rPr>
                        <a:t>()</a:t>
                      </a:r>
                    </a:p>
                  </a:txBody>
                  <a:tcPr/>
                </a:tc>
                <a:tc>
                  <a:txBody>
                    <a:bodyPr/>
                    <a:lstStyle/>
                    <a:p>
                      <a:r>
                        <a:rPr lang="en-US" dirty="0">
                          <a:latin typeface="Cambria" pitchFamily="18" charset="0"/>
                        </a:rPr>
                        <a:t>Precision()</a:t>
                      </a:r>
                      <a:endParaRPr lang="en-IN" dirty="0">
                        <a:latin typeface="Cambria" pitchFamily="18" charset="0"/>
                      </a:endParaRPr>
                    </a:p>
                  </a:txBody>
                  <a:tcPr/>
                </a:tc>
                <a:tc>
                  <a:txBody>
                    <a:bodyPr/>
                    <a:lstStyle/>
                    <a:p>
                      <a:r>
                        <a:rPr lang="en-US" dirty="0">
                          <a:latin typeface="Cambria" pitchFamily="18" charset="0"/>
                        </a:rPr>
                        <a:t>Display no. of digits after decimal point</a:t>
                      </a:r>
                      <a:endParaRPr lang="en-IN" dirty="0">
                        <a:latin typeface="Cambria" pitchFamily="18" charset="0"/>
                      </a:endParaRPr>
                    </a:p>
                  </a:txBody>
                  <a:tcPr/>
                </a:tc>
                <a:extLst>
                  <a:ext uri="{0D108BD9-81ED-4DB2-BD59-A6C34878D82A}">
                    <a16:rowId xmlns="" xmlns:a16="http://schemas.microsoft.com/office/drawing/2014/main" val="10002"/>
                  </a:ext>
                </a:extLst>
              </a:tr>
              <a:tr h="370840">
                <a:tc>
                  <a:txBody>
                    <a:bodyPr/>
                    <a:lstStyle/>
                    <a:p>
                      <a:r>
                        <a:rPr lang="en-US" dirty="0" err="1">
                          <a:latin typeface="Cambria" pitchFamily="18" charset="0"/>
                        </a:rPr>
                        <a:t>Setfill</a:t>
                      </a:r>
                      <a:r>
                        <a:rPr lang="en-US" dirty="0">
                          <a:latin typeface="Cambria" pitchFamily="18" charset="0"/>
                        </a:rPr>
                        <a:t>()</a:t>
                      </a:r>
                      <a:endParaRPr lang="en-IN" dirty="0">
                        <a:latin typeface="Cambria" pitchFamily="18" charset="0"/>
                      </a:endParaRPr>
                    </a:p>
                  </a:txBody>
                  <a:tcPr/>
                </a:tc>
                <a:tc>
                  <a:txBody>
                    <a:bodyPr/>
                    <a:lstStyle/>
                    <a:p>
                      <a:r>
                        <a:rPr lang="en-US" dirty="0">
                          <a:latin typeface="Cambria" pitchFamily="18" charset="0"/>
                        </a:rPr>
                        <a:t>Fill()</a:t>
                      </a:r>
                      <a:endParaRPr lang="en-IN" dirty="0">
                        <a:latin typeface="Cambria" pitchFamily="18" charset="0"/>
                      </a:endParaRPr>
                    </a:p>
                  </a:txBody>
                  <a:tcPr/>
                </a:tc>
                <a:tc>
                  <a:txBody>
                    <a:bodyPr/>
                    <a:lstStyle/>
                    <a:p>
                      <a:r>
                        <a:rPr lang="en-US" dirty="0">
                          <a:latin typeface="Cambria" pitchFamily="18" charset="0"/>
                        </a:rPr>
                        <a:t>Specify a character</a:t>
                      </a:r>
                      <a:r>
                        <a:rPr lang="en-US" baseline="0" dirty="0">
                          <a:latin typeface="Cambria" pitchFamily="18" charset="0"/>
                        </a:rPr>
                        <a:t> to be filled in unused portion </a:t>
                      </a:r>
                      <a:endParaRPr lang="en-IN" dirty="0">
                        <a:latin typeface="Cambria" pitchFamily="18" charset="0"/>
                      </a:endParaRPr>
                    </a:p>
                  </a:txBody>
                  <a:tcPr/>
                </a:tc>
                <a:extLst>
                  <a:ext uri="{0D108BD9-81ED-4DB2-BD59-A6C34878D82A}">
                    <a16:rowId xmlns="" xmlns:a16="http://schemas.microsoft.com/office/drawing/2014/main" val="10003"/>
                  </a:ext>
                </a:extLst>
              </a:tr>
              <a:tr h="370840">
                <a:tc>
                  <a:txBody>
                    <a:bodyPr/>
                    <a:lstStyle/>
                    <a:p>
                      <a:r>
                        <a:rPr lang="en-US" dirty="0" err="1">
                          <a:latin typeface="Cambria" pitchFamily="18" charset="0"/>
                        </a:rPr>
                        <a:t>Setioflags</a:t>
                      </a:r>
                      <a:r>
                        <a:rPr lang="en-US" dirty="0">
                          <a:latin typeface="Cambria" pitchFamily="18" charset="0"/>
                        </a:rPr>
                        <a:t>()</a:t>
                      </a:r>
                      <a:endParaRPr lang="en-IN" dirty="0">
                        <a:latin typeface="Cambria" pitchFamily="18" charset="0"/>
                      </a:endParaRPr>
                    </a:p>
                  </a:txBody>
                  <a:tcPr/>
                </a:tc>
                <a:tc>
                  <a:txBody>
                    <a:bodyPr/>
                    <a:lstStyle/>
                    <a:p>
                      <a:r>
                        <a:rPr lang="en-US" dirty="0" err="1">
                          <a:latin typeface="Cambria" pitchFamily="18" charset="0"/>
                        </a:rPr>
                        <a:t>Setf</a:t>
                      </a:r>
                      <a:r>
                        <a:rPr lang="en-US" dirty="0">
                          <a:latin typeface="Cambria" pitchFamily="18" charset="0"/>
                        </a:rPr>
                        <a:t>()</a:t>
                      </a:r>
                      <a:endParaRPr lang="en-IN" dirty="0">
                        <a:latin typeface="Cambria" pitchFamily="18" charset="0"/>
                      </a:endParaRPr>
                    </a:p>
                  </a:txBody>
                  <a:tcPr/>
                </a:tc>
                <a:tc>
                  <a:txBody>
                    <a:bodyPr/>
                    <a:lstStyle/>
                    <a:p>
                      <a:r>
                        <a:rPr lang="en-US" dirty="0">
                          <a:latin typeface="Cambria" pitchFamily="18" charset="0"/>
                        </a:rPr>
                        <a:t>Set format flag, </a:t>
                      </a:r>
                      <a:r>
                        <a:rPr lang="en-US" dirty="0" err="1">
                          <a:latin typeface="Cambria" pitchFamily="18" charset="0"/>
                        </a:rPr>
                        <a:t>e.g</a:t>
                      </a:r>
                      <a:r>
                        <a:rPr lang="en-US" baseline="0" dirty="0">
                          <a:latin typeface="Cambria" pitchFamily="18" charset="0"/>
                        </a:rPr>
                        <a:t> left justified or right justified</a:t>
                      </a:r>
                      <a:endParaRPr lang="en-IN" dirty="0">
                        <a:latin typeface="Cambria" pitchFamily="18" charset="0"/>
                      </a:endParaRPr>
                    </a:p>
                  </a:txBody>
                  <a:tcPr/>
                </a:tc>
                <a:extLst>
                  <a:ext uri="{0D108BD9-81ED-4DB2-BD59-A6C34878D82A}">
                    <a16:rowId xmlns="" xmlns:a16="http://schemas.microsoft.com/office/drawing/2014/main" val="10004"/>
                  </a:ext>
                </a:extLst>
              </a:tr>
              <a:tr h="370840">
                <a:tc>
                  <a:txBody>
                    <a:bodyPr/>
                    <a:lstStyle/>
                    <a:p>
                      <a:r>
                        <a:rPr lang="en-US" dirty="0" err="1">
                          <a:latin typeface="Cambria" pitchFamily="18" charset="0"/>
                        </a:rPr>
                        <a:t>Resetioflags</a:t>
                      </a:r>
                      <a:r>
                        <a:rPr lang="en-US" dirty="0">
                          <a:latin typeface="Cambria" pitchFamily="18" charset="0"/>
                        </a:rPr>
                        <a:t>()</a:t>
                      </a:r>
                      <a:endParaRPr lang="en-IN" dirty="0">
                        <a:latin typeface="Cambria" pitchFamily="18" charset="0"/>
                      </a:endParaRPr>
                    </a:p>
                  </a:txBody>
                  <a:tcPr/>
                </a:tc>
                <a:tc>
                  <a:txBody>
                    <a:bodyPr/>
                    <a:lstStyle/>
                    <a:p>
                      <a:r>
                        <a:rPr lang="en-US" dirty="0" err="1">
                          <a:latin typeface="Cambria" pitchFamily="18" charset="0"/>
                        </a:rPr>
                        <a:t>Unsetf</a:t>
                      </a:r>
                      <a:r>
                        <a:rPr lang="en-US" dirty="0">
                          <a:latin typeface="Cambria" pitchFamily="18" charset="0"/>
                        </a:rPr>
                        <a:t>()</a:t>
                      </a:r>
                      <a:endParaRPr lang="en-IN" dirty="0">
                        <a:latin typeface="Cambria" pitchFamily="18" charset="0"/>
                      </a:endParaRPr>
                    </a:p>
                  </a:txBody>
                  <a:tcPr/>
                </a:tc>
                <a:tc>
                  <a:txBody>
                    <a:bodyPr/>
                    <a:lstStyle/>
                    <a:p>
                      <a:r>
                        <a:rPr lang="en-US" dirty="0">
                          <a:latin typeface="Cambria" pitchFamily="18" charset="0"/>
                        </a:rPr>
                        <a:t>Clear flag</a:t>
                      </a:r>
                      <a:endParaRPr lang="en-IN" dirty="0">
                        <a:latin typeface="Cambria" pitchFamily="18" charset="0"/>
                      </a:endParaRPr>
                    </a:p>
                  </a:txBody>
                  <a:tcPr/>
                </a:tc>
                <a:extLst>
                  <a:ext uri="{0D108BD9-81ED-4DB2-BD59-A6C34878D82A}">
                    <a16:rowId xmlns="" xmlns:a16="http://schemas.microsoft.com/office/drawing/2014/main" val="10005"/>
                  </a:ext>
                </a:extLst>
              </a:tr>
              <a:tr h="370840">
                <a:tc>
                  <a:txBody>
                    <a:bodyPr/>
                    <a:lstStyle/>
                    <a:p>
                      <a:endParaRPr lang="en-IN" dirty="0">
                        <a:latin typeface="Cambria" pitchFamily="18" charset="0"/>
                      </a:endParaRPr>
                    </a:p>
                  </a:txBody>
                  <a:tcPr/>
                </a:tc>
                <a:tc>
                  <a:txBody>
                    <a:bodyPr/>
                    <a:lstStyle/>
                    <a:p>
                      <a:endParaRPr lang="en-IN">
                        <a:latin typeface="Cambria" pitchFamily="18" charset="0"/>
                      </a:endParaRPr>
                    </a:p>
                  </a:txBody>
                  <a:tcPr/>
                </a:tc>
                <a:tc>
                  <a:txBody>
                    <a:bodyPr/>
                    <a:lstStyle/>
                    <a:p>
                      <a:endParaRPr lang="en-IN" dirty="0">
                        <a:latin typeface="Cambria" pitchFamily="18" charset="0"/>
                      </a:endParaRPr>
                    </a:p>
                  </a:txBody>
                  <a:tcPr/>
                </a:tc>
                <a:extLst>
                  <a:ext uri="{0D108BD9-81ED-4DB2-BD59-A6C34878D82A}">
                    <a16:rowId xmlns="" xmlns:a16="http://schemas.microsoft.com/office/drawing/2014/main" val="10006"/>
                  </a:ext>
                </a:extLst>
              </a:tr>
            </a:tbl>
          </a:graphicData>
        </a:graphic>
      </p:graphicFrame>
      <p:sp>
        <p:nvSpPr>
          <p:cNvPr id="7" name="TextBox 6"/>
          <p:cNvSpPr txBox="1"/>
          <p:nvPr/>
        </p:nvSpPr>
        <p:spPr>
          <a:xfrm>
            <a:off x="2571736" y="2952646"/>
            <a:ext cx="3500462" cy="400110"/>
          </a:xfrm>
          <a:prstGeom prst="rect">
            <a:avLst/>
          </a:prstGeom>
          <a:noFill/>
        </p:spPr>
        <p:txBody>
          <a:bodyPr wrap="square" rtlCol="0">
            <a:spAutoFit/>
          </a:bodyPr>
          <a:lstStyle/>
          <a:p>
            <a:pPr algn="ctr"/>
            <a:r>
              <a:rPr lang="en-US" sz="2000" dirty="0" err="1">
                <a:latin typeface="Cambria" pitchFamily="18" charset="0"/>
                <a:cs typeface="Times New Roman" pitchFamily="18" charset="0"/>
              </a:rPr>
              <a:t>ios</a:t>
            </a:r>
            <a:r>
              <a:rPr lang="en-US" sz="2000" dirty="0">
                <a:latin typeface="Cambria" pitchFamily="18" charset="0"/>
                <a:cs typeface="Times New Roman" pitchFamily="18" charset="0"/>
              </a:rPr>
              <a:t> class format functions</a:t>
            </a:r>
            <a:endParaRPr lang="en-IN" sz="2000" dirty="0">
              <a:latin typeface="Cambria" pitchFamily="18" charset="0"/>
              <a:cs typeface="Times New Roman" pitchFamily="18" charset="0"/>
            </a:endParaRPr>
          </a:p>
        </p:txBody>
      </p:sp>
    </p:spTree>
    <p:extLst>
      <p:ext uri="{BB962C8B-B14F-4D97-AF65-F5344CB8AC3E}">
        <p14:creationId xmlns:p14="http://schemas.microsoft.com/office/powerpoint/2010/main" val="2774716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857232"/>
            <a:ext cx="7467600" cy="560406"/>
          </a:xfrm>
        </p:spPr>
        <p:txBody>
          <a:bodyPr>
            <a:normAutofit fontScale="90000"/>
          </a:bodyPr>
          <a:lstStyle/>
          <a:p>
            <a:pPr algn="ctr"/>
            <a:r>
              <a:rPr lang="en-US" dirty="0">
                <a:solidFill>
                  <a:schemeClr val="bg2">
                    <a:lumMod val="25000"/>
                  </a:schemeClr>
                </a:solidFill>
                <a:latin typeface="Cambria" pitchFamily="18" charset="0"/>
              </a:rPr>
              <a:t>width</a:t>
            </a:r>
            <a:endParaRPr lang="en-IN" dirty="0">
              <a:solidFill>
                <a:schemeClr val="bg2">
                  <a:lumMod val="25000"/>
                </a:schemeClr>
              </a:solidFill>
              <a:latin typeface="Cambria" pitchFamily="18" charset="0"/>
            </a:endParaRPr>
          </a:p>
        </p:txBody>
      </p:sp>
      <p:sp>
        <p:nvSpPr>
          <p:cNvPr id="5" name="Content Placeholder 2"/>
          <p:cNvSpPr>
            <a:spLocks noGrp="1"/>
          </p:cNvSpPr>
          <p:nvPr>
            <p:ph sz="quarter" idx="1"/>
          </p:nvPr>
        </p:nvSpPr>
        <p:spPr>
          <a:xfrm>
            <a:off x="457200" y="1957390"/>
            <a:ext cx="7467600" cy="2114552"/>
          </a:xfrm>
        </p:spPr>
        <p:txBody>
          <a:bodyPr/>
          <a:lstStyle/>
          <a:p>
            <a:pPr>
              <a:buNone/>
            </a:pPr>
            <a:r>
              <a:rPr lang="en-IN" dirty="0" smtClean="0">
                <a:latin typeface="Cambria" pitchFamily="18" charset="0"/>
                <a:cs typeface="Times New Roman" pitchFamily="18" charset="0"/>
              </a:rPr>
              <a:t>    </a:t>
            </a:r>
            <a:r>
              <a:rPr lang="en-IN" dirty="0" err="1" smtClean="0">
                <a:latin typeface="Cambria" pitchFamily="18" charset="0"/>
                <a:cs typeface="Times New Roman" pitchFamily="18" charset="0"/>
              </a:rPr>
              <a:t>cout.width</a:t>
            </a:r>
            <a:r>
              <a:rPr lang="en-IN" dirty="0" smtClean="0">
                <a:latin typeface="Cambria" pitchFamily="18" charset="0"/>
                <a:cs typeface="Times New Roman" pitchFamily="18" charset="0"/>
              </a:rPr>
              <a:t>(5</a:t>
            </a:r>
            <a:r>
              <a:rPr lang="en-IN" dirty="0">
                <a:latin typeface="Cambria" pitchFamily="18" charset="0"/>
                <a:cs typeface="Times New Roman" pitchFamily="18" charset="0"/>
              </a:rPr>
              <a:t>);</a:t>
            </a:r>
          </a:p>
          <a:p>
            <a:pPr>
              <a:buNone/>
            </a:pPr>
            <a:r>
              <a:rPr lang="en-IN" dirty="0">
                <a:latin typeface="Cambria" pitchFamily="18" charset="0"/>
                <a:cs typeface="Times New Roman" pitchFamily="18" charset="0"/>
              </a:rPr>
              <a:t>    </a:t>
            </a:r>
            <a:r>
              <a:rPr lang="en-IN" dirty="0" err="1">
                <a:latin typeface="Cambria" pitchFamily="18" charset="0"/>
                <a:cs typeface="Times New Roman" pitchFamily="18" charset="0"/>
              </a:rPr>
              <a:t>cout</a:t>
            </a:r>
            <a:r>
              <a:rPr lang="en-IN" dirty="0">
                <a:latin typeface="Cambria" pitchFamily="18" charset="0"/>
                <a:cs typeface="Times New Roman" pitchFamily="18" charset="0"/>
              </a:rPr>
              <a:t>&lt;&lt;"123";</a:t>
            </a:r>
          </a:p>
          <a:p>
            <a:pPr>
              <a:buNone/>
            </a:pPr>
            <a:r>
              <a:rPr lang="en-IN" dirty="0">
                <a:latin typeface="Cambria" pitchFamily="18" charset="0"/>
                <a:cs typeface="Times New Roman" pitchFamily="18" charset="0"/>
              </a:rPr>
              <a:t>    </a:t>
            </a:r>
            <a:r>
              <a:rPr lang="en-IN" dirty="0" err="1">
                <a:latin typeface="Cambria" pitchFamily="18" charset="0"/>
                <a:cs typeface="Times New Roman" pitchFamily="18" charset="0"/>
              </a:rPr>
              <a:t>cout.width</a:t>
            </a:r>
            <a:r>
              <a:rPr lang="en-IN" dirty="0">
                <a:latin typeface="Cambria" pitchFamily="18" charset="0"/>
                <a:cs typeface="Times New Roman" pitchFamily="18" charset="0"/>
              </a:rPr>
              <a:t>(5);</a:t>
            </a:r>
          </a:p>
          <a:p>
            <a:pPr>
              <a:buNone/>
            </a:pPr>
            <a:r>
              <a:rPr lang="en-IN" dirty="0">
                <a:latin typeface="Cambria" pitchFamily="18" charset="0"/>
                <a:cs typeface="Times New Roman" pitchFamily="18" charset="0"/>
              </a:rPr>
              <a:t>    </a:t>
            </a:r>
            <a:r>
              <a:rPr lang="en-IN" dirty="0" err="1">
                <a:latin typeface="Cambria" pitchFamily="18" charset="0"/>
                <a:cs typeface="Times New Roman" pitchFamily="18" charset="0"/>
              </a:rPr>
              <a:t>cout</a:t>
            </a:r>
            <a:r>
              <a:rPr lang="en-IN" dirty="0">
                <a:latin typeface="Cambria" pitchFamily="18" charset="0"/>
                <a:cs typeface="Times New Roman" pitchFamily="18" charset="0"/>
              </a:rPr>
              <a:t>&lt;&lt;"45";// by default right justified</a:t>
            </a:r>
          </a:p>
        </p:txBody>
      </p:sp>
    </p:spTree>
    <p:extLst>
      <p:ext uri="{BB962C8B-B14F-4D97-AF65-F5344CB8AC3E}">
        <p14:creationId xmlns:p14="http://schemas.microsoft.com/office/powerpoint/2010/main" val="140051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6394"/>
            <a:ext cx="8401080" cy="560406"/>
          </a:xfrm>
        </p:spPr>
        <p:txBody>
          <a:bodyPr>
            <a:normAutofit fontScale="90000"/>
          </a:bodyPr>
          <a:lstStyle/>
          <a:p>
            <a:pPr algn="ctr"/>
            <a:r>
              <a:rPr lang="en-US" dirty="0">
                <a:solidFill>
                  <a:schemeClr val="bg2">
                    <a:lumMod val="25000"/>
                  </a:schemeClr>
                </a:solidFill>
                <a:latin typeface="Cambria" pitchFamily="18" charset="0"/>
              </a:rPr>
              <a:t>precision</a:t>
            </a:r>
            <a:endParaRPr lang="en-IN" dirty="0">
              <a:solidFill>
                <a:schemeClr val="bg2">
                  <a:lumMod val="25000"/>
                </a:schemeClr>
              </a:solidFill>
              <a:latin typeface="Cambria" pitchFamily="18" charset="0"/>
            </a:endParaRPr>
          </a:p>
        </p:txBody>
      </p:sp>
      <p:sp>
        <p:nvSpPr>
          <p:cNvPr id="3" name="Content Placeholder 2"/>
          <p:cNvSpPr>
            <a:spLocks noGrp="1"/>
          </p:cNvSpPr>
          <p:nvPr>
            <p:ph sz="quarter" idx="1"/>
          </p:nvPr>
        </p:nvSpPr>
        <p:spPr>
          <a:xfrm>
            <a:off x="962052" y="3143248"/>
            <a:ext cx="4467204" cy="2857520"/>
          </a:xfrm>
        </p:spPr>
        <p:txBody>
          <a:bodyPr/>
          <a:lstStyle/>
          <a:p>
            <a:pPr>
              <a:buNone/>
            </a:pPr>
            <a:r>
              <a:rPr lang="fr-FR" dirty="0" err="1">
                <a:latin typeface="Cambria" pitchFamily="18" charset="0"/>
              </a:rPr>
              <a:t>cout.precision</a:t>
            </a:r>
            <a:r>
              <a:rPr lang="fr-FR" dirty="0">
                <a:latin typeface="Cambria" pitchFamily="18" charset="0"/>
              </a:rPr>
              <a:t>(3);</a:t>
            </a:r>
          </a:p>
          <a:p>
            <a:pPr>
              <a:buNone/>
            </a:pPr>
            <a:r>
              <a:rPr lang="fr-FR" dirty="0" smtClean="0">
                <a:latin typeface="Cambria" pitchFamily="18" charset="0"/>
              </a:rPr>
              <a:t>cout</a:t>
            </a:r>
            <a:r>
              <a:rPr lang="fr-FR" dirty="0">
                <a:latin typeface="Cambria" pitchFamily="18" charset="0"/>
              </a:rPr>
              <a:t>&lt;&lt;</a:t>
            </a:r>
            <a:r>
              <a:rPr lang="fr-FR" dirty="0" err="1">
                <a:latin typeface="Cambria" pitchFamily="18" charset="0"/>
              </a:rPr>
              <a:t>sqrt</a:t>
            </a:r>
            <a:r>
              <a:rPr lang="fr-FR" dirty="0">
                <a:latin typeface="Cambria" pitchFamily="18" charset="0"/>
              </a:rPr>
              <a:t>(2)&lt;&lt;"\n";</a:t>
            </a:r>
          </a:p>
          <a:p>
            <a:pPr>
              <a:buNone/>
            </a:pPr>
            <a:r>
              <a:rPr lang="fr-FR" dirty="0" smtClean="0">
                <a:latin typeface="Cambria" pitchFamily="18" charset="0"/>
              </a:rPr>
              <a:t>cout</a:t>
            </a:r>
            <a:r>
              <a:rPr lang="fr-FR" dirty="0">
                <a:latin typeface="Cambria" pitchFamily="18" charset="0"/>
              </a:rPr>
              <a:t>&lt;&lt;3.14159&lt;&lt;"\n";</a:t>
            </a:r>
          </a:p>
          <a:p>
            <a:pPr>
              <a:buNone/>
            </a:pPr>
            <a:r>
              <a:rPr lang="fr-FR" dirty="0" err="1" smtClean="0">
                <a:latin typeface="Cambria" pitchFamily="18" charset="0"/>
              </a:rPr>
              <a:t>cout.precision</a:t>
            </a:r>
            <a:r>
              <a:rPr lang="fr-FR" dirty="0" smtClean="0">
                <a:latin typeface="Cambria" pitchFamily="18" charset="0"/>
              </a:rPr>
              <a:t>(5</a:t>
            </a:r>
            <a:r>
              <a:rPr lang="fr-FR" dirty="0">
                <a:latin typeface="Cambria" pitchFamily="18" charset="0"/>
              </a:rPr>
              <a:t>);</a:t>
            </a:r>
          </a:p>
          <a:p>
            <a:pPr>
              <a:buNone/>
            </a:pPr>
            <a:r>
              <a:rPr lang="fr-FR" dirty="0" smtClean="0">
                <a:latin typeface="Cambria" pitchFamily="18" charset="0"/>
              </a:rPr>
              <a:t>cout</a:t>
            </a:r>
            <a:r>
              <a:rPr lang="fr-FR" dirty="0">
                <a:latin typeface="Cambria" pitchFamily="18" charset="0"/>
              </a:rPr>
              <a:t>&lt;&lt;4.2992&lt;&lt;"\n";</a:t>
            </a:r>
            <a:endParaRPr lang="en-IN" dirty="0">
              <a:latin typeface="Cambria" pitchFamily="18" charset="0"/>
            </a:endParaRPr>
          </a:p>
        </p:txBody>
      </p:sp>
      <p:sp>
        <p:nvSpPr>
          <p:cNvPr id="5" name="TextBox 4"/>
          <p:cNvSpPr txBox="1"/>
          <p:nvPr/>
        </p:nvSpPr>
        <p:spPr>
          <a:xfrm>
            <a:off x="928662" y="1362670"/>
            <a:ext cx="7429552" cy="1107996"/>
          </a:xfrm>
          <a:prstGeom prst="rect">
            <a:avLst/>
          </a:prstGeom>
          <a:noFill/>
        </p:spPr>
        <p:txBody>
          <a:bodyPr wrap="square" rtlCol="0">
            <a:spAutoFit/>
          </a:bodyPr>
          <a:lstStyle/>
          <a:p>
            <a:pPr marL="342900" indent="-342900">
              <a:buFont typeface="Wingdings" pitchFamily="2" charset="2"/>
              <a:buChar char="Ø"/>
            </a:pPr>
            <a:r>
              <a:rPr lang="en-US" sz="2200" dirty="0" smtClean="0">
                <a:latin typeface="Cambria" pitchFamily="18" charset="0"/>
              </a:rPr>
              <a:t>Output </a:t>
            </a:r>
            <a:r>
              <a:rPr lang="en-US" sz="2200" dirty="0">
                <a:latin typeface="Cambria" pitchFamily="18" charset="0"/>
              </a:rPr>
              <a:t>truncated to nearest cent</a:t>
            </a:r>
          </a:p>
          <a:p>
            <a:pPr marL="342900" indent="-342900">
              <a:buFont typeface="Wingdings" pitchFamily="2" charset="2"/>
              <a:buChar char="Ø"/>
            </a:pPr>
            <a:r>
              <a:rPr lang="en-US" sz="2200" dirty="0" smtClean="0">
                <a:latin typeface="Cambria" pitchFamily="18" charset="0"/>
              </a:rPr>
              <a:t>Tailing </a:t>
            </a:r>
            <a:r>
              <a:rPr lang="en-US" sz="2200" dirty="0">
                <a:latin typeface="Cambria" pitchFamily="18" charset="0"/>
              </a:rPr>
              <a:t>zeros are truncated</a:t>
            </a:r>
          </a:p>
          <a:p>
            <a:pPr marL="342900" indent="-342900">
              <a:buFont typeface="Wingdings" pitchFamily="2" charset="2"/>
              <a:buChar char="Ø"/>
            </a:pPr>
            <a:r>
              <a:rPr lang="en-US" sz="2200" dirty="0" smtClean="0">
                <a:latin typeface="Cambria" pitchFamily="18" charset="0"/>
              </a:rPr>
              <a:t>Default </a:t>
            </a:r>
            <a:r>
              <a:rPr lang="en-US" sz="2200" dirty="0">
                <a:latin typeface="Cambria" pitchFamily="18" charset="0"/>
              </a:rPr>
              <a:t>precision is 6 digits</a:t>
            </a:r>
            <a:endParaRPr lang="en-IN" sz="2200" dirty="0">
              <a:latin typeface="Cambria" pitchFamily="18" charset="0"/>
            </a:endParaRPr>
          </a:p>
        </p:txBody>
      </p:sp>
    </p:spTree>
    <p:extLst>
      <p:ext uri="{BB962C8B-B14F-4D97-AF65-F5344CB8AC3E}">
        <p14:creationId xmlns:p14="http://schemas.microsoft.com/office/powerpoint/2010/main" val="4271025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329642" cy="631844"/>
          </a:xfrm>
        </p:spPr>
        <p:txBody>
          <a:bodyPr>
            <a:normAutofit fontScale="90000"/>
          </a:bodyPr>
          <a:lstStyle/>
          <a:p>
            <a:pPr algn="ctr"/>
            <a:r>
              <a:rPr lang="en-US" dirty="0">
                <a:solidFill>
                  <a:schemeClr val="bg2">
                    <a:lumMod val="25000"/>
                  </a:schemeClr>
                </a:solidFill>
                <a:latin typeface="Cambria" pitchFamily="18" charset="0"/>
              </a:rPr>
              <a:t>Fill and </a:t>
            </a:r>
            <a:r>
              <a:rPr lang="en-US" dirty="0" err="1">
                <a:solidFill>
                  <a:schemeClr val="bg2">
                    <a:lumMod val="25000"/>
                  </a:schemeClr>
                </a:solidFill>
                <a:latin typeface="Cambria" pitchFamily="18" charset="0"/>
              </a:rPr>
              <a:t>setf</a:t>
            </a:r>
            <a:endParaRPr lang="en-IN" dirty="0">
              <a:solidFill>
                <a:schemeClr val="bg2">
                  <a:lumMod val="25000"/>
                </a:schemeClr>
              </a:solidFill>
              <a:latin typeface="Cambria" pitchFamily="18" charset="0"/>
            </a:endParaRPr>
          </a:p>
        </p:txBody>
      </p:sp>
      <p:sp>
        <p:nvSpPr>
          <p:cNvPr id="3" name="Content Placeholder 2"/>
          <p:cNvSpPr>
            <a:spLocks noGrp="1"/>
          </p:cNvSpPr>
          <p:nvPr>
            <p:ph sz="quarter" idx="1"/>
          </p:nvPr>
        </p:nvSpPr>
        <p:spPr>
          <a:xfrm>
            <a:off x="457200" y="1142984"/>
            <a:ext cx="6900882" cy="3929090"/>
          </a:xfrm>
        </p:spPr>
        <p:txBody>
          <a:bodyPr/>
          <a:lstStyle/>
          <a:p>
            <a:pPr>
              <a:buNone/>
            </a:pPr>
            <a:r>
              <a:rPr lang="en-IN" dirty="0" smtClean="0">
                <a:latin typeface="Cambria" pitchFamily="18" charset="0"/>
              </a:rPr>
              <a:t>     </a:t>
            </a:r>
            <a:r>
              <a:rPr lang="en-IN" dirty="0" err="1" smtClean="0">
                <a:latin typeface="Cambria" pitchFamily="18" charset="0"/>
              </a:rPr>
              <a:t>cout.fill</a:t>
            </a:r>
            <a:r>
              <a:rPr lang="en-IN" dirty="0">
                <a:latin typeface="Cambria" pitchFamily="18" charset="0"/>
              </a:rPr>
              <a:t>('*');</a:t>
            </a:r>
          </a:p>
          <a:p>
            <a:pPr>
              <a:buNone/>
            </a:pPr>
            <a:r>
              <a:rPr lang="en-IN" dirty="0">
                <a:latin typeface="Cambria" pitchFamily="18" charset="0"/>
              </a:rPr>
              <a:t>    </a:t>
            </a:r>
            <a:r>
              <a:rPr lang="en-IN" dirty="0" err="1">
                <a:latin typeface="Cambria" pitchFamily="18" charset="0"/>
              </a:rPr>
              <a:t>cout.width</a:t>
            </a:r>
            <a:r>
              <a:rPr lang="en-IN" dirty="0">
                <a:latin typeface="Cambria" pitchFamily="18" charset="0"/>
              </a:rPr>
              <a:t>(10);</a:t>
            </a:r>
          </a:p>
          <a:p>
            <a:pPr>
              <a:buNone/>
            </a:pPr>
            <a:r>
              <a:rPr lang="en-IN" dirty="0">
                <a:latin typeface="Cambria" pitchFamily="18" charset="0"/>
              </a:rPr>
              <a:t>    </a:t>
            </a:r>
            <a:r>
              <a:rPr lang="en-IN" dirty="0" err="1">
                <a:latin typeface="Cambria" pitchFamily="18" charset="0"/>
              </a:rPr>
              <a:t>cout</a:t>
            </a:r>
            <a:r>
              <a:rPr lang="en-IN" dirty="0">
                <a:latin typeface="Cambria" pitchFamily="18" charset="0"/>
              </a:rPr>
              <a:t>&lt;&lt;"1234"&lt;&lt;"\n";</a:t>
            </a:r>
          </a:p>
          <a:p>
            <a:pPr>
              <a:buNone/>
            </a:pPr>
            <a:endParaRPr lang="en-US" dirty="0">
              <a:latin typeface="Cambria" pitchFamily="18" charset="0"/>
            </a:endParaRPr>
          </a:p>
          <a:p>
            <a:pPr>
              <a:buNone/>
            </a:pPr>
            <a:endParaRPr lang="en-US" dirty="0">
              <a:latin typeface="Cambria" pitchFamily="18" charset="0"/>
            </a:endParaRPr>
          </a:p>
          <a:p>
            <a:pPr>
              <a:buNone/>
            </a:pPr>
            <a:r>
              <a:rPr lang="en-IN" dirty="0" smtClean="0">
                <a:latin typeface="Cambria" pitchFamily="18" charset="0"/>
              </a:rPr>
              <a:t>     </a:t>
            </a:r>
            <a:r>
              <a:rPr lang="en-IN" dirty="0" err="1" smtClean="0">
                <a:latin typeface="Cambria" pitchFamily="18" charset="0"/>
              </a:rPr>
              <a:t>cout.setf</a:t>
            </a:r>
            <a:r>
              <a:rPr lang="en-IN" dirty="0" smtClean="0">
                <a:latin typeface="Cambria" pitchFamily="18" charset="0"/>
              </a:rPr>
              <a:t>(</a:t>
            </a:r>
            <a:r>
              <a:rPr lang="en-IN" dirty="0" err="1" smtClean="0">
                <a:latin typeface="Cambria" pitchFamily="18" charset="0"/>
              </a:rPr>
              <a:t>ios</a:t>
            </a:r>
            <a:r>
              <a:rPr lang="en-IN" dirty="0">
                <a:latin typeface="Cambria" pitchFamily="18" charset="0"/>
              </a:rPr>
              <a:t>::left, </a:t>
            </a:r>
            <a:r>
              <a:rPr lang="en-IN" dirty="0" err="1">
                <a:latin typeface="Cambria" pitchFamily="18" charset="0"/>
              </a:rPr>
              <a:t>ios</a:t>
            </a:r>
            <a:r>
              <a:rPr lang="en-IN" dirty="0">
                <a:latin typeface="Cambria" pitchFamily="18" charset="0"/>
              </a:rPr>
              <a:t>::</a:t>
            </a:r>
            <a:r>
              <a:rPr lang="en-IN" dirty="0" err="1">
                <a:latin typeface="Cambria" pitchFamily="18" charset="0"/>
              </a:rPr>
              <a:t>adjustfield</a:t>
            </a:r>
            <a:r>
              <a:rPr lang="en-IN" dirty="0">
                <a:latin typeface="Cambria" pitchFamily="18" charset="0"/>
              </a:rPr>
              <a:t>);</a:t>
            </a:r>
          </a:p>
          <a:p>
            <a:pPr>
              <a:buNone/>
            </a:pPr>
            <a:r>
              <a:rPr lang="en-IN" dirty="0">
                <a:latin typeface="Cambria" pitchFamily="18" charset="0"/>
              </a:rPr>
              <a:t>    </a:t>
            </a:r>
            <a:r>
              <a:rPr lang="en-IN" dirty="0" err="1">
                <a:latin typeface="Cambria" pitchFamily="18" charset="0"/>
              </a:rPr>
              <a:t>cout.width</a:t>
            </a:r>
            <a:r>
              <a:rPr lang="en-IN" dirty="0">
                <a:latin typeface="Cambria" pitchFamily="18" charset="0"/>
              </a:rPr>
              <a:t>(15);</a:t>
            </a:r>
          </a:p>
          <a:p>
            <a:pPr>
              <a:buNone/>
            </a:pPr>
            <a:r>
              <a:rPr lang="en-IN" dirty="0">
                <a:latin typeface="Cambria" pitchFamily="18" charset="0"/>
              </a:rPr>
              <a:t>    </a:t>
            </a:r>
            <a:r>
              <a:rPr lang="en-IN" dirty="0" err="1">
                <a:latin typeface="Cambria" pitchFamily="18" charset="0"/>
              </a:rPr>
              <a:t>cout</a:t>
            </a:r>
            <a:r>
              <a:rPr lang="en-IN" dirty="0">
                <a:latin typeface="Cambria" pitchFamily="18" charset="0"/>
              </a:rPr>
              <a:t>&lt;&lt;"</a:t>
            </a:r>
            <a:r>
              <a:rPr lang="en-IN" dirty="0" err="1">
                <a:latin typeface="Cambria" pitchFamily="18" charset="0"/>
              </a:rPr>
              <a:t>viit</a:t>
            </a:r>
            <a:r>
              <a:rPr lang="en-IN" dirty="0">
                <a:latin typeface="Cambria" pitchFamily="18" charset="0"/>
              </a:rPr>
              <a:t>"&lt;&lt;"\n";</a:t>
            </a:r>
          </a:p>
        </p:txBody>
      </p:sp>
    </p:spTree>
    <p:extLst>
      <p:ext uri="{BB962C8B-B14F-4D97-AF65-F5344CB8AC3E}">
        <p14:creationId xmlns:p14="http://schemas.microsoft.com/office/powerpoint/2010/main" val="2003870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7467600" cy="774720"/>
          </a:xfrm>
        </p:spPr>
        <p:txBody>
          <a:bodyPr/>
          <a:lstStyle/>
          <a:p>
            <a:pPr algn="ctr"/>
            <a:r>
              <a:rPr lang="en-US" dirty="0">
                <a:solidFill>
                  <a:schemeClr val="bg2">
                    <a:lumMod val="25000"/>
                  </a:schemeClr>
                </a:solidFill>
                <a:latin typeface="Cambria" pitchFamily="18" charset="0"/>
              </a:rPr>
              <a:t>manipulators</a:t>
            </a:r>
            <a:endParaRPr lang="en-IN" dirty="0">
              <a:solidFill>
                <a:schemeClr val="bg2">
                  <a:lumMod val="25000"/>
                </a:schemeClr>
              </a:solidFill>
              <a:latin typeface="Cambria" pitchFamily="18" charset="0"/>
            </a:endParaRPr>
          </a:p>
        </p:txBody>
      </p:sp>
      <p:sp>
        <p:nvSpPr>
          <p:cNvPr id="3" name="Content Placeholder 2"/>
          <p:cNvSpPr>
            <a:spLocks noGrp="1"/>
          </p:cNvSpPr>
          <p:nvPr>
            <p:ph sz="quarter" idx="1"/>
          </p:nvPr>
        </p:nvSpPr>
        <p:spPr>
          <a:xfrm>
            <a:off x="457200" y="1600200"/>
            <a:ext cx="8258204" cy="4873752"/>
          </a:xfrm>
        </p:spPr>
        <p:txBody>
          <a:bodyPr/>
          <a:lstStyle/>
          <a:p>
            <a:pPr>
              <a:buNone/>
            </a:pPr>
            <a:r>
              <a:rPr lang="en-US" dirty="0" err="1">
                <a:latin typeface="Cambria" pitchFamily="18" charset="0"/>
              </a:rPr>
              <a:t>Cout</a:t>
            </a:r>
            <a:r>
              <a:rPr lang="en-US" dirty="0">
                <a:latin typeface="Cambria" pitchFamily="18" charset="0"/>
              </a:rPr>
              <a:t>&lt;&lt;</a:t>
            </a:r>
            <a:r>
              <a:rPr lang="en-US" dirty="0" err="1">
                <a:latin typeface="Cambria" pitchFamily="18" charset="0"/>
              </a:rPr>
              <a:t>setw</a:t>
            </a:r>
            <a:r>
              <a:rPr lang="en-US" dirty="0">
                <a:latin typeface="Cambria" pitchFamily="18" charset="0"/>
              </a:rPr>
              <a:t>(5)&lt;&lt;</a:t>
            </a:r>
            <a:r>
              <a:rPr lang="en-US" dirty="0" err="1">
                <a:latin typeface="Cambria" pitchFamily="18" charset="0"/>
              </a:rPr>
              <a:t>setprecision</a:t>
            </a:r>
            <a:r>
              <a:rPr lang="en-US" dirty="0">
                <a:latin typeface="Cambria" pitchFamily="18" charset="0"/>
              </a:rPr>
              <a:t>(2)&lt;&lt;1.24567</a:t>
            </a:r>
          </a:p>
          <a:p>
            <a:pPr>
              <a:buNone/>
            </a:pPr>
            <a:endParaRPr lang="en-US" dirty="0">
              <a:latin typeface="Cambria" pitchFamily="18" charset="0"/>
            </a:endParaRPr>
          </a:p>
          <a:p>
            <a:pPr>
              <a:buNone/>
            </a:pPr>
            <a:r>
              <a:rPr lang="en-US" dirty="0" err="1">
                <a:latin typeface="Cambria" pitchFamily="18" charset="0"/>
              </a:rPr>
              <a:t>Cout</a:t>
            </a:r>
            <a:r>
              <a:rPr lang="en-US" dirty="0">
                <a:latin typeface="Cambria" pitchFamily="18" charset="0"/>
              </a:rPr>
              <a:t>&lt;&lt;</a:t>
            </a:r>
            <a:r>
              <a:rPr lang="en-US" dirty="0" err="1">
                <a:latin typeface="Cambria" pitchFamily="18" charset="0"/>
              </a:rPr>
              <a:t>setw</a:t>
            </a:r>
            <a:r>
              <a:rPr lang="en-US" dirty="0">
                <a:latin typeface="Cambria" pitchFamily="18" charset="0"/>
              </a:rPr>
              <a:t>(15)&lt;&lt;</a:t>
            </a:r>
            <a:r>
              <a:rPr lang="en-US" dirty="0" err="1">
                <a:latin typeface="Cambria" pitchFamily="18" charset="0"/>
              </a:rPr>
              <a:t>setioflags</a:t>
            </a:r>
            <a:r>
              <a:rPr lang="en-US" dirty="0">
                <a:latin typeface="Cambria" pitchFamily="18" charset="0"/>
              </a:rPr>
              <a:t>(</a:t>
            </a:r>
            <a:r>
              <a:rPr lang="en-US" dirty="0" err="1">
                <a:latin typeface="Cambria" pitchFamily="18" charset="0"/>
              </a:rPr>
              <a:t>ios</a:t>
            </a:r>
            <a:r>
              <a:rPr lang="en-US" dirty="0">
                <a:latin typeface="Cambria" pitchFamily="18" charset="0"/>
              </a:rPr>
              <a:t>::scientific)&lt;&lt;</a:t>
            </a:r>
            <a:r>
              <a:rPr lang="en-US" dirty="0" err="1">
                <a:latin typeface="Cambria" pitchFamily="18" charset="0"/>
              </a:rPr>
              <a:t>swrt</a:t>
            </a:r>
            <a:r>
              <a:rPr lang="en-US" dirty="0">
                <a:latin typeface="Cambria" pitchFamily="18" charset="0"/>
              </a:rPr>
              <a:t>(3)</a:t>
            </a:r>
          </a:p>
          <a:p>
            <a:pPr>
              <a:buNone/>
            </a:pPr>
            <a:endParaRPr lang="en-US" dirty="0">
              <a:latin typeface="Cambria" pitchFamily="18" charset="0"/>
            </a:endParaRPr>
          </a:p>
          <a:p>
            <a:pPr>
              <a:buNone/>
            </a:pPr>
            <a:endParaRPr lang="en-IN" dirty="0">
              <a:latin typeface="Cambria" pitchFamily="18" charset="0"/>
            </a:endParaRPr>
          </a:p>
        </p:txBody>
      </p:sp>
    </p:spTree>
    <p:extLst>
      <p:ext uri="{BB962C8B-B14F-4D97-AF65-F5344CB8AC3E}">
        <p14:creationId xmlns:p14="http://schemas.microsoft.com/office/powerpoint/2010/main" val="297470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25000"/>
                  </a:schemeClr>
                </a:solidFill>
                <a:latin typeface="Cambria" pitchFamily="18" charset="0"/>
              </a:rPr>
              <a:t>File</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a:xfrm>
            <a:off x="381000" y="2057400"/>
            <a:ext cx="8229600" cy="3886200"/>
          </a:xfrm>
        </p:spPr>
        <p:txBody>
          <a:bodyPr/>
          <a:lstStyle/>
          <a:p>
            <a:pPr algn="just">
              <a:defRPr/>
            </a:pPr>
            <a:r>
              <a:rPr lang="en-US" dirty="0" smtClean="0">
                <a:latin typeface="Cambria" pitchFamily="18" charset="0"/>
              </a:rPr>
              <a:t>  A </a:t>
            </a:r>
            <a:r>
              <a:rPr lang="en-US" dirty="0">
                <a:latin typeface="Cambria" pitchFamily="18" charset="0"/>
              </a:rPr>
              <a:t>file is a collection of related data stored in </a:t>
            </a:r>
            <a:r>
              <a:rPr lang="en-US" dirty="0" smtClean="0">
                <a:latin typeface="Cambria" pitchFamily="18" charset="0"/>
              </a:rPr>
              <a:t> a particular area </a:t>
            </a:r>
            <a:r>
              <a:rPr lang="en-US" dirty="0">
                <a:latin typeface="Cambria" pitchFamily="18" charset="0"/>
              </a:rPr>
              <a:t>on the disk </a:t>
            </a:r>
            <a:r>
              <a:rPr lang="en-US" dirty="0" smtClean="0">
                <a:latin typeface="Cambria" pitchFamily="18" charset="0"/>
              </a:rPr>
              <a:t>.The </a:t>
            </a:r>
            <a:r>
              <a:rPr lang="en-US" dirty="0">
                <a:latin typeface="Cambria" pitchFamily="18" charset="0"/>
              </a:rPr>
              <a:t>data is </a:t>
            </a:r>
            <a:r>
              <a:rPr lang="en-US" dirty="0" smtClean="0">
                <a:latin typeface="Cambria" pitchFamily="18" charset="0"/>
              </a:rPr>
              <a:t> stored </a:t>
            </a:r>
            <a:r>
              <a:rPr lang="en-US" dirty="0">
                <a:latin typeface="Cambria" pitchFamily="18" charset="0"/>
              </a:rPr>
              <a:t>in disk using the concept of file . </a:t>
            </a:r>
            <a:endParaRPr lang="en-US" dirty="0" smtClean="0">
              <a:latin typeface="Cambria" pitchFamily="18" charset="0"/>
            </a:endParaRPr>
          </a:p>
          <a:p>
            <a:pPr algn="just">
              <a:buNone/>
              <a:defRPr/>
            </a:pPr>
            <a:endParaRPr lang="en-US" dirty="0">
              <a:latin typeface="Cambria" pitchFamily="18" charset="0"/>
            </a:endParaRPr>
          </a:p>
          <a:p>
            <a:pPr algn="just">
              <a:defRPr/>
            </a:pPr>
            <a:r>
              <a:rPr lang="en-US" dirty="0">
                <a:latin typeface="Cambria" pitchFamily="18" charset="0"/>
              </a:rPr>
              <a:t>The information / data stored under a specific name on a storage device, is called a file.</a:t>
            </a:r>
          </a:p>
          <a:p>
            <a:pPr>
              <a:buNone/>
              <a:defRPr/>
            </a:pPr>
            <a:endParaRPr lang="en-US" dirty="0">
              <a:latin typeface="Cambria" pitchFamily="18" charset="0"/>
            </a:endParaRPr>
          </a:p>
          <a:p>
            <a:endParaRPr lang="en-US" dirty="0">
              <a:latin typeface="Cambria" pitchFamily="18" charset="0"/>
            </a:endParaRPr>
          </a:p>
        </p:txBody>
      </p:sp>
    </p:spTree>
    <p:extLst>
      <p:ext uri="{BB962C8B-B14F-4D97-AF65-F5344CB8AC3E}">
        <p14:creationId xmlns:p14="http://schemas.microsoft.com/office/powerpoint/2010/main" val="23363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25000"/>
                  </a:schemeClr>
                </a:solidFill>
                <a:latin typeface="Cambria" pitchFamily="18" charset="0"/>
              </a:rPr>
              <a:t>Contents</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p:txBody>
          <a:bodyPr/>
          <a:lstStyle/>
          <a:p>
            <a:r>
              <a:rPr lang="en-US" dirty="0" smtClean="0">
                <a:latin typeface="Cambria" pitchFamily="18" charset="0"/>
                <a:cs typeface="Calibri" pitchFamily="34" charset="0"/>
              </a:rPr>
              <a:t>Steams and Files</a:t>
            </a:r>
          </a:p>
          <a:p>
            <a:r>
              <a:rPr lang="en-US" dirty="0" smtClean="0">
                <a:latin typeface="Cambria" pitchFamily="18" charset="0"/>
                <a:cs typeface="Calibri" pitchFamily="34" charset="0"/>
              </a:rPr>
              <a:t>Stream classes</a:t>
            </a:r>
          </a:p>
          <a:p>
            <a:r>
              <a:rPr lang="en-US" dirty="0" smtClean="0">
                <a:latin typeface="Cambria" pitchFamily="18" charset="0"/>
                <a:cs typeface="Calibri" pitchFamily="34" charset="0"/>
              </a:rPr>
              <a:t>Stream Errors</a:t>
            </a:r>
          </a:p>
          <a:p>
            <a:r>
              <a:rPr lang="en-US" dirty="0" smtClean="0">
                <a:latin typeface="Cambria" pitchFamily="18" charset="0"/>
                <a:cs typeface="Calibri" pitchFamily="34" charset="0"/>
              </a:rPr>
              <a:t>File I/O with Streams</a:t>
            </a:r>
          </a:p>
          <a:p>
            <a:r>
              <a:rPr lang="en-US" dirty="0" smtClean="0">
                <a:latin typeface="Cambria" pitchFamily="18" charset="0"/>
                <a:cs typeface="Calibri" pitchFamily="34" charset="0"/>
              </a:rPr>
              <a:t>File Pointers</a:t>
            </a:r>
          </a:p>
          <a:p>
            <a:r>
              <a:rPr lang="en-US" dirty="0" smtClean="0">
                <a:latin typeface="Cambria" pitchFamily="18" charset="0"/>
                <a:cs typeface="Calibri" pitchFamily="34" charset="0"/>
              </a:rPr>
              <a:t>File I/O with Member functions</a:t>
            </a:r>
          </a:p>
          <a:p>
            <a:r>
              <a:rPr lang="en-US" dirty="0" smtClean="0">
                <a:latin typeface="Cambria" pitchFamily="18" charset="0"/>
                <a:cs typeface="Calibri" pitchFamily="34" charset="0"/>
              </a:rPr>
              <a:t>Overloading of extraction and insertion operators </a:t>
            </a:r>
          </a:p>
          <a:p>
            <a:r>
              <a:rPr lang="en-US" dirty="0" smtClean="0">
                <a:latin typeface="Cambria" pitchFamily="18" charset="0"/>
                <a:cs typeface="Calibri" pitchFamily="34" charset="0"/>
              </a:rPr>
              <a:t>Memory as stream object</a:t>
            </a:r>
          </a:p>
          <a:p>
            <a:r>
              <a:rPr lang="en-US" dirty="0" smtClean="0">
                <a:latin typeface="Cambria" pitchFamily="18" charset="0"/>
                <a:cs typeface="Calibri" pitchFamily="34" charset="0"/>
              </a:rPr>
              <a:t>Command line arguments </a:t>
            </a:r>
          </a:p>
          <a:p>
            <a:r>
              <a:rPr lang="en-US" dirty="0" smtClean="0">
                <a:latin typeface="Cambria" pitchFamily="18" charset="0"/>
                <a:cs typeface="Calibri" pitchFamily="34" charset="0"/>
              </a:rPr>
              <a:t>Early V/S Late Binding – in Unit III</a:t>
            </a:r>
          </a:p>
          <a:p>
            <a:endParaRPr lang="en-US" dirty="0">
              <a:latin typeface="Cambria" pitchFamily="18" charset="0"/>
              <a:cs typeface="Calibri" pitchFamily="34" charset="0"/>
            </a:endParaRPr>
          </a:p>
        </p:txBody>
      </p:sp>
    </p:spTree>
    <p:extLst>
      <p:ext uri="{BB962C8B-B14F-4D97-AF65-F5344CB8AC3E}">
        <p14:creationId xmlns:p14="http://schemas.microsoft.com/office/powerpoint/2010/main" val="1555814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990600"/>
          </a:xfrm>
        </p:spPr>
        <p:txBody>
          <a:bodyPr>
            <a:normAutofit fontScale="90000"/>
          </a:bodyPr>
          <a:lstStyle/>
          <a:p>
            <a:pPr algn="ctr"/>
            <a:r>
              <a:rPr lang="en-US" dirty="0">
                <a:solidFill>
                  <a:schemeClr val="bg2">
                    <a:lumMod val="25000"/>
                  </a:schemeClr>
                </a:solidFill>
                <a:latin typeface="Cambria" pitchFamily="18" charset="0"/>
              </a:rPr>
              <a:t>ASCII Text files</a:t>
            </a:r>
            <a:br>
              <a:rPr lang="en-US" dirty="0">
                <a:solidFill>
                  <a:schemeClr val="bg2">
                    <a:lumMod val="25000"/>
                  </a:schemeClr>
                </a:solidFill>
                <a:latin typeface="Cambria" pitchFamily="18" charset="0"/>
              </a:rPr>
            </a:b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p:txBody>
          <a:bodyPr/>
          <a:lstStyle/>
          <a:p>
            <a:pPr algn="just"/>
            <a:r>
              <a:rPr lang="en-US" dirty="0">
                <a:latin typeface="Cambria" pitchFamily="18" charset="0"/>
              </a:rPr>
              <a:t>A text file can be a stream of characters that a computer can process sequentially. It is not only processed sequentially but only in forward direction. For this reason a text file is usually opened for only one kind of operation (reading, writing, or appending) at any given time</a:t>
            </a:r>
            <a:r>
              <a:rPr lang="en-US" dirty="0" smtClean="0">
                <a:latin typeface="Cambria" pitchFamily="18" charset="0"/>
              </a:rPr>
              <a:t>.</a:t>
            </a:r>
          </a:p>
          <a:p>
            <a:pPr algn="just"/>
            <a:endParaRPr lang="en-US" dirty="0">
              <a:latin typeface="Cambria" pitchFamily="18" charset="0"/>
            </a:endParaRPr>
          </a:p>
          <a:p>
            <a:pPr algn="just"/>
            <a:r>
              <a:rPr lang="en-US" dirty="0">
                <a:latin typeface="Cambria" pitchFamily="18" charset="0"/>
              </a:rPr>
              <a:t>It is a file that stores information in ASCII characters. In text files, each line of text is terminated with a special character known as EOL (End of Line) character or delimiter character. When this EOL character is read or written, certain internal translations take place.</a:t>
            </a:r>
          </a:p>
        </p:txBody>
      </p:sp>
    </p:spTree>
    <p:extLst>
      <p:ext uri="{BB962C8B-B14F-4D97-AF65-F5344CB8AC3E}">
        <p14:creationId xmlns:p14="http://schemas.microsoft.com/office/powerpoint/2010/main" val="2498206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38200"/>
          </a:xfrm>
        </p:spPr>
        <p:txBody>
          <a:bodyPr>
            <a:normAutofit/>
          </a:bodyPr>
          <a:lstStyle/>
          <a:p>
            <a:pPr algn="ctr"/>
            <a:r>
              <a:rPr lang="en-US" dirty="0">
                <a:solidFill>
                  <a:schemeClr val="bg2">
                    <a:lumMod val="25000"/>
                  </a:schemeClr>
                </a:solidFill>
                <a:latin typeface="Cambria" pitchFamily="18" charset="0"/>
              </a:rPr>
              <a:t>Binary </a:t>
            </a:r>
            <a:r>
              <a:rPr lang="en-US" dirty="0" smtClean="0">
                <a:solidFill>
                  <a:schemeClr val="bg2">
                    <a:lumMod val="25000"/>
                  </a:schemeClr>
                </a:solidFill>
                <a:latin typeface="Cambria" pitchFamily="18" charset="0"/>
              </a:rPr>
              <a:t>files</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p:txBody>
          <a:bodyPr/>
          <a:lstStyle/>
          <a:p>
            <a:pPr algn="just"/>
            <a:r>
              <a:rPr lang="en-US" dirty="0">
                <a:latin typeface="Cambria" pitchFamily="18" charset="0"/>
              </a:rPr>
              <a:t>A binary file is no different to a text file. It is a collection of bytes. In </a:t>
            </a:r>
            <a:r>
              <a:rPr lang="en-US" dirty="0" smtClean="0">
                <a:latin typeface="Cambria" pitchFamily="18" charset="0"/>
              </a:rPr>
              <a:t>C++ </a:t>
            </a:r>
            <a:r>
              <a:rPr lang="en-US" dirty="0">
                <a:latin typeface="Cambria" pitchFamily="18" charset="0"/>
              </a:rPr>
              <a:t>Programming Language a byte and a character are equivalent. Hence a binary file is also referred to as a character stream, but there are two essential differences.</a:t>
            </a:r>
          </a:p>
          <a:p>
            <a:pPr lvl="1" algn="just"/>
            <a:r>
              <a:rPr lang="en-US" dirty="0">
                <a:latin typeface="Cambria" pitchFamily="18" charset="0"/>
              </a:rPr>
              <a:t>No special processing of the data occurs and each byte of data is transferred to or from the disk unprocessed.</a:t>
            </a:r>
          </a:p>
          <a:p>
            <a:pPr lvl="1" algn="just"/>
            <a:r>
              <a:rPr lang="en-US" dirty="0" smtClean="0">
                <a:latin typeface="Cambria" pitchFamily="18" charset="0"/>
              </a:rPr>
              <a:t>C++ </a:t>
            </a:r>
            <a:r>
              <a:rPr lang="en-US" dirty="0">
                <a:latin typeface="Cambria" pitchFamily="18" charset="0"/>
              </a:rPr>
              <a:t>Programming Language places no constructs on the file, and it may be read from, or written to, in any manner chosen by the programmer</a:t>
            </a:r>
            <a:r>
              <a:rPr lang="en-US" dirty="0" smtClean="0">
                <a:latin typeface="Cambria" pitchFamily="18" charset="0"/>
              </a:rPr>
              <a:t>.</a:t>
            </a:r>
          </a:p>
          <a:p>
            <a:pPr algn="just"/>
            <a:r>
              <a:rPr lang="en-US" dirty="0">
                <a:latin typeface="Cambria" pitchFamily="18" charset="0"/>
              </a:rPr>
              <a:t>It is a file that contains information in the same format as it is held in memory. In binary files, no delimiters are used for a line and no translations occur here.     </a:t>
            </a:r>
          </a:p>
          <a:p>
            <a:pPr algn="just"/>
            <a:endParaRPr lang="en-US" dirty="0">
              <a:latin typeface="Cambria" pitchFamily="18" charset="0"/>
            </a:endParaRPr>
          </a:p>
        </p:txBody>
      </p:sp>
    </p:spTree>
    <p:extLst>
      <p:ext uri="{BB962C8B-B14F-4D97-AF65-F5344CB8AC3E}">
        <p14:creationId xmlns:p14="http://schemas.microsoft.com/office/powerpoint/2010/main" val="3723370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pPr algn="ctr"/>
            <a:r>
              <a:rPr lang="en-US" dirty="0" smtClean="0">
                <a:solidFill>
                  <a:schemeClr val="bg2">
                    <a:lumMod val="25000"/>
                  </a:schemeClr>
                </a:solidFill>
                <a:latin typeface="Cambria" pitchFamily="18" charset="0"/>
              </a:rPr>
              <a:t>File Handling in C++</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p:txBody>
          <a:bodyPr/>
          <a:lstStyle/>
          <a:p>
            <a:r>
              <a:rPr lang="en-US" b="1" dirty="0">
                <a:latin typeface="Cambria" pitchFamily="18" charset="0"/>
              </a:rPr>
              <a:t>Why use File Handling</a:t>
            </a:r>
          </a:p>
          <a:p>
            <a:pPr lvl="1"/>
            <a:r>
              <a:rPr lang="en-US" dirty="0">
                <a:latin typeface="Cambria" pitchFamily="18" charset="0"/>
              </a:rPr>
              <a:t>For </a:t>
            </a:r>
            <a:r>
              <a:rPr lang="en-US" dirty="0" smtClean="0">
                <a:latin typeface="Cambria" pitchFamily="18" charset="0"/>
              </a:rPr>
              <a:t>permanent </a:t>
            </a:r>
            <a:r>
              <a:rPr lang="en-US" dirty="0">
                <a:latin typeface="Cambria" pitchFamily="18" charset="0"/>
              </a:rPr>
              <a:t>storage.</a:t>
            </a:r>
          </a:p>
          <a:p>
            <a:pPr lvl="1"/>
            <a:r>
              <a:rPr lang="en-US" dirty="0">
                <a:latin typeface="Cambria" pitchFamily="18" charset="0"/>
              </a:rPr>
              <a:t>The transfer of input - data or output - data from one computer to another can be easily done by using files.</a:t>
            </a:r>
          </a:p>
          <a:p>
            <a:endParaRPr lang="en-US" dirty="0">
              <a:latin typeface="Cambria"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81824109"/>
              </p:ext>
            </p:extLst>
          </p:nvPr>
        </p:nvGraphicFramePr>
        <p:xfrm>
          <a:off x="457200" y="3779520"/>
          <a:ext cx="8229600" cy="1463040"/>
        </p:xfrm>
        <a:graphic>
          <a:graphicData uri="http://schemas.openxmlformats.org/drawingml/2006/table">
            <a:tbl>
              <a:tblPr/>
              <a:tblGrid>
                <a:gridCol w="1600200"/>
                <a:gridCol w="6629400"/>
              </a:tblGrid>
              <a:tr h="0">
                <a:tc>
                  <a:txBody>
                    <a:bodyPr/>
                    <a:lstStyle/>
                    <a:p>
                      <a:r>
                        <a:rPr lang="en-US" b="1" dirty="0" smtClean="0">
                          <a:latin typeface="Cambria" pitchFamily="18" charset="0"/>
                        </a:rPr>
                        <a:t>Data type</a:t>
                      </a:r>
                      <a:endParaRPr lang="en-US" b="1" dirty="0">
                        <a:latin typeface="Cambria" pitchFamily="18" charset="0"/>
                      </a:endParaRPr>
                    </a:p>
                  </a:txBody>
                  <a:tcPr anchor="ctr">
                    <a:lnL>
                      <a:noFill/>
                    </a:lnL>
                    <a:lnR>
                      <a:noFill/>
                    </a:lnR>
                    <a:lnT>
                      <a:noFill/>
                    </a:lnT>
                    <a:lnB>
                      <a:noFill/>
                    </a:lnB>
                  </a:tcPr>
                </a:tc>
                <a:tc>
                  <a:txBody>
                    <a:bodyPr/>
                    <a:lstStyle/>
                    <a:p>
                      <a:r>
                        <a:rPr lang="en-US" b="1" dirty="0">
                          <a:latin typeface="Cambria" pitchFamily="18" charset="0"/>
                        </a:rPr>
                        <a:t>Description</a:t>
                      </a:r>
                    </a:p>
                  </a:txBody>
                  <a:tcPr anchor="ctr">
                    <a:lnL>
                      <a:noFill/>
                    </a:lnL>
                    <a:lnR>
                      <a:noFill/>
                    </a:lnR>
                    <a:lnT>
                      <a:noFill/>
                    </a:lnT>
                    <a:lnB>
                      <a:noFill/>
                    </a:lnB>
                  </a:tcPr>
                </a:tc>
              </a:tr>
              <a:tr h="0">
                <a:tc>
                  <a:txBody>
                    <a:bodyPr/>
                    <a:lstStyle/>
                    <a:p>
                      <a:r>
                        <a:rPr lang="en-US" dirty="0">
                          <a:latin typeface="Cambria" pitchFamily="18" charset="0"/>
                        </a:rPr>
                        <a:t>ofstream</a:t>
                      </a:r>
                    </a:p>
                  </a:txBody>
                  <a:tcPr anchor="ctr">
                    <a:lnL>
                      <a:noFill/>
                    </a:lnL>
                    <a:lnR>
                      <a:noFill/>
                    </a:lnR>
                    <a:lnT>
                      <a:noFill/>
                    </a:lnT>
                    <a:lnB>
                      <a:noFill/>
                    </a:lnB>
                  </a:tcPr>
                </a:tc>
                <a:tc>
                  <a:txBody>
                    <a:bodyPr/>
                    <a:lstStyle/>
                    <a:p>
                      <a:r>
                        <a:rPr lang="en-US" dirty="0">
                          <a:latin typeface="Cambria" pitchFamily="18" charset="0"/>
                        </a:rPr>
                        <a:t>This is used to create a file and write data on files</a:t>
                      </a:r>
                    </a:p>
                  </a:txBody>
                  <a:tcPr anchor="ctr">
                    <a:lnL>
                      <a:noFill/>
                    </a:lnL>
                    <a:lnR>
                      <a:noFill/>
                    </a:lnR>
                    <a:lnT>
                      <a:noFill/>
                    </a:lnT>
                    <a:lnB>
                      <a:noFill/>
                    </a:lnB>
                  </a:tcPr>
                </a:tc>
              </a:tr>
              <a:tr h="0">
                <a:tc>
                  <a:txBody>
                    <a:bodyPr/>
                    <a:lstStyle/>
                    <a:p>
                      <a:r>
                        <a:rPr lang="en-US">
                          <a:latin typeface="Cambria" pitchFamily="18" charset="0"/>
                        </a:rPr>
                        <a:t>ifstream</a:t>
                      </a:r>
                    </a:p>
                  </a:txBody>
                  <a:tcPr anchor="ctr">
                    <a:lnL>
                      <a:noFill/>
                    </a:lnL>
                    <a:lnR>
                      <a:noFill/>
                    </a:lnR>
                    <a:lnT>
                      <a:noFill/>
                    </a:lnT>
                    <a:lnB>
                      <a:noFill/>
                    </a:lnB>
                  </a:tcPr>
                </a:tc>
                <a:tc>
                  <a:txBody>
                    <a:bodyPr/>
                    <a:lstStyle/>
                    <a:p>
                      <a:r>
                        <a:rPr lang="en-US" dirty="0">
                          <a:latin typeface="Cambria" pitchFamily="18" charset="0"/>
                        </a:rPr>
                        <a:t>This is used to read data from files</a:t>
                      </a:r>
                    </a:p>
                  </a:txBody>
                  <a:tcPr anchor="ctr">
                    <a:lnL>
                      <a:noFill/>
                    </a:lnL>
                    <a:lnR>
                      <a:noFill/>
                    </a:lnR>
                    <a:lnT>
                      <a:noFill/>
                    </a:lnT>
                    <a:lnB>
                      <a:noFill/>
                    </a:lnB>
                  </a:tcPr>
                </a:tc>
              </a:tr>
              <a:tr h="0">
                <a:tc>
                  <a:txBody>
                    <a:bodyPr/>
                    <a:lstStyle/>
                    <a:p>
                      <a:r>
                        <a:rPr lang="en-US">
                          <a:latin typeface="Cambria" pitchFamily="18" charset="0"/>
                        </a:rPr>
                        <a:t>fstream</a:t>
                      </a:r>
                    </a:p>
                  </a:txBody>
                  <a:tcPr anchor="ctr">
                    <a:lnL>
                      <a:noFill/>
                    </a:lnL>
                    <a:lnR>
                      <a:noFill/>
                    </a:lnR>
                    <a:lnT>
                      <a:noFill/>
                    </a:lnT>
                    <a:lnB>
                      <a:noFill/>
                    </a:lnB>
                  </a:tcPr>
                </a:tc>
                <a:tc>
                  <a:txBody>
                    <a:bodyPr/>
                    <a:lstStyle/>
                    <a:p>
                      <a:r>
                        <a:rPr lang="en-US" dirty="0">
                          <a:latin typeface="Cambria" pitchFamily="18" charset="0"/>
                        </a:rPr>
                        <a:t>This is used to both read and write data from/to files</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866465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pPr algn="ctr"/>
            <a:r>
              <a:rPr lang="en-US" dirty="0" smtClean="0">
                <a:solidFill>
                  <a:schemeClr val="bg2">
                    <a:lumMod val="25000"/>
                  </a:schemeClr>
                </a:solidFill>
              </a:rPr>
              <a:t> File Stream Classes </a:t>
            </a:r>
            <a:endParaRPr lang="en-US" dirty="0">
              <a:solidFill>
                <a:schemeClr val="bg2">
                  <a:lumMod val="25000"/>
                </a:schemeClr>
              </a:solidFill>
            </a:endParaRPr>
          </a:p>
        </p:txBody>
      </p:sp>
      <p:sp>
        <p:nvSpPr>
          <p:cNvPr id="3" name="Content Placeholder 2"/>
          <p:cNvSpPr>
            <a:spLocks noGrp="1"/>
          </p:cNvSpPr>
          <p:nvPr>
            <p:ph idx="1"/>
          </p:nvPr>
        </p:nvSpPr>
        <p:spPr>
          <a:xfrm>
            <a:off x="457200" y="1600200"/>
            <a:ext cx="8229600" cy="4419600"/>
          </a:xfrm>
        </p:spPr>
        <p:txBody>
          <a:bodyPr/>
          <a:lstStyle/>
          <a:p>
            <a:pPr algn="just"/>
            <a:r>
              <a:rPr lang="en-US" b="1" dirty="0" err="1">
                <a:latin typeface="Times New Roman" pitchFamily="18" charset="0"/>
                <a:cs typeface="Times New Roman" pitchFamily="18" charset="0"/>
              </a:rPr>
              <a:t>Ifstream</a:t>
            </a:r>
            <a:r>
              <a:rPr lang="en-US" b="1" dirty="0">
                <a:latin typeface="Times New Roman" pitchFamily="18" charset="0"/>
                <a:cs typeface="Times New Roman" pitchFamily="18" charset="0"/>
              </a:rPr>
              <a:t> :- </a:t>
            </a:r>
            <a:r>
              <a:rPr lang="en-US" dirty="0">
                <a:latin typeface="Times New Roman" pitchFamily="18" charset="0"/>
                <a:cs typeface="Times New Roman" pitchFamily="18" charset="0"/>
              </a:rPr>
              <a:t>provides input operations. Contains open() with default input mode. Inherits the functions </a:t>
            </a:r>
            <a:r>
              <a:rPr lang="en-US" b="1" dirty="0">
                <a:latin typeface="Times New Roman" pitchFamily="18" charset="0"/>
                <a:cs typeface="Times New Roman" pitchFamily="18" charset="0"/>
              </a:rPr>
              <a:t>get()</a:t>
            </a: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getline</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read()</a:t>
            </a: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seekg</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and</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tellg</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function from </a:t>
            </a:r>
            <a:r>
              <a:rPr lang="en-US" dirty="0" err="1">
                <a:latin typeface="Times New Roman" pitchFamily="18" charset="0"/>
                <a:cs typeface="Times New Roman" pitchFamily="18" charset="0"/>
              </a:rPr>
              <a:t>istream</a:t>
            </a:r>
            <a:r>
              <a:rPr lang="en-US" dirty="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lnSpc>
                <a:spcPct val="90000"/>
              </a:lnSpc>
              <a:buNone/>
              <a:defRPr/>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Ofstream</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provides output operations. Contains</a:t>
            </a:r>
            <a:r>
              <a:rPr lang="en-US" b="1" dirty="0">
                <a:latin typeface="Times New Roman" pitchFamily="18" charset="0"/>
                <a:cs typeface="Times New Roman" pitchFamily="18" charset="0"/>
              </a:rPr>
              <a:t> open() </a:t>
            </a:r>
            <a:r>
              <a:rPr lang="en-US" dirty="0">
                <a:latin typeface="Times New Roman" pitchFamily="18" charset="0"/>
                <a:cs typeface="Times New Roman" pitchFamily="18" charset="0"/>
              </a:rPr>
              <a:t>with default output mode. Inherits </a:t>
            </a:r>
            <a:r>
              <a:rPr lang="en-US" b="1" dirty="0">
                <a:latin typeface="Times New Roman" pitchFamily="18" charset="0"/>
                <a:cs typeface="Times New Roman" pitchFamily="18" charset="0"/>
              </a:rPr>
              <a:t>put()</a:t>
            </a: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seekp</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teelp</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write() </a:t>
            </a:r>
            <a:r>
              <a:rPr lang="en-US" dirty="0">
                <a:latin typeface="Times New Roman" pitchFamily="18" charset="0"/>
                <a:cs typeface="Times New Roman" pitchFamily="18" charset="0"/>
              </a:rPr>
              <a:t>function from </a:t>
            </a:r>
            <a:r>
              <a:rPr lang="en-US" dirty="0" err="1">
                <a:latin typeface="Times New Roman" pitchFamily="18" charset="0"/>
                <a:cs typeface="Times New Roman" pitchFamily="18" charset="0"/>
              </a:rPr>
              <a:t>ostream</a:t>
            </a:r>
            <a:r>
              <a:rPr lang="en-US" dirty="0">
                <a:latin typeface="Times New Roman" pitchFamily="18" charset="0"/>
                <a:cs typeface="Times New Roman" pitchFamily="18" charset="0"/>
              </a:rPr>
              <a:t>.</a:t>
            </a:r>
          </a:p>
          <a:p>
            <a:pPr algn="just">
              <a:lnSpc>
                <a:spcPct val="90000"/>
              </a:lnSpc>
              <a:buNone/>
              <a:defRPr/>
            </a:pPr>
            <a:endParaRPr lang="en-US" dirty="0">
              <a:latin typeface="Times New Roman" pitchFamily="18" charset="0"/>
              <a:cs typeface="Times New Roman" pitchFamily="18" charset="0"/>
            </a:endParaRPr>
          </a:p>
          <a:p>
            <a:pPr algn="just">
              <a:lnSpc>
                <a:spcPct val="90000"/>
              </a:lnSpc>
              <a:buNone/>
              <a:defRPr/>
            </a:pPr>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Fstream </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provides support for simultaneous input and output operations. Contains open() with default input mode. Inherits all the function from </a:t>
            </a:r>
            <a:r>
              <a:rPr lang="en-US" dirty="0" err="1">
                <a:latin typeface="Times New Roman" pitchFamily="18" charset="0"/>
                <a:cs typeface="Times New Roman" pitchFamily="18" charset="0"/>
              </a:rPr>
              <a:t>isteram</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ostream</a:t>
            </a:r>
            <a:r>
              <a:rPr lang="en-US" dirty="0">
                <a:latin typeface="Times New Roman" pitchFamily="18" charset="0"/>
                <a:cs typeface="Times New Roman" pitchFamily="18" charset="0"/>
              </a:rPr>
              <a:t> classes through </a:t>
            </a:r>
            <a:r>
              <a:rPr lang="en-US" dirty="0" err="1">
                <a:latin typeface="Times New Roman" pitchFamily="18" charset="0"/>
                <a:cs typeface="Times New Roman" pitchFamily="18" charset="0"/>
              </a:rPr>
              <a:t>iostream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28670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25000"/>
                  </a:schemeClr>
                </a:solidFill>
                <a:latin typeface="Cambria" pitchFamily="18" charset="0"/>
              </a:rPr>
              <a:t>fstream</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p:txBody>
          <a:bodyPr>
            <a:normAutofit fontScale="92500"/>
          </a:bodyPr>
          <a:lstStyle/>
          <a:p>
            <a:pPr algn="just"/>
            <a:r>
              <a:rPr lang="en-US" dirty="0" smtClean="0">
                <a:latin typeface="Cambria" pitchFamily="18" charset="0"/>
                <a:cs typeface="Times New Roman" pitchFamily="18" charset="0"/>
              </a:rPr>
              <a:t>&lt;fstream&gt; header file.</a:t>
            </a:r>
          </a:p>
          <a:p>
            <a:pPr algn="just"/>
            <a:endParaRPr lang="en-US" dirty="0" smtClean="0">
              <a:latin typeface="Cambria" pitchFamily="18" charset="0"/>
              <a:cs typeface="Times New Roman" pitchFamily="18" charset="0"/>
            </a:endParaRPr>
          </a:p>
          <a:p>
            <a:pPr algn="just"/>
            <a:r>
              <a:rPr lang="en-US" sz="2300" dirty="0" smtClean="0">
                <a:latin typeface="Cambria" pitchFamily="18" charset="0"/>
                <a:cs typeface="Times New Roman" pitchFamily="18" charset="0"/>
              </a:rPr>
              <a:t>void </a:t>
            </a:r>
            <a:r>
              <a:rPr lang="en-US" sz="2300" dirty="0">
                <a:latin typeface="Cambria" pitchFamily="18" charset="0"/>
                <a:cs typeface="Times New Roman" pitchFamily="18" charset="0"/>
              </a:rPr>
              <a:t>open (</a:t>
            </a:r>
            <a:r>
              <a:rPr lang="en-US" sz="2300" dirty="0" err="1">
                <a:latin typeface="Cambria" pitchFamily="18" charset="0"/>
                <a:cs typeface="Times New Roman" pitchFamily="18" charset="0"/>
              </a:rPr>
              <a:t>const</a:t>
            </a:r>
            <a:r>
              <a:rPr lang="en-US" sz="2300" dirty="0">
                <a:latin typeface="Cambria" pitchFamily="18" charset="0"/>
                <a:cs typeface="Times New Roman" pitchFamily="18" charset="0"/>
              </a:rPr>
              <a:t> char* filename, </a:t>
            </a:r>
            <a:r>
              <a:rPr lang="en-US" sz="2300" dirty="0" err="1">
                <a:latin typeface="Cambria" pitchFamily="18" charset="0"/>
                <a:cs typeface="Times New Roman" pitchFamily="18" charset="0"/>
              </a:rPr>
              <a:t>ios_base</a:t>
            </a:r>
            <a:r>
              <a:rPr lang="en-US" sz="2300" dirty="0">
                <a:latin typeface="Cambria" pitchFamily="18" charset="0"/>
                <a:cs typeface="Times New Roman" pitchFamily="18" charset="0"/>
              </a:rPr>
              <a:t>::</a:t>
            </a:r>
            <a:r>
              <a:rPr lang="en-US" sz="2300" dirty="0" err="1">
                <a:latin typeface="Cambria" pitchFamily="18" charset="0"/>
                <a:cs typeface="Times New Roman" pitchFamily="18" charset="0"/>
              </a:rPr>
              <a:t>openmode</a:t>
            </a:r>
            <a:r>
              <a:rPr lang="en-US" sz="2300" dirty="0">
                <a:latin typeface="Cambria" pitchFamily="18" charset="0"/>
                <a:cs typeface="Times New Roman" pitchFamily="18" charset="0"/>
              </a:rPr>
              <a:t> mode = </a:t>
            </a:r>
            <a:r>
              <a:rPr lang="en-US" sz="2300" dirty="0" err="1">
                <a:latin typeface="Cambria" pitchFamily="18" charset="0"/>
                <a:cs typeface="Times New Roman" pitchFamily="18" charset="0"/>
              </a:rPr>
              <a:t>ios_base</a:t>
            </a:r>
            <a:r>
              <a:rPr lang="en-US" sz="2300" dirty="0">
                <a:latin typeface="Cambria" pitchFamily="18" charset="0"/>
                <a:cs typeface="Times New Roman" pitchFamily="18" charset="0"/>
              </a:rPr>
              <a:t>::in | </a:t>
            </a:r>
            <a:r>
              <a:rPr lang="en-US" sz="2300" dirty="0" err="1">
                <a:latin typeface="Cambria" pitchFamily="18" charset="0"/>
                <a:cs typeface="Times New Roman" pitchFamily="18" charset="0"/>
              </a:rPr>
              <a:t>ios_base</a:t>
            </a:r>
            <a:r>
              <a:rPr lang="en-US" sz="2300" dirty="0">
                <a:latin typeface="Cambria" pitchFamily="18" charset="0"/>
                <a:cs typeface="Times New Roman" pitchFamily="18" charset="0"/>
              </a:rPr>
              <a:t>::out</a:t>
            </a:r>
            <a:r>
              <a:rPr lang="en-US" sz="2300" dirty="0" smtClean="0">
                <a:latin typeface="Cambria" pitchFamily="18" charset="0"/>
                <a:cs typeface="Times New Roman" pitchFamily="18" charset="0"/>
              </a:rPr>
              <a:t>);</a:t>
            </a:r>
          </a:p>
          <a:p>
            <a:pPr algn="just"/>
            <a:endParaRPr lang="en-US" sz="2300" dirty="0" smtClean="0">
              <a:latin typeface="Cambria" pitchFamily="18" charset="0"/>
              <a:cs typeface="Times New Roman" pitchFamily="18" charset="0"/>
            </a:endParaRPr>
          </a:p>
          <a:p>
            <a:pPr algn="just"/>
            <a:r>
              <a:rPr lang="en-US" b="1" dirty="0">
                <a:latin typeface="Cambria" pitchFamily="18" charset="0"/>
                <a:cs typeface="Times New Roman" pitchFamily="18" charset="0"/>
              </a:rPr>
              <a:t>in</a:t>
            </a:r>
            <a:r>
              <a:rPr lang="en-US" dirty="0">
                <a:latin typeface="Cambria" pitchFamily="18" charset="0"/>
                <a:cs typeface="Times New Roman" pitchFamily="18" charset="0"/>
              </a:rPr>
              <a:t> – file is opened for input. </a:t>
            </a:r>
            <a:r>
              <a:rPr lang="en-US" b="1" dirty="0">
                <a:latin typeface="Cambria" pitchFamily="18" charset="0"/>
                <a:cs typeface="Times New Roman" pitchFamily="18" charset="0"/>
              </a:rPr>
              <a:t>out</a:t>
            </a:r>
            <a:r>
              <a:rPr lang="en-US" dirty="0">
                <a:latin typeface="Cambria" pitchFamily="18" charset="0"/>
                <a:cs typeface="Times New Roman" pitchFamily="18" charset="0"/>
              </a:rPr>
              <a:t> – file is opened for output. </a:t>
            </a:r>
            <a:r>
              <a:rPr lang="en-US" b="1" dirty="0">
                <a:latin typeface="Cambria" pitchFamily="18" charset="0"/>
                <a:cs typeface="Times New Roman" pitchFamily="18" charset="0"/>
              </a:rPr>
              <a:t>binary</a:t>
            </a:r>
            <a:r>
              <a:rPr lang="en-US" dirty="0">
                <a:latin typeface="Cambria" pitchFamily="18" charset="0"/>
                <a:cs typeface="Times New Roman" pitchFamily="18" charset="0"/>
              </a:rPr>
              <a:t> – binary file is opened. </a:t>
            </a:r>
            <a:r>
              <a:rPr lang="en-US" b="1" dirty="0">
                <a:latin typeface="Cambria" pitchFamily="18" charset="0"/>
                <a:cs typeface="Times New Roman" pitchFamily="18" charset="0"/>
              </a:rPr>
              <a:t>ate</a:t>
            </a:r>
            <a:r>
              <a:rPr lang="en-US" dirty="0">
                <a:latin typeface="Cambria" pitchFamily="18" charset="0"/>
                <a:cs typeface="Times New Roman" pitchFamily="18" charset="0"/>
              </a:rPr>
              <a:t> – output position is set to the end of the file when a file is opened. </a:t>
            </a:r>
            <a:r>
              <a:rPr lang="en-US" b="1" dirty="0">
                <a:latin typeface="Cambria" pitchFamily="18" charset="0"/>
                <a:cs typeface="Times New Roman" pitchFamily="18" charset="0"/>
              </a:rPr>
              <a:t>app</a:t>
            </a:r>
            <a:r>
              <a:rPr lang="en-US" dirty="0">
                <a:latin typeface="Cambria" pitchFamily="18" charset="0"/>
                <a:cs typeface="Times New Roman" pitchFamily="18" charset="0"/>
              </a:rPr>
              <a:t> - all the outputs are appended to the existing contents of the file. </a:t>
            </a:r>
            <a:r>
              <a:rPr lang="en-US" b="1" dirty="0" err="1">
                <a:latin typeface="Cambria" pitchFamily="18" charset="0"/>
                <a:cs typeface="Times New Roman" pitchFamily="18" charset="0"/>
              </a:rPr>
              <a:t>trunc</a:t>
            </a:r>
            <a:r>
              <a:rPr lang="en-US" dirty="0">
                <a:latin typeface="Cambria" pitchFamily="18" charset="0"/>
                <a:cs typeface="Times New Roman" pitchFamily="18" charset="0"/>
              </a:rPr>
              <a:t> – erase data from file.</a:t>
            </a:r>
          </a:p>
          <a:p>
            <a:pPr algn="just"/>
            <a:endParaRPr lang="en-US" dirty="0" smtClean="0">
              <a:latin typeface="Cambria" pitchFamily="18" charset="0"/>
              <a:cs typeface="Times New Roman" pitchFamily="18" charset="0"/>
            </a:endParaRPr>
          </a:p>
          <a:p>
            <a:pPr algn="just"/>
            <a:r>
              <a:rPr lang="en-US" dirty="0">
                <a:latin typeface="Cambria" pitchFamily="18" charset="0"/>
                <a:cs typeface="Times New Roman" pitchFamily="18" charset="0"/>
              </a:rPr>
              <a:t>The default value for </a:t>
            </a:r>
            <a:r>
              <a:rPr lang="en-US" b="1" dirty="0">
                <a:latin typeface="Cambria" pitchFamily="18" charset="0"/>
                <a:cs typeface="Times New Roman" pitchFamily="18" charset="0"/>
              </a:rPr>
              <a:t>fstream</a:t>
            </a:r>
            <a:r>
              <a:rPr lang="en-US" dirty="0">
                <a:latin typeface="Cambria" pitchFamily="18" charset="0"/>
                <a:cs typeface="Times New Roman" pitchFamily="18" charset="0"/>
              </a:rPr>
              <a:t> mode parameter is </a:t>
            </a:r>
            <a:r>
              <a:rPr lang="en-US" b="1" dirty="0">
                <a:latin typeface="Cambria" pitchFamily="18" charset="0"/>
                <a:cs typeface="Times New Roman" pitchFamily="18" charset="0"/>
              </a:rPr>
              <a:t>in | out</a:t>
            </a:r>
            <a:r>
              <a:rPr lang="en-US" dirty="0">
                <a:latin typeface="Cambria" pitchFamily="18" charset="0"/>
                <a:cs typeface="Times New Roman" pitchFamily="18" charset="0"/>
              </a:rPr>
              <a:t>. </a:t>
            </a:r>
            <a:endParaRPr lang="en-US" dirty="0" smtClean="0">
              <a:latin typeface="Cambria" pitchFamily="18" charset="0"/>
              <a:cs typeface="Times New Roman" pitchFamily="18" charset="0"/>
            </a:endParaRPr>
          </a:p>
          <a:p>
            <a:pPr algn="just"/>
            <a:r>
              <a:rPr lang="en-US" dirty="0">
                <a:latin typeface="Cambria" pitchFamily="18" charset="0"/>
                <a:cs typeface="Times New Roman" pitchFamily="18" charset="0"/>
              </a:rPr>
              <a:t>file is opened for reading and writing when you use </a:t>
            </a:r>
            <a:r>
              <a:rPr lang="en-US" b="1" dirty="0">
                <a:latin typeface="Cambria" pitchFamily="18" charset="0"/>
                <a:cs typeface="Times New Roman" pitchFamily="18" charset="0"/>
              </a:rPr>
              <a:t>fstream</a:t>
            </a:r>
            <a:r>
              <a:rPr lang="en-US" dirty="0">
                <a:latin typeface="Cambria" pitchFamily="18" charset="0"/>
                <a:cs typeface="Times New Roman" pitchFamily="18" charset="0"/>
              </a:rPr>
              <a:t> class</a:t>
            </a:r>
          </a:p>
        </p:txBody>
      </p:sp>
    </p:spTree>
    <p:extLst>
      <p:ext uri="{BB962C8B-B14F-4D97-AF65-F5344CB8AC3E}">
        <p14:creationId xmlns:p14="http://schemas.microsoft.com/office/powerpoint/2010/main" val="3963419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25000"/>
                  </a:schemeClr>
                </a:solidFill>
                <a:latin typeface="Cambria" pitchFamily="18" charset="0"/>
              </a:rPr>
              <a:t>Functions used in File Handling</a:t>
            </a:r>
            <a:endParaRPr lang="en-US" dirty="0">
              <a:solidFill>
                <a:schemeClr val="bg2">
                  <a:lumMod val="25000"/>
                </a:schemeClr>
              </a:solidFill>
              <a:latin typeface="Cambria"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3207725"/>
              </p:ext>
            </p:extLst>
          </p:nvPr>
        </p:nvGraphicFramePr>
        <p:xfrm>
          <a:off x="609600" y="1905000"/>
          <a:ext cx="8229600" cy="3154679"/>
        </p:xfrm>
        <a:graphic>
          <a:graphicData uri="http://schemas.openxmlformats.org/drawingml/2006/table">
            <a:tbl>
              <a:tblPr/>
              <a:tblGrid>
                <a:gridCol w="4114800"/>
                <a:gridCol w="4114800"/>
              </a:tblGrid>
              <a:tr h="685799">
                <a:tc>
                  <a:txBody>
                    <a:bodyPr/>
                    <a:lstStyle/>
                    <a:p>
                      <a:pPr algn="ctr"/>
                      <a:r>
                        <a:rPr lang="en-US" sz="2100" b="1" dirty="0">
                          <a:latin typeface="Cambria" pitchFamily="18" charset="0"/>
                        </a:rPr>
                        <a:t>Function</a:t>
                      </a:r>
                    </a:p>
                  </a:txBody>
                  <a:tcPr anchor="ctr">
                    <a:lnL>
                      <a:noFill/>
                    </a:lnL>
                    <a:lnR>
                      <a:noFill/>
                    </a:lnR>
                    <a:lnT>
                      <a:noFill/>
                    </a:lnT>
                    <a:lnB>
                      <a:noFill/>
                    </a:lnB>
                  </a:tcPr>
                </a:tc>
                <a:tc>
                  <a:txBody>
                    <a:bodyPr/>
                    <a:lstStyle/>
                    <a:p>
                      <a:pPr algn="ctr"/>
                      <a:r>
                        <a:rPr lang="en-US" sz="2100" b="1" dirty="0">
                          <a:latin typeface="Cambria" pitchFamily="18" charset="0"/>
                        </a:rPr>
                        <a:t>Operation</a:t>
                      </a:r>
                    </a:p>
                  </a:txBody>
                  <a:tcPr anchor="ctr">
                    <a:lnL>
                      <a:noFill/>
                    </a:lnL>
                    <a:lnR>
                      <a:noFill/>
                    </a:lnR>
                    <a:lnT>
                      <a:noFill/>
                    </a:lnT>
                    <a:lnB>
                      <a:noFill/>
                    </a:lnB>
                  </a:tcPr>
                </a:tc>
              </a:tr>
              <a:tr h="0">
                <a:tc>
                  <a:txBody>
                    <a:bodyPr/>
                    <a:lstStyle/>
                    <a:p>
                      <a:r>
                        <a:rPr lang="en-US" sz="2100" dirty="0">
                          <a:latin typeface="Cambria" pitchFamily="18" charset="0"/>
                        </a:rPr>
                        <a:t>open</a:t>
                      </a:r>
                      <a:r>
                        <a:rPr lang="en-US" sz="2100" dirty="0" smtClean="0">
                          <a:latin typeface="Cambria" pitchFamily="18" charset="0"/>
                        </a:rPr>
                        <a:t>( )</a:t>
                      </a:r>
                      <a:endParaRPr lang="en-US" sz="2100" dirty="0">
                        <a:latin typeface="Cambria" pitchFamily="18" charset="0"/>
                      </a:endParaRPr>
                    </a:p>
                  </a:txBody>
                  <a:tcPr anchor="ctr">
                    <a:lnL>
                      <a:noFill/>
                    </a:lnL>
                    <a:lnR>
                      <a:noFill/>
                    </a:lnR>
                    <a:lnT>
                      <a:noFill/>
                    </a:lnT>
                    <a:lnB>
                      <a:noFill/>
                    </a:lnB>
                  </a:tcPr>
                </a:tc>
                <a:tc>
                  <a:txBody>
                    <a:bodyPr/>
                    <a:lstStyle/>
                    <a:p>
                      <a:r>
                        <a:rPr lang="en-US" sz="2100">
                          <a:latin typeface="Cambria" pitchFamily="18" charset="0"/>
                        </a:rPr>
                        <a:t>To create a file</a:t>
                      </a:r>
                    </a:p>
                  </a:txBody>
                  <a:tcPr anchor="ctr">
                    <a:lnL>
                      <a:noFill/>
                    </a:lnL>
                    <a:lnR>
                      <a:noFill/>
                    </a:lnR>
                    <a:lnT>
                      <a:noFill/>
                    </a:lnT>
                    <a:lnB>
                      <a:noFill/>
                    </a:lnB>
                  </a:tcPr>
                </a:tc>
              </a:tr>
              <a:tr h="0">
                <a:tc>
                  <a:txBody>
                    <a:bodyPr/>
                    <a:lstStyle/>
                    <a:p>
                      <a:r>
                        <a:rPr lang="en-US" sz="2100" dirty="0">
                          <a:latin typeface="Cambria" pitchFamily="18" charset="0"/>
                        </a:rPr>
                        <a:t>close</a:t>
                      </a:r>
                      <a:r>
                        <a:rPr lang="en-US" sz="2100" dirty="0" smtClean="0">
                          <a:latin typeface="Cambria" pitchFamily="18" charset="0"/>
                        </a:rPr>
                        <a:t>( )</a:t>
                      </a:r>
                      <a:endParaRPr lang="en-US" sz="2100" dirty="0">
                        <a:latin typeface="Cambria" pitchFamily="18" charset="0"/>
                      </a:endParaRPr>
                    </a:p>
                  </a:txBody>
                  <a:tcPr anchor="ctr">
                    <a:lnL>
                      <a:noFill/>
                    </a:lnL>
                    <a:lnR>
                      <a:noFill/>
                    </a:lnR>
                    <a:lnT>
                      <a:noFill/>
                    </a:lnT>
                    <a:lnB>
                      <a:noFill/>
                    </a:lnB>
                  </a:tcPr>
                </a:tc>
                <a:tc>
                  <a:txBody>
                    <a:bodyPr/>
                    <a:lstStyle/>
                    <a:p>
                      <a:r>
                        <a:rPr lang="en-US" sz="2100">
                          <a:latin typeface="Cambria" pitchFamily="18" charset="0"/>
                        </a:rPr>
                        <a:t>To close an existing file</a:t>
                      </a:r>
                    </a:p>
                  </a:txBody>
                  <a:tcPr anchor="ctr">
                    <a:lnL>
                      <a:noFill/>
                    </a:lnL>
                    <a:lnR>
                      <a:noFill/>
                    </a:lnR>
                    <a:lnT>
                      <a:noFill/>
                    </a:lnT>
                    <a:lnB>
                      <a:noFill/>
                    </a:lnB>
                  </a:tcPr>
                </a:tc>
              </a:tr>
              <a:tr h="0">
                <a:tc>
                  <a:txBody>
                    <a:bodyPr/>
                    <a:lstStyle/>
                    <a:p>
                      <a:r>
                        <a:rPr lang="en-US" sz="2100" dirty="0">
                          <a:latin typeface="Cambria" pitchFamily="18" charset="0"/>
                        </a:rPr>
                        <a:t>get</a:t>
                      </a:r>
                      <a:r>
                        <a:rPr lang="en-US" sz="2100" dirty="0" smtClean="0">
                          <a:latin typeface="Cambria" pitchFamily="18" charset="0"/>
                        </a:rPr>
                        <a:t>( )</a:t>
                      </a:r>
                      <a:endParaRPr lang="en-US" sz="2100" dirty="0">
                        <a:latin typeface="Cambria" pitchFamily="18" charset="0"/>
                      </a:endParaRPr>
                    </a:p>
                  </a:txBody>
                  <a:tcPr anchor="ctr">
                    <a:lnL>
                      <a:noFill/>
                    </a:lnL>
                    <a:lnR>
                      <a:noFill/>
                    </a:lnR>
                    <a:lnT>
                      <a:noFill/>
                    </a:lnT>
                    <a:lnB>
                      <a:noFill/>
                    </a:lnB>
                  </a:tcPr>
                </a:tc>
                <a:tc>
                  <a:txBody>
                    <a:bodyPr/>
                    <a:lstStyle/>
                    <a:p>
                      <a:r>
                        <a:rPr lang="en-US" sz="2100">
                          <a:latin typeface="Cambria" pitchFamily="18" charset="0"/>
                        </a:rPr>
                        <a:t>Read a single character from a file</a:t>
                      </a:r>
                    </a:p>
                  </a:txBody>
                  <a:tcPr anchor="ctr">
                    <a:lnL>
                      <a:noFill/>
                    </a:lnL>
                    <a:lnR>
                      <a:noFill/>
                    </a:lnR>
                    <a:lnT>
                      <a:noFill/>
                    </a:lnT>
                    <a:lnB>
                      <a:noFill/>
                    </a:lnB>
                  </a:tcPr>
                </a:tc>
              </a:tr>
              <a:tr h="0">
                <a:tc>
                  <a:txBody>
                    <a:bodyPr/>
                    <a:lstStyle/>
                    <a:p>
                      <a:r>
                        <a:rPr lang="en-US" sz="2100" dirty="0">
                          <a:latin typeface="Cambria" pitchFamily="18" charset="0"/>
                        </a:rPr>
                        <a:t>put</a:t>
                      </a:r>
                      <a:r>
                        <a:rPr lang="en-US" sz="2100" dirty="0" smtClean="0">
                          <a:latin typeface="Cambria" pitchFamily="18" charset="0"/>
                        </a:rPr>
                        <a:t>( )</a:t>
                      </a:r>
                      <a:endParaRPr lang="en-US" sz="2100" dirty="0">
                        <a:latin typeface="Cambria" pitchFamily="18" charset="0"/>
                      </a:endParaRPr>
                    </a:p>
                  </a:txBody>
                  <a:tcPr anchor="ctr">
                    <a:lnL>
                      <a:noFill/>
                    </a:lnL>
                    <a:lnR>
                      <a:noFill/>
                    </a:lnR>
                    <a:lnT>
                      <a:noFill/>
                    </a:lnT>
                    <a:lnB>
                      <a:noFill/>
                    </a:lnB>
                  </a:tcPr>
                </a:tc>
                <a:tc>
                  <a:txBody>
                    <a:bodyPr/>
                    <a:lstStyle/>
                    <a:p>
                      <a:r>
                        <a:rPr lang="en-US" sz="2100">
                          <a:latin typeface="Cambria" pitchFamily="18" charset="0"/>
                        </a:rPr>
                        <a:t>write a single character in file.</a:t>
                      </a:r>
                    </a:p>
                  </a:txBody>
                  <a:tcPr anchor="ctr">
                    <a:lnL>
                      <a:noFill/>
                    </a:lnL>
                    <a:lnR>
                      <a:noFill/>
                    </a:lnR>
                    <a:lnT>
                      <a:noFill/>
                    </a:lnT>
                    <a:lnB>
                      <a:noFill/>
                    </a:lnB>
                  </a:tcPr>
                </a:tc>
              </a:tr>
              <a:tr h="0">
                <a:tc>
                  <a:txBody>
                    <a:bodyPr/>
                    <a:lstStyle/>
                    <a:p>
                      <a:r>
                        <a:rPr lang="en-US" sz="2100" dirty="0">
                          <a:latin typeface="Cambria" pitchFamily="18" charset="0"/>
                        </a:rPr>
                        <a:t>read</a:t>
                      </a:r>
                      <a:r>
                        <a:rPr lang="en-US" sz="2100" dirty="0" smtClean="0">
                          <a:latin typeface="Cambria" pitchFamily="18" charset="0"/>
                        </a:rPr>
                        <a:t>( )</a:t>
                      </a:r>
                      <a:endParaRPr lang="en-US" sz="2100" dirty="0">
                        <a:latin typeface="Cambria" pitchFamily="18" charset="0"/>
                      </a:endParaRPr>
                    </a:p>
                  </a:txBody>
                  <a:tcPr anchor="ctr">
                    <a:lnL>
                      <a:noFill/>
                    </a:lnL>
                    <a:lnR>
                      <a:noFill/>
                    </a:lnR>
                    <a:lnT>
                      <a:noFill/>
                    </a:lnT>
                    <a:lnB>
                      <a:noFill/>
                    </a:lnB>
                  </a:tcPr>
                </a:tc>
                <a:tc>
                  <a:txBody>
                    <a:bodyPr/>
                    <a:lstStyle/>
                    <a:p>
                      <a:r>
                        <a:rPr lang="en-US" sz="2100">
                          <a:latin typeface="Cambria" pitchFamily="18" charset="0"/>
                        </a:rPr>
                        <a:t>Read data from file</a:t>
                      </a:r>
                    </a:p>
                  </a:txBody>
                  <a:tcPr anchor="ctr">
                    <a:lnL>
                      <a:noFill/>
                    </a:lnL>
                    <a:lnR>
                      <a:noFill/>
                    </a:lnR>
                    <a:lnT>
                      <a:noFill/>
                    </a:lnT>
                    <a:lnB>
                      <a:noFill/>
                    </a:lnB>
                  </a:tcPr>
                </a:tc>
              </a:tr>
              <a:tr h="0">
                <a:tc>
                  <a:txBody>
                    <a:bodyPr/>
                    <a:lstStyle/>
                    <a:p>
                      <a:r>
                        <a:rPr lang="en-US" sz="2100" dirty="0">
                          <a:latin typeface="Cambria" pitchFamily="18" charset="0"/>
                        </a:rPr>
                        <a:t>write</a:t>
                      </a:r>
                      <a:r>
                        <a:rPr lang="en-US" sz="2100" dirty="0" smtClean="0">
                          <a:latin typeface="Cambria" pitchFamily="18" charset="0"/>
                        </a:rPr>
                        <a:t>( )</a:t>
                      </a:r>
                      <a:endParaRPr lang="en-US" sz="2100" dirty="0">
                        <a:latin typeface="Cambria" pitchFamily="18" charset="0"/>
                      </a:endParaRPr>
                    </a:p>
                  </a:txBody>
                  <a:tcPr anchor="ctr">
                    <a:lnL>
                      <a:noFill/>
                    </a:lnL>
                    <a:lnR>
                      <a:noFill/>
                    </a:lnR>
                    <a:lnT>
                      <a:noFill/>
                    </a:lnT>
                    <a:lnB>
                      <a:noFill/>
                    </a:lnB>
                  </a:tcPr>
                </a:tc>
                <a:tc>
                  <a:txBody>
                    <a:bodyPr/>
                    <a:lstStyle/>
                    <a:p>
                      <a:r>
                        <a:rPr lang="en-US" sz="2100" dirty="0">
                          <a:latin typeface="Cambria" pitchFamily="18" charset="0"/>
                        </a:rPr>
                        <a:t>Write data into file.</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175703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25000"/>
                  </a:schemeClr>
                </a:solidFill>
                <a:latin typeface="Cambria" pitchFamily="18" charset="0"/>
              </a:rPr>
              <a:t>Opening a file using open()</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a:xfrm>
            <a:off x="457200" y="1600200"/>
            <a:ext cx="8229600" cy="4114800"/>
          </a:xfrm>
        </p:spPr>
        <p:txBody>
          <a:bodyPr/>
          <a:lstStyle/>
          <a:p>
            <a:pPr>
              <a:buNone/>
              <a:defRPr/>
            </a:pPr>
            <a:r>
              <a:rPr lang="en-US" dirty="0">
                <a:latin typeface="Cambria" pitchFamily="18" charset="0"/>
              </a:rPr>
              <a:t> </a:t>
            </a:r>
          </a:p>
          <a:p>
            <a:pPr>
              <a:buNone/>
              <a:defRPr/>
            </a:pPr>
            <a:r>
              <a:rPr lang="en-US" dirty="0">
                <a:latin typeface="Cambria" pitchFamily="18" charset="0"/>
              </a:rPr>
              <a:t>  </a:t>
            </a:r>
            <a:r>
              <a:rPr lang="en-US" dirty="0" smtClean="0">
                <a:latin typeface="Cambria" pitchFamily="18" charset="0"/>
              </a:rPr>
              <a:t>The </a:t>
            </a:r>
            <a:r>
              <a:rPr lang="en-US" dirty="0">
                <a:latin typeface="Cambria" pitchFamily="18" charset="0"/>
              </a:rPr>
              <a:t>function </a:t>
            </a:r>
            <a:r>
              <a:rPr lang="en-US" b="1" dirty="0">
                <a:latin typeface="Cambria" pitchFamily="18" charset="0"/>
              </a:rPr>
              <a:t>open()</a:t>
            </a:r>
            <a:r>
              <a:rPr lang="en-US" dirty="0">
                <a:latin typeface="Cambria" pitchFamily="18" charset="0"/>
              </a:rPr>
              <a:t> can be used to open </a:t>
            </a:r>
            <a:r>
              <a:rPr lang="en-US" dirty="0" smtClean="0">
                <a:latin typeface="Cambria" pitchFamily="18" charset="0"/>
              </a:rPr>
              <a:t>multiple files </a:t>
            </a:r>
            <a:r>
              <a:rPr lang="en-US" dirty="0">
                <a:latin typeface="Cambria" pitchFamily="18" charset="0"/>
              </a:rPr>
              <a:t>that use the same stream object. </a:t>
            </a:r>
          </a:p>
          <a:p>
            <a:pPr>
              <a:buNone/>
              <a:defRPr/>
            </a:pPr>
            <a:endParaRPr lang="en-US" dirty="0" smtClean="0">
              <a:latin typeface="Cambria" pitchFamily="18" charset="0"/>
            </a:endParaRPr>
          </a:p>
          <a:p>
            <a:pPr>
              <a:buNone/>
              <a:defRPr/>
            </a:pPr>
            <a:r>
              <a:rPr lang="en-US" dirty="0" smtClean="0">
                <a:latin typeface="Cambria" pitchFamily="18" charset="0"/>
              </a:rPr>
              <a:t>E.g.</a:t>
            </a:r>
            <a:endParaRPr lang="en-US" dirty="0">
              <a:latin typeface="Cambria" pitchFamily="18" charset="0"/>
            </a:endParaRPr>
          </a:p>
          <a:p>
            <a:pPr>
              <a:buNone/>
              <a:defRPr/>
            </a:pPr>
            <a:r>
              <a:rPr lang="en-US" dirty="0">
                <a:latin typeface="Cambria" pitchFamily="18" charset="0"/>
              </a:rPr>
              <a:t>                    file-stream-class   stream-object;</a:t>
            </a:r>
          </a:p>
          <a:p>
            <a:pPr>
              <a:buNone/>
              <a:defRPr/>
            </a:pPr>
            <a:r>
              <a:rPr lang="en-US" dirty="0">
                <a:latin typeface="Cambria" pitchFamily="18" charset="0"/>
              </a:rPr>
              <a:t>                    stream-object . open (“filename”); </a:t>
            </a:r>
          </a:p>
          <a:p>
            <a:pPr>
              <a:buNone/>
              <a:defRPr/>
            </a:pPr>
            <a:r>
              <a:rPr lang="en-US" dirty="0">
                <a:latin typeface="Cambria" pitchFamily="18" charset="0"/>
              </a:rPr>
              <a:t>      </a:t>
            </a:r>
          </a:p>
        </p:txBody>
      </p:sp>
    </p:spTree>
    <p:extLst>
      <p:ext uri="{BB962C8B-B14F-4D97-AF65-F5344CB8AC3E}">
        <p14:creationId xmlns:p14="http://schemas.microsoft.com/office/powerpoint/2010/main" val="2158612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2">
                    <a:lumMod val="25000"/>
                  </a:schemeClr>
                </a:solidFill>
                <a:latin typeface="Cambria" pitchFamily="18" charset="0"/>
              </a:rPr>
              <a:t>OPENING FILE USING open()</a:t>
            </a:r>
          </a:p>
        </p:txBody>
      </p:sp>
      <p:sp>
        <p:nvSpPr>
          <p:cNvPr id="3" name="Content Placeholder 2"/>
          <p:cNvSpPr>
            <a:spLocks noGrp="1"/>
          </p:cNvSpPr>
          <p:nvPr>
            <p:ph idx="1"/>
          </p:nvPr>
        </p:nvSpPr>
        <p:spPr>
          <a:xfrm>
            <a:off x="457200" y="1371600"/>
            <a:ext cx="8229600" cy="990600"/>
          </a:xfrm>
        </p:spPr>
        <p:txBody>
          <a:bodyPr/>
          <a:lstStyle/>
          <a:p>
            <a:r>
              <a:rPr lang="en-US" dirty="0">
                <a:latin typeface="Cambria" pitchFamily="18" charset="0"/>
              </a:rPr>
              <a:t/>
            </a:r>
            <a:br>
              <a:rPr lang="en-US" dirty="0">
                <a:latin typeface="Cambria" pitchFamily="18" charset="0"/>
              </a:rPr>
            </a:br>
            <a:r>
              <a:rPr lang="en-US" dirty="0">
                <a:latin typeface="Cambria" pitchFamily="18" charset="0"/>
              </a:rPr>
              <a:t>Stream-</a:t>
            </a:r>
            <a:r>
              <a:rPr lang="en-US" dirty="0" err="1">
                <a:latin typeface="Cambria" pitchFamily="18" charset="0"/>
              </a:rPr>
              <a:t>object.open</a:t>
            </a:r>
            <a:r>
              <a:rPr lang="en-US" dirty="0">
                <a:latin typeface="Cambria" pitchFamily="18" charset="0"/>
              </a:rPr>
              <a:t>(“filename”, mode)</a:t>
            </a:r>
          </a:p>
        </p:txBody>
      </p:sp>
      <p:graphicFrame>
        <p:nvGraphicFramePr>
          <p:cNvPr id="4" name="Table 3"/>
          <p:cNvGraphicFramePr>
            <a:graphicFrameLocks noGrp="1"/>
          </p:cNvGraphicFramePr>
          <p:nvPr>
            <p:extLst>
              <p:ext uri="{D42A27DB-BD31-4B8C-83A1-F6EECF244321}">
                <p14:modId xmlns:p14="http://schemas.microsoft.com/office/powerpoint/2010/main" val="602984382"/>
              </p:ext>
            </p:extLst>
          </p:nvPr>
        </p:nvGraphicFramePr>
        <p:xfrm>
          <a:off x="838200" y="2590800"/>
          <a:ext cx="7802880" cy="3733800"/>
        </p:xfrm>
        <a:graphic>
          <a:graphicData uri="http://schemas.openxmlformats.org/drawingml/2006/table">
            <a:tbl>
              <a:tblPr/>
              <a:tblGrid>
                <a:gridCol w="3901440"/>
                <a:gridCol w="3901440"/>
              </a:tblGrid>
              <a:tr h="373380">
                <a:tc>
                  <a:txBody>
                    <a:bodyPr/>
                    <a:lstStyle/>
                    <a:p>
                      <a:pPr algn="ctr"/>
                      <a:r>
                        <a:rPr lang="en-US" sz="2100" b="1" dirty="0">
                          <a:latin typeface="Cambria" pitchFamily="18" charset="0"/>
                        </a:rPr>
                        <a:t>File mode parameter</a:t>
                      </a:r>
                      <a:endParaRPr lang="en-US" sz="2100" dirty="0">
                        <a:latin typeface="Cambria" pitchFamily="18" charset="0"/>
                      </a:endParaRPr>
                    </a:p>
                  </a:txBody>
                  <a:tcPr marL="0" marR="0" marT="0" marB="0" anchor="ctr">
                    <a:lnL>
                      <a:noFill/>
                    </a:lnL>
                    <a:lnR>
                      <a:noFill/>
                    </a:lnR>
                    <a:lnT>
                      <a:noFill/>
                    </a:lnT>
                    <a:lnB>
                      <a:noFill/>
                    </a:lnB>
                  </a:tcPr>
                </a:tc>
                <a:tc>
                  <a:txBody>
                    <a:bodyPr/>
                    <a:lstStyle/>
                    <a:p>
                      <a:pPr algn="ctr"/>
                      <a:r>
                        <a:rPr lang="en-US" sz="2100" b="1" dirty="0">
                          <a:latin typeface="Cambria" pitchFamily="18" charset="0"/>
                        </a:rPr>
                        <a:t>Meaning</a:t>
                      </a:r>
                      <a:endParaRPr lang="en-US" sz="2100" dirty="0">
                        <a:latin typeface="Cambria" pitchFamily="18" charset="0"/>
                      </a:endParaRPr>
                    </a:p>
                  </a:txBody>
                  <a:tcPr marL="0" marR="0" marT="0" marB="0" anchor="ctr">
                    <a:lnL>
                      <a:noFill/>
                    </a:lnL>
                    <a:lnR>
                      <a:noFill/>
                    </a:lnR>
                    <a:lnT>
                      <a:noFill/>
                    </a:lnT>
                    <a:lnB>
                      <a:noFill/>
                    </a:lnB>
                  </a:tcPr>
                </a:tc>
              </a:tr>
              <a:tr h="373380">
                <a:tc>
                  <a:txBody>
                    <a:bodyPr/>
                    <a:lstStyle/>
                    <a:p>
                      <a:r>
                        <a:rPr lang="en-US" sz="2100" dirty="0" err="1">
                          <a:latin typeface="Cambria" pitchFamily="18" charset="0"/>
                        </a:rPr>
                        <a:t>ios</a:t>
                      </a:r>
                      <a:r>
                        <a:rPr lang="en-US" sz="2100" dirty="0">
                          <a:latin typeface="Cambria" pitchFamily="18" charset="0"/>
                        </a:rPr>
                        <a:t>::app</a:t>
                      </a:r>
                    </a:p>
                  </a:txBody>
                  <a:tcPr marL="0" marR="0" marT="0" marB="0" anchor="ctr">
                    <a:lnL>
                      <a:noFill/>
                    </a:lnL>
                    <a:lnR>
                      <a:noFill/>
                    </a:lnR>
                    <a:lnT>
                      <a:noFill/>
                    </a:lnT>
                    <a:lnB>
                      <a:noFill/>
                    </a:lnB>
                  </a:tcPr>
                </a:tc>
                <a:tc>
                  <a:txBody>
                    <a:bodyPr/>
                    <a:lstStyle/>
                    <a:p>
                      <a:r>
                        <a:rPr lang="en-US" sz="2100">
                          <a:latin typeface="Cambria" pitchFamily="18" charset="0"/>
                        </a:rPr>
                        <a:t>Append to end of file</a:t>
                      </a:r>
                    </a:p>
                  </a:txBody>
                  <a:tcPr marL="0" marR="0" marT="0" marB="0" anchor="ctr">
                    <a:lnL>
                      <a:noFill/>
                    </a:lnL>
                    <a:lnR>
                      <a:noFill/>
                    </a:lnR>
                    <a:lnT>
                      <a:noFill/>
                    </a:lnT>
                    <a:lnB>
                      <a:noFill/>
                    </a:lnB>
                  </a:tcPr>
                </a:tc>
              </a:tr>
              <a:tr h="373380">
                <a:tc>
                  <a:txBody>
                    <a:bodyPr/>
                    <a:lstStyle/>
                    <a:p>
                      <a:r>
                        <a:rPr lang="en-US" sz="2100">
                          <a:latin typeface="Cambria" pitchFamily="18" charset="0"/>
                        </a:rPr>
                        <a:t>ios::ate</a:t>
                      </a:r>
                    </a:p>
                  </a:txBody>
                  <a:tcPr marL="0" marR="0" marT="0" marB="0" anchor="ctr">
                    <a:lnL>
                      <a:noFill/>
                    </a:lnL>
                    <a:lnR>
                      <a:noFill/>
                    </a:lnR>
                    <a:lnT>
                      <a:noFill/>
                    </a:lnT>
                    <a:lnB>
                      <a:noFill/>
                    </a:lnB>
                  </a:tcPr>
                </a:tc>
                <a:tc>
                  <a:txBody>
                    <a:bodyPr/>
                    <a:lstStyle/>
                    <a:p>
                      <a:r>
                        <a:rPr lang="en-US" sz="2100">
                          <a:latin typeface="Cambria" pitchFamily="18" charset="0"/>
                        </a:rPr>
                        <a:t>go to end of file on opening</a:t>
                      </a:r>
                    </a:p>
                  </a:txBody>
                  <a:tcPr marL="0" marR="0" marT="0" marB="0" anchor="ctr">
                    <a:lnL>
                      <a:noFill/>
                    </a:lnL>
                    <a:lnR>
                      <a:noFill/>
                    </a:lnR>
                    <a:lnT>
                      <a:noFill/>
                    </a:lnT>
                    <a:lnB>
                      <a:noFill/>
                    </a:lnB>
                  </a:tcPr>
                </a:tc>
              </a:tr>
              <a:tr h="373380">
                <a:tc>
                  <a:txBody>
                    <a:bodyPr/>
                    <a:lstStyle/>
                    <a:p>
                      <a:r>
                        <a:rPr lang="en-US" sz="2100">
                          <a:latin typeface="Cambria" pitchFamily="18" charset="0"/>
                        </a:rPr>
                        <a:t>ios::binary</a:t>
                      </a:r>
                    </a:p>
                  </a:txBody>
                  <a:tcPr marL="0" marR="0" marT="0" marB="0" anchor="ctr">
                    <a:lnL>
                      <a:noFill/>
                    </a:lnL>
                    <a:lnR>
                      <a:noFill/>
                    </a:lnR>
                    <a:lnT>
                      <a:noFill/>
                    </a:lnT>
                    <a:lnB>
                      <a:noFill/>
                    </a:lnB>
                  </a:tcPr>
                </a:tc>
                <a:tc>
                  <a:txBody>
                    <a:bodyPr/>
                    <a:lstStyle/>
                    <a:p>
                      <a:r>
                        <a:rPr lang="en-US" sz="2100">
                          <a:latin typeface="Cambria" pitchFamily="18" charset="0"/>
                        </a:rPr>
                        <a:t>file open in binary mode</a:t>
                      </a:r>
                    </a:p>
                  </a:txBody>
                  <a:tcPr marL="0" marR="0" marT="0" marB="0" anchor="ctr">
                    <a:lnL>
                      <a:noFill/>
                    </a:lnL>
                    <a:lnR>
                      <a:noFill/>
                    </a:lnR>
                    <a:lnT>
                      <a:noFill/>
                    </a:lnT>
                    <a:lnB>
                      <a:noFill/>
                    </a:lnB>
                  </a:tcPr>
                </a:tc>
              </a:tr>
              <a:tr h="373380">
                <a:tc>
                  <a:txBody>
                    <a:bodyPr/>
                    <a:lstStyle/>
                    <a:p>
                      <a:r>
                        <a:rPr lang="en-US" sz="2100">
                          <a:latin typeface="Cambria" pitchFamily="18" charset="0"/>
                        </a:rPr>
                        <a:t>ios::in</a:t>
                      </a:r>
                    </a:p>
                  </a:txBody>
                  <a:tcPr marL="0" marR="0" marT="0" marB="0" anchor="ctr">
                    <a:lnL>
                      <a:noFill/>
                    </a:lnL>
                    <a:lnR>
                      <a:noFill/>
                    </a:lnR>
                    <a:lnT>
                      <a:noFill/>
                    </a:lnT>
                    <a:lnB>
                      <a:noFill/>
                    </a:lnB>
                  </a:tcPr>
                </a:tc>
                <a:tc>
                  <a:txBody>
                    <a:bodyPr/>
                    <a:lstStyle/>
                    <a:p>
                      <a:r>
                        <a:rPr lang="en-US" sz="2100">
                          <a:latin typeface="Cambria" pitchFamily="18" charset="0"/>
                        </a:rPr>
                        <a:t>open file for reading only</a:t>
                      </a:r>
                    </a:p>
                  </a:txBody>
                  <a:tcPr marL="0" marR="0" marT="0" marB="0" anchor="ctr">
                    <a:lnL>
                      <a:noFill/>
                    </a:lnL>
                    <a:lnR>
                      <a:noFill/>
                    </a:lnR>
                    <a:lnT>
                      <a:noFill/>
                    </a:lnT>
                    <a:lnB>
                      <a:noFill/>
                    </a:lnB>
                  </a:tcPr>
                </a:tc>
              </a:tr>
              <a:tr h="373380">
                <a:tc>
                  <a:txBody>
                    <a:bodyPr/>
                    <a:lstStyle/>
                    <a:p>
                      <a:r>
                        <a:rPr lang="en-US" sz="2100">
                          <a:latin typeface="Cambria" pitchFamily="18" charset="0"/>
                        </a:rPr>
                        <a:t>ios::out</a:t>
                      </a:r>
                    </a:p>
                  </a:txBody>
                  <a:tcPr marL="0" marR="0" marT="0" marB="0" anchor="ctr">
                    <a:lnL>
                      <a:noFill/>
                    </a:lnL>
                    <a:lnR>
                      <a:noFill/>
                    </a:lnR>
                    <a:lnT>
                      <a:noFill/>
                    </a:lnT>
                    <a:lnB>
                      <a:noFill/>
                    </a:lnB>
                  </a:tcPr>
                </a:tc>
                <a:tc>
                  <a:txBody>
                    <a:bodyPr/>
                    <a:lstStyle/>
                    <a:p>
                      <a:r>
                        <a:rPr lang="en-US" sz="2100">
                          <a:latin typeface="Cambria" pitchFamily="18" charset="0"/>
                        </a:rPr>
                        <a:t>open file for writing only</a:t>
                      </a:r>
                    </a:p>
                  </a:txBody>
                  <a:tcPr marL="0" marR="0" marT="0" marB="0" anchor="ctr">
                    <a:lnL>
                      <a:noFill/>
                    </a:lnL>
                    <a:lnR>
                      <a:noFill/>
                    </a:lnR>
                    <a:lnT>
                      <a:noFill/>
                    </a:lnT>
                    <a:lnB>
                      <a:noFill/>
                    </a:lnB>
                  </a:tcPr>
                </a:tc>
              </a:tr>
              <a:tr h="373380">
                <a:tc>
                  <a:txBody>
                    <a:bodyPr/>
                    <a:lstStyle/>
                    <a:p>
                      <a:r>
                        <a:rPr lang="en-US" sz="2100">
                          <a:latin typeface="Cambria" pitchFamily="18" charset="0"/>
                        </a:rPr>
                        <a:t>ios::nocreate</a:t>
                      </a:r>
                    </a:p>
                  </a:txBody>
                  <a:tcPr marL="0" marR="0" marT="0" marB="0" anchor="ctr">
                    <a:lnL>
                      <a:noFill/>
                    </a:lnL>
                    <a:lnR>
                      <a:noFill/>
                    </a:lnR>
                    <a:lnT>
                      <a:noFill/>
                    </a:lnT>
                    <a:lnB>
                      <a:noFill/>
                    </a:lnB>
                  </a:tcPr>
                </a:tc>
                <a:tc>
                  <a:txBody>
                    <a:bodyPr/>
                    <a:lstStyle/>
                    <a:p>
                      <a:r>
                        <a:rPr lang="en-US" sz="2100">
                          <a:latin typeface="Cambria" pitchFamily="18" charset="0"/>
                        </a:rPr>
                        <a:t>open fails if the file does not exist</a:t>
                      </a:r>
                    </a:p>
                  </a:txBody>
                  <a:tcPr marL="0" marR="0" marT="0" marB="0" anchor="ctr">
                    <a:lnL>
                      <a:noFill/>
                    </a:lnL>
                    <a:lnR>
                      <a:noFill/>
                    </a:lnR>
                    <a:lnT>
                      <a:noFill/>
                    </a:lnT>
                    <a:lnB>
                      <a:noFill/>
                    </a:lnB>
                  </a:tcPr>
                </a:tc>
              </a:tr>
              <a:tr h="373380">
                <a:tc>
                  <a:txBody>
                    <a:bodyPr/>
                    <a:lstStyle/>
                    <a:p>
                      <a:r>
                        <a:rPr lang="en-US" sz="2100" dirty="0" err="1">
                          <a:latin typeface="Cambria" pitchFamily="18" charset="0"/>
                        </a:rPr>
                        <a:t>ios</a:t>
                      </a:r>
                      <a:r>
                        <a:rPr lang="en-US" sz="2100" dirty="0">
                          <a:latin typeface="Cambria" pitchFamily="18" charset="0"/>
                        </a:rPr>
                        <a:t>::</a:t>
                      </a:r>
                      <a:r>
                        <a:rPr lang="en-US" sz="2100" dirty="0" err="1">
                          <a:latin typeface="Cambria" pitchFamily="18" charset="0"/>
                        </a:rPr>
                        <a:t>noreplace</a:t>
                      </a:r>
                      <a:endParaRPr lang="en-US" sz="2100" dirty="0">
                        <a:latin typeface="Cambria" pitchFamily="18" charset="0"/>
                      </a:endParaRPr>
                    </a:p>
                  </a:txBody>
                  <a:tcPr marL="0" marR="0" marT="0" marB="0" anchor="ctr">
                    <a:lnL>
                      <a:noFill/>
                    </a:lnL>
                    <a:lnR>
                      <a:noFill/>
                    </a:lnR>
                    <a:lnT>
                      <a:noFill/>
                    </a:lnT>
                    <a:lnB>
                      <a:noFill/>
                    </a:lnB>
                  </a:tcPr>
                </a:tc>
                <a:tc>
                  <a:txBody>
                    <a:bodyPr/>
                    <a:lstStyle/>
                    <a:p>
                      <a:r>
                        <a:rPr lang="en-US" sz="2100">
                          <a:latin typeface="Cambria" pitchFamily="18" charset="0"/>
                        </a:rPr>
                        <a:t>open fails if the file already exist</a:t>
                      </a:r>
                    </a:p>
                  </a:txBody>
                  <a:tcPr marL="0" marR="0" marT="0" marB="0" anchor="ctr">
                    <a:lnL>
                      <a:noFill/>
                    </a:lnL>
                    <a:lnR>
                      <a:noFill/>
                    </a:lnR>
                    <a:lnT>
                      <a:noFill/>
                    </a:lnT>
                    <a:lnB>
                      <a:noFill/>
                    </a:lnB>
                  </a:tcPr>
                </a:tc>
              </a:tr>
              <a:tr h="746760">
                <a:tc>
                  <a:txBody>
                    <a:bodyPr/>
                    <a:lstStyle/>
                    <a:p>
                      <a:r>
                        <a:rPr lang="en-US" sz="2100">
                          <a:latin typeface="Cambria" pitchFamily="18" charset="0"/>
                        </a:rPr>
                        <a:t>ios::trunc</a:t>
                      </a:r>
                    </a:p>
                  </a:txBody>
                  <a:tcPr marL="0" marR="0" marT="0" marB="0" anchor="ctr">
                    <a:lnL>
                      <a:noFill/>
                    </a:lnL>
                    <a:lnR>
                      <a:noFill/>
                    </a:lnR>
                    <a:lnT>
                      <a:noFill/>
                    </a:lnT>
                    <a:lnB>
                      <a:noFill/>
                    </a:lnB>
                  </a:tcPr>
                </a:tc>
                <a:tc>
                  <a:txBody>
                    <a:bodyPr/>
                    <a:lstStyle/>
                    <a:p>
                      <a:r>
                        <a:rPr lang="en-US" sz="2100" dirty="0">
                          <a:latin typeface="Cambria" pitchFamily="18" charset="0"/>
                        </a:rPr>
                        <a:t>delete the contents of the file if it exist</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789739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81000"/>
            <a:ext cx="8229600" cy="838200"/>
          </a:xfrm>
        </p:spPr>
        <p:txBody>
          <a:bodyPr/>
          <a:lstStyle/>
          <a:p>
            <a:pPr algn="ctr" eaLnBrk="1" hangingPunct="1">
              <a:defRPr/>
            </a:pPr>
            <a:r>
              <a:rPr lang="en-US" dirty="0" smtClean="0">
                <a:solidFill>
                  <a:schemeClr val="bg2">
                    <a:lumMod val="25000"/>
                  </a:schemeClr>
                </a:solidFill>
                <a:effectLst>
                  <a:outerShdw blurRad="38100" dist="38100" dir="2700000" algn="tl">
                    <a:srgbClr val="FFFFFF"/>
                  </a:outerShdw>
                </a:effectLst>
                <a:latin typeface="Cambria" pitchFamily="18" charset="0"/>
              </a:rPr>
              <a:t>Open and close a file </a:t>
            </a:r>
          </a:p>
        </p:txBody>
      </p:sp>
      <p:sp>
        <p:nvSpPr>
          <p:cNvPr id="5" name="Rectangle 3"/>
          <p:cNvSpPr>
            <a:spLocks noGrp="1" noChangeArrowheads="1"/>
          </p:cNvSpPr>
          <p:nvPr>
            <p:ph idx="1"/>
          </p:nvPr>
        </p:nvSpPr>
        <p:spPr>
          <a:xfrm>
            <a:off x="457200" y="1447800"/>
            <a:ext cx="8229600" cy="4953000"/>
          </a:xfrm>
        </p:spPr>
        <p:txBody>
          <a:bodyPr>
            <a:normAutofit/>
          </a:bodyPr>
          <a:lstStyle/>
          <a:p>
            <a:pPr eaLnBrk="1" hangingPunct="1">
              <a:buFont typeface="Wingdings" pitchFamily="2" charset="2"/>
              <a:buNone/>
              <a:defRPr/>
            </a:pPr>
            <a:r>
              <a:rPr lang="en-US" sz="2400" dirty="0" err="1" smtClean="0">
                <a:latin typeface="Cambria" pitchFamily="18" charset="0"/>
              </a:rPr>
              <a:t>eg</a:t>
            </a:r>
            <a:r>
              <a:rPr lang="en-US" sz="2400" dirty="0" smtClean="0">
                <a:latin typeface="Cambria" pitchFamily="18" charset="0"/>
              </a:rPr>
              <a:t>:-</a:t>
            </a:r>
          </a:p>
          <a:p>
            <a:pPr eaLnBrk="1" hangingPunct="1">
              <a:buFont typeface="Wingdings" pitchFamily="2" charset="2"/>
              <a:buNone/>
              <a:defRPr/>
            </a:pPr>
            <a:r>
              <a:rPr lang="en-US" sz="2400" dirty="0" smtClean="0">
                <a:latin typeface="Cambria" pitchFamily="18" charset="0"/>
              </a:rPr>
              <a:t>  </a:t>
            </a:r>
            <a:r>
              <a:rPr lang="en-US" sz="2400" dirty="0" err="1" smtClean="0">
                <a:latin typeface="Cambria" pitchFamily="18" charset="0"/>
              </a:rPr>
              <a:t>ofstream</a:t>
            </a:r>
            <a:r>
              <a:rPr lang="en-US" sz="2400" dirty="0" smtClean="0">
                <a:latin typeface="Cambria" pitchFamily="18" charset="0"/>
              </a:rPr>
              <a:t>  </a:t>
            </a:r>
            <a:r>
              <a:rPr lang="en-US" sz="2400" dirty="0" err="1" smtClean="0">
                <a:latin typeface="Cambria" pitchFamily="18" charset="0"/>
              </a:rPr>
              <a:t>outfile</a:t>
            </a:r>
            <a:r>
              <a:rPr lang="en-US" sz="2400" dirty="0" smtClean="0">
                <a:latin typeface="Cambria" pitchFamily="18" charset="0"/>
              </a:rPr>
              <a:t>;            // create stream</a:t>
            </a:r>
          </a:p>
          <a:p>
            <a:pPr eaLnBrk="1" hangingPunct="1">
              <a:buFont typeface="Wingdings" pitchFamily="2" charset="2"/>
              <a:buNone/>
              <a:defRPr/>
            </a:pPr>
            <a:r>
              <a:rPr lang="en-US" sz="2400" dirty="0" smtClean="0">
                <a:latin typeface="Cambria" pitchFamily="18" charset="0"/>
              </a:rPr>
              <a:t>  </a:t>
            </a:r>
            <a:r>
              <a:rPr lang="en-US" sz="2400" dirty="0" err="1" smtClean="0">
                <a:latin typeface="Cambria" pitchFamily="18" charset="0"/>
              </a:rPr>
              <a:t>outfile.open</a:t>
            </a:r>
            <a:r>
              <a:rPr lang="en-US" sz="2400" dirty="0" smtClean="0">
                <a:latin typeface="Cambria" pitchFamily="18" charset="0"/>
              </a:rPr>
              <a:t> (“DATA1”);  // connect stream to DATA1</a:t>
            </a:r>
          </a:p>
          <a:p>
            <a:pPr eaLnBrk="1" hangingPunct="1">
              <a:buFont typeface="Wingdings" pitchFamily="2" charset="2"/>
              <a:buNone/>
              <a:defRPr/>
            </a:pPr>
            <a:r>
              <a:rPr lang="en-US" sz="2400" dirty="0" smtClean="0">
                <a:latin typeface="Cambria" pitchFamily="18" charset="0"/>
              </a:rPr>
              <a:t>  ……………………………..</a:t>
            </a:r>
          </a:p>
          <a:p>
            <a:pPr eaLnBrk="1" hangingPunct="1">
              <a:buFont typeface="Wingdings" pitchFamily="2" charset="2"/>
              <a:buNone/>
              <a:defRPr/>
            </a:pPr>
            <a:r>
              <a:rPr lang="en-US" sz="2400" dirty="0" smtClean="0">
                <a:latin typeface="Cambria" pitchFamily="18" charset="0"/>
              </a:rPr>
              <a:t>  ……………………………..</a:t>
            </a:r>
          </a:p>
          <a:p>
            <a:pPr eaLnBrk="1" hangingPunct="1">
              <a:buFont typeface="Wingdings" pitchFamily="2" charset="2"/>
              <a:buNone/>
              <a:defRPr/>
            </a:pPr>
            <a:r>
              <a:rPr lang="en-US" sz="2400" dirty="0" smtClean="0">
                <a:latin typeface="Cambria" pitchFamily="18" charset="0"/>
              </a:rPr>
              <a:t>  </a:t>
            </a:r>
            <a:r>
              <a:rPr lang="en-US" sz="2400" dirty="0" err="1" smtClean="0">
                <a:latin typeface="Cambria" pitchFamily="18" charset="0"/>
              </a:rPr>
              <a:t>outfile.Close</a:t>
            </a:r>
            <a:r>
              <a:rPr lang="en-US" sz="2400" dirty="0" smtClean="0">
                <a:latin typeface="Cambria" pitchFamily="18" charset="0"/>
              </a:rPr>
              <a:t>();             //disconnect stream from DATA1</a:t>
            </a:r>
          </a:p>
          <a:p>
            <a:pPr eaLnBrk="1" hangingPunct="1">
              <a:buFont typeface="Wingdings" pitchFamily="2" charset="2"/>
              <a:buNone/>
              <a:defRPr/>
            </a:pPr>
            <a:r>
              <a:rPr lang="en-US" sz="2400" dirty="0" smtClean="0">
                <a:latin typeface="Cambria" pitchFamily="18" charset="0"/>
              </a:rPr>
              <a:t>  </a:t>
            </a:r>
            <a:r>
              <a:rPr lang="en-US" sz="2400" dirty="0" err="1" smtClean="0">
                <a:latin typeface="Cambria" pitchFamily="18" charset="0"/>
              </a:rPr>
              <a:t>outfile.open</a:t>
            </a:r>
            <a:r>
              <a:rPr lang="en-US" sz="2400" dirty="0" smtClean="0">
                <a:latin typeface="Cambria" pitchFamily="18" charset="0"/>
              </a:rPr>
              <a:t>(“DATA2”); //connect stream to DATA2 </a:t>
            </a:r>
          </a:p>
          <a:p>
            <a:pPr eaLnBrk="1" hangingPunct="1">
              <a:buFont typeface="Wingdings" pitchFamily="2" charset="2"/>
              <a:buNone/>
              <a:defRPr/>
            </a:pPr>
            <a:r>
              <a:rPr lang="en-US" sz="2400" dirty="0" smtClean="0">
                <a:latin typeface="Cambria" pitchFamily="18" charset="0"/>
              </a:rPr>
              <a:t>  ……………………………..</a:t>
            </a:r>
          </a:p>
          <a:p>
            <a:pPr eaLnBrk="1" hangingPunct="1">
              <a:buFont typeface="Wingdings" pitchFamily="2" charset="2"/>
              <a:buNone/>
              <a:defRPr/>
            </a:pPr>
            <a:r>
              <a:rPr lang="en-US" sz="2400" dirty="0" smtClean="0">
                <a:latin typeface="Cambria" pitchFamily="18" charset="0"/>
              </a:rPr>
              <a:t>  ……………………………..</a:t>
            </a:r>
          </a:p>
          <a:p>
            <a:pPr eaLnBrk="1" hangingPunct="1">
              <a:buFont typeface="Wingdings" pitchFamily="2" charset="2"/>
              <a:buNone/>
              <a:defRPr/>
            </a:pPr>
            <a:r>
              <a:rPr lang="en-US" sz="2400" dirty="0" smtClean="0">
                <a:latin typeface="Cambria" pitchFamily="18" charset="0"/>
              </a:rPr>
              <a:t>  </a:t>
            </a:r>
            <a:r>
              <a:rPr lang="en-US" sz="2400" dirty="0" err="1" smtClean="0">
                <a:latin typeface="Cambria" pitchFamily="18" charset="0"/>
              </a:rPr>
              <a:t>outfile</a:t>
            </a:r>
            <a:r>
              <a:rPr lang="en-US" sz="2400" dirty="0" smtClean="0">
                <a:latin typeface="Cambria" pitchFamily="18" charset="0"/>
              </a:rPr>
              <a:t> . close();</a:t>
            </a:r>
          </a:p>
          <a:p>
            <a:pPr eaLnBrk="1" hangingPunct="1">
              <a:buFont typeface="Wingdings" pitchFamily="2" charset="2"/>
              <a:buNone/>
              <a:defRPr/>
            </a:pPr>
            <a:r>
              <a:rPr lang="en-US" sz="2400" dirty="0" smtClean="0">
                <a:latin typeface="Cambria" pitchFamily="18" charset="0"/>
              </a:rPr>
              <a:t>  ……………………………..</a:t>
            </a:r>
          </a:p>
          <a:p>
            <a:pPr eaLnBrk="1" hangingPunct="1">
              <a:buFont typeface="Wingdings" pitchFamily="2" charset="2"/>
              <a:buNone/>
              <a:defRPr/>
            </a:pPr>
            <a:endParaRPr lang="en-US" sz="2800" dirty="0" smtClean="0">
              <a:latin typeface="Cambria" pitchFamily="18" charset="0"/>
            </a:endParaRPr>
          </a:p>
        </p:txBody>
      </p:sp>
    </p:spTree>
    <p:extLst>
      <p:ext uri="{BB962C8B-B14F-4D97-AF65-F5344CB8AC3E}">
        <p14:creationId xmlns:p14="http://schemas.microsoft.com/office/powerpoint/2010/main" val="2829224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25000"/>
                  </a:schemeClr>
                </a:solidFill>
                <a:latin typeface="Cambria" pitchFamily="18" charset="0"/>
              </a:rPr>
              <a:t>File Pointer</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a:xfrm>
            <a:off x="457200" y="1905000"/>
            <a:ext cx="8229600" cy="2590800"/>
          </a:xfrm>
        </p:spPr>
        <p:txBody>
          <a:bodyPr/>
          <a:lstStyle/>
          <a:p>
            <a:pPr algn="just">
              <a:buNone/>
              <a:defRPr/>
            </a:pPr>
            <a:r>
              <a:rPr lang="en-US" dirty="0" smtClean="0">
                <a:latin typeface="Cambria" pitchFamily="18" charset="0"/>
              </a:rPr>
              <a:t>  Each </a:t>
            </a:r>
            <a:r>
              <a:rPr lang="en-US" dirty="0">
                <a:latin typeface="Cambria" pitchFamily="18" charset="0"/>
              </a:rPr>
              <a:t>file have two associated pointers known as </a:t>
            </a:r>
            <a:r>
              <a:rPr lang="en-US" dirty="0" smtClean="0">
                <a:latin typeface="Cambria" pitchFamily="18" charset="0"/>
              </a:rPr>
              <a:t> the </a:t>
            </a:r>
            <a:r>
              <a:rPr lang="en-US" dirty="0">
                <a:latin typeface="Cambria" pitchFamily="18" charset="0"/>
              </a:rPr>
              <a:t>file pointers. One of them is called the input </a:t>
            </a:r>
            <a:r>
              <a:rPr lang="en-US" dirty="0" smtClean="0">
                <a:latin typeface="Cambria" pitchFamily="18" charset="0"/>
              </a:rPr>
              <a:t> pointer </a:t>
            </a:r>
            <a:r>
              <a:rPr lang="en-US" dirty="0">
                <a:latin typeface="Cambria" pitchFamily="18" charset="0"/>
              </a:rPr>
              <a:t>(or get pointer) and the other is called the </a:t>
            </a:r>
            <a:r>
              <a:rPr lang="en-US" dirty="0" smtClean="0">
                <a:latin typeface="Cambria" pitchFamily="18" charset="0"/>
              </a:rPr>
              <a:t> output </a:t>
            </a:r>
            <a:r>
              <a:rPr lang="en-US" dirty="0">
                <a:latin typeface="Cambria" pitchFamily="18" charset="0"/>
              </a:rPr>
              <a:t>pointer (or put pointer). The input pointer </a:t>
            </a:r>
            <a:r>
              <a:rPr lang="en-US" dirty="0" smtClean="0">
                <a:latin typeface="Cambria" pitchFamily="18" charset="0"/>
              </a:rPr>
              <a:t> is </a:t>
            </a:r>
            <a:r>
              <a:rPr lang="en-US" dirty="0">
                <a:latin typeface="Cambria" pitchFamily="18" charset="0"/>
              </a:rPr>
              <a:t>used for reading the contents of a given file </a:t>
            </a:r>
            <a:r>
              <a:rPr lang="en-US" dirty="0" smtClean="0">
                <a:latin typeface="Cambria" pitchFamily="18" charset="0"/>
              </a:rPr>
              <a:t> location </a:t>
            </a:r>
            <a:r>
              <a:rPr lang="en-US" dirty="0">
                <a:latin typeface="Cambria" pitchFamily="18" charset="0"/>
              </a:rPr>
              <a:t>and the output pointer is used for writing </a:t>
            </a:r>
            <a:r>
              <a:rPr lang="en-US" dirty="0" smtClean="0">
                <a:latin typeface="Cambria" pitchFamily="18" charset="0"/>
              </a:rPr>
              <a:t> to </a:t>
            </a:r>
            <a:r>
              <a:rPr lang="en-US" dirty="0">
                <a:latin typeface="Cambria" pitchFamily="18" charset="0"/>
              </a:rPr>
              <a:t>a given file location. </a:t>
            </a:r>
          </a:p>
          <a:p>
            <a:pPr algn="just"/>
            <a:endParaRPr lang="en-US" dirty="0">
              <a:latin typeface="Cambria" pitchFamily="18" charset="0"/>
            </a:endParaRPr>
          </a:p>
        </p:txBody>
      </p:sp>
    </p:spTree>
    <p:extLst>
      <p:ext uri="{BB962C8B-B14F-4D97-AF65-F5344CB8AC3E}">
        <p14:creationId xmlns:p14="http://schemas.microsoft.com/office/powerpoint/2010/main" val="340405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25000"/>
                  </a:schemeClr>
                </a:solidFill>
              </a:rPr>
              <a:t>C++ I/O</a:t>
            </a:r>
            <a:endParaRPr lang="en-US" dirty="0">
              <a:solidFill>
                <a:schemeClr val="bg2">
                  <a:lumMod val="25000"/>
                </a:schemeClr>
              </a:solidFill>
            </a:endParaRPr>
          </a:p>
        </p:txBody>
      </p:sp>
      <p:sp>
        <p:nvSpPr>
          <p:cNvPr id="3" name="Content Placeholder 2"/>
          <p:cNvSpPr>
            <a:spLocks noGrp="1"/>
          </p:cNvSpPr>
          <p:nvPr>
            <p:ph idx="1"/>
          </p:nvPr>
        </p:nvSpPr>
        <p:spPr/>
        <p:txBody>
          <a:bodyPr/>
          <a:lstStyle/>
          <a:p>
            <a:r>
              <a:rPr lang="en-US" dirty="0">
                <a:latin typeface="Cambria" pitchFamily="18" charset="0"/>
              </a:rPr>
              <a:t>C++ supports all C set of I/O functions</a:t>
            </a:r>
          </a:p>
          <a:p>
            <a:endParaRPr lang="en-US" dirty="0">
              <a:latin typeface="Cambria" pitchFamily="18" charset="0"/>
            </a:endParaRPr>
          </a:p>
          <a:p>
            <a:r>
              <a:rPr lang="en-US" dirty="0">
                <a:latin typeface="Cambria" pitchFamily="18" charset="0"/>
              </a:rPr>
              <a:t>Two reasons why we don’t use these functions in C++</a:t>
            </a:r>
          </a:p>
          <a:p>
            <a:pPr lvl="1"/>
            <a:r>
              <a:rPr lang="en-US" dirty="0">
                <a:latin typeface="Cambria" pitchFamily="18" charset="0"/>
              </a:rPr>
              <a:t>I/O methods of C does not supports OOP</a:t>
            </a:r>
          </a:p>
          <a:p>
            <a:pPr lvl="1"/>
            <a:r>
              <a:rPr lang="en-US" dirty="0">
                <a:latin typeface="Cambria" pitchFamily="18" charset="0"/>
              </a:rPr>
              <a:t>I/O methods of C does not handle user defined data types such as class object</a:t>
            </a:r>
          </a:p>
          <a:p>
            <a:endParaRPr lang="en-US" dirty="0">
              <a:latin typeface="Cambria" pitchFamily="18" charset="0"/>
            </a:endParaRPr>
          </a:p>
          <a:p>
            <a:r>
              <a:rPr lang="en-US" dirty="0">
                <a:latin typeface="Cambria" pitchFamily="18" charset="0"/>
              </a:rPr>
              <a:t>C++ uses concept of stream to implement I/O</a:t>
            </a:r>
            <a:endParaRPr lang="en-IN" dirty="0">
              <a:latin typeface="Cambria" pitchFamily="18" charset="0"/>
            </a:endParaRPr>
          </a:p>
          <a:p>
            <a:endParaRPr lang="en-US" dirty="0">
              <a:latin typeface="Cambria" pitchFamily="18" charset="0"/>
            </a:endParaRPr>
          </a:p>
        </p:txBody>
      </p:sp>
    </p:spTree>
    <p:extLst>
      <p:ext uri="{BB962C8B-B14F-4D97-AF65-F5344CB8AC3E}">
        <p14:creationId xmlns:p14="http://schemas.microsoft.com/office/powerpoint/2010/main" val="885151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chemeClr val="bg2">
                    <a:lumMod val="25000"/>
                  </a:schemeClr>
                </a:solidFill>
                <a:latin typeface="Cambria" pitchFamily="18" charset="0"/>
              </a:rPr>
              <a:t>Functions for Manipulating File Pointers</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p:txBody>
          <a:bodyPr/>
          <a:lstStyle/>
          <a:p>
            <a:pPr algn="just">
              <a:buNone/>
              <a:defRPr/>
            </a:pPr>
            <a:r>
              <a:rPr lang="en-US" dirty="0" smtClean="0">
                <a:latin typeface="Cambria" pitchFamily="18" charset="0"/>
              </a:rPr>
              <a:t>  When </a:t>
            </a:r>
            <a:r>
              <a:rPr lang="en-US" dirty="0">
                <a:latin typeface="Cambria" pitchFamily="18" charset="0"/>
              </a:rPr>
              <a:t>we want to move file pointer to desired </a:t>
            </a:r>
            <a:r>
              <a:rPr lang="en-US" dirty="0" smtClean="0">
                <a:latin typeface="Cambria" pitchFamily="18" charset="0"/>
              </a:rPr>
              <a:t>position </a:t>
            </a:r>
            <a:r>
              <a:rPr lang="en-US" dirty="0">
                <a:latin typeface="Cambria" pitchFamily="18" charset="0"/>
              </a:rPr>
              <a:t>then use these function </a:t>
            </a:r>
            <a:r>
              <a:rPr lang="en-US" dirty="0" smtClean="0">
                <a:latin typeface="Cambria" pitchFamily="18" charset="0"/>
              </a:rPr>
              <a:t>to </a:t>
            </a:r>
            <a:r>
              <a:rPr lang="en-US" dirty="0">
                <a:latin typeface="Cambria" pitchFamily="18" charset="0"/>
              </a:rPr>
              <a:t>manage the </a:t>
            </a:r>
            <a:r>
              <a:rPr lang="en-US" dirty="0" smtClean="0">
                <a:latin typeface="Cambria" pitchFamily="18" charset="0"/>
              </a:rPr>
              <a:t>file </a:t>
            </a:r>
            <a:r>
              <a:rPr lang="en-US" dirty="0">
                <a:latin typeface="Cambria" pitchFamily="18" charset="0"/>
              </a:rPr>
              <a:t>pointers. </a:t>
            </a:r>
          </a:p>
          <a:p>
            <a:pPr algn="just">
              <a:buNone/>
              <a:defRPr/>
            </a:pPr>
            <a:r>
              <a:rPr lang="en-US" dirty="0">
                <a:latin typeface="Cambria" pitchFamily="18" charset="0"/>
              </a:rPr>
              <a:t>              </a:t>
            </a:r>
          </a:p>
          <a:p>
            <a:pPr algn="just">
              <a:buNone/>
              <a:defRPr/>
            </a:pPr>
            <a:r>
              <a:rPr lang="en-US" dirty="0" err="1">
                <a:latin typeface="Cambria" pitchFamily="18" charset="0"/>
              </a:rPr>
              <a:t>Seekg</a:t>
            </a:r>
            <a:r>
              <a:rPr lang="en-US" dirty="0">
                <a:latin typeface="Cambria" pitchFamily="18" charset="0"/>
              </a:rPr>
              <a:t> ()  = moves get pointer (input) to a </a:t>
            </a:r>
          </a:p>
          <a:p>
            <a:pPr algn="just">
              <a:buNone/>
              <a:defRPr/>
            </a:pPr>
            <a:r>
              <a:rPr lang="en-US" dirty="0">
                <a:latin typeface="Cambria" pitchFamily="18" charset="0"/>
              </a:rPr>
              <a:t>                  </a:t>
            </a:r>
            <a:r>
              <a:rPr lang="en-US" dirty="0" smtClean="0">
                <a:latin typeface="Cambria" pitchFamily="18" charset="0"/>
              </a:rPr>
              <a:t> specified </a:t>
            </a:r>
            <a:r>
              <a:rPr lang="en-US" dirty="0">
                <a:latin typeface="Cambria" pitchFamily="18" charset="0"/>
              </a:rPr>
              <a:t>location</a:t>
            </a:r>
          </a:p>
          <a:p>
            <a:pPr algn="just">
              <a:buNone/>
              <a:defRPr/>
            </a:pPr>
            <a:r>
              <a:rPr lang="en-US" dirty="0" err="1">
                <a:latin typeface="Cambria" pitchFamily="18" charset="0"/>
              </a:rPr>
              <a:t>Seekp</a:t>
            </a:r>
            <a:r>
              <a:rPr lang="en-US" dirty="0">
                <a:latin typeface="Cambria" pitchFamily="18" charset="0"/>
              </a:rPr>
              <a:t> ()  = moves put pointer (output) to a </a:t>
            </a:r>
          </a:p>
          <a:p>
            <a:pPr algn="just">
              <a:buNone/>
              <a:defRPr/>
            </a:pPr>
            <a:r>
              <a:rPr lang="en-US" dirty="0">
                <a:latin typeface="Cambria" pitchFamily="18" charset="0"/>
              </a:rPr>
              <a:t>                  specified location</a:t>
            </a:r>
          </a:p>
          <a:p>
            <a:pPr algn="just">
              <a:buNone/>
              <a:defRPr/>
            </a:pPr>
            <a:r>
              <a:rPr lang="en-US" dirty="0" err="1">
                <a:latin typeface="Cambria" pitchFamily="18" charset="0"/>
              </a:rPr>
              <a:t>tellg</a:t>
            </a:r>
            <a:r>
              <a:rPr lang="en-US" dirty="0">
                <a:latin typeface="Cambria" pitchFamily="18" charset="0"/>
              </a:rPr>
              <a:t> ()     = gives the current position of the get pointer </a:t>
            </a:r>
          </a:p>
          <a:p>
            <a:pPr algn="just">
              <a:buNone/>
              <a:defRPr/>
            </a:pPr>
            <a:r>
              <a:rPr lang="en-US" dirty="0" err="1">
                <a:latin typeface="Cambria" pitchFamily="18" charset="0"/>
              </a:rPr>
              <a:t>tellp</a:t>
            </a:r>
            <a:r>
              <a:rPr lang="en-US" dirty="0">
                <a:latin typeface="Cambria" pitchFamily="18" charset="0"/>
              </a:rPr>
              <a:t> ()     = gives the current position of the put pointer </a:t>
            </a:r>
          </a:p>
          <a:p>
            <a:pPr algn="just"/>
            <a:endParaRPr lang="en-US" dirty="0">
              <a:latin typeface="Cambria" pitchFamily="18" charset="0"/>
            </a:endParaRPr>
          </a:p>
        </p:txBody>
      </p:sp>
    </p:spTree>
    <p:extLst>
      <p:ext uri="{BB962C8B-B14F-4D97-AF65-F5344CB8AC3E}">
        <p14:creationId xmlns:p14="http://schemas.microsoft.com/office/powerpoint/2010/main" val="4161728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62600"/>
          </a:xfrm>
        </p:spPr>
        <p:txBody>
          <a:bodyPr/>
          <a:lstStyle/>
          <a:p>
            <a:pPr>
              <a:buNone/>
              <a:defRPr/>
            </a:pPr>
            <a:r>
              <a:rPr lang="en-US" dirty="0" err="1">
                <a:latin typeface="Cambria" pitchFamily="18" charset="0"/>
              </a:rPr>
              <a:t>fout</a:t>
            </a:r>
            <a:r>
              <a:rPr lang="en-US" dirty="0">
                <a:latin typeface="Cambria" pitchFamily="18" charset="0"/>
              </a:rPr>
              <a:t> . </a:t>
            </a:r>
            <a:r>
              <a:rPr lang="en-US" dirty="0" err="1">
                <a:latin typeface="Cambria" pitchFamily="18" charset="0"/>
              </a:rPr>
              <a:t>seekg</a:t>
            </a:r>
            <a:r>
              <a:rPr lang="en-US" dirty="0">
                <a:latin typeface="Cambria" pitchFamily="18" charset="0"/>
              </a:rPr>
              <a:t>(0, </a:t>
            </a:r>
            <a:r>
              <a:rPr lang="en-US" dirty="0" err="1">
                <a:latin typeface="Cambria" pitchFamily="18" charset="0"/>
              </a:rPr>
              <a:t>ios</a:t>
            </a:r>
            <a:r>
              <a:rPr lang="en-US" dirty="0">
                <a:latin typeface="Cambria" pitchFamily="18" charset="0"/>
              </a:rPr>
              <a:t> :: beg)  --     go to start</a:t>
            </a:r>
          </a:p>
          <a:p>
            <a:pPr>
              <a:buNone/>
              <a:defRPr/>
            </a:pPr>
            <a:r>
              <a:rPr lang="en-US" dirty="0" err="1">
                <a:latin typeface="Cambria" pitchFamily="18" charset="0"/>
              </a:rPr>
              <a:t>fout</a:t>
            </a:r>
            <a:r>
              <a:rPr lang="en-US" dirty="0">
                <a:latin typeface="Cambria" pitchFamily="18" charset="0"/>
              </a:rPr>
              <a:t> . </a:t>
            </a:r>
            <a:r>
              <a:rPr lang="en-US" dirty="0" err="1">
                <a:latin typeface="Cambria" pitchFamily="18" charset="0"/>
              </a:rPr>
              <a:t>seekg</a:t>
            </a:r>
            <a:r>
              <a:rPr lang="en-US" dirty="0">
                <a:latin typeface="Cambria" pitchFamily="18" charset="0"/>
              </a:rPr>
              <a:t>(0, </a:t>
            </a:r>
            <a:r>
              <a:rPr lang="en-US" dirty="0" err="1">
                <a:latin typeface="Cambria" pitchFamily="18" charset="0"/>
              </a:rPr>
              <a:t>ios</a:t>
            </a:r>
            <a:r>
              <a:rPr lang="en-US" dirty="0">
                <a:latin typeface="Cambria" pitchFamily="18" charset="0"/>
              </a:rPr>
              <a:t> :: cur)   --     stay at current position   </a:t>
            </a:r>
          </a:p>
          <a:p>
            <a:pPr>
              <a:buNone/>
              <a:defRPr/>
            </a:pPr>
            <a:r>
              <a:rPr lang="en-US" dirty="0" err="1">
                <a:latin typeface="Cambria" pitchFamily="18" charset="0"/>
              </a:rPr>
              <a:t>fout</a:t>
            </a:r>
            <a:r>
              <a:rPr lang="en-US" dirty="0">
                <a:latin typeface="Cambria" pitchFamily="18" charset="0"/>
              </a:rPr>
              <a:t> . </a:t>
            </a:r>
            <a:r>
              <a:rPr lang="en-US" dirty="0" err="1">
                <a:latin typeface="Cambria" pitchFamily="18" charset="0"/>
              </a:rPr>
              <a:t>seekg</a:t>
            </a:r>
            <a:r>
              <a:rPr lang="en-US" dirty="0">
                <a:latin typeface="Cambria" pitchFamily="18" charset="0"/>
              </a:rPr>
              <a:t>(0, </a:t>
            </a:r>
            <a:r>
              <a:rPr lang="en-US" dirty="0" err="1">
                <a:latin typeface="Cambria" pitchFamily="18" charset="0"/>
              </a:rPr>
              <a:t>ios</a:t>
            </a:r>
            <a:r>
              <a:rPr lang="en-US" dirty="0">
                <a:latin typeface="Cambria" pitchFamily="18" charset="0"/>
              </a:rPr>
              <a:t> :: end)  --     go to the end of file</a:t>
            </a:r>
          </a:p>
          <a:p>
            <a:pPr>
              <a:buNone/>
              <a:defRPr/>
            </a:pPr>
            <a:r>
              <a:rPr lang="en-US" dirty="0" err="1">
                <a:latin typeface="Cambria" pitchFamily="18" charset="0"/>
              </a:rPr>
              <a:t>fout</a:t>
            </a:r>
            <a:r>
              <a:rPr lang="en-US" dirty="0">
                <a:latin typeface="Cambria" pitchFamily="18" charset="0"/>
              </a:rPr>
              <a:t> . </a:t>
            </a:r>
            <a:r>
              <a:rPr lang="en-US" dirty="0" err="1">
                <a:latin typeface="Cambria" pitchFamily="18" charset="0"/>
              </a:rPr>
              <a:t>seekg</a:t>
            </a:r>
            <a:r>
              <a:rPr lang="en-US" dirty="0">
                <a:latin typeface="Cambria" pitchFamily="18" charset="0"/>
              </a:rPr>
              <a:t>(m, </a:t>
            </a:r>
            <a:r>
              <a:rPr lang="en-US" dirty="0" err="1">
                <a:latin typeface="Cambria" pitchFamily="18" charset="0"/>
              </a:rPr>
              <a:t>ios</a:t>
            </a:r>
            <a:r>
              <a:rPr lang="en-US" dirty="0">
                <a:latin typeface="Cambria" pitchFamily="18" charset="0"/>
              </a:rPr>
              <a:t> :: beg) --   move to m+1 byte in the file</a:t>
            </a:r>
          </a:p>
          <a:p>
            <a:pPr>
              <a:buNone/>
              <a:defRPr/>
            </a:pPr>
            <a:r>
              <a:rPr lang="en-US" dirty="0" err="1">
                <a:latin typeface="Cambria" pitchFamily="18" charset="0"/>
              </a:rPr>
              <a:t>fout</a:t>
            </a:r>
            <a:r>
              <a:rPr lang="en-US" dirty="0">
                <a:latin typeface="Cambria" pitchFamily="18" charset="0"/>
              </a:rPr>
              <a:t> . </a:t>
            </a:r>
            <a:r>
              <a:rPr lang="en-US" dirty="0" err="1">
                <a:latin typeface="Cambria" pitchFamily="18" charset="0"/>
              </a:rPr>
              <a:t>seekg</a:t>
            </a:r>
            <a:r>
              <a:rPr lang="en-US" dirty="0">
                <a:latin typeface="Cambria" pitchFamily="18" charset="0"/>
              </a:rPr>
              <a:t>(m, </a:t>
            </a:r>
            <a:r>
              <a:rPr lang="en-US" dirty="0" err="1">
                <a:latin typeface="Cambria" pitchFamily="18" charset="0"/>
              </a:rPr>
              <a:t>ios</a:t>
            </a:r>
            <a:r>
              <a:rPr lang="en-US" dirty="0">
                <a:latin typeface="Cambria" pitchFamily="18" charset="0"/>
              </a:rPr>
              <a:t> :: cur)  --    go forward by m bytes from   </a:t>
            </a:r>
          </a:p>
          <a:p>
            <a:pPr>
              <a:buNone/>
              <a:defRPr/>
            </a:pPr>
            <a:r>
              <a:rPr lang="en-US" dirty="0">
                <a:latin typeface="Cambria" pitchFamily="18" charset="0"/>
              </a:rPr>
              <a:t>                                            the current position</a:t>
            </a:r>
          </a:p>
          <a:p>
            <a:pPr>
              <a:buNone/>
              <a:defRPr/>
            </a:pPr>
            <a:r>
              <a:rPr lang="en-US" dirty="0" err="1">
                <a:latin typeface="Cambria" pitchFamily="18" charset="0"/>
              </a:rPr>
              <a:t>fout</a:t>
            </a:r>
            <a:r>
              <a:rPr lang="en-US" dirty="0">
                <a:latin typeface="Cambria" pitchFamily="18" charset="0"/>
              </a:rPr>
              <a:t> . </a:t>
            </a:r>
            <a:r>
              <a:rPr lang="en-US" dirty="0" err="1">
                <a:latin typeface="Cambria" pitchFamily="18" charset="0"/>
              </a:rPr>
              <a:t>seekg</a:t>
            </a:r>
            <a:r>
              <a:rPr lang="en-US" dirty="0">
                <a:latin typeface="Cambria" pitchFamily="18" charset="0"/>
              </a:rPr>
              <a:t>(-m, </a:t>
            </a:r>
            <a:r>
              <a:rPr lang="en-US" dirty="0" err="1">
                <a:latin typeface="Cambria" pitchFamily="18" charset="0"/>
              </a:rPr>
              <a:t>ios</a:t>
            </a:r>
            <a:r>
              <a:rPr lang="en-US" dirty="0">
                <a:latin typeface="Cambria" pitchFamily="18" charset="0"/>
              </a:rPr>
              <a:t> :: cur) --    go backward by m bytes    </a:t>
            </a:r>
          </a:p>
          <a:p>
            <a:pPr>
              <a:buNone/>
              <a:defRPr/>
            </a:pPr>
            <a:r>
              <a:rPr lang="en-US" dirty="0">
                <a:latin typeface="Cambria" pitchFamily="18" charset="0"/>
              </a:rPr>
              <a:t>                                             from the current position</a:t>
            </a:r>
          </a:p>
          <a:p>
            <a:pPr>
              <a:buNone/>
              <a:defRPr/>
            </a:pPr>
            <a:r>
              <a:rPr lang="en-US" dirty="0" err="1">
                <a:latin typeface="Cambria" pitchFamily="18" charset="0"/>
              </a:rPr>
              <a:t>fout</a:t>
            </a:r>
            <a:r>
              <a:rPr lang="en-US" dirty="0">
                <a:latin typeface="Cambria" pitchFamily="18" charset="0"/>
              </a:rPr>
              <a:t> . </a:t>
            </a:r>
            <a:r>
              <a:rPr lang="en-US" dirty="0" err="1">
                <a:latin typeface="Cambria" pitchFamily="18" charset="0"/>
              </a:rPr>
              <a:t>seekg</a:t>
            </a:r>
            <a:r>
              <a:rPr lang="en-US" dirty="0">
                <a:latin typeface="Cambria" pitchFamily="18" charset="0"/>
              </a:rPr>
              <a:t>(-m, </a:t>
            </a:r>
            <a:r>
              <a:rPr lang="en-US" dirty="0" err="1">
                <a:latin typeface="Cambria" pitchFamily="18" charset="0"/>
              </a:rPr>
              <a:t>ios</a:t>
            </a:r>
            <a:r>
              <a:rPr lang="en-US" dirty="0">
                <a:latin typeface="Cambria" pitchFamily="18" charset="0"/>
              </a:rPr>
              <a:t> :: end) --   go backward by m bytes </a:t>
            </a:r>
          </a:p>
          <a:p>
            <a:pPr>
              <a:buNone/>
              <a:defRPr/>
            </a:pPr>
            <a:r>
              <a:rPr lang="en-US" dirty="0">
                <a:latin typeface="Cambria" pitchFamily="18" charset="0"/>
              </a:rPr>
              <a:t>                                            from the end</a:t>
            </a:r>
          </a:p>
          <a:p>
            <a:pPr>
              <a:buNone/>
              <a:defRPr/>
            </a:pPr>
            <a:endParaRPr lang="en-US" dirty="0">
              <a:latin typeface="Cambria" pitchFamily="18" charset="0"/>
            </a:endParaRPr>
          </a:p>
          <a:p>
            <a:endParaRPr lang="en-US" dirty="0">
              <a:latin typeface="Cambria" pitchFamily="18" charset="0"/>
            </a:endParaRPr>
          </a:p>
        </p:txBody>
      </p:sp>
    </p:spTree>
    <p:extLst>
      <p:ext uri="{BB962C8B-B14F-4D97-AF65-F5344CB8AC3E}">
        <p14:creationId xmlns:p14="http://schemas.microsoft.com/office/powerpoint/2010/main" val="113184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25000"/>
                  </a:schemeClr>
                </a:solidFill>
                <a:latin typeface="Cambria" pitchFamily="18" charset="0"/>
              </a:rPr>
              <a:t>Put( ) and get( ) functions</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a:xfrm>
            <a:off x="457200" y="1981200"/>
            <a:ext cx="8229600" cy="4572000"/>
          </a:xfrm>
        </p:spPr>
        <p:txBody>
          <a:bodyPr>
            <a:normAutofit/>
          </a:bodyPr>
          <a:lstStyle/>
          <a:p>
            <a:pPr algn="just">
              <a:defRPr/>
            </a:pPr>
            <a:r>
              <a:rPr lang="en-US" dirty="0" smtClean="0">
                <a:latin typeface="Cambria" pitchFamily="18" charset="0"/>
              </a:rPr>
              <a:t>The </a:t>
            </a:r>
            <a:r>
              <a:rPr lang="en-US" dirty="0">
                <a:latin typeface="Cambria" pitchFamily="18" charset="0"/>
              </a:rPr>
              <a:t>function put</a:t>
            </a:r>
            <a:r>
              <a:rPr lang="en-US" dirty="0" smtClean="0">
                <a:latin typeface="Cambria" pitchFamily="18" charset="0"/>
              </a:rPr>
              <a:t>( ) </a:t>
            </a:r>
            <a:r>
              <a:rPr lang="en-US" dirty="0">
                <a:latin typeface="Cambria" pitchFamily="18" charset="0"/>
              </a:rPr>
              <a:t>write a single character to the </a:t>
            </a:r>
            <a:r>
              <a:rPr lang="en-US" dirty="0" smtClean="0">
                <a:latin typeface="Cambria" pitchFamily="18" charset="0"/>
              </a:rPr>
              <a:t> associated </a:t>
            </a:r>
            <a:r>
              <a:rPr lang="en-US" dirty="0">
                <a:latin typeface="Cambria" pitchFamily="18" charset="0"/>
              </a:rPr>
              <a:t>stream. Similarly, the function get</a:t>
            </a:r>
            <a:r>
              <a:rPr lang="en-US" dirty="0" smtClean="0">
                <a:latin typeface="Cambria" pitchFamily="18" charset="0"/>
              </a:rPr>
              <a:t>( )  reads </a:t>
            </a:r>
            <a:r>
              <a:rPr lang="en-US" dirty="0">
                <a:latin typeface="Cambria" pitchFamily="18" charset="0"/>
              </a:rPr>
              <a:t>a single character from the associated </a:t>
            </a:r>
            <a:r>
              <a:rPr lang="en-US" dirty="0" smtClean="0">
                <a:latin typeface="Cambria" pitchFamily="18" charset="0"/>
              </a:rPr>
              <a:t> stream.</a:t>
            </a:r>
          </a:p>
          <a:p>
            <a:pPr algn="just">
              <a:buNone/>
              <a:defRPr/>
            </a:pPr>
            <a:endParaRPr lang="en-US" dirty="0">
              <a:latin typeface="Cambria" pitchFamily="18" charset="0"/>
            </a:endParaRPr>
          </a:p>
          <a:p>
            <a:pPr algn="just">
              <a:buNone/>
              <a:defRPr/>
            </a:pPr>
            <a:r>
              <a:rPr lang="en-US" dirty="0">
                <a:latin typeface="Cambria" pitchFamily="18" charset="0"/>
              </a:rPr>
              <a:t>     </a:t>
            </a:r>
          </a:p>
          <a:p>
            <a:pPr algn="just"/>
            <a:endParaRPr lang="en-US" dirty="0">
              <a:latin typeface="Cambria" pitchFamily="18" charset="0"/>
            </a:endParaRPr>
          </a:p>
        </p:txBody>
      </p:sp>
    </p:spTree>
    <p:extLst>
      <p:ext uri="{BB962C8B-B14F-4D97-AF65-F5344CB8AC3E}">
        <p14:creationId xmlns:p14="http://schemas.microsoft.com/office/powerpoint/2010/main" val="1004077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2">
                    <a:lumMod val="25000"/>
                  </a:schemeClr>
                </a:solidFill>
                <a:latin typeface="Cambria" pitchFamily="18" charset="0"/>
              </a:rPr>
              <a:t>r</a:t>
            </a:r>
            <a:r>
              <a:rPr lang="en-US" dirty="0" smtClean="0">
                <a:solidFill>
                  <a:schemeClr val="bg2">
                    <a:lumMod val="25000"/>
                  </a:schemeClr>
                </a:solidFill>
                <a:latin typeface="Cambria" pitchFamily="18" charset="0"/>
              </a:rPr>
              <a:t>ead( ) and write( ) functions</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a:xfrm>
            <a:off x="457200" y="1600200"/>
            <a:ext cx="8229600" cy="3962400"/>
          </a:xfrm>
        </p:spPr>
        <p:txBody>
          <a:bodyPr/>
          <a:lstStyle/>
          <a:p>
            <a:pPr>
              <a:buNone/>
              <a:defRPr/>
            </a:pPr>
            <a:r>
              <a:rPr lang="en-US" b="1" dirty="0">
                <a:latin typeface="Cambria" pitchFamily="18" charset="0"/>
              </a:rPr>
              <a:t> </a:t>
            </a:r>
            <a:r>
              <a:rPr lang="en-US" b="1" dirty="0" smtClean="0">
                <a:latin typeface="Cambria" pitchFamily="18" charset="0"/>
              </a:rPr>
              <a:t>     file </a:t>
            </a:r>
            <a:r>
              <a:rPr lang="en-US" b="1" dirty="0">
                <a:latin typeface="Cambria" pitchFamily="18" charset="0"/>
              </a:rPr>
              <a:t>. read ((char *)&amp;V , </a:t>
            </a:r>
            <a:r>
              <a:rPr lang="en-US" b="1" dirty="0" err="1">
                <a:latin typeface="Cambria" pitchFamily="18" charset="0"/>
              </a:rPr>
              <a:t>sizeof</a:t>
            </a:r>
            <a:r>
              <a:rPr lang="en-US" b="1" dirty="0">
                <a:latin typeface="Cambria" pitchFamily="18" charset="0"/>
              </a:rPr>
              <a:t> (V));</a:t>
            </a:r>
          </a:p>
          <a:p>
            <a:pPr>
              <a:buNone/>
              <a:defRPr/>
            </a:pPr>
            <a:r>
              <a:rPr lang="en-US" b="1" dirty="0">
                <a:latin typeface="Cambria" pitchFamily="18" charset="0"/>
              </a:rPr>
              <a:t>      file . Write ((char *)&amp;V , </a:t>
            </a:r>
            <a:r>
              <a:rPr lang="en-US" b="1" dirty="0" err="1">
                <a:latin typeface="Cambria" pitchFamily="18" charset="0"/>
              </a:rPr>
              <a:t>sizeof</a:t>
            </a:r>
            <a:r>
              <a:rPr lang="en-US" b="1" dirty="0">
                <a:latin typeface="Cambria" pitchFamily="18" charset="0"/>
              </a:rPr>
              <a:t> (V));</a:t>
            </a:r>
          </a:p>
          <a:p>
            <a:pPr>
              <a:buNone/>
              <a:defRPr/>
            </a:pPr>
            <a:endParaRPr lang="en-US" dirty="0">
              <a:latin typeface="Cambria" pitchFamily="18" charset="0"/>
            </a:endParaRPr>
          </a:p>
          <a:p>
            <a:pPr>
              <a:buNone/>
              <a:defRPr/>
            </a:pPr>
            <a:r>
              <a:rPr lang="en-US" dirty="0">
                <a:latin typeface="Cambria" pitchFamily="18" charset="0"/>
              </a:rPr>
              <a:t>These function take two arguments. The first is </a:t>
            </a:r>
          </a:p>
          <a:p>
            <a:pPr>
              <a:buNone/>
              <a:defRPr/>
            </a:pPr>
            <a:r>
              <a:rPr lang="en-US" dirty="0">
                <a:latin typeface="Cambria" pitchFamily="18" charset="0"/>
              </a:rPr>
              <a:t>the address of the variable V , and the second is </a:t>
            </a:r>
          </a:p>
          <a:p>
            <a:pPr>
              <a:buNone/>
              <a:defRPr/>
            </a:pPr>
            <a:r>
              <a:rPr lang="en-US" dirty="0">
                <a:latin typeface="Cambria" pitchFamily="18" charset="0"/>
              </a:rPr>
              <a:t>the length of that variable in bytes . The address </a:t>
            </a:r>
          </a:p>
          <a:p>
            <a:pPr>
              <a:buNone/>
              <a:defRPr/>
            </a:pPr>
            <a:r>
              <a:rPr lang="en-US" dirty="0">
                <a:latin typeface="Cambria" pitchFamily="18" charset="0"/>
              </a:rPr>
              <a:t>of variable must be cast to type char * (</a:t>
            </a:r>
            <a:r>
              <a:rPr lang="en-US" dirty="0" err="1">
                <a:latin typeface="Cambria" pitchFamily="18" charset="0"/>
              </a:rPr>
              <a:t>i.e</a:t>
            </a:r>
            <a:r>
              <a:rPr lang="en-US" dirty="0">
                <a:latin typeface="Cambria" pitchFamily="18" charset="0"/>
              </a:rPr>
              <a:t> pointer </a:t>
            </a:r>
          </a:p>
          <a:p>
            <a:pPr>
              <a:buNone/>
              <a:defRPr/>
            </a:pPr>
            <a:r>
              <a:rPr lang="en-US" dirty="0">
                <a:latin typeface="Cambria" pitchFamily="18" charset="0"/>
              </a:rPr>
              <a:t>to character type) .</a:t>
            </a:r>
          </a:p>
        </p:txBody>
      </p:sp>
    </p:spTree>
    <p:extLst>
      <p:ext uri="{BB962C8B-B14F-4D97-AF65-F5344CB8AC3E}">
        <p14:creationId xmlns:p14="http://schemas.microsoft.com/office/powerpoint/2010/main" val="2151594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gn="ctr"/>
            <a:r>
              <a:rPr lang="en-US" dirty="0" err="1">
                <a:solidFill>
                  <a:schemeClr val="bg2">
                    <a:lumMod val="25000"/>
                  </a:schemeClr>
                </a:solidFill>
                <a:latin typeface="Cambria" pitchFamily="18" charset="0"/>
              </a:rPr>
              <a:t>bool</a:t>
            </a:r>
            <a:r>
              <a:rPr lang="en-US" dirty="0">
                <a:solidFill>
                  <a:schemeClr val="bg2">
                    <a:lumMod val="25000"/>
                  </a:schemeClr>
                </a:solidFill>
                <a:latin typeface="Cambria" pitchFamily="18" charset="0"/>
              </a:rPr>
              <a:t> </a:t>
            </a:r>
            <a:r>
              <a:rPr lang="en-US" dirty="0" smtClean="0">
                <a:solidFill>
                  <a:schemeClr val="bg2">
                    <a:lumMod val="25000"/>
                  </a:schemeClr>
                </a:solidFill>
                <a:latin typeface="Cambria" pitchFamily="18" charset="0"/>
              </a:rPr>
              <a:t>  </a:t>
            </a:r>
            <a:r>
              <a:rPr lang="en-US" dirty="0" err="1" smtClean="0">
                <a:solidFill>
                  <a:schemeClr val="bg2">
                    <a:lumMod val="25000"/>
                  </a:schemeClr>
                </a:solidFill>
                <a:latin typeface="Cambria" pitchFamily="18" charset="0"/>
              </a:rPr>
              <a:t>is_open</a:t>
            </a:r>
            <a:r>
              <a:rPr lang="en-US" dirty="0" smtClean="0">
                <a:solidFill>
                  <a:schemeClr val="bg2">
                    <a:lumMod val="25000"/>
                  </a:schemeClr>
                </a:solidFill>
                <a:latin typeface="Cambria" pitchFamily="18" charset="0"/>
              </a:rPr>
              <a:t>( );</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a:xfrm>
            <a:off x="457200" y="1447800"/>
            <a:ext cx="8229600" cy="4953000"/>
          </a:xfrm>
        </p:spPr>
        <p:txBody>
          <a:bodyPr/>
          <a:lstStyle/>
          <a:p>
            <a:r>
              <a:rPr lang="en-US" dirty="0" smtClean="0">
                <a:latin typeface="Cambria" pitchFamily="18" charset="0"/>
              </a:rPr>
              <a:t>This </a:t>
            </a:r>
            <a:r>
              <a:rPr lang="en-US" dirty="0">
                <a:latin typeface="Cambria" pitchFamily="18" charset="0"/>
              </a:rPr>
              <a:t>function returns </a:t>
            </a:r>
            <a:r>
              <a:rPr lang="en-US" b="1" dirty="0">
                <a:latin typeface="Cambria" pitchFamily="18" charset="0"/>
              </a:rPr>
              <a:t>true</a:t>
            </a:r>
            <a:r>
              <a:rPr lang="en-US" dirty="0">
                <a:latin typeface="Cambria" pitchFamily="18" charset="0"/>
              </a:rPr>
              <a:t> if the </a:t>
            </a:r>
            <a:r>
              <a:rPr lang="en-US" b="1" dirty="0">
                <a:latin typeface="Cambria" pitchFamily="18" charset="0"/>
              </a:rPr>
              <a:t>file is opened</a:t>
            </a:r>
            <a:r>
              <a:rPr lang="en-US" dirty="0">
                <a:latin typeface="Cambria" pitchFamily="18" charset="0"/>
              </a:rPr>
              <a:t> and </a:t>
            </a:r>
            <a:r>
              <a:rPr lang="en-US" dirty="0" smtClean="0">
                <a:latin typeface="Cambria" pitchFamily="18" charset="0"/>
              </a:rPr>
              <a:t>associated </a:t>
            </a:r>
            <a:r>
              <a:rPr lang="en-US" dirty="0">
                <a:latin typeface="Cambria" pitchFamily="18" charset="0"/>
              </a:rPr>
              <a:t>with this stream. Otherwise, it returns </a:t>
            </a:r>
            <a:r>
              <a:rPr lang="en-US" b="1" dirty="0">
                <a:latin typeface="Cambria" pitchFamily="18" charset="0"/>
              </a:rPr>
              <a:t>false</a:t>
            </a:r>
            <a:r>
              <a:rPr lang="en-US" dirty="0" smtClean="0">
                <a:latin typeface="Cambria" pitchFamily="18" charset="0"/>
              </a:rPr>
              <a:t>:</a:t>
            </a:r>
          </a:p>
          <a:p>
            <a:endParaRPr lang="en-US" dirty="0" smtClean="0">
              <a:latin typeface="Cambria" pitchFamily="18" charset="0"/>
            </a:endParaRPr>
          </a:p>
          <a:p>
            <a:pPr marL="0" indent="0">
              <a:buNone/>
            </a:pPr>
            <a:r>
              <a:rPr lang="en-US" dirty="0">
                <a:latin typeface="Cambria" pitchFamily="18" charset="0"/>
              </a:rPr>
              <a:t>fstream file; </a:t>
            </a:r>
            <a:endParaRPr lang="en-US" dirty="0" smtClean="0">
              <a:latin typeface="Cambria" pitchFamily="18" charset="0"/>
            </a:endParaRPr>
          </a:p>
          <a:p>
            <a:pPr marL="0" indent="0">
              <a:buNone/>
            </a:pPr>
            <a:endParaRPr lang="en-US" dirty="0">
              <a:latin typeface="Cambria" pitchFamily="18" charset="0"/>
            </a:endParaRPr>
          </a:p>
          <a:p>
            <a:pPr marL="0" indent="0">
              <a:buNone/>
            </a:pPr>
            <a:r>
              <a:rPr lang="en-US" dirty="0" smtClean="0">
                <a:latin typeface="Cambria" pitchFamily="18" charset="0"/>
              </a:rPr>
              <a:t>//</a:t>
            </a:r>
            <a:r>
              <a:rPr lang="en-US" dirty="0">
                <a:latin typeface="Cambria" pitchFamily="18" charset="0"/>
              </a:rPr>
              <a:t>open file text.txt for input and output </a:t>
            </a:r>
            <a:endParaRPr lang="en-US" dirty="0" smtClean="0">
              <a:latin typeface="Cambria" pitchFamily="18" charset="0"/>
            </a:endParaRPr>
          </a:p>
          <a:p>
            <a:pPr marL="0" indent="0">
              <a:buNone/>
            </a:pPr>
            <a:r>
              <a:rPr lang="en-US" dirty="0" err="1" smtClean="0">
                <a:latin typeface="Cambria" pitchFamily="18" charset="0"/>
              </a:rPr>
              <a:t>file.open</a:t>
            </a:r>
            <a:r>
              <a:rPr lang="en-US" dirty="0">
                <a:latin typeface="Cambria" pitchFamily="18" charset="0"/>
              </a:rPr>
              <a:t>("test.txt"); </a:t>
            </a:r>
            <a:endParaRPr lang="en-US" dirty="0" smtClean="0">
              <a:latin typeface="Cambria" pitchFamily="18" charset="0"/>
            </a:endParaRPr>
          </a:p>
          <a:p>
            <a:pPr marL="0" indent="0">
              <a:buNone/>
            </a:pPr>
            <a:r>
              <a:rPr lang="en-US" dirty="0" smtClean="0">
                <a:latin typeface="Cambria" pitchFamily="18" charset="0"/>
              </a:rPr>
              <a:t>if </a:t>
            </a:r>
            <a:r>
              <a:rPr lang="en-US" dirty="0">
                <a:latin typeface="Cambria" pitchFamily="18" charset="0"/>
              </a:rPr>
              <a:t>(!</a:t>
            </a:r>
            <a:r>
              <a:rPr lang="en-US" dirty="0" err="1">
                <a:latin typeface="Cambria" pitchFamily="18" charset="0"/>
              </a:rPr>
              <a:t>file.is_open</a:t>
            </a:r>
            <a:r>
              <a:rPr lang="en-US" dirty="0">
                <a:latin typeface="Cambria" pitchFamily="18" charset="0"/>
              </a:rPr>
              <a:t>()) </a:t>
            </a:r>
            <a:endParaRPr lang="en-US" dirty="0" smtClean="0">
              <a:latin typeface="Cambria" pitchFamily="18" charset="0"/>
            </a:endParaRPr>
          </a:p>
          <a:p>
            <a:pPr marL="0" indent="0">
              <a:buNone/>
            </a:pPr>
            <a:r>
              <a:rPr lang="en-US" dirty="0" err="1" smtClean="0">
                <a:latin typeface="Cambria" pitchFamily="18" charset="0"/>
              </a:rPr>
              <a:t>cout</a:t>
            </a:r>
            <a:r>
              <a:rPr lang="en-US" dirty="0" smtClean="0">
                <a:latin typeface="Cambria" pitchFamily="18" charset="0"/>
              </a:rPr>
              <a:t> </a:t>
            </a:r>
            <a:r>
              <a:rPr lang="en-US" dirty="0">
                <a:latin typeface="Cambria" pitchFamily="18" charset="0"/>
              </a:rPr>
              <a:t>&lt;&lt; " Cannot open file!" &lt;&lt; </a:t>
            </a:r>
            <a:r>
              <a:rPr lang="en-US" dirty="0" err="1">
                <a:latin typeface="Cambria" pitchFamily="18" charset="0"/>
              </a:rPr>
              <a:t>endl</a:t>
            </a:r>
            <a:r>
              <a:rPr lang="en-US" dirty="0">
                <a:latin typeface="Cambria" pitchFamily="18" charset="0"/>
              </a:rPr>
              <a:t>;</a:t>
            </a:r>
          </a:p>
          <a:p>
            <a:endParaRPr lang="en-US" dirty="0">
              <a:latin typeface="Cambria" pitchFamily="18" charset="0"/>
            </a:endParaRPr>
          </a:p>
        </p:txBody>
      </p:sp>
    </p:spTree>
    <p:extLst>
      <p:ext uri="{BB962C8B-B14F-4D97-AF65-F5344CB8AC3E}">
        <p14:creationId xmlns:p14="http://schemas.microsoft.com/office/powerpoint/2010/main" val="490903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pPr algn="ctr"/>
            <a:r>
              <a:rPr lang="en-US" dirty="0" smtClean="0">
                <a:solidFill>
                  <a:schemeClr val="bg2">
                    <a:lumMod val="25000"/>
                  </a:schemeClr>
                </a:solidFill>
                <a:latin typeface="Cambria" pitchFamily="18" charset="0"/>
              </a:rPr>
              <a:t> char get( )</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a:xfrm>
            <a:off x="457200" y="990600"/>
            <a:ext cx="8229600" cy="5486400"/>
          </a:xfrm>
        </p:spPr>
        <p:txBody>
          <a:bodyPr>
            <a:normAutofit fontScale="92500" lnSpcReduction="10000"/>
          </a:bodyPr>
          <a:lstStyle/>
          <a:p>
            <a:pPr marL="0" indent="0">
              <a:buNone/>
            </a:pPr>
            <a:r>
              <a:rPr lang="en-US" sz="1800" dirty="0" smtClean="0">
                <a:latin typeface="Cambria" pitchFamily="18" charset="0"/>
                <a:cs typeface="Times New Roman" pitchFamily="18" charset="0"/>
              </a:rPr>
              <a:t>Extracting characters from stream</a:t>
            </a:r>
          </a:p>
          <a:p>
            <a:pPr marL="0" indent="0">
              <a:buNone/>
            </a:pPr>
            <a:endParaRPr lang="en-US" sz="1800" dirty="0" smtClean="0">
              <a:latin typeface="Cambria" pitchFamily="18" charset="0"/>
              <a:cs typeface="Times New Roman" pitchFamily="18" charset="0"/>
            </a:endParaRPr>
          </a:p>
          <a:p>
            <a:pPr marL="0" indent="0">
              <a:buNone/>
            </a:pPr>
            <a:r>
              <a:rPr lang="en-US" sz="1800" dirty="0" smtClean="0">
                <a:latin typeface="Cambria" pitchFamily="18" charset="0"/>
                <a:cs typeface="Times New Roman" pitchFamily="18" charset="0"/>
              </a:rPr>
              <a:t>fstream </a:t>
            </a:r>
            <a:r>
              <a:rPr lang="en-US" sz="1800" dirty="0">
                <a:latin typeface="Cambria" pitchFamily="18" charset="0"/>
                <a:cs typeface="Times New Roman" pitchFamily="18" charset="0"/>
              </a:rPr>
              <a:t>file</a:t>
            </a:r>
            <a:r>
              <a:rPr lang="en-US" sz="1800" dirty="0" smtClean="0">
                <a:latin typeface="Cambria" pitchFamily="18" charset="0"/>
                <a:cs typeface="Times New Roman" pitchFamily="18" charset="0"/>
              </a:rPr>
              <a:t>;</a:t>
            </a:r>
          </a:p>
          <a:p>
            <a:pPr marL="0" indent="0">
              <a:buNone/>
            </a:pPr>
            <a:endParaRPr lang="en-US" sz="1800" dirty="0" smtClean="0">
              <a:latin typeface="Cambria" pitchFamily="18" charset="0"/>
              <a:cs typeface="Times New Roman" pitchFamily="18" charset="0"/>
            </a:endParaRPr>
          </a:p>
          <a:p>
            <a:pPr marL="0" indent="0">
              <a:buNone/>
            </a:pPr>
            <a:r>
              <a:rPr lang="en-US" sz="1800" dirty="0" smtClean="0">
                <a:latin typeface="Cambria" pitchFamily="18" charset="0"/>
                <a:cs typeface="Times New Roman" pitchFamily="18" charset="0"/>
              </a:rPr>
              <a:t>//</a:t>
            </a:r>
            <a:r>
              <a:rPr lang="en-US" sz="1800" dirty="0">
                <a:latin typeface="Cambria" pitchFamily="18" charset="0"/>
                <a:cs typeface="Times New Roman" pitchFamily="18" charset="0"/>
              </a:rPr>
              <a:t>open file text.txt for input and output </a:t>
            </a:r>
            <a:endParaRPr lang="en-US" sz="1800" dirty="0" smtClean="0">
              <a:latin typeface="Cambria" pitchFamily="18" charset="0"/>
              <a:cs typeface="Times New Roman" pitchFamily="18" charset="0"/>
            </a:endParaRPr>
          </a:p>
          <a:p>
            <a:pPr marL="0" indent="0">
              <a:buNone/>
            </a:pPr>
            <a:r>
              <a:rPr lang="en-US" sz="1800" dirty="0" err="1" smtClean="0">
                <a:latin typeface="Cambria" pitchFamily="18" charset="0"/>
                <a:cs typeface="Times New Roman" pitchFamily="18" charset="0"/>
              </a:rPr>
              <a:t>file.open</a:t>
            </a:r>
            <a:r>
              <a:rPr lang="en-US" sz="1800" dirty="0">
                <a:latin typeface="Cambria" pitchFamily="18" charset="0"/>
                <a:cs typeface="Times New Roman" pitchFamily="18" charset="0"/>
              </a:rPr>
              <a:t>("test.txt"); </a:t>
            </a:r>
            <a:endParaRPr lang="en-US" sz="1800" dirty="0" smtClean="0">
              <a:latin typeface="Cambria" pitchFamily="18" charset="0"/>
              <a:cs typeface="Times New Roman" pitchFamily="18" charset="0"/>
            </a:endParaRPr>
          </a:p>
          <a:p>
            <a:pPr marL="0" indent="0">
              <a:buNone/>
            </a:pPr>
            <a:r>
              <a:rPr lang="en-US" sz="1800" dirty="0" smtClean="0">
                <a:latin typeface="Cambria" pitchFamily="18" charset="0"/>
                <a:cs typeface="Times New Roman" pitchFamily="18" charset="0"/>
              </a:rPr>
              <a:t>if </a:t>
            </a:r>
            <a:r>
              <a:rPr lang="en-US" sz="1800" dirty="0">
                <a:latin typeface="Cambria" pitchFamily="18" charset="0"/>
                <a:cs typeface="Times New Roman" pitchFamily="18" charset="0"/>
              </a:rPr>
              <a:t>(!</a:t>
            </a:r>
            <a:r>
              <a:rPr lang="en-US" sz="1800" dirty="0" err="1">
                <a:latin typeface="Cambria" pitchFamily="18" charset="0"/>
                <a:cs typeface="Times New Roman" pitchFamily="18" charset="0"/>
              </a:rPr>
              <a:t>file.is_open</a:t>
            </a:r>
            <a:r>
              <a:rPr lang="en-US" sz="1800" dirty="0">
                <a:latin typeface="Cambria" pitchFamily="18" charset="0"/>
                <a:cs typeface="Times New Roman" pitchFamily="18" charset="0"/>
              </a:rPr>
              <a:t>()) </a:t>
            </a:r>
            <a:r>
              <a:rPr lang="en-US" sz="1800" dirty="0" err="1">
                <a:latin typeface="Cambria" pitchFamily="18" charset="0"/>
                <a:cs typeface="Times New Roman" pitchFamily="18" charset="0"/>
              </a:rPr>
              <a:t>cout</a:t>
            </a:r>
            <a:r>
              <a:rPr lang="en-US" sz="1800" dirty="0">
                <a:latin typeface="Cambria" pitchFamily="18" charset="0"/>
                <a:cs typeface="Times New Roman" pitchFamily="18" charset="0"/>
              </a:rPr>
              <a:t> &lt;&lt; " Cannot open file!" &lt;&lt; </a:t>
            </a:r>
            <a:r>
              <a:rPr lang="en-US" sz="1800" dirty="0" err="1">
                <a:latin typeface="Cambria" pitchFamily="18" charset="0"/>
                <a:cs typeface="Times New Roman" pitchFamily="18" charset="0"/>
              </a:rPr>
              <a:t>endl</a:t>
            </a:r>
            <a:r>
              <a:rPr lang="en-US" sz="1800" dirty="0">
                <a:latin typeface="Cambria" pitchFamily="18" charset="0"/>
                <a:cs typeface="Times New Roman" pitchFamily="18" charset="0"/>
              </a:rPr>
              <a:t>; </a:t>
            </a:r>
            <a:endParaRPr lang="en-US" sz="1800" dirty="0" smtClean="0">
              <a:latin typeface="Cambria" pitchFamily="18" charset="0"/>
              <a:cs typeface="Times New Roman" pitchFamily="18" charset="0"/>
            </a:endParaRPr>
          </a:p>
          <a:p>
            <a:pPr marL="0" indent="0">
              <a:buNone/>
            </a:pPr>
            <a:endParaRPr lang="en-US" sz="1800" dirty="0">
              <a:latin typeface="Cambria" pitchFamily="18" charset="0"/>
              <a:cs typeface="Times New Roman" pitchFamily="18" charset="0"/>
            </a:endParaRPr>
          </a:p>
          <a:p>
            <a:pPr marL="0" indent="0">
              <a:buNone/>
            </a:pPr>
            <a:r>
              <a:rPr lang="en-US" sz="1800" dirty="0" smtClean="0">
                <a:latin typeface="Cambria" pitchFamily="18" charset="0"/>
                <a:cs typeface="Times New Roman" pitchFamily="18" charset="0"/>
              </a:rPr>
              <a:t>//</a:t>
            </a:r>
            <a:r>
              <a:rPr lang="en-US" sz="1800" dirty="0">
                <a:latin typeface="Cambria" pitchFamily="18" charset="0"/>
                <a:cs typeface="Times New Roman" pitchFamily="18" charset="0"/>
              </a:rPr>
              <a:t>write ten numbers to test.txt </a:t>
            </a:r>
            <a:endParaRPr lang="en-US" sz="1800" dirty="0" smtClean="0">
              <a:latin typeface="Cambria" pitchFamily="18" charset="0"/>
              <a:cs typeface="Times New Roman" pitchFamily="18" charset="0"/>
            </a:endParaRPr>
          </a:p>
          <a:p>
            <a:pPr marL="0" indent="0">
              <a:buNone/>
            </a:pPr>
            <a:r>
              <a:rPr lang="en-US" sz="1800" dirty="0" smtClean="0">
                <a:latin typeface="Cambria" pitchFamily="18" charset="0"/>
                <a:cs typeface="Times New Roman" pitchFamily="18" charset="0"/>
              </a:rPr>
              <a:t>for </a:t>
            </a:r>
            <a:r>
              <a:rPr lang="en-US" sz="1800" dirty="0">
                <a:latin typeface="Cambria" pitchFamily="18" charset="0"/>
                <a:cs typeface="Times New Roman" pitchFamily="18" charset="0"/>
              </a:rPr>
              <a:t>(</a:t>
            </a:r>
            <a:r>
              <a:rPr lang="en-US" sz="1800" dirty="0" err="1">
                <a:latin typeface="Cambria" pitchFamily="18" charset="0"/>
                <a:cs typeface="Times New Roman" pitchFamily="18" charset="0"/>
              </a:rPr>
              <a:t>int</a:t>
            </a:r>
            <a:r>
              <a:rPr lang="en-US" sz="1800" dirty="0">
                <a:latin typeface="Cambria" pitchFamily="18" charset="0"/>
                <a:cs typeface="Times New Roman" pitchFamily="18" charset="0"/>
              </a:rPr>
              <a:t> </a:t>
            </a:r>
            <a:r>
              <a:rPr lang="en-US" sz="1800" dirty="0" err="1">
                <a:latin typeface="Cambria" pitchFamily="18" charset="0"/>
                <a:cs typeface="Times New Roman" pitchFamily="18" charset="0"/>
              </a:rPr>
              <a:t>i</a:t>
            </a:r>
            <a:r>
              <a:rPr lang="en-US" sz="1800" dirty="0">
                <a:latin typeface="Cambria" pitchFamily="18" charset="0"/>
                <a:cs typeface="Times New Roman" pitchFamily="18" charset="0"/>
              </a:rPr>
              <a:t> = 0; </a:t>
            </a:r>
            <a:r>
              <a:rPr lang="en-US" sz="1800" dirty="0" err="1">
                <a:latin typeface="Cambria" pitchFamily="18" charset="0"/>
                <a:cs typeface="Times New Roman" pitchFamily="18" charset="0"/>
              </a:rPr>
              <a:t>i</a:t>
            </a:r>
            <a:r>
              <a:rPr lang="en-US" sz="1800" dirty="0">
                <a:latin typeface="Cambria" pitchFamily="18" charset="0"/>
                <a:cs typeface="Times New Roman" pitchFamily="18" charset="0"/>
              </a:rPr>
              <a:t> != 10; ++</a:t>
            </a:r>
            <a:r>
              <a:rPr lang="en-US" sz="1800" dirty="0" err="1">
                <a:latin typeface="Cambria" pitchFamily="18" charset="0"/>
                <a:cs typeface="Times New Roman" pitchFamily="18" charset="0"/>
              </a:rPr>
              <a:t>i</a:t>
            </a:r>
            <a:r>
              <a:rPr lang="en-US" sz="1800" dirty="0">
                <a:latin typeface="Cambria" pitchFamily="18" charset="0"/>
                <a:cs typeface="Times New Roman" pitchFamily="18" charset="0"/>
              </a:rPr>
              <a:t>) </a:t>
            </a:r>
            <a:endParaRPr lang="en-US" sz="1800" dirty="0" smtClean="0">
              <a:latin typeface="Cambria" pitchFamily="18" charset="0"/>
              <a:cs typeface="Times New Roman" pitchFamily="18" charset="0"/>
            </a:endParaRPr>
          </a:p>
          <a:p>
            <a:pPr marL="0" indent="0">
              <a:buNone/>
            </a:pPr>
            <a:r>
              <a:rPr lang="en-US" sz="1800" dirty="0" smtClean="0">
                <a:latin typeface="Cambria" pitchFamily="18" charset="0"/>
                <a:cs typeface="Times New Roman" pitchFamily="18" charset="0"/>
              </a:rPr>
              <a:t>file </a:t>
            </a:r>
            <a:r>
              <a:rPr lang="en-US" sz="1800" dirty="0">
                <a:latin typeface="Cambria" pitchFamily="18" charset="0"/>
                <a:cs typeface="Times New Roman" pitchFamily="18" charset="0"/>
              </a:rPr>
              <a:t>&lt;&lt; </a:t>
            </a:r>
            <a:r>
              <a:rPr lang="en-US" sz="1800" dirty="0" err="1">
                <a:latin typeface="Cambria" pitchFamily="18" charset="0"/>
                <a:cs typeface="Times New Roman" pitchFamily="18" charset="0"/>
              </a:rPr>
              <a:t>i</a:t>
            </a:r>
            <a:r>
              <a:rPr lang="en-US" sz="1800" dirty="0">
                <a:latin typeface="Cambria" pitchFamily="18" charset="0"/>
                <a:cs typeface="Times New Roman" pitchFamily="18" charset="0"/>
              </a:rPr>
              <a:t> &lt;&lt; </a:t>
            </a:r>
            <a:r>
              <a:rPr lang="en-US" sz="1800" dirty="0" err="1">
                <a:latin typeface="Cambria" pitchFamily="18" charset="0"/>
                <a:cs typeface="Times New Roman" pitchFamily="18" charset="0"/>
              </a:rPr>
              <a:t>endl</a:t>
            </a:r>
            <a:r>
              <a:rPr lang="en-US" sz="1800" dirty="0" smtClean="0">
                <a:latin typeface="Cambria" pitchFamily="18" charset="0"/>
                <a:cs typeface="Times New Roman" pitchFamily="18" charset="0"/>
              </a:rPr>
              <a:t>; //</a:t>
            </a:r>
            <a:r>
              <a:rPr lang="en-US" sz="1800" dirty="0">
                <a:latin typeface="Cambria" pitchFamily="18" charset="0"/>
                <a:cs typeface="Times New Roman" pitchFamily="18" charset="0"/>
              </a:rPr>
              <a:t>write </a:t>
            </a:r>
            <a:r>
              <a:rPr lang="en-US" sz="1800" dirty="0" err="1">
                <a:latin typeface="Cambria" pitchFamily="18" charset="0"/>
                <a:cs typeface="Times New Roman" pitchFamily="18" charset="0"/>
              </a:rPr>
              <a:t>i</a:t>
            </a:r>
            <a:r>
              <a:rPr lang="en-US" sz="1800" dirty="0">
                <a:latin typeface="Cambria" pitchFamily="18" charset="0"/>
                <a:cs typeface="Times New Roman" pitchFamily="18" charset="0"/>
              </a:rPr>
              <a:t> with newline character to text.txt </a:t>
            </a:r>
            <a:endParaRPr lang="en-US" sz="1800" dirty="0" smtClean="0">
              <a:latin typeface="Cambria" pitchFamily="18" charset="0"/>
              <a:cs typeface="Times New Roman" pitchFamily="18" charset="0"/>
            </a:endParaRPr>
          </a:p>
          <a:p>
            <a:pPr marL="0" indent="0">
              <a:buNone/>
            </a:pPr>
            <a:endParaRPr lang="en-US" sz="1800" dirty="0" smtClean="0">
              <a:latin typeface="Cambria" pitchFamily="18" charset="0"/>
              <a:cs typeface="Times New Roman" pitchFamily="18" charset="0"/>
            </a:endParaRPr>
          </a:p>
          <a:p>
            <a:pPr marL="0" indent="0">
              <a:buNone/>
            </a:pPr>
            <a:r>
              <a:rPr lang="en-US" sz="1800" dirty="0" err="1" smtClean="0">
                <a:latin typeface="Cambria" pitchFamily="18" charset="0"/>
                <a:cs typeface="Times New Roman" pitchFamily="18" charset="0"/>
              </a:rPr>
              <a:t>file.seekg</a:t>
            </a:r>
            <a:r>
              <a:rPr lang="en-US" sz="1800" dirty="0" smtClean="0">
                <a:latin typeface="Cambria" pitchFamily="18" charset="0"/>
                <a:cs typeface="Times New Roman" pitchFamily="18" charset="0"/>
              </a:rPr>
              <a:t>(</a:t>
            </a:r>
            <a:r>
              <a:rPr lang="en-US" sz="1800" dirty="0" err="1" smtClean="0">
                <a:latin typeface="Cambria" pitchFamily="18" charset="0"/>
                <a:cs typeface="Times New Roman" pitchFamily="18" charset="0"/>
              </a:rPr>
              <a:t>ios</a:t>
            </a:r>
            <a:r>
              <a:rPr lang="en-US" sz="1800" dirty="0">
                <a:latin typeface="Cambria" pitchFamily="18" charset="0"/>
                <a:cs typeface="Times New Roman" pitchFamily="18" charset="0"/>
              </a:rPr>
              <a:t>::beg</a:t>
            </a:r>
            <a:r>
              <a:rPr lang="en-US" sz="1800" dirty="0" smtClean="0">
                <a:latin typeface="Cambria" pitchFamily="18" charset="0"/>
                <a:cs typeface="Times New Roman" pitchFamily="18" charset="0"/>
              </a:rPr>
              <a:t>);  //</a:t>
            </a:r>
            <a:r>
              <a:rPr lang="en-US" sz="1800" dirty="0">
                <a:latin typeface="Cambria" pitchFamily="18" charset="0"/>
                <a:cs typeface="Times New Roman" pitchFamily="18" charset="0"/>
              </a:rPr>
              <a:t>reset position of the input </a:t>
            </a:r>
            <a:endParaRPr lang="en-US" sz="1800" dirty="0" smtClean="0">
              <a:latin typeface="Cambria" pitchFamily="18" charset="0"/>
              <a:cs typeface="Times New Roman" pitchFamily="18" charset="0"/>
            </a:endParaRPr>
          </a:p>
          <a:p>
            <a:pPr marL="0" indent="0">
              <a:buNone/>
            </a:pPr>
            <a:endParaRPr lang="en-US" sz="1800" dirty="0" smtClean="0">
              <a:latin typeface="Cambria" pitchFamily="18" charset="0"/>
              <a:cs typeface="Times New Roman" pitchFamily="18" charset="0"/>
            </a:endParaRPr>
          </a:p>
          <a:p>
            <a:pPr marL="0" indent="0">
              <a:buNone/>
            </a:pPr>
            <a:r>
              <a:rPr lang="en-US" sz="1800" dirty="0" smtClean="0">
                <a:latin typeface="Cambria" pitchFamily="18" charset="0"/>
                <a:cs typeface="Times New Roman" pitchFamily="18" charset="0"/>
              </a:rPr>
              <a:t>//</a:t>
            </a:r>
            <a:r>
              <a:rPr lang="en-US" sz="1800" dirty="0">
                <a:latin typeface="Cambria" pitchFamily="18" charset="0"/>
                <a:cs typeface="Times New Roman" pitchFamily="18" charset="0"/>
              </a:rPr>
              <a:t>read first 5 number from test.txt </a:t>
            </a:r>
            <a:endParaRPr lang="en-US" sz="1800" dirty="0" smtClean="0">
              <a:latin typeface="Cambria" pitchFamily="18" charset="0"/>
              <a:cs typeface="Times New Roman" pitchFamily="18" charset="0"/>
            </a:endParaRPr>
          </a:p>
          <a:p>
            <a:pPr marL="0" indent="0">
              <a:buNone/>
            </a:pPr>
            <a:r>
              <a:rPr lang="en-US" sz="1800" dirty="0" smtClean="0">
                <a:latin typeface="Cambria" pitchFamily="18" charset="0"/>
                <a:cs typeface="Times New Roman" pitchFamily="18" charset="0"/>
              </a:rPr>
              <a:t>for </a:t>
            </a:r>
            <a:r>
              <a:rPr lang="en-US" sz="1800" dirty="0">
                <a:latin typeface="Cambria" pitchFamily="18" charset="0"/>
                <a:cs typeface="Times New Roman" pitchFamily="18" charset="0"/>
              </a:rPr>
              <a:t>(</a:t>
            </a:r>
            <a:r>
              <a:rPr lang="en-US" sz="1800" dirty="0" err="1">
                <a:latin typeface="Cambria" pitchFamily="18" charset="0"/>
                <a:cs typeface="Times New Roman" pitchFamily="18" charset="0"/>
              </a:rPr>
              <a:t>int</a:t>
            </a:r>
            <a:r>
              <a:rPr lang="en-US" sz="1800" dirty="0">
                <a:latin typeface="Cambria" pitchFamily="18" charset="0"/>
                <a:cs typeface="Times New Roman" pitchFamily="18" charset="0"/>
              </a:rPr>
              <a:t> </a:t>
            </a:r>
            <a:r>
              <a:rPr lang="en-US" sz="1800" dirty="0" err="1">
                <a:latin typeface="Cambria" pitchFamily="18" charset="0"/>
                <a:cs typeface="Times New Roman" pitchFamily="18" charset="0"/>
              </a:rPr>
              <a:t>i</a:t>
            </a:r>
            <a:r>
              <a:rPr lang="en-US" sz="1800" dirty="0">
                <a:latin typeface="Cambria" pitchFamily="18" charset="0"/>
                <a:cs typeface="Times New Roman" pitchFamily="18" charset="0"/>
              </a:rPr>
              <a:t> = 0; </a:t>
            </a:r>
            <a:r>
              <a:rPr lang="en-US" sz="1800" dirty="0" err="1">
                <a:latin typeface="Cambria" pitchFamily="18" charset="0"/>
                <a:cs typeface="Times New Roman" pitchFamily="18" charset="0"/>
              </a:rPr>
              <a:t>i</a:t>
            </a:r>
            <a:r>
              <a:rPr lang="en-US" sz="1800" dirty="0">
                <a:latin typeface="Cambria" pitchFamily="18" charset="0"/>
                <a:cs typeface="Times New Roman" pitchFamily="18" charset="0"/>
              </a:rPr>
              <a:t> != 5; ++</a:t>
            </a:r>
            <a:r>
              <a:rPr lang="en-US" sz="1800" dirty="0" err="1">
                <a:latin typeface="Cambria" pitchFamily="18" charset="0"/>
                <a:cs typeface="Times New Roman" pitchFamily="18" charset="0"/>
              </a:rPr>
              <a:t>i</a:t>
            </a:r>
            <a:r>
              <a:rPr lang="en-US" sz="1800" dirty="0">
                <a:latin typeface="Cambria" pitchFamily="18" charset="0"/>
                <a:cs typeface="Times New Roman" pitchFamily="18" charset="0"/>
              </a:rPr>
              <a:t>) </a:t>
            </a:r>
            <a:endParaRPr lang="en-US" sz="1800" dirty="0" smtClean="0">
              <a:latin typeface="Cambria" pitchFamily="18" charset="0"/>
              <a:cs typeface="Times New Roman" pitchFamily="18" charset="0"/>
            </a:endParaRPr>
          </a:p>
          <a:p>
            <a:pPr marL="0" indent="0">
              <a:buNone/>
            </a:pPr>
            <a:r>
              <a:rPr lang="en-US" sz="1800" dirty="0" smtClean="0">
                <a:latin typeface="Cambria" pitchFamily="18" charset="0"/>
                <a:cs typeface="Times New Roman" pitchFamily="18" charset="0"/>
              </a:rPr>
              <a:t>{ 	//</a:t>
            </a:r>
            <a:r>
              <a:rPr lang="en-US" sz="1800" dirty="0">
                <a:latin typeface="Cambria" pitchFamily="18" charset="0"/>
                <a:cs typeface="Times New Roman" pitchFamily="18" charset="0"/>
              </a:rPr>
              <a:t>show read value on </a:t>
            </a:r>
            <a:r>
              <a:rPr lang="en-US" sz="1800" dirty="0" err="1">
                <a:latin typeface="Cambria" pitchFamily="18" charset="0"/>
                <a:cs typeface="Times New Roman" pitchFamily="18" charset="0"/>
              </a:rPr>
              <a:t>screeen</a:t>
            </a:r>
            <a:r>
              <a:rPr lang="en-US" sz="1800" dirty="0">
                <a:latin typeface="Cambria" pitchFamily="18" charset="0"/>
                <a:cs typeface="Times New Roman" pitchFamily="18" charset="0"/>
              </a:rPr>
              <a:t> </a:t>
            </a:r>
            <a:endParaRPr lang="en-US" sz="1800" dirty="0" smtClean="0">
              <a:latin typeface="Cambria" pitchFamily="18" charset="0"/>
              <a:cs typeface="Times New Roman" pitchFamily="18" charset="0"/>
            </a:endParaRPr>
          </a:p>
          <a:p>
            <a:pPr marL="0" indent="0">
              <a:buNone/>
            </a:pPr>
            <a:r>
              <a:rPr lang="en-US" sz="1800" dirty="0" smtClean="0">
                <a:latin typeface="Cambria" pitchFamily="18" charset="0"/>
                <a:cs typeface="Times New Roman" pitchFamily="18" charset="0"/>
              </a:rPr>
              <a:t>	</a:t>
            </a:r>
            <a:r>
              <a:rPr lang="en-US" sz="1800" dirty="0" err="1" smtClean="0">
                <a:latin typeface="Cambria" pitchFamily="18" charset="0"/>
                <a:cs typeface="Times New Roman" pitchFamily="18" charset="0"/>
              </a:rPr>
              <a:t>cout</a:t>
            </a:r>
            <a:r>
              <a:rPr lang="en-US" sz="1800" dirty="0" smtClean="0">
                <a:latin typeface="Cambria" pitchFamily="18" charset="0"/>
                <a:cs typeface="Times New Roman" pitchFamily="18" charset="0"/>
              </a:rPr>
              <a:t> </a:t>
            </a:r>
            <a:r>
              <a:rPr lang="en-US" sz="1800" dirty="0">
                <a:latin typeface="Cambria" pitchFamily="18" charset="0"/>
                <a:cs typeface="Times New Roman" pitchFamily="18" charset="0"/>
              </a:rPr>
              <a:t>&lt;&lt; (char)</a:t>
            </a:r>
            <a:r>
              <a:rPr lang="en-US" sz="1800" dirty="0" err="1">
                <a:latin typeface="Cambria" pitchFamily="18" charset="0"/>
                <a:cs typeface="Times New Roman" pitchFamily="18" charset="0"/>
              </a:rPr>
              <a:t>file.get</a:t>
            </a:r>
            <a:r>
              <a:rPr lang="en-US" sz="1800" dirty="0">
                <a:latin typeface="Cambria" pitchFamily="18" charset="0"/>
                <a:cs typeface="Times New Roman" pitchFamily="18" charset="0"/>
              </a:rPr>
              <a:t>() &lt;&lt; </a:t>
            </a:r>
            <a:r>
              <a:rPr lang="en-US" sz="1800" dirty="0" err="1">
                <a:latin typeface="Cambria" pitchFamily="18" charset="0"/>
                <a:cs typeface="Times New Roman" pitchFamily="18" charset="0"/>
              </a:rPr>
              <a:t>endl</a:t>
            </a:r>
            <a:r>
              <a:rPr lang="en-US" sz="1800" dirty="0">
                <a:latin typeface="Cambria" pitchFamily="18" charset="0"/>
                <a:cs typeface="Times New Roman" pitchFamily="18" charset="0"/>
              </a:rPr>
              <a:t>; </a:t>
            </a:r>
            <a:endParaRPr lang="en-US" sz="1800" dirty="0" smtClean="0">
              <a:latin typeface="Cambria" pitchFamily="18" charset="0"/>
              <a:cs typeface="Times New Roman" pitchFamily="18" charset="0"/>
            </a:endParaRPr>
          </a:p>
          <a:p>
            <a:pPr marL="0" indent="0">
              <a:buNone/>
            </a:pPr>
            <a:r>
              <a:rPr lang="en-US" sz="1800" dirty="0" smtClean="0">
                <a:latin typeface="Cambria" pitchFamily="18" charset="0"/>
                <a:cs typeface="Times New Roman" pitchFamily="18" charset="0"/>
              </a:rPr>
              <a:t>}</a:t>
            </a:r>
            <a:endParaRPr lang="en-US" sz="1800" dirty="0">
              <a:latin typeface="Cambria" pitchFamily="18" charset="0"/>
              <a:cs typeface="Times New Roman" pitchFamily="18" charset="0"/>
            </a:endParaRPr>
          </a:p>
        </p:txBody>
      </p:sp>
    </p:spTree>
    <p:extLst>
      <p:ext uri="{BB962C8B-B14F-4D97-AF65-F5344CB8AC3E}">
        <p14:creationId xmlns:p14="http://schemas.microsoft.com/office/powerpoint/2010/main" val="3446007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25000"/>
                  </a:schemeClr>
                </a:solidFill>
                <a:latin typeface="Cambria" pitchFamily="18" charset="0"/>
              </a:rPr>
              <a:t>More functions</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a:xfrm>
            <a:off x="457200" y="1600200"/>
            <a:ext cx="8229600" cy="3733800"/>
          </a:xfrm>
        </p:spPr>
        <p:txBody>
          <a:bodyPr/>
          <a:lstStyle/>
          <a:p>
            <a:pPr marL="0" indent="0">
              <a:buNone/>
            </a:pPr>
            <a:r>
              <a:rPr lang="en-US" dirty="0" err="1">
                <a:latin typeface="Cambria" pitchFamily="18" charset="0"/>
              </a:rPr>
              <a:t>istream</a:t>
            </a:r>
            <a:r>
              <a:rPr lang="en-US" dirty="0">
                <a:latin typeface="Cambria" pitchFamily="18" charset="0"/>
              </a:rPr>
              <a:t>&amp; </a:t>
            </a:r>
            <a:r>
              <a:rPr lang="en-US" dirty="0" err="1">
                <a:latin typeface="Cambria" pitchFamily="18" charset="0"/>
              </a:rPr>
              <a:t>getline</a:t>
            </a:r>
            <a:r>
              <a:rPr lang="en-US" dirty="0">
                <a:latin typeface="Cambria" pitchFamily="18" charset="0"/>
              </a:rPr>
              <a:t> (char* </a:t>
            </a:r>
            <a:r>
              <a:rPr lang="en-US" dirty="0" err="1">
                <a:latin typeface="Cambria" pitchFamily="18" charset="0"/>
              </a:rPr>
              <a:t>str</a:t>
            </a:r>
            <a:r>
              <a:rPr lang="en-US" dirty="0">
                <a:latin typeface="Cambria" pitchFamily="18" charset="0"/>
              </a:rPr>
              <a:t>, </a:t>
            </a:r>
            <a:r>
              <a:rPr lang="en-US" dirty="0" err="1">
                <a:latin typeface="Cambria" pitchFamily="18" charset="0"/>
              </a:rPr>
              <a:t>streamsize</a:t>
            </a:r>
            <a:r>
              <a:rPr lang="en-US" dirty="0">
                <a:latin typeface="Cambria" pitchFamily="18" charset="0"/>
              </a:rPr>
              <a:t> n, char </a:t>
            </a:r>
            <a:r>
              <a:rPr lang="en-US" dirty="0" err="1">
                <a:latin typeface="Cambria" pitchFamily="18" charset="0"/>
              </a:rPr>
              <a:t>delim</a:t>
            </a:r>
            <a:r>
              <a:rPr lang="en-US" dirty="0">
                <a:latin typeface="Cambria" pitchFamily="18" charset="0"/>
              </a:rPr>
              <a:t> = ‘\n</a:t>
            </a:r>
            <a:r>
              <a:rPr lang="en-US" dirty="0" smtClean="0">
                <a:latin typeface="Cambria" pitchFamily="18" charset="0"/>
              </a:rPr>
              <a:t>’);</a:t>
            </a:r>
          </a:p>
          <a:p>
            <a:pPr marL="0" indent="0">
              <a:buNone/>
            </a:pPr>
            <a:endParaRPr lang="en-US" dirty="0">
              <a:latin typeface="Cambria" pitchFamily="18" charset="0"/>
            </a:endParaRPr>
          </a:p>
          <a:p>
            <a:pPr marL="0" indent="0">
              <a:buNone/>
            </a:pPr>
            <a:r>
              <a:rPr lang="en-US" dirty="0" err="1">
                <a:latin typeface="Cambria" pitchFamily="18" charset="0"/>
              </a:rPr>
              <a:t>int</a:t>
            </a:r>
            <a:r>
              <a:rPr lang="en-US" dirty="0">
                <a:latin typeface="Cambria" pitchFamily="18" charset="0"/>
              </a:rPr>
              <a:t> peek</a:t>
            </a:r>
            <a:r>
              <a:rPr lang="en-US" dirty="0" smtClean="0">
                <a:latin typeface="Cambria" pitchFamily="18" charset="0"/>
              </a:rPr>
              <a:t>(); // returns next character </a:t>
            </a:r>
          </a:p>
          <a:p>
            <a:pPr marL="0" indent="0">
              <a:buNone/>
            </a:pPr>
            <a:endParaRPr lang="en-US" dirty="0">
              <a:latin typeface="Cambria" pitchFamily="18" charset="0"/>
            </a:endParaRPr>
          </a:p>
          <a:p>
            <a:pPr marL="0" indent="0">
              <a:buNone/>
            </a:pPr>
            <a:r>
              <a:rPr lang="en-US" dirty="0" err="1">
                <a:latin typeface="Cambria" pitchFamily="18" charset="0"/>
              </a:rPr>
              <a:t>seekg</a:t>
            </a:r>
            <a:r>
              <a:rPr lang="en-US" dirty="0">
                <a:latin typeface="Cambria" pitchFamily="18" charset="0"/>
              </a:rPr>
              <a:t> (</a:t>
            </a:r>
            <a:r>
              <a:rPr lang="en-US" dirty="0" err="1">
                <a:latin typeface="Cambria" pitchFamily="18" charset="0"/>
              </a:rPr>
              <a:t>int</a:t>
            </a:r>
            <a:r>
              <a:rPr lang="en-US" dirty="0">
                <a:latin typeface="Cambria" pitchFamily="18" charset="0"/>
              </a:rPr>
              <a:t> </a:t>
            </a:r>
            <a:r>
              <a:rPr lang="en-US" dirty="0" err="1">
                <a:latin typeface="Cambria" pitchFamily="18" charset="0"/>
              </a:rPr>
              <a:t>pos</a:t>
            </a:r>
            <a:r>
              <a:rPr lang="en-US" dirty="0" smtClean="0">
                <a:latin typeface="Cambria" pitchFamily="18" charset="0"/>
              </a:rPr>
              <a:t>); // set the position of the curser </a:t>
            </a:r>
          </a:p>
          <a:p>
            <a:pPr marL="0" indent="0">
              <a:buNone/>
            </a:pPr>
            <a:endParaRPr lang="en-US" dirty="0">
              <a:latin typeface="Cambria" pitchFamily="18" charset="0"/>
            </a:endParaRPr>
          </a:p>
          <a:p>
            <a:pPr marL="0" indent="0">
              <a:buNone/>
            </a:pPr>
            <a:r>
              <a:rPr lang="en-US" dirty="0" err="1">
                <a:latin typeface="Cambria" pitchFamily="18" charset="0"/>
              </a:rPr>
              <a:t>int</a:t>
            </a:r>
            <a:r>
              <a:rPr lang="en-US" dirty="0">
                <a:latin typeface="Cambria" pitchFamily="18" charset="0"/>
              </a:rPr>
              <a:t> </a:t>
            </a:r>
            <a:r>
              <a:rPr lang="en-US" dirty="0" err="1">
                <a:latin typeface="Cambria" pitchFamily="18" charset="0"/>
              </a:rPr>
              <a:t>tellg</a:t>
            </a:r>
            <a:r>
              <a:rPr lang="en-US" dirty="0" smtClean="0">
                <a:latin typeface="Cambria" pitchFamily="18" charset="0"/>
              </a:rPr>
              <a:t>(); // get the current position of the curser </a:t>
            </a:r>
            <a:endParaRPr lang="en-US" dirty="0">
              <a:latin typeface="Cambria" pitchFamily="18" charset="0"/>
            </a:endParaRPr>
          </a:p>
        </p:txBody>
      </p:sp>
    </p:spTree>
    <p:extLst>
      <p:ext uri="{BB962C8B-B14F-4D97-AF65-F5344CB8AC3E}">
        <p14:creationId xmlns:p14="http://schemas.microsoft.com/office/powerpoint/2010/main" val="3656938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25000"/>
                  </a:schemeClr>
                </a:solidFill>
                <a:latin typeface="Cambria" pitchFamily="18" charset="0"/>
              </a:rPr>
              <a:t>Steps</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a:xfrm>
            <a:off x="457200" y="1600200"/>
            <a:ext cx="8229600" cy="2895600"/>
          </a:xfrm>
        </p:spPr>
        <p:txBody>
          <a:bodyPr/>
          <a:lstStyle/>
          <a:p>
            <a:r>
              <a:rPr lang="en-US" dirty="0">
                <a:latin typeface="Cambria" pitchFamily="18" charset="0"/>
              </a:rPr>
              <a:t>File I/O is a five-step process:</a:t>
            </a:r>
            <a:br>
              <a:rPr lang="en-US" dirty="0">
                <a:latin typeface="Cambria" pitchFamily="18" charset="0"/>
              </a:rPr>
            </a:br>
            <a:r>
              <a:rPr lang="en-US" dirty="0">
                <a:latin typeface="Cambria" pitchFamily="18" charset="0"/>
              </a:rPr>
              <a:t>1. Include the header file fstream in the program.</a:t>
            </a:r>
            <a:br>
              <a:rPr lang="en-US" dirty="0">
                <a:latin typeface="Cambria" pitchFamily="18" charset="0"/>
              </a:rPr>
            </a:br>
            <a:r>
              <a:rPr lang="en-US" dirty="0">
                <a:latin typeface="Cambria" pitchFamily="18" charset="0"/>
              </a:rPr>
              <a:t>2. Declare file stream object.</a:t>
            </a:r>
            <a:br>
              <a:rPr lang="en-US" dirty="0">
                <a:latin typeface="Cambria" pitchFamily="18" charset="0"/>
              </a:rPr>
            </a:br>
            <a:r>
              <a:rPr lang="en-US" dirty="0">
                <a:latin typeface="Cambria" pitchFamily="18" charset="0"/>
              </a:rPr>
              <a:t>3. Open the file with the file stream object.</a:t>
            </a:r>
            <a:br>
              <a:rPr lang="en-US" dirty="0">
                <a:latin typeface="Cambria" pitchFamily="18" charset="0"/>
              </a:rPr>
            </a:br>
            <a:r>
              <a:rPr lang="en-US" dirty="0">
                <a:latin typeface="Cambria" pitchFamily="18" charset="0"/>
              </a:rPr>
              <a:t>4. Use the file stream object with &gt;&gt;, &lt;&lt;, or other input/output functions.</a:t>
            </a:r>
            <a:br>
              <a:rPr lang="en-US" dirty="0">
                <a:latin typeface="Cambria" pitchFamily="18" charset="0"/>
              </a:rPr>
            </a:br>
            <a:r>
              <a:rPr lang="en-US" dirty="0">
                <a:latin typeface="Cambria" pitchFamily="18" charset="0"/>
              </a:rPr>
              <a:t>5. Close the files.</a:t>
            </a:r>
          </a:p>
        </p:txBody>
      </p:sp>
    </p:spTree>
    <p:extLst>
      <p:ext uri="{BB962C8B-B14F-4D97-AF65-F5344CB8AC3E}">
        <p14:creationId xmlns:p14="http://schemas.microsoft.com/office/powerpoint/2010/main" val="3180270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bg2">
                    <a:lumMod val="25000"/>
                  </a:schemeClr>
                </a:solidFill>
                <a:latin typeface="Cambria" pitchFamily="18" charset="0"/>
              </a:rPr>
              <a:t>Program to write in a text file</a:t>
            </a:r>
            <a:br>
              <a:rPr lang="en-US" dirty="0">
                <a:solidFill>
                  <a:schemeClr val="bg2">
                    <a:lumMod val="25000"/>
                  </a:schemeClr>
                </a:solidFill>
                <a:latin typeface="Cambria" pitchFamily="18" charset="0"/>
              </a:rPr>
            </a:b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a:xfrm>
            <a:off x="457200" y="1219200"/>
            <a:ext cx="8229600" cy="5181600"/>
          </a:xfrm>
        </p:spPr>
        <p:txBody>
          <a:bodyPr>
            <a:normAutofit/>
          </a:bodyPr>
          <a:lstStyle/>
          <a:p>
            <a:pPr marL="0" indent="0">
              <a:buNone/>
            </a:pPr>
            <a:r>
              <a:rPr lang="en-US" dirty="0">
                <a:latin typeface="Cambria" pitchFamily="18" charset="0"/>
              </a:rPr>
              <a:t>#include &lt;fstream&gt; </a:t>
            </a:r>
            <a:endParaRPr lang="en-US" dirty="0" smtClean="0">
              <a:latin typeface="Cambria" pitchFamily="18" charset="0"/>
            </a:endParaRPr>
          </a:p>
          <a:p>
            <a:pPr marL="0" indent="0">
              <a:buNone/>
            </a:pPr>
            <a:r>
              <a:rPr lang="en-US" dirty="0" smtClean="0">
                <a:latin typeface="Cambria" pitchFamily="18" charset="0"/>
              </a:rPr>
              <a:t>using </a:t>
            </a:r>
            <a:r>
              <a:rPr lang="en-US" dirty="0">
                <a:latin typeface="Cambria" pitchFamily="18" charset="0"/>
              </a:rPr>
              <a:t>namespace </a:t>
            </a:r>
            <a:r>
              <a:rPr lang="en-US" dirty="0" err="1">
                <a:latin typeface="Cambria" pitchFamily="18" charset="0"/>
              </a:rPr>
              <a:t>std</a:t>
            </a:r>
            <a:r>
              <a:rPr lang="en-US" dirty="0">
                <a:latin typeface="Cambria" pitchFamily="18" charset="0"/>
              </a:rPr>
              <a:t>; </a:t>
            </a:r>
            <a:endParaRPr lang="en-US" dirty="0" smtClean="0">
              <a:latin typeface="Cambria" pitchFamily="18" charset="0"/>
            </a:endParaRPr>
          </a:p>
          <a:p>
            <a:pPr marL="0" indent="0">
              <a:buNone/>
            </a:pPr>
            <a:r>
              <a:rPr lang="en-US" dirty="0" err="1" smtClean="0">
                <a:latin typeface="Cambria" pitchFamily="18" charset="0"/>
              </a:rPr>
              <a:t>int</a:t>
            </a:r>
            <a:r>
              <a:rPr lang="en-US" dirty="0" smtClean="0">
                <a:latin typeface="Cambria" pitchFamily="18" charset="0"/>
              </a:rPr>
              <a:t> </a:t>
            </a:r>
            <a:r>
              <a:rPr lang="en-US" dirty="0">
                <a:latin typeface="Cambria" pitchFamily="18" charset="0"/>
              </a:rPr>
              <a:t>main</a:t>
            </a:r>
            <a:r>
              <a:rPr lang="en-US" dirty="0" smtClean="0">
                <a:latin typeface="Cambria" pitchFamily="18" charset="0"/>
              </a:rPr>
              <a:t>( ) </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ofstream </a:t>
            </a:r>
            <a:r>
              <a:rPr lang="en-US" dirty="0" err="1">
                <a:latin typeface="Cambria" pitchFamily="18" charset="0"/>
              </a:rPr>
              <a:t>fout</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err="1" smtClean="0">
                <a:latin typeface="Cambria" pitchFamily="18" charset="0"/>
              </a:rPr>
              <a:t>fout.open</a:t>
            </a:r>
            <a:r>
              <a:rPr lang="en-US" dirty="0">
                <a:latin typeface="Cambria" pitchFamily="18" charset="0"/>
              </a:rPr>
              <a:t>("out.txt");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char </a:t>
            </a:r>
            <a:r>
              <a:rPr lang="en-US" dirty="0" err="1">
                <a:latin typeface="Cambria" pitchFamily="18" charset="0"/>
              </a:rPr>
              <a:t>str</a:t>
            </a:r>
            <a:r>
              <a:rPr lang="en-US" dirty="0">
                <a:latin typeface="Cambria" pitchFamily="18" charset="0"/>
              </a:rPr>
              <a:t>[300] = "Time is a great teacher </a:t>
            </a:r>
            <a:r>
              <a:rPr lang="en-US" dirty="0" smtClean="0">
                <a:latin typeface="Cambria" pitchFamily="18" charset="0"/>
              </a:rPr>
              <a:t>but</a:t>
            </a:r>
          </a:p>
          <a:p>
            <a:pPr marL="0" indent="0">
              <a:buNone/>
            </a:pPr>
            <a:r>
              <a:rPr lang="en-US" dirty="0">
                <a:latin typeface="Cambria" pitchFamily="18" charset="0"/>
              </a:rPr>
              <a:t> </a:t>
            </a:r>
            <a:r>
              <a:rPr lang="en-US" dirty="0" smtClean="0">
                <a:latin typeface="Cambria" pitchFamily="18" charset="0"/>
              </a:rPr>
              <a:t>                              unfortunately </a:t>
            </a:r>
            <a:r>
              <a:rPr lang="en-US" dirty="0">
                <a:latin typeface="Cambria" pitchFamily="18" charset="0"/>
              </a:rPr>
              <a:t>it kills all its pupils. Berlioz";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a:t>
            </a:r>
            <a:r>
              <a:rPr lang="en-US" dirty="0">
                <a:latin typeface="Cambria" pitchFamily="18" charset="0"/>
              </a:rPr>
              <a:t>Write string to the file. </a:t>
            </a:r>
            <a:endParaRPr lang="en-US" dirty="0" smtClean="0">
              <a:latin typeface="Cambria" pitchFamily="18" charset="0"/>
            </a:endParaRPr>
          </a:p>
          <a:p>
            <a:pPr marL="0" indent="0">
              <a:buNone/>
            </a:pPr>
            <a:r>
              <a:rPr lang="en-US" dirty="0">
                <a:latin typeface="Cambria" pitchFamily="18" charset="0"/>
              </a:rPr>
              <a:t>	</a:t>
            </a:r>
            <a:r>
              <a:rPr lang="en-US" dirty="0" err="1" smtClean="0">
                <a:latin typeface="Cambria" pitchFamily="18" charset="0"/>
              </a:rPr>
              <a:t>fout</a:t>
            </a:r>
            <a:r>
              <a:rPr lang="en-US" dirty="0" smtClean="0">
                <a:latin typeface="Cambria" pitchFamily="18" charset="0"/>
              </a:rPr>
              <a:t> </a:t>
            </a:r>
            <a:r>
              <a:rPr lang="en-US" dirty="0">
                <a:latin typeface="Cambria" pitchFamily="18" charset="0"/>
              </a:rPr>
              <a:t>&lt;&lt; </a:t>
            </a:r>
            <a:r>
              <a:rPr lang="en-US" dirty="0" err="1">
                <a:latin typeface="Cambria" pitchFamily="18" charset="0"/>
              </a:rPr>
              <a:t>str</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err="1" smtClean="0">
                <a:latin typeface="Cambria" pitchFamily="18" charset="0"/>
              </a:rPr>
              <a:t>fout.close</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	return </a:t>
            </a:r>
            <a:r>
              <a:rPr lang="en-US" dirty="0">
                <a:latin typeface="Cambria" pitchFamily="18" charset="0"/>
              </a:rPr>
              <a:t>0; }</a:t>
            </a:r>
          </a:p>
        </p:txBody>
      </p:sp>
    </p:spTree>
    <p:extLst>
      <p:ext uri="{BB962C8B-B14F-4D97-AF65-F5344CB8AC3E}">
        <p14:creationId xmlns:p14="http://schemas.microsoft.com/office/powerpoint/2010/main" val="2537277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Autofit/>
          </a:bodyPr>
          <a:lstStyle/>
          <a:p>
            <a:pPr algn="ctr"/>
            <a:r>
              <a:rPr lang="en-US" sz="3200" dirty="0">
                <a:solidFill>
                  <a:schemeClr val="bg2">
                    <a:lumMod val="25000"/>
                  </a:schemeClr>
                </a:solidFill>
              </a:rPr>
              <a:t>Program to read from text file and display </a:t>
            </a:r>
            <a:r>
              <a:rPr lang="en-US" sz="3200" dirty="0" smtClean="0">
                <a:solidFill>
                  <a:schemeClr val="bg2">
                    <a:lumMod val="25000"/>
                  </a:schemeClr>
                </a:solidFill>
              </a:rPr>
              <a:t>it</a:t>
            </a:r>
            <a:endParaRPr lang="en-US" sz="3200" dirty="0">
              <a:solidFill>
                <a:schemeClr val="bg2">
                  <a:lumMod val="25000"/>
                </a:schemeClr>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Cambria" pitchFamily="18" charset="0"/>
              </a:rPr>
              <a:t>#include&lt;fstream&gt; </a:t>
            </a:r>
            <a:endParaRPr lang="en-US" dirty="0" smtClean="0">
              <a:latin typeface="Cambria" pitchFamily="18" charset="0"/>
            </a:endParaRPr>
          </a:p>
          <a:p>
            <a:pPr marL="0" indent="0">
              <a:buNone/>
            </a:pPr>
            <a:r>
              <a:rPr lang="en-US" dirty="0" smtClean="0">
                <a:latin typeface="Cambria" pitchFamily="18" charset="0"/>
              </a:rPr>
              <a:t>#</a:t>
            </a:r>
            <a:r>
              <a:rPr lang="en-US" dirty="0">
                <a:latin typeface="Cambria" pitchFamily="18" charset="0"/>
              </a:rPr>
              <a:t>include&lt;</a:t>
            </a:r>
            <a:r>
              <a:rPr lang="en-US" dirty="0" err="1">
                <a:latin typeface="Cambria" pitchFamily="18" charset="0"/>
              </a:rPr>
              <a:t>iostream</a:t>
            </a:r>
            <a:r>
              <a:rPr lang="en-US" dirty="0">
                <a:latin typeface="Cambria" pitchFamily="18" charset="0"/>
              </a:rPr>
              <a:t>&gt; </a:t>
            </a:r>
            <a:endParaRPr lang="en-US" dirty="0" smtClean="0">
              <a:latin typeface="Cambria" pitchFamily="18" charset="0"/>
            </a:endParaRPr>
          </a:p>
          <a:p>
            <a:pPr marL="0" indent="0">
              <a:buNone/>
            </a:pPr>
            <a:r>
              <a:rPr lang="en-US" dirty="0" smtClean="0">
                <a:latin typeface="Cambria" pitchFamily="18" charset="0"/>
              </a:rPr>
              <a:t>using </a:t>
            </a:r>
            <a:r>
              <a:rPr lang="en-US" dirty="0">
                <a:latin typeface="Cambria" pitchFamily="18" charset="0"/>
              </a:rPr>
              <a:t>namespace </a:t>
            </a:r>
            <a:r>
              <a:rPr lang="en-US" dirty="0" err="1">
                <a:latin typeface="Cambria" pitchFamily="18" charset="0"/>
              </a:rPr>
              <a:t>std</a:t>
            </a:r>
            <a:r>
              <a:rPr lang="en-US" dirty="0">
                <a:latin typeface="Cambria" pitchFamily="18" charset="0"/>
              </a:rPr>
              <a:t>; </a:t>
            </a:r>
            <a:endParaRPr lang="en-US" dirty="0" smtClean="0">
              <a:latin typeface="Cambria" pitchFamily="18" charset="0"/>
            </a:endParaRPr>
          </a:p>
          <a:p>
            <a:pPr marL="0" indent="0">
              <a:buNone/>
            </a:pPr>
            <a:r>
              <a:rPr lang="en-US" dirty="0" err="1" smtClean="0">
                <a:latin typeface="Cambria" pitchFamily="18" charset="0"/>
              </a:rPr>
              <a:t>int</a:t>
            </a:r>
            <a:r>
              <a:rPr lang="en-US" dirty="0" smtClean="0">
                <a:latin typeface="Cambria" pitchFamily="18" charset="0"/>
              </a:rPr>
              <a:t> </a:t>
            </a:r>
            <a:r>
              <a:rPr lang="en-US" dirty="0">
                <a:latin typeface="Cambria" pitchFamily="18" charset="0"/>
              </a:rPr>
              <a:t>main</a:t>
            </a:r>
            <a:r>
              <a:rPr lang="en-US" dirty="0" smtClean="0">
                <a:latin typeface="Cambria" pitchFamily="18" charset="0"/>
              </a:rPr>
              <a:t>( ) </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err="1" smtClean="0">
                <a:latin typeface="Cambria" pitchFamily="18" charset="0"/>
              </a:rPr>
              <a:t>ifstream</a:t>
            </a:r>
            <a:r>
              <a:rPr lang="en-US" dirty="0" smtClean="0">
                <a:latin typeface="Cambria" pitchFamily="18" charset="0"/>
              </a:rPr>
              <a:t> </a:t>
            </a:r>
            <a:r>
              <a:rPr lang="en-US" dirty="0">
                <a:latin typeface="Cambria" pitchFamily="18" charset="0"/>
              </a:rPr>
              <a:t>fin; </a:t>
            </a:r>
            <a:endParaRPr lang="en-US" dirty="0" smtClean="0">
              <a:latin typeface="Cambria" pitchFamily="18" charset="0"/>
            </a:endParaRPr>
          </a:p>
          <a:p>
            <a:pPr marL="0" indent="0">
              <a:buNone/>
            </a:pPr>
            <a:r>
              <a:rPr lang="en-US" dirty="0">
                <a:latin typeface="Cambria" pitchFamily="18" charset="0"/>
              </a:rPr>
              <a:t>	</a:t>
            </a:r>
            <a:r>
              <a:rPr lang="en-US" dirty="0" err="1" smtClean="0">
                <a:latin typeface="Cambria" pitchFamily="18" charset="0"/>
              </a:rPr>
              <a:t>fin.open</a:t>
            </a:r>
            <a:r>
              <a:rPr lang="en-US" dirty="0">
                <a:latin typeface="Cambria" pitchFamily="18" charset="0"/>
              </a:rPr>
              <a:t>("out.txt");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char </a:t>
            </a:r>
            <a:r>
              <a:rPr lang="en-US" dirty="0" err="1">
                <a:latin typeface="Cambria" pitchFamily="18" charset="0"/>
              </a:rPr>
              <a:t>ch</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while</a:t>
            </a:r>
            <a:r>
              <a:rPr lang="en-US" dirty="0">
                <a:latin typeface="Cambria" pitchFamily="18" charset="0"/>
              </a:rPr>
              <a:t>(!</a:t>
            </a:r>
            <a:r>
              <a:rPr lang="en-US" dirty="0" err="1">
                <a:latin typeface="Cambria" pitchFamily="18" charset="0"/>
              </a:rPr>
              <a:t>fin.eof</a:t>
            </a:r>
            <a:r>
              <a:rPr lang="en-US" dirty="0" smtClean="0">
                <a:latin typeface="Cambria" pitchFamily="18" charset="0"/>
              </a:rPr>
              <a:t>(  )) </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	</a:t>
            </a:r>
            <a:r>
              <a:rPr lang="en-US" dirty="0" err="1" smtClean="0">
                <a:latin typeface="Cambria" pitchFamily="18" charset="0"/>
              </a:rPr>
              <a:t>fin.get</a:t>
            </a:r>
            <a:r>
              <a:rPr lang="en-US" dirty="0" smtClean="0">
                <a:latin typeface="Cambria" pitchFamily="18" charset="0"/>
              </a:rPr>
              <a:t>(</a:t>
            </a:r>
            <a:r>
              <a:rPr lang="en-US" dirty="0" err="1" smtClean="0">
                <a:latin typeface="Cambria" pitchFamily="18" charset="0"/>
              </a:rPr>
              <a:t>ch</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	</a:t>
            </a:r>
            <a:r>
              <a:rPr lang="en-US" dirty="0" err="1" smtClean="0">
                <a:latin typeface="Cambria" pitchFamily="18" charset="0"/>
              </a:rPr>
              <a:t>cout</a:t>
            </a:r>
            <a:r>
              <a:rPr lang="en-US" dirty="0" smtClean="0">
                <a:latin typeface="Cambria" pitchFamily="18" charset="0"/>
              </a:rPr>
              <a:t> </a:t>
            </a:r>
            <a:r>
              <a:rPr lang="en-US" dirty="0">
                <a:latin typeface="Cambria" pitchFamily="18" charset="0"/>
              </a:rPr>
              <a:t>&lt;&lt; </a:t>
            </a:r>
            <a:r>
              <a:rPr lang="en-US" dirty="0" err="1">
                <a:latin typeface="Cambria" pitchFamily="18" charset="0"/>
              </a:rPr>
              <a:t>ch</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 </a:t>
            </a:r>
            <a:r>
              <a:rPr lang="en-US" dirty="0" err="1">
                <a:latin typeface="Cambria" pitchFamily="18" charset="0"/>
              </a:rPr>
              <a:t>fin.close</a:t>
            </a:r>
            <a:r>
              <a:rPr lang="en-US" dirty="0" smtClean="0">
                <a:latin typeface="Cambria" pitchFamily="18" charset="0"/>
              </a:rPr>
              <a:t>( ); </a:t>
            </a:r>
          </a:p>
          <a:p>
            <a:pPr marL="0" indent="0">
              <a:buNone/>
            </a:pPr>
            <a:r>
              <a:rPr lang="en-US" dirty="0">
                <a:latin typeface="Cambria" pitchFamily="18" charset="0"/>
              </a:rPr>
              <a:t>	</a:t>
            </a:r>
            <a:r>
              <a:rPr lang="en-US" dirty="0" smtClean="0">
                <a:latin typeface="Cambria" pitchFamily="18" charset="0"/>
              </a:rPr>
              <a:t>return </a:t>
            </a:r>
            <a:r>
              <a:rPr lang="en-US" dirty="0">
                <a:latin typeface="Cambria" pitchFamily="18" charset="0"/>
              </a:rPr>
              <a:t>0; </a:t>
            </a:r>
            <a:endParaRPr lang="en-US" dirty="0" smtClean="0">
              <a:latin typeface="Cambria" pitchFamily="18" charset="0"/>
            </a:endParaRPr>
          </a:p>
          <a:p>
            <a:pPr marL="0" indent="0">
              <a:buNone/>
            </a:pPr>
            <a:r>
              <a:rPr lang="en-US" dirty="0" smtClean="0">
                <a:latin typeface="Cambria" pitchFamily="18" charset="0"/>
              </a:rPr>
              <a:t>}</a:t>
            </a:r>
            <a:endParaRPr lang="en-US" dirty="0">
              <a:latin typeface="Cambria" pitchFamily="18" charset="0"/>
            </a:endParaRPr>
          </a:p>
        </p:txBody>
      </p:sp>
    </p:spTree>
    <p:extLst>
      <p:ext uri="{BB962C8B-B14F-4D97-AF65-F5344CB8AC3E}">
        <p14:creationId xmlns:p14="http://schemas.microsoft.com/office/powerpoint/2010/main" val="423105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25000"/>
                  </a:schemeClr>
                </a:solidFill>
                <a:latin typeface="Cambria" pitchFamily="18" charset="0"/>
              </a:rPr>
              <a:t>Streams in C++</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a:xfrm>
            <a:off x="457200" y="1981200"/>
            <a:ext cx="8229600" cy="2667000"/>
          </a:xfrm>
        </p:spPr>
        <p:txBody>
          <a:bodyPr>
            <a:normAutofit/>
          </a:bodyPr>
          <a:lstStyle/>
          <a:p>
            <a:r>
              <a:rPr lang="en-US" dirty="0">
                <a:latin typeface="Cambria" pitchFamily="18" charset="0"/>
              </a:rPr>
              <a:t>Stream is sequence of bytes</a:t>
            </a:r>
          </a:p>
          <a:p>
            <a:r>
              <a:rPr lang="en-US" dirty="0">
                <a:latin typeface="Cambria" pitchFamily="18" charset="0"/>
              </a:rPr>
              <a:t>Interface between I/O and Program</a:t>
            </a:r>
          </a:p>
          <a:p>
            <a:r>
              <a:rPr lang="en-US" dirty="0">
                <a:latin typeface="Cambria" pitchFamily="18" charset="0"/>
              </a:rPr>
              <a:t>Two streams </a:t>
            </a:r>
          </a:p>
          <a:p>
            <a:pPr lvl="1"/>
            <a:r>
              <a:rPr lang="en-US" dirty="0">
                <a:latin typeface="Cambria" pitchFamily="18" charset="0"/>
              </a:rPr>
              <a:t>Input stream </a:t>
            </a:r>
          </a:p>
          <a:p>
            <a:pPr lvl="1"/>
            <a:r>
              <a:rPr lang="en-US" dirty="0">
                <a:latin typeface="Cambria" pitchFamily="18" charset="0"/>
              </a:rPr>
              <a:t>Output </a:t>
            </a:r>
            <a:r>
              <a:rPr lang="en-US" dirty="0" smtClean="0">
                <a:latin typeface="Cambria" pitchFamily="18" charset="0"/>
              </a:rPr>
              <a:t>stream</a:t>
            </a:r>
            <a:endParaRPr lang="en-IN" dirty="0">
              <a:latin typeface="Cambria" pitchFamily="18" charset="0"/>
            </a:endParaRPr>
          </a:p>
          <a:p>
            <a:endParaRPr lang="en-US" dirty="0">
              <a:latin typeface="Cambria" pitchFamily="18" charset="0"/>
            </a:endParaRPr>
          </a:p>
        </p:txBody>
      </p:sp>
    </p:spTree>
    <p:extLst>
      <p:ext uri="{BB962C8B-B14F-4D97-AF65-F5344CB8AC3E}">
        <p14:creationId xmlns:p14="http://schemas.microsoft.com/office/powerpoint/2010/main" val="564041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chemeClr val="bg2">
                    <a:lumMod val="25000"/>
                  </a:schemeClr>
                </a:solidFill>
                <a:latin typeface="Cambria" pitchFamily="18" charset="0"/>
              </a:rPr>
              <a:t>Program to count number of characters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latin typeface="Cambria" pitchFamily="18" charset="0"/>
                <a:cs typeface="Times New Roman" pitchFamily="18" charset="0"/>
              </a:rPr>
              <a:t>#</a:t>
            </a:r>
            <a:r>
              <a:rPr lang="en-US" dirty="0">
                <a:latin typeface="Cambria" pitchFamily="18" charset="0"/>
                <a:cs typeface="Times New Roman" pitchFamily="18" charset="0"/>
              </a:rPr>
              <a:t>include&lt;fstream&gt; </a:t>
            </a:r>
            <a:endParaRPr lang="en-US" dirty="0" smtClean="0">
              <a:latin typeface="Cambria" pitchFamily="18" charset="0"/>
              <a:cs typeface="Times New Roman" pitchFamily="18" charset="0"/>
            </a:endParaRPr>
          </a:p>
          <a:p>
            <a:pPr marL="0" indent="0">
              <a:buNone/>
            </a:pPr>
            <a:r>
              <a:rPr lang="en-US" dirty="0" smtClean="0">
                <a:latin typeface="Cambria" pitchFamily="18" charset="0"/>
                <a:cs typeface="Times New Roman" pitchFamily="18" charset="0"/>
              </a:rPr>
              <a:t>#</a:t>
            </a:r>
            <a:r>
              <a:rPr lang="en-US" dirty="0">
                <a:latin typeface="Cambria" pitchFamily="18" charset="0"/>
                <a:cs typeface="Times New Roman" pitchFamily="18" charset="0"/>
              </a:rPr>
              <a:t>include&lt;</a:t>
            </a:r>
            <a:r>
              <a:rPr lang="en-US" dirty="0" err="1">
                <a:latin typeface="Cambria" pitchFamily="18" charset="0"/>
                <a:cs typeface="Times New Roman" pitchFamily="18" charset="0"/>
              </a:rPr>
              <a:t>iostream</a:t>
            </a:r>
            <a:r>
              <a:rPr lang="en-US" dirty="0">
                <a:latin typeface="Cambria" pitchFamily="18" charset="0"/>
                <a:cs typeface="Times New Roman" pitchFamily="18" charset="0"/>
              </a:rPr>
              <a:t>&gt; </a:t>
            </a:r>
            <a:endParaRPr lang="en-US" dirty="0" smtClean="0">
              <a:latin typeface="Cambria" pitchFamily="18" charset="0"/>
              <a:cs typeface="Times New Roman" pitchFamily="18" charset="0"/>
            </a:endParaRPr>
          </a:p>
          <a:p>
            <a:pPr marL="0" indent="0">
              <a:buNone/>
            </a:pPr>
            <a:r>
              <a:rPr lang="en-US" dirty="0" smtClean="0">
                <a:latin typeface="Cambria" pitchFamily="18" charset="0"/>
                <a:cs typeface="Times New Roman" pitchFamily="18" charset="0"/>
              </a:rPr>
              <a:t>using </a:t>
            </a:r>
            <a:r>
              <a:rPr lang="en-US" dirty="0">
                <a:latin typeface="Cambria" pitchFamily="18" charset="0"/>
                <a:cs typeface="Times New Roman" pitchFamily="18" charset="0"/>
              </a:rPr>
              <a:t>namespace </a:t>
            </a:r>
            <a:r>
              <a:rPr lang="en-US" dirty="0" err="1">
                <a:latin typeface="Cambria" pitchFamily="18" charset="0"/>
                <a:cs typeface="Times New Roman" pitchFamily="18" charset="0"/>
              </a:rPr>
              <a:t>std</a:t>
            </a:r>
            <a:r>
              <a:rPr lang="en-US" dirty="0">
                <a:latin typeface="Cambria" pitchFamily="18" charset="0"/>
                <a:cs typeface="Times New Roman" pitchFamily="18" charset="0"/>
              </a:rPr>
              <a:t>; </a:t>
            </a:r>
            <a:endParaRPr lang="en-US" dirty="0" smtClean="0">
              <a:latin typeface="Cambria" pitchFamily="18" charset="0"/>
              <a:cs typeface="Times New Roman" pitchFamily="18" charset="0"/>
            </a:endParaRPr>
          </a:p>
          <a:p>
            <a:pPr marL="0" indent="0">
              <a:buNone/>
            </a:pPr>
            <a:r>
              <a:rPr lang="en-US" dirty="0" err="1" smtClean="0">
                <a:latin typeface="Cambria" pitchFamily="18" charset="0"/>
                <a:cs typeface="Times New Roman" pitchFamily="18" charset="0"/>
              </a:rPr>
              <a:t>int</a:t>
            </a:r>
            <a:r>
              <a:rPr lang="en-US" dirty="0" smtClean="0">
                <a:latin typeface="Cambria" pitchFamily="18" charset="0"/>
                <a:cs typeface="Times New Roman" pitchFamily="18" charset="0"/>
              </a:rPr>
              <a:t> </a:t>
            </a:r>
            <a:r>
              <a:rPr lang="en-US" dirty="0">
                <a:latin typeface="Cambria" pitchFamily="18" charset="0"/>
                <a:cs typeface="Times New Roman" pitchFamily="18" charset="0"/>
              </a:rPr>
              <a:t>main</a:t>
            </a:r>
            <a:r>
              <a:rPr lang="en-US" dirty="0" smtClean="0">
                <a:latin typeface="Cambria" pitchFamily="18" charset="0"/>
                <a:cs typeface="Times New Roman" pitchFamily="18" charset="0"/>
              </a:rPr>
              <a:t>( ) </a:t>
            </a:r>
            <a:r>
              <a:rPr lang="en-US" dirty="0">
                <a:latin typeface="Cambria" pitchFamily="18" charset="0"/>
                <a:cs typeface="Times New Roman" pitchFamily="18" charset="0"/>
              </a:rPr>
              <a:t>{ </a:t>
            </a:r>
            <a:endParaRPr lang="en-US" dirty="0" smtClean="0">
              <a:latin typeface="Cambria" pitchFamily="18" charset="0"/>
              <a:cs typeface="Times New Roman" pitchFamily="18" charset="0"/>
            </a:endParaRPr>
          </a:p>
          <a:p>
            <a:pPr marL="0" indent="0">
              <a:buNone/>
            </a:pPr>
            <a:r>
              <a:rPr lang="en-US" dirty="0">
                <a:latin typeface="Cambria" pitchFamily="18" charset="0"/>
                <a:cs typeface="Times New Roman" pitchFamily="18" charset="0"/>
              </a:rPr>
              <a:t>	</a:t>
            </a:r>
            <a:r>
              <a:rPr lang="en-US" dirty="0" err="1" smtClean="0">
                <a:latin typeface="Cambria" pitchFamily="18" charset="0"/>
                <a:cs typeface="Times New Roman" pitchFamily="18" charset="0"/>
              </a:rPr>
              <a:t>ifstream</a:t>
            </a:r>
            <a:r>
              <a:rPr lang="en-US" dirty="0" smtClean="0">
                <a:latin typeface="Cambria" pitchFamily="18" charset="0"/>
                <a:cs typeface="Times New Roman" pitchFamily="18" charset="0"/>
              </a:rPr>
              <a:t> </a:t>
            </a:r>
            <a:r>
              <a:rPr lang="en-US" dirty="0">
                <a:latin typeface="Cambria" pitchFamily="18" charset="0"/>
                <a:cs typeface="Times New Roman" pitchFamily="18" charset="0"/>
              </a:rPr>
              <a:t>fin; </a:t>
            </a:r>
            <a:endParaRPr lang="en-US" dirty="0" smtClean="0">
              <a:latin typeface="Cambria" pitchFamily="18" charset="0"/>
              <a:cs typeface="Times New Roman" pitchFamily="18" charset="0"/>
            </a:endParaRPr>
          </a:p>
          <a:p>
            <a:pPr marL="0" indent="0">
              <a:buNone/>
            </a:pPr>
            <a:r>
              <a:rPr lang="en-US" dirty="0">
                <a:latin typeface="Cambria" pitchFamily="18" charset="0"/>
                <a:cs typeface="Times New Roman" pitchFamily="18" charset="0"/>
              </a:rPr>
              <a:t>	</a:t>
            </a:r>
            <a:r>
              <a:rPr lang="en-US" dirty="0" err="1" smtClean="0">
                <a:latin typeface="Cambria" pitchFamily="18" charset="0"/>
                <a:cs typeface="Times New Roman" pitchFamily="18" charset="0"/>
              </a:rPr>
              <a:t>fin.open</a:t>
            </a:r>
            <a:r>
              <a:rPr lang="en-US" dirty="0">
                <a:latin typeface="Cambria" pitchFamily="18" charset="0"/>
                <a:cs typeface="Times New Roman" pitchFamily="18" charset="0"/>
              </a:rPr>
              <a:t>("out.txt"); </a:t>
            </a:r>
            <a:endParaRPr lang="en-US" dirty="0" smtClean="0">
              <a:latin typeface="Cambria" pitchFamily="18" charset="0"/>
              <a:cs typeface="Times New Roman" pitchFamily="18" charset="0"/>
            </a:endParaRPr>
          </a:p>
          <a:p>
            <a:pPr marL="0" indent="0">
              <a:buNone/>
            </a:pPr>
            <a:r>
              <a:rPr lang="en-US" dirty="0">
                <a:latin typeface="Cambria" pitchFamily="18" charset="0"/>
                <a:cs typeface="Times New Roman" pitchFamily="18" charset="0"/>
              </a:rPr>
              <a:t>	</a:t>
            </a:r>
            <a:r>
              <a:rPr lang="en-US" dirty="0" err="1" smtClean="0">
                <a:latin typeface="Cambria" pitchFamily="18" charset="0"/>
                <a:cs typeface="Times New Roman" pitchFamily="18" charset="0"/>
              </a:rPr>
              <a:t>int</a:t>
            </a:r>
            <a:r>
              <a:rPr lang="en-US" dirty="0" smtClean="0">
                <a:latin typeface="Cambria" pitchFamily="18" charset="0"/>
                <a:cs typeface="Times New Roman" pitchFamily="18" charset="0"/>
              </a:rPr>
              <a:t> </a:t>
            </a:r>
            <a:r>
              <a:rPr lang="en-US" dirty="0">
                <a:latin typeface="Cambria" pitchFamily="18" charset="0"/>
                <a:cs typeface="Times New Roman" pitchFamily="18" charset="0"/>
              </a:rPr>
              <a:t>count = 0; </a:t>
            </a:r>
            <a:endParaRPr lang="en-US" dirty="0" smtClean="0">
              <a:latin typeface="Cambria" pitchFamily="18" charset="0"/>
              <a:cs typeface="Times New Roman" pitchFamily="18" charset="0"/>
            </a:endParaRPr>
          </a:p>
          <a:p>
            <a:pPr marL="0" indent="0">
              <a:buNone/>
            </a:pPr>
            <a:r>
              <a:rPr lang="en-US" dirty="0">
                <a:latin typeface="Cambria" pitchFamily="18" charset="0"/>
                <a:cs typeface="Times New Roman" pitchFamily="18" charset="0"/>
              </a:rPr>
              <a:t>	</a:t>
            </a:r>
            <a:r>
              <a:rPr lang="en-US" dirty="0" smtClean="0">
                <a:latin typeface="Cambria" pitchFamily="18" charset="0"/>
                <a:cs typeface="Times New Roman" pitchFamily="18" charset="0"/>
              </a:rPr>
              <a:t>char </a:t>
            </a:r>
            <a:r>
              <a:rPr lang="en-US" dirty="0" err="1">
                <a:latin typeface="Cambria" pitchFamily="18" charset="0"/>
                <a:cs typeface="Times New Roman" pitchFamily="18" charset="0"/>
              </a:rPr>
              <a:t>ch</a:t>
            </a:r>
            <a:r>
              <a:rPr lang="en-US" dirty="0">
                <a:latin typeface="Cambria" pitchFamily="18" charset="0"/>
                <a:cs typeface="Times New Roman" pitchFamily="18" charset="0"/>
              </a:rPr>
              <a:t>; </a:t>
            </a:r>
            <a:endParaRPr lang="en-US" dirty="0" smtClean="0">
              <a:latin typeface="Cambria" pitchFamily="18" charset="0"/>
              <a:cs typeface="Times New Roman" pitchFamily="18" charset="0"/>
            </a:endParaRPr>
          </a:p>
          <a:p>
            <a:pPr marL="0" indent="0">
              <a:buNone/>
            </a:pPr>
            <a:r>
              <a:rPr lang="en-US" dirty="0">
                <a:latin typeface="Cambria" pitchFamily="18" charset="0"/>
                <a:cs typeface="Times New Roman" pitchFamily="18" charset="0"/>
              </a:rPr>
              <a:t>	</a:t>
            </a:r>
            <a:r>
              <a:rPr lang="en-US" dirty="0" smtClean="0">
                <a:latin typeface="Cambria" pitchFamily="18" charset="0"/>
                <a:cs typeface="Times New Roman" pitchFamily="18" charset="0"/>
              </a:rPr>
              <a:t>while</a:t>
            </a:r>
            <a:r>
              <a:rPr lang="en-US" dirty="0">
                <a:latin typeface="Cambria" pitchFamily="18" charset="0"/>
                <a:cs typeface="Times New Roman" pitchFamily="18" charset="0"/>
              </a:rPr>
              <a:t>(!</a:t>
            </a:r>
            <a:r>
              <a:rPr lang="en-US" dirty="0" err="1">
                <a:latin typeface="Cambria" pitchFamily="18" charset="0"/>
                <a:cs typeface="Times New Roman" pitchFamily="18" charset="0"/>
              </a:rPr>
              <a:t>fin.eof</a:t>
            </a:r>
            <a:r>
              <a:rPr lang="en-US" dirty="0">
                <a:latin typeface="Cambria" pitchFamily="18" charset="0"/>
                <a:cs typeface="Times New Roman" pitchFamily="18" charset="0"/>
              </a:rPr>
              <a:t>()) { </a:t>
            </a:r>
            <a:endParaRPr lang="en-US" dirty="0" smtClean="0">
              <a:latin typeface="Cambria" pitchFamily="18" charset="0"/>
              <a:cs typeface="Times New Roman" pitchFamily="18" charset="0"/>
            </a:endParaRPr>
          </a:p>
          <a:p>
            <a:pPr marL="0" indent="0">
              <a:buNone/>
            </a:pPr>
            <a:r>
              <a:rPr lang="en-US" dirty="0">
                <a:latin typeface="Cambria" pitchFamily="18" charset="0"/>
                <a:cs typeface="Times New Roman" pitchFamily="18" charset="0"/>
              </a:rPr>
              <a:t>	</a:t>
            </a:r>
            <a:r>
              <a:rPr lang="en-US" dirty="0" smtClean="0">
                <a:latin typeface="Cambria" pitchFamily="18" charset="0"/>
                <a:cs typeface="Times New Roman" pitchFamily="18" charset="0"/>
              </a:rPr>
              <a:t>	</a:t>
            </a:r>
            <a:r>
              <a:rPr lang="en-US" dirty="0" err="1" smtClean="0">
                <a:latin typeface="Cambria" pitchFamily="18" charset="0"/>
                <a:cs typeface="Times New Roman" pitchFamily="18" charset="0"/>
              </a:rPr>
              <a:t>fin.get</a:t>
            </a:r>
            <a:r>
              <a:rPr lang="en-US" dirty="0" smtClean="0">
                <a:latin typeface="Cambria" pitchFamily="18" charset="0"/>
                <a:cs typeface="Times New Roman" pitchFamily="18" charset="0"/>
              </a:rPr>
              <a:t>(</a:t>
            </a:r>
            <a:r>
              <a:rPr lang="en-US" dirty="0" err="1" smtClean="0">
                <a:latin typeface="Cambria" pitchFamily="18" charset="0"/>
                <a:cs typeface="Times New Roman" pitchFamily="18" charset="0"/>
              </a:rPr>
              <a:t>ch</a:t>
            </a:r>
            <a:r>
              <a:rPr lang="en-US" dirty="0">
                <a:latin typeface="Cambria" pitchFamily="18" charset="0"/>
                <a:cs typeface="Times New Roman" pitchFamily="18" charset="0"/>
              </a:rPr>
              <a:t>); </a:t>
            </a:r>
            <a:endParaRPr lang="en-US" dirty="0" smtClean="0">
              <a:latin typeface="Cambria" pitchFamily="18" charset="0"/>
              <a:cs typeface="Times New Roman" pitchFamily="18" charset="0"/>
            </a:endParaRPr>
          </a:p>
          <a:p>
            <a:pPr marL="0" indent="0">
              <a:buNone/>
            </a:pPr>
            <a:r>
              <a:rPr lang="en-US" dirty="0">
                <a:latin typeface="Cambria" pitchFamily="18" charset="0"/>
                <a:cs typeface="Times New Roman" pitchFamily="18" charset="0"/>
              </a:rPr>
              <a:t>	</a:t>
            </a:r>
            <a:r>
              <a:rPr lang="en-US" dirty="0" smtClean="0">
                <a:latin typeface="Cambria" pitchFamily="18" charset="0"/>
                <a:cs typeface="Times New Roman" pitchFamily="18" charset="0"/>
              </a:rPr>
              <a:t>	count</a:t>
            </a:r>
            <a:r>
              <a:rPr lang="en-US" dirty="0">
                <a:latin typeface="Cambria" pitchFamily="18" charset="0"/>
                <a:cs typeface="Times New Roman" pitchFamily="18" charset="0"/>
              </a:rPr>
              <a:t>++; </a:t>
            </a:r>
            <a:endParaRPr lang="en-US" dirty="0" smtClean="0">
              <a:latin typeface="Cambria" pitchFamily="18" charset="0"/>
              <a:cs typeface="Times New Roman" pitchFamily="18" charset="0"/>
            </a:endParaRPr>
          </a:p>
          <a:p>
            <a:pPr marL="0" indent="0">
              <a:buNone/>
            </a:pPr>
            <a:r>
              <a:rPr lang="en-US" dirty="0">
                <a:latin typeface="Cambria" pitchFamily="18" charset="0"/>
                <a:cs typeface="Times New Roman" pitchFamily="18" charset="0"/>
              </a:rPr>
              <a:t>	</a:t>
            </a:r>
            <a:r>
              <a:rPr lang="en-US" dirty="0" smtClean="0">
                <a:latin typeface="Cambria" pitchFamily="18" charset="0"/>
                <a:cs typeface="Times New Roman" pitchFamily="18" charset="0"/>
              </a:rPr>
              <a:t>} </a:t>
            </a:r>
          </a:p>
          <a:p>
            <a:pPr marL="0" indent="0">
              <a:buNone/>
            </a:pPr>
            <a:r>
              <a:rPr lang="en-US" dirty="0">
                <a:latin typeface="Cambria" pitchFamily="18" charset="0"/>
                <a:cs typeface="Times New Roman" pitchFamily="18" charset="0"/>
              </a:rPr>
              <a:t>	</a:t>
            </a:r>
            <a:r>
              <a:rPr lang="en-US" dirty="0" err="1" smtClean="0">
                <a:latin typeface="Cambria" pitchFamily="18" charset="0"/>
                <a:cs typeface="Times New Roman" pitchFamily="18" charset="0"/>
              </a:rPr>
              <a:t>cout</a:t>
            </a:r>
            <a:r>
              <a:rPr lang="en-US" dirty="0" smtClean="0">
                <a:latin typeface="Cambria" pitchFamily="18" charset="0"/>
                <a:cs typeface="Times New Roman" pitchFamily="18" charset="0"/>
              </a:rPr>
              <a:t> </a:t>
            </a:r>
            <a:r>
              <a:rPr lang="en-US" dirty="0">
                <a:latin typeface="Cambria" pitchFamily="18" charset="0"/>
                <a:cs typeface="Times New Roman" pitchFamily="18" charset="0"/>
              </a:rPr>
              <a:t>&lt;&lt; "Number of characters in file are " &lt;&lt; count; </a:t>
            </a:r>
            <a:r>
              <a:rPr lang="en-US" dirty="0" smtClean="0">
                <a:latin typeface="Cambria" pitchFamily="18" charset="0"/>
                <a:cs typeface="Times New Roman" pitchFamily="18" charset="0"/>
              </a:rPr>
              <a:t>	</a:t>
            </a:r>
            <a:r>
              <a:rPr lang="en-US" dirty="0" err="1" smtClean="0">
                <a:latin typeface="Cambria" pitchFamily="18" charset="0"/>
                <a:cs typeface="Times New Roman" pitchFamily="18" charset="0"/>
              </a:rPr>
              <a:t>fin.close</a:t>
            </a:r>
            <a:r>
              <a:rPr lang="en-US" dirty="0" smtClean="0">
                <a:latin typeface="Cambria" pitchFamily="18" charset="0"/>
                <a:cs typeface="Times New Roman" pitchFamily="18" charset="0"/>
              </a:rPr>
              <a:t>( ); </a:t>
            </a:r>
          </a:p>
          <a:p>
            <a:pPr marL="0" indent="0">
              <a:buNone/>
            </a:pPr>
            <a:r>
              <a:rPr lang="en-US" dirty="0">
                <a:latin typeface="Cambria" pitchFamily="18" charset="0"/>
                <a:cs typeface="Times New Roman" pitchFamily="18" charset="0"/>
              </a:rPr>
              <a:t>	</a:t>
            </a:r>
            <a:r>
              <a:rPr lang="en-US" dirty="0" smtClean="0">
                <a:latin typeface="Cambria" pitchFamily="18" charset="0"/>
                <a:cs typeface="Times New Roman" pitchFamily="18" charset="0"/>
              </a:rPr>
              <a:t>return </a:t>
            </a:r>
            <a:r>
              <a:rPr lang="en-US" dirty="0">
                <a:latin typeface="Cambria" pitchFamily="18" charset="0"/>
                <a:cs typeface="Times New Roman" pitchFamily="18" charset="0"/>
              </a:rPr>
              <a:t>0; </a:t>
            </a:r>
            <a:endParaRPr lang="en-US" dirty="0" smtClean="0">
              <a:latin typeface="Cambria" pitchFamily="18" charset="0"/>
              <a:cs typeface="Times New Roman" pitchFamily="18" charset="0"/>
            </a:endParaRPr>
          </a:p>
          <a:p>
            <a:pPr marL="0" indent="0">
              <a:buNone/>
            </a:pPr>
            <a:r>
              <a:rPr lang="en-US" dirty="0" smtClean="0">
                <a:latin typeface="Cambria" pitchFamily="18" charset="0"/>
                <a:cs typeface="Times New Roman" pitchFamily="18" charset="0"/>
              </a:rPr>
              <a:t>} </a:t>
            </a:r>
            <a:endParaRPr lang="en-US" dirty="0">
              <a:latin typeface="Cambria" pitchFamily="18" charset="0"/>
              <a:cs typeface="Times New Roman" pitchFamily="18" charset="0"/>
            </a:endParaRPr>
          </a:p>
        </p:txBody>
      </p:sp>
    </p:spTree>
    <p:extLst>
      <p:ext uri="{BB962C8B-B14F-4D97-AF65-F5344CB8AC3E}">
        <p14:creationId xmlns:p14="http://schemas.microsoft.com/office/powerpoint/2010/main" val="1901506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a:solidFill>
                  <a:schemeClr val="bg2">
                    <a:lumMod val="25000"/>
                  </a:schemeClr>
                </a:solidFill>
              </a:rPr>
              <a:t>Program to count number of </a:t>
            </a:r>
            <a:r>
              <a:rPr lang="en-US" sz="3400" dirty="0" smtClean="0">
                <a:solidFill>
                  <a:schemeClr val="bg2">
                    <a:lumMod val="25000"/>
                  </a:schemeClr>
                </a:solidFill>
              </a:rPr>
              <a:t>words</a:t>
            </a:r>
            <a:endParaRPr lang="en-US" sz="3400" dirty="0">
              <a:solidFill>
                <a:schemeClr val="bg2">
                  <a:lumMod val="25000"/>
                </a:schemeClr>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Cambria" pitchFamily="18" charset="0"/>
                <a:cs typeface="Times New Roman" pitchFamily="18" charset="0"/>
              </a:rPr>
              <a:t>#</a:t>
            </a:r>
            <a:r>
              <a:rPr lang="en-US" dirty="0">
                <a:latin typeface="Cambria" pitchFamily="18" charset="0"/>
                <a:cs typeface="Times New Roman" pitchFamily="18" charset="0"/>
              </a:rPr>
              <a:t>include&lt;fstream&gt; </a:t>
            </a:r>
            <a:endParaRPr lang="en-US" dirty="0" smtClean="0">
              <a:latin typeface="Cambria" pitchFamily="18" charset="0"/>
              <a:cs typeface="Times New Roman" pitchFamily="18" charset="0"/>
            </a:endParaRPr>
          </a:p>
          <a:p>
            <a:pPr marL="0" indent="0">
              <a:buNone/>
            </a:pPr>
            <a:r>
              <a:rPr lang="en-US" dirty="0" smtClean="0">
                <a:latin typeface="Cambria" pitchFamily="18" charset="0"/>
                <a:cs typeface="Times New Roman" pitchFamily="18" charset="0"/>
              </a:rPr>
              <a:t>#</a:t>
            </a:r>
            <a:r>
              <a:rPr lang="en-US" dirty="0">
                <a:latin typeface="Cambria" pitchFamily="18" charset="0"/>
                <a:cs typeface="Times New Roman" pitchFamily="18" charset="0"/>
              </a:rPr>
              <a:t>include&lt;</a:t>
            </a:r>
            <a:r>
              <a:rPr lang="en-US" dirty="0" err="1">
                <a:latin typeface="Cambria" pitchFamily="18" charset="0"/>
                <a:cs typeface="Times New Roman" pitchFamily="18" charset="0"/>
              </a:rPr>
              <a:t>iostream</a:t>
            </a:r>
            <a:r>
              <a:rPr lang="en-US" dirty="0">
                <a:latin typeface="Cambria" pitchFamily="18" charset="0"/>
                <a:cs typeface="Times New Roman" pitchFamily="18" charset="0"/>
              </a:rPr>
              <a:t>&gt; </a:t>
            </a:r>
            <a:endParaRPr lang="en-US" dirty="0" smtClean="0">
              <a:latin typeface="Cambria" pitchFamily="18" charset="0"/>
              <a:cs typeface="Times New Roman" pitchFamily="18" charset="0"/>
            </a:endParaRPr>
          </a:p>
          <a:p>
            <a:pPr marL="0" indent="0">
              <a:buNone/>
            </a:pPr>
            <a:r>
              <a:rPr lang="en-US" dirty="0" smtClean="0">
                <a:latin typeface="Cambria" pitchFamily="18" charset="0"/>
                <a:cs typeface="Times New Roman" pitchFamily="18" charset="0"/>
              </a:rPr>
              <a:t>using </a:t>
            </a:r>
            <a:r>
              <a:rPr lang="en-US" dirty="0">
                <a:latin typeface="Cambria" pitchFamily="18" charset="0"/>
                <a:cs typeface="Times New Roman" pitchFamily="18" charset="0"/>
              </a:rPr>
              <a:t>namespace </a:t>
            </a:r>
            <a:r>
              <a:rPr lang="en-US" dirty="0" err="1">
                <a:latin typeface="Cambria" pitchFamily="18" charset="0"/>
                <a:cs typeface="Times New Roman" pitchFamily="18" charset="0"/>
              </a:rPr>
              <a:t>std</a:t>
            </a:r>
            <a:r>
              <a:rPr lang="en-US" dirty="0">
                <a:latin typeface="Cambria" pitchFamily="18" charset="0"/>
                <a:cs typeface="Times New Roman" pitchFamily="18" charset="0"/>
              </a:rPr>
              <a:t>; </a:t>
            </a:r>
            <a:endParaRPr lang="en-US" dirty="0" smtClean="0">
              <a:latin typeface="Cambria" pitchFamily="18" charset="0"/>
              <a:cs typeface="Times New Roman" pitchFamily="18" charset="0"/>
            </a:endParaRPr>
          </a:p>
          <a:p>
            <a:pPr marL="0" indent="0">
              <a:buNone/>
            </a:pPr>
            <a:r>
              <a:rPr lang="en-US" dirty="0" err="1" smtClean="0">
                <a:latin typeface="Cambria" pitchFamily="18" charset="0"/>
                <a:cs typeface="Times New Roman" pitchFamily="18" charset="0"/>
              </a:rPr>
              <a:t>int</a:t>
            </a:r>
            <a:r>
              <a:rPr lang="en-US" dirty="0" smtClean="0">
                <a:latin typeface="Cambria" pitchFamily="18" charset="0"/>
                <a:cs typeface="Times New Roman" pitchFamily="18" charset="0"/>
              </a:rPr>
              <a:t> </a:t>
            </a:r>
            <a:r>
              <a:rPr lang="en-US" dirty="0">
                <a:latin typeface="Cambria" pitchFamily="18" charset="0"/>
                <a:cs typeface="Times New Roman" pitchFamily="18" charset="0"/>
              </a:rPr>
              <a:t>main</a:t>
            </a:r>
            <a:r>
              <a:rPr lang="en-US" dirty="0" smtClean="0">
                <a:latin typeface="Cambria" pitchFamily="18" charset="0"/>
                <a:cs typeface="Times New Roman" pitchFamily="18" charset="0"/>
              </a:rPr>
              <a:t>( ) </a:t>
            </a:r>
            <a:r>
              <a:rPr lang="en-US" dirty="0">
                <a:latin typeface="Cambria" pitchFamily="18" charset="0"/>
                <a:cs typeface="Times New Roman" pitchFamily="18" charset="0"/>
              </a:rPr>
              <a:t>{ </a:t>
            </a:r>
            <a:endParaRPr lang="en-US" dirty="0" smtClean="0">
              <a:latin typeface="Cambria" pitchFamily="18" charset="0"/>
              <a:cs typeface="Times New Roman" pitchFamily="18" charset="0"/>
            </a:endParaRPr>
          </a:p>
          <a:p>
            <a:pPr marL="0" indent="0">
              <a:buNone/>
            </a:pPr>
            <a:r>
              <a:rPr lang="en-US" dirty="0">
                <a:latin typeface="Cambria" pitchFamily="18" charset="0"/>
                <a:cs typeface="Times New Roman" pitchFamily="18" charset="0"/>
              </a:rPr>
              <a:t>	</a:t>
            </a:r>
            <a:r>
              <a:rPr lang="en-US" dirty="0" err="1" smtClean="0">
                <a:latin typeface="Cambria" pitchFamily="18" charset="0"/>
                <a:cs typeface="Times New Roman" pitchFamily="18" charset="0"/>
              </a:rPr>
              <a:t>ifstream</a:t>
            </a:r>
            <a:r>
              <a:rPr lang="en-US" dirty="0" smtClean="0">
                <a:latin typeface="Cambria" pitchFamily="18" charset="0"/>
                <a:cs typeface="Times New Roman" pitchFamily="18" charset="0"/>
              </a:rPr>
              <a:t> </a:t>
            </a:r>
            <a:r>
              <a:rPr lang="en-US" dirty="0">
                <a:latin typeface="Cambria" pitchFamily="18" charset="0"/>
                <a:cs typeface="Times New Roman" pitchFamily="18" charset="0"/>
              </a:rPr>
              <a:t>fin; </a:t>
            </a:r>
            <a:endParaRPr lang="en-US" dirty="0" smtClean="0">
              <a:latin typeface="Cambria" pitchFamily="18" charset="0"/>
              <a:cs typeface="Times New Roman" pitchFamily="18" charset="0"/>
            </a:endParaRPr>
          </a:p>
          <a:p>
            <a:pPr marL="0" indent="0">
              <a:buNone/>
            </a:pPr>
            <a:r>
              <a:rPr lang="en-US" dirty="0">
                <a:latin typeface="Cambria" pitchFamily="18" charset="0"/>
                <a:cs typeface="Times New Roman" pitchFamily="18" charset="0"/>
              </a:rPr>
              <a:t>	</a:t>
            </a:r>
            <a:r>
              <a:rPr lang="en-US" dirty="0" err="1" smtClean="0">
                <a:latin typeface="Cambria" pitchFamily="18" charset="0"/>
                <a:cs typeface="Times New Roman" pitchFamily="18" charset="0"/>
              </a:rPr>
              <a:t>fin.open</a:t>
            </a:r>
            <a:r>
              <a:rPr lang="en-US" dirty="0">
                <a:latin typeface="Cambria" pitchFamily="18" charset="0"/>
                <a:cs typeface="Times New Roman" pitchFamily="18" charset="0"/>
              </a:rPr>
              <a:t>("out.txt"); </a:t>
            </a:r>
            <a:endParaRPr lang="en-US" dirty="0" smtClean="0">
              <a:latin typeface="Cambria" pitchFamily="18" charset="0"/>
              <a:cs typeface="Times New Roman" pitchFamily="18" charset="0"/>
            </a:endParaRPr>
          </a:p>
          <a:p>
            <a:pPr marL="0" indent="0">
              <a:buNone/>
            </a:pPr>
            <a:r>
              <a:rPr lang="en-US" dirty="0">
                <a:latin typeface="Cambria" pitchFamily="18" charset="0"/>
                <a:cs typeface="Times New Roman" pitchFamily="18" charset="0"/>
              </a:rPr>
              <a:t>	</a:t>
            </a:r>
            <a:r>
              <a:rPr lang="en-US" dirty="0" err="1" smtClean="0">
                <a:latin typeface="Cambria" pitchFamily="18" charset="0"/>
                <a:cs typeface="Times New Roman" pitchFamily="18" charset="0"/>
              </a:rPr>
              <a:t>int</a:t>
            </a:r>
            <a:r>
              <a:rPr lang="en-US" dirty="0" smtClean="0">
                <a:latin typeface="Cambria" pitchFamily="18" charset="0"/>
                <a:cs typeface="Times New Roman" pitchFamily="18" charset="0"/>
              </a:rPr>
              <a:t> </a:t>
            </a:r>
            <a:r>
              <a:rPr lang="en-US" dirty="0">
                <a:latin typeface="Cambria" pitchFamily="18" charset="0"/>
                <a:cs typeface="Times New Roman" pitchFamily="18" charset="0"/>
              </a:rPr>
              <a:t>count = 0; </a:t>
            </a:r>
            <a:endParaRPr lang="en-US" dirty="0" smtClean="0">
              <a:latin typeface="Cambria" pitchFamily="18" charset="0"/>
              <a:cs typeface="Times New Roman" pitchFamily="18" charset="0"/>
            </a:endParaRPr>
          </a:p>
          <a:p>
            <a:pPr marL="0" indent="0">
              <a:buNone/>
            </a:pPr>
            <a:r>
              <a:rPr lang="en-US" dirty="0">
                <a:latin typeface="Cambria" pitchFamily="18" charset="0"/>
                <a:cs typeface="Times New Roman" pitchFamily="18" charset="0"/>
              </a:rPr>
              <a:t>	</a:t>
            </a:r>
            <a:r>
              <a:rPr lang="en-US" dirty="0" smtClean="0">
                <a:latin typeface="Cambria" pitchFamily="18" charset="0"/>
                <a:cs typeface="Times New Roman" pitchFamily="18" charset="0"/>
              </a:rPr>
              <a:t>char </a:t>
            </a:r>
            <a:r>
              <a:rPr lang="en-US" dirty="0">
                <a:latin typeface="Cambria" pitchFamily="18" charset="0"/>
                <a:cs typeface="Times New Roman" pitchFamily="18" charset="0"/>
              </a:rPr>
              <a:t>word[30]; </a:t>
            </a:r>
            <a:endParaRPr lang="en-US" dirty="0" smtClean="0">
              <a:latin typeface="Cambria" pitchFamily="18" charset="0"/>
              <a:cs typeface="Times New Roman" pitchFamily="18" charset="0"/>
            </a:endParaRPr>
          </a:p>
          <a:p>
            <a:pPr marL="0" indent="0">
              <a:buNone/>
            </a:pPr>
            <a:r>
              <a:rPr lang="en-US" dirty="0">
                <a:latin typeface="Cambria" pitchFamily="18" charset="0"/>
                <a:cs typeface="Times New Roman" pitchFamily="18" charset="0"/>
              </a:rPr>
              <a:t>	</a:t>
            </a:r>
            <a:r>
              <a:rPr lang="en-US" dirty="0" smtClean="0">
                <a:latin typeface="Cambria" pitchFamily="18" charset="0"/>
                <a:cs typeface="Times New Roman" pitchFamily="18" charset="0"/>
              </a:rPr>
              <a:t>while</a:t>
            </a:r>
            <a:r>
              <a:rPr lang="en-US" dirty="0">
                <a:latin typeface="Cambria" pitchFamily="18" charset="0"/>
                <a:cs typeface="Times New Roman" pitchFamily="18" charset="0"/>
              </a:rPr>
              <a:t>(!</a:t>
            </a:r>
            <a:r>
              <a:rPr lang="en-US" dirty="0" err="1">
                <a:latin typeface="Cambria" pitchFamily="18" charset="0"/>
                <a:cs typeface="Times New Roman" pitchFamily="18" charset="0"/>
              </a:rPr>
              <a:t>fin.eof</a:t>
            </a:r>
            <a:r>
              <a:rPr lang="en-US" dirty="0" smtClean="0">
                <a:latin typeface="Cambria" pitchFamily="18" charset="0"/>
                <a:cs typeface="Times New Roman" pitchFamily="18" charset="0"/>
              </a:rPr>
              <a:t>( )) {</a:t>
            </a:r>
          </a:p>
          <a:p>
            <a:pPr marL="0" indent="0">
              <a:buNone/>
            </a:pPr>
            <a:r>
              <a:rPr lang="en-US" dirty="0">
                <a:latin typeface="Cambria" pitchFamily="18" charset="0"/>
                <a:cs typeface="Times New Roman" pitchFamily="18" charset="0"/>
              </a:rPr>
              <a:t>	</a:t>
            </a:r>
            <a:r>
              <a:rPr lang="en-US" dirty="0" smtClean="0">
                <a:latin typeface="Cambria" pitchFamily="18" charset="0"/>
                <a:cs typeface="Times New Roman" pitchFamily="18" charset="0"/>
              </a:rPr>
              <a:t> </a:t>
            </a:r>
            <a:r>
              <a:rPr lang="en-US" dirty="0">
                <a:latin typeface="Cambria" pitchFamily="18" charset="0"/>
                <a:cs typeface="Times New Roman" pitchFamily="18" charset="0"/>
              </a:rPr>
              <a:t>fin &gt;&gt; word; </a:t>
            </a:r>
            <a:endParaRPr lang="en-US" dirty="0" smtClean="0">
              <a:latin typeface="Cambria" pitchFamily="18" charset="0"/>
              <a:cs typeface="Times New Roman" pitchFamily="18" charset="0"/>
            </a:endParaRPr>
          </a:p>
          <a:p>
            <a:pPr marL="0" indent="0">
              <a:buNone/>
            </a:pPr>
            <a:r>
              <a:rPr lang="en-US" dirty="0">
                <a:latin typeface="Cambria" pitchFamily="18" charset="0"/>
                <a:cs typeface="Times New Roman" pitchFamily="18" charset="0"/>
              </a:rPr>
              <a:t>	</a:t>
            </a:r>
            <a:r>
              <a:rPr lang="en-US" dirty="0" smtClean="0">
                <a:latin typeface="Cambria" pitchFamily="18" charset="0"/>
                <a:cs typeface="Times New Roman" pitchFamily="18" charset="0"/>
              </a:rPr>
              <a:t>count</a:t>
            </a:r>
            <a:r>
              <a:rPr lang="en-US" dirty="0">
                <a:latin typeface="Cambria" pitchFamily="18" charset="0"/>
                <a:cs typeface="Times New Roman" pitchFamily="18" charset="0"/>
              </a:rPr>
              <a:t>++; </a:t>
            </a:r>
            <a:endParaRPr lang="en-US" dirty="0" smtClean="0">
              <a:latin typeface="Cambria" pitchFamily="18" charset="0"/>
              <a:cs typeface="Times New Roman" pitchFamily="18" charset="0"/>
            </a:endParaRPr>
          </a:p>
          <a:p>
            <a:pPr marL="0" indent="0">
              <a:buNone/>
            </a:pPr>
            <a:r>
              <a:rPr lang="en-US" dirty="0">
                <a:latin typeface="Cambria" pitchFamily="18" charset="0"/>
                <a:cs typeface="Times New Roman" pitchFamily="18" charset="0"/>
              </a:rPr>
              <a:t>	</a:t>
            </a:r>
            <a:r>
              <a:rPr lang="en-US" dirty="0" smtClean="0">
                <a:latin typeface="Cambria" pitchFamily="18" charset="0"/>
                <a:cs typeface="Times New Roman" pitchFamily="18" charset="0"/>
              </a:rPr>
              <a:t>} </a:t>
            </a:r>
          </a:p>
          <a:p>
            <a:pPr marL="0" indent="0">
              <a:buNone/>
            </a:pPr>
            <a:r>
              <a:rPr lang="en-US" dirty="0">
                <a:latin typeface="Cambria" pitchFamily="18" charset="0"/>
                <a:cs typeface="Times New Roman" pitchFamily="18" charset="0"/>
              </a:rPr>
              <a:t>	</a:t>
            </a:r>
            <a:r>
              <a:rPr lang="en-US" dirty="0" err="1" smtClean="0">
                <a:latin typeface="Cambria" pitchFamily="18" charset="0"/>
                <a:cs typeface="Times New Roman" pitchFamily="18" charset="0"/>
              </a:rPr>
              <a:t>cout</a:t>
            </a:r>
            <a:r>
              <a:rPr lang="en-US" dirty="0" smtClean="0">
                <a:latin typeface="Cambria" pitchFamily="18" charset="0"/>
                <a:cs typeface="Times New Roman" pitchFamily="18" charset="0"/>
              </a:rPr>
              <a:t> </a:t>
            </a:r>
            <a:r>
              <a:rPr lang="en-US" dirty="0">
                <a:latin typeface="Cambria" pitchFamily="18" charset="0"/>
                <a:cs typeface="Times New Roman" pitchFamily="18" charset="0"/>
              </a:rPr>
              <a:t>&lt;&lt; "Number of words in file are " &lt;&lt; count; </a:t>
            </a:r>
            <a:endParaRPr lang="en-US" dirty="0" smtClean="0">
              <a:latin typeface="Cambria" pitchFamily="18" charset="0"/>
              <a:cs typeface="Times New Roman" pitchFamily="18" charset="0"/>
            </a:endParaRPr>
          </a:p>
          <a:p>
            <a:pPr marL="0" indent="0">
              <a:buNone/>
            </a:pPr>
            <a:r>
              <a:rPr lang="en-US" dirty="0">
                <a:latin typeface="Cambria" pitchFamily="18" charset="0"/>
                <a:cs typeface="Times New Roman" pitchFamily="18" charset="0"/>
              </a:rPr>
              <a:t>	</a:t>
            </a:r>
            <a:r>
              <a:rPr lang="en-US" dirty="0" err="1" smtClean="0">
                <a:latin typeface="Cambria" pitchFamily="18" charset="0"/>
                <a:cs typeface="Times New Roman" pitchFamily="18" charset="0"/>
              </a:rPr>
              <a:t>fin.close</a:t>
            </a:r>
            <a:r>
              <a:rPr lang="en-US" dirty="0">
                <a:latin typeface="Cambria" pitchFamily="18" charset="0"/>
                <a:cs typeface="Times New Roman" pitchFamily="18" charset="0"/>
              </a:rPr>
              <a:t>(); </a:t>
            </a:r>
            <a:endParaRPr lang="en-US" dirty="0" smtClean="0">
              <a:latin typeface="Cambria" pitchFamily="18" charset="0"/>
              <a:cs typeface="Times New Roman" pitchFamily="18" charset="0"/>
            </a:endParaRPr>
          </a:p>
          <a:p>
            <a:pPr marL="0" indent="0">
              <a:buNone/>
            </a:pPr>
            <a:r>
              <a:rPr lang="en-US" dirty="0" smtClean="0">
                <a:latin typeface="Cambria" pitchFamily="18" charset="0"/>
                <a:cs typeface="Times New Roman" pitchFamily="18" charset="0"/>
              </a:rPr>
              <a:t>	return </a:t>
            </a:r>
            <a:r>
              <a:rPr lang="en-US" dirty="0">
                <a:latin typeface="Cambria" pitchFamily="18" charset="0"/>
                <a:cs typeface="Times New Roman" pitchFamily="18" charset="0"/>
              </a:rPr>
              <a:t>0; </a:t>
            </a:r>
            <a:endParaRPr lang="en-US" dirty="0" smtClean="0">
              <a:latin typeface="Cambria" pitchFamily="18" charset="0"/>
              <a:cs typeface="Times New Roman" pitchFamily="18" charset="0"/>
            </a:endParaRPr>
          </a:p>
          <a:p>
            <a:pPr marL="0" indent="0">
              <a:buNone/>
            </a:pPr>
            <a:r>
              <a:rPr lang="en-US" dirty="0" smtClean="0">
                <a:latin typeface="Cambria" pitchFamily="18" charset="0"/>
                <a:cs typeface="Times New Roman" pitchFamily="18" charset="0"/>
              </a:rPr>
              <a:t>} </a:t>
            </a:r>
            <a:endParaRPr lang="en-US" dirty="0">
              <a:latin typeface="Cambria" pitchFamily="18" charset="0"/>
              <a:cs typeface="Times New Roman" pitchFamily="18" charset="0"/>
            </a:endParaRPr>
          </a:p>
        </p:txBody>
      </p:sp>
    </p:spTree>
    <p:extLst>
      <p:ext uri="{BB962C8B-B14F-4D97-AF65-F5344CB8AC3E}">
        <p14:creationId xmlns:p14="http://schemas.microsoft.com/office/powerpoint/2010/main" val="1721501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bg2">
                    <a:lumMod val="25000"/>
                  </a:schemeClr>
                </a:solidFill>
                <a:latin typeface="Cambria" pitchFamily="18" charset="0"/>
              </a:rPr>
              <a:t>Program to count number of </a:t>
            </a:r>
            <a:r>
              <a:rPr lang="en-US" dirty="0" smtClean="0">
                <a:solidFill>
                  <a:schemeClr val="bg2">
                    <a:lumMod val="25000"/>
                  </a:schemeClr>
                </a:solidFill>
                <a:latin typeface="Cambria" pitchFamily="18" charset="0"/>
              </a:rPr>
              <a:t>lines</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Cambria" pitchFamily="18" charset="0"/>
              </a:rPr>
              <a:t>#</a:t>
            </a:r>
            <a:r>
              <a:rPr lang="en-US" dirty="0">
                <a:latin typeface="Cambria" pitchFamily="18" charset="0"/>
              </a:rPr>
              <a:t>include&lt;fstream&gt; </a:t>
            </a:r>
            <a:endParaRPr lang="en-US" dirty="0" smtClean="0">
              <a:latin typeface="Cambria" pitchFamily="18" charset="0"/>
            </a:endParaRPr>
          </a:p>
          <a:p>
            <a:pPr marL="0" indent="0">
              <a:buNone/>
            </a:pPr>
            <a:r>
              <a:rPr lang="en-US" dirty="0" smtClean="0">
                <a:latin typeface="Cambria" pitchFamily="18" charset="0"/>
              </a:rPr>
              <a:t>#</a:t>
            </a:r>
            <a:r>
              <a:rPr lang="en-US" dirty="0">
                <a:latin typeface="Cambria" pitchFamily="18" charset="0"/>
              </a:rPr>
              <a:t>include&lt;</a:t>
            </a:r>
            <a:r>
              <a:rPr lang="en-US" dirty="0" err="1">
                <a:latin typeface="Cambria" pitchFamily="18" charset="0"/>
              </a:rPr>
              <a:t>iostream</a:t>
            </a:r>
            <a:r>
              <a:rPr lang="en-US" dirty="0">
                <a:latin typeface="Cambria" pitchFamily="18" charset="0"/>
              </a:rPr>
              <a:t>&gt; </a:t>
            </a:r>
            <a:endParaRPr lang="en-US" dirty="0" smtClean="0">
              <a:latin typeface="Cambria" pitchFamily="18" charset="0"/>
            </a:endParaRPr>
          </a:p>
          <a:p>
            <a:pPr marL="0" indent="0">
              <a:buNone/>
            </a:pPr>
            <a:r>
              <a:rPr lang="en-US" dirty="0" smtClean="0">
                <a:latin typeface="Cambria" pitchFamily="18" charset="0"/>
              </a:rPr>
              <a:t>using </a:t>
            </a:r>
            <a:r>
              <a:rPr lang="en-US" dirty="0">
                <a:latin typeface="Cambria" pitchFamily="18" charset="0"/>
              </a:rPr>
              <a:t>namespace </a:t>
            </a:r>
            <a:r>
              <a:rPr lang="en-US" dirty="0" err="1">
                <a:latin typeface="Cambria" pitchFamily="18" charset="0"/>
              </a:rPr>
              <a:t>std</a:t>
            </a:r>
            <a:r>
              <a:rPr lang="en-US" dirty="0">
                <a:latin typeface="Cambria" pitchFamily="18" charset="0"/>
              </a:rPr>
              <a:t>; </a:t>
            </a:r>
            <a:endParaRPr lang="en-US" dirty="0" smtClean="0">
              <a:latin typeface="Cambria" pitchFamily="18" charset="0"/>
            </a:endParaRPr>
          </a:p>
          <a:p>
            <a:pPr marL="0" indent="0">
              <a:buNone/>
            </a:pPr>
            <a:r>
              <a:rPr lang="en-US" dirty="0" err="1" smtClean="0">
                <a:latin typeface="Cambria" pitchFamily="18" charset="0"/>
              </a:rPr>
              <a:t>int</a:t>
            </a:r>
            <a:r>
              <a:rPr lang="en-US" dirty="0" smtClean="0">
                <a:latin typeface="Cambria" pitchFamily="18" charset="0"/>
              </a:rPr>
              <a:t> </a:t>
            </a:r>
            <a:r>
              <a:rPr lang="en-US" dirty="0">
                <a:latin typeface="Cambria" pitchFamily="18" charset="0"/>
              </a:rPr>
              <a:t>main() { </a:t>
            </a:r>
            <a:endParaRPr lang="en-US" dirty="0" smtClean="0">
              <a:latin typeface="Cambria" pitchFamily="18" charset="0"/>
            </a:endParaRPr>
          </a:p>
          <a:p>
            <a:pPr marL="0" indent="0">
              <a:buNone/>
            </a:pPr>
            <a:r>
              <a:rPr lang="en-US" dirty="0">
                <a:latin typeface="Cambria" pitchFamily="18" charset="0"/>
              </a:rPr>
              <a:t>	</a:t>
            </a:r>
            <a:r>
              <a:rPr lang="en-US" dirty="0" err="1" smtClean="0">
                <a:latin typeface="Cambria" pitchFamily="18" charset="0"/>
              </a:rPr>
              <a:t>ifstream</a:t>
            </a:r>
            <a:r>
              <a:rPr lang="en-US" dirty="0" smtClean="0">
                <a:latin typeface="Cambria" pitchFamily="18" charset="0"/>
              </a:rPr>
              <a:t> </a:t>
            </a:r>
            <a:r>
              <a:rPr lang="en-US" dirty="0">
                <a:latin typeface="Cambria" pitchFamily="18" charset="0"/>
              </a:rPr>
              <a:t>fin; </a:t>
            </a:r>
            <a:endParaRPr lang="en-US" dirty="0" smtClean="0">
              <a:latin typeface="Cambria" pitchFamily="18" charset="0"/>
            </a:endParaRPr>
          </a:p>
          <a:p>
            <a:pPr marL="0" indent="0">
              <a:buNone/>
            </a:pPr>
            <a:r>
              <a:rPr lang="en-US" dirty="0">
                <a:latin typeface="Cambria" pitchFamily="18" charset="0"/>
              </a:rPr>
              <a:t>	</a:t>
            </a:r>
            <a:r>
              <a:rPr lang="en-US" dirty="0" err="1" smtClean="0">
                <a:latin typeface="Cambria" pitchFamily="18" charset="0"/>
              </a:rPr>
              <a:t>fin.open</a:t>
            </a:r>
            <a:r>
              <a:rPr lang="en-US" dirty="0">
                <a:latin typeface="Cambria" pitchFamily="18" charset="0"/>
              </a:rPr>
              <a:t>("out.txt"); </a:t>
            </a:r>
            <a:endParaRPr lang="en-US" dirty="0" smtClean="0">
              <a:latin typeface="Cambria" pitchFamily="18" charset="0"/>
            </a:endParaRPr>
          </a:p>
          <a:p>
            <a:pPr marL="0" indent="0">
              <a:buNone/>
            </a:pPr>
            <a:r>
              <a:rPr lang="en-US" dirty="0">
                <a:latin typeface="Cambria" pitchFamily="18" charset="0"/>
              </a:rPr>
              <a:t>	</a:t>
            </a:r>
            <a:r>
              <a:rPr lang="en-US" dirty="0" err="1" smtClean="0">
                <a:latin typeface="Cambria" pitchFamily="18" charset="0"/>
              </a:rPr>
              <a:t>int</a:t>
            </a:r>
            <a:r>
              <a:rPr lang="en-US" dirty="0" smtClean="0">
                <a:latin typeface="Cambria" pitchFamily="18" charset="0"/>
              </a:rPr>
              <a:t> </a:t>
            </a:r>
            <a:r>
              <a:rPr lang="en-US" dirty="0">
                <a:latin typeface="Cambria" pitchFamily="18" charset="0"/>
              </a:rPr>
              <a:t>count = 0;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char </a:t>
            </a:r>
            <a:r>
              <a:rPr lang="en-US" dirty="0" err="1">
                <a:latin typeface="Cambria" pitchFamily="18" charset="0"/>
              </a:rPr>
              <a:t>str</a:t>
            </a:r>
            <a:r>
              <a:rPr lang="en-US" dirty="0">
                <a:latin typeface="Cambria" pitchFamily="18" charset="0"/>
              </a:rPr>
              <a:t>[80];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while</a:t>
            </a:r>
            <a:r>
              <a:rPr lang="en-US" dirty="0">
                <a:latin typeface="Cambria" pitchFamily="18" charset="0"/>
              </a:rPr>
              <a:t>(!</a:t>
            </a:r>
            <a:r>
              <a:rPr lang="en-US" dirty="0" err="1">
                <a:latin typeface="Cambria" pitchFamily="18" charset="0"/>
              </a:rPr>
              <a:t>fin.eof</a:t>
            </a:r>
            <a:r>
              <a:rPr lang="en-US" dirty="0" smtClean="0">
                <a:latin typeface="Cambria" pitchFamily="18" charset="0"/>
              </a:rPr>
              <a:t>( )) </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	</a:t>
            </a:r>
            <a:r>
              <a:rPr lang="en-US" dirty="0" err="1" smtClean="0">
                <a:latin typeface="Cambria" pitchFamily="18" charset="0"/>
              </a:rPr>
              <a:t>fin.getline</a:t>
            </a:r>
            <a:r>
              <a:rPr lang="en-US" dirty="0" smtClean="0">
                <a:latin typeface="Cambria" pitchFamily="18" charset="0"/>
              </a:rPr>
              <a:t>(str,80</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	count</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 </a:t>
            </a:r>
          </a:p>
          <a:p>
            <a:pPr marL="0" indent="0">
              <a:buNone/>
            </a:pPr>
            <a:r>
              <a:rPr lang="en-US" dirty="0">
                <a:latin typeface="Cambria" pitchFamily="18" charset="0"/>
              </a:rPr>
              <a:t>	</a:t>
            </a:r>
            <a:r>
              <a:rPr lang="en-US" dirty="0" err="1" smtClean="0">
                <a:latin typeface="Cambria" pitchFamily="18" charset="0"/>
              </a:rPr>
              <a:t>cout</a:t>
            </a:r>
            <a:r>
              <a:rPr lang="en-US" dirty="0" smtClean="0">
                <a:latin typeface="Cambria" pitchFamily="18" charset="0"/>
              </a:rPr>
              <a:t> </a:t>
            </a:r>
            <a:r>
              <a:rPr lang="en-US" dirty="0">
                <a:latin typeface="Cambria" pitchFamily="18" charset="0"/>
              </a:rPr>
              <a:t>&lt;&lt; "Number of lines in file are " &lt;&lt; count; </a:t>
            </a:r>
            <a:endParaRPr lang="en-US" dirty="0" smtClean="0">
              <a:latin typeface="Cambria" pitchFamily="18" charset="0"/>
            </a:endParaRPr>
          </a:p>
          <a:p>
            <a:pPr marL="0" indent="0">
              <a:buNone/>
            </a:pPr>
            <a:r>
              <a:rPr lang="en-US" dirty="0">
                <a:latin typeface="Cambria" pitchFamily="18" charset="0"/>
              </a:rPr>
              <a:t>	</a:t>
            </a:r>
            <a:r>
              <a:rPr lang="en-US" dirty="0" err="1" smtClean="0">
                <a:latin typeface="Cambria" pitchFamily="18" charset="0"/>
              </a:rPr>
              <a:t>fin.close</a:t>
            </a:r>
            <a:r>
              <a:rPr lang="en-US" dirty="0" smtClean="0">
                <a:latin typeface="Cambria" pitchFamily="18" charset="0"/>
              </a:rPr>
              <a:t>( ); </a:t>
            </a:r>
          </a:p>
          <a:p>
            <a:pPr marL="0" indent="0">
              <a:buNone/>
            </a:pPr>
            <a:r>
              <a:rPr lang="en-US" dirty="0">
                <a:latin typeface="Cambria" pitchFamily="18" charset="0"/>
              </a:rPr>
              <a:t>	</a:t>
            </a:r>
            <a:r>
              <a:rPr lang="en-US" dirty="0" smtClean="0">
                <a:latin typeface="Cambria" pitchFamily="18" charset="0"/>
              </a:rPr>
              <a:t>return </a:t>
            </a:r>
            <a:r>
              <a:rPr lang="en-US" dirty="0">
                <a:latin typeface="Cambria" pitchFamily="18" charset="0"/>
              </a:rPr>
              <a:t>0; </a:t>
            </a:r>
            <a:endParaRPr lang="en-US" dirty="0" smtClean="0">
              <a:latin typeface="Cambria" pitchFamily="18" charset="0"/>
            </a:endParaRPr>
          </a:p>
          <a:p>
            <a:pPr marL="0" indent="0">
              <a:buNone/>
            </a:pPr>
            <a:r>
              <a:rPr lang="en-US" dirty="0" smtClean="0">
                <a:latin typeface="Cambria" pitchFamily="18" charset="0"/>
              </a:rPr>
              <a:t>} </a:t>
            </a:r>
            <a:endParaRPr lang="en-US" dirty="0">
              <a:latin typeface="Cambria" pitchFamily="18" charset="0"/>
            </a:endParaRPr>
          </a:p>
        </p:txBody>
      </p:sp>
    </p:spTree>
    <p:extLst>
      <p:ext uri="{BB962C8B-B14F-4D97-AF65-F5344CB8AC3E}">
        <p14:creationId xmlns:p14="http://schemas.microsoft.com/office/powerpoint/2010/main" val="1237177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solidFill>
                  <a:schemeClr val="bg2">
                    <a:lumMod val="25000"/>
                  </a:schemeClr>
                </a:solidFill>
                <a:latin typeface="Cambria" pitchFamily="18" charset="0"/>
              </a:rPr>
              <a:t>Program to copy contents of file to another file</a:t>
            </a:r>
            <a:r>
              <a:rPr lang="en-US" sz="3200" dirty="0" smtClean="0">
                <a:solidFill>
                  <a:schemeClr val="bg2">
                    <a:lumMod val="25000"/>
                  </a:schemeClr>
                </a:solidFill>
                <a:latin typeface="Cambria" pitchFamily="18" charset="0"/>
              </a:rPr>
              <a:t>.</a:t>
            </a:r>
            <a:endParaRPr lang="en-US" sz="3200" dirty="0">
              <a:solidFill>
                <a:schemeClr val="bg2">
                  <a:lumMod val="25000"/>
                </a:schemeClr>
              </a:solidFill>
              <a:latin typeface="Cambria" pitchFamily="18"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Cambria" pitchFamily="18" charset="0"/>
              </a:rPr>
              <a:t>#</a:t>
            </a:r>
            <a:r>
              <a:rPr lang="en-US" dirty="0">
                <a:latin typeface="Cambria" pitchFamily="18" charset="0"/>
              </a:rPr>
              <a:t>include&lt;fstream&gt; </a:t>
            </a:r>
            <a:endParaRPr lang="en-US" dirty="0" smtClean="0">
              <a:latin typeface="Cambria" pitchFamily="18" charset="0"/>
            </a:endParaRPr>
          </a:p>
          <a:p>
            <a:pPr marL="0" indent="0">
              <a:buNone/>
            </a:pPr>
            <a:r>
              <a:rPr lang="en-US" dirty="0" smtClean="0">
                <a:latin typeface="Cambria" pitchFamily="18" charset="0"/>
              </a:rPr>
              <a:t>using </a:t>
            </a:r>
            <a:r>
              <a:rPr lang="en-US" dirty="0">
                <a:latin typeface="Cambria" pitchFamily="18" charset="0"/>
              </a:rPr>
              <a:t>namespace </a:t>
            </a:r>
            <a:r>
              <a:rPr lang="en-US" dirty="0" err="1">
                <a:latin typeface="Cambria" pitchFamily="18" charset="0"/>
              </a:rPr>
              <a:t>std</a:t>
            </a:r>
            <a:r>
              <a:rPr lang="en-US" dirty="0">
                <a:latin typeface="Cambria" pitchFamily="18" charset="0"/>
              </a:rPr>
              <a:t>; </a:t>
            </a:r>
            <a:endParaRPr lang="en-US" dirty="0" smtClean="0">
              <a:latin typeface="Cambria" pitchFamily="18" charset="0"/>
            </a:endParaRPr>
          </a:p>
          <a:p>
            <a:pPr marL="0" indent="0">
              <a:buNone/>
            </a:pPr>
            <a:r>
              <a:rPr lang="en-US" dirty="0" err="1" smtClean="0">
                <a:latin typeface="Cambria" pitchFamily="18" charset="0"/>
              </a:rPr>
              <a:t>int</a:t>
            </a:r>
            <a:r>
              <a:rPr lang="en-US" dirty="0" smtClean="0">
                <a:latin typeface="Cambria" pitchFamily="18" charset="0"/>
              </a:rPr>
              <a:t> </a:t>
            </a:r>
            <a:r>
              <a:rPr lang="en-US" dirty="0">
                <a:latin typeface="Cambria" pitchFamily="18" charset="0"/>
              </a:rPr>
              <a:t>main() { </a:t>
            </a:r>
            <a:endParaRPr lang="en-US" dirty="0" smtClean="0">
              <a:latin typeface="Cambria" pitchFamily="18" charset="0"/>
            </a:endParaRPr>
          </a:p>
          <a:p>
            <a:pPr marL="0" indent="0">
              <a:buNone/>
            </a:pPr>
            <a:r>
              <a:rPr lang="en-US" dirty="0">
                <a:latin typeface="Cambria" pitchFamily="18" charset="0"/>
              </a:rPr>
              <a:t>	</a:t>
            </a:r>
            <a:r>
              <a:rPr lang="en-US" dirty="0" err="1" smtClean="0">
                <a:latin typeface="Cambria" pitchFamily="18" charset="0"/>
              </a:rPr>
              <a:t>ifstream</a:t>
            </a:r>
            <a:r>
              <a:rPr lang="en-US" dirty="0" smtClean="0">
                <a:latin typeface="Cambria" pitchFamily="18" charset="0"/>
              </a:rPr>
              <a:t> </a:t>
            </a:r>
            <a:r>
              <a:rPr lang="en-US" dirty="0">
                <a:latin typeface="Cambria" pitchFamily="18" charset="0"/>
              </a:rPr>
              <a:t>fin; </a:t>
            </a:r>
            <a:endParaRPr lang="en-US" dirty="0" smtClean="0">
              <a:latin typeface="Cambria" pitchFamily="18" charset="0"/>
            </a:endParaRPr>
          </a:p>
          <a:p>
            <a:pPr marL="0" indent="0">
              <a:buNone/>
            </a:pPr>
            <a:r>
              <a:rPr lang="en-US" dirty="0">
                <a:latin typeface="Cambria" pitchFamily="18" charset="0"/>
              </a:rPr>
              <a:t>	</a:t>
            </a:r>
            <a:r>
              <a:rPr lang="en-US" dirty="0" err="1" smtClean="0">
                <a:latin typeface="Cambria" pitchFamily="18" charset="0"/>
              </a:rPr>
              <a:t>fin.open</a:t>
            </a:r>
            <a:r>
              <a:rPr lang="en-US" dirty="0">
                <a:latin typeface="Cambria" pitchFamily="18" charset="0"/>
              </a:rPr>
              <a:t>("out.txt");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ofstream </a:t>
            </a:r>
            <a:r>
              <a:rPr lang="en-US" dirty="0" err="1">
                <a:latin typeface="Cambria" pitchFamily="18" charset="0"/>
              </a:rPr>
              <a:t>fout</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err="1" smtClean="0">
                <a:latin typeface="Cambria" pitchFamily="18" charset="0"/>
              </a:rPr>
              <a:t>fout.open</a:t>
            </a:r>
            <a:r>
              <a:rPr lang="en-US" dirty="0">
                <a:latin typeface="Cambria" pitchFamily="18" charset="0"/>
              </a:rPr>
              <a:t>("sample.txt");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char </a:t>
            </a:r>
            <a:r>
              <a:rPr lang="en-US" dirty="0" err="1">
                <a:latin typeface="Cambria" pitchFamily="18" charset="0"/>
              </a:rPr>
              <a:t>ch</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while</a:t>
            </a:r>
            <a:r>
              <a:rPr lang="en-US" dirty="0">
                <a:latin typeface="Cambria" pitchFamily="18" charset="0"/>
              </a:rPr>
              <a:t>(!</a:t>
            </a:r>
            <a:r>
              <a:rPr lang="en-US" dirty="0" err="1">
                <a:latin typeface="Cambria" pitchFamily="18" charset="0"/>
              </a:rPr>
              <a:t>fin.eof</a:t>
            </a:r>
            <a:r>
              <a:rPr lang="en-US" dirty="0" smtClean="0">
                <a:latin typeface="Cambria" pitchFamily="18" charset="0"/>
              </a:rPr>
              <a:t>( )) </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	</a:t>
            </a:r>
            <a:r>
              <a:rPr lang="en-US" dirty="0" err="1" smtClean="0">
                <a:latin typeface="Cambria" pitchFamily="18" charset="0"/>
              </a:rPr>
              <a:t>fin.get</a:t>
            </a:r>
            <a:r>
              <a:rPr lang="en-US" dirty="0" smtClean="0">
                <a:latin typeface="Cambria" pitchFamily="18" charset="0"/>
              </a:rPr>
              <a:t>(</a:t>
            </a:r>
            <a:r>
              <a:rPr lang="en-US" dirty="0" err="1" smtClean="0">
                <a:latin typeface="Cambria" pitchFamily="18" charset="0"/>
              </a:rPr>
              <a:t>ch</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	</a:t>
            </a:r>
            <a:r>
              <a:rPr lang="en-US" dirty="0" err="1" smtClean="0">
                <a:latin typeface="Cambria" pitchFamily="18" charset="0"/>
              </a:rPr>
              <a:t>fout</a:t>
            </a:r>
            <a:r>
              <a:rPr lang="en-US" dirty="0" smtClean="0">
                <a:latin typeface="Cambria" pitchFamily="18" charset="0"/>
              </a:rPr>
              <a:t> </a:t>
            </a:r>
            <a:r>
              <a:rPr lang="en-US" dirty="0">
                <a:latin typeface="Cambria" pitchFamily="18" charset="0"/>
              </a:rPr>
              <a:t>&lt;&lt; </a:t>
            </a:r>
            <a:r>
              <a:rPr lang="en-US" dirty="0" err="1">
                <a:latin typeface="Cambria" pitchFamily="18" charset="0"/>
              </a:rPr>
              <a:t>ch</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 </a:t>
            </a:r>
          </a:p>
          <a:p>
            <a:pPr marL="0" indent="0">
              <a:buNone/>
            </a:pPr>
            <a:r>
              <a:rPr lang="en-US" dirty="0">
                <a:latin typeface="Cambria" pitchFamily="18" charset="0"/>
              </a:rPr>
              <a:t>	</a:t>
            </a:r>
            <a:r>
              <a:rPr lang="en-US" dirty="0" err="1" smtClean="0">
                <a:latin typeface="Cambria" pitchFamily="18" charset="0"/>
              </a:rPr>
              <a:t>fin.close</a:t>
            </a:r>
            <a:r>
              <a:rPr lang="en-US" dirty="0" smtClean="0">
                <a:latin typeface="Cambria" pitchFamily="18" charset="0"/>
              </a:rPr>
              <a:t>( ); </a:t>
            </a:r>
          </a:p>
          <a:p>
            <a:pPr marL="0" indent="0">
              <a:buNone/>
            </a:pPr>
            <a:r>
              <a:rPr lang="en-US" dirty="0">
                <a:latin typeface="Cambria" pitchFamily="18" charset="0"/>
              </a:rPr>
              <a:t>	</a:t>
            </a:r>
            <a:r>
              <a:rPr lang="en-US" dirty="0" err="1" smtClean="0">
                <a:latin typeface="Cambria" pitchFamily="18" charset="0"/>
              </a:rPr>
              <a:t>fout.close</a:t>
            </a:r>
            <a:r>
              <a:rPr lang="en-US" dirty="0" smtClean="0">
                <a:latin typeface="Cambria" pitchFamily="18" charset="0"/>
              </a:rPr>
              <a:t>( ); </a:t>
            </a:r>
          </a:p>
          <a:p>
            <a:pPr marL="0" indent="0">
              <a:buNone/>
            </a:pPr>
            <a:r>
              <a:rPr lang="en-US" dirty="0">
                <a:latin typeface="Cambria" pitchFamily="18" charset="0"/>
              </a:rPr>
              <a:t>	</a:t>
            </a:r>
            <a:r>
              <a:rPr lang="en-US" dirty="0" smtClean="0">
                <a:latin typeface="Cambria" pitchFamily="18" charset="0"/>
              </a:rPr>
              <a:t>return </a:t>
            </a:r>
            <a:r>
              <a:rPr lang="en-US" dirty="0">
                <a:latin typeface="Cambria" pitchFamily="18" charset="0"/>
              </a:rPr>
              <a:t>0; </a:t>
            </a:r>
            <a:endParaRPr lang="en-US" dirty="0" smtClean="0">
              <a:latin typeface="Cambria" pitchFamily="18" charset="0"/>
            </a:endParaRPr>
          </a:p>
          <a:p>
            <a:pPr marL="0" indent="0">
              <a:buNone/>
            </a:pPr>
            <a:r>
              <a:rPr lang="en-US" dirty="0" smtClean="0">
                <a:latin typeface="Cambria" pitchFamily="18" charset="0"/>
              </a:rPr>
              <a:t>} </a:t>
            </a:r>
            <a:endParaRPr lang="en-US" dirty="0">
              <a:latin typeface="Cambria" pitchFamily="18" charset="0"/>
            </a:endParaRPr>
          </a:p>
        </p:txBody>
      </p:sp>
    </p:spTree>
    <p:extLst>
      <p:ext uri="{BB962C8B-B14F-4D97-AF65-F5344CB8AC3E}">
        <p14:creationId xmlns:p14="http://schemas.microsoft.com/office/powerpoint/2010/main" val="3775471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bg2">
                    <a:lumMod val="25000"/>
                  </a:schemeClr>
                </a:solidFill>
                <a:latin typeface="Cambria" pitchFamily="18" charset="0"/>
              </a:rPr>
              <a:t>Program to understand all operations</a:t>
            </a:r>
            <a:endParaRPr lang="en-US" sz="3600" dirty="0">
              <a:solidFill>
                <a:schemeClr val="bg2">
                  <a:lumMod val="25000"/>
                </a:schemeClr>
              </a:solidFill>
              <a:latin typeface="Cambria" pitchFamily="18" charset="0"/>
            </a:endParaRPr>
          </a:p>
        </p:txBody>
      </p:sp>
      <p:sp>
        <p:nvSpPr>
          <p:cNvPr id="3" name="Content Placeholder 2"/>
          <p:cNvSpPr>
            <a:spLocks noGrp="1"/>
          </p:cNvSpPr>
          <p:nvPr>
            <p:ph idx="1"/>
          </p:nvPr>
        </p:nvSpPr>
        <p:spPr/>
        <p:txBody>
          <a:bodyPr>
            <a:normAutofit lnSpcReduction="10000"/>
          </a:bodyPr>
          <a:lstStyle/>
          <a:p>
            <a:pPr>
              <a:lnSpc>
                <a:spcPct val="80000"/>
              </a:lnSpc>
              <a:buNone/>
              <a:defRPr/>
            </a:pPr>
            <a:r>
              <a:rPr lang="en-US" dirty="0">
                <a:latin typeface="Cambria" pitchFamily="18" charset="0"/>
              </a:rPr>
              <a:t>#</a:t>
            </a:r>
            <a:r>
              <a:rPr lang="en-US" dirty="0" smtClean="0">
                <a:latin typeface="Cambria" pitchFamily="18" charset="0"/>
              </a:rPr>
              <a:t>include&lt;</a:t>
            </a:r>
            <a:r>
              <a:rPr lang="en-US" dirty="0" err="1" smtClean="0">
                <a:latin typeface="Cambria" pitchFamily="18" charset="0"/>
              </a:rPr>
              <a:t>iostream</a:t>
            </a:r>
            <a:r>
              <a:rPr lang="en-US" dirty="0" smtClean="0">
                <a:latin typeface="Cambria" pitchFamily="18" charset="0"/>
              </a:rPr>
              <a:t>&gt;</a:t>
            </a:r>
            <a:endParaRPr lang="en-US" dirty="0">
              <a:latin typeface="Cambria" pitchFamily="18" charset="0"/>
            </a:endParaRPr>
          </a:p>
          <a:p>
            <a:pPr>
              <a:lnSpc>
                <a:spcPct val="80000"/>
              </a:lnSpc>
              <a:buNone/>
              <a:defRPr/>
            </a:pPr>
            <a:r>
              <a:rPr lang="en-US" dirty="0" smtClean="0">
                <a:latin typeface="Cambria" pitchFamily="18" charset="0"/>
              </a:rPr>
              <a:t>#include&lt;fstream&gt;</a:t>
            </a:r>
            <a:endParaRPr lang="en-US" dirty="0">
              <a:latin typeface="Cambria" pitchFamily="18" charset="0"/>
            </a:endParaRPr>
          </a:p>
          <a:p>
            <a:pPr>
              <a:lnSpc>
                <a:spcPct val="80000"/>
              </a:lnSpc>
              <a:buNone/>
              <a:defRPr/>
            </a:pPr>
            <a:endParaRPr lang="en-US" dirty="0">
              <a:latin typeface="Cambria" pitchFamily="18" charset="0"/>
            </a:endParaRPr>
          </a:p>
          <a:p>
            <a:pPr>
              <a:lnSpc>
                <a:spcPct val="80000"/>
              </a:lnSpc>
              <a:buNone/>
              <a:defRPr/>
            </a:pPr>
            <a:r>
              <a:rPr lang="en-US" dirty="0">
                <a:latin typeface="Cambria" pitchFamily="18" charset="0"/>
              </a:rPr>
              <a:t>Class student</a:t>
            </a:r>
          </a:p>
          <a:p>
            <a:pPr>
              <a:lnSpc>
                <a:spcPct val="80000"/>
              </a:lnSpc>
              <a:buNone/>
              <a:defRPr/>
            </a:pPr>
            <a:r>
              <a:rPr lang="en-US" dirty="0">
                <a:latin typeface="Cambria" pitchFamily="18" charset="0"/>
              </a:rPr>
              <a:t>{</a:t>
            </a:r>
          </a:p>
          <a:p>
            <a:pPr>
              <a:lnSpc>
                <a:spcPct val="80000"/>
              </a:lnSpc>
              <a:buNone/>
              <a:defRPr/>
            </a:pPr>
            <a:r>
              <a:rPr lang="en-US" dirty="0">
                <a:latin typeface="Cambria" pitchFamily="18" charset="0"/>
              </a:rPr>
              <a:t>      Public:</a:t>
            </a:r>
          </a:p>
          <a:p>
            <a:pPr>
              <a:lnSpc>
                <a:spcPct val="80000"/>
              </a:lnSpc>
              <a:buNone/>
              <a:defRPr/>
            </a:pPr>
            <a:r>
              <a:rPr lang="en-US" dirty="0">
                <a:latin typeface="Cambria" pitchFamily="18" charset="0"/>
              </a:rPr>
              <a:t>      </a:t>
            </a:r>
            <a:r>
              <a:rPr lang="en-US" dirty="0" err="1">
                <a:latin typeface="Cambria" pitchFamily="18" charset="0"/>
              </a:rPr>
              <a:t>Struct</a:t>
            </a:r>
            <a:r>
              <a:rPr lang="en-US" dirty="0">
                <a:latin typeface="Cambria" pitchFamily="18" charset="0"/>
              </a:rPr>
              <a:t>  </a:t>
            </a:r>
            <a:r>
              <a:rPr lang="en-US" dirty="0" err="1">
                <a:latin typeface="Cambria" pitchFamily="18" charset="0"/>
              </a:rPr>
              <a:t>stu</a:t>
            </a:r>
            <a:endParaRPr lang="en-US" dirty="0">
              <a:latin typeface="Cambria" pitchFamily="18" charset="0"/>
            </a:endParaRPr>
          </a:p>
          <a:p>
            <a:pPr>
              <a:lnSpc>
                <a:spcPct val="80000"/>
              </a:lnSpc>
              <a:buNone/>
              <a:defRPr/>
            </a:pPr>
            <a:r>
              <a:rPr lang="en-US" dirty="0">
                <a:latin typeface="Cambria" pitchFamily="18" charset="0"/>
              </a:rPr>
              <a:t>      {</a:t>
            </a:r>
          </a:p>
          <a:p>
            <a:pPr>
              <a:lnSpc>
                <a:spcPct val="80000"/>
              </a:lnSpc>
              <a:buNone/>
              <a:defRPr/>
            </a:pPr>
            <a:r>
              <a:rPr lang="en-US" dirty="0">
                <a:latin typeface="Cambria" pitchFamily="18" charset="0"/>
              </a:rPr>
              <a:t>        char name[20];</a:t>
            </a:r>
          </a:p>
          <a:p>
            <a:pPr>
              <a:lnSpc>
                <a:spcPct val="80000"/>
              </a:lnSpc>
              <a:buNone/>
              <a:defRPr/>
            </a:pPr>
            <a:r>
              <a:rPr lang="en-US" dirty="0">
                <a:latin typeface="Cambria" pitchFamily="18" charset="0"/>
              </a:rPr>
              <a:t>        </a:t>
            </a:r>
            <a:r>
              <a:rPr lang="en-US" dirty="0" err="1">
                <a:latin typeface="Cambria" pitchFamily="18" charset="0"/>
              </a:rPr>
              <a:t>int</a:t>
            </a:r>
            <a:r>
              <a:rPr lang="en-US" dirty="0">
                <a:latin typeface="Cambria" pitchFamily="18" charset="0"/>
              </a:rPr>
              <a:t> roll;</a:t>
            </a:r>
          </a:p>
          <a:p>
            <a:pPr>
              <a:lnSpc>
                <a:spcPct val="80000"/>
              </a:lnSpc>
              <a:buNone/>
              <a:defRPr/>
            </a:pPr>
            <a:r>
              <a:rPr lang="en-US" dirty="0">
                <a:latin typeface="Cambria" pitchFamily="18" charset="0"/>
              </a:rPr>
              <a:t>      }s;</a:t>
            </a:r>
          </a:p>
          <a:p>
            <a:pPr>
              <a:lnSpc>
                <a:spcPct val="80000"/>
              </a:lnSpc>
              <a:buNone/>
              <a:defRPr/>
            </a:pPr>
            <a:r>
              <a:rPr lang="en-US" dirty="0">
                <a:latin typeface="Cambria" pitchFamily="18" charset="0"/>
              </a:rPr>
              <a:t>   Void </a:t>
            </a:r>
            <a:r>
              <a:rPr lang="en-US" dirty="0" err="1">
                <a:latin typeface="Cambria" pitchFamily="18" charset="0"/>
              </a:rPr>
              <a:t>put_data</a:t>
            </a:r>
            <a:r>
              <a:rPr lang="en-US" dirty="0">
                <a:latin typeface="Cambria" pitchFamily="18" charset="0"/>
              </a:rPr>
              <a:t>();</a:t>
            </a:r>
          </a:p>
          <a:p>
            <a:pPr>
              <a:lnSpc>
                <a:spcPct val="80000"/>
              </a:lnSpc>
              <a:buNone/>
              <a:defRPr/>
            </a:pPr>
            <a:r>
              <a:rPr lang="en-US" dirty="0">
                <a:latin typeface="Cambria" pitchFamily="18" charset="0"/>
              </a:rPr>
              <a:t>   Void </a:t>
            </a:r>
            <a:r>
              <a:rPr lang="en-US" dirty="0" err="1">
                <a:latin typeface="Cambria" pitchFamily="18" charset="0"/>
              </a:rPr>
              <a:t>get_data</a:t>
            </a:r>
            <a:r>
              <a:rPr lang="en-US" dirty="0">
                <a:latin typeface="Cambria" pitchFamily="18" charset="0"/>
              </a:rPr>
              <a:t>();</a:t>
            </a:r>
          </a:p>
          <a:p>
            <a:pPr>
              <a:lnSpc>
                <a:spcPct val="80000"/>
              </a:lnSpc>
              <a:buNone/>
              <a:defRPr/>
            </a:pPr>
            <a:r>
              <a:rPr lang="en-US" dirty="0">
                <a:latin typeface="Cambria" pitchFamily="18" charset="0"/>
              </a:rPr>
              <a:t> };</a:t>
            </a:r>
          </a:p>
          <a:p>
            <a:pPr>
              <a:lnSpc>
                <a:spcPct val="80000"/>
              </a:lnSpc>
              <a:buNone/>
              <a:defRPr/>
            </a:pPr>
            <a:endParaRPr lang="en-US" dirty="0">
              <a:latin typeface="Cambria" pitchFamily="18" charset="0"/>
            </a:endParaRPr>
          </a:p>
          <a:p>
            <a:pPr>
              <a:lnSpc>
                <a:spcPct val="80000"/>
              </a:lnSpc>
              <a:buNone/>
              <a:defRPr/>
            </a:pPr>
            <a:endParaRPr lang="en-US" dirty="0">
              <a:latin typeface="Cambria" pitchFamily="18" charset="0"/>
            </a:endParaRPr>
          </a:p>
          <a:p>
            <a:endParaRPr lang="en-US" dirty="0">
              <a:latin typeface="Cambria" pitchFamily="18" charset="0"/>
            </a:endParaRPr>
          </a:p>
        </p:txBody>
      </p:sp>
    </p:spTree>
    <p:extLst>
      <p:ext uri="{BB962C8B-B14F-4D97-AF65-F5344CB8AC3E}">
        <p14:creationId xmlns:p14="http://schemas.microsoft.com/office/powerpoint/2010/main" val="1215478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62600"/>
          </a:xfrm>
        </p:spPr>
        <p:txBody>
          <a:bodyPr>
            <a:normAutofit/>
          </a:bodyPr>
          <a:lstStyle/>
          <a:p>
            <a:pPr>
              <a:lnSpc>
                <a:spcPct val="90000"/>
              </a:lnSpc>
              <a:buNone/>
              <a:defRPr/>
            </a:pPr>
            <a:endParaRPr lang="en-US" dirty="0">
              <a:latin typeface="Cambria" pitchFamily="18" charset="0"/>
            </a:endParaRPr>
          </a:p>
          <a:p>
            <a:pPr>
              <a:lnSpc>
                <a:spcPct val="90000"/>
              </a:lnSpc>
              <a:buNone/>
              <a:defRPr/>
            </a:pPr>
            <a:r>
              <a:rPr lang="en-US" dirty="0">
                <a:latin typeface="Cambria" pitchFamily="18" charset="0"/>
              </a:rPr>
              <a:t>void student :: </a:t>
            </a:r>
            <a:r>
              <a:rPr lang="en-US" dirty="0" err="1">
                <a:latin typeface="Cambria" pitchFamily="18" charset="0"/>
              </a:rPr>
              <a:t>put_data</a:t>
            </a:r>
            <a:r>
              <a:rPr lang="en-US" dirty="0">
                <a:latin typeface="Cambria" pitchFamily="18" charset="0"/>
              </a:rPr>
              <a:t>()</a:t>
            </a:r>
          </a:p>
          <a:p>
            <a:pPr>
              <a:lnSpc>
                <a:spcPct val="90000"/>
              </a:lnSpc>
              <a:buNone/>
              <a:defRPr/>
            </a:pPr>
            <a:r>
              <a:rPr lang="en-US" dirty="0">
                <a:latin typeface="Cambria" pitchFamily="18" charset="0"/>
              </a:rPr>
              <a:t>    {</a:t>
            </a:r>
          </a:p>
          <a:p>
            <a:pPr>
              <a:lnSpc>
                <a:spcPct val="90000"/>
              </a:lnSpc>
              <a:buNone/>
              <a:defRPr/>
            </a:pPr>
            <a:r>
              <a:rPr lang="en-US" dirty="0">
                <a:latin typeface="Cambria" pitchFamily="18" charset="0"/>
              </a:rPr>
              <a:t>       </a:t>
            </a:r>
            <a:r>
              <a:rPr lang="en-US" dirty="0" err="1">
                <a:latin typeface="Cambria" pitchFamily="18" charset="0"/>
              </a:rPr>
              <a:t>cout</a:t>
            </a:r>
            <a:r>
              <a:rPr lang="en-US" dirty="0">
                <a:latin typeface="Cambria" pitchFamily="18" charset="0"/>
              </a:rPr>
              <a:t>&lt;&lt;"enter name  ";</a:t>
            </a:r>
          </a:p>
          <a:p>
            <a:pPr>
              <a:lnSpc>
                <a:spcPct val="90000"/>
              </a:lnSpc>
              <a:buNone/>
              <a:defRPr/>
            </a:pPr>
            <a:r>
              <a:rPr lang="en-US" dirty="0">
                <a:latin typeface="Cambria" pitchFamily="18" charset="0"/>
              </a:rPr>
              <a:t>       </a:t>
            </a:r>
            <a:r>
              <a:rPr lang="en-US" dirty="0" err="1">
                <a:latin typeface="Cambria" pitchFamily="18" charset="0"/>
              </a:rPr>
              <a:t>cin</a:t>
            </a:r>
            <a:r>
              <a:rPr lang="en-US" dirty="0">
                <a:latin typeface="Cambria" pitchFamily="18" charset="0"/>
              </a:rPr>
              <a:t>&gt;&gt;s. name;</a:t>
            </a:r>
          </a:p>
          <a:p>
            <a:pPr>
              <a:lnSpc>
                <a:spcPct val="90000"/>
              </a:lnSpc>
              <a:buNone/>
              <a:defRPr/>
            </a:pPr>
            <a:r>
              <a:rPr lang="en-US" dirty="0">
                <a:latin typeface="Cambria" pitchFamily="18" charset="0"/>
              </a:rPr>
              <a:t>       </a:t>
            </a:r>
            <a:r>
              <a:rPr lang="en-US" dirty="0" err="1">
                <a:latin typeface="Cambria" pitchFamily="18" charset="0"/>
              </a:rPr>
              <a:t>cout</a:t>
            </a:r>
            <a:r>
              <a:rPr lang="en-US" dirty="0">
                <a:latin typeface="Cambria" pitchFamily="18" charset="0"/>
              </a:rPr>
              <a:t>&lt;&lt;"enter roll  ";</a:t>
            </a:r>
          </a:p>
          <a:p>
            <a:pPr>
              <a:lnSpc>
                <a:spcPct val="90000"/>
              </a:lnSpc>
              <a:buNone/>
              <a:defRPr/>
            </a:pPr>
            <a:r>
              <a:rPr lang="en-US" dirty="0">
                <a:latin typeface="Cambria" pitchFamily="18" charset="0"/>
              </a:rPr>
              <a:t>       </a:t>
            </a:r>
            <a:r>
              <a:rPr lang="en-US" dirty="0" err="1">
                <a:latin typeface="Cambria" pitchFamily="18" charset="0"/>
              </a:rPr>
              <a:t>cin</a:t>
            </a:r>
            <a:r>
              <a:rPr lang="en-US" dirty="0">
                <a:latin typeface="Cambria" pitchFamily="18" charset="0"/>
              </a:rPr>
              <a:t>&gt;&gt;s. roll;</a:t>
            </a:r>
          </a:p>
          <a:p>
            <a:pPr>
              <a:lnSpc>
                <a:spcPct val="90000"/>
              </a:lnSpc>
              <a:buNone/>
              <a:defRPr/>
            </a:pPr>
            <a:r>
              <a:rPr lang="en-US" dirty="0">
                <a:latin typeface="Cambria" pitchFamily="18" charset="0"/>
              </a:rPr>
              <a:t>       file. Open ("hit. txt“ , </a:t>
            </a:r>
            <a:r>
              <a:rPr lang="en-US" dirty="0" err="1">
                <a:latin typeface="Cambria" pitchFamily="18" charset="0"/>
              </a:rPr>
              <a:t>ios</a:t>
            </a:r>
            <a:r>
              <a:rPr lang="en-US" dirty="0">
                <a:latin typeface="Cambria" pitchFamily="18" charset="0"/>
              </a:rPr>
              <a:t> :: out | </a:t>
            </a:r>
            <a:r>
              <a:rPr lang="en-US" dirty="0" err="1">
                <a:latin typeface="Cambria" pitchFamily="18" charset="0"/>
              </a:rPr>
              <a:t>ios</a:t>
            </a:r>
            <a:r>
              <a:rPr lang="en-US" dirty="0">
                <a:latin typeface="Cambria" pitchFamily="18" charset="0"/>
              </a:rPr>
              <a:t> :: app);</a:t>
            </a:r>
          </a:p>
          <a:p>
            <a:pPr>
              <a:lnSpc>
                <a:spcPct val="90000"/>
              </a:lnSpc>
              <a:buNone/>
              <a:defRPr/>
            </a:pPr>
            <a:r>
              <a:rPr lang="en-US" dirty="0">
                <a:latin typeface="Cambria" pitchFamily="18" charset="0"/>
              </a:rPr>
              <a:t>       file. write ((char *)this, </a:t>
            </a:r>
            <a:r>
              <a:rPr lang="en-US" dirty="0" err="1">
                <a:latin typeface="Cambria" pitchFamily="18" charset="0"/>
              </a:rPr>
              <a:t>sizeof</a:t>
            </a:r>
            <a:r>
              <a:rPr lang="en-US" dirty="0">
                <a:latin typeface="Cambria" pitchFamily="18" charset="0"/>
              </a:rPr>
              <a:t> (student));</a:t>
            </a:r>
          </a:p>
          <a:p>
            <a:pPr>
              <a:lnSpc>
                <a:spcPct val="90000"/>
              </a:lnSpc>
              <a:buNone/>
              <a:defRPr/>
            </a:pPr>
            <a:r>
              <a:rPr lang="en-US" dirty="0">
                <a:latin typeface="Cambria" pitchFamily="18" charset="0"/>
              </a:rPr>
              <a:t>       file. close();</a:t>
            </a:r>
          </a:p>
          <a:p>
            <a:pPr>
              <a:lnSpc>
                <a:spcPct val="90000"/>
              </a:lnSpc>
              <a:buNone/>
              <a:defRPr/>
            </a:pPr>
            <a:r>
              <a:rPr lang="en-US" dirty="0" smtClean="0">
                <a:latin typeface="Cambria" pitchFamily="18" charset="0"/>
              </a:rPr>
              <a:t>	     </a:t>
            </a:r>
            <a:r>
              <a:rPr lang="en-US" dirty="0" err="1" smtClean="0">
                <a:latin typeface="Cambria" pitchFamily="18" charset="0"/>
              </a:rPr>
              <a:t>get_data</a:t>
            </a:r>
            <a:r>
              <a:rPr lang="en-US" dirty="0">
                <a:latin typeface="Cambria" pitchFamily="18" charset="0"/>
              </a:rPr>
              <a:t>();</a:t>
            </a:r>
          </a:p>
          <a:p>
            <a:pPr>
              <a:lnSpc>
                <a:spcPct val="90000"/>
              </a:lnSpc>
              <a:buNone/>
              <a:defRPr/>
            </a:pPr>
            <a:r>
              <a:rPr lang="en-US" dirty="0">
                <a:latin typeface="Cambria" pitchFamily="18" charset="0"/>
              </a:rPr>
              <a:t>     }</a:t>
            </a:r>
          </a:p>
          <a:p>
            <a:pPr>
              <a:lnSpc>
                <a:spcPct val="90000"/>
              </a:lnSpc>
              <a:buNone/>
              <a:defRPr/>
            </a:pPr>
            <a:endParaRPr lang="en-US" dirty="0">
              <a:latin typeface="Cambria" pitchFamily="18" charset="0"/>
            </a:endParaRPr>
          </a:p>
          <a:p>
            <a:endParaRPr lang="en-US" dirty="0">
              <a:latin typeface="Cambria" pitchFamily="18" charset="0"/>
            </a:endParaRPr>
          </a:p>
        </p:txBody>
      </p:sp>
    </p:spTree>
    <p:extLst>
      <p:ext uri="{BB962C8B-B14F-4D97-AF65-F5344CB8AC3E}">
        <p14:creationId xmlns:p14="http://schemas.microsoft.com/office/powerpoint/2010/main" val="1969915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rmAutofit fontScale="92500" lnSpcReduction="20000"/>
          </a:bodyPr>
          <a:lstStyle/>
          <a:p>
            <a:pPr>
              <a:lnSpc>
                <a:spcPct val="80000"/>
              </a:lnSpc>
              <a:defRPr/>
            </a:pPr>
            <a:endParaRPr lang="en-US" dirty="0">
              <a:latin typeface="Cambria" pitchFamily="18" charset="0"/>
            </a:endParaRPr>
          </a:p>
          <a:p>
            <a:pPr>
              <a:lnSpc>
                <a:spcPct val="80000"/>
              </a:lnSpc>
              <a:buNone/>
              <a:defRPr/>
            </a:pPr>
            <a:r>
              <a:rPr lang="en-US" dirty="0">
                <a:latin typeface="Cambria" pitchFamily="18" charset="0"/>
              </a:rPr>
              <a:t>void student :: </a:t>
            </a:r>
            <a:r>
              <a:rPr lang="en-US" dirty="0" err="1">
                <a:latin typeface="Cambria" pitchFamily="18" charset="0"/>
              </a:rPr>
              <a:t>get_data</a:t>
            </a:r>
            <a:r>
              <a:rPr lang="en-US" dirty="0">
                <a:latin typeface="Cambria" pitchFamily="18" charset="0"/>
              </a:rPr>
              <a:t>()</a:t>
            </a:r>
          </a:p>
          <a:p>
            <a:pPr>
              <a:lnSpc>
                <a:spcPct val="80000"/>
              </a:lnSpc>
              <a:buNone/>
              <a:defRPr/>
            </a:pPr>
            <a:r>
              <a:rPr lang="en-US" dirty="0">
                <a:latin typeface="Cambria" pitchFamily="18" charset="0"/>
              </a:rPr>
              <a:t>   {</a:t>
            </a:r>
          </a:p>
          <a:p>
            <a:pPr>
              <a:lnSpc>
                <a:spcPct val="80000"/>
              </a:lnSpc>
              <a:buNone/>
              <a:defRPr/>
            </a:pPr>
            <a:r>
              <a:rPr lang="en-US" dirty="0">
                <a:latin typeface="Cambria" pitchFamily="18" charset="0"/>
              </a:rPr>
              <a:t>      </a:t>
            </a:r>
            <a:r>
              <a:rPr lang="en-US" dirty="0" err="1">
                <a:latin typeface="Cambria" pitchFamily="18" charset="0"/>
              </a:rPr>
              <a:t>int</a:t>
            </a:r>
            <a:r>
              <a:rPr lang="en-US" dirty="0">
                <a:latin typeface="Cambria" pitchFamily="18" charset="0"/>
              </a:rPr>
              <a:t>  temp;</a:t>
            </a:r>
          </a:p>
          <a:p>
            <a:pPr>
              <a:lnSpc>
                <a:spcPct val="80000"/>
              </a:lnSpc>
              <a:buNone/>
              <a:defRPr/>
            </a:pPr>
            <a:r>
              <a:rPr lang="en-US" dirty="0">
                <a:latin typeface="Cambria" pitchFamily="18" charset="0"/>
              </a:rPr>
              <a:t>      </a:t>
            </a:r>
            <a:r>
              <a:rPr lang="en-US" dirty="0" err="1">
                <a:latin typeface="Cambria" pitchFamily="18" charset="0"/>
              </a:rPr>
              <a:t>cout</a:t>
            </a:r>
            <a:r>
              <a:rPr lang="en-US" dirty="0">
                <a:latin typeface="Cambria" pitchFamily="18" charset="0"/>
              </a:rPr>
              <a:t>&lt;&lt;"enter roll no. ";</a:t>
            </a:r>
          </a:p>
          <a:p>
            <a:pPr>
              <a:lnSpc>
                <a:spcPct val="80000"/>
              </a:lnSpc>
              <a:buNone/>
              <a:defRPr/>
            </a:pPr>
            <a:r>
              <a:rPr lang="en-US" dirty="0">
                <a:latin typeface="Cambria" pitchFamily="18" charset="0"/>
              </a:rPr>
              <a:t>      </a:t>
            </a:r>
            <a:r>
              <a:rPr lang="en-US" dirty="0" err="1">
                <a:latin typeface="Cambria" pitchFamily="18" charset="0"/>
              </a:rPr>
              <a:t>cin</a:t>
            </a:r>
            <a:r>
              <a:rPr lang="en-US" dirty="0">
                <a:latin typeface="Cambria" pitchFamily="18" charset="0"/>
              </a:rPr>
              <a:t> &gt;&gt;temp;</a:t>
            </a:r>
          </a:p>
          <a:p>
            <a:pPr>
              <a:lnSpc>
                <a:spcPct val="80000"/>
              </a:lnSpc>
              <a:buNone/>
              <a:defRPr/>
            </a:pPr>
            <a:r>
              <a:rPr lang="en-US" dirty="0">
                <a:latin typeface="Cambria" pitchFamily="18" charset="0"/>
              </a:rPr>
              <a:t>      fstream file; </a:t>
            </a:r>
          </a:p>
          <a:p>
            <a:pPr>
              <a:lnSpc>
                <a:spcPct val="80000"/>
              </a:lnSpc>
              <a:buNone/>
              <a:defRPr/>
            </a:pPr>
            <a:r>
              <a:rPr lang="en-US" dirty="0">
                <a:latin typeface="Cambria" pitchFamily="18" charset="0"/>
              </a:rPr>
              <a:t>      file. open ("hit . txt", </a:t>
            </a:r>
            <a:r>
              <a:rPr lang="en-US" dirty="0" err="1">
                <a:latin typeface="Cambria" pitchFamily="18" charset="0"/>
              </a:rPr>
              <a:t>ios</a:t>
            </a:r>
            <a:r>
              <a:rPr lang="en-US" dirty="0">
                <a:latin typeface="Cambria" pitchFamily="18" charset="0"/>
              </a:rPr>
              <a:t> :: in);</a:t>
            </a:r>
          </a:p>
          <a:p>
            <a:pPr>
              <a:lnSpc>
                <a:spcPct val="80000"/>
              </a:lnSpc>
              <a:buNone/>
              <a:defRPr/>
            </a:pPr>
            <a:r>
              <a:rPr lang="en-US" dirty="0">
                <a:latin typeface="Cambria" pitchFamily="18" charset="0"/>
              </a:rPr>
              <a:t>      </a:t>
            </a:r>
            <a:r>
              <a:rPr lang="en-US" dirty="0" err="1">
                <a:latin typeface="Cambria" pitchFamily="18" charset="0"/>
              </a:rPr>
              <a:t>file.seekg</a:t>
            </a:r>
            <a:r>
              <a:rPr lang="en-US" dirty="0">
                <a:latin typeface="Cambria" pitchFamily="18" charset="0"/>
              </a:rPr>
              <a:t>(0,ios::beg);</a:t>
            </a:r>
          </a:p>
          <a:p>
            <a:pPr>
              <a:lnSpc>
                <a:spcPct val="80000"/>
              </a:lnSpc>
              <a:buNone/>
              <a:defRPr/>
            </a:pPr>
            <a:r>
              <a:rPr lang="en-US" dirty="0">
                <a:latin typeface="Cambria" pitchFamily="18" charset="0"/>
              </a:rPr>
              <a:t>      While (file . read ((char *) this, </a:t>
            </a:r>
            <a:r>
              <a:rPr lang="en-US" dirty="0" err="1">
                <a:latin typeface="Cambria" pitchFamily="18" charset="0"/>
              </a:rPr>
              <a:t>sizeof</a:t>
            </a:r>
            <a:r>
              <a:rPr lang="en-US" dirty="0">
                <a:latin typeface="Cambria" pitchFamily="18" charset="0"/>
              </a:rPr>
              <a:t> (student)))</a:t>
            </a:r>
          </a:p>
          <a:p>
            <a:pPr>
              <a:lnSpc>
                <a:spcPct val="80000"/>
              </a:lnSpc>
              <a:buNone/>
              <a:defRPr/>
            </a:pPr>
            <a:r>
              <a:rPr lang="en-US" dirty="0">
                <a:latin typeface="Cambria" pitchFamily="18" charset="0"/>
              </a:rPr>
              <a:t>       {</a:t>
            </a:r>
          </a:p>
          <a:p>
            <a:pPr>
              <a:lnSpc>
                <a:spcPct val="80000"/>
              </a:lnSpc>
              <a:buNone/>
              <a:defRPr/>
            </a:pPr>
            <a:r>
              <a:rPr lang="en-US" dirty="0">
                <a:latin typeface="Cambria" pitchFamily="18" charset="0"/>
              </a:rPr>
              <a:t>         If (temp==s. roll)</a:t>
            </a:r>
          </a:p>
          <a:p>
            <a:pPr>
              <a:lnSpc>
                <a:spcPct val="80000"/>
              </a:lnSpc>
              <a:buNone/>
              <a:defRPr/>
            </a:pPr>
            <a:r>
              <a:rPr lang="en-US" dirty="0">
                <a:latin typeface="Cambria" pitchFamily="18" charset="0"/>
              </a:rPr>
              <a:t>          {</a:t>
            </a:r>
          </a:p>
          <a:p>
            <a:pPr>
              <a:lnSpc>
                <a:spcPct val="80000"/>
              </a:lnSpc>
              <a:buNone/>
              <a:defRPr/>
            </a:pPr>
            <a:r>
              <a:rPr lang="en-US" dirty="0">
                <a:latin typeface="Cambria" pitchFamily="18" charset="0"/>
              </a:rPr>
              <a:t>              </a:t>
            </a:r>
            <a:r>
              <a:rPr lang="en-US" dirty="0" err="1">
                <a:latin typeface="Cambria" pitchFamily="18" charset="0"/>
              </a:rPr>
              <a:t>cout</a:t>
            </a:r>
            <a:r>
              <a:rPr lang="en-US" dirty="0">
                <a:latin typeface="Cambria" pitchFamily="18" charset="0"/>
              </a:rPr>
              <a:t>&lt;&lt;"student name "&lt;&lt; s . name&lt;&lt;"\n";</a:t>
            </a:r>
          </a:p>
          <a:p>
            <a:pPr>
              <a:lnSpc>
                <a:spcPct val="80000"/>
              </a:lnSpc>
              <a:buNone/>
              <a:defRPr/>
            </a:pPr>
            <a:r>
              <a:rPr lang="en-US" dirty="0">
                <a:latin typeface="Cambria" pitchFamily="18" charset="0"/>
              </a:rPr>
              <a:t>              </a:t>
            </a:r>
            <a:r>
              <a:rPr lang="en-US" dirty="0" err="1">
                <a:latin typeface="Cambria" pitchFamily="18" charset="0"/>
              </a:rPr>
              <a:t>cout</a:t>
            </a:r>
            <a:r>
              <a:rPr lang="en-US" dirty="0">
                <a:latin typeface="Cambria" pitchFamily="18" charset="0"/>
              </a:rPr>
              <a:t>&lt;&lt;"student roll "&lt;&lt; s . roll;</a:t>
            </a:r>
          </a:p>
          <a:p>
            <a:pPr>
              <a:lnSpc>
                <a:spcPct val="80000"/>
              </a:lnSpc>
              <a:buNone/>
              <a:defRPr/>
            </a:pPr>
            <a:r>
              <a:rPr lang="en-US" dirty="0">
                <a:latin typeface="Cambria" pitchFamily="18" charset="0"/>
              </a:rPr>
              <a:t>           }</a:t>
            </a:r>
          </a:p>
          <a:p>
            <a:pPr>
              <a:lnSpc>
                <a:spcPct val="80000"/>
              </a:lnSpc>
              <a:buNone/>
              <a:defRPr/>
            </a:pPr>
            <a:r>
              <a:rPr lang="en-US" dirty="0">
                <a:latin typeface="Cambria" pitchFamily="18" charset="0"/>
              </a:rPr>
              <a:t>        }</a:t>
            </a:r>
          </a:p>
          <a:p>
            <a:pPr>
              <a:lnSpc>
                <a:spcPct val="80000"/>
              </a:lnSpc>
              <a:buNone/>
              <a:defRPr/>
            </a:pPr>
            <a:r>
              <a:rPr lang="en-US" dirty="0">
                <a:latin typeface="Cambria" pitchFamily="18" charset="0"/>
              </a:rPr>
              <a:t>       </a:t>
            </a:r>
            <a:r>
              <a:rPr lang="en-US" dirty="0" err="1">
                <a:latin typeface="Cambria" pitchFamily="18" charset="0"/>
              </a:rPr>
              <a:t>getch</a:t>
            </a:r>
            <a:r>
              <a:rPr lang="en-US" dirty="0">
                <a:latin typeface="Cambria" pitchFamily="18" charset="0"/>
              </a:rPr>
              <a:t> ();</a:t>
            </a:r>
          </a:p>
          <a:p>
            <a:pPr>
              <a:lnSpc>
                <a:spcPct val="80000"/>
              </a:lnSpc>
              <a:buNone/>
              <a:defRPr/>
            </a:pPr>
            <a:r>
              <a:rPr lang="en-US" dirty="0">
                <a:latin typeface="Cambria" pitchFamily="18" charset="0"/>
              </a:rPr>
              <a:t>     }</a:t>
            </a:r>
          </a:p>
          <a:p>
            <a:pPr>
              <a:lnSpc>
                <a:spcPct val="80000"/>
              </a:lnSpc>
              <a:buNone/>
              <a:defRPr/>
            </a:pPr>
            <a:endParaRPr lang="en-US" dirty="0">
              <a:latin typeface="Cambria" pitchFamily="18" charset="0"/>
            </a:endParaRPr>
          </a:p>
          <a:p>
            <a:endParaRPr lang="en-US" dirty="0">
              <a:latin typeface="Cambria" pitchFamily="18" charset="0"/>
            </a:endParaRPr>
          </a:p>
        </p:txBody>
      </p:sp>
    </p:spTree>
    <p:extLst>
      <p:ext uri="{BB962C8B-B14F-4D97-AF65-F5344CB8AC3E}">
        <p14:creationId xmlns:p14="http://schemas.microsoft.com/office/powerpoint/2010/main" val="1567435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62600"/>
          </a:xfrm>
        </p:spPr>
        <p:txBody>
          <a:bodyPr/>
          <a:lstStyle/>
          <a:p>
            <a:pPr>
              <a:lnSpc>
                <a:spcPct val="90000"/>
              </a:lnSpc>
              <a:defRPr/>
            </a:pPr>
            <a:endParaRPr lang="en-US" dirty="0">
              <a:latin typeface="Cambria" pitchFamily="18" charset="0"/>
            </a:endParaRPr>
          </a:p>
          <a:p>
            <a:pPr>
              <a:lnSpc>
                <a:spcPct val="90000"/>
              </a:lnSpc>
              <a:defRPr/>
            </a:pPr>
            <a:endParaRPr lang="en-US" dirty="0">
              <a:latin typeface="Cambria" pitchFamily="18" charset="0"/>
            </a:endParaRPr>
          </a:p>
          <a:p>
            <a:pPr>
              <a:lnSpc>
                <a:spcPct val="90000"/>
              </a:lnSpc>
              <a:buNone/>
              <a:defRPr/>
            </a:pPr>
            <a:r>
              <a:rPr lang="en-US" dirty="0">
                <a:latin typeface="Cambria" pitchFamily="18" charset="0"/>
              </a:rPr>
              <a:t>void main()</a:t>
            </a:r>
          </a:p>
          <a:p>
            <a:pPr>
              <a:lnSpc>
                <a:spcPct val="90000"/>
              </a:lnSpc>
              <a:buNone/>
              <a:defRPr/>
            </a:pPr>
            <a:r>
              <a:rPr lang="en-US" dirty="0">
                <a:latin typeface="Cambria" pitchFamily="18" charset="0"/>
              </a:rPr>
              <a:t>{</a:t>
            </a:r>
          </a:p>
          <a:p>
            <a:pPr>
              <a:lnSpc>
                <a:spcPct val="90000"/>
              </a:lnSpc>
              <a:buNone/>
              <a:defRPr/>
            </a:pPr>
            <a:r>
              <a:rPr lang="en-US" dirty="0">
                <a:latin typeface="Cambria" pitchFamily="18" charset="0"/>
              </a:rPr>
              <a:t>  </a:t>
            </a:r>
            <a:r>
              <a:rPr lang="en-US" dirty="0" err="1">
                <a:latin typeface="Cambria" pitchFamily="18" charset="0"/>
              </a:rPr>
              <a:t>clrscr</a:t>
            </a:r>
            <a:r>
              <a:rPr lang="en-US" dirty="0">
                <a:latin typeface="Cambria" pitchFamily="18" charset="0"/>
              </a:rPr>
              <a:t>();</a:t>
            </a:r>
          </a:p>
          <a:p>
            <a:pPr>
              <a:lnSpc>
                <a:spcPct val="90000"/>
              </a:lnSpc>
              <a:buNone/>
              <a:defRPr/>
            </a:pPr>
            <a:r>
              <a:rPr lang="en-US" dirty="0">
                <a:latin typeface="Cambria" pitchFamily="18" charset="0"/>
              </a:rPr>
              <a:t>  student </a:t>
            </a:r>
            <a:r>
              <a:rPr lang="en-US" dirty="0" err="1">
                <a:latin typeface="Cambria" pitchFamily="18" charset="0"/>
              </a:rPr>
              <a:t>st</a:t>
            </a:r>
            <a:r>
              <a:rPr lang="en-US" dirty="0">
                <a:latin typeface="Cambria" pitchFamily="18" charset="0"/>
              </a:rPr>
              <a:t>;</a:t>
            </a:r>
          </a:p>
          <a:p>
            <a:pPr>
              <a:lnSpc>
                <a:spcPct val="90000"/>
              </a:lnSpc>
              <a:buNone/>
              <a:defRPr/>
            </a:pPr>
            <a:r>
              <a:rPr lang="en-US" dirty="0">
                <a:latin typeface="Cambria" pitchFamily="18" charset="0"/>
              </a:rPr>
              <a:t>  </a:t>
            </a:r>
            <a:r>
              <a:rPr lang="en-US" dirty="0" err="1">
                <a:latin typeface="Cambria" pitchFamily="18" charset="0"/>
              </a:rPr>
              <a:t>st</a:t>
            </a:r>
            <a:r>
              <a:rPr lang="en-US" dirty="0">
                <a:latin typeface="Cambria" pitchFamily="18" charset="0"/>
              </a:rPr>
              <a:t> .</a:t>
            </a:r>
            <a:r>
              <a:rPr lang="en-US" dirty="0" err="1">
                <a:latin typeface="Cambria" pitchFamily="18" charset="0"/>
              </a:rPr>
              <a:t>put_data</a:t>
            </a:r>
            <a:r>
              <a:rPr lang="en-US" dirty="0">
                <a:latin typeface="Cambria" pitchFamily="18" charset="0"/>
              </a:rPr>
              <a:t>();</a:t>
            </a:r>
          </a:p>
          <a:p>
            <a:pPr>
              <a:lnSpc>
                <a:spcPct val="90000"/>
              </a:lnSpc>
              <a:buNone/>
              <a:defRPr/>
            </a:pPr>
            <a:r>
              <a:rPr lang="en-US" dirty="0">
                <a:latin typeface="Cambria" pitchFamily="18" charset="0"/>
              </a:rPr>
              <a:t>}</a:t>
            </a:r>
          </a:p>
          <a:p>
            <a:pPr>
              <a:lnSpc>
                <a:spcPct val="90000"/>
              </a:lnSpc>
              <a:buNone/>
              <a:defRPr/>
            </a:pPr>
            <a:endParaRPr lang="en-US" dirty="0">
              <a:latin typeface="Cambria" pitchFamily="18" charset="0"/>
            </a:endParaRPr>
          </a:p>
          <a:p>
            <a:endParaRPr lang="en-US" dirty="0">
              <a:latin typeface="Cambria" pitchFamily="18" charset="0"/>
            </a:endParaRPr>
          </a:p>
        </p:txBody>
      </p:sp>
    </p:spTree>
    <p:extLst>
      <p:ext uri="{BB962C8B-B14F-4D97-AF65-F5344CB8AC3E}">
        <p14:creationId xmlns:p14="http://schemas.microsoft.com/office/powerpoint/2010/main" val="23574700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bg2">
                    <a:lumMod val="25000"/>
                  </a:schemeClr>
                </a:solidFill>
                <a:latin typeface="Cambria" pitchFamily="18" charset="0"/>
              </a:rPr>
              <a:t>One more example</a:t>
            </a:r>
            <a:endParaRPr lang="en-US" sz="3600" dirty="0">
              <a:solidFill>
                <a:schemeClr val="bg2">
                  <a:lumMod val="25000"/>
                </a:schemeClr>
              </a:solidFill>
              <a:latin typeface="Cambria"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a:latin typeface="Cambria" pitchFamily="18" charset="0"/>
              </a:rPr>
              <a:t>fstream file; </a:t>
            </a:r>
            <a:endParaRPr lang="en-US" dirty="0" smtClean="0">
              <a:latin typeface="Cambria" pitchFamily="18" charset="0"/>
            </a:endParaRPr>
          </a:p>
          <a:p>
            <a:pPr marL="0" indent="0">
              <a:buNone/>
            </a:pPr>
            <a:endParaRPr lang="en-US" dirty="0">
              <a:latin typeface="Cambria" pitchFamily="18" charset="0"/>
            </a:endParaRPr>
          </a:p>
          <a:p>
            <a:pPr marL="0" indent="0">
              <a:buNone/>
            </a:pPr>
            <a:r>
              <a:rPr lang="en-US" dirty="0" smtClean="0">
                <a:latin typeface="Cambria" pitchFamily="18" charset="0"/>
              </a:rPr>
              <a:t>//</a:t>
            </a:r>
            <a:r>
              <a:rPr lang="en-US" dirty="0">
                <a:latin typeface="Cambria" pitchFamily="18" charset="0"/>
              </a:rPr>
              <a:t>open file text.txt for input and output </a:t>
            </a:r>
            <a:endParaRPr lang="en-US" dirty="0" smtClean="0">
              <a:latin typeface="Cambria" pitchFamily="18" charset="0"/>
            </a:endParaRPr>
          </a:p>
          <a:p>
            <a:pPr marL="0" indent="0">
              <a:buNone/>
            </a:pPr>
            <a:r>
              <a:rPr lang="en-US" dirty="0" err="1" smtClean="0">
                <a:latin typeface="Cambria" pitchFamily="18" charset="0"/>
              </a:rPr>
              <a:t>file.open</a:t>
            </a:r>
            <a:r>
              <a:rPr lang="en-US" dirty="0">
                <a:latin typeface="Cambria" pitchFamily="18" charset="0"/>
              </a:rPr>
              <a:t>("test.txt"); </a:t>
            </a:r>
            <a:endParaRPr lang="en-US" dirty="0" smtClean="0">
              <a:latin typeface="Cambria" pitchFamily="18" charset="0"/>
            </a:endParaRPr>
          </a:p>
          <a:p>
            <a:pPr marL="0" indent="0">
              <a:buNone/>
            </a:pPr>
            <a:endParaRPr lang="en-US" dirty="0">
              <a:latin typeface="Cambria" pitchFamily="18" charset="0"/>
            </a:endParaRPr>
          </a:p>
          <a:p>
            <a:pPr marL="0" indent="0">
              <a:buNone/>
            </a:pPr>
            <a:r>
              <a:rPr lang="en-US" dirty="0" smtClean="0">
                <a:latin typeface="Cambria" pitchFamily="18" charset="0"/>
              </a:rPr>
              <a:t>//</a:t>
            </a:r>
            <a:r>
              <a:rPr lang="en-US" dirty="0">
                <a:latin typeface="Cambria" pitchFamily="18" charset="0"/>
              </a:rPr>
              <a:t>check if file is opened </a:t>
            </a:r>
            <a:endParaRPr lang="en-US" dirty="0" smtClean="0">
              <a:latin typeface="Cambria" pitchFamily="18" charset="0"/>
            </a:endParaRPr>
          </a:p>
          <a:p>
            <a:pPr marL="0" indent="0">
              <a:buNone/>
            </a:pPr>
            <a:r>
              <a:rPr lang="en-US" dirty="0" smtClean="0">
                <a:latin typeface="Cambria" pitchFamily="18" charset="0"/>
              </a:rPr>
              <a:t>if(!</a:t>
            </a:r>
            <a:r>
              <a:rPr lang="en-US" dirty="0" err="1">
                <a:latin typeface="Cambria" pitchFamily="18" charset="0"/>
              </a:rPr>
              <a:t>file.is_open</a:t>
            </a:r>
            <a:r>
              <a:rPr lang="en-US" dirty="0">
                <a:latin typeface="Cambria" pitchFamily="18" charset="0"/>
              </a:rPr>
              <a:t>()) </a:t>
            </a:r>
            <a:r>
              <a:rPr lang="en-US" dirty="0" err="1">
                <a:latin typeface="Cambria" pitchFamily="18" charset="0"/>
              </a:rPr>
              <a:t>cout</a:t>
            </a:r>
            <a:r>
              <a:rPr lang="en-US" dirty="0">
                <a:latin typeface="Cambria" pitchFamily="18" charset="0"/>
              </a:rPr>
              <a:t> &lt;&lt; " Cannot open file!" &lt;&lt; </a:t>
            </a:r>
            <a:r>
              <a:rPr lang="en-US" dirty="0" err="1">
                <a:latin typeface="Cambria" pitchFamily="18" charset="0"/>
              </a:rPr>
              <a:t>endl</a:t>
            </a:r>
            <a:r>
              <a:rPr lang="en-US" dirty="0">
                <a:latin typeface="Cambria" pitchFamily="18" charset="0"/>
              </a:rPr>
              <a:t>; </a:t>
            </a:r>
            <a:r>
              <a:rPr lang="en-US" dirty="0" smtClean="0">
                <a:latin typeface="Cambria" pitchFamily="18" charset="0"/>
              </a:rPr>
              <a:t>/</a:t>
            </a:r>
          </a:p>
          <a:p>
            <a:pPr marL="0" indent="0">
              <a:buNone/>
            </a:pPr>
            <a:endParaRPr lang="en-US" dirty="0">
              <a:latin typeface="Cambria" pitchFamily="18" charset="0"/>
            </a:endParaRPr>
          </a:p>
          <a:p>
            <a:pPr marL="0" indent="0">
              <a:buNone/>
            </a:pPr>
            <a:r>
              <a:rPr lang="en-US" dirty="0">
                <a:latin typeface="Cambria" pitchFamily="18" charset="0"/>
              </a:rPr>
              <a:t>/</a:t>
            </a:r>
            <a:r>
              <a:rPr lang="en-US" dirty="0" smtClean="0">
                <a:latin typeface="Cambria" pitchFamily="18" charset="0"/>
              </a:rPr>
              <a:t>/</a:t>
            </a:r>
            <a:r>
              <a:rPr lang="en-US" dirty="0">
                <a:latin typeface="Cambria" pitchFamily="18" charset="0"/>
              </a:rPr>
              <a:t>write a message to file </a:t>
            </a:r>
            <a:r>
              <a:rPr lang="en-US" dirty="0" err="1">
                <a:latin typeface="Cambria" pitchFamily="18" charset="0"/>
              </a:rPr>
              <a:t>file</a:t>
            </a:r>
            <a:r>
              <a:rPr lang="en-US" dirty="0">
                <a:latin typeface="Cambria" pitchFamily="18" charset="0"/>
              </a:rPr>
              <a:t> &lt;&lt; "This is the first line " &lt;&lt; </a:t>
            </a:r>
            <a:r>
              <a:rPr lang="en-US" dirty="0" err="1">
                <a:latin typeface="Cambria" pitchFamily="18" charset="0"/>
              </a:rPr>
              <a:t>endl</a:t>
            </a:r>
            <a:r>
              <a:rPr lang="en-US" dirty="0">
                <a:latin typeface="Cambria" pitchFamily="18" charset="0"/>
              </a:rPr>
              <a:t> &lt;&lt; "This is the second line" &lt;&lt; </a:t>
            </a:r>
            <a:r>
              <a:rPr lang="en-US" dirty="0" err="1">
                <a:latin typeface="Cambria" pitchFamily="18" charset="0"/>
              </a:rPr>
              <a:t>endl</a:t>
            </a:r>
            <a:r>
              <a:rPr lang="en-US" dirty="0">
                <a:latin typeface="Cambria" pitchFamily="18" charset="0"/>
              </a:rPr>
              <a:t>; </a:t>
            </a:r>
            <a:endParaRPr lang="en-US" dirty="0" smtClean="0">
              <a:latin typeface="Cambria" pitchFamily="18" charset="0"/>
            </a:endParaRPr>
          </a:p>
          <a:p>
            <a:pPr marL="0" indent="0">
              <a:buNone/>
            </a:pPr>
            <a:endParaRPr lang="en-US" dirty="0">
              <a:latin typeface="Cambria" pitchFamily="18" charset="0"/>
            </a:endParaRPr>
          </a:p>
          <a:p>
            <a:pPr marL="0" indent="0">
              <a:buNone/>
            </a:pPr>
            <a:r>
              <a:rPr lang="en-US" dirty="0" err="1" smtClean="0">
                <a:latin typeface="Cambria" pitchFamily="18" charset="0"/>
              </a:rPr>
              <a:t>file.seekg</a:t>
            </a:r>
            <a:r>
              <a:rPr lang="en-US" dirty="0" smtClean="0">
                <a:latin typeface="Cambria" pitchFamily="18" charset="0"/>
              </a:rPr>
              <a:t>(</a:t>
            </a:r>
            <a:r>
              <a:rPr lang="en-US" dirty="0" err="1" smtClean="0">
                <a:latin typeface="Cambria" pitchFamily="18" charset="0"/>
              </a:rPr>
              <a:t>ios</a:t>
            </a:r>
            <a:r>
              <a:rPr lang="en-US" dirty="0">
                <a:latin typeface="Cambria" pitchFamily="18" charset="0"/>
              </a:rPr>
              <a:t>::beg);//reset position of the input</a:t>
            </a:r>
          </a:p>
        </p:txBody>
      </p:sp>
    </p:spTree>
    <p:extLst>
      <p:ext uri="{BB962C8B-B14F-4D97-AF65-F5344CB8AC3E}">
        <p14:creationId xmlns:p14="http://schemas.microsoft.com/office/powerpoint/2010/main" val="41071450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724400"/>
          </a:xfrm>
        </p:spPr>
        <p:txBody>
          <a:bodyPr/>
          <a:lstStyle/>
          <a:p>
            <a:pPr marL="0" indent="0">
              <a:buNone/>
            </a:pPr>
            <a:r>
              <a:rPr lang="en-US" dirty="0">
                <a:latin typeface="Cambria" pitchFamily="18" charset="0"/>
              </a:rPr>
              <a:t>//read first 5 number from test.txt </a:t>
            </a:r>
            <a:endParaRPr lang="en-US" dirty="0" smtClean="0">
              <a:latin typeface="Cambria" pitchFamily="18" charset="0"/>
            </a:endParaRPr>
          </a:p>
          <a:p>
            <a:pPr marL="0" indent="0">
              <a:buNone/>
            </a:pPr>
            <a:r>
              <a:rPr lang="en-US" dirty="0" smtClean="0">
                <a:latin typeface="Cambria" pitchFamily="18" charset="0"/>
              </a:rPr>
              <a:t>for </a:t>
            </a:r>
            <a:r>
              <a:rPr lang="en-US" dirty="0">
                <a:latin typeface="Cambria" pitchFamily="18" charset="0"/>
              </a:rPr>
              <a:t>(</a:t>
            </a:r>
            <a:r>
              <a:rPr lang="en-US" dirty="0" err="1">
                <a:latin typeface="Cambria" pitchFamily="18" charset="0"/>
              </a:rPr>
              <a:t>int</a:t>
            </a:r>
            <a:r>
              <a:rPr lang="en-US" dirty="0">
                <a:latin typeface="Cambria" pitchFamily="18" charset="0"/>
              </a:rPr>
              <a:t> </a:t>
            </a:r>
            <a:r>
              <a:rPr lang="en-US" dirty="0" err="1">
                <a:latin typeface="Cambria" pitchFamily="18" charset="0"/>
              </a:rPr>
              <a:t>i</a:t>
            </a:r>
            <a:r>
              <a:rPr lang="en-US" dirty="0">
                <a:latin typeface="Cambria" pitchFamily="18" charset="0"/>
              </a:rPr>
              <a:t> = 0; </a:t>
            </a:r>
            <a:r>
              <a:rPr lang="en-US" dirty="0" err="1">
                <a:latin typeface="Cambria" pitchFamily="18" charset="0"/>
              </a:rPr>
              <a:t>i</a:t>
            </a:r>
            <a:r>
              <a:rPr lang="en-US" dirty="0">
                <a:latin typeface="Cambria" pitchFamily="18" charset="0"/>
              </a:rPr>
              <a:t> != 5; ++</a:t>
            </a:r>
            <a:r>
              <a:rPr lang="en-US" dirty="0" err="1">
                <a:latin typeface="Cambria" pitchFamily="18" charset="0"/>
              </a:rPr>
              <a:t>i</a:t>
            </a:r>
            <a:r>
              <a:rPr lang="en-US" dirty="0">
                <a:latin typeface="Cambria" pitchFamily="18" charset="0"/>
              </a:rPr>
              <a:t>) {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a:t>
            </a:r>
            <a:r>
              <a:rPr lang="en-US" dirty="0">
                <a:latin typeface="Cambria" pitchFamily="18" charset="0"/>
              </a:rPr>
              <a:t>show read value on </a:t>
            </a:r>
            <a:r>
              <a:rPr lang="en-US" dirty="0" err="1">
                <a:latin typeface="Cambria" pitchFamily="18" charset="0"/>
              </a:rPr>
              <a:t>screeen</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err="1" smtClean="0">
                <a:latin typeface="Cambria" pitchFamily="18" charset="0"/>
              </a:rPr>
              <a:t>cout</a:t>
            </a:r>
            <a:r>
              <a:rPr lang="en-US" dirty="0" smtClean="0">
                <a:latin typeface="Cambria" pitchFamily="18" charset="0"/>
              </a:rPr>
              <a:t> </a:t>
            </a:r>
            <a:r>
              <a:rPr lang="en-US" dirty="0">
                <a:latin typeface="Cambria" pitchFamily="18" charset="0"/>
              </a:rPr>
              <a:t>&lt;&lt; (char)</a:t>
            </a:r>
            <a:r>
              <a:rPr lang="en-US" dirty="0" err="1">
                <a:latin typeface="Cambria" pitchFamily="18" charset="0"/>
              </a:rPr>
              <a:t>file.get</a:t>
            </a:r>
            <a:r>
              <a:rPr lang="en-US" dirty="0">
                <a:latin typeface="Cambria" pitchFamily="18" charset="0"/>
              </a:rPr>
              <a:t>() &lt;&lt; </a:t>
            </a:r>
            <a:r>
              <a:rPr lang="en-US" dirty="0" err="1">
                <a:latin typeface="Cambria" pitchFamily="18" charset="0"/>
              </a:rPr>
              <a:t>endl</a:t>
            </a:r>
            <a:r>
              <a:rPr lang="en-US" dirty="0">
                <a:latin typeface="Cambria" pitchFamily="18" charset="0"/>
              </a:rPr>
              <a:t>; </a:t>
            </a:r>
            <a:endParaRPr lang="en-US" dirty="0" smtClean="0">
              <a:latin typeface="Cambria" pitchFamily="18" charset="0"/>
            </a:endParaRPr>
          </a:p>
          <a:p>
            <a:pPr marL="0" indent="0">
              <a:buNone/>
            </a:pPr>
            <a:r>
              <a:rPr lang="en-US" dirty="0" smtClean="0">
                <a:latin typeface="Cambria" pitchFamily="18" charset="0"/>
              </a:rPr>
              <a:t>} </a:t>
            </a:r>
          </a:p>
          <a:p>
            <a:pPr marL="0" indent="0">
              <a:buNone/>
            </a:pPr>
            <a:endParaRPr lang="en-US" dirty="0">
              <a:latin typeface="Cambria" pitchFamily="18" charset="0"/>
            </a:endParaRPr>
          </a:p>
          <a:p>
            <a:pPr marL="0" indent="0">
              <a:buNone/>
            </a:pPr>
            <a:r>
              <a:rPr lang="en-US" dirty="0" smtClean="0">
                <a:latin typeface="Cambria" pitchFamily="18" charset="0"/>
              </a:rPr>
              <a:t>//</a:t>
            </a:r>
            <a:r>
              <a:rPr lang="en-US" dirty="0">
                <a:latin typeface="Cambria" pitchFamily="18" charset="0"/>
              </a:rPr>
              <a:t>get the next character from file </a:t>
            </a:r>
            <a:endParaRPr lang="en-US" dirty="0" smtClean="0">
              <a:latin typeface="Cambria" pitchFamily="18" charset="0"/>
            </a:endParaRPr>
          </a:p>
          <a:p>
            <a:pPr marL="0" indent="0">
              <a:buNone/>
            </a:pPr>
            <a:r>
              <a:rPr lang="en-US" dirty="0" smtClean="0">
                <a:latin typeface="Cambria" pitchFamily="18" charset="0"/>
              </a:rPr>
              <a:t>char </a:t>
            </a:r>
            <a:r>
              <a:rPr lang="en-US" dirty="0">
                <a:latin typeface="Cambria" pitchFamily="18" charset="0"/>
              </a:rPr>
              <a:t>next = </a:t>
            </a:r>
            <a:r>
              <a:rPr lang="en-US" dirty="0" err="1">
                <a:latin typeface="Cambria" pitchFamily="18" charset="0"/>
              </a:rPr>
              <a:t>file.get</a:t>
            </a:r>
            <a:r>
              <a:rPr lang="en-US" dirty="0">
                <a:latin typeface="Cambria" pitchFamily="18" charset="0"/>
              </a:rPr>
              <a:t>(); </a:t>
            </a:r>
            <a:r>
              <a:rPr lang="en-US" dirty="0" err="1">
                <a:latin typeface="Cambria" pitchFamily="18" charset="0"/>
              </a:rPr>
              <a:t>cout</a:t>
            </a:r>
            <a:r>
              <a:rPr lang="en-US" dirty="0">
                <a:latin typeface="Cambria" pitchFamily="18" charset="0"/>
              </a:rPr>
              <a:t> &lt;&lt; "The next character is " &lt;&lt; (char)next &lt;&lt; </a:t>
            </a:r>
            <a:r>
              <a:rPr lang="en-US" dirty="0" err="1">
                <a:latin typeface="Cambria" pitchFamily="18" charset="0"/>
              </a:rPr>
              <a:t>endl</a:t>
            </a:r>
            <a:r>
              <a:rPr lang="en-US" dirty="0" smtClean="0">
                <a:latin typeface="Cambria" pitchFamily="18" charset="0"/>
              </a:rPr>
              <a:t>;</a:t>
            </a:r>
          </a:p>
          <a:p>
            <a:pPr marL="0" indent="0">
              <a:buNone/>
            </a:pPr>
            <a:endParaRPr lang="en-US" dirty="0">
              <a:latin typeface="Cambria" pitchFamily="18" charset="0"/>
            </a:endParaRPr>
          </a:p>
          <a:p>
            <a:pPr marL="0" indent="0">
              <a:buNone/>
            </a:pPr>
            <a:endParaRPr lang="en-US" dirty="0">
              <a:latin typeface="Cambria" pitchFamily="18" charset="0"/>
            </a:endParaRPr>
          </a:p>
        </p:txBody>
      </p:sp>
    </p:spTree>
    <p:extLst>
      <p:ext uri="{BB962C8B-B14F-4D97-AF65-F5344CB8AC3E}">
        <p14:creationId xmlns:p14="http://schemas.microsoft.com/office/powerpoint/2010/main" val="132635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2538418"/>
            <a:ext cx="142876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itchFamily="18" charset="0"/>
              </a:rPr>
              <a:t>Input device</a:t>
            </a:r>
            <a:endParaRPr lang="en-IN" dirty="0">
              <a:latin typeface="Cambria" pitchFamily="18" charset="0"/>
            </a:endParaRPr>
          </a:p>
        </p:txBody>
      </p:sp>
      <p:sp>
        <p:nvSpPr>
          <p:cNvPr id="5" name="Rectangle 4"/>
          <p:cNvSpPr/>
          <p:nvPr/>
        </p:nvSpPr>
        <p:spPr>
          <a:xfrm>
            <a:off x="285720" y="3824302"/>
            <a:ext cx="142876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ambria" pitchFamily="18" charset="0"/>
              </a:rPr>
              <a:t>Output device</a:t>
            </a:r>
            <a:endParaRPr lang="en-IN" dirty="0">
              <a:latin typeface="Cambria" pitchFamily="18" charset="0"/>
            </a:endParaRPr>
          </a:p>
        </p:txBody>
      </p:sp>
      <p:sp>
        <p:nvSpPr>
          <p:cNvPr id="6" name="Rectangle 5"/>
          <p:cNvSpPr/>
          <p:nvPr/>
        </p:nvSpPr>
        <p:spPr>
          <a:xfrm>
            <a:off x="7072330" y="3252798"/>
            <a:ext cx="142876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itchFamily="18" charset="0"/>
              </a:rPr>
              <a:t>Program</a:t>
            </a:r>
            <a:endParaRPr lang="en-IN" dirty="0">
              <a:latin typeface="Cambria" pitchFamily="18" charset="0"/>
            </a:endParaRPr>
          </a:p>
        </p:txBody>
      </p:sp>
      <p:sp>
        <p:nvSpPr>
          <p:cNvPr id="7" name="Rectangle 6"/>
          <p:cNvSpPr/>
          <p:nvPr/>
        </p:nvSpPr>
        <p:spPr>
          <a:xfrm>
            <a:off x="3214678" y="2395542"/>
            <a:ext cx="42862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itchFamily="18" charset="0"/>
            </a:endParaRPr>
          </a:p>
        </p:txBody>
      </p:sp>
      <p:sp>
        <p:nvSpPr>
          <p:cNvPr id="8" name="Rectangle 7"/>
          <p:cNvSpPr/>
          <p:nvPr/>
        </p:nvSpPr>
        <p:spPr>
          <a:xfrm>
            <a:off x="3643306" y="2395542"/>
            <a:ext cx="42862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itchFamily="18" charset="0"/>
            </a:endParaRPr>
          </a:p>
        </p:txBody>
      </p:sp>
      <p:sp>
        <p:nvSpPr>
          <p:cNvPr id="9" name="Rectangle 8"/>
          <p:cNvSpPr/>
          <p:nvPr/>
        </p:nvSpPr>
        <p:spPr>
          <a:xfrm>
            <a:off x="4071934" y="2395542"/>
            <a:ext cx="42862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itchFamily="18" charset="0"/>
            </a:endParaRPr>
          </a:p>
        </p:txBody>
      </p:sp>
      <p:sp>
        <p:nvSpPr>
          <p:cNvPr id="10" name="Rectangle 9"/>
          <p:cNvSpPr/>
          <p:nvPr/>
        </p:nvSpPr>
        <p:spPr>
          <a:xfrm>
            <a:off x="4500562" y="2395542"/>
            <a:ext cx="42862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itchFamily="18" charset="0"/>
            </a:endParaRPr>
          </a:p>
        </p:txBody>
      </p:sp>
      <p:sp>
        <p:nvSpPr>
          <p:cNvPr id="11" name="Rectangle 10"/>
          <p:cNvSpPr/>
          <p:nvPr/>
        </p:nvSpPr>
        <p:spPr>
          <a:xfrm>
            <a:off x="4929190" y="2395542"/>
            <a:ext cx="42862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itchFamily="18" charset="0"/>
            </a:endParaRPr>
          </a:p>
        </p:txBody>
      </p:sp>
      <p:sp>
        <p:nvSpPr>
          <p:cNvPr id="12" name="Rectangle 11"/>
          <p:cNvSpPr/>
          <p:nvPr/>
        </p:nvSpPr>
        <p:spPr>
          <a:xfrm>
            <a:off x="5357818" y="2395542"/>
            <a:ext cx="42862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itchFamily="18" charset="0"/>
            </a:endParaRPr>
          </a:p>
        </p:txBody>
      </p:sp>
      <p:sp>
        <p:nvSpPr>
          <p:cNvPr id="13" name="Rectangle 12"/>
          <p:cNvSpPr/>
          <p:nvPr/>
        </p:nvSpPr>
        <p:spPr>
          <a:xfrm>
            <a:off x="3286116" y="4038616"/>
            <a:ext cx="42862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itchFamily="18" charset="0"/>
            </a:endParaRPr>
          </a:p>
        </p:txBody>
      </p:sp>
      <p:sp>
        <p:nvSpPr>
          <p:cNvPr id="14" name="Rectangle 13"/>
          <p:cNvSpPr/>
          <p:nvPr/>
        </p:nvSpPr>
        <p:spPr>
          <a:xfrm>
            <a:off x="3714744" y="4038616"/>
            <a:ext cx="42862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itchFamily="18" charset="0"/>
            </a:endParaRPr>
          </a:p>
        </p:txBody>
      </p:sp>
      <p:sp>
        <p:nvSpPr>
          <p:cNvPr id="15" name="Rectangle 14"/>
          <p:cNvSpPr/>
          <p:nvPr/>
        </p:nvSpPr>
        <p:spPr>
          <a:xfrm>
            <a:off x="4143372" y="4038616"/>
            <a:ext cx="42862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itchFamily="18" charset="0"/>
            </a:endParaRPr>
          </a:p>
        </p:txBody>
      </p:sp>
      <p:sp>
        <p:nvSpPr>
          <p:cNvPr id="16" name="Rectangle 15"/>
          <p:cNvSpPr/>
          <p:nvPr/>
        </p:nvSpPr>
        <p:spPr>
          <a:xfrm>
            <a:off x="4572000" y="4038616"/>
            <a:ext cx="42862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itchFamily="18" charset="0"/>
            </a:endParaRPr>
          </a:p>
        </p:txBody>
      </p:sp>
      <p:sp>
        <p:nvSpPr>
          <p:cNvPr id="17" name="Rectangle 16"/>
          <p:cNvSpPr/>
          <p:nvPr/>
        </p:nvSpPr>
        <p:spPr>
          <a:xfrm>
            <a:off x="5000628" y="4038616"/>
            <a:ext cx="42862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itchFamily="18" charset="0"/>
            </a:endParaRPr>
          </a:p>
        </p:txBody>
      </p:sp>
      <p:sp>
        <p:nvSpPr>
          <p:cNvPr id="18" name="Rectangle 17"/>
          <p:cNvSpPr/>
          <p:nvPr/>
        </p:nvSpPr>
        <p:spPr>
          <a:xfrm>
            <a:off x="5429256" y="4038616"/>
            <a:ext cx="42862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itchFamily="18" charset="0"/>
            </a:endParaRPr>
          </a:p>
        </p:txBody>
      </p:sp>
      <p:cxnSp>
        <p:nvCxnSpPr>
          <p:cNvPr id="19" name="Straight Arrow Connector 18"/>
          <p:cNvCxnSpPr>
            <a:stCxn id="4" idx="3"/>
            <a:endCxn id="7" idx="1"/>
          </p:cNvCxnSpPr>
          <p:nvPr/>
        </p:nvCxnSpPr>
        <p:spPr>
          <a:xfrm flipV="1">
            <a:off x="1714480" y="2681294"/>
            <a:ext cx="1500198"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1"/>
            <a:endCxn id="5" idx="3"/>
          </p:cNvCxnSpPr>
          <p:nvPr/>
        </p:nvCxnSpPr>
        <p:spPr>
          <a:xfrm rot="10800000">
            <a:off x="1714480" y="4110054"/>
            <a:ext cx="1571636"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hape 25"/>
          <p:cNvCxnSpPr>
            <a:stCxn id="12" idx="3"/>
            <a:endCxn id="6" idx="0"/>
          </p:cNvCxnSpPr>
          <p:nvPr/>
        </p:nvCxnSpPr>
        <p:spPr>
          <a:xfrm>
            <a:off x="5786446" y="2681294"/>
            <a:ext cx="2000264" cy="57150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7"/>
          <p:cNvCxnSpPr>
            <a:stCxn id="6" idx="2"/>
            <a:endCxn id="18" idx="3"/>
          </p:cNvCxnSpPr>
          <p:nvPr/>
        </p:nvCxnSpPr>
        <p:spPr>
          <a:xfrm rot="5400000">
            <a:off x="6572264" y="3109922"/>
            <a:ext cx="500066" cy="192882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786710" y="1752600"/>
            <a:ext cx="1357290" cy="923330"/>
          </a:xfrm>
          <a:prstGeom prst="rect">
            <a:avLst/>
          </a:prstGeom>
          <a:noFill/>
        </p:spPr>
        <p:txBody>
          <a:bodyPr wrap="square" rtlCol="0">
            <a:spAutoFit/>
          </a:bodyPr>
          <a:lstStyle/>
          <a:p>
            <a:r>
              <a:rPr lang="en-US" dirty="0">
                <a:latin typeface="Cambria" pitchFamily="18" charset="0"/>
              </a:rPr>
              <a:t>Extraction </a:t>
            </a:r>
          </a:p>
          <a:p>
            <a:r>
              <a:rPr lang="en-US" dirty="0">
                <a:latin typeface="Cambria" pitchFamily="18" charset="0"/>
              </a:rPr>
              <a:t>From input</a:t>
            </a:r>
          </a:p>
          <a:p>
            <a:r>
              <a:rPr lang="en-US" dirty="0">
                <a:latin typeface="Cambria" pitchFamily="18" charset="0"/>
              </a:rPr>
              <a:t>stream</a:t>
            </a:r>
            <a:endParaRPr lang="en-IN" dirty="0">
              <a:latin typeface="Cambria" pitchFamily="18" charset="0"/>
            </a:endParaRPr>
          </a:p>
        </p:txBody>
      </p:sp>
      <p:sp>
        <p:nvSpPr>
          <p:cNvPr id="24" name="TextBox 23"/>
          <p:cNvSpPr txBox="1"/>
          <p:nvPr/>
        </p:nvSpPr>
        <p:spPr>
          <a:xfrm>
            <a:off x="7786710" y="3838419"/>
            <a:ext cx="1357290" cy="1200329"/>
          </a:xfrm>
          <a:prstGeom prst="rect">
            <a:avLst/>
          </a:prstGeom>
          <a:noFill/>
        </p:spPr>
        <p:txBody>
          <a:bodyPr wrap="square" rtlCol="0">
            <a:spAutoFit/>
          </a:bodyPr>
          <a:lstStyle/>
          <a:p>
            <a:r>
              <a:rPr lang="en-US" dirty="0">
                <a:latin typeface="Cambria" pitchFamily="18" charset="0"/>
              </a:rPr>
              <a:t>insert </a:t>
            </a:r>
            <a:endParaRPr lang="en-US" dirty="0" smtClean="0">
              <a:latin typeface="Cambria" pitchFamily="18" charset="0"/>
            </a:endParaRPr>
          </a:p>
          <a:p>
            <a:r>
              <a:rPr lang="en-US" dirty="0" smtClean="0">
                <a:latin typeface="Cambria" pitchFamily="18" charset="0"/>
              </a:rPr>
              <a:t>Into</a:t>
            </a:r>
          </a:p>
          <a:p>
            <a:r>
              <a:rPr lang="en-US" dirty="0" smtClean="0">
                <a:latin typeface="Cambria" pitchFamily="18" charset="0"/>
              </a:rPr>
              <a:t>output</a:t>
            </a:r>
            <a:endParaRPr lang="en-US" dirty="0">
              <a:latin typeface="Cambria" pitchFamily="18" charset="0"/>
            </a:endParaRPr>
          </a:p>
          <a:p>
            <a:r>
              <a:rPr lang="en-US" dirty="0">
                <a:latin typeface="Cambria" pitchFamily="18" charset="0"/>
              </a:rPr>
              <a:t>stream</a:t>
            </a:r>
            <a:endParaRPr lang="en-IN" dirty="0">
              <a:latin typeface="Cambria" pitchFamily="18" charset="0"/>
            </a:endParaRPr>
          </a:p>
        </p:txBody>
      </p:sp>
      <p:sp>
        <p:nvSpPr>
          <p:cNvPr id="25" name="TextBox 24"/>
          <p:cNvSpPr txBox="1"/>
          <p:nvPr/>
        </p:nvSpPr>
        <p:spPr>
          <a:xfrm>
            <a:off x="3286116" y="1895476"/>
            <a:ext cx="2357454" cy="369332"/>
          </a:xfrm>
          <a:prstGeom prst="rect">
            <a:avLst/>
          </a:prstGeom>
          <a:noFill/>
        </p:spPr>
        <p:txBody>
          <a:bodyPr wrap="square" rtlCol="0">
            <a:spAutoFit/>
          </a:bodyPr>
          <a:lstStyle/>
          <a:p>
            <a:pPr algn="ctr"/>
            <a:r>
              <a:rPr lang="en-US" dirty="0">
                <a:latin typeface="Cambria" pitchFamily="18" charset="0"/>
              </a:rPr>
              <a:t>Input stream</a:t>
            </a:r>
            <a:endParaRPr lang="en-IN" dirty="0">
              <a:latin typeface="Cambria" pitchFamily="18" charset="0"/>
            </a:endParaRPr>
          </a:p>
        </p:txBody>
      </p:sp>
      <p:sp>
        <p:nvSpPr>
          <p:cNvPr id="26" name="TextBox 25"/>
          <p:cNvSpPr txBox="1"/>
          <p:nvPr/>
        </p:nvSpPr>
        <p:spPr>
          <a:xfrm>
            <a:off x="3438516" y="3597846"/>
            <a:ext cx="2357454" cy="369332"/>
          </a:xfrm>
          <a:prstGeom prst="rect">
            <a:avLst/>
          </a:prstGeom>
          <a:noFill/>
        </p:spPr>
        <p:txBody>
          <a:bodyPr wrap="square" rtlCol="0">
            <a:spAutoFit/>
          </a:bodyPr>
          <a:lstStyle/>
          <a:p>
            <a:pPr algn="ctr"/>
            <a:r>
              <a:rPr lang="en-US" dirty="0">
                <a:latin typeface="Cambria" pitchFamily="18" charset="0"/>
              </a:rPr>
              <a:t>Output stream</a:t>
            </a:r>
            <a:endParaRPr lang="en-IN" dirty="0">
              <a:latin typeface="Cambria" pitchFamily="18" charset="0"/>
            </a:endParaRPr>
          </a:p>
        </p:txBody>
      </p:sp>
    </p:spTree>
    <p:extLst>
      <p:ext uri="{BB962C8B-B14F-4D97-AF65-F5344CB8AC3E}">
        <p14:creationId xmlns:p14="http://schemas.microsoft.com/office/powerpoint/2010/main" val="39505470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91200"/>
          </a:xfrm>
        </p:spPr>
        <p:txBody>
          <a:bodyPr/>
          <a:lstStyle/>
          <a:p>
            <a:pPr marL="0" indent="0">
              <a:buNone/>
            </a:pPr>
            <a:r>
              <a:rPr lang="en-US" dirty="0">
                <a:latin typeface="Cambria" pitchFamily="18" charset="0"/>
              </a:rPr>
              <a:t>//reset position again </a:t>
            </a:r>
            <a:endParaRPr lang="en-US" dirty="0" smtClean="0">
              <a:latin typeface="Cambria" pitchFamily="18" charset="0"/>
            </a:endParaRPr>
          </a:p>
          <a:p>
            <a:pPr marL="0" indent="0">
              <a:buNone/>
            </a:pPr>
            <a:r>
              <a:rPr lang="en-US" dirty="0" err="1" smtClean="0">
                <a:latin typeface="Cambria" pitchFamily="18" charset="0"/>
              </a:rPr>
              <a:t>file.seekg</a:t>
            </a:r>
            <a:r>
              <a:rPr lang="en-US" dirty="0" smtClean="0">
                <a:latin typeface="Cambria" pitchFamily="18" charset="0"/>
              </a:rPr>
              <a:t>(</a:t>
            </a:r>
            <a:r>
              <a:rPr lang="en-US" dirty="0" err="1" smtClean="0">
                <a:latin typeface="Cambria" pitchFamily="18" charset="0"/>
              </a:rPr>
              <a:t>ios</a:t>
            </a:r>
            <a:r>
              <a:rPr lang="en-US" dirty="0">
                <a:latin typeface="Cambria" pitchFamily="18" charset="0"/>
              </a:rPr>
              <a:t>::beg); </a:t>
            </a:r>
            <a:endParaRPr lang="en-US" dirty="0" smtClean="0">
              <a:latin typeface="Cambria" pitchFamily="18" charset="0"/>
            </a:endParaRPr>
          </a:p>
          <a:p>
            <a:pPr marL="0" indent="0">
              <a:buNone/>
            </a:pPr>
            <a:r>
              <a:rPr lang="en-US" dirty="0" smtClean="0">
                <a:latin typeface="Cambria" pitchFamily="18" charset="0"/>
              </a:rPr>
              <a:t>char</a:t>
            </a:r>
            <a:r>
              <a:rPr lang="en-US" dirty="0">
                <a:latin typeface="Cambria" pitchFamily="18" charset="0"/>
              </a:rPr>
              <a:t>* </a:t>
            </a:r>
            <a:r>
              <a:rPr lang="en-US" dirty="0" err="1">
                <a:latin typeface="Cambria" pitchFamily="18" charset="0"/>
              </a:rPr>
              <a:t>str</a:t>
            </a:r>
            <a:r>
              <a:rPr lang="en-US" dirty="0">
                <a:latin typeface="Cambria" pitchFamily="18" charset="0"/>
              </a:rPr>
              <a:t> = new char[50]; </a:t>
            </a:r>
            <a:endParaRPr lang="en-US" dirty="0" smtClean="0">
              <a:latin typeface="Cambria" pitchFamily="18" charset="0"/>
            </a:endParaRPr>
          </a:p>
          <a:p>
            <a:pPr marL="0" indent="0">
              <a:buNone/>
            </a:pPr>
            <a:endParaRPr lang="en-US" dirty="0">
              <a:latin typeface="Cambria" pitchFamily="18" charset="0"/>
            </a:endParaRPr>
          </a:p>
          <a:p>
            <a:pPr marL="0" indent="0">
              <a:buNone/>
            </a:pPr>
            <a:r>
              <a:rPr lang="en-US" dirty="0" smtClean="0">
                <a:latin typeface="Cambria" pitchFamily="18" charset="0"/>
              </a:rPr>
              <a:t>//</a:t>
            </a:r>
            <a:r>
              <a:rPr lang="en-US" dirty="0">
                <a:latin typeface="Cambria" pitchFamily="18" charset="0"/>
              </a:rPr>
              <a:t>extract first line into </a:t>
            </a:r>
            <a:r>
              <a:rPr lang="en-US" dirty="0" err="1">
                <a:latin typeface="Cambria" pitchFamily="18" charset="0"/>
              </a:rPr>
              <a:t>str</a:t>
            </a:r>
            <a:r>
              <a:rPr lang="en-US" dirty="0">
                <a:latin typeface="Cambria" pitchFamily="18" charset="0"/>
              </a:rPr>
              <a:t> </a:t>
            </a:r>
            <a:endParaRPr lang="en-US" dirty="0" smtClean="0">
              <a:latin typeface="Cambria" pitchFamily="18" charset="0"/>
            </a:endParaRPr>
          </a:p>
          <a:p>
            <a:pPr marL="0" indent="0">
              <a:buNone/>
            </a:pPr>
            <a:r>
              <a:rPr lang="en-US" dirty="0" err="1" smtClean="0">
                <a:latin typeface="Cambria" pitchFamily="18" charset="0"/>
              </a:rPr>
              <a:t>file.getline</a:t>
            </a:r>
            <a:r>
              <a:rPr lang="en-US" dirty="0" smtClean="0">
                <a:latin typeface="Cambria" pitchFamily="18" charset="0"/>
              </a:rPr>
              <a:t>(</a:t>
            </a:r>
            <a:r>
              <a:rPr lang="en-US" dirty="0" err="1" smtClean="0">
                <a:latin typeface="Cambria" pitchFamily="18" charset="0"/>
              </a:rPr>
              <a:t>str</a:t>
            </a:r>
            <a:r>
              <a:rPr lang="en-US" dirty="0">
                <a:latin typeface="Cambria" pitchFamily="18" charset="0"/>
              </a:rPr>
              <a:t>, 50); </a:t>
            </a:r>
            <a:endParaRPr lang="en-US" dirty="0" smtClean="0">
              <a:latin typeface="Cambria" pitchFamily="18" charset="0"/>
            </a:endParaRPr>
          </a:p>
          <a:p>
            <a:pPr marL="0" indent="0">
              <a:buNone/>
            </a:pPr>
            <a:endParaRPr lang="en-US" dirty="0">
              <a:latin typeface="Cambria" pitchFamily="18" charset="0"/>
            </a:endParaRPr>
          </a:p>
          <a:p>
            <a:pPr marL="0" indent="0">
              <a:buNone/>
            </a:pPr>
            <a:r>
              <a:rPr lang="en-US" dirty="0" smtClean="0">
                <a:latin typeface="Cambria" pitchFamily="18" charset="0"/>
              </a:rPr>
              <a:t>//</a:t>
            </a:r>
            <a:r>
              <a:rPr lang="en-US" dirty="0">
                <a:latin typeface="Cambria" pitchFamily="18" charset="0"/>
              </a:rPr>
              <a:t>show first line </a:t>
            </a:r>
            <a:endParaRPr lang="en-US" dirty="0" smtClean="0">
              <a:latin typeface="Cambria" pitchFamily="18" charset="0"/>
            </a:endParaRPr>
          </a:p>
          <a:p>
            <a:pPr marL="0" indent="0">
              <a:buNone/>
            </a:pPr>
            <a:r>
              <a:rPr lang="en-US" dirty="0" err="1" smtClean="0">
                <a:latin typeface="Cambria" pitchFamily="18" charset="0"/>
              </a:rPr>
              <a:t>cout</a:t>
            </a:r>
            <a:r>
              <a:rPr lang="en-US" dirty="0" smtClean="0">
                <a:latin typeface="Cambria" pitchFamily="18" charset="0"/>
              </a:rPr>
              <a:t> </a:t>
            </a:r>
            <a:r>
              <a:rPr lang="en-US" dirty="0">
                <a:latin typeface="Cambria" pitchFamily="18" charset="0"/>
              </a:rPr>
              <a:t>&lt;&lt; </a:t>
            </a:r>
            <a:r>
              <a:rPr lang="en-US" dirty="0" err="1">
                <a:latin typeface="Cambria" pitchFamily="18" charset="0"/>
              </a:rPr>
              <a:t>str</a:t>
            </a:r>
            <a:r>
              <a:rPr lang="en-US" dirty="0">
                <a:latin typeface="Cambria" pitchFamily="18" charset="0"/>
              </a:rPr>
              <a:t> &lt;&lt; </a:t>
            </a:r>
            <a:r>
              <a:rPr lang="en-US" dirty="0" err="1">
                <a:latin typeface="Cambria" pitchFamily="18" charset="0"/>
              </a:rPr>
              <a:t>endl</a:t>
            </a:r>
            <a:r>
              <a:rPr lang="en-US" dirty="0">
                <a:latin typeface="Cambria" pitchFamily="18" charset="0"/>
              </a:rPr>
              <a:t>; </a:t>
            </a:r>
            <a:endParaRPr lang="en-US" dirty="0" smtClean="0">
              <a:latin typeface="Cambria" pitchFamily="18" charset="0"/>
            </a:endParaRPr>
          </a:p>
          <a:p>
            <a:pPr marL="0" indent="0">
              <a:buNone/>
            </a:pPr>
            <a:endParaRPr lang="en-US" dirty="0">
              <a:latin typeface="Cambria" pitchFamily="18" charset="0"/>
            </a:endParaRPr>
          </a:p>
          <a:p>
            <a:pPr marL="0" indent="0">
              <a:buNone/>
            </a:pPr>
            <a:r>
              <a:rPr lang="en-US" dirty="0" smtClean="0">
                <a:latin typeface="Cambria" pitchFamily="18" charset="0"/>
              </a:rPr>
              <a:t>//ignore </a:t>
            </a:r>
            <a:r>
              <a:rPr lang="en-US" dirty="0">
                <a:latin typeface="Cambria" pitchFamily="18" charset="0"/>
              </a:rPr>
              <a:t>next extracted character </a:t>
            </a:r>
            <a:endParaRPr lang="en-US" dirty="0" smtClean="0">
              <a:latin typeface="Cambria" pitchFamily="18" charset="0"/>
            </a:endParaRPr>
          </a:p>
          <a:p>
            <a:pPr marL="0" indent="0">
              <a:buNone/>
            </a:pPr>
            <a:endParaRPr lang="en-US" dirty="0">
              <a:latin typeface="Cambria" pitchFamily="18" charset="0"/>
            </a:endParaRPr>
          </a:p>
          <a:p>
            <a:pPr marL="0" indent="0">
              <a:buNone/>
            </a:pPr>
            <a:r>
              <a:rPr lang="en-US" dirty="0" err="1" smtClean="0">
                <a:latin typeface="Cambria" pitchFamily="18" charset="0"/>
              </a:rPr>
              <a:t>file.ignore</a:t>
            </a:r>
            <a:r>
              <a:rPr lang="en-US" dirty="0">
                <a:latin typeface="Cambria" pitchFamily="18" charset="0"/>
              </a:rPr>
              <a:t>(); </a:t>
            </a:r>
          </a:p>
        </p:txBody>
      </p:sp>
    </p:spTree>
    <p:extLst>
      <p:ext uri="{BB962C8B-B14F-4D97-AF65-F5344CB8AC3E}">
        <p14:creationId xmlns:p14="http://schemas.microsoft.com/office/powerpoint/2010/main" val="7602557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114800"/>
          </a:xfrm>
        </p:spPr>
        <p:txBody>
          <a:bodyPr/>
          <a:lstStyle/>
          <a:p>
            <a:pPr marL="0" indent="0">
              <a:buNone/>
            </a:pPr>
            <a:r>
              <a:rPr lang="en-US" dirty="0">
                <a:latin typeface="Cambria" pitchFamily="18" charset="0"/>
              </a:rPr>
              <a:t>//show the next character without extracting it from file </a:t>
            </a:r>
            <a:endParaRPr lang="en-US" dirty="0" smtClean="0">
              <a:latin typeface="Cambria" pitchFamily="18" charset="0"/>
            </a:endParaRPr>
          </a:p>
          <a:p>
            <a:pPr marL="0" indent="0">
              <a:buNone/>
            </a:pPr>
            <a:r>
              <a:rPr lang="en-US" dirty="0" err="1" smtClean="0">
                <a:latin typeface="Cambria" pitchFamily="18" charset="0"/>
              </a:rPr>
              <a:t>cout</a:t>
            </a:r>
            <a:r>
              <a:rPr lang="en-US" dirty="0" smtClean="0">
                <a:latin typeface="Cambria" pitchFamily="18" charset="0"/>
              </a:rPr>
              <a:t> </a:t>
            </a:r>
            <a:r>
              <a:rPr lang="en-US" dirty="0">
                <a:latin typeface="Cambria" pitchFamily="18" charset="0"/>
              </a:rPr>
              <a:t>&lt;&lt; "Peek " &lt;&lt; (char) </a:t>
            </a:r>
            <a:r>
              <a:rPr lang="en-US" dirty="0" err="1">
                <a:latin typeface="Cambria" pitchFamily="18" charset="0"/>
              </a:rPr>
              <a:t>file.peek</a:t>
            </a:r>
            <a:r>
              <a:rPr lang="en-US" dirty="0">
                <a:latin typeface="Cambria" pitchFamily="18" charset="0"/>
              </a:rPr>
              <a:t>() &lt;&lt; </a:t>
            </a:r>
            <a:r>
              <a:rPr lang="en-US" dirty="0" err="1">
                <a:latin typeface="Cambria" pitchFamily="18" charset="0"/>
              </a:rPr>
              <a:t>endl</a:t>
            </a:r>
            <a:r>
              <a:rPr lang="en-US" dirty="0">
                <a:latin typeface="Cambria" pitchFamily="18" charset="0"/>
              </a:rPr>
              <a:t>; </a:t>
            </a:r>
            <a:endParaRPr lang="en-US" dirty="0" smtClean="0">
              <a:latin typeface="Cambria" pitchFamily="18" charset="0"/>
            </a:endParaRPr>
          </a:p>
          <a:p>
            <a:pPr marL="0" indent="0">
              <a:buNone/>
            </a:pPr>
            <a:endParaRPr lang="en-US" dirty="0">
              <a:latin typeface="Cambria" pitchFamily="18" charset="0"/>
            </a:endParaRPr>
          </a:p>
          <a:p>
            <a:pPr marL="0" indent="0">
              <a:buNone/>
            </a:pPr>
            <a:r>
              <a:rPr lang="en-US" dirty="0" smtClean="0">
                <a:latin typeface="Cambria" pitchFamily="18" charset="0"/>
              </a:rPr>
              <a:t>//</a:t>
            </a:r>
            <a:r>
              <a:rPr lang="en-US" dirty="0">
                <a:latin typeface="Cambria" pitchFamily="18" charset="0"/>
              </a:rPr>
              <a:t>get current position </a:t>
            </a:r>
            <a:r>
              <a:rPr lang="en-US" dirty="0" err="1">
                <a:latin typeface="Cambria" pitchFamily="18" charset="0"/>
              </a:rPr>
              <a:t>cout</a:t>
            </a:r>
            <a:r>
              <a:rPr lang="en-US" dirty="0">
                <a:latin typeface="Cambria" pitchFamily="18" charset="0"/>
              </a:rPr>
              <a:t> &lt;&lt; "Current position is " &lt;&lt; </a:t>
            </a:r>
            <a:r>
              <a:rPr lang="en-US" dirty="0" err="1">
                <a:latin typeface="Cambria" pitchFamily="18" charset="0"/>
              </a:rPr>
              <a:t>file.tellg</a:t>
            </a:r>
            <a:r>
              <a:rPr lang="en-US" dirty="0">
                <a:latin typeface="Cambria" pitchFamily="18" charset="0"/>
              </a:rPr>
              <a:t>() &lt;&lt; </a:t>
            </a:r>
            <a:r>
              <a:rPr lang="en-US" dirty="0" err="1">
                <a:latin typeface="Cambria" pitchFamily="18" charset="0"/>
              </a:rPr>
              <a:t>endl</a:t>
            </a:r>
            <a:r>
              <a:rPr lang="en-US" dirty="0">
                <a:latin typeface="Cambria" pitchFamily="18" charset="0"/>
              </a:rPr>
              <a:t>; </a:t>
            </a:r>
            <a:endParaRPr lang="en-US" dirty="0" smtClean="0">
              <a:latin typeface="Cambria" pitchFamily="18" charset="0"/>
            </a:endParaRPr>
          </a:p>
          <a:p>
            <a:pPr marL="0" indent="0">
              <a:buNone/>
            </a:pPr>
            <a:endParaRPr lang="en-US" dirty="0">
              <a:latin typeface="Cambria" pitchFamily="18" charset="0"/>
            </a:endParaRPr>
          </a:p>
          <a:p>
            <a:pPr marL="0" indent="0">
              <a:buNone/>
            </a:pPr>
            <a:r>
              <a:rPr lang="en-US" dirty="0" smtClean="0">
                <a:latin typeface="Cambria" pitchFamily="18" charset="0"/>
              </a:rPr>
              <a:t>//</a:t>
            </a:r>
            <a:r>
              <a:rPr lang="en-US" dirty="0">
                <a:latin typeface="Cambria" pitchFamily="18" charset="0"/>
              </a:rPr>
              <a:t>after all work with file is done </a:t>
            </a:r>
            <a:endParaRPr lang="en-US" dirty="0" smtClean="0">
              <a:latin typeface="Cambria" pitchFamily="18" charset="0"/>
            </a:endParaRPr>
          </a:p>
          <a:p>
            <a:pPr marL="0" indent="0">
              <a:buNone/>
            </a:pPr>
            <a:r>
              <a:rPr lang="en-US" dirty="0" smtClean="0">
                <a:latin typeface="Cambria" pitchFamily="18" charset="0"/>
              </a:rPr>
              <a:t>//</a:t>
            </a:r>
            <a:r>
              <a:rPr lang="en-US" dirty="0">
                <a:latin typeface="Cambria" pitchFamily="18" charset="0"/>
              </a:rPr>
              <a:t>close it </a:t>
            </a:r>
            <a:endParaRPr lang="en-US" dirty="0" smtClean="0">
              <a:latin typeface="Cambria" pitchFamily="18" charset="0"/>
            </a:endParaRPr>
          </a:p>
          <a:p>
            <a:pPr marL="0" indent="0">
              <a:buNone/>
            </a:pPr>
            <a:r>
              <a:rPr lang="en-US" dirty="0" err="1" smtClean="0">
                <a:latin typeface="Cambria" pitchFamily="18" charset="0"/>
              </a:rPr>
              <a:t>file.close</a:t>
            </a:r>
            <a:r>
              <a:rPr lang="en-US" dirty="0">
                <a:latin typeface="Cambria" pitchFamily="18" charset="0"/>
              </a:rPr>
              <a:t>();</a:t>
            </a:r>
          </a:p>
        </p:txBody>
      </p:sp>
    </p:spTree>
    <p:extLst>
      <p:ext uri="{BB962C8B-B14F-4D97-AF65-F5344CB8AC3E}">
        <p14:creationId xmlns:p14="http://schemas.microsoft.com/office/powerpoint/2010/main" val="1507034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bg2">
                    <a:lumMod val="25000"/>
                  </a:schemeClr>
                </a:solidFill>
                <a:latin typeface="Cambria" pitchFamily="18" charset="0"/>
              </a:rPr>
              <a:t>Stream errors</a:t>
            </a:r>
            <a:endParaRPr lang="en-US" sz="3600" dirty="0">
              <a:solidFill>
                <a:schemeClr val="bg2">
                  <a:lumMod val="25000"/>
                </a:schemeClr>
              </a:solidFill>
              <a:latin typeface="Cambria" pitchFamily="18" charset="0"/>
            </a:endParaRPr>
          </a:p>
        </p:txBody>
      </p:sp>
      <p:sp>
        <p:nvSpPr>
          <p:cNvPr id="3" name="Content Placeholder 2"/>
          <p:cNvSpPr>
            <a:spLocks noGrp="1"/>
          </p:cNvSpPr>
          <p:nvPr>
            <p:ph idx="1"/>
          </p:nvPr>
        </p:nvSpPr>
        <p:spPr/>
        <p:txBody>
          <a:bodyPr/>
          <a:lstStyle/>
          <a:p>
            <a:r>
              <a:rPr lang="en-US" dirty="0" smtClean="0">
                <a:latin typeface="Cambria" pitchFamily="18" charset="0"/>
              </a:rPr>
              <a:t>Streams have error state </a:t>
            </a:r>
          </a:p>
          <a:p>
            <a:r>
              <a:rPr lang="en-US" dirty="0" smtClean="0">
                <a:latin typeface="Cambria" pitchFamily="18" charset="0"/>
              </a:rPr>
              <a:t>Flags are set if error occurs</a:t>
            </a:r>
          </a:p>
          <a:p>
            <a:endParaRPr lang="en-US" dirty="0">
              <a:latin typeface="Cambria" pitchFamily="18" charset="0"/>
            </a:endParaRPr>
          </a:p>
        </p:txBody>
      </p:sp>
    </p:spTree>
    <p:extLst>
      <p:ext uri="{BB962C8B-B14F-4D97-AF65-F5344CB8AC3E}">
        <p14:creationId xmlns:p14="http://schemas.microsoft.com/office/powerpoint/2010/main" val="3383167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9115"/>
            <a:ext cx="8229600" cy="990600"/>
          </a:xfrm>
        </p:spPr>
        <p:txBody>
          <a:bodyPr>
            <a:normAutofit/>
          </a:bodyPr>
          <a:lstStyle/>
          <a:p>
            <a:pPr algn="ctr"/>
            <a:r>
              <a:rPr lang="en-US" sz="3600" dirty="0" smtClean="0">
                <a:latin typeface="Cambria" pitchFamily="18" charset="0"/>
              </a:rPr>
              <a:t>Error Flags</a:t>
            </a:r>
            <a:endParaRPr lang="en-US" sz="3600" dirty="0">
              <a:latin typeface="Cambria"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07391864"/>
              </p:ext>
            </p:extLst>
          </p:nvPr>
        </p:nvGraphicFramePr>
        <p:xfrm>
          <a:off x="381000" y="1466850"/>
          <a:ext cx="8229600" cy="5086350"/>
        </p:xfrm>
        <a:graphic>
          <a:graphicData uri="http://schemas.openxmlformats.org/drawingml/2006/table">
            <a:tbl>
              <a:tblPr/>
              <a:tblGrid>
                <a:gridCol w="4114800"/>
                <a:gridCol w="4114800"/>
              </a:tblGrid>
              <a:tr h="0">
                <a:tc>
                  <a:txBody>
                    <a:bodyPr/>
                    <a:lstStyle/>
                    <a:p>
                      <a:pPr algn="ctr"/>
                      <a:r>
                        <a:rPr lang="en-US" sz="2100" b="1" dirty="0" err="1" smtClean="0">
                          <a:latin typeface="Cambria" pitchFamily="18" charset="0"/>
                        </a:rPr>
                        <a:t>Iostate</a:t>
                      </a:r>
                      <a:r>
                        <a:rPr lang="en-US" sz="2100" b="1" dirty="0" smtClean="0">
                          <a:latin typeface="Cambria" pitchFamily="18" charset="0"/>
                        </a:rPr>
                        <a:t>  </a:t>
                      </a:r>
                      <a:r>
                        <a:rPr lang="en-US" sz="2100" b="1" dirty="0">
                          <a:latin typeface="Cambria" pitchFamily="18" charset="0"/>
                        </a:rPr>
                        <a:t>flag</a:t>
                      </a:r>
                      <a:r>
                        <a:rPr lang="en-US" sz="2100" dirty="0">
                          <a:latin typeface="Cambria" pitchFamily="18" charset="0"/>
                        </a:rPr>
                        <a:t/>
                      </a:r>
                      <a:br>
                        <a:rPr lang="en-US" sz="2100" dirty="0">
                          <a:latin typeface="Cambria" pitchFamily="18" charset="0"/>
                        </a:rPr>
                      </a:br>
                      <a:endParaRPr lang="en-US" sz="2100" dirty="0">
                        <a:latin typeface="Cambria" pitchFamily="18" charset="0"/>
                      </a:endParaRPr>
                    </a:p>
                  </a:txBody>
                  <a:tcPr marL="28575" marR="28575" marT="28575" marB="28575">
                    <a:lnL>
                      <a:noFill/>
                    </a:lnL>
                    <a:lnR>
                      <a:noFill/>
                    </a:lnR>
                    <a:lnT>
                      <a:noFill/>
                    </a:lnT>
                    <a:lnB>
                      <a:noFill/>
                    </a:lnB>
                  </a:tcPr>
                </a:tc>
                <a:tc>
                  <a:txBody>
                    <a:bodyPr/>
                    <a:lstStyle/>
                    <a:p>
                      <a:pPr algn="ctr"/>
                      <a:r>
                        <a:rPr lang="en-US" sz="2100" b="1" dirty="0">
                          <a:latin typeface="Cambria" pitchFamily="18" charset="0"/>
                        </a:rPr>
                        <a:t>Error category</a:t>
                      </a:r>
                      <a:r>
                        <a:rPr lang="en-US" sz="2100" dirty="0">
                          <a:latin typeface="Cambria" pitchFamily="18" charset="0"/>
                        </a:rPr>
                        <a:t/>
                      </a:r>
                      <a:br>
                        <a:rPr lang="en-US" sz="2100" dirty="0">
                          <a:latin typeface="Cambria" pitchFamily="18" charset="0"/>
                        </a:rPr>
                      </a:br>
                      <a:endParaRPr lang="en-US" sz="2100" dirty="0">
                        <a:latin typeface="Cambria" pitchFamily="18" charset="0"/>
                      </a:endParaRPr>
                    </a:p>
                  </a:txBody>
                  <a:tcPr marL="28575" marR="28575" marT="28575" marB="28575">
                    <a:lnL>
                      <a:noFill/>
                    </a:lnL>
                    <a:lnR>
                      <a:noFill/>
                    </a:lnR>
                    <a:lnT>
                      <a:noFill/>
                    </a:lnT>
                    <a:lnB>
                      <a:noFill/>
                    </a:lnB>
                  </a:tcPr>
                </a:tc>
              </a:tr>
              <a:tr h="0">
                <a:tc>
                  <a:txBody>
                    <a:bodyPr/>
                    <a:lstStyle/>
                    <a:p>
                      <a:r>
                        <a:rPr lang="en-US" sz="2100" dirty="0" err="1">
                          <a:latin typeface="Cambria" pitchFamily="18" charset="0"/>
                        </a:rPr>
                        <a:t>ios_base</a:t>
                      </a:r>
                      <a:r>
                        <a:rPr lang="en-US" sz="2100" dirty="0">
                          <a:latin typeface="Cambria" pitchFamily="18" charset="0"/>
                        </a:rPr>
                        <a:t>::</a:t>
                      </a:r>
                      <a:r>
                        <a:rPr lang="en-US" sz="2100" dirty="0" err="1">
                          <a:latin typeface="Cambria" pitchFamily="18" charset="0"/>
                        </a:rPr>
                        <a:t>goodbit</a:t>
                      </a:r>
                      <a:r>
                        <a:rPr lang="en-US" sz="2100" dirty="0">
                          <a:latin typeface="Cambria" pitchFamily="18" charset="0"/>
                        </a:rPr>
                        <a:t/>
                      </a:r>
                      <a:br>
                        <a:rPr lang="en-US" sz="2100" dirty="0">
                          <a:latin typeface="Cambria" pitchFamily="18" charset="0"/>
                        </a:rPr>
                      </a:br>
                      <a:endParaRPr lang="en-US" sz="2100" dirty="0">
                        <a:latin typeface="Cambria" pitchFamily="18" charset="0"/>
                      </a:endParaRPr>
                    </a:p>
                  </a:txBody>
                  <a:tcPr marL="28575" marR="28575" marT="28575" marB="28575">
                    <a:lnL>
                      <a:noFill/>
                    </a:lnL>
                    <a:lnR>
                      <a:noFill/>
                    </a:lnR>
                    <a:lnT>
                      <a:noFill/>
                    </a:lnT>
                    <a:lnB>
                      <a:noFill/>
                    </a:lnB>
                  </a:tcPr>
                </a:tc>
                <a:tc>
                  <a:txBody>
                    <a:bodyPr/>
                    <a:lstStyle/>
                    <a:p>
                      <a:r>
                        <a:rPr lang="en-US" sz="2100">
                          <a:latin typeface="Cambria" pitchFamily="18" charset="0"/>
                        </a:rPr>
                        <a:t>Everything's fine</a:t>
                      </a:r>
                      <a:br>
                        <a:rPr lang="en-US" sz="2100">
                          <a:latin typeface="Cambria" pitchFamily="18" charset="0"/>
                        </a:rPr>
                      </a:br>
                      <a:endParaRPr lang="en-US" sz="2100">
                        <a:latin typeface="Cambria" pitchFamily="18" charset="0"/>
                      </a:endParaRPr>
                    </a:p>
                  </a:txBody>
                  <a:tcPr marL="28575" marR="28575" marT="28575" marB="28575">
                    <a:lnL>
                      <a:noFill/>
                    </a:lnL>
                    <a:lnR>
                      <a:noFill/>
                    </a:lnR>
                    <a:lnT>
                      <a:noFill/>
                    </a:lnT>
                    <a:lnB>
                      <a:noFill/>
                    </a:lnB>
                  </a:tcPr>
                </a:tc>
              </a:tr>
              <a:tr h="0">
                <a:tc>
                  <a:txBody>
                    <a:bodyPr/>
                    <a:lstStyle/>
                    <a:p>
                      <a:r>
                        <a:rPr lang="en-US" sz="2100">
                          <a:latin typeface="Cambria" pitchFamily="18" charset="0"/>
                        </a:rPr>
                        <a:t>ios_base::eofbit</a:t>
                      </a:r>
                      <a:br>
                        <a:rPr lang="en-US" sz="2100">
                          <a:latin typeface="Cambria" pitchFamily="18" charset="0"/>
                        </a:rPr>
                      </a:br>
                      <a:endParaRPr lang="en-US" sz="2100">
                        <a:latin typeface="Cambria" pitchFamily="18" charset="0"/>
                      </a:endParaRPr>
                    </a:p>
                  </a:txBody>
                  <a:tcPr marL="28575" marR="28575" marT="28575" marB="28575">
                    <a:lnL>
                      <a:noFill/>
                    </a:lnL>
                    <a:lnR>
                      <a:noFill/>
                    </a:lnR>
                    <a:lnT>
                      <a:noFill/>
                    </a:lnT>
                    <a:lnB>
                      <a:noFill/>
                    </a:lnB>
                  </a:tcPr>
                </a:tc>
                <a:tc>
                  <a:txBody>
                    <a:bodyPr/>
                    <a:lstStyle/>
                    <a:p>
                      <a:r>
                        <a:rPr lang="en-US" sz="2100">
                          <a:latin typeface="Cambria" pitchFamily="18" charset="0"/>
                        </a:rPr>
                        <a:t>An input operation reached the end of an input sequence</a:t>
                      </a:r>
                      <a:br>
                        <a:rPr lang="en-US" sz="2100">
                          <a:latin typeface="Cambria" pitchFamily="18" charset="0"/>
                        </a:rPr>
                      </a:br>
                      <a:endParaRPr lang="en-US" sz="2100">
                        <a:latin typeface="Cambria" pitchFamily="18" charset="0"/>
                      </a:endParaRPr>
                    </a:p>
                  </a:txBody>
                  <a:tcPr marL="28575" marR="28575" marT="28575" marB="28575">
                    <a:lnL>
                      <a:noFill/>
                    </a:lnL>
                    <a:lnR>
                      <a:noFill/>
                    </a:lnR>
                    <a:lnT>
                      <a:noFill/>
                    </a:lnT>
                    <a:lnB>
                      <a:noFill/>
                    </a:lnB>
                  </a:tcPr>
                </a:tc>
              </a:tr>
              <a:tr h="0">
                <a:tc>
                  <a:txBody>
                    <a:bodyPr/>
                    <a:lstStyle/>
                    <a:p>
                      <a:r>
                        <a:rPr lang="en-US" sz="2100">
                          <a:latin typeface="Cambria" pitchFamily="18" charset="0"/>
                        </a:rPr>
                        <a:t>ios_base::failbit</a:t>
                      </a:r>
                      <a:br>
                        <a:rPr lang="en-US" sz="2100">
                          <a:latin typeface="Cambria" pitchFamily="18" charset="0"/>
                        </a:rPr>
                      </a:br>
                      <a:endParaRPr lang="en-US" sz="2100">
                        <a:latin typeface="Cambria" pitchFamily="18" charset="0"/>
                      </a:endParaRPr>
                    </a:p>
                  </a:txBody>
                  <a:tcPr marL="28575" marR="28575" marT="28575" marB="28575">
                    <a:lnL>
                      <a:noFill/>
                    </a:lnL>
                    <a:lnR>
                      <a:noFill/>
                    </a:lnR>
                    <a:lnT>
                      <a:noFill/>
                    </a:lnT>
                    <a:lnB>
                      <a:noFill/>
                    </a:lnB>
                  </a:tcPr>
                </a:tc>
                <a:tc>
                  <a:txBody>
                    <a:bodyPr/>
                    <a:lstStyle/>
                    <a:p>
                      <a:r>
                        <a:rPr lang="en-US" sz="2100" dirty="0">
                          <a:latin typeface="Cambria" pitchFamily="18" charset="0"/>
                        </a:rPr>
                        <a:t>An input operation failed to read the expected character, or</a:t>
                      </a:r>
                      <a:br>
                        <a:rPr lang="en-US" sz="2100" dirty="0">
                          <a:latin typeface="Cambria" pitchFamily="18" charset="0"/>
                        </a:rPr>
                      </a:br>
                      <a:r>
                        <a:rPr lang="en-US" sz="2100" dirty="0">
                          <a:latin typeface="Cambria" pitchFamily="18" charset="0"/>
                        </a:rPr>
                        <a:t>An output operation failed to generate the desired characters</a:t>
                      </a:r>
                      <a:br>
                        <a:rPr lang="en-US" sz="2100" dirty="0">
                          <a:latin typeface="Cambria" pitchFamily="18" charset="0"/>
                        </a:rPr>
                      </a:br>
                      <a:endParaRPr lang="en-US" sz="2100" dirty="0">
                        <a:latin typeface="Cambria" pitchFamily="18" charset="0"/>
                      </a:endParaRPr>
                    </a:p>
                  </a:txBody>
                  <a:tcPr marL="28575" marR="28575" marT="28575" marB="28575">
                    <a:lnL>
                      <a:noFill/>
                    </a:lnL>
                    <a:lnR>
                      <a:noFill/>
                    </a:lnR>
                    <a:lnT>
                      <a:noFill/>
                    </a:lnT>
                    <a:lnB>
                      <a:noFill/>
                    </a:lnB>
                  </a:tcPr>
                </a:tc>
              </a:tr>
              <a:tr h="0">
                <a:tc>
                  <a:txBody>
                    <a:bodyPr/>
                    <a:lstStyle/>
                    <a:p>
                      <a:r>
                        <a:rPr lang="en-US" sz="2100">
                          <a:latin typeface="Cambria" pitchFamily="18" charset="0"/>
                        </a:rPr>
                        <a:t>ios_base::badbit</a:t>
                      </a:r>
                      <a:br>
                        <a:rPr lang="en-US" sz="2100">
                          <a:latin typeface="Cambria" pitchFamily="18" charset="0"/>
                        </a:rPr>
                      </a:br>
                      <a:endParaRPr lang="en-US" sz="2100">
                        <a:latin typeface="Cambria" pitchFamily="18" charset="0"/>
                      </a:endParaRPr>
                    </a:p>
                  </a:txBody>
                  <a:tcPr marL="28575" marR="28575" marT="28575" marB="28575">
                    <a:lnL>
                      <a:noFill/>
                    </a:lnL>
                    <a:lnR>
                      <a:noFill/>
                    </a:lnR>
                    <a:lnT>
                      <a:noFill/>
                    </a:lnT>
                    <a:lnB>
                      <a:noFill/>
                    </a:lnB>
                  </a:tcPr>
                </a:tc>
                <a:tc>
                  <a:txBody>
                    <a:bodyPr/>
                    <a:lstStyle/>
                    <a:p>
                      <a:r>
                        <a:rPr lang="en-US" sz="2100" dirty="0">
                          <a:latin typeface="Cambria" pitchFamily="18" charset="0"/>
                        </a:rPr>
                        <a:t>Indicates the loss of integrity of the underlying input or output sequence</a:t>
                      </a:r>
                    </a:p>
                  </a:txBody>
                  <a:tcPr marL="28575" marR="28575" marT="28575" marB="28575">
                    <a:lnL>
                      <a:noFill/>
                    </a:lnL>
                    <a:lnR>
                      <a:noFill/>
                    </a:lnR>
                    <a:lnT>
                      <a:noFill/>
                    </a:lnT>
                    <a:lnB>
                      <a:noFill/>
                    </a:lnB>
                  </a:tcPr>
                </a:tc>
              </a:tr>
            </a:tbl>
          </a:graphicData>
        </a:graphic>
      </p:graphicFrame>
    </p:spTree>
    <p:extLst>
      <p:ext uri="{BB962C8B-B14F-4D97-AF65-F5344CB8AC3E}">
        <p14:creationId xmlns:p14="http://schemas.microsoft.com/office/powerpoint/2010/main" val="1323311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382000" cy="5715000"/>
          </a:xfrm>
        </p:spPr>
        <p:txBody>
          <a:bodyPr/>
          <a:lstStyle/>
          <a:p>
            <a:pPr algn="just"/>
            <a:r>
              <a:rPr lang="en-US" b="1" dirty="0" err="1">
                <a:latin typeface="Cambria" pitchFamily="18" charset="0"/>
              </a:rPr>
              <a:t>ios</a:t>
            </a:r>
            <a:r>
              <a:rPr lang="en-US" b="1" dirty="0">
                <a:latin typeface="Cambria" pitchFamily="18" charset="0"/>
              </a:rPr>
              <a:t>::</a:t>
            </a:r>
            <a:r>
              <a:rPr lang="en-US" b="1" dirty="0" err="1">
                <a:latin typeface="Cambria" pitchFamily="18" charset="0"/>
              </a:rPr>
              <a:t>goodbit</a:t>
            </a:r>
            <a:r>
              <a:rPr lang="en-US" b="1" dirty="0">
                <a:latin typeface="Cambria" pitchFamily="18" charset="0"/>
              </a:rPr>
              <a:t> : </a:t>
            </a:r>
            <a:r>
              <a:rPr lang="en-US" dirty="0">
                <a:latin typeface="Cambria" pitchFamily="18" charset="0"/>
              </a:rPr>
              <a:t>This state flag indicates that there is no error with streams. In this case the status variables has value 0</a:t>
            </a:r>
            <a:r>
              <a:rPr lang="en-US" dirty="0" smtClean="0">
                <a:latin typeface="Cambria" pitchFamily="18" charset="0"/>
              </a:rPr>
              <a:t>.</a:t>
            </a:r>
          </a:p>
          <a:p>
            <a:pPr algn="just"/>
            <a:endParaRPr lang="en-US" b="1" dirty="0" smtClean="0">
              <a:latin typeface="Cambria" pitchFamily="18" charset="0"/>
            </a:endParaRPr>
          </a:p>
          <a:p>
            <a:pPr algn="just"/>
            <a:r>
              <a:rPr lang="en-US" b="1" dirty="0" err="1" smtClean="0">
                <a:latin typeface="Cambria" pitchFamily="18" charset="0"/>
              </a:rPr>
              <a:t>ios</a:t>
            </a:r>
            <a:r>
              <a:rPr lang="en-US" b="1" dirty="0">
                <a:latin typeface="Cambria" pitchFamily="18" charset="0"/>
              </a:rPr>
              <a:t>::</a:t>
            </a:r>
            <a:r>
              <a:rPr lang="en-US" b="1" dirty="0" err="1">
                <a:latin typeface="Cambria" pitchFamily="18" charset="0"/>
              </a:rPr>
              <a:t>eofbit</a:t>
            </a:r>
            <a:r>
              <a:rPr lang="en-US" b="1" dirty="0">
                <a:latin typeface="Cambria" pitchFamily="18" charset="0"/>
              </a:rPr>
              <a:t>: </a:t>
            </a:r>
            <a:r>
              <a:rPr lang="en-US" dirty="0">
                <a:latin typeface="Cambria" pitchFamily="18" charset="0"/>
              </a:rPr>
              <a:t>This state flag indicates that the input operation reached end of input sequence</a:t>
            </a:r>
            <a:r>
              <a:rPr lang="en-US" dirty="0" smtClean="0">
                <a:latin typeface="Cambria" pitchFamily="18" charset="0"/>
              </a:rPr>
              <a:t>.</a:t>
            </a:r>
          </a:p>
          <a:p>
            <a:pPr algn="just"/>
            <a:endParaRPr lang="en-US" b="1" dirty="0" smtClean="0">
              <a:latin typeface="Cambria" pitchFamily="18" charset="0"/>
            </a:endParaRPr>
          </a:p>
          <a:p>
            <a:pPr algn="just"/>
            <a:r>
              <a:rPr lang="en-US" b="1" dirty="0" err="1" smtClean="0">
                <a:latin typeface="Cambria" pitchFamily="18" charset="0"/>
              </a:rPr>
              <a:t>ios</a:t>
            </a:r>
            <a:r>
              <a:rPr lang="en-US" b="1" dirty="0">
                <a:latin typeface="Cambria" pitchFamily="18" charset="0"/>
              </a:rPr>
              <a:t>::</a:t>
            </a:r>
            <a:r>
              <a:rPr lang="en-US" b="1" dirty="0" err="1">
                <a:latin typeface="Cambria" pitchFamily="18" charset="0"/>
              </a:rPr>
              <a:t>badbit</a:t>
            </a:r>
            <a:r>
              <a:rPr lang="en-US" b="1" dirty="0">
                <a:latin typeface="Cambria" pitchFamily="18" charset="0"/>
              </a:rPr>
              <a:t>: </a:t>
            </a:r>
            <a:r>
              <a:rPr lang="en-US" dirty="0">
                <a:latin typeface="Cambria" pitchFamily="18" charset="0"/>
              </a:rPr>
              <a:t>This state flag indicates that the stream is corrupted and no read/write operation can be performed</a:t>
            </a:r>
            <a:r>
              <a:rPr lang="en-US" dirty="0" smtClean="0">
                <a:latin typeface="Cambria" pitchFamily="18" charset="0"/>
              </a:rPr>
              <a:t>.</a:t>
            </a:r>
          </a:p>
          <a:p>
            <a:pPr algn="just"/>
            <a:endParaRPr lang="en-US" b="1" dirty="0" smtClean="0">
              <a:latin typeface="Cambria" pitchFamily="18" charset="0"/>
            </a:endParaRPr>
          </a:p>
          <a:p>
            <a:pPr algn="just"/>
            <a:r>
              <a:rPr lang="en-US" b="1" dirty="0" err="1" smtClean="0">
                <a:latin typeface="Cambria" pitchFamily="18" charset="0"/>
              </a:rPr>
              <a:t>ios</a:t>
            </a:r>
            <a:r>
              <a:rPr lang="en-US" b="1" dirty="0">
                <a:latin typeface="Cambria" pitchFamily="18" charset="0"/>
              </a:rPr>
              <a:t>::</a:t>
            </a:r>
            <a:r>
              <a:rPr lang="en-US" b="1" dirty="0" err="1">
                <a:latin typeface="Cambria" pitchFamily="18" charset="0"/>
              </a:rPr>
              <a:t>iostate</a:t>
            </a:r>
            <a:r>
              <a:rPr lang="en-US" b="1" dirty="0">
                <a:latin typeface="Cambria" pitchFamily="18" charset="0"/>
              </a:rPr>
              <a:t> </a:t>
            </a:r>
            <a:r>
              <a:rPr lang="en-US" b="1" dirty="0" err="1">
                <a:latin typeface="Cambria" pitchFamily="18" charset="0"/>
              </a:rPr>
              <a:t>ios</a:t>
            </a:r>
            <a:r>
              <a:rPr lang="en-US" b="1" dirty="0">
                <a:latin typeface="Cambria" pitchFamily="18" charset="0"/>
              </a:rPr>
              <a:t>::</a:t>
            </a:r>
            <a:r>
              <a:rPr lang="en-US" b="1" dirty="0" err="1">
                <a:latin typeface="Cambria" pitchFamily="18" charset="0"/>
              </a:rPr>
              <a:t>rdstate</a:t>
            </a:r>
            <a:r>
              <a:rPr lang="en-US" b="1" dirty="0">
                <a:latin typeface="Cambria" pitchFamily="18" charset="0"/>
              </a:rPr>
              <a:t>(): </a:t>
            </a:r>
            <a:r>
              <a:rPr lang="en-US" dirty="0">
                <a:latin typeface="Cambria" pitchFamily="18" charset="0"/>
              </a:rPr>
              <a:t>This function returns the state of a stream object of type </a:t>
            </a:r>
            <a:r>
              <a:rPr lang="en-US" b="1" dirty="0" err="1">
                <a:latin typeface="Cambria" pitchFamily="18" charset="0"/>
              </a:rPr>
              <a:t>iosteate</a:t>
            </a:r>
            <a:r>
              <a:rPr lang="en-US" b="1" dirty="0">
                <a:latin typeface="Cambria" pitchFamily="18" charset="0"/>
              </a:rPr>
              <a:t>.</a:t>
            </a:r>
            <a:endParaRPr lang="en-US" dirty="0">
              <a:latin typeface="Cambria" pitchFamily="18" charset="0"/>
            </a:endParaRPr>
          </a:p>
          <a:p>
            <a:pPr algn="just"/>
            <a:endParaRPr lang="en-US" dirty="0">
              <a:latin typeface="Cambria" pitchFamily="18" charset="0"/>
            </a:endParaRPr>
          </a:p>
        </p:txBody>
      </p:sp>
    </p:spTree>
    <p:extLst>
      <p:ext uri="{BB962C8B-B14F-4D97-AF65-F5344CB8AC3E}">
        <p14:creationId xmlns:p14="http://schemas.microsoft.com/office/powerpoint/2010/main" val="7418472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bg2">
                    <a:lumMod val="25000"/>
                  </a:schemeClr>
                </a:solidFill>
                <a:latin typeface="Cambria" pitchFamily="18" charset="0"/>
              </a:rPr>
              <a:t>Stream Errors</a:t>
            </a:r>
            <a:endParaRPr lang="en-US" sz="3600" dirty="0">
              <a:solidFill>
                <a:schemeClr val="bg2">
                  <a:lumMod val="25000"/>
                </a:schemeClr>
              </a:solidFill>
              <a:latin typeface="Cambria"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r>
              <a:rPr lang="en-US" dirty="0" err="1" smtClean="0">
                <a:latin typeface="Cambria" pitchFamily="18" charset="0"/>
              </a:rPr>
              <a:t>ios</a:t>
            </a:r>
            <a:r>
              <a:rPr lang="en-US" dirty="0" smtClean="0">
                <a:latin typeface="Cambria" pitchFamily="18" charset="0"/>
              </a:rPr>
              <a:t> class</a:t>
            </a:r>
          </a:p>
          <a:p>
            <a:pPr lvl="1"/>
            <a:r>
              <a:rPr lang="en-US" b="1" dirty="0" err="1">
                <a:latin typeface="Cambria" pitchFamily="18" charset="0"/>
              </a:rPr>
              <a:t>bool</a:t>
            </a:r>
            <a:r>
              <a:rPr lang="en-US" b="1" dirty="0">
                <a:latin typeface="Cambria" pitchFamily="18" charset="0"/>
              </a:rPr>
              <a:t> </a:t>
            </a:r>
            <a:r>
              <a:rPr lang="en-US" b="1" dirty="0" err="1">
                <a:latin typeface="Cambria" pitchFamily="18" charset="0"/>
              </a:rPr>
              <a:t>ios</a:t>
            </a:r>
            <a:r>
              <a:rPr lang="en-US" b="1" dirty="0">
                <a:latin typeface="Cambria" pitchFamily="18" charset="0"/>
              </a:rPr>
              <a:t>::good() : </a:t>
            </a:r>
            <a:r>
              <a:rPr lang="en-US" dirty="0">
                <a:latin typeface="Cambria" pitchFamily="18" charset="0"/>
              </a:rPr>
              <a:t>This function returns true when everything is okay, that is , when there is no error conditions</a:t>
            </a:r>
            <a:r>
              <a:rPr lang="en-US" dirty="0" smtClean="0">
                <a:latin typeface="Cambria" pitchFamily="18" charset="0"/>
              </a:rPr>
              <a:t>. </a:t>
            </a:r>
            <a:endParaRPr lang="en-US" b="1" dirty="0" smtClean="0">
              <a:latin typeface="Cambria" pitchFamily="18" charset="0"/>
            </a:endParaRPr>
          </a:p>
          <a:p>
            <a:pPr lvl="1"/>
            <a:r>
              <a:rPr lang="en-US" b="1" dirty="0" err="1" smtClean="0">
                <a:latin typeface="Cambria" pitchFamily="18" charset="0"/>
              </a:rPr>
              <a:t>bool</a:t>
            </a:r>
            <a:r>
              <a:rPr lang="en-US" b="1" dirty="0" smtClean="0">
                <a:latin typeface="Cambria" pitchFamily="18" charset="0"/>
              </a:rPr>
              <a:t> </a:t>
            </a:r>
            <a:r>
              <a:rPr lang="en-US" b="1" dirty="0" err="1">
                <a:latin typeface="Cambria" pitchFamily="18" charset="0"/>
              </a:rPr>
              <a:t>ios</a:t>
            </a:r>
            <a:r>
              <a:rPr lang="en-US" b="1" dirty="0">
                <a:latin typeface="Cambria" pitchFamily="18" charset="0"/>
              </a:rPr>
              <a:t>::</a:t>
            </a:r>
            <a:r>
              <a:rPr lang="en-US" b="1" dirty="0" err="1">
                <a:latin typeface="Cambria" pitchFamily="18" charset="0"/>
              </a:rPr>
              <a:t>eof</a:t>
            </a:r>
            <a:r>
              <a:rPr lang="en-US" b="1" dirty="0">
                <a:latin typeface="Cambria" pitchFamily="18" charset="0"/>
              </a:rPr>
              <a:t>(): </a:t>
            </a:r>
            <a:r>
              <a:rPr lang="en-US" dirty="0">
                <a:latin typeface="Cambria" pitchFamily="18" charset="0"/>
              </a:rPr>
              <a:t>This function returns true if the input operation reached end of input sequence</a:t>
            </a:r>
            <a:r>
              <a:rPr lang="en-US" dirty="0" smtClean="0">
                <a:latin typeface="Cambria" pitchFamily="18" charset="0"/>
              </a:rPr>
              <a:t>.</a:t>
            </a:r>
          </a:p>
          <a:p>
            <a:pPr lvl="1"/>
            <a:endParaRPr lang="en-US" b="1" dirty="0" smtClean="0">
              <a:latin typeface="Cambria" pitchFamily="18" charset="0"/>
            </a:endParaRPr>
          </a:p>
          <a:p>
            <a:pPr lvl="1"/>
            <a:r>
              <a:rPr lang="en-US" b="1" dirty="0" err="1" smtClean="0">
                <a:latin typeface="Cambria" pitchFamily="18" charset="0"/>
              </a:rPr>
              <a:t>bool</a:t>
            </a:r>
            <a:r>
              <a:rPr lang="en-US" b="1" dirty="0" smtClean="0">
                <a:latin typeface="Cambria" pitchFamily="18" charset="0"/>
              </a:rPr>
              <a:t> </a:t>
            </a:r>
            <a:r>
              <a:rPr lang="en-US" b="1" dirty="0" err="1">
                <a:latin typeface="Cambria" pitchFamily="18" charset="0"/>
              </a:rPr>
              <a:t>ios</a:t>
            </a:r>
            <a:r>
              <a:rPr lang="en-US" b="1" dirty="0">
                <a:latin typeface="Cambria" pitchFamily="18" charset="0"/>
              </a:rPr>
              <a:t>::bad(): </a:t>
            </a:r>
            <a:r>
              <a:rPr lang="en-US" dirty="0">
                <a:latin typeface="Cambria" pitchFamily="18" charset="0"/>
              </a:rPr>
              <a:t>This function returns true if the stream is corrupted and no read/write operation can be performed. For example in an irrecoverable read error from a file</a:t>
            </a:r>
            <a:r>
              <a:rPr lang="en-US" dirty="0" smtClean="0">
                <a:latin typeface="Cambria" pitchFamily="18" charset="0"/>
              </a:rPr>
              <a:t>.</a:t>
            </a:r>
          </a:p>
          <a:p>
            <a:pPr lvl="1"/>
            <a:endParaRPr lang="en-US" b="1" dirty="0" smtClean="0">
              <a:latin typeface="Cambria" pitchFamily="18" charset="0"/>
            </a:endParaRPr>
          </a:p>
          <a:p>
            <a:pPr lvl="1"/>
            <a:r>
              <a:rPr lang="en-US" b="1" dirty="0" err="1" smtClean="0">
                <a:latin typeface="Cambria" pitchFamily="18" charset="0"/>
              </a:rPr>
              <a:t>bool</a:t>
            </a:r>
            <a:r>
              <a:rPr lang="en-US" b="1" dirty="0" smtClean="0">
                <a:latin typeface="Cambria" pitchFamily="18" charset="0"/>
              </a:rPr>
              <a:t> </a:t>
            </a:r>
            <a:r>
              <a:rPr lang="en-US" b="1" dirty="0" err="1">
                <a:latin typeface="Cambria" pitchFamily="18" charset="0"/>
              </a:rPr>
              <a:t>ios</a:t>
            </a:r>
            <a:r>
              <a:rPr lang="en-US" b="1" dirty="0">
                <a:latin typeface="Cambria" pitchFamily="18" charset="0"/>
              </a:rPr>
              <a:t>::fail(): </a:t>
            </a:r>
            <a:r>
              <a:rPr lang="en-US" dirty="0">
                <a:latin typeface="Cambria" pitchFamily="18" charset="0"/>
              </a:rPr>
              <a:t>This functions returns true if the input operation failed to read the expected characters, or that an output operation failed to generate the desired characters. When in fail condition the stream may not be corrupted.</a:t>
            </a:r>
          </a:p>
        </p:txBody>
      </p:sp>
    </p:spTree>
    <p:extLst>
      <p:ext uri="{BB962C8B-B14F-4D97-AF65-F5344CB8AC3E}">
        <p14:creationId xmlns:p14="http://schemas.microsoft.com/office/powerpoint/2010/main" val="2771535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pPr algn="ctr"/>
            <a:r>
              <a:rPr lang="en-US" sz="3600" dirty="0" smtClean="0">
                <a:solidFill>
                  <a:schemeClr val="bg2">
                    <a:lumMod val="25000"/>
                  </a:schemeClr>
                </a:solidFill>
                <a:latin typeface="Cambria" pitchFamily="18" charset="0"/>
              </a:rPr>
              <a:t>Stream functions to check state</a:t>
            </a:r>
            <a:endParaRPr lang="en-US" sz="3600" dirty="0">
              <a:solidFill>
                <a:schemeClr val="bg2">
                  <a:lumMod val="25000"/>
                </a:schemeClr>
              </a:solidFill>
              <a:latin typeface="Cambria"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59056309"/>
              </p:ext>
            </p:extLst>
          </p:nvPr>
        </p:nvGraphicFramePr>
        <p:xfrm>
          <a:off x="653143" y="1371600"/>
          <a:ext cx="7837714" cy="5357944"/>
        </p:xfrm>
        <a:graphic>
          <a:graphicData uri="http://schemas.openxmlformats.org/drawingml/2006/table">
            <a:tbl>
              <a:tblPr/>
              <a:tblGrid>
                <a:gridCol w="3918857"/>
                <a:gridCol w="3918857"/>
              </a:tblGrid>
              <a:tr h="576943">
                <a:tc>
                  <a:txBody>
                    <a:bodyPr/>
                    <a:lstStyle/>
                    <a:p>
                      <a:pPr algn="ctr"/>
                      <a:r>
                        <a:rPr lang="en-US" sz="1900" b="1" i="1" dirty="0" err="1">
                          <a:latin typeface="Cambria" pitchFamily="18" charset="0"/>
                        </a:rPr>
                        <a:t>ios_base</a:t>
                      </a:r>
                      <a:r>
                        <a:rPr lang="en-US" sz="1900" dirty="0">
                          <a:latin typeface="Cambria" pitchFamily="18" charset="0"/>
                        </a:rPr>
                        <a:t> </a:t>
                      </a:r>
                      <a:r>
                        <a:rPr lang="en-US" sz="1900" b="1" dirty="0">
                          <a:latin typeface="Cambria" pitchFamily="18" charset="0"/>
                        </a:rPr>
                        <a:t>member function</a:t>
                      </a:r>
                      <a:r>
                        <a:rPr lang="en-US" sz="1900" dirty="0">
                          <a:latin typeface="Cambria" pitchFamily="18" charset="0"/>
                        </a:rPr>
                        <a:t/>
                      </a:r>
                      <a:br>
                        <a:rPr lang="en-US" sz="1900" dirty="0">
                          <a:latin typeface="Cambria" pitchFamily="18" charset="0"/>
                        </a:rPr>
                      </a:br>
                      <a:endParaRPr lang="en-US" sz="1900" dirty="0">
                        <a:latin typeface="Cambria" pitchFamily="18" charset="0"/>
                      </a:endParaRPr>
                    </a:p>
                  </a:txBody>
                  <a:tcPr marL="27214" marR="27214" marT="27214" marB="27214">
                    <a:lnL>
                      <a:noFill/>
                    </a:lnL>
                    <a:lnR>
                      <a:noFill/>
                    </a:lnR>
                    <a:lnT>
                      <a:noFill/>
                    </a:lnT>
                    <a:lnB>
                      <a:noFill/>
                    </a:lnB>
                  </a:tcPr>
                </a:tc>
                <a:tc>
                  <a:txBody>
                    <a:bodyPr/>
                    <a:lstStyle/>
                    <a:p>
                      <a:pPr algn="ctr"/>
                      <a:r>
                        <a:rPr lang="en-US" sz="1900" b="1" dirty="0">
                          <a:latin typeface="Cambria" pitchFamily="18" charset="0"/>
                        </a:rPr>
                        <a:t>Effect</a:t>
                      </a:r>
                      <a:r>
                        <a:rPr lang="en-US" sz="1900" dirty="0">
                          <a:latin typeface="Cambria" pitchFamily="18" charset="0"/>
                        </a:rPr>
                        <a:t/>
                      </a:r>
                      <a:br>
                        <a:rPr lang="en-US" sz="1900" dirty="0">
                          <a:latin typeface="Cambria" pitchFamily="18" charset="0"/>
                        </a:rPr>
                      </a:br>
                      <a:endParaRPr lang="en-US" sz="1900" dirty="0">
                        <a:latin typeface="Cambria" pitchFamily="18" charset="0"/>
                      </a:endParaRPr>
                    </a:p>
                  </a:txBody>
                  <a:tcPr marL="27214" marR="27214" marT="27214" marB="27214">
                    <a:lnL>
                      <a:noFill/>
                    </a:lnL>
                    <a:lnR>
                      <a:noFill/>
                    </a:lnR>
                    <a:lnT>
                      <a:noFill/>
                    </a:lnT>
                    <a:lnB>
                      <a:noFill/>
                    </a:lnB>
                  </a:tcPr>
                </a:tc>
              </a:tr>
              <a:tr h="576943">
                <a:tc>
                  <a:txBody>
                    <a:bodyPr/>
                    <a:lstStyle/>
                    <a:p>
                      <a:r>
                        <a:rPr lang="en-US" sz="1900" dirty="0" err="1">
                          <a:latin typeface="Cambria" pitchFamily="18" charset="0"/>
                        </a:rPr>
                        <a:t>bool</a:t>
                      </a:r>
                      <a:r>
                        <a:rPr lang="en-US" sz="1900" dirty="0">
                          <a:latin typeface="Cambria" pitchFamily="18" charset="0"/>
                        </a:rPr>
                        <a:t> good()</a:t>
                      </a:r>
                      <a:br>
                        <a:rPr lang="en-US" sz="1900" dirty="0">
                          <a:latin typeface="Cambria" pitchFamily="18" charset="0"/>
                        </a:rPr>
                      </a:br>
                      <a:endParaRPr lang="en-US" sz="1900" dirty="0">
                        <a:latin typeface="Cambria" pitchFamily="18" charset="0"/>
                      </a:endParaRPr>
                    </a:p>
                  </a:txBody>
                  <a:tcPr marL="27214" marR="27214" marT="27214" marB="27214">
                    <a:lnL>
                      <a:noFill/>
                    </a:lnL>
                    <a:lnR>
                      <a:noFill/>
                    </a:lnR>
                    <a:lnT>
                      <a:noFill/>
                    </a:lnT>
                    <a:lnB>
                      <a:noFill/>
                    </a:lnB>
                  </a:tcPr>
                </a:tc>
                <a:tc>
                  <a:txBody>
                    <a:bodyPr/>
                    <a:lstStyle/>
                    <a:p>
                      <a:r>
                        <a:rPr lang="en-US" sz="1900">
                          <a:latin typeface="Cambria" pitchFamily="18" charset="0"/>
                        </a:rPr>
                        <a:t>True if no error flag is set</a:t>
                      </a:r>
                      <a:br>
                        <a:rPr lang="en-US" sz="1900">
                          <a:latin typeface="Cambria" pitchFamily="18" charset="0"/>
                        </a:rPr>
                      </a:br>
                      <a:endParaRPr lang="en-US" sz="1900">
                        <a:latin typeface="Cambria" pitchFamily="18" charset="0"/>
                      </a:endParaRPr>
                    </a:p>
                  </a:txBody>
                  <a:tcPr marL="27214" marR="27214" marT="27214" marB="27214">
                    <a:lnL>
                      <a:noFill/>
                    </a:lnL>
                    <a:lnR>
                      <a:noFill/>
                    </a:lnR>
                    <a:lnT>
                      <a:noFill/>
                    </a:lnT>
                    <a:lnB>
                      <a:noFill/>
                    </a:lnB>
                  </a:tcPr>
                </a:tc>
              </a:tr>
              <a:tr h="576943">
                <a:tc>
                  <a:txBody>
                    <a:bodyPr/>
                    <a:lstStyle/>
                    <a:p>
                      <a:r>
                        <a:rPr lang="en-US" sz="1900" dirty="0" err="1">
                          <a:latin typeface="Cambria" pitchFamily="18" charset="0"/>
                        </a:rPr>
                        <a:t>bool</a:t>
                      </a:r>
                      <a:r>
                        <a:rPr lang="en-US" sz="1900" dirty="0">
                          <a:latin typeface="Cambria" pitchFamily="18" charset="0"/>
                        </a:rPr>
                        <a:t> </a:t>
                      </a:r>
                      <a:r>
                        <a:rPr lang="en-US" sz="1900" dirty="0" err="1">
                          <a:latin typeface="Cambria" pitchFamily="18" charset="0"/>
                        </a:rPr>
                        <a:t>eof</a:t>
                      </a:r>
                      <a:r>
                        <a:rPr lang="en-US" sz="1900" dirty="0">
                          <a:latin typeface="Cambria" pitchFamily="18" charset="0"/>
                        </a:rPr>
                        <a:t>()</a:t>
                      </a:r>
                      <a:br>
                        <a:rPr lang="en-US" sz="1900" dirty="0">
                          <a:latin typeface="Cambria" pitchFamily="18" charset="0"/>
                        </a:rPr>
                      </a:br>
                      <a:endParaRPr lang="en-US" sz="1900" dirty="0">
                        <a:latin typeface="Cambria" pitchFamily="18" charset="0"/>
                      </a:endParaRPr>
                    </a:p>
                  </a:txBody>
                  <a:tcPr marL="27214" marR="27214" marT="27214" marB="27214">
                    <a:lnL>
                      <a:noFill/>
                    </a:lnL>
                    <a:lnR>
                      <a:noFill/>
                    </a:lnR>
                    <a:lnT>
                      <a:noFill/>
                    </a:lnT>
                    <a:lnB>
                      <a:noFill/>
                    </a:lnB>
                  </a:tcPr>
                </a:tc>
                <a:tc>
                  <a:txBody>
                    <a:bodyPr/>
                    <a:lstStyle/>
                    <a:p>
                      <a:r>
                        <a:rPr lang="en-US" sz="1900">
                          <a:latin typeface="Cambria" pitchFamily="18" charset="0"/>
                        </a:rPr>
                        <a:t>True if eofbit is set</a:t>
                      </a:r>
                      <a:br>
                        <a:rPr lang="en-US" sz="1900">
                          <a:latin typeface="Cambria" pitchFamily="18" charset="0"/>
                        </a:rPr>
                      </a:br>
                      <a:endParaRPr lang="en-US" sz="1900">
                        <a:latin typeface="Cambria" pitchFamily="18" charset="0"/>
                      </a:endParaRPr>
                    </a:p>
                  </a:txBody>
                  <a:tcPr marL="27214" marR="27214" marT="27214" marB="27214">
                    <a:lnL>
                      <a:noFill/>
                    </a:lnL>
                    <a:lnR>
                      <a:noFill/>
                    </a:lnR>
                    <a:lnT>
                      <a:noFill/>
                    </a:lnT>
                    <a:lnB>
                      <a:noFill/>
                    </a:lnB>
                  </a:tcPr>
                </a:tc>
              </a:tr>
              <a:tr h="576943">
                <a:tc>
                  <a:txBody>
                    <a:bodyPr/>
                    <a:lstStyle/>
                    <a:p>
                      <a:r>
                        <a:rPr lang="en-US" sz="1900">
                          <a:latin typeface="Cambria" pitchFamily="18" charset="0"/>
                        </a:rPr>
                        <a:t>bool fail()</a:t>
                      </a:r>
                      <a:br>
                        <a:rPr lang="en-US" sz="1900">
                          <a:latin typeface="Cambria" pitchFamily="18" charset="0"/>
                        </a:rPr>
                      </a:br>
                      <a:endParaRPr lang="en-US" sz="1900">
                        <a:latin typeface="Cambria" pitchFamily="18" charset="0"/>
                      </a:endParaRPr>
                    </a:p>
                  </a:txBody>
                  <a:tcPr marL="27214" marR="27214" marT="27214" marB="27214">
                    <a:lnL>
                      <a:noFill/>
                    </a:lnL>
                    <a:lnR>
                      <a:noFill/>
                    </a:lnR>
                    <a:lnT>
                      <a:noFill/>
                    </a:lnT>
                    <a:lnB>
                      <a:noFill/>
                    </a:lnB>
                  </a:tcPr>
                </a:tc>
                <a:tc>
                  <a:txBody>
                    <a:bodyPr/>
                    <a:lstStyle/>
                    <a:p>
                      <a:r>
                        <a:rPr lang="en-US" sz="1900">
                          <a:latin typeface="Cambria" pitchFamily="18" charset="0"/>
                        </a:rPr>
                        <a:t>True if failbit or badbit is set</a:t>
                      </a:r>
                      <a:br>
                        <a:rPr lang="en-US" sz="1900">
                          <a:latin typeface="Cambria" pitchFamily="18" charset="0"/>
                        </a:rPr>
                      </a:br>
                      <a:endParaRPr lang="en-US" sz="1900">
                        <a:latin typeface="Cambria" pitchFamily="18" charset="0"/>
                      </a:endParaRPr>
                    </a:p>
                  </a:txBody>
                  <a:tcPr marL="27214" marR="27214" marT="27214" marB="27214">
                    <a:lnL>
                      <a:noFill/>
                    </a:lnL>
                    <a:lnR>
                      <a:noFill/>
                    </a:lnR>
                    <a:lnT>
                      <a:noFill/>
                    </a:lnT>
                    <a:lnB>
                      <a:noFill/>
                    </a:lnB>
                  </a:tcPr>
                </a:tc>
              </a:tr>
              <a:tr h="576943">
                <a:tc>
                  <a:txBody>
                    <a:bodyPr/>
                    <a:lstStyle/>
                    <a:p>
                      <a:r>
                        <a:rPr lang="en-US" sz="1900">
                          <a:latin typeface="Cambria" pitchFamily="18" charset="0"/>
                        </a:rPr>
                        <a:t>bool bad()</a:t>
                      </a:r>
                      <a:br>
                        <a:rPr lang="en-US" sz="1900">
                          <a:latin typeface="Cambria" pitchFamily="18" charset="0"/>
                        </a:rPr>
                      </a:br>
                      <a:endParaRPr lang="en-US" sz="1900">
                        <a:latin typeface="Cambria" pitchFamily="18" charset="0"/>
                      </a:endParaRPr>
                    </a:p>
                  </a:txBody>
                  <a:tcPr marL="27214" marR="27214" marT="27214" marB="27214">
                    <a:lnL>
                      <a:noFill/>
                    </a:lnL>
                    <a:lnR>
                      <a:noFill/>
                    </a:lnR>
                    <a:lnT>
                      <a:noFill/>
                    </a:lnT>
                    <a:lnB>
                      <a:noFill/>
                    </a:lnB>
                  </a:tcPr>
                </a:tc>
                <a:tc>
                  <a:txBody>
                    <a:bodyPr/>
                    <a:lstStyle/>
                    <a:p>
                      <a:r>
                        <a:rPr lang="en-US" sz="1900">
                          <a:latin typeface="Cambria" pitchFamily="18" charset="0"/>
                        </a:rPr>
                        <a:t>True if badbit is set</a:t>
                      </a:r>
                      <a:br>
                        <a:rPr lang="en-US" sz="1900">
                          <a:latin typeface="Cambria" pitchFamily="18" charset="0"/>
                        </a:rPr>
                      </a:br>
                      <a:endParaRPr lang="en-US" sz="1900">
                        <a:latin typeface="Cambria" pitchFamily="18" charset="0"/>
                      </a:endParaRPr>
                    </a:p>
                  </a:txBody>
                  <a:tcPr marL="27214" marR="27214" marT="27214" marB="27214">
                    <a:lnL>
                      <a:noFill/>
                    </a:lnL>
                    <a:lnR>
                      <a:noFill/>
                    </a:lnR>
                    <a:lnT>
                      <a:noFill/>
                    </a:lnT>
                    <a:lnB>
                      <a:noFill/>
                    </a:lnB>
                  </a:tcPr>
                </a:tc>
              </a:tr>
              <a:tr h="576943">
                <a:tc>
                  <a:txBody>
                    <a:bodyPr/>
                    <a:lstStyle/>
                    <a:p>
                      <a:r>
                        <a:rPr lang="en-US" sz="1900">
                          <a:latin typeface="Cambria" pitchFamily="18" charset="0"/>
                        </a:rPr>
                        <a:t>bool operator!()</a:t>
                      </a:r>
                      <a:br>
                        <a:rPr lang="en-US" sz="1900">
                          <a:latin typeface="Cambria" pitchFamily="18" charset="0"/>
                        </a:rPr>
                      </a:br>
                      <a:endParaRPr lang="en-US" sz="1900">
                        <a:latin typeface="Cambria" pitchFamily="18" charset="0"/>
                      </a:endParaRPr>
                    </a:p>
                  </a:txBody>
                  <a:tcPr marL="27214" marR="27214" marT="27214" marB="27214">
                    <a:lnL>
                      <a:noFill/>
                    </a:lnL>
                    <a:lnR>
                      <a:noFill/>
                    </a:lnR>
                    <a:lnT>
                      <a:noFill/>
                    </a:lnT>
                    <a:lnB>
                      <a:noFill/>
                    </a:lnB>
                  </a:tcPr>
                </a:tc>
                <a:tc>
                  <a:txBody>
                    <a:bodyPr/>
                    <a:lstStyle/>
                    <a:p>
                      <a:r>
                        <a:rPr lang="en-US" sz="1900">
                          <a:latin typeface="Cambria" pitchFamily="18" charset="0"/>
                        </a:rPr>
                        <a:t>As fail()</a:t>
                      </a:r>
                      <a:br>
                        <a:rPr lang="en-US" sz="1900">
                          <a:latin typeface="Cambria" pitchFamily="18" charset="0"/>
                        </a:rPr>
                      </a:br>
                      <a:endParaRPr lang="en-US" sz="1900">
                        <a:latin typeface="Cambria" pitchFamily="18" charset="0"/>
                      </a:endParaRPr>
                    </a:p>
                  </a:txBody>
                  <a:tcPr marL="27214" marR="27214" marT="27214" marB="27214">
                    <a:lnL>
                      <a:noFill/>
                    </a:lnL>
                    <a:lnR>
                      <a:noFill/>
                    </a:lnR>
                    <a:lnT>
                      <a:noFill/>
                    </a:lnT>
                    <a:lnB>
                      <a:noFill/>
                    </a:lnB>
                  </a:tcPr>
                </a:tc>
              </a:tr>
              <a:tr h="838200">
                <a:tc>
                  <a:txBody>
                    <a:bodyPr/>
                    <a:lstStyle/>
                    <a:p>
                      <a:r>
                        <a:rPr lang="en-US" sz="1900">
                          <a:latin typeface="Cambria" pitchFamily="18" charset="0"/>
                        </a:rPr>
                        <a:t>operator void*()</a:t>
                      </a:r>
                      <a:br>
                        <a:rPr lang="en-US" sz="1900">
                          <a:latin typeface="Cambria" pitchFamily="18" charset="0"/>
                        </a:rPr>
                      </a:br>
                      <a:endParaRPr lang="en-US" sz="1900">
                        <a:latin typeface="Cambria" pitchFamily="18" charset="0"/>
                      </a:endParaRPr>
                    </a:p>
                  </a:txBody>
                  <a:tcPr marL="27214" marR="27214" marT="27214" marB="27214">
                    <a:lnL>
                      <a:noFill/>
                    </a:lnL>
                    <a:lnR>
                      <a:noFill/>
                    </a:lnR>
                    <a:lnT>
                      <a:noFill/>
                    </a:lnT>
                    <a:lnB>
                      <a:noFill/>
                    </a:lnB>
                  </a:tcPr>
                </a:tc>
                <a:tc>
                  <a:txBody>
                    <a:bodyPr/>
                    <a:lstStyle/>
                    <a:p>
                      <a:r>
                        <a:rPr lang="en-US" sz="1900">
                          <a:latin typeface="Cambria" pitchFamily="18" charset="0"/>
                        </a:rPr>
                        <a:t>Null pointer if fail() and non-null value otherwise</a:t>
                      </a:r>
                      <a:br>
                        <a:rPr lang="en-US" sz="1900">
                          <a:latin typeface="Cambria" pitchFamily="18" charset="0"/>
                        </a:rPr>
                      </a:br>
                      <a:endParaRPr lang="en-US" sz="1900">
                        <a:latin typeface="Cambria" pitchFamily="18" charset="0"/>
                      </a:endParaRPr>
                    </a:p>
                  </a:txBody>
                  <a:tcPr marL="27214" marR="27214" marT="27214" marB="27214">
                    <a:lnL>
                      <a:noFill/>
                    </a:lnL>
                    <a:lnR>
                      <a:noFill/>
                    </a:lnR>
                    <a:lnT>
                      <a:noFill/>
                    </a:lnT>
                    <a:lnB>
                      <a:noFill/>
                    </a:lnB>
                  </a:tcPr>
                </a:tc>
              </a:tr>
              <a:tr h="576943">
                <a:tc>
                  <a:txBody>
                    <a:bodyPr/>
                    <a:lstStyle/>
                    <a:p>
                      <a:r>
                        <a:rPr lang="en-US" sz="1900">
                          <a:latin typeface="Cambria" pitchFamily="18" charset="0"/>
                        </a:rPr>
                        <a:t>iostate rdstate()</a:t>
                      </a:r>
                      <a:br>
                        <a:rPr lang="en-US" sz="1900">
                          <a:latin typeface="Cambria" pitchFamily="18" charset="0"/>
                        </a:rPr>
                      </a:br>
                      <a:endParaRPr lang="en-US" sz="1900">
                        <a:latin typeface="Cambria" pitchFamily="18" charset="0"/>
                      </a:endParaRPr>
                    </a:p>
                  </a:txBody>
                  <a:tcPr marL="27214" marR="27214" marT="27214" marB="27214">
                    <a:lnL>
                      <a:noFill/>
                    </a:lnL>
                    <a:lnR>
                      <a:noFill/>
                    </a:lnR>
                    <a:lnT>
                      <a:noFill/>
                    </a:lnT>
                    <a:lnB>
                      <a:noFill/>
                    </a:lnB>
                  </a:tcPr>
                </a:tc>
                <a:tc>
                  <a:txBody>
                    <a:bodyPr/>
                    <a:lstStyle/>
                    <a:p>
                      <a:r>
                        <a:rPr lang="en-US" sz="1900" dirty="0">
                          <a:latin typeface="Cambria" pitchFamily="18" charset="0"/>
                        </a:rPr>
                        <a:t>Value of stream state</a:t>
                      </a:r>
                    </a:p>
                  </a:txBody>
                  <a:tcPr marL="27214" marR="27214" marT="27214" marB="27214">
                    <a:lnL>
                      <a:noFill/>
                    </a:lnL>
                    <a:lnR>
                      <a:noFill/>
                    </a:lnR>
                    <a:lnT>
                      <a:noFill/>
                    </a:lnT>
                    <a:lnB>
                      <a:noFill/>
                    </a:lnB>
                  </a:tcPr>
                </a:tc>
              </a:tr>
            </a:tbl>
          </a:graphicData>
        </a:graphic>
      </p:graphicFrame>
    </p:spTree>
    <p:extLst>
      <p:ext uri="{BB962C8B-B14F-4D97-AF65-F5344CB8AC3E}">
        <p14:creationId xmlns:p14="http://schemas.microsoft.com/office/powerpoint/2010/main" val="31637935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25000"/>
                  </a:schemeClr>
                </a:solidFill>
                <a:latin typeface="Cambria" pitchFamily="18" charset="0"/>
              </a:rPr>
              <a:t>Example</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p:txBody>
          <a:bodyPr/>
          <a:lstStyle/>
          <a:p>
            <a:pPr marL="0" indent="0">
              <a:buNone/>
            </a:pPr>
            <a:r>
              <a:rPr lang="en-US" dirty="0">
                <a:latin typeface="Cambria" pitchFamily="18" charset="0"/>
              </a:rPr>
              <a:t>using </a:t>
            </a:r>
            <a:r>
              <a:rPr lang="en-US" dirty="0" err="1">
                <a:latin typeface="Cambria" pitchFamily="18" charset="0"/>
              </a:rPr>
              <a:t>std</a:t>
            </a:r>
            <a:r>
              <a:rPr lang="en-US" dirty="0">
                <a:latin typeface="Cambria" pitchFamily="18" charset="0"/>
              </a:rPr>
              <a:t>::</a:t>
            </a:r>
            <a:r>
              <a:rPr lang="en-US" dirty="0" err="1">
                <a:latin typeface="Cambria" pitchFamily="18" charset="0"/>
              </a:rPr>
              <a:t>ios</a:t>
            </a:r>
            <a:r>
              <a:rPr lang="en-US" dirty="0" smtClean="0">
                <a:latin typeface="Cambria" pitchFamily="18" charset="0"/>
              </a:rPr>
              <a:t>;</a:t>
            </a:r>
          </a:p>
          <a:p>
            <a:pPr marL="0" indent="0">
              <a:buNone/>
            </a:pPr>
            <a:r>
              <a:rPr lang="en-US" dirty="0">
                <a:latin typeface="Cambria" pitchFamily="18" charset="0"/>
              </a:rPr>
              <a:t>using </a:t>
            </a:r>
            <a:r>
              <a:rPr lang="en-US" dirty="0" err="1">
                <a:latin typeface="Cambria" pitchFamily="18" charset="0"/>
              </a:rPr>
              <a:t>std</a:t>
            </a:r>
            <a:r>
              <a:rPr lang="en-US" dirty="0">
                <a:latin typeface="Cambria" pitchFamily="18" charset="0"/>
              </a:rPr>
              <a:t>::</a:t>
            </a:r>
            <a:r>
              <a:rPr lang="en-US" dirty="0" err="1">
                <a:latin typeface="Cambria" pitchFamily="18" charset="0"/>
              </a:rPr>
              <a:t>cout</a:t>
            </a:r>
            <a:r>
              <a:rPr lang="en-US" dirty="0">
                <a:latin typeface="Cambria" pitchFamily="18" charset="0"/>
              </a:rPr>
              <a:t>; </a:t>
            </a:r>
            <a:endParaRPr lang="en-US" dirty="0" smtClean="0">
              <a:latin typeface="Cambria" pitchFamily="18" charset="0"/>
            </a:endParaRPr>
          </a:p>
          <a:p>
            <a:pPr marL="0" indent="0">
              <a:buNone/>
            </a:pPr>
            <a:r>
              <a:rPr lang="en-US" dirty="0" smtClean="0">
                <a:latin typeface="Cambria" pitchFamily="18" charset="0"/>
              </a:rPr>
              <a:t>using </a:t>
            </a:r>
            <a:r>
              <a:rPr lang="en-US" dirty="0" err="1">
                <a:latin typeface="Cambria" pitchFamily="18" charset="0"/>
              </a:rPr>
              <a:t>std</a:t>
            </a:r>
            <a:r>
              <a:rPr lang="en-US" dirty="0">
                <a:latin typeface="Cambria" pitchFamily="18" charset="0"/>
              </a:rPr>
              <a:t>::</a:t>
            </a:r>
            <a:r>
              <a:rPr lang="en-US" dirty="0" err="1">
                <a:latin typeface="Cambria" pitchFamily="18" charset="0"/>
              </a:rPr>
              <a:t>endl</a:t>
            </a:r>
            <a:r>
              <a:rPr lang="en-US" dirty="0">
                <a:latin typeface="Cambria" pitchFamily="18" charset="0"/>
              </a:rPr>
              <a:t>; </a:t>
            </a:r>
            <a:endParaRPr lang="en-US" dirty="0" smtClean="0">
              <a:latin typeface="Cambria" pitchFamily="18" charset="0"/>
            </a:endParaRPr>
          </a:p>
          <a:p>
            <a:pPr marL="0" indent="0">
              <a:buNone/>
            </a:pPr>
            <a:r>
              <a:rPr lang="en-US" dirty="0" smtClean="0">
                <a:latin typeface="Cambria" pitchFamily="18" charset="0"/>
              </a:rPr>
              <a:t>using </a:t>
            </a:r>
            <a:r>
              <a:rPr lang="en-US" dirty="0" err="1">
                <a:latin typeface="Cambria" pitchFamily="18" charset="0"/>
              </a:rPr>
              <a:t>std</a:t>
            </a:r>
            <a:r>
              <a:rPr lang="en-US" dirty="0">
                <a:latin typeface="Cambria" pitchFamily="18" charset="0"/>
              </a:rPr>
              <a:t>::</a:t>
            </a:r>
            <a:r>
              <a:rPr lang="en-US" dirty="0" err="1">
                <a:latin typeface="Cambria" pitchFamily="18" charset="0"/>
              </a:rPr>
              <a:t>cin</a:t>
            </a:r>
            <a:r>
              <a:rPr lang="en-US" dirty="0" smtClean="0">
                <a:latin typeface="Cambria" pitchFamily="18" charset="0"/>
              </a:rPr>
              <a:t>;</a:t>
            </a:r>
          </a:p>
          <a:p>
            <a:pPr marL="0" indent="0">
              <a:buNone/>
            </a:pPr>
            <a:endParaRPr lang="en-US" dirty="0">
              <a:latin typeface="Cambria" pitchFamily="18" charset="0"/>
            </a:endParaRPr>
          </a:p>
          <a:p>
            <a:pPr marL="0" indent="0">
              <a:buNone/>
            </a:pPr>
            <a:r>
              <a:rPr lang="en-US" dirty="0" err="1">
                <a:latin typeface="Cambria" pitchFamily="18" charset="0"/>
              </a:rPr>
              <a:t>int</a:t>
            </a:r>
            <a:r>
              <a:rPr lang="en-US" dirty="0">
                <a:latin typeface="Cambria" pitchFamily="18" charset="0"/>
              </a:rPr>
              <a:t> main() { </a:t>
            </a:r>
            <a:endParaRPr lang="en-US" dirty="0" smtClean="0">
              <a:latin typeface="Cambria" pitchFamily="18" charset="0"/>
            </a:endParaRPr>
          </a:p>
          <a:p>
            <a:pPr marL="0" indent="0">
              <a:buNone/>
            </a:pPr>
            <a:r>
              <a:rPr lang="en-US" dirty="0" err="1" smtClean="0">
                <a:latin typeface="Cambria" pitchFamily="18" charset="0"/>
              </a:rPr>
              <a:t>int</a:t>
            </a:r>
            <a:r>
              <a:rPr lang="en-US" dirty="0" smtClean="0">
                <a:latin typeface="Cambria" pitchFamily="18" charset="0"/>
              </a:rPr>
              <a:t> </a:t>
            </a:r>
            <a:r>
              <a:rPr lang="en-US" dirty="0" err="1">
                <a:latin typeface="Cambria" pitchFamily="18" charset="0"/>
              </a:rPr>
              <a:t>integerValue</a:t>
            </a:r>
            <a:r>
              <a:rPr lang="en-US" dirty="0" smtClean="0">
                <a:latin typeface="Cambria" pitchFamily="18" charset="0"/>
              </a:rPr>
              <a:t>;</a:t>
            </a:r>
          </a:p>
          <a:p>
            <a:pPr marL="0" indent="0">
              <a:buNone/>
            </a:pPr>
            <a:endParaRPr lang="en-US" dirty="0">
              <a:latin typeface="Cambria" pitchFamily="18" charset="0"/>
            </a:endParaRPr>
          </a:p>
        </p:txBody>
      </p:sp>
    </p:spTree>
    <p:extLst>
      <p:ext uri="{BB962C8B-B14F-4D97-AF65-F5344CB8AC3E}">
        <p14:creationId xmlns:p14="http://schemas.microsoft.com/office/powerpoint/2010/main" val="4178260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lstStyle/>
          <a:p>
            <a:pPr marL="0" indent="0">
              <a:buNone/>
            </a:pPr>
            <a:r>
              <a:rPr lang="en-US" dirty="0" err="1">
                <a:latin typeface="Cambria" pitchFamily="18" charset="0"/>
              </a:rPr>
              <a:t>cout</a:t>
            </a:r>
            <a:r>
              <a:rPr lang="en-US" dirty="0">
                <a:latin typeface="Cambria" pitchFamily="18" charset="0"/>
              </a:rPr>
              <a:t>&lt;&lt;"Before a Bad input operation: " </a:t>
            </a:r>
            <a:endParaRPr lang="en-US" dirty="0" smtClean="0">
              <a:latin typeface="Cambria" pitchFamily="18" charset="0"/>
            </a:endParaRPr>
          </a:p>
          <a:p>
            <a:pPr marL="0" indent="0">
              <a:buNone/>
            </a:pPr>
            <a:r>
              <a:rPr lang="en-US" dirty="0" smtClean="0">
                <a:latin typeface="Cambria" pitchFamily="18" charset="0"/>
              </a:rPr>
              <a:t>&lt;&lt;"\</a:t>
            </a:r>
            <a:r>
              <a:rPr lang="en-US" dirty="0" err="1">
                <a:latin typeface="Cambria" pitchFamily="18" charset="0"/>
              </a:rPr>
              <a:t>ncin.rdstate</a:t>
            </a:r>
            <a:r>
              <a:rPr lang="en-US" dirty="0">
                <a:latin typeface="Cambria" pitchFamily="18" charset="0"/>
              </a:rPr>
              <a:t>(): </a:t>
            </a:r>
            <a:r>
              <a:rPr lang="en-US" dirty="0" smtClean="0">
                <a:latin typeface="Cambria" pitchFamily="18" charset="0"/>
              </a:rPr>
              <a:t>“&lt;&lt;</a:t>
            </a:r>
            <a:r>
              <a:rPr lang="en-US" dirty="0" err="1">
                <a:latin typeface="Cambria" pitchFamily="18" charset="0"/>
              </a:rPr>
              <a:t>cin.rdstate</a:t>
            </a:r>
            <a:r>
              <a:rPr lang="en-US" dirty="0">
                <a:latin typeface="Cambria" pitchFamily="18" charset="0"/>
              </a:rPr>
              <a:t>() </a:t>
            </a:r>
            <a:endParaRPr lang="en-US" dirty="0" smtClean="0">
              <a:latin typeface="Cambria" pitchFamily="18" charset="0"/>
            </a:endParaRPr>
          </a:p>
          <a:p>
            <a:pPr marL="0" indent="0">
              <a:buNone/>
            </a:pPr>
            <a:r>
              <a:rPr lang="en-US" dirty="0" smtClean="0">
                <a:latin typeface="Cambria" pitchFamily="18" charset="0"/>
              </a:rPr>
              <a:t>&lt;&lt;"\</a:t>
            </a:r>
            <a:r>
              <a:rPr lang="en-US" dirty="0">
                <a:latin typeface="Cambria" pitchFamily="18" charset="0"/>
              </a:rPr>
              <a:t>n </a:t>
            </a:r>
            <a:r>
              <a:rPr lang="en-US" dirty="0" err="1">
                <a:latin typeface="Cambria" pitchFamily="18" charset="0"/>
              </a:rPr>
              <a:t>cin.eof</a:t>
            </a:r>
            <a:r>
              <a:rPr lang="en-US" dirty="0">
                <a:latin typeface="Cambria" pitchFamily="18" charset="0"/>
              </a:rPr>
              <a:t>():"&lt;&lt;</a:t>
            </a:r>
            <a:r>
              <a:rPr lang="en-US" dirty="0" err="1">
                <a:latin typeface="Cambria" pitchFamily="18" charset="0"/>
              </a:rPr>
              <a:t>cin.eof</a:t>
            </a:r>
            <a:r>
              <a:rPr lang="en-US" dirty="0">
                <a:latin typeface="Cambria" pitchFamily="18" charset="0"/>
              </a:rPr>
              <a:t>() </a:t>
            </a:r>
            <a:endParaRPr lang="en-US" dirty="0" smtClean="0">
              <a:latin typeface="Cambria" pitchFamily="18" charset="0"/>
            </a:endParaRPr>
          </a:p>
          <a:p>
            <a:pPr marL="0" indent="0">
              <a:buNone/>
            </a:pPr>
            <a:r>
              <a:rPr lang="en-US" dirty="0" smtClean="0">
                <a:latin typeface="Cambria" pitchFamily="18" charset="0"/>
              </a:rPr>
              <a:t>&lt;&lt;"\</a:t>
            </a:r>
            <a:r>
              <a:rPr lang="en-US" dirty="0" err="1">
                <a:latin typeface="Cambria" pitchFamily="18" charset="0"/>
              </a:rPr>
              <a:t>ncin.fail</a:t>
            </a:r>
            <a:r>
              <a:rPr lang="en-US" dirty="0">
                <a:latin typeface="Cambria" pitchFamily="18" charset="0"/>
              </a:rPr>
              <a:t>(): </a:t>
            </a:r>
            <a:r>
              <a:rPr lang="en-US" dirty="0" smtClean="0">
                <a:latin typeface="Cambria" pitchFamily="18" charset="0"/>
              </a:rPr>
              <a:t>“&lt;&lt;</a:t>
            </a:r>
            <a:r>
              <a:rPr lang="en-US" dirty="0" err="1">
                <a:latin typeface="Cambria" pitchFamily="18" charset="0"/>
              </a:rPr>
              <a:t>cin.fail</a:t>
            </a:r>
            <a:r>
              <a:rPr lang="en-US" dirty="0">
                <a:latin typeface="Cambria" pitchFamily="18" charset="0"/>
              </a:rPr>
              <a:t>() </a:t>
            </a:r>
            <a:endParaRPr lang="en-US" dirty="0" smtClean="0">
              <a:latin typeface="Cambria" pitchFamily="18" charset="0"/>
            </a:endParaRPr>
          </a:p>
          <a:p>
            <a:pPr marL="0" indent="0">
              <a:buNone/>
            </a:pPr>
            <a:r>
              <a:rPr lang="en-US" dirty="0" smtClean="0">
                <a:latin typeface="Cambria" pitchFamily="18" charset="0"/>
              </a:rPr>
              <a:t>&lt;&lt;"\</a:t>
            </a:r>
            <a:r>
              <a:rPr lang="en-US" dirty="0" err="1">
                <a:latin typeface="Cambria" pitchFamily="18" charset="0"/>
              </a:rPr>
              <a:t>ncin.bad</a:t>
            </a:r>
            <a:r>
              <a:rPr lang="en-US" dirty="0">
                <a:latin typeface="Cambria" pitchFamily="18" charset="0"/>
              </a:rPr>
              <a:t>(): </a:t>
            </a:r>
            <a:r>
              <a:rPr lang="en-US" dirty="0" smtClean="0">
                <a:latin typeface="Cambria" pitchFamily="18" charset="0"/>
              </a:rPr>
              <a:t>“&lt;&lt;</a:t>
            </a:r>
            <a:r>
              <a:rPr lang="en-US" dirty="0" err="1">
                <a:latin typeface="Cambria" pitchFamily="18" charset="0"/>
              </a:rPr>
              <a:t>cin.bad</a:t>
            </a:r>
            <a:r>
              <a:rPr lang="en-US" dirty="0" smtClean="0">
                <a:latin typeface="Cambria" pitchFamily="18" charset="0"/>
              </a:rPr>
              <a:t>()</a:t>
            </a:r>
          </a:p>
          <a:p>
            <a:pPr marL="0" indent="0">
              <a:buNone/>
            </a:pPr>
            <a:r>
              <a:rPr lang="en-US" dirty="0" smtClean="0">
                <a:latin typeface="Cambria" pitchFamily="18" charset="0"/>
              </a:rPr>
              <a:t>&lt;&lt;"\</a:t>
            </a:r>
            <a:r>
              <a:rPr lang="en-US" dirty="0" err="1">
                <a:latin typeface="Cambria" pitchFamily="18" charset="0"/>
              </a:rPr>
              <a:t>ncin.good</a:t>
            </a:r>
            <a:r>
              <a:rPr lang="en-US" dirty="0">
                <a:latin typeface="Cambria" pitchFamily="18" charset="0"/>
              </a:rPr>
              <a:t>(): "&lt;&lt;</a:t>
            </a:r>
            <a:r>
              <a:rPr lang="en-US" dirty="0" err="1">
                <a:latin typeface="Cambria" pitchFamily="18" charset="0"/>
              </a:rPr>
              <a:t>cin.good</a:t>
            </a:r>
            <a:r>
              <a:rPr lang="en-US" dirty="0">
                <a:latin typeface="Cambria" pitchFamily="18" charset="0"/>
              </a:rPr>
              <a:t>() </a:t>
            </a:r>
            <a:endParaRPr lang="en-US" dirty="0" smtClean="0">
              <a:latin typeface="Cambria" pitchFamily="18" charset="0"/>
            </a:endParaRPr>
          </a:p>
          <a:p>
            <a:pPr marL="0" indent="0">
              <a:buNone/>
            </a:pPr>
            <a:r>
              <a:rPr lang="en-US" dirty="0" smtClean="0">
                <a:latin typeface="Cambria" pitchFamily="18" charset="0"/>
              </a:rPr>
              <a:t>&lt;&lt;"\</a:t>
            </a:r>
            <a:r>
              <a:rPr lang="en-US" dirty="0">
                <a:latin typeface="Cambria" pitchFamily="18" charset="0"/>
              </a:rPr>
              <a:t>n\</a:t>
            </a:r>
            <a:r>
              <a:rPr lang="en-US" dirty="0" err="1">
                <a:latin typeface="Cambria" pitchFamily="18" charset="0"/>
              </a:rPr>
              <a:t>nExpects</a:t>
            </a:r>
            <a:r>
              <a:rPr lang="en-US" dirty="0">
                <a:latin typeface="Cambria" pitchFamily="18" charset="0"/>
              </a:rPr>
              <a:t> an integer, but enter a character: </a:t>
            </a:r>
            <a:r>
              <a:rPr lang="en-US" dirty="0" smtClean="0">
                <a:latin typeface="Cambria" pitchFamily="18" charset="0"/>
              </a:rPr>
              <a:t>";</a:t>
            </a:r>
          </a:p>
          <a:p>
            <a:pPr marL="0" indent="0">
              <a:buNone/>
            </a:pPr>
            <a:r>
              <a:rPr lang="en-US" dirty="0" err="1">
                <a:latin typeface="Cambria" pitchFamily="18" charset="0"/>
              </a:rPr>
              <a:t>cin</a:t>
            </a:r>
            <a:r>
              <a:rPr lang="en-US" dirty="0">
                <a:latin typeface="Cambria" pitchFamily="18" charset="0"/>
              </a:rPr>
              <a:t>&gt;&gt;</a:t>
            </a:r>
            <a:r>
              <a:rPr lang="en-US" dirty="0" err="1">
                <a:latin typeface="Cambria" pitchFamily="18" charset="0"/>
              </a:rPr>
              <a:t>integerValue</a:t>
            </a:r>
            <a:r>
              <a:rPr lang="en-US" dirty="0">
                <a:latin typeface="Cambria" pitchFamily="18" charset="0"/>
              </a:rPr>
              <a:t>; </a:t>
            </a:r>
            <a:endParaRPr lang="en-US" dirty="0" smtClean="0">
              <a:latin typeface="Cambria" pitchFamily="18" charset="0"/>
            </a:endParaRPr>
          </a:p>
          <a:p>
            <a:pPr marL="0" indent="0">
              <a:buNone/>
            </a:pPr>
            <a:r>
              <a:rPr lang="en-US" dirty="0" err="1" smtClean="0">
                <a:latin typeface="Cambria" pitchFamily="18" charset="0"/>
              </a:rPr>
              <a:t>cout</a:t>
            </a:r>
            <a:r>
              <a:rPr lang="en-US" dirty="0">
                <a:latin typeface="Cambria" pitchFamily="18" charset="0"/>
              </a:rPr>
              <a:t>&lt;&lt;</a:t>
            </a:r>
            <a:r>
              <a:rPr lang="en-US" dirty="0" err="1">
                <a:latin typeface="Cambria" pitchFamily="18" charset="0"/>
              </a:rPr>
              <a:t>endl</a:t>
            </a:r>
            <a:r>
              <a:rPr lang="en-US" dirty="0">
                <a:latin typeface="Cambria" pitchFamily="18" charset="0"/>
              </a:rPr>
              <a:t>;</a:t>
            </a:r>
          </a:p>
        </p:txBody>
      </p:sp>
    </p:spTree>
    <p:extLst>
      <p:ext uri="{BB962C8B-B14F-4D97-AF65-F5344CB8AC3E}">
        <p14:creationId xmlns:p14="http://schemas.microsoft.com/office/powerpoint/2010/main" val="3068454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err="1">
                <a:latin typeface="Cambria" pitchFamily="18" charset="0"/>
              </a:rPr>
              <a:t>cout</a:t>
            </a:r>
            <a:r>
              <a:rPr lang="en-US" dirty="0">
                <a:latin typeface="Cambria" pitchFamily="18" charset="0"/>
              </a:rPr>
              <a:t>&lt;&lt;"After a bad input operation: " </a:t>
            </a:r>
            <a:endParaRPr lang="en-US" dirty="0" smtClean="0">
              <a:latin typeface="Cambria" pitchFamily="18" charset="0"/>
            </a:endParaRPr>
          </a:p>
          <a:p>
            <a:pPr marL="0" indent="0">
              <a:buNone/>
            </a:pPr>
            <a:r>
              <a:rPr lang="en-US" dirty="0" smtClean="0">
                <a:latin typeface="Cambria" pitchFamily="18" charset="0"/>
              </a:rPr>
              <a:t>&lt;&lt;"\</a:t>
            </a:r>
            <a:r>
              <a:rPr lang="en-US" dirty="0">
                <a:latin typeface="Cambria" pitchFamily="18" charset="0"/>
              </a:rPr>
              <a:t>n </a:t>
            </a:r>
            <a:r>
              <a:rPr lang="en-US" dirty="0" err="1">
                <a:latin typeface="Cambria" pitchFamily="18" charset="0"/>
              </a:rPr>
              <a:t>cin.rdstate</a:t>
            </a:r>
            <a:r>
              <a:rPr lang="en-US" dirty="0">
                <a:latin typeface="Cambria" pitchFamily="18" charset="0"/>
              </a:rPr>
              <a:t>(): "&lt;&lt;</a:t>
            </a:r>
            <a:r>
              <a:rPr lang="en-US" dirty="0" err="1">
                <a:latin typeface="Cambria" pitchFamily="18" charset="0"/>
              </a:rPr>
              <a:t>cin.rdstate</a:t>
            </a:r>
            <a:r>
              <a:rPr lang="en-US" dirty="0" smtClean="0">
                <a:latin typeface="Cambria" pitchFamily="18" charset="0"/>
              </a:rPr>
              <a:t>() </a:t>
            </a:r>
          </a:p>
          <a:p>
            <a:pPr marL="0" indent="0">
              <a:buNone/>
            </a:pPr>
            <a:r>
              <a:rPr lang="en-US" dirty="0" smtClean="0">
                <a:latin typeface="Cambria" pitchFamily="18" charset="0"/>
              </a:rPr>
              <a:t>&lt;&lt;"\</a:t>
            </a:r>
            <a:r>
              <a:rPr lang="en-US" dirty="0">
                <a:latin typeface="Cambria" pitchFamily="18" charset="0"/>
              </a:rPr>
              <a:t>n </a:t>
            </a:r>
            <a:r>
              <a:rPr lang="en-US" dirty="0" err="1">
                <a:latin typeface="Cambria" pitchFamily="18" charset="0"/>
              </a:rPr>
              <a:t>cin.eof</a:t>
            </a:r>
            <a:r>
              <a:rPr lang="en-US" dirty="0">
                <a:latin typeface="Cambria" pitchFamily="18" charset="0"/>
              </a:rPr>
              <a:t>(): "&lt;&lt;</a:t>
            </a:r>
            <a:r>
              <a:rPr lang="en-US" dirty="0" err="1">
                <a:latin typeface="Cambria" pitchFamily="18" charset="0"/>
              </a:rPr>
              <a:t>cin.eof</a:t>
            </a:r>
            <a:r>
              <a:rPr lang="en-US" dirty="0">
                <a:latin typeface="Cambria" pitchFamily="18" charset="0"/>
              </a:rPr>
              <a:t>() </a:t>
            </a:r>
            <a:endParaRPr lang="en-US" dirty="0" smtClean="0">
              <a:latin typeface="Cambria" pitchFamily="18" charset="0"/>
            </a:endParaRPr>
          </a:p>
          <a:p>
            <a:pPr marL="0" indent="0">
              <a:buNone/>
            </a:pPr>
            <a:r>
              <a:rPr lang="en-US" dirty="0" smtClean="0">
                <a:latin typeface="Cambria" pitchFamily="18" charset="0"/>
              </a:rPr>
              <a:t>&lt;&lt;"\</a:t>
            </a:r>
            <a:r>
              <a:rPr lang="en-US" dirty="0">
                <a:latin typeface="Cambria" pitchFamily="18" charset="0"/>
              </a:rPr>
              <a:t>n </a:t>
            </a:r>
            <a:r>
              <a:rPr lang="en-US" dirty="0" err="1">
                <a:latin typeface="Cambria" pitchFamily="18" charset="0"/>
              </a:rPr>
              <a:t>cin.fail</a:t>
            </a:r>
            <a:r>
              <a:rPr lang="en-US" dirty="0">
                <a:latin typeface="Cambria" pitchFamily="18" charset="0"/>
              </a:rPr>
              <a:t>(): "&lt;&lt;</a:t>
            </a:r>
            <a:r>
              <a:rPr lang="en-US" dirty="0" err="1">
                <a:latin typeface="Cambria" pitchFamily="18" charset="0"/>
              </a:rPr>
              <a:t>cin.fail</a:t>
            </a:r>
            <a:r>
              <a:rPr lang="en-US" dirty="0">
                <a:latin typeface="Cambria" pitchFamily="18" charset="0"/>
              </a:rPr>
              <a:t>() </a:t>
            </a:r>
            <a:endParaRPr lang="en-US" dirty="0" smtClean="0">
              <a:latin typeface="Cambria" pitchFamily="18" charset="0"/>
            </a:endParaRPr>
          </a:p>
          <a:p>
            <a:pPr marL="0" indent="0">
              <a:buNone/>
            </a:pPr>
            <a:r>
              <a:rPr lang="en-US" dirty="0" smtClean="0">
                <a:latin typeface="Cambria" pitchFamily="18" charset="0"/>
              </a:rPr>
              <a:t>&lt;&lt;"\</a:t>
            </a:r>
            <a:r>
              <a:rPr lang="en-US" dirty="0">
                <a:latin typeface="Cambria" pitchFamily="18" charset="0"/>
              </a:rPr>
              <a:t>n </a:t>
            </a:r>
            <a:r>
              <a:rPr lang="en-US" dirty="0" err="1">
                <a:latin typeface="Cambria" pitchFamily="18" charset="0"/>
              </a:rPr>
              <a:t>cin.bad</a:t>
            </a:r>
            <a:r>
              <a:rPr lang="en-US" dirty="0">
                <a:latin typeface="Cambria" pitchFamily="18" charset="0"/>
              </a:rPr>
              <a:t>(): "&lt;&lt;</a:t>
            </a:r>
            <a:r>
              <a:rPr lang="en-US" dirty="0" err="1">
                <a:latin typeface="Cambria" pitchFamily="18" charset="0"/>
              </a:rPr>
              <a:t>cin.bad</a:t>
            </a:r>
            <a:r>
              <a:rPr lang="en-US" dirty="0">
                <a:latin typeface="Cambria" pitchFamily="18" charset="0"/>
              </a:rPr>
              <a:t>() </a:t>
            </a:r>
            <a:endParaRPr lang="en-US" dirty="0" smtClean="0">
              <a:latin typeface="Cambria" pitchFamily="18" charset="0"/>
            </a:endParaRPr>
          </a:p>
          <a:p>
            <a:pPr marL="0" indent="0">
              <a:buNone/>
            </a:pPr>
            <a:r>
              <a:rPr lang="en-US" dirty="0" smtClean="0">
                <a:latin typeface="Cambria" pitchFamily="18" charset="0"/>
              </a:rPr>
              <a:t>&lt;&lt;"\</a:t>
            </a:r>
            <a:r>
              <a:rPr lang="en-US" dirty="0">
                <a:latin typeface="Cambria" pitchFamily="18" charset="0"/>
              </a:rPr>
              <a:t>n </a:t>
            </a:r>
            <a:r>
              <a:rPr lang="en-US" dirty="0" err="1">
                <a:latin typeface="Cambria" pitchFamily="18" charset="0"/>
              </a:rPr>
              <a:t>cin.good</a:t>
            </a:r>
            <a:r>
              <a:rPr lang="en-US" dirty="0">
                <a:latin typeface="Cambria" pitchFamily="18" charset="0"/>
              </a:rPr>
              <a:t>(): "&lt;&lt;</a:t>
            </a:r>
            <a:r>
              <a:rPr lang="en-US" dirty="0" err="1">
                <a:latin typeface="Cambria" pitchFamily="18" charset="0"/>
              </a:rPr>
              <a:t>cin.good</a:t>
            </a:r>
            <a:r>
              <a:rPr lang="en-US" dirty="0">
                <a:latin typeface="Cambria" pitchFamily="18" charset="0"/>
              </a:rPr>
              <a:t>() </a:t>
            </a:r>
            <a:endParaRPr lang="en-US" dirty="0" smtClean="0">
              <a:latin typeface="Cambria" pitchFamily="18" charset="0"/>
            </a:endParaRPr>
          </a:p>
          <a:p>
            <a:pPr marL="0" indent="0">
              <a:buNone/>
            </a:pPr>
            <a:r>
              <a:rPr lang="en-US" dirty="0" smtClean="0">
                <a:latin typeface="Cambria" pitchFamily="18" charset="0"/>
              </a:rPr>
              <a:t>&lt;&lt;</a:t>
            </a:r>
            <a:r>
              <a:rPr lang="en-US" dirty="0" err="1">
                <a:latin typeface="Cambria" pitchFamily="18" charset="0"/>
              </a:rPr>
              <a:t>endl</a:t>
            </a:r>
            <a:r>
              <a:rPr lang="en-US" dirty="0">
                <a:latin typeface="Cambria" pitchFamily="18" charset="0"/>
              </a:rPr>
              <a:t>&lt;&lt;</a:t>
            </a:r>
            <a:r>
              <a:rPr lang="en-US" dirty="0" err="1">
                <a:latin typeface="Cambria" pitchFamily="18" charset="0"/>
              </a:rPr>
              <a:t>endl</a:t>
            </a:r>
            <a:r>
              <a:rPr lang="en-US" dirty="0">
                <a:latin typeface="Cambria" pitchFamily="18" charset="0"/>
              </a:rPr>
              <a:t>;</a:t>
            </a:r>
          </a:p>
        </p:txBody>
      </p:sp>
    </p:spTree>
    <p:extLst>
      <p:ext uri="{BB962C8B-B14F-4D97-AF65-F5344CB8AC3E}">
        <p14:creationId xmlns:p14="http://schemas.microsoft.com/office/powerpoint/2010/main" val="93939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2286000"/>
          </a:xfrm>
        </p:spPr>
        <p:txBody>
          <a:bodyPr/>
          <a:lstStyle/>
          <a:p>
            <a:r>
              <a:rPr lang="en-US" b="1" dirty="0">
                <a:latin typeface="Cambria" pitchFamily="18" charset="0"/>
              </a:rPr>
              <a:t>Input stream </a:t>
            </a:r>
            <a:r>
              <a:rPr lang="en-US" dirty="0">
                <a:latin typeface="Cambria" pitchFamily="18" charset="0"/>
              </a:rPr>
              <a:t>can come from keyboard or any other storage device.</a:t>
            </a:r>
          </a:p>
          <a:p>
            <a:endParaRPr lang="en-US" b="1" dirty="0">
              <a:latin typeface="Cambria" pitchFamily="18" charset="0"/>
            </a:endParaRPr>
          </a:p>
          <a:p>
            <a:r>
              <a:rPr lang="en-US" b="1" dirty="0">
                <a:latin typeface="Cambria" pitchFamily="18" charset="0"/>
              </a:rPr>
              <a:t>Output stream </a:t>
            </a:r>
            <a:r>
              <a:rPr lang="en-US" dirty="0">
                <a:latin typeface="Cambria" pitchFamily="18" charset="0"/>
              </a:rPr>
              <a:t>can go to screen or any other storage device. </a:t>
            </a:r>
            <a:r>
              <a:rPr lang="en-US" b="1" dirty="0">
                <a:latin typeface="Cambria" pitchFamily="18" charset="0"/>
              </a:rPr>
              <a:t> </a:t>
            </a:r>
            <a:r>
              <a:rPr lang="en-US" dirty="0">
                <a:latin typeface="Cambria" pitchFamily="18" charset="0"/>
              </a:rPr>
              <a:t> </a:t>
            </a:r>
            <a:endParaRPr lang="en-IN" dirty="0">
              <a:latin typeface="Cambria" pitchFamily="18" charset="0"/>
            </a:endParaRPr>
          </a:p>
          <a:p>
            <a:endParaRPr lang="en-US" dirty="0">
              <a:latin typeface="Cambria" pitchFamily="18" charset="0"/>
            </a:endParaRPr>
          </a:p>
        </p:txBody>
      </p:sp>
    </p:spTree>
    <p:extLst>
      <p:ext uri="{BB962C8B-B14F-4D97-AF65-F5344CB8AC3E}">
        <p14:creationId xmlns:p14="http://schemas.microsoft.com/office/powerpoint/2010/main" val="40416785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lstStyle/>
          <a:p>
            <a:pPr marL="0" indent="0">
              <a:buNone/>
            </a:pPr>
            <a:r>
              <a:rPr lang="en-US" dirty="0" err="1">
                <a:latin typeface="Cambria" pitchFamily="18" charset="0"/>
              </a:rPr>
              <a:t>cin.clear</a:t>
            </a:r>
            <a:r>
              <a:rPr lang="en-US" dirty="0">
                <a:latin typeface="Cambria" pitchFamily="18" charset="0"/>
              </a:rPr>
              <a:t>(</a:t>
            </a:r>
            <a:r>
              <a:rPr lang="en-US" dirty="0" err="1">
                <a:latin typeface="Cambria" pitchFamily="18" charset="0"/>
              </a:rPr>
              <a:t>ios</a:t>
            </a:r>
            <a:r>
              <a:rPr lang="en-US" dirty="0">
                <a:latin typeface="Cambria" pitchFamily="18" charset="0"/>
              </a:rPr>
              <a:t>::</a:t>
            </a:r>
            <a:r>
              <a:rPr lang="en-US" dirty="0" err="1">
                <a:latin typeface="Cambria" pitchFamily="18" charset="0"/>
              </a:rPr>
              <a:t>goodbit</a:t>
            </a:r>
            <a:r>
              <a:rPr lang="en-US" dirty="0">
                <a:latin typeface="Cambria" pitchFamily="18" charset="0"/>
              </a:rPr>
              <a:t>); </a:t>
            </a:r>
            <a:endParaRPr lang="en-US" dirty="0" smtClean="0">
              <a:latin typeface="Cambria" pitchFamily="18" charset="0"/>
            </a:endParaRPr>
          </a:p>
          <a:p>
            <a:pPr marL="0" indent="0">
              <a:buNone/>
            </a:pPr>
            <a:r>
              <a:rPr lang="en-US" dirty="0" err="1" smtClean="0">
                <a:latin typeface="Cambria" pitchFamily="18" charset="0"/>
              </a:rPr>
              <a:t>cout</a:t>
            </a:r>
            <a:r>
              <a:rPr lang="en-US" dirty="0">
                <a:latin typeface="Cambria" pitchFamily="18" charset="0"/>
              </a:rPr>
              <a:t>&lt;&lt;"After </a:t>
            </a:r>
            <a:r>
              <a:rPr lang="en-US" dirty="0" err="1">
                <a:latin typeface="Cambria" pitchFamily="18" charset="0"/>
              </a:rPr>
              <a:t>cin.clear</a:t>
            </a:r>
            <a:r>
              <a:rPr lang="en-US" dirty="0">
                <a:latin typeface="Cambria" pitchFamily="18" charset="0"/>
              </a:rPr>
              <a:t>()" </a:t>
            </a:r>
            <a:endParaRPr lang="en-US" dirty="0" smtClean="0">
              <a:latin typeface="Cambria" pitchFamily="18" charset="0"/>
            </a:endParaRPr>
          </a:p>
          <a:p>
            <a:pPr marL="0" indent="0">
              <a:buNone/>
            </a:pPr>
            <a:r>
              <a:rPr lang="en-US" dirty="0" smtClean="0">
                <a:latin typeface="Cambria" pitchFamily="18" charset="0"/>
              </a:rPr>
              <a:t>&lt;&lt;"\</a:t>
            </a:r>
            <a:r>
              <a:rPr lang="en-US" dirty="0" err="1">
                <a:latin typeface="Cambria" pitchFamily="18" charset="0"/>
              </a:rPr>
              <a:t>ncin.fail</a:t>
            </a:r>
            <a:r>
              <a:rPr lang="en-US" dirty="0">
                <a:latin typeface="Cambria" pitchFamily="18" charset="0"/>
              </a:rPr>
              <a:t>(): "&lt;&lt;</a:t>
            </a:r>
            <a:r>
              <a:rPr lang="en-US" dirty="0" err="1">
                <a:latin typeface="Cambria" pitchFamily="18" charset="0"/>
              </a:rPr>
              <a:t>cin.fail</a:t>
            </a:r>
            <a:r>
              <a:rPr lang="en-US" dirty="0">
                <a:latin typeface="Cambria" pitchFamily="18" charset="0"/>
              </a:rPr>
              <a:t>() </a:t>
            </a:r>
            <a:endParaRPr lang="en-US" dirty="0" smtClean="0">
              <a:latin typeface="Cambria" pitchFamily="18" charset="0"/>
            </a:endParaRPr>
          </a:p>
          <a:p>
            <a:pPr marL="0" indent="0">
              <a:buNone/>
            </a:pPr>
            <a:r>
              <a:rPr lang="en-US" dirty="0" smtClean="0">
                <a:latin typeface="Cambria" pitchFamily="18" charset="0"/>
              </a:rPr>
              <a:t>&lt;&lt;"\</a:t>
            </a:r>
            <a:r>
              <a:rPr lang="en-US" dirty="0" err="1">
                <a:latin typeface="Cambria" pitchFamily="18" charset="0"/>
              </a:rPr>
              <a:t>ncin.good</a:t>
            </a:r>
            <a:r>
              <a:rPr lang="en-US" dirty="0">
                <a:latin typeface="Cambria" pitchFamily="18" charset="0"/>
              </a:rPr>
              <a:t>(): "&lt;&lt;</a:t>
            </a:r>
            <a:r>
              <a:rPr lang="en-US" dirty="0" err="1">
                <a:latin typeface="Cambria" pitchFamily="18" charset="0"/>
              </a:rPr>
              <a:t>cin.good</a:t>
            </a:r>
            <a:r>
              <a:rPr lang="en-US" dirty="0" smtClean="0">
                <a:latin typeface="Cambria" pitchFamily="18" charset="0"/>
              </a:rPr>
              <a:t>()</a:t>
            </a:r>
          </a:p>
          <a:p>
            <a:pPr marL="0" indent="0">
              <a:buNone/>
            </a:pPr>
            <a:r>
              <a:rPr lang="en-US" dirty="0" smtClean="0">
                <a:latin typeface="Cambria" pitchFamily="18" charset="0"/>
              </a:rPr>
              <a:t>&lt;&lt;</a:t>
            </a:r>
            <a:r>
              <a:rPr lang="en-US" dirty="0" err="1">
                <a:latin typeface="Cambria" pitchFamily="18" charset="0"/>
              </a:rPr>
              <a:t>endl</a:t>
            </a:r>
            <a:r>
              <a:rPr lang="en-US" dirty="0">
                <a:latin typeface="Cambria" pitchFamily="18" charset="0"/>
              </a:rPr>
              <a:t>&lt;&lt;</a:t>
            </a:r>
            <a:r>
              <a:rPr lang="en-US" dirty="0" err="1">
                <a:latin typeface="Cambria" pitchFamily="18" charset="0"/>
              </a:rPr>
              <a:t>endl</a:t>
            </a:r>
            <a:r>
              <a:rPr lang="en-US" dirty="0" smtClean="0">
                <a:latin typeface="Cambria" pitchFamily="18" charset="0"/>
              </a:rPr>
              <a:t>;</a:t>
            </a:r>
          </a:p>
          <a:p>
            <a:pPr marL="0" indent="0">
              <a:buNone/>
            </a:pPr>
            <a:endParaRPr lang="en-US" dirty="0" smtClean="0">
              <a:latin typeface="Cambria" pitchFamily="18" charset="0"/>
            </a:endParaRPr>
          </a:p>
          <a:p>
            <a:pPr marL="0" indent="0">
              <a:buNone/>
            </a:pPr>
            <a:r>
              <a:rPr lang="en-US" dirty="0" smtClean="0">
                <a:latin typeface="Cambria" pitchFamily="18" charset="0"/>
              </a:rPr>
              <a:t>return </a:t>
            </a:r>
            <a:r>
              <a:rPr lang="en-US" dirty="0">
                <a:latin typeface="Cambria" pitchFamily="18" charset="0"/>
              </a:rPr>
              <a:t>0; }</a:t>
            </a:r>
          </a:p>
        </p:txBody>
      </p:sp>
    </p:spTree>
    <p:extLst>
      <p:ext uri="{BB962C8B-B14F-4D97-AF65-F5344CB8AC3E}">
        <p14:creationId xmlns:p14="http://schemas.microsoft.com/office/powerpoint/2010/main" val="42341292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25000"/>
                  </a:schemeClr>
                </a:solidFill>
                <a:latin typeface="Cambria" pitchFamily="18" charset="0"/>
              </a:rPr>
              <a:t>Error Handling function in files</a:t>
            </a:r>
            <a:endParaRPr lang="en-US" dirty="0">
              <a:solidFill>
                <a:schemeClr val="bg2">
                  <a:lumMod val="25000"/>
                </a:schemeClr>
              </a:solidFill>
              <a:latin typeface="Cambria"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8662995"/>
              </p:ext>
            </p:extLst>
          </p:nvPr>
        </p:nvGraphicFramePr>
        <p:xfrm>
          <a:off x="1371600" y="1905000"/>
          <a:ext cx="6583680" cy="4267200"/>
        </p:xfrm>
        <a:graphic>
          <a:graphicData uri="http://schemas.openxmlformats.org/drawingml/2006/table">
            <a:tbl>
              <a:tblPr/>
              <a:tblGrid>
                <a:gridCol w="3291840"/>
                <a:gridCol w="3291840"/>
              </a:tblGrid>
              <a:tr h="0">
                <a:tc>
                  <a:txBody>
                    <a:bodyPr/>
                    <a:lstStyle/>
                    <a:p>
                      <a:pPr algn="ctr"/>
                      <a:r>
                        <a:rPr lang="en-US" sz="2000" b="1" dirty="0">
                          <a:latin typeface="Cambria" pitchFamily="18" charset="0"/>
                        </a:rPr>
                        <a:t>FUNCTION</a:t>
                      </a:r>
                      <a:endParaRPr lang="en-US" sz="2000" dirty="0">
                        <a:latin typeface="Cambria" pitchFamily="18" charset="0"/>
                      </a:endParaRPr>
                    </a:p>
                  </a:txBody>
                  <a:tcPr marL="0" marR="0" marT="0" marB="0" anchor="ctr">
                    <a:lnL>
                      <a:noFill/>
                    </a:lnL>
                    <a:lnR>
                      <a:noFill/>
                    </a:lnR>
                    <a:lnT>
                      <a:noFill/>
                    </a:lnT>
                    <a:lnB>
                      <a:noFill/>
                    </a:lnB>
                  </a:tcPr>
                </a:tc>
                <a:tc>
                  <a:txBody>
                    <a:bodyPr/>
                    <a:lstStyle/>
                    <a:p>
                      <a:pPr algn="ctr"/>
                      <a:r>
                        <a:rPr lang="en-US" sz="2000" b="1" dirty="0">
                          <a:latin typeface="Cambria" pitchFamily="18" charset="0"/>
                        </a:rPr>
                        <a:t>RETURN VALUE AND MEANING</a:t>
                      </a:r>
                      <a:endParaRPr lang="en-US" sz="2000" dirty="0">
                        <a:latin typeface="Cambria" pitchFamily="18" charset="0"/>
                      </a:endParaRPr>
                    </a:p>
                  </a:txBody>
                  <a:tcPr marL="0" marR="0" marT="0" marB="0" anchor="ctr">
                    <a:lnL>
                      <a:noFill/>
                    </a:lnL>
                    <a:lnR>
                      <a:noFill/>
                    </a:lnR>
                    <a:lnT>
                      <a:noFill/>
                    </a:lnT>
                    <a:lnB>
                      <a:noFill/>
                    </a:lnB>
                  </a:tcPr>
                </a:tc>
              </a:tr>
              <a:tr h="0">
                <a:tc>
                  <a:txBody>
                    <a:bodyPr/>
                    <a:lstStyle/>
                    <a:p>
                      <a:r>
                        <a:rPr lang="en-US" sz="2000" dirty="0" err="1">
                          <a:latin typeface="Cambria" pitchFamily="18" charset="0"/>
                        </a:rPr>
                        <a:t>eof</a:t>
                      </a:r>
                      <a:r>
                        <a:rPr lang="en-US" sz="2000" dirty="0">
                          <a:latin typeface="Cambria" pitchFamily="18" charset="0"/>
                        </a:rPr>
                        <a:t>()</a:t>
                      </a:r>
                    </a:p>
                  </a:txBody>
                  <a:tcPr marL="0" marR="0" marT="0" marB="0" anchor="ctr">
                    <a:lnL>
                      <a:noFill/>
                    </a:lnL>
                    <a:lnR>
                      <a:noFill/>
                    </a:lnR>
                    <a:lnT>
                      <a:noFill/>
                    </a:lnT>
                    <a:lnB>
                      <a:noFill/>
                    </a:lnB>
                  </a:tcPr>
                </a:tc>
                <a:tc>
                  <a:txBody>
                    <a:bodyPr/>
                    <a:lstStyle/>
                    <a:p>
                      <a:r>
                        <a:rPr lang="en-US" sz="2000">
                          <a:latin typeface="Cambria" pitchFamily="18" charset="0"/>
                        </a:rPr>
                        <a:t>returns true (non zero) if end of file is encountered while reading; otherwise return false(zero)</a:t>
                      </a:r>
                    </a:p>
                  </a:txBody>
                  <a:tcPr marL="0" marR="0" marT="0" marB="0" anchor="ctr">
                    <a:lnL>
                      <a:noFill/>
                    </a:lnL>
                    <a:lnR>
                      <a:noFill/>
                    </a:lnR>
                    <a:lnT>
                      <a:noFill/>
                    </a:lnT>
                    <a:lnB>
                      <a:noFill/>
                    </a:lnB>
                  </a:tcPr>
                </a:tc>
              </a:tr>
              <a:tr h="0">
                <a:tc>
                  <a:txBody>
                    <a:bodyPr/>
                    <a:lstStyle/>
                    <a:p>
                      <a:r>
                        <a:rPr lang="en-US" sz="2000">
                          <a:latin typeface="Cambria" pitchFamily="18" charset="0"/>
                        </a:rPr>
                        <a:t>fail()</a:t>
                      </a:r>
                    </a:p>
                  </a:txBody>
                  <a:tcPr marL="0" marR="0" marT="0" marB="0" anchor="ctr">
                    <a:lnL>
                      <a:noFill/>
                    </a:lnL>
                    <a:lnR>
                      <a:noFill/>
                    </a:lnR>
                    <a:lnT>
                      <a:noFill/>
                    </a:lnT>
                    <a:lnB>
                      <a:noFill/>
                    </a:lnB>
                  </a:tcPr>
                </a:tc>
                <a:tc>
                  <a:txBody>
                    <a:bodyPr/>
                    <a:lstStyle/>
                    <a:p>
                      <a:r>
                        <a:rPr lang="en-US" sz="2000">
                          <a:latin typeface="Cambria" pitchFamily="18" charset="0"/>
                        </a:rPr>
                        <a:t>return true when an input or output operation has failed</a:t>
                      </a:r>
                    </a:p>
                  </a:txBody>
                  <a:tcPr marL="0" marR="0" marT="0" marB="0" anchor="ctr">
                    <a:lnL>
                      <a:noFill/>
                    </a:lnL>
                    <a:lnR>
                      <a:noFill/>
                    </a:lnR>
                    <a:lnT>
                      <a:noFill/>
                    </a:lnT>
                    <a:lnB>
                      <a:noFill/>
                    </a:lnB>
                  </a:tcPr>
                </a:tc>
              </a:tr>
              <a:tr h="0">
                <a:tc>
                  <a:txBody>
                    <a:bodyPr/>
                    <a:lstStyle/>
                    <a:p>
                      <a:r>
                        <a:rPr lang="en-US" sz="2000">
                          <a:latin typeface="Cambria" pitchFamily="18" charset="0"/>
                        </a:rPr>
                        <a:t>bad()</a:t>
                      </a:r>
                    </a:p>
                  </a:txBody>
                  <a:tcPr marL="0" marR="0" marT="0" marB="0" anchor="ctr">
                    <a:lnL>
                      <a:noFill/>
                    </a:lnL>
                    <a:lnR>
                      <a:noFill/>
                    </a:lnR>
                    <a:lnT>
                      <a:noFill/>
                    </a:lnT>
                    <a:lnB>
                      <a:noFill/>
                    </a:lnB>
                  </a:tcPr>
                </a:tc>
                <a:tc>
                  <a:txBody>
                    <a:bodyPr/>
                    <a:lstStyle/>
                    <a:p>
                      <a:r>
                        <a:rPr lang="en-US" sz="2000">
                          <a:latin typeface="Cambria" pitchFamily="18" charset="0"/>
                        </a:rPr>
                        <a:t>returns true if an invalid operation is attempted or any unrecoverable error has occurred.</a:t>
                      </a:r>
                    </a:p>
                  </a:txBody>
                  <a:tcPr marL="0" marR="0" marT="0" marB="0" anchor="ctr">
                    <a:lnL>
                      <a:noFill/>
                    </a:lnL>
                    <a:lnR>
                      <a:noFill/>
                    </a:lnR>
                    <a:lnT>
                      <a:noFill/>
                    </a:lnT>
                    <a:lnB>
                      <a:noFill/>
                    </a:lnB>
                  </a:tcPr>
                </a:tc>
              </a:tr>
              <a:tr h="0">
                <a:tc>
                  <a:txBody>
                    <a:bodyPr/>
                    <a:lstStyle/>
                    <a:p>
                      <a:r>
                        <a:rPr lang="en-US" sz="2000">
                          <a:latin typeface="Cambria" pitchFamily="18" charset="0"/>
                        </a:rPr>
                        <a:t>good()</a:t>
                      </a:r>
                    </a:p>
                  </a:txBody>
                  <a:tcPr marL="0" marR="0" marT="0" marB="0" anchor="ctr">
                    <a:lnL>
                      <a:noFill/>
                    </a:lnL>
                    <a:lnR>
                      <a:noFill/>
                    </a:lnR>
                    <a:lnT>
                      <a:noFill/>
                    </a:lnT>
                    <a:lnB>
                      <a:noFill/>
                    </a:lnB>
                  </a:tcPr>
                </a:tc>
                <a:tc>
                  <a:txBody>
                    <a:bodyPr/>
                    <a:lstStyle/>
                    <a:p>
                      <a:r>
                        <a:rPr lang="en-US" sz="2000" dirty="0">
                          <a:latin typeface="Cambria" pitchFamily="18" charset="0"/>
                        </a:rPr>
                        <a:t>returns true if no error has occurred.</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21036323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400" dirty="0" smtClean="0">
                <a:solidFill>
                  <a:schemeClr val="bg2">
                    <a:lumMod val="25000"/>
                  </a:schemeClr>
                </a:solidFill>
                <a:latin typeface="Cambria" pitchFamily="18" charset="0"/>
              </a:rPr>
              <a:t>Command line arguments in C++</a:t>
            </a:r>
            <a:endParaRPr lang="en-US" sz="3400" dirty="0">
              <a:solidFill>
                <a:schemeClr val="bg2">
                  <a:lumMod val="25000"/>
                </a:schemeClr>
              </a:solidFill>
              <a:latin typeface="Cambria" pitchFamily="18" charset="0"/>
            </a:endParaRPr>
          </a:p>
        </p:txBody>
      </p:sp>
      <p:sp>
        <p:nvSpPr>
          <p:cNvPr id="3" name="Content Placeholder 2"/>
          <p:cNvSpPr>
            <a:spLocks noGrp="1"/>
          </p:cNvSpPr>
          <p:nvPr>
            <p:ph idx="1"/>
          </p:nvPr>
        </p:nvSpPr>
        <p:spPr/>
        <p:txBody>
          <a:bodyPr>
            <a:normAutofit fontScale="92500"/>
          </a:bodyPr>
          <a:lstStyle/>
          <a:p>
            <a:r>
              <a:rPr lang="en-US" dirty="0">
                <a:latin typeface="Cambria" pitchFamily="18" charset="0"/>
              </a:rPr>
              <a:t>If any input value is passed through command prompt at the time of running of program is known as </a:t>
            </a:r>
            <a:r>
              <a:rPr lang="en-US" b="1" dirty="0">
                <a:latin typeface="Cambria" pitchFamily="18" charset="0"/>
              </a:rPr>
              <a:t>command line argument</a:t>
            </a:r>
            <a:r>
              <a:rPr lang="en-US" dirty="0" smtClean="0">
                <a:latin typeface="Cambria" pitchFamily="18" charset="0"/>
              </a:rPr>
              <a:t>.</a:t>
            </a:r>
          </a:p>
          <a:p>
            <a:endParaRPr lang="en-US" dirty="0">
              <a:latin typeface="Cambria" pitchFamily="18" charset="0"/>
            </a:endParaRPr>
          </a:p>
          <a:p>
            <a:r>
              <a:rPr lang="en-US" dirty="0">
                <a:latin typeface="Cambria" pitchFamily="18" charset="0"/>
              </a:rPr>
              <a:t>In Command line arguments application main() function will takes two arguments that is;</a:t>
            </a:r>
          </a:p>
          <a:p>
            <a:pPr lvl="1"/>
            <a:r>
              <a:rPr lang="en-US" dirty="0" err="1">
                <a:latin typeface="Cambria" pitchFamily="18" charset="0"/>
              </a:rPr>
              <a:t>argc</a:t>
            </a:r>
            <a:endParaRPr lang="en-US" dirty="0">
              <a:latin typeface="Cambria" pitchFamily="18" charset="0"/>
            </a:endParaRPr>
          </a:p>
          <a:p>
            <a:pPr lvl="1"/>
            <a:r>
              <a:rPr lang="en-US" dirty="0" err="1">
                <a:latin typeface="Cambria" pitchFamily="18" charset="0"/>
              </a:rPr>
              <a:t>argv</a:t>
            </a:r>
            <a:endParaRPr lang="en-US" dirty="0">
              <a:latin typeface="Cambria" pitchFamily="18" charset="0"/>
            </a:endParaRPr>
          </a:p>
          <a:p>
            <a:endParaRPr lang="en-US" dirty="0" smtClean="0">
              <a:latin typeface="Cambria" pitchFamily="18" charset="0"/>
            </a:endParaRPr>
          </a:p>
          <a:p>
            <a:r>
              <a:rPr lang="en-US" b="1" dirty="0" err="1">
                <a:latin typeface="Cambria" pitchFamily="18" charset="0"/>
              </a:rPr>
              <a:t>argc</a:t>
            </a:r>
            <a:r>
              <a:rPr lang="en-US" b="1" dirty="0">
                <a:latin typeface="Cambria" pitchFamily="18" charset="0"/>
              </a:rPr>
              <a:t>: </a:t>
            </a:r>
            <a:r>
              <a:rPr lang="en-US" dirty="0" err="1">
                <a:latin typeface="Cambria" pitchFamily="18" charset="0"/>
              </a:rPr>
              <a:t>argc</a:t>
            </a:r>
            <a:r>
              <a:rPr lang="en-US" dirty="0">
                <a:latin typeface="Cambria" pitchFamily="18" charset="0"/>
              </a:rPr>
              <a:t> is an integer type variable and it holds total number of arguments which is passed into main function. It take Number of arguments in the command line including program name.</a:t>
            </a:r>
          </a:p>
          <a:p>
            <a:r>
              <a:rPr lang="en-US" b="1" dirty="0" err="1">
                <a:latin typeface="Cambria" pitchFamily="18" charset="0"/>
              </a:rPr>
              <a:t>argv</a:t>
            </a:r>
            <a:r>
              <a:rPr lang="en-US" b="1" dirty="0" smtClean="0">
                <a:latin typeface="Cambria" pitchFamily="18" charset="0"/>
              </a:rPr>
              <a:t>[ ]: </a:t>
            </a:r>
            <a:r>
              <a:rPr lang="en-US" dirty="0" err="1">
                <a:latin typeface="Cambria" pitchFamily="18" charset="0"/>
              </a:rPr>
              <a:t>argv</a:t>
            </a:r>
            <a:r>
              <a:rPr lang="en-US" dirty="0">
                <a:latin typeface="Cambria" pitchFamily="18" charset="0"/>
              </a:rPr>
              <a:t>[] is a char* type variable, which holds actual arguments which is passed to main function.</a:t>
            </a:r>
          </a:p>
          <a:p>
            <a:endParaRPr lang="en-US" dirty="0">
              <a:latin typeface="Cambria" pitchFamily="18" charset="0"/>
            </a:endParaRPr>
          </a:p>
        </p:txBody>
      </p:sp>
    </p:spTree>
    <p:extLst>
      <p:ext uri="{BB962C8B-B14F-4D97-AF65-F5344CB8AC3E}">
        <p14:creationId xmlns:p14="http://schemas.microsoft.com/office/powerpoint/2010/main" val="10753105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25000"/>
                  </a:schemeClr>
                </a:solidFill>
                <a:latin typeface="Cambria" pitchFamily="18" charset="0"/>
              </a:rPr>
              <a:t>example</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Cambria" pitchFamily="18" charset="0"/>
              </a:rPr>
              <a:t>#</a:t>
            </a:r>
            <a:r>
              <a:rPr lang="en-US" dirty="0" smtClean="0">
                <a:latin typeface="Cambria" pitchFamily="18" charset="0"/>
              </a:rPr>
              <a:t>include&lt;</a:t>
            </a:r>
            <a:r>
              <a:rPr lang="en-US" dirty="0" err="1" smtClean="0">
                <a:latin typeface="Cambria" pitchFamily="18" charset="0"/>
              </a:rPr>
              <a:t>iostream</a:t>
            </a:r>
            <a:r>
              <a:rPr lang="en-US" dirty="0" smtClean="0">
                <a:latin typeface="Cambria" pitchFamily="18" charset="0"/>
              </a:rPr>
              <a:t>&gt; </a:t>
            </a:r>
          </a:p>
          <a:p>
            <a:pPr marL="0" indent="0">
              <a:buNone/>
            </a:pPr>
            <a:r>
              <a:rPr lang="en-US" dirty="0" smtClean="0">
                <a:latin typeface="Cambria" pitchFamily="18" charset="0"/>
              </a:rPr>
              <a:t>#include&lt;</a:t>
            </a:r>
            <a:r>
              <a:rPr lang="en-US" dirty="0" err="1" smtClean="0">
                <a:latin typeface="Cambria" pitchFamily="18" charset="0"/>
              </a:rPr>
              <a:t>conio</a:t>
            </a:r>
            <a:r>
              <a:rPr lang="en-US" dirty="0" smtClean="0">
                <a:latin typeface="Cambria" pitchFamily="18" charset="0"/>
              </a:rPr>
              <a:t>&gt; </a:t>
            </a:r>
          </a:p>
          <a:p>
            <a:pPr marL="0" indent="0">
              <a:buNone/>
            </a:pPr>
            <a:r>
              <a:rPr lang="en-US" dirty="0" err="1" smtClean="0">
                <a:latin typeface="Cambria" pitchFamily="18" charset="0"/>
              </a:rPr>
              <a:t>int</a:t>
            </a:r>
            <a:r>
              <a:rPr lang="en-US" dirty="0" smtClean="0">
                <a:latin typeface="Cambria" pitchFamily="18" charset="0"/>
              </a:rPr>
              <a:t> </a:t>
            </a:r>
            <a:r>
              <a:rPr lang="en-US" dirty="0">
                <a:latin typeface="Cambria" pitchFamily="18" charset="0"/>
              </a:rPr>
              <a:t>main(</a:t>
            </a:r>
            <a:r>
              <a:rPr lang="en-US" dirty="0" err="1">
                <a:latin typeface="Cambria" pitchFamily="18" charset="0"/>
              </a:rPr>
              <a:t>int</a:t>
            </a:r>
            <a:r>
              <a:rPr lang="en-US" dirty="0">
                <a:latin typeface="Cambria" pitchFamily="18" charset="0"/>
              </a:rPr>
              <a:t> </a:t>
            </a:r>
            <a:r>
              <a:rPr lang="en-US" dirty="0" err="1">
                <a:latin typeface="Cambria" pitchFamily="18" charset="0"/>
              </a:rPr>
              <a:t>argc</a:t>
            </a:r>
            <a:r>
              <a:rPr lang="en-US" dirty="0">
                <a:latin typeface="Cambria" pitchFamily="18" charset="0"/>
              </a:rPr>
              <a:t>, char* </a:t>
            </a:r>
            <a:r>
              <a:rPr lang="en-US" dirty="0" err="1">
                <a:latin typeface="Cambria" pitchFamily="18" charset="0"/>
              </a:rPr>
              <a:t>argv</a:t>
            </a:r>
            <a:r>
              <a:rPr lang="en-US" dirty="0" smtClean="0">
                <a:latin typeface="Cambria" pitchFamily="18" charset="0"/>
              </a:rPr>
              <a:t>[ ]) </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err="1" smtClean="0">
                <a:latin typeface="Cambria" pitchFamily="18" charset="0"/>
              </a:rPr>
              <a:t>int</a:t>
            </a:r>
            <a:r>
              <a:rPr lang="en-US" dirty="0" smtClean="0">
                <a:latin typeface="Cambria" pitchFamily="18" charset="0"/>
              </a:rPr>
              <a:t> </a:t>
            </a:r>
            <a:r>
              <a:rPr lang="en-US" dirty="0" err="1">
                <a:latin typeface="Cambria" pitchFamily="18" charset="0"/>
              </a:rPr>
              <a:t>i</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err="1" smtClean="0">
                <a:latin typeface="Cambria" pitchFamily="18" charset="0"/>
              </a:rPr>
              <a:t>cout</a:t>
            </a:r>
            <a:r>
              <a:rPr lang="en-US" dirty="0">
                <a:latin typeface="Cambria" pitchFamily="18" charset="0"/>
              </a:rPr>
              <a:t>&lt;&lt;"Total number of arguments: "&lt;&lt;</a:t>
            </a:r>
            <a:r>
              <a:rPr lang="en-US" dirty="0" err="1">
                <a:latin typeface="Cambria" pitchFamily="18" charset="0"/>
              </a:rPr>
              <a:t>argc</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for(</a:t>
            </a:r>
            <a:r>
              <a:rPr lang="en-US" dirty="0" err="1" smtClean="0">
                <a:latin typeface="Cambria" pitchFamily="18" charset="0"/>
              </a:rPr>
              <a:t>i</a:t>
            </a:r>
            <a:r>
              <a:rPr lang="en-US" dirty="0" smtClean="0">
                <a:latin typeface="Cambria" pitchFamily="18" charset="0"/>
              </a:rPr>
              <a:t>=0;i</a:t>
            </a:r>
            <a:r>
              <a:rPr lang="en-US" dirty="0">
                <a:latin typeface="Cambria" pitchFamily="18" charset="0"/>
              </a:rPr>
              <a:t>&lt; </a:t>
            </a:r>
            <a:r>
              <a:rPr lang="en-US" dirty="0" err="1">
                <a:latin typeface="Cambria" pitchFamily="18" charset="0"/>
              </a:rPr>
              <a:t>argc;i</a:t>
            </a:r>
            <a:r>
              <a:rPr lang="en-US" dirty="0">
                <a:latin typeface="Cambria" pitchFamily="18" charset="0"/>
              </a:rPr>
              <a:t>++) {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	</a:t>
            </a:r>
            <a:r>
              <a:rPr lang="en-US" dirty="0" err="1" smtClean="0">
                <a:latin typeface="Cambria" pitchFamily="18" charset="0"/>
              </a:rPr>
              <a:t>cout</a:t>
            </a:r>
            <a:r>
              <a:rPr lang="en-US" dirty="0">
                <a:latin typeface="Cambria" pitchFamily="18" charset="0"/>
              </a:rPr>
              <a:t>&lt;&lt;</a:t>
            </a:r>
            <a:r>
              <a:rPr lang="en-US" dirty="0" err="1">
                <a:latin typeface="Cambria" pitchFamily="18" charset="0"/>
              </a:rPr>
              <a:t>endl</a:t>
            </a:r>
            <a:r>
              <a:rPr lang="en-US" dirty="0">
                <a:latin typeface="Cambria" pitchFamily="18" charset="0"/>
              </a:rPr>
              <a:t>&lt;&lt; </a:t>
            </a:r>
            <a:r>
              <a:rPr lang="en-US" dirty="0" err="1" smtClean="0">
                <a:latin typeface="Cambria" pitchFamily="18" charset="0"/>
              </a:rPr>
              <a:t>i</a:t>
            </a:r>
            <a:r>
              <a:rPr lang="en-US" dirty="0" smtClean="0">
                <a:latin typeface="Cambria" pitchFamily="18" charset="0"/>
              </a:rPr>
              <a:t>&lt;&lt;"</a:t>
            </a:r>
            <a:r>
              <a:rPr lang="en-US" dirty="0">
                <a:latin typeface="Cambria" pitchFamily="18" charset="0"/>
              </a:rPr>
              <a:t>argument: "&lt;&lt;</a:t>
            </a:r>
            <a:r>
              <a:rPr lang="en-US" dirty="0" err="1">
                <a:latin typeface="Cambria" pitchFamily="18" charset="0"/>
              </a:rPr>
              <a:t>argv</a:t>
            </a:r>
            <a:r>
              <a:rPr lang="en-US" dirty="0">
                <a:latin typeface="Cambria" pitchFamily="18" charset="0"/>
              </a:rPr>
              <a:t>[</a:t>
            </a:r>
            <a:r>
              <a:rPr lang="en-US" dirty="0" err="1">
                <a:latin typeface="Cambria" pitchFamily="18" charset="0"/>
              </a:rPr>
              <a:t>i</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return 0;</a:t>
            </a:r>
          </a:p>
          <a:p>
            <a:pPr marL="0" indent="0">
              <a:buNone/>
            </a:pPr>
            <a:r>
              <a:rPr lang="en-US" dirty="0">
                <a:latin typeface="Cambria" pitchFamily="18" charset="0"/>
              </a:rPr>
              <a:t>	</a:t>
            </a:r>
            <a:r>
              <a:rPr lang="en-US" dirty="0" smtClean="0">
                <a:latin typeface="Cambria" pitchFamily="18" charset="0"/>
              </a:rPr>
              <a:t>} </a:t>
            </a:r>
          </a:p>
          <a:p>
            <a:pPr marL="0" indent="0">
              <a:buNone/>
            </a:pPr>
            <a:r>
              <a:rPr lang="en-US" dirty="0" smtClean="0">
                <a:latin typeface="Cambria" pitchFamily="18" charset="0"/>
              </a:rPr>
              <a:t>}</a:t>
            </a:r>
          </a:p>
          <a:p>
            <a:pPr marL="0" indent="0">
              <a:buNone/>
            </a:pPr>
            <a:endParaRPr lang="en-US" dirty="0">
              <a:latin typeface="Cambria" pitchFamily="18" charset="0"/>
            </a:endParaRPr>
          </a:p>
          <a:p>
            <a:pPr marL="0" indent="0">
              <a:buNone/>
            </a:pPr>
            <a:r>
              <a:rPr lang="en-US" dirty="0" smtClean="0">
                <a:latin typeface="Cambria" pitchFamily="18" charset="0"/>
              </a:rPr>
              <a:t>Run from command prompt with any no. of values passed at run time.</a:t>
            </a:r>
          </a:p>
          <a:p>
            <a:pPr marL="0" indent="0">
              <a:buNone/>
            </a:pPr>
            <a:endParaRPr lang="en-US" dirty="0">
              <a:latin typeface="Cambria" pitchFamily="18" charset="0"/>
            </a:endParaRPr>
          </a:p>
        </p:txBody>
      </p:sp>
    </p:spTree>
    <p:extLst>
      <p:ext uri="{BB962C8B-B14F-4D97-AF65-F5344CB8AC3E}">
        <p14:creationId xmlns:p14="http://schemas.microsoft.com/office/powerpoint/2010/main" val="19127104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noAutofit/>
          </a:bodyPr>
          <a:lstStyle/>
          <a:p>
            <a:pPr algn="ctr"/>
            <a:r>
              <a:rPr lang="en-US" sz="3200" dirty="0">
                <a:solidFill>
                  <a:schemeClr val="bg2">
                    <a:lumMod val="25000"/>
                  </a:schemeClr>
                </a:solidFill>
                <a:latin typeface="Cambria" pitchFamily="18" charset="0"/>
              </a:rPr>
              <a:t>Overloading stream insertion (&lt;&lt;) and extraction </a:t>
            </a:r>
            <a:r>
              <a:rPr lang="en-US" sz="3200" dirty="0" smtClean="0">
                <a:solidFill>
                  <a:schemeClr val="bg2">
                    <a:lumMod val="25000"/>
                  </a:schemeClr>
                </a:solidFill>
                <a:latin typeface="Cambria" pitchFamily="18" charset="0"/>
              </a:rPr>
              <a:t>(&gt;&gt;) operators</a:t>
            </a:r>
            <a:endParaRPr lang="en-US" sz="3200" dirty="0">
              <a:solidFill>
                <a:schemeClr val="bg2">
                  <a:lumMod val="25000"/>
                </a:schemeClr>
              </a:solidFill>
              <a:latin typeface="Cambria" pitchFamily="18" charset="0"/>
            </a:endParaRPr>
          </a:p>
        </p:txBody>
      </p:sp>
      <p:sp>
        <p:nvSpPr>
          <p:cNvPr id="3" name="Content Placeholder 2"/>
          <p:cNvSpPr>
            <a:spLocks noGrp="1"/>
          </p:cNvSpPr>
          <p:nvPr>
            <p:ph idx="1"/>
          </p:nvPr>
        </p:nvSpPr>
        <p:spPr>
          <a:xfrm>
            <a:off x="457200" y="2057400"/>
            <a:ext cx="8229600" cy="4419600"/>
          </a:xfrm>
        </p:spPr>
        <p:txBody>
          <a:bodyPr/>
          <a:lstStyle/>
          <a:p>
            <a:r>
              <a:rPr lang="en-US" dirty="0">
                <a:latin typeface="Cambria" pitchFamily="18" charset="0"/>
              </a:rPr>
              <a:t>In C++, stream insertion operator “&lt;&lt;” is used for output and extraction operator “&gt;&gt;” is used for input. </a:t>
            </a:r>
            <a:endParaRPr lang="en-US" dirty="0" smtClean="0">
              <a:latin typeface="Cambria" pitchFamily="18" charset="0"/>
            </a:endParaRPr>
          </a:p>
          <a:p>
            <a:endParaRPr lang="en-US" dirty="0">
              <a:latin typeface="Cambria" pitchFamily="18" charset="0"/>
            </a:endParaRPr>
          </a:p>
          <a:p>
            <a:r>
              <a:rPr lang="en-US" dirty="0">
                <a:latin typeface="Cambria" pitchFamily="18" charset="0"/>
              </a:rPr>
              <a:t>We must know following things before we start overloading these operators.</a:t>
            </a:r>
            <a:br>
              <a:rPr lang="en-US" dirty="0">
                <a:latin typeface="Cambria" pitchFamily="18" charset="0"/>
              </a:rPr>
            </a:br>
            <a:r>
              <a:rPr lang="en-US" b="1" dirty="0">
                <a:latin typeface="Cambria" pitchFamily="18" charset="0"/>
              </a:rPr>
              <a:t>1) </a:t>
            </a:r>
            <a:r>
              <a:rPr lang="en-US" dirty="0" err="1">
                <a:latin typeface="Cambria" pitchFamily="18" charset="0"/>
              </a:rPr>
              <a:t>cout</a:t>
            </a:r>
            <a:r>
              <a:rPr lang="en-US" dirty="0">
                <a:latin typeface="Cambria" pitchFamily="18" charset="0"/>
              </a:rPr>
              <a:t> is an object of </a:t>
            </a:r>
            <a:r>
              <a:rPr lang="en-US" dirty="0" err="1">
                <a:latin typeface="Cambria" pitchFamily="18" charset="0"/>
              </a:rPr>
              <a:t>ostream</a:t>
            </a:r>
            <a:r>
              <a:rPr lang="en-US" dirty="0">
                <a:latin typeface="Cambria" pitchFamily="18" charset="0"/>
              </a:rPr>
              <a:t> class and </a:t>
            </a:r>
            <a:r>
              <a:rPr lang="en-US" dirty="0" err="1">
                <a:latin typeface="Cambria" pitchFamily="18" charset="0"/>
              </a:rPr>
              <a:t>cin</a:t>
            </a:r>
            <a:r>
              <a:rPr lang="en-US" dirty="0">
                <a:latin typeface="Cambria" pitchFamily="18" charset="0"/>
              </a:rPr>
              <a:t> is an object </a:t>
            </a:r>
            <a:r>
              <a:rPr lang="en-US" dirty="0" err="1">
                <a:latin typeface="Cambria" pitchFamily="18" charset="0"/>
              </a:rPr>
              <a:t>istream</a:t>
            </a:r>
            <a:r>
              <a:rPr lang="en-US" dirty="0">
                <a:latin typeface="Cambria" pitchFamily="18" charset="0"/>
              </a:rPr>
              <a:t> class</a:t>
            </a:r>
            <a:br>
              <a:rPr lang="en-US" dirty="0">
                <a:latin typeface="Cambria" pitchFamily="18" charset="0"/>
              </a:rPr>
            </a:br>
            <a:r>
              <a:rPr lang="en-US" b="1" dirty="0">
                <a:latin typeface="Cambria" pitchFamily="18" charset="0"/>
              </a:rPr>
              <a:t>2) </a:t>
            </a:r>
            <a:r>
              <a:rPr lang="en-US" dirty="0">
                <a:latin typeface="Cambria" pitchFamily="18" charset="0"/>
              </a:rPr>
              <a:t>These operators must be overloaded as a global function. And if we want to allow them to access private data members of class, we must make them friend. </a:t>
            </a:r>
          </a:p>
        </p:txBody>
      </p:sp>
    </p:spTree>
    <p:extLst>
      <p:ext uri="{BB962C8B-B14F-4D97-AF65-F5344CB8AC3E}">
        <p14:creationId xmlns:p14="http://schemas.microsoft.com/office/powerpoint/2010/main" val="18984075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25000"/>
                  </a:schemeClr>
                </a:solidFill>
                <a:latin typeface="Cambria" pitchFamily="18" charset="0"/>
              </a:rPr>
              <a:t>example</a:t>
            </a:r>
            <a:endParaRPr lang="en-US" dirty="0">
              <a:solidFill>
                <a:schemeClr val="bg2">
                  <a:lumMod val="25000"/>
                </a:schemeClr>
              </a:solidFill>
              <a:latin typeface="Cambria"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Cambria" pitchFamily="18" charset="0"/>
              </a:rPr>
              <a:t>#include &lt;</a:t>
            </a:r>
            <a:r>
              <a:rPr lang="en-US" dirty="0" err="1">
                <a:latin typeface="Cambria" pitchFamily="18" charset="0"/>
              </a:rPr>
              <a:t>iostream</a:t>
            </a:r>
            <a:r>
              <a:rPr lang="en-US" dirty="0">
                <a:latin typeface="Cambria" pitchFamily="18" charset="0"/>
              </a:rPr>
              <a:t>&gt;</a:t>
            </a:r>
          </a:p>
          <a:p>
            <a:pPr marL="0" indent="0">
              <a:buNone/>
            </a:pPr>
            <a:r>
              <a:rPr lang="en-US" dirty="0">
                <a:latin typeface="Cambria" pitchFamily="18" charset="0"/>
              </a:rPr>
              <a:t>using namespace </a:t>
            </a:r>
            <a:r>
              <a:rPr lang="en-US" dirty="0" err="1">
                <a:latin typeface="Cambria" pitchFamily="18" charset="0"/>
              </a:rPr>
              <a:t>std</a:t>
            </a:r>
            <a:r>
              <a:rPr lang="en-US" dirty="0">
                <a:latin typeface="Cambria" pitchFamily="18" charset="0"/>
              </a:rPr>
              <a:t>;</a:t>
            </a:r>
          </a:p>
          <a:p>
            <a:pPr marL="0" indent="0">
              <a:buNone/>
            </a:pPr>
            <a:r>
              <a:rPr lang="en-US" dirty="0">
                <a:latin typeface="Cambria" pitchFamily="18" charset="0"/>
              </a:rPr>
              <a:t> </a:t>
            </a:r>
          </a:p>
          <a:p>
            <a:pPr marL="0" indent="0">
              <a:buNone/>
            </a:pPr>
            <a:r>
              <a:rPr lang="en-US" dirty="0">
                <a:latin typeface="Cambria" pitchFamily="18" charset="0"/>
              </a:rPr>
              <a:t>class </a:t>
            </a:r>
            <a:r>
              <a:rPr lang="en-US" dirty="0" smtClean="0">
                <a:latin typeface="Cambria" pitchFamily="18" charset="0"/>
              </a:rPr>
              <a:t>Complex{</a:t>
            </a:r>
            <a:endParaRPr lang="en-US" dirty="0">
              <a:latin typeface="Cambria" pitchFamily="18" charset="0"/>
            </a:endParaRPr>
          </a:p>
          <a:p>
            <a:pPr marL="0" indent="0">
              <a:buNone/>
            </a:pPr>
            <a:r>
              <a:rPr lang="en-US" dirty="0">
                <a:latin typeface="Cambria" pitchFamily="18" charset="0"/>
              </a:rPr>
              <a:t>private:</a:t>
            </a:r>
          </a:p>
          <a:p>
            <a:pPr marL="0" indent="0">
              <a:buNone/>
            </a:pPr>
            <a:r>
              <a:rPr lang="en-US" dirty="0">
                <a:latin typeface="Cambria" pitchFamily="18" charset="0"/>
              </a:rPr>
              <a:t>    </a:t>
            </a:r>
            <a:r>
              <a:rPr lang="en-US" dirty="0" smtClean="0">
                <a:latin typeface="Cambria" pitchFamily="18" charset="0"/>
              </a:rPr>
              <a:t>	</a:t>
            </a:r>
            <a:r>
              <a:rPr lang="en-US" dirty="0" err="1" smtClean="0">
                <a:latin typeface="Cambria" pitchFamily="18" charset="0"/>
              </a:rPr>
              <a:t>int</a:t>
            </a:r>
            <a:r>
              <a:rPr lang="en-US" dirty="0" smtClean="0">
                <a:latin typeface="Cambria" pitchFamily="18" charset="0"/>
              </a:rPr>
              <a:t> </a:t>
            </a:r>
            <a:r>
              <a:rPr lang="en-US" dirty="0">
                <a:latin typeface="Cambria" pitchFamily="18" charset="0"/>
              </a:rPr>
              <a:t>real, </a:t>
            </a:r>
            <a:r>
              <a:rPr lang="en-US" dirty="0" err="1">
                <a:latin typeface="Cambria" pitchFamily="18" charset="0"/>
              </a:rPr>
              <a:t>imag</a:t>
            </a:r>
            <a:r>
              <a:rPr lang="en-US" dirty="0">
                <a:latin typeface="Cambria" pitchFamily="18" charset="0"/>
              </a:rPr>
              <a:t>;</a:t>
            </a:r>
          </a:p>
          <a:p>
            <a:pPr marL="0" indent="0">
              <a:buNone/>
            </a:pPr>
            <a:r>
              <a:rPr lang="en-US" dirty="0">
                <a:latin typeface="Cambria" pitchFamily="18" charset="0"/>
              </a:rPr>
              <a:t>public:</a:t>
            </a:r>
          </a:p>
          <a:p>
            <a:pPr marL="0" indent="0">
              <a:buNone/>
            </a:pPr>
            <a:r>
              <a:rPr lang="en-US" dirty="0" smtClean="0">
                <a:latin typeface="Cambria" pitchFamily="18" charset="0"/>
              </a:rPr>
              <a:t>	Complex(</a:t>
            </a:r>
            <a:r>
              <a:rPr lang="en-US" dirty="0" err="1" smtClean="0">
                <a:latin typeface="Cambria" pitchFamily="18" charset="0"/>
              </a:rPr>
              <a:t>int</a:t>
            </a:r>
            <a:r>
              <a:rPr lang="en-US" dirty="0" smtClean="0">
                <a:latin typeface="Cambria" pitchFamily="18" charset="0"/>
              </a:rPr>
              <a:t> </a:t>
            </a:r>
            <a:r>
              <a:rPr lang="en-US" dirty="0">
                <a:latin typeface="Cambria" pitchFamily="18" charset="0"/>
              </a:rPr>
              <a:t>r = 0, </a:t>
            </a:r>
            <a:r>
              <a:rPr lang="en-US" dirty="0" err="1">
                <a:latin typeface="Cambria" pitchFamily="18" charset="0"/>
              </a:rPr>
              <a:t>int</a:t>
            </a:r>
            <a:r>
              <a:rPr lang="en-US" dirty="0">
                <a:latin typeface="Cambria" pitchFamily="18" charset="0"/>
              </a:rPr>
              <a:t> </a:t>
            </a:r>
            <a:r>
              <a:rPr lang="en-US" dirty="0" err="1">
                <a:latin typeface="Cambria" pitchFamily="18" charset="0"/>
              </a:rPr>
              <a:t>i</a:t>
            </a:r>
            <a:r>
              <a:rPr lang="en-US" dirty="0">
                <a:latin typeface="Cambria" pitchFamily="18" charset="0"/>
              </a:rPr>
              <a:t> =0</a:t>
            </a:r>
            <a:r>
              <a:rPr lang="en-US" dirty="0" smtClean="0">
                <a:latin typeface="Cambria" pitchFamily="18" charset="0"/>
              </a:rPr>
              <a:t>) {</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	real </a:t>
            </a:r>
            <a:r>
              <a:rPr lang="en-US" dirty="0">
                <a:latin typeface="Cambria" pitchFamily="18" charset="0"/>
              </a:rPr>
              <a:t>= r;   </a:t>
            </a:r>
            <a:r>
              <a:rPr lang="en-US" dirty="0" err="1">
                <a:latin typeface="Cambria" pitchFamily="18" charset="0"/>
              </a:rPr>
              <a:t>imag</a:t>
            </a:r>
            <a:r>
              <a:rPr lang="en-US" dirty="0">
                <a:latin typeface="Cambria" pitchFamily="18" charset="0"/>
              </a:rPr>
              <a:t> = </a:t>
            </a:r>
            <a:r>
              <a:rPr lang="en-US" dirty="0" err="1">
                <a:latin typeface="Cambria" pitchFamily="18" charset="0"/>
              </a:rPr>
              <a:t>i</a:t>
            </a:r>
            <a:r>
              <a:rPr lang="en-US" dirty="0">
                <a:latin typeface="Cambria" pitchFamily="18" charset="0"/>
              </a:rPr>
              <a:t>; </a:t>
            </a:r>
            <a:endParaRPr lang="en-US" dirty="0" smtClean="0">
              <a:latin typeface="Cambria" pitchFamily="18" charset="0"/>
            </a:endParaRPr>
          </a:p>
          <a:p>
            <a:pPr marL="0" indent="0">
              <a:buNone/>
            </a:pPr>
            <a:r>
              <a:rPr lang="en-US" dirty="0">
                <a:latin typeface="Cambria" pitchFamily="18" charset="0"/>
              </a:rPr>
              <a:t>	</a:t>
            </a:r>
            <a:r>
              <a:rPr lang="en-US" dirty="0" smtClean="0">
                <a:latin typeface="Cambria" pitchFamily="18" charset="0"/>
              </a:rPr>
              <a:t>}</a:t>
            </a:r>
            <a:endParaRPr lang="en-US" dirty="0">
              <a:latin typeface="Cambria" pitchFamily="18" charset="0"/>
            </a:endParaRPr>
          </a:p>
          <a:p>
            <a:pPr marL="0" indent="0">
              <a:buNone/>
            </a:pPr>
            <a:r>
              <a:rPr lang="en-US" dirty="0" smtClean="0">
                <a:latin typeface="Cambria" pitchFamily="18" charset="0"/>
              </a:rPr>
              <a:t>	friend </a:t>
            </a:r>
            <a:r>
              <a:rPr lang="en-US" dirty="0" err="1">
                <a:latin typeface="Cambria" pitchFamily="18" charset="0"/>
              </a:rPr>
              <a:t>ostream</a:t>
            </a:r>
            <a:r>
              <a:rPr lang="en-US" dirty="0">
                <a:latin typeface="Cambria" pitchFamily="18" charset="0"/>
              </a:rPr>
              <a:t> &amp; operator &lt;&lt; (</a:t>
            </a:r>
            <a:r>
              <a:rPr lang="en-US" dirty="0" err="1">
                <a:latin typeface="Cambria" pitchFamily="18" charset="0"/>
              </a:rPr>
              <a:t>ostream</a:t>
            </a:r>
            <a:r>
              <a:rPr lang="en-US" dirty="0">
                <a:latin typeface="Cambria" pitchFamily="18" charset="0"/>
              </a:rPr>
              <a:t> &amp;out, </a:t>
            </a:r>
            <a:r>
              <a:rPr lang="en-US" dirty="0" err="1">
                <a:latin typeface="Cambria" pitchFamily="18" charset="0"/>
              </a:rPr>
              <a:t>const</a:t>
            </a:r>
            <a:r>
              <a:rPr lang="en-US" dirty="0">
                <a:latin typeface="Cambria" pitchFamily="18" charset="0"/>
              </a:rPr>
              <a:t> Complex &amp;c);</a:t>
            </a:r>
          </a:p>
          <a:p>
            <a:pPr marL="0" indent="0">
              <a:buNone/>
            </a:pPr>
            <a:r>
              <a:rPr lang="en-US" dirty="0">
                <a:latin typeface="Cambria" pitchFamily="18" charset="0"/>
              </a:rPr>
              <a:t>    </a:t>
            </a:r>
            <a:r>
              <a:rPr lang="en-US" dirty="0" smtClean="0">
                <a:latin typeface="Cambria" pitchFamily="18" charset="0"/>
              </a:rPr>
              <a:t>	friend </a:t>
            </a:r>
            <a:r>
              <a:rPr lang="en-US" dirty="0" err="1">
                <a:latin typeface="Cambria" pitchFamily="18" charset="0"/>
              </a:rPr>
              <a:t>istream</a:t>
            </a:r>
            <a:r>
              <a:rPr lang="en-US" dirty="0">
                <a:latin typeface="Cambria" pitchFamily="18" charset="0"/>
              </a:rPr>
              <a:t> &amp; operator &gt;&gt; (</a:t>
            </a:r>
            <a:r>
              <a:rPr lang="en-US" dirty="0" err="1">
                <a:latin typeface="Cambria" pitchFamily="18" charset="0"/>
              </a:rPr>
              <a:t>istream</a:t>
            </a:r>
            <a:r>
              <a:rPr lang="en-US" dirty="0">
                <a:latin typeface="Cambria" pitchFamily="18" charset="0"/>
              </a:rPr>
              <a:t> &amp;in,  Complex &amp;c);</a:t>
            </a:r>
          </a:p>
          <a:p>
            <a:pPr marL="0" indent="0">
              <a:buNone/>
            </a:pPr>
            <a:r>
              <a:rPr lang="en-US" dirty="0">
                <a:latin typeface="Cambria" pitchFamily="18" charset="0"/>
              </a:rPr>
              <a:t>};</a:t>
            </a:r>
          </a:p>
          <a:p>
            <a:endParaRPr lang="en-US" dirty="0">
              <a:latin typeface="Cambria" pitchFamily="18" charset="0"/>
            </a:endParaRPr>
          </a:p>
        </p:txBody>
      </p:sp>
    </p:spTree>
    <p:extLst>
      <p:ext uri="{BB962C8B-B14F-4D97-AF65-F5344CB8AC3E}">
        <p14:creationId xmlns:p14="http://schemas.microsoft.com/office/powerpoint/2010/main" val="27816808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Autofit/>
          </a:bodyPr>
          <a:lstStyle/>
          <a:p>
            <a:pPr marL="0" indent="0">
              <a:buNone/>
            </a:pPr>
            <a:r>
              <a:rPr lang="en-US" sz="2100" dirty="0" err="1">
                <a:latin typeface="Cambria" pitchFamily="18" charset="0"/>
              </a:rPr>
              <a:t>ostream</a:t>
            </a:r>
            <a:r>
              <a:rPr lang="en-US" sz="2100" dirty="0">
                <a:latin typeface="Cambria" pitchFamily="18" charset="0"/>
              </a:rPr>
              <a:t> &amp; operator &lt;&lt; (</a:t>
            </a:r>
            <a:r>
              <a:rPr lang="en-US" sz="2100" dirty="0" err="1">
                <a:latin typeface="Cambria" pitchFamily="18" charset="0"/>
              </a:rPr>
              <a:t>ostream</a:t>
            </a:r>
            <a:r>
              <a:rPr lang="en-US" sz="2100" dirty="0">
                <a:latin typeface="Cambria" pitchFamily="18" charset="0"/>
              </a:rPr>
              <a:t> &amp;out, </a:t>
            </a:r>
            <a:r>
              <a:rPr lang="en-US" sz="2100" dirty="0" err="1">
                <a:latin typeface="Cambria" pitchFamily="18" charset="0"/>
              </a:rPr>
              <a:t>const</a:t>
            </a:r>
            <a:r>
              <a:rPr lang="en-US" sz="2100" dirty="0">
                <a:latin typeface="Cambria" pitchFamily="18" charset="0"/>
              </a:rPr>
              <a:t> Complex &amp;c</a:t>
            </a:r>
            <a:r>
              <a:rPr lang="en-US" sz="2100" dirty="0" smtClean="0">
                <a:latin typeface="Cambria" pitchFamily="18" charset="0"/>
              </a:rPr>
              <a:t>) {</a:t>
            </a:r>
            <a:endParaRPr lang="en-US" sz="2100" dirty="0">
              <a:latin typeface="Cambria" pitchFamily="18" charset="0"/>
            </a:endParaRPr>
          </a:p>
          <a:p>
            <a:pPr marL="0" indent="0">
              <a:buNone/>
            </a:pPr>
            <a:r>
              <a:rPr lang="en-US" sz="2100" dirty="0" smtClean="0">
                <a:latin typeface="Cambria" pitchFamily="18" charset="0"/>
              </a:rPr>
              <a:t>	</a:t>
            </a:r>
            <a:r>
              <a:rPr lang="en-US" sz="2100" dirty="0">
                <a:latin typeface="Cambria" pitchFamily="18" charset="0"/>
              </a:rPr>
              <a:t>    out &lt;&lt; </a:t>
            </a:r>
            <a:r>
              <a:rPr lang="en-US" sz="2100" dirty="0" err="1">
                <a:latin typeface="Cambria" pitchFamily="18" charset="0"/>
              </a:rPr>
              <a:t>c.real</a:t>
            </a:r>
            <a:r>
              <a:rPr lang="en-US" sz="2100" dirty="0">
                <a:latin typeface="Cambria" pitchFamily="18" charset="0"/>
              </a:rPr>
              <a:t>;</a:t>
            </a:r>
          </a:p>
          <a:p>
            <a:pPr marL="0" indent="0">
              <a:buNone/>
            </a:pPr>
            <a:r>
              <a:rPr lang="en-US" sz="2100" dirty="0" smtClean="0">
                <a:latin typeface="Cambria" pitchFamily="18" charset="0"/>
              </a:rPr>
              <a:t>	</a:t>
            </a:r>
            <a:r>
              <a:rPr lang="en-US" sz="2100" dirty="0">
                <a:latin typeface="Cambria" pitchFamily="18" charset="0"/>
              </a:rPr>
              <a:t> </a:t>
            </a:r>
            <a:r>
              <a:rPr lang="en-US" sz="2100" dirty="0" smtClean="0">
                <a:latin typeface="Cambria" pitchFamily="18" charset="0"/>
              </a:rPr>
              <a:t>   out </a:t>
            </a:r>
            <a:r>
              <a:rPr lang="en-US" sz="2100" dirty="0">
                <a:latin typeface="Cambria" pitchFamily="18" charset="0"/>
              </a:rPr>
              <a:t>&lt;&lt; "+</a:t>
            </a:r>
            <a:r>
              <a:rPr lang="en-US" sz="2100" dirty="0" err="1">
                <a:latin typeface="Cambria" pitchFamily="18" charset="0"/>
              </a:rPr>
              <a:t>i</a:t>
            </a:r>
            <a:r>
              <a:rPr lang="en-US" sz="2100" dirty="0">
                <a:latin typeface="Cambria" pitchFamily="18" charset="0"/>
              </a:rPr>
              <a:t>" &lt;&lt; </a:t>
            </a:r>
            <a:r>
              <a:rPr lang="en-US" sz="2100" dirty="0" err="1">
                <a:latin typeface="Cambria" pitchFamily="18" charset="0"/>
              </a:rPr>
              <a:t>c.imag</a:t>
            </a:r>
            <a:r>
              <a:rPr lang="en-US" sz="2100" dirty="0">
                <a:latin typeface="Cambria" pitchFamily="18" charset="0"/>
              </a:rPr>
              <a:t> &lt;&lt; </a:t>
            </a:r>
            <a:r>
              <a:rPr lang="en-US" sz="2100" dirty="0" err="1">
                <a:latin typeface="Cambria" pitchFamily="18" charset="0"/>
              </a:rPr>
              <a:t>endl</a:t>
            </a:r>
            <a:r>
              <a:rPr lang="en-US" sz="2100" dirty="0">
                <a:latin typeface="Cambria" pitchFamily="18" charset="0"/>
              </a:rPr>
              <a:t>;</a:t>
            </a:r>
          </a:p>
          <a:p>
            <a:pPr marL="0" indent="0">
              <a:buNone/>
            </a:pPr>
            <a:r>
              <a:rPr lang="en-US" sz="2100" dirty="0" smtClean="0">
                <a:latin typeface="Cambria" pitchFamily="18" charset="0"/>
              </a:rPr>
              <a:t>	</a:t>
            </a:r>
            <a:r>
              <a:rPr lang="en-US" sz="2100" dirty="0">
                <a:latin typeface="Cambria" pitchFamily="18" charset="0"/>
              </a:rPr>
              <a:t>    return out;</a:t>
            </a:r>
          </a:p>
          <a:p>
            <a:pPr marL="0" indent="0">
              <a:buNone/>
            </a:pPr>
            <a:r>
              <a:rPr lang="en-US" sz="2100" dirty="0">
                <a:latin typeface="Cambria" pitchFamily="18" charset="0"/>
              </a:rPr>
              <a:t>}</a:t>
            </a:r>
          </a:p>
          <a:p>
            <a:pPr marL="0" indent="0">
              <a:buNone/>
            </a:pPr>
            <a:r>
              <a:rPr lang="en-US" sz="2100" dirty="0">
                <a:latin typeface="Cambria" pitchFamily="18" charset="0"/>
              </a:rPr>
              <a:t> </a:t>
            </a:r>
          </a:p>
          <a:p>
            <a:pPr marL="0" indent="0">
              <a:buNone/>
            </a:pPr>
            <a:r>
              <a:rPr lang="en-US" sz="2100" dirty="0" err="1">
                <a:latin typeface="Cambria" pitchFamily="18" charset="0"/>
              </a:rPr>
              <a:t>istream</a:t>
            </a:r>
            <a:r>
              <a:rPr lang="en-US" sz="2100" dirty="0">
                <a:latin typeface="Cambria" pitchFamily="18" charset="0"/>
              </a:rPr>
              <a:t> &amp; operator &gt;&gt; (</a:t>
            </a:r>
            <a:r>
              <a:rPr lang="en-US" sz="2100" dirty="0" err="1">
                <a:latin typeface="Cambria" pitchFamily="18" charset="0"/>
              </a:rPr>
              <a:t>istream</a:t>
            </a:r>
            <a:r>
              <a:rPr lang="en-US" sz="2100" dirty="0">
                <a:latin typeface="Cambria" pitchFamily="18" charset="0"/>
              </a:rPr>
              <a:t> &amp;in,  Complex &amp;c</a:t>
            </a:r>
            <a:r>
              <a:rPr lang="en-US" sz="2100" dirty="0" smtClean="0">
                <a:latin typeface="Cambria" pitchFamily="18" charset="0"/>
              </a:rPr>
              <a:t>) {</a:t>
            </a:r>
            <a:endParaRPr lang="en-US" sz="2100" dirty="0">
              <a:latin typeface="Cambria" pitchFamily="18" charset="0"/>
            </a:endParaRPr>
          </a:p>
          <a:p>
            <a:pPr marL="0" indent="0">
              <a:buNone/>
            </a:pPr>
            <a:r>
              <a:rPr lang="en-US" sz="2100" dirty="0" smtClean="0">
                <a:latin typeface="Cambria" pitchFamily="18" charset="0"/>
              </a:rPr>
              <a:t>	</a:t>
            </a:r>
            <a:r>
              <a:rPr lang="en-US" sz="2100" dirty="0">
                <a:latin typeface="Cambria" pitchFamily="18" charset="0"/>
              </a:rPr>
              <a:t>    </a:t>
            </a:r>
            <a:r>
              <a:rPr lang="en-US" sz="2100" dirty="0" err="1">
                <a:latin typeface="Cambria" pitchFamily="18" charset="0"/>
              </a:rPr>
              <a:t>cout</a:t>
            </a:r>
            <a:r>
              <a:rPr lang="en-US" sz="2100" dirty="0">
                <a:latin typeface="Cambria" pitchFamily="18" charset="0"/>
              </a:rPr>
              <a:t> &lt;&lt; "Enter Real Part ";</a:t>
            </a:r>
          </a:p>
          <a:p>
            <a:pPr marL="0" indent="0">
              <a:buNone/>
            </a:pPr>
            <a:r>
              <a:rPr lang="en-US" sz="2100" dirty="0" smtClean="0">
                <a:latin typeface="Cambria" pitchFamily="18" charset="0"/>
              </a:rPr>
              <a:t>	    in </a:t>
            </a:r>
            <a:r>
              <a:rPr lang="en-US" sz="2100" dirty="0">
                <a:latin typeface="Cambria" pitchFamily="18" charset="0"/>
              </a:rPr>
              <a:t>&gt;&gt; </a:t>
            </a:r>
            <a:r>
              <a:rPr lang="en-US" sz="2100" dirty="0" err="1">
                <a:latin typeface="Cambria" pitchFamily="18" charset="0"/>
              </a:rPr>
              <a:t>c.real</a:t>
            </a:r>
            <a:r>
              <a:rPr lang="en-US" sz="2100" dirty="0">
                <a:latin typeface="Cambria" pitchFamily="18" charset="0"/>
              </a:rPr>
              <a:t>;</a:t>
            </a:r>
          </a:p>
          <a:p>
            <a:pPr marL="0" indent="0">
              <a:buNone/>
            </a:pPr>
            <a:r>
              <a:rPr lang="en-US" sz="2100" dirty="0" smtClean="0">
                <a:latin typeface="Cambria" pitchFamily="18" charset="0"/>
              </a:rPr>
              <a:t>	</a:t>
            </a:r>
            <a:r>
              <a:rPr lang="en-US" sz="2100" dirty="0">
                <a:latin typeface="Cambria" pitchFamily="18" charset="0"/>
              </a:rPr>
              <a:t>    </a:t>
            </a:r>
            <a:r>
              <a:rPr lang="en-US" sz="2100" dirty="0" err="1">
                <a:latin typeface="Cambria" pitchFamily="18" charset="0"/>
              </a:rPr>
              <a:t>cout</a:t>
            </a:r>
            <a:r>
              <a:rPr lang="en-US" sz="2100" dirty="0">
                <a:latin typeface="Cambria" pitchFamily="18" charset="0"/>
              </a:rPr>
              <a:t> &lt;&lt; "Enter </a:t>
            </a:r>
            <a:r>
              <a:rPr lang="en-US" sz="2100" dirty="0" err="1">
                <a:latin typeface="Cambria" pitchFamily="18" charset="0"/>
              </a:rPr>
              <a:t>Imagenory</a:t>
            </a:r>
            <a:r>
              <a:rPr lang="en-US" sz="2100" dirty="0">
                <a:latin typeface="Cambria" pitchFamily="18" charset="0"/>
              </a:rPr>
              <a:t> Part ";</a:t>
            </a:r>
          </a:p>
          <a:p>
            <a:pPr marL="0" indent="0">
              <a:buNone/>
            </a:pPr>
            <a:r>
              <a:rPr lang="en-US" sz="2100" dirty="0" smtClean="0">
                <a:latin typeface="Cambria" pitchFamily="18" charset="0"/>
              </a:rPr>
              <a:t>	</a:t>
            </a:r>
            <a:r>
              <a:rPr lang="en-US" sz="2100" dirty="0">
                <a:latin typeface="Cambria" pitchFamily="18" charset="0"/>
              </a:rPr>
              <a:t>    in &gt;&gt; </a:t>
            </a:r>
            <a:r>
              <a:rPr lang="en-US" sz="2100" dirty="0" err="1">
                <a:latin typeface="Cambria" pitchFamily="18" charset="0"/>
              </a:rPr>
              <a:t>c.imag</a:t>
            </a:r>
            <a:r>
              <a:rPr lang="en-US" sz="2100" dirty="0">
                <a:latin typeface="Cambria" pitchFamily="18" charset="0"/>
              </a:rPr>
              <a:t>;</a:t>
            </a:r>
          </a:p>
          <a:p>
            <a:pPr marL="0" indent="0">
              <a:buNone/>
            </a:pPr>
            <a:r>
              <a:rPr lang="en-US" sz="2100" dirty="0">
                <a:latin typeface="Cambria" pitchFamily="18" charset="0"/>
              </a:rPr>
              <a:t>	    return in;</a:t>
            </a:r>
          </a:p>
          <a:p>
            <a:pPr marL="0" indent="0">
              <a:buNone/>
            </a:pPr>
            <a:r>
              <a:rPr lang="en-US" sz="2100" dirty="0">
                <a:latin typeface="Cambria" pitchFamily="18" charset="0"/>
              </a:rPr>
              <a:t>}</a:t>
            </a:r>
          </a:p>
          <a:p>
            <a:endParaRPr lang="en-US" sz="2100" dirty="0">
              <a:latin typeface="Cambria" pitchFamily="18" charset="0"/>
            </a:endParaRPr>
          </a:p>
        </p:txBody>
      </p:sp>
    </p:spTree>
    <p:extLst>
      <p:ext uri="{BB962C8B-B14F-4D97-AF65-F5344CB8AC3E}">
        <p14:creationId xmlns:p14="http://schemas.microsoft.com/office/powerpoint/2010/main" val="36090196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2895600"/>
          </a:xfrm>
        </p:spPr>
        <p:txBody>
          <a:bodyPr>
            <a:normAutofit/>
          </a:bodyPr>
          <a:lstStyle/>
          <a:p>
            <a:pPr marL="0" indent="0">
              <a:buNone/>
            </a:pPr>
            <a:r>
              <a:rPr lang="en-US" sz="2100" dirty="0" err="1">
                <a:latin typeface="Cambria" pitchFamily="18" charset="0"/>
              </a:rPr>
              <a:t>int</a:t>
            </a:r>
            <a:r>
              <a:rPr lang="en-US" sz="2100" dirty="0">
                <a:latin typeface="Cambria" pitchFamily="18" charset="0"/>
              </a:rPr>
              <a:t> main</a:t>
            </a:r>
            <a:r>
              <a:rPr lang="en-US" sz="2100" dirty="0" smtClean="0">
                <a:latin typeface="Cambria" pitchFamily="18" charset="0"/>
              </a:rPr>
              <a:t>( ) {</a:t>
            </a:r>
            <a:endParaRPr lang="en-US" sz="2100" dirty="0">
              <a:latin typeface="Cambria" pitchFamily="18" charset="0"/>
            </a:endParaRPr>
          </a:p>
          <a:p>
            <a:pPr marL="0" indent="0">
              <a:buNone/>
            </a:pPr>
            <a:r>
              <a:rPr lang="en-US" sz="2100" dirty="0" smtClean="0">
                <a:latin typeface="Cambria" pitchFamily="18" charset="0"/>
              </a:rPr>
              <a:t>	</a:t>
            </a:r>
            <a:r>
              <a:rPr lang="en-US" sz="2100" dirty="0">
                <a:latin typeface="Cambria" pitchFamily="18" charset="0"/>
              </a:rPr>
              <a:t>   Complex c1;</a:t>
            </a:r>
          </a:p>
          <a:p>
            <a:pPr marL="0" indent="0">
              <a:buNone/>
            </a:pPr>
            <a:r>
              <a:rPr lang="en-US" sz="2100" dirty="0" smtClean="0">
                <a:latin typeface="Cambria" pitchFamily="18" charset="0"/>
              </a:rPr>
              <a:t>	</a:t>
            </a:r>
            <a:r>
              <a:rPr lang="en-US" sz="2100" dirty="0">
                <a:latin typeface="Cambria" pitchFamily="18" charset="0"/>
              </a:rPr>
              <a:t>   </a:t>
            </a:r>
            <a:r>
              <a:rPr lang="en-US" sz="2100" dirty="0" err="1">
                <a:latin typeface="Cambria" pitchFamily="18" charset="0"/>
              </a:rPr>
              <a:t>cin</a:t>
            </a:r>
            <a:r>
              <a:rPr lang="en-US" sz="2100" dirty="0">
                <a:latin typeface="Cambria" pitchFamily="18" charset="0"/>
              </a:rPr>
              <a:t> &gt;&gt; c1;</a:t>
            </a:r>
          </a:p>
          <a:p>
            <a:pPr marL="0" indent="0">
              <a:buNone/>
            </a:pPr>
            <a:r>
              <a:rPr lang="en-US" sz="2100" dirty="0" smtClean="0">
                <a:latin typeface="Cambria" pitchFamily="18" charset="0"/>
              </a:rPr>
              <a:t>	</a:t>
            </a:r>
            <a:r>
              <a:rPr lang="en-US" sz="2100" dirty="0">
                <a:latin typeface="Cambria" pitchFamily="18" charset="0"/>
              </a:rPr>
              <a:t>   </a:t>
            </a:r>
            <a:r>
              <a:rPr lang="en-US" sz="2100" dirty="0" err="1">
                <a:latin typeface="Cambria" pitchFamily="18" charset="0"/>
              </a:rPr>
              <a:t>cout</a:t>
            </a:r>
            <a:r>
              <a:rPr lang="en-US" sz="2100" dirty="0">
                <a:latin typeface="Cambria" pitchFamily="18" charset="0"/>
              </a:rPr>
              <a:t> &lt;&lt; "The complex object is ";</a:t>
            </a:r>
          </a:p>
          <a:p>
            <a:pPr marL="0" indent="0">
              <a:buNone/>
            </a:pPr>
            <a:r>
              <a:rPr lang="en-US" sz="2100" dirty="0" smtClean="0">
                <a:latin typeface="Cambria" pitchFamily="18" charset="0"/>
              </a:rPr>
              <a:t>	</a:t>
            </a:r>
            <a:r>
              <a:rPr lang="en-US" sz="2100" dirty="0">
                <a:latin typeface="Cambria" pitchFamily="18" charset="0"/>
              </a:rPr>
              <a:t>   </a:t>
            </a:r>
            <a:r>
              <a:rPr lang="en-US" sz="2100" dirty="0" err="1">
                <a:latin typeface="Cambria" pitchFamily="18" charset="0"/>
              </a:rPr>
              <a:t>cout</a:t>
            </a:r>
            <a:r>
              <a:rPr lang="en-US" sz="2100" dirty="0">
                <a:latin typeface="Cambria" pitchFamily="18" charset="0"/>
              </a:rPr>
              <a:t> &lt;&lt; c1;</a:t>
            </a:r>
          </a:p>
          <a:p>
            <a:pPr marL="0" indent="0">
              <a:buNone/>
            </a:pPr>
            <a:r>
              <a:rPr lang="en-US" sz="2100" dirty="0" smtClean="0">
                <a:latin typeface="Cambria" pitchFamily="18" charset="0"/>
              </a:rPr>
              <a:t>	</a:t>
            </a:r>
            <a:r>
              <a:rPr lang="en-US" sz="2100" dirty="0">
                <a:latin typeface="Cambria" pitchFamily="18" charset="0"/>
              </a:rPr>
              <a:t>   return 0;</a:t>
            </a:r>
          </a:p>
          <a:p>
            <a:pPr marL="0" indent="0">
              <a:buNone/>
            </a:pPr>
            <a:r>
              <a:rPr lang="en-US" sz="2100" dirty="0">
                <a:latin typeface="Cambria" pitchFamily="18" charset="0"/>
              </a:rPr>
              <a:t>}</a:t>
            </a:r>
          </a:p>
          <a:p>
            <a:endParaRPr lang="en-US" sz="2100" dirty="0">
              <a:latin typeface="Cambria" pitchFamily="18" charset="0"/>
            </a:endParaRPr>
          </a:p>
        </p:txBody>
      </p:sp>
    </p:spTree>
    <p:extLst>
      <p:ext uri="{BB962C8B-B14F-4D97-AF65-F5344CB8AC3E}">
        <p14:creationId xmlns:p14="http://schemas.microsoft.com/office/powerpoint/2010/main" val="39025317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Cambria" pitchFamily="18" charset="0"/>
              </a:rPr>
              <a:t>Output: </a:t>
            </a:r>
          </a:p>
          <a:p>
            <a:r>
              <a:rPr lang="en-US" dirty="0">
                <a:latin typeface="Cambria" pitchFamily="18" charset="0"/>
              </a:rPr>
              <a:t>Enter Real Part 10 Enter </a:t>
            </a:r>
            <a:r>
              <a:rPr lang="en-US" dirty="0" smtClean="0">
                <a:latin typeface="Cambria" pitchFamily="18" charset="0"/>
              </a:rPr>
              <a:t>Imaginary </a:t>
            </a:r>
            <a:r>
              <a:rPr lang="en-US" dirty="0">
                <a:latin typeface="Cambria" pitchFamily="18" charset="0"/>
              </a:rPr>
              <a:t>Part 20 The complex object is 10+i20</a:t>
            </a:r>
          </a:p>
        </p:txBody>
      </p:sp>
    </p:spTree>
    <p:extLst>
      <p:ext uri="{BB962C8B-B14F-4D97-AF65-F5344CB8AC3E}">
        <p14:creationId xmlns:p14="http://schemas.microsoft.com/office/powerpoint/2010/main" val="35547429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838200"/>
          </a:xfrm>
        </p:spPr>
        <p:txBody>
          <a:bodyPr>
            <a:normAutofit/>
          </a:bodyPr>
          <a:lstStyle/>
          <a:p>
            <a:pPr marL="0" indent="0" algn="ctr">
              <a:buNone/>
            </a:pPr>
            <a:r>
              <a:rPr lang="en-US" sz="4000" dirty="0" smtClean="0"/>
              <a:t>Thank you !!</a:t>
            </a:r>
            <a:endParaRPr lang="en-US" sz="4000" dirty="0"/>
          </a:p>
        </p:txBody>
      </p:sp>
    </p:spTree>
    <p:extLst>
      <p:ext uri="{BB962C8B-B14F-4D97-AF65-F5344CB8AC3E}">
        <p14:creationId xmlns:p14="http://schemas.microsoft.com/office/powerpoint/2010/main" val="2278701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87318"/>
            <a:ext cx="8329642" cy="703282"/>
          </a:xfrm>
        </p:spPr>
        <p:txBody>
          <a:bodyPr/>
          <a:lstStyle/>
          <a:p>
            <a:pPr algn="ctr"/>
            <a:r>
              <a:rPr lang="en-US" dirty="0">
                <a:solidFill>
                  <a:schemeClr val="bg2">
                    <a:lumMod val="25000"/>
                  </a:schemeClr>
                </a:solidFill>
                <a:latin typeface="Cambria" pitchFamily="18" charset="0"/>
              </a:rPr>
              <a:t>C++ stream classes</a:t>
            </a:r>
            <a:endParaRPr lang="en-IN" dirty="0">
              <a:solidFill>
                <a:schemeClr val="bg2">
                  <a:lumMod val="25000"/>
                </a:schemeClr>
              </a:solidFill>
              <a:latin typeface="Cambria" pitchFamily="18" charset="0"/>
            </a:endParaRPr>
          </a:p>
        </p:txBody>
      </p:sp>
      <p:sp>
        <p:nvSpPr>
          <p:cNvPr id="5" name="Rectangle 4"/>
          <p:cNvSpPr/>
          <p:nvPr/>
        </p:nvSpPr>
        <p:spPr>
          <a:xfrm>
            <a:off x="3643306" y="1285860"/>
            <a:ext cx="157163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mbria" pitchFamily="18" charset="0"/>
              </a:rPr>
              <a:t>ios</a:t>
            </a:r>
            <a:r>
              <a:rPr lang="en-US" dirty="0">
                <a:latin typeface="Cambria" pitchFamily="18" charset="0"/>
              </a:rPr>
              <a:t> </a:t>
            </a:r>
            <a:endParaRPr lang="en-IN" dirty="0">
              <a:latin typeface="Cambria" pitchFamily="18" charset="0"/>
            </a:endParaRPr>
          </a:p>
        </p:txBody>
      </p:sp>
      <p:sp>
        <p:nvSpPr>
          <p:cNvPr id="6" name="Rectangle 5"/>
          <p:cNvSpPr/>
          <p:nvPr/>
        </p:nvSpPr>
        <p:spPr>
          <a:xfrm>
            <a:off x="5786446" y="2500306"/>
            <a:ext cx="157163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mbria" pitchFamily="18" charset="0"/>
              </a:rPr>
              <a:t>ostream</a:t>
            </a:r>
            <a:endParaRPr lang="en-IN" dirty="0">
              <a:latin typeface="Cambria" pitchFamily="18" charset="0"/>
            </a:endParaRPr>
          </a:p>
        </p:txBody>
      </p:sp>
      <p:sp>
        <p:nvSpPr>
          <p:cNvPr id="7" name="Rectangle 6"/>
          <p:cNvSpPr/>
          <p:nvPr/>
        </p:nvSpPr>
        <p:spPr>
          <a:xfrm>
            <a:off x="1357290" y="2571744"/>
            <a:ext cx="157163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mbria" pitchFamily="18" charset="0"/>
              </a:rPr>
              <a:t>i</a:t>
            </a:r>
            <a:r>
              <a:rPr lang="en-US" dirty="0" err="1" smtClean="0">
                <a:latin typeface="Cambria" pitchFamily="18" charset="0"/>
              </a:rPr>
              <a:t>stream</a:t>
            </a:r>
            <a:endParaRPr lang="en-IN" dirty="0">
              <a:latin typeface="Cambria" pitchFamily="18" charset="0"/>
            </a:endParaRPr>
          </a:p>
        </p:txBody>
      </p:sp>
      <p:sp>
        <p:nvSpPr>
          <p:cNvPr id="8" name="Rectangle 7"/>
          <p:cNvSpPr/>
          <p:nvPr/>
        </p:nvSpPr>
        <p:spPr>
          <a:xfrm>
            <a:off x="3643306" y="4000504"/>
            <a:ext cx="157163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mbria" pitchFamily="18" charset="0"/>
              </a:rPr>
              <a:t>iostream </a:t>
            </a:r>
            <a:endParaRPr lang="en-IN" dirty="0">
              <a:latin typeface="Cambria" pitchFamily="18" charset="0"/>
            </a:endParaRPr>
          </a:p>
        </p:txBody>
      </p:sp>
      <p:cxnSp>
        <p:nvCxnSpPr>
          <p:cNvPr id="9" name="Shape 9"/>
          <p:cNvCxnSpPr>
            <a:stCxn id="5" idx="1"/>
            <a:endCxn id="7" idx="0"/>
          </p:cNvCxnSpPr>
          <p:nvPr/>
        </p:nvCxnSpPr>
        <p:spPr>
          <a:xfrm rot="10800000" flipV="1">
            <a:off x="2143108" y="1678768"/>
            <a:ext cx="1500198" cy="892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hape 11"/>
          <p:cNvCxnSpPr>
            <a:stCxn id="5" idx="3"/>
            <a:endCxn id="6" idx="0"/>
          </p:cNvCxnSpPr>
          <p:nvPr/>
        </p:nvCxnSpPr>
        <p:spPr>
          <a:xfrm>
            <a:off x="5214942" y="1678769"/>
            <a:ext cx="1357322" cy="82153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hape 13"/>
          <p:cNvCxnSpPr>
            <a:stCxn id="7" idx="2"/>
            <a:endCxn id="8" idx="1"/>
          </p:cNvCxnSpPr>
          <p:nvPr/>
        </p:nvCxnSpPr>
        <p:spPr>
          <a:xfrm rot="16200000" flipH="1">
            <a:off x="2375282" y="3125388"/>
            <a:ext cx="1035851" cy="15001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hape 15"/>
          <p:cNvCxnSpPr>
            <a:stCxn id="6" idx="2"/>
            <a:endCxn id="8" idx="3"/>
          </p:cNvCxnSpPr>
          <p:nvPr/>
        </p:nvCxnSpPr>
        <p:spPr>
          <a:xfrm rot="5400000">
            <a:off x="5339959" y="3161107"/>
            <a:ext cx="1107289" cy="135732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4348" y="5357826"/>
            <a:ext cx="8072494" cy="923330"/>
          </a:xfrm>
          <a:prstGeom prst="rect">
            <a:avLst/>
          </a:prstGeom>
          <a:noFill/>
        </p:spPr>
        <p:txBody>
          <a:bodyPr wrap="square" rtlCol="0">
            <a:spAutoFit/>
          </a:bodyPr>
          <a:lstStyle/>
          <a:p>
            <a:pPr>
              <a:buFont typeface="Wingdings" pitchFamily="2" charset="2"/>
              <a:buChar char="ü"/>
            </a:pPr>
            <a:r>
              <a:rPr lang="en-US" dirty="0">
                <a:latin typeface="Cambria" pitchFamily="18" charset="0"/>
              </a:rPr>
              <a:t> </a:t>
            </a:r>
            <a:r>
              <a:rPr lang="en-US" dirty="0" err="1">
                <a:latin typeface="Cambria" pitchFamily="18" charset="0"/>
              </a:rPr>
              <a:t>ios</a:t>
            </a:r>
            <a:r>
              <a:rPr lang="en-US" dirty="0">
                <a:latin typeface="Cambria" pitchFamily="18" charset="0"/>
              </a:rPr>
              <a:t> </a:t>
            </a:r>
            <a:r>
              <a:rPr lang="en-US" dirty="0">
                <a:latin typeface="Cambria" pitchFamily="18" charset="0"/>
                <a:sym typeface="Wingdings" pitchFamily="2" charset="2"/>
              </a:rPr>
              <a:t> base class</a:t>
            </a:r>
          </a:p>
          <a:p>
            <a:pPr>
              <a:buFont typeface="Wingdings" pitchFamily="2" charset="2"/>
              <a:buChar char="ü"/>
            </a:pPr>
            <a:r>
              <a:rPr lang="en-US" dirty="0">
                <a:latin typeface="Cambria" pitchFamily="18" charset="0"/>
                <a:sym typeface="Wingdings" pitchFamily="2" charset="2"/>
              </a:rPr>
              <a:t> </a:t>
            </a:r>
            <a:r>
              <a:rPr lang="en-US" dirty="0" err="1">
                <a:latin typeface="Cambria" pitchFamily="18" charset="0"/>
                <a:sym typeface="Wingdings" pitchFamily="2" charset="2"/>
              </a:rPr>
              <a:t>ios</a:t>
            </a:r>
            <a:r>
              <a:rPr lang="en-US" dirty="0">
                <a:latin typeface="Cambria" pitchFamily="18" charset="0"/>
                <a:sym typeface="Wingdings" pitchFamily="2" charset="2"/>
              </a:rPr>
              <a:t> is declared as virtual base class so only one copy of  members are</a:t>
            </a:r>
          </a:p>
          <a:p>
            <a:r>
              <a:rPr lang="en-US" dirty="0">
                <a:latin typeface="Cambria" pitchFamily="18" charset="0"/>
                <a:sym typeface="Wingdings" pitchFamily="2" charset="2"/>
              </a:rPr>
              <a:t>    inherited by iostream  </a:t>
            </a:r>
            <a:r>
              <a:rPr lang="en-US" dirty="0">
                <a:latin typeface="Cambria" pitchFamily="18" charset="0"/>
              </a:rPr>
              <a:t> </a:t>
            </a:r>
            <a:endParaRPr lang="en-IN" dirty="0">
              <a:latin typeface="Cambria" pitchFamily="18" charset="0"/>
            </a:endParaRPr>
          </a:p>
        </p:txBody>
      </p:sp>
    </p:spTree>
    <p:extLst>
      <p:ext uri="{BB962C8B-B14F-4D97-AF65-F5344CB8AC3E}">
        <p14:creationId xmlns:p14="http://schemas.microsoft.com/office/powerpoint/2010/main" val="2179653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64794"/>
            <a:ext cx="8329642" cy="560406"/>
          </a:xfrm>
        </p:spPr>
        <p:txBody>
          <a:bodyPr>
            <a:normAutofit fontScale="90000"/>
          </a:bodyPr>
          <a:lstStyle/>
          <a:p>
            <a:pPr algn="ctr"/>
            <a:r>
              <a:rPr lang="en-US" dirty="0">
                <a:solidFill>
                  <a:schemeClr val="bg2">
                    <a:lumMod val="25000"/>
                  </a:schemeClr>
                </a:solidFill>
                <a:latin typeface="Cambria" pitchFamily="18" charset="0"/>
              </a:rPr>
              <a:t>Stream classes</a:t>
            </a:r>
            <a:endParaRPr lang="en-IN" dirty="0">
              <a:solidFill>
                <a:schemeClr val="bg2">
                  <a:lumMod val="25000"/>
                </a:schemeClr>
              </a:solidFill>
              <a:latin typeface="Cambria"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44567303"/>
              </p:ext>
            </p:extLst>
          </p:nvPr>
        </p:nvGraphicFramePr>
        <p:xfrm>
          <a:off x="571472" y="1488440"/>
          <a:ext cx="7786742" cy="4302760"/>
        </p:xfrm>
        <a:graphic>
          <a:graphicData uri="http://schemas.openxmlformats.org/drawingml/2006/table">
            <a:tbl>
              <a:tblPr firstRow="1" bandRow="1">
                <a:tableStyleId>{5C22544A-7EE6-4342-B048-85BDC9FD1C3A}</a:tableStyleId>
              </a:tblPr>
              <a:tblGrid>
                <a:gridCol w="3893371">
                  <a:extLst>
                    <a:ext uri="{9D8B030D-6E8A-4147-A177-3AD203B41FA5}">
                      <a16:colId xmlns="" xmlns:a16="http://schemas.microsoft.com/office/drawing/2014/main" val="20000"/>
                    </a:ext>
                  </a:extLst>
                </a:gridCol>
                <a:gridCol w="3893371">
                  <a:extLst>
                    <a:ext uri="{9D8B030D-6E8A-4147-A177-3AD203B41FA5}">
                      <a16:colId xmlns="" xmlns:a16="http://schemas.microsoft.com/office/drawing/2014/main" val="20001"/>
                    </a:ext>
                  </a:extLst>
                </a:gridCol>
              </a:tblGrid>
              <a:tr h="370840">
                <a:tc>
                  <a:txBody>
                    <a:bodyPr/>
                    <a:lstStyle/>
                    <a:p>
                      <a:pPr algn="ctr"/>
                      <a:r>
                        <a:rPr lang="en-US" b="1" dirty="0"/>
                        <a:t>Class name</a:t>
                      </a:r>
                      <a:endParaRPr lang="en-IN" b="1" dirty="0"/>
                    </a:p>
                  </a:txBody>
                  <a:tcPr/>
                </a:tc>
                <a:tc>
                  <a:txBody>
                    <a:bodyPr/>
                    <a:lstStyle/>
                    <a:p>
                      <a:pPr algn="ctr"/>
                      <a:r>
                        <a:rPr lang="en-US" b="1" dirty="0"/>
                        <a:t>Contents </a:t>
                      </a:r>
                      <a:endParaRPr lang="en-IN" b="1" dirty="0"/>
                    </a:p>
                  </a:txBody>
                  <a:tcPr/>
                </a:tc>
                <a:extLst>
                  <a:ext uri="{0D108BD9-81ED-4DB2-BD59-A6C34878D82A}">
                    <a16:rowId xmlns="" xmlns:a16="http://schemas.microsoft.com/office/drawing/2014/main" val="10000"/>
                  </a:ext>
                </a:extLst>
              </a:tr>
              <a:tr h="370840">
                <a:tc>
                  <a:txBody>
                    <a:bodyPr/>
                    <a:lstStyle/>
                    <a:p>
                      <a:pPr algn="l"/>
                      <a:r>
                        <a:rPr lang="en-US" b="1" dirty="0" err="1"/>
                        <a:t>ios</a:t>
                      </a:r>
                      <a:endParaRPr lang="en-US" b="1" dirty="0"/>
                    </a:p>
                    <a:p>
                      <a:pPr algn="l"/>
                      <a:r>
                        <a:rPr lang="en-US" dirty="0"/>
                        <a:t>(general input/output stream class) </a:t>
                      </a:r>
                      <a:endParaRPr lang="en-IN" dirty="0"/>
                    </a:p>
                  </a:txBody>
                  <a:tcPr/>
                </a:tc>
                <a:tc>
                  <a:txBody>
                    <a:bodyPr/>
                    <a:lstStyle/>
                    <a:p>
                      <a:r>
                        <a:rPr lang="en-US" dirty="0"/>
                        <a:t>Basic facilities that are used by all other input-</a:t>
                      </a:r>
                      <a:r>
                        <a:rPr lang="en-US" dirty="0" err="1"/>
                        <a:t>ouput</a:t>
                      </a:r>
                      <a:r>
                        <a:rPr lang="en-US" dirty="0"/>
                        <a:t> classes</a:t>
                      </a:r>
                      <a:endParaRPr lang="en-IN" dirty="0"/>
                    </a:p>
                  </a:txBody>
                  <a:tcPr/>
                </a:tc>
                <a:extLst>
                  <a:ext uri="{0D108BD9-81ED-4DB2-BD59-A6C34878D82A}">
                    <a16:rowId xmlns="" xmlns:a16="http://schemas.microsoft.com/office/drawing/2014/main" val="10001"/>
                  </a:ext>
                </a:extLst>
              </a:tr>
              <a:tr h="370840">
                <a:tc>
                  <a:txBody>
                    <a:bodyPr/>
                    <a:lstStyle/>
                    <a:p>
                      <a:r>
                        <a:rPr lang="en-US" b="1" dirty="0" err="1"/>
                        <a:t>Istream</a:t>
                      </a:r>
                      <a:r>
                        <a:rPr lang="en-US" b="1" dirty="0"/>
                        <a:t> </a:t>
                      </a:r>
                    </a:p>
                    <a:p>
                      <a:r>
                        <a:rPr lang="en-US" dirty="0"/>
                        <a:t>(input stream)</a:t>
                      </a:r>
                      <a:endParaRPr lang="en-IN" dirty="0"/>
                    </a:p>
                  </a:txBody>
                  <a:tcPr/>
                </a:tc>
                <a:tc>
                  <a:txBody>
                    <a:bodyPr/>
                    <a:lstStyle/>
                    <a:p>
                      <a:r>
                        <a:rPr lang="en-US" dirty="0"/>
                        <a:t>Inherits properties of </a:t>
                      </a:r>
                      <a:r>
                        <a:rPr lang="en-US" dirty="0" err="1"/>
                        <a:t>ios</a:t>
                      </a:r>
                      <a:endParaRPr lang="en-US" dirty="0"/>
                    </a:p>
                    <a:p>
                      <a:r>
                        <a:rPr lang="en-US" dirty="0"/>
                        <a:t>Has functions like get(), </a:t>
                      </a:r>
                      <a:r>
                        <a:rPr lang="en-US" dirty="0" err="1"/>
                        <a:t>getline</a:t>
                      </a:r>
                      <a:r>
                        <a:rPr lang="en-US" dirty="0"/>
                        <a:t>(), read()</a:t>
                      </a:r>
                    </a:p>
                    <a:p>
                      <a:r>
                        <a:rPr lang="en-US" dirty="0"/>
                        <a:t>Contains operator</a:t>
                      </a:r>
                      <a:r>
                        <a:rPr lang="en-US" baseline="0" dirty="0"/>
                        <a:t> &gt;&gt;</a:t>
                      </a:r>
                      <a:endParaRPr lang="en-IN" dirty="0"/>
                    </a:p>
                  </a:txBody>
                  <a:tcPr/>
                </a:tc>
                <a:extLst>
                  <a:ext uri="{0D108BD9-81ED-4DB2-BD59-A6C34878D82A}">
                    <a16:rowId xmlns="" xmlns:a16="http://schemas.microsoft.com/office/drawing/2014/main" val="10002"/>
                  </a:ext>
                </a:extLst>
              </a:tr>
              <a:tr h="370840">
                <a:tc>
                  <a:txBody>
                    <a:bodyPr/>
                    <a:lstStyle/>
                    <a:p>
                      <a:r>
                        <a:rPr lang="en-US" b="1" dirty="0" err="1"/>
                        <a:t>Ostream</a:t>
                      </a:r>
                      <a:endParaRPr lang="en-US" b="1" dirty="0"/>
                    </a:p>
                    <a:p>
                      <a:r>
                        <a:rPr lang="en-US" dirty="0"/>
                        <a:t>(output</a:t>
                      </a:r>
                      <a:r>
                        <a:rPr lang="en-US" baseline="0" dirty="0"/>
                        <a:t> stream</a:t>
                      </a:r>
                      <a:r>
                        <a:rPr lang="en-US" dirty="0"/>
                        <a: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Inherits properties of </a:t>
                      </a:r>
                      <a:r>
                        <a:rPr lang="en-US" dirty="0" err="1"/>
                        <a:t>ios</a:t>
                      </a:r>
                      <a:endParaRPr lang="en-US" dirty="0"/>
                    </a:p>
                    <a:p>
                      <a:r>
                        <a:rPr lang="en-US" dirty="0"/>
                        <a:t>Put(), write()</a:t>
                      </a:r>
                    </a:p>
                    <a:p>
                      <a:r>
                        <a:rPr lang="en-US" dirty="0"/>
                        <a:t>Contains operator &lt;&lt;</a:t>
                      </a:r>
                      <a:endParaRPr lang="en-IN" dirty="0"/>
                    </a:p>
                  </a:txBody>
                  <a:tcPr/>
                </a:tc>
                <a:extLst>
                  <a:ext uri="{0D108BD9-81ED-4DB2-BD59-A6C34878D82A}">
                    <a16:rowId xmlns="" xmlns:a16="http://schemas.microsoft.com/office/drawing/2014/main" val="10003"/>
                  </a:ext>
                </a:extLst>
              </a:tr>
              <a:tr h="370840">
                <a:tc>
                  <a:txBody>
                    <a:bodyPr/>
                    <a:lstStyle/>
                    <a:p>
                      <a:r>
                        <a:rPr lang="en-US" b="1" dirty="0"/>
                        <a:t>Iostream</a:t>
                      </a:r>
                    </a:p>
                    <a:p>
                      <a:r>
                        <a:rPr lang="en-US" dirty="0"/>
                        <a:t>(input/</a:t>
                      </a:r>
                      <a:r>
                        <a:rPr lang="en-US" baseline="0" dirty="0"/>
                        <a:t> output stream</a:t>
                      </a:r>
                      <a:r>
                        <a:rPr lang="en-US" dirty="0"/>
                        <a:t>)</a:t>
                      </a:r>
                      <a:endParaRPr lang="en-IN" dirty="0"/>
                    </a:p>
                  </a:txBody>
                  <a:tcPr/>
                </a:tc>
                <a:tc>
                  <a:txBody>
                    <a:bodyPr/>
                    <a:lstStyle/>
                    <a:p>
                      <a:r>
                        <a:rPr lang="en-US" dirty="0"/>
                        <a:t>Inherits properties of </a:t>
                      </a:r>
                      <a:r>
                        <a:rPr lang="en-US" dirty="0" err="1"/>
                        <a:t>istream</a:t>
                      </a:r>
                      <a:r>
                        <a:rPr lang="en-US" dirty="0"/>
                        <a:t> and </a:t>
                      </a:r>
                      <a:r>
                        <a:rPr lang="en-US" dirty="0" err="1"/>
                        <a:t>ostream</a:t>
                      </a:r>
                      <a:r>
                        <a:rPr lang="en-US" dirty="0"/>
                        <a:t> through multiple inheritance and</a:t>
                      </a:r>
                      <a:r>
                        <a:rPr lang="en-US" baseline="0" dirty="0"/>
                        <a:t> thus contains all input and output functions </a:t>
                      </a:r>
                      <a:endParaRPr lang="en-IN" dirty="0"/>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56714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85760"/>
            <a:ext cx="8186766" cy="703282"/>
          </a:xfrm>
        </p:spPr>
        <p:txBody>
          <a:bodyPr/>
          <a:lstStyle/>
          <a:p>
            <a:pPr algn="ctr"/>
            <a:r>
              <a:rPr lang="en-US" dirty="0">
                <a:solidFill>
                  <a:schemeClr val="bg2">
                    <a:lumMod val="25000"/>
                  </a:schemeClr>
                </a:solidFill>
              </a:rPr>
              <a:t>Unformatted I/O operations</a:t>
            </a:r>
            <a:endParaRPr lang="en-IN" dirty="0">
              <a:solidFill>
                <a:schemeClr val="bg2">
                  <a:lumMod val="25000"/>
                </a:schemeClr>
              </a:solidFill>
            </a:endParaRPr>
          </a:p>
        </p:txBody>
      </p:sp>
      <p:sp>
        <p:nvSpPr>
          <p:cNvPr id="5" name="Content Placeholder 2"/>
          <p:cNvSpPr>
            <a:spLocks noGrp="1"/>
          </p:cNvSpPr>
          <p:nvPr>
            <p:ph sz="quarter" idx="1"/>
          </p:nvPr>
        </p:nvSpPr>
        <p:spPr>
          <a:xfrm>
            <a:off x="457200" y="1614454"/>
            <a:ext cx="8258204" cy="4786346"/>
          </a:xfrm>
        </p:spPr>
        <p:txBody>
          <a:bodyPr/>
          <a:lstStyle/>
          <a:p>
            <a:r>
              <a:rPr lang="en-US" dirty="0">
                <a:latin typeface="Cambria" pitchFamily="18" charset="0"/>
              </a:rPr>
              <a:t>Using </a:t>
            </a:r>
            <a:r>
              <a:rPr lang="en-US" dirty="0" err="1">
                <a:latin typeface="Cambria" pitchFamily="18" charset="0"/>
              </a:rPr>
              <a:t>cin</a:t>
            </a:r>
            <a:r>
              <a:rPr lang="en-US" dirty="0">
                <a:latin typeface="Cambria" pitchFamily="18" charset="0"/>
              </a:rPr>
              <a:t> &amp; </a:t>
            </a:r>
            <a:r>
              <a:rPr lang="en-US" dirty="0" err="1">
                <a:latin typeface="Cambria" pitchFamily="18" charset="0"/>
              </a:rPr>
              <a:t>cout</a:t>
            </a:r>
            <a:endParaRPr lang="en-US" dirty="0">
              <a:latin typeface="Cambria" pitchFamily="18" charset="0"/>
            </a:endParaRPr>
          </a:p>
          <a:p>
            <a:r>
              <a:rPr lang="en-US" dirty="0">
                <a:latin typeface="Cambria" pitchFamily="18" charset="0"/>
              </a:rPr>
              <a:t>Using &gt;&gt; &amp; &lt;&lt;</a:t>
            </a:r>
          </a:p>
          <a:p>
            <a:r>
              <a:rPr lang="en-US" dirty="0">
                <a:latin typeface="Cambria" pitchFamily="18" charset="0"/>
              </a:rPr>
              <a:t>void get(char *) </a:t>
            </a:r>
            <a:r>
              <a:rPr lang="en-US" dirty="0">
                <a:latin typeface="Cambria" pitchFamily="18" charset="0"/>
                <a:sym typeface="Wingdings" pitchFamily="2" charset="2"/>
              </a:rPr>
              <a:t></a:t>
            </a:r>
            <a:r>
              <a:rPr lang="en-US" dirty="0" err="1">
                <a:latin typeface="Cambria" pitchFamily="18" charset="0"/>
                <a:sym typeface="Wingdings" pitchFamily="2" charset="2"/>
              </a:rPr>
              <a:t>istream</a:t>
            </a:r>
            <a:r>
              <a:rPr lang="en-US" dirty="0">
                <a:latin typeface="Cambria" pitchFamily="18" charset="0"/>
                <a:sym typeface="Wingdings" pitchFamily="2" charset="2"/>
              </a:rPr>
              <a:t> class</a:t>
            </a:r>
            <a:endParaRPr lang="en-US" dirty="0">
              <a:latin typeface="Cambria" pitchFamily="18" charset="0"/>
            </a:endParaRPr>
          </a:p>
          <a:p>
            <a:r>
              <a:rPr lang="en-US" dirty="0">
                <a:latin typeface="Cambria" pitchFamily="18" charset="0"/>
              </a:rPr>
              <a:t>char get() </a:t>
            </a:r>
            <a:r>
              <a:rPr lang="en-US" dirty="0">
                <a:latin typeface="Cambria" pitchFamily="18" charset="0"/>
                <a:sym typeface="Wingdings" pitchFamily="2" charset="2"/>
              </a:rPr>
              <a:t> </a:t>
            </a:r>
            <a:r>
              <a:rPr lang="en-US" dirty="0" err="1">
                <a:latin typeface="Cambria" pitchFamily="18" charset="0"/>
                <a:sym typeface="Wingdings" pitchFamily="2" charset="2"/>
              </a:rPr>
              <a:t>istream</a:t>
            </a:r>
            <a:r>
              <a:rPr lang="en-US" dirty="0">
                <a:latin typeface="Cambria" pitchFamily="18" charset="0"/>
                <a:sym typeface="Wingdings" pitchFamily="2" charset="2"/>
              </a:rPr>
              <a:t> class(</a:t>
            </a:r>
            <a:r>
              <a:rPr lang="en-US" dirty="0" err="1">
                <a:latin typeface="Cambria" pitchFamily="18" charset="0"/>
                <a:sym typeface="Wingdings" pitchFamily="2" charset="2"/>
              </a:rPr>
              <a:t>cin</a:t>
            </a:r>
            <a:r>
              <a:rPr lang="en-US" dirty="0">
                <a:latin typeface="Cambria" pitchFamily="18" charset="0"/>
                <a:sym typeface="Wingdings" pitchFamily="2" charset="2"/>
              </a:rPr>
              <a:t>)</a:t>
            </a:r>
          </a:p>
          <a:p>
            <a:r>
              <a:rPr lang="en-US" dirty="0">
                <a:latin typeface="Cambria" pitchFamily="18" charset="0"/>
                <a:sym typeface="Wingdings" pitchFamily="2" charset="2"/>
              </a:rPr>
              <a:t>Put(</a:t>
            </a:r>
            <a:r>
              <a:rPr lang="en-US" dirty="0" err="1">
                <a:latin typeface="Cambria" pitchFamily="18" charset="0"/>
                <a:sym typeface="Wingdings" pitchFamily="2" charset="2"/>
              </a:rPr>
              <a:t>ch</a:t>
            </a:r>
            <a:r>
              <a:rPr lang="en-US" dirty="0">
                <a:latin typeface="Cambria" pitchFamily="18" charset="0"/>
                <a:sym typeface="Wingdings" pitchFamily="2" charset="2"/>
              </a:rPr>
              <a:t>) </a:t>
            </a:r>
            <a:r>
              <a:rPr lang="en-US" dirty="0" err="1">
                <a:latin typeface="Cambria" pitchFamily="18" charset="0"/>
                <a:sym typeface="Wingdings" pitchFamily="2" charset="2"/>
              </a:rPr>
              <a:t>ostream</a:t>
            </a:r>
            <a:r>
              <a:rPr lang="en-US" dirty="0">
                <a:latin typeface="Cambria" pitchFamily="18" charset="0"/>
                <a:sym typeface="Wingdings" pitchFamily="2" charset="2"/>
              </a:rPr>
              <a:t> class(</a:t>
            </a:r>
            <a:r>
              <a:rPr lang="en-US" dirty="0" err="1">
                <a:latin typeface="Cambria" pitchFamily="18" charset="0"/>
                <a:sym typeface="Wingdings" pitchFamily="2" charset="2"/>
              </a:rPr>
              <a:t>cout</a:t>
            </a:r>
            <a:r>
              <a:rPr lang="en-US" dirty="0">
                <a:latin typeface="Cambria" pitchFamily="18" charset="0"/>
                <a:sym typeface="Wingdings" pitchFamily="2" charset="2"/>
              </a:rPr>
              <a:t>)</a:t>
            </a:r>
          </a:p>
          <a:p>
            <a:r>
              <a:rPr lang="en-US" dirty="0" err="1">
                <a:latin typeface="Cambria" pitchFamily="18" charset="0"/>
                <a:sym typeface="Wingdings" pitchFamily="2" charset="2"/>
              </a:rPr>
              <a:t>Getline</a:t>
            </a:r>
            <a:r>
              <a:rPr lang="en-US" dirty="0">
                <a:latin typeface="Cambria" pitchFamily="18" charset="0"/>
                <a:sym typeface="Wingdings" pitchFamily="2" charset="2"/>
              </a:rPr>
              <a:t>(char, size)  </a:t>
            </a:r>
          </a:p>
          <a:p>
            <a:r>
              <a:rPr lang="en-US" dirty="0">
                <a:latin typeface="Cambria" pitchFamily="18" charset="0"/>
                <a:sym typeface="Wingdings" pitchFamily="2" charset="2"/>
              </a:rPr>
              <a:t>Write(</a:t>
            </a:r>
            <a:r>
              <a:rPr lang="en-US" dirty="0" err="1">
                <a:latin typeface="Cambria" pitchFamily="18" charset="0"/>
                <a:sym typeface="Wingdings" pitchFamily="2" charset="2"/>
              </a:rPr>
              <a:t>ch</a:t>
            </a:r>
            <a:r>
              <a:rPr lang="en-US" dirty="0">
                <a:latin typeface="Cambria" pitchFamily="18" charset="0"/>
                <a:sym typeface="Wingdings" pitchFamily="2" charset="2"/>
              </a:rPr>
              <a:t>, size)</a:t>
            </a:r>
          </a:p>
          <a:p>
            <a:endParaRPr lang="en-US" dirty="0">
              <a:latin typeface="Cambria" pitchFamily="18" charset="0"/>
            </a:endParaRPr>
          </a:p>
          <a:p>
            <a:endParaRPr lang="en-US" dirty="0">
              <a:latin typeface="Cambria" pitchFamily="18" charset="0"/>
            </a:endParaRPr>
          </a:p>
          <a:p>
            <a:endParaRPr lang="en-US" dirty="0">
              <a:latin typeface="Cambria" pitchFamily="18" charset="0"/>
            </a:endParaRPr>
          </a:p>
          <a:p>
            <a:pPr>
              <a:buNone/>
            </a:pPr>
            <a:endParaRPr lang="en-US" dirty="0">
              <a:latin typeface="Cambria" pitchFamily="18" charset="0"/>
            </a:endParaRPr>
          </a:p>
          <a:p>
            <a:pPr>
              <a:buNone/>
            </a:pPr>
            <a:endParaRPr lang="en-IN" dirty="0">
              <a:latin typeface="Cambria" pitchFamily="18" charset="0"/>
            </a:endParaRPr>
          </a:p>
        </p:txBody>
      </p:sp>
    </p:spTree>
    <p:extLst>
      <p:ext uri="{BB962C8B-B14F-4D97-AF65-F5344CB8AC3E}">
        <p14:creationId xmlns:p14="http://schemas.microsoft.com/office/powerpoint/2010/main" val="528651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281</TotalTime>
  <Words>3573</Words>
  <Application>Microsoft Office PowerPoint</Application>
  <PresentationFormat>On-screen Show (4:3)</PresentationFormat>
  <Paragraphs>747</Paragraphs>
  <Slides>69</Slides>
  <Notes>1</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Clarity</vt:lpstr>
      <vt:lpstr>Unit – V</vt:lpstr>
      <vt:lpstr>Contents</vt:lpstr>
      <vt:lpstr>C++ I/O</vt:lpstr>
      <vt:lpstr>Streams in C++</vt:lpstr>
      <vt:lpstr>PowerPoint Presentation</vt:lpstr>
      <vt:lpstr>PowerPoint Presentation</vt:lpstr>
      <vt:lpstr>C++ stream classes</vt:lpstr>
      <vt:lpstr>Stream classes</vt:lpstr>
      <vt:lpstr>Unformatted I/O operations</vt:lpstr>
      <vt:lpstr>example</vt:lpstr>
      <vt:lpstr>PowerPoint Presentation</vt:lpstr>
      <vt:lpstr>PowerPoint Presentation</vt:lpstr>
      <vt:lpstr>PowerPoint Presentation</vt:lpstr>
      <vt:lpstr>Formatted I/O operations</vt:lpstr>
      <vt:lpstr>width</vt:lpstr>
      <vt:lpstr>precision</vt:lpstr>
      <vt:lpstr>Fill and setf</vt:lpstr>
      <vt:lpstr>manipulators</vt:lpstr>
      <vt:lpstr>File</vt:lpstr>
      <vt:lpstr>ASCII Text files </vt:lpstr>
      <vt:lpstr>Binary files</vt:lpstr>
      <vt:lpstr>File Handling in C++</vt:lpstr>
      <vt:lpstr> File Stream Classes </vt:lpstr>
      <vt:lpstr>fstream</vt:lpstr>
      <vt:lpstr>Functions used in File Handling</vt:lpstr>
      <vt:lpstr>Opening a file using open()</vt:lpstr>
      <vt:lpstr>OPENING FILE USING open()</vt:lpstr>
      <vt:lpstr>Open and close a file </vt:lpstr>
      <vt:lpstr>File Pointer</vt:lpstr>
      <vt:lpstr>Functions for Manipulating File Pointers</vt:lpstr>
      <vt:lpstr>PowerPoint Presentation</vt:lpstr>
      <vt:lpstr>Put( ) and get( ) functions</vt:lpstr>
      <vt:lpstr>read( ) and write( ) functions</vt:lpstr>
      <vt:lpstr>bool   is_open( );</vt:lpstr>
      <vt:lpstr> char get( )</vt:lpstr>
      <vt:lpstr>More functions</vt:lpstr>
      <vt:lpstr>Steps</vt:lpstr>
      <vt:lpstr>Program to write in a text file </vt:lpstr>
      <vt:lpstr>Program to read from text file and display it</vt:lpstr>
      <vt:lpstr>Program to count number of characters</vt:lpstr>
      <vt:lpstr>Program to count number of words</vt:lpstr>
      <vt:lpstr>Program to count number of lines</vt:lpstr>
      <vt:lpstr>Program to copy contents of file to another file.</vt:lpstr>
      <vt:lpstr>Program to understand all operations</vt:lpstr>
      <vt:lpstr>PowerPoint Presentation</vt:lpstr>
      <vt:lpstr>PowerPoint Presentation</vt:lpstr>
      <vt:lpstr>PowerPoint Presentation</vt:lpstr>
      <vt:lpstr>One more example</vt:lpstr>
      <vt:lpstr>PowerPoint Presentation</vt:lpstr>
      <vt:lpstr>PowerPoint Presentation</vt:lpstr>
      <vt:lpstr>PowerPoint Presentation</vt:lpstr>
      <vt:lpstr>Stream errors</vt:lpstr>
      <vt:lpstr>Error Flags</vt:lpstr>
      <vt:lpstr>PowerPoint Presentation</vt:lpstr>
      <vt:lpstr>Stream Errors</vt:lpstr>
      <vt:lpstr>Stream functions to check state</vt:lpstr>
      <vt:lpstr>Example</vt:lpstr>
      <vt:lpstr>PowerPoint Presentation</vt:lpstr>
      <vt:lpstr>PowerPoint Presentation</vt:lpstr>
      <vt:lpstr>PowerPoint Presentation</vt:lpstr>
      <vt:lpstr>Error Handling function in files</vt:lpstr>
      <vt:lpstr>Command line arguments in C++</vt:lpstr>
      <vt:lpstr>example</vt:lpstr>
      <vt:lpstr>Overloading stream insertion (&lt;&lt;) and extraction (&gt;&gt;) operators</vt:lpstr>
      <vt:lpstr>example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V</dc:title>
  <dc:creator>Administrator</dc:creator>
  <cp:lastModifiedBy>user</cp:lastModifiedBy>
  <cp:revision>55</cp:revision>
  <dcterms:created xsi:type="dcterms:W3CDTF">2016-08-19T03:27:57Z</dcterms:created>
  <dcterms:modified xsi:type="dcterms:W3CDTF">2016-09-08T05:33:54Z</dcterms:modified>
</cp:coreProperties>
</file>