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256" r:id="rId2"/>
    <p:sldId id="257" r:id="rId3"/>
    <p:sldId id="258" r:id="rId4"/>
    <p:sldId id="259" r:id="rId5"/>
    <p:sldId id="260" r:id="rId6"/>
    <p:sldId id="261" r:id="rId7"/>
    <p:sldId id="262" r:id="rId8"/>
    <p:sldId id="316" r:id="rId9"/>
    <p:sldId id="263" r:id="rId10"/>
    <p:sldId id="264" r:id="rId11"/>
    <p:sldId id="265" r:id="rId12"/>
    <p:sldId id="266" r:id="rId13"/>
    <p:sldId id="267" r:id="rId14"/>
    <p:sldId id="268" r:id="rId15"/>
    <p:sldId id="269" r:id="rId16"/>
    <p:sldId id="270" r:id="rId17"/>
    <p:sldId id="324" r:id="rId18"/>
    <p:sldId id="318" r:id="rId19"/>
    <p:sldId id="317" r:id="rId20"/>
    <p:sldId id="325" r:id="rId21"/>
    <p:sldId id="326" r:id="rId22"/>
    <p:sldId id="327" r:id="rId23"/>
    <p:sldId id="328" r:id="rId24"/>
    <p:sldId id="331" r:id="rId25"/>
    <p:sldId id="329" r:id="rId26"/>
    <p:sldId id="330" r:id="rId27"/>
    <p:sldId id="271" r:id="rId28"/>
    <p:sldId id="272" r:id="rId29"/>
    <p:sldId id="273" r:id="rId30"/>
    <p:sldId id="274" r:id="rId31"/>
    <p:sldId id="322" r:id="rId32"/>
    <p:sldId id="319" r:id="rId33"/>
    <p:sldId id="275" r:id="rId34"/>
    <p:sldId id="320" r:id="rId35"/>
    <p:sldId id="347" r:id="rId36"/>
    <p:sldId id="276" r:id="rId37"/>
    <p:sldId id="323" r:id="rId38"/>
    <p:sldId id="278" r:id="rId39"/>
    <p:sldId id="277" r:id="rId40"/>
    <p:sldId id="279" r:id="rId41"/>
    <p:sldId id="280" r:id="rId42"/>
    <p:sldId id="281" r:id="rId43"/>
    <p:sldId id="282" r:id="rId44"/>
    <p:sldId id="283" r:id="rId45"/>
    <p:sldId id="284" r:id="rId46"/>
    <p:sldId id="285" r:id="rId47"/>
    <p:sldId id="286" r:id="rId48"/>
    <p:sldId id="287" r:id="rId49"/>
    <p:sldId id="288" r:id="rId50"/>
    <p:sldId id="333" r:id="rId51"/>
    <p:sldId id="332" r:id="rId52"/>
    <p:sldId id="289" r:id="rId53"/>
    <p:sldId id="290" r:id="rId54"/>
    <p:sldId id="291" r:id="rId55"/>
    <p:sldId id="292" r:id="rId56"/>
    <p:sldId id="293" r:id="rId57"/>
    <p:sldId id="294" r:id="rId58"/>
    <p:sldId id="295" r:id="rId59"/>
    <p:sldId id="296" r:id="rId60"/>
    <p:sldId id="297" r:id="rId61"/>
    <p:sldId id="298" r:id="rId62"/>
    <p:sldId id="299" r:id="rId63"/>
    <p:sldId id="348" r:id="rId64"/>
    <p:sldId id="340" r:id="rId65"/>
    <p:sldId id="341" r:id="rId66"/>
    <p:sldId id="342" r:id="rId67"/>
    <p:sldId id="343" r:id="rId68"/>
    <p:sldId id="344" r:id="rId69"/>
    <p:sldId id="345" r:id="rId70"/>
    <p:sldId id="346" r:id="rId71"/>
    <p:sldId id="300" r:id="rId72"/>
    <p:sldId id="301" r:id="rId73"/>
    <p:sldId id="302" r:id="rId74"/>
    <p:sldId id="303" r:id="rId75"/>
    <p:sldId id="304" r:id="rId76"/>
    <p:sldId id="306" r:id="rId77"/>
    <p:sldId id="307" r:id="rId78"/>
    <p:sldId id="308" r:id="rId79"/>
    <p:sldId id="309" r:id="rId80"/>
    <p:sldId id="310" r:id="rId81"/>
    <p:sldId id="311" r:id="rId82"/>
    <p:sldId id="312" r:id="rId83"/>
    <p:sldId id="313" r:id="rId84"/>
    <p:sldId id="314" r:id="rId85"/>
    <p:sldId id="315"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37"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38"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39"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40" name="PlaceHolder 5"/>
          <p:cNvSpPr>
            <a:spLocks noGrp="1"/>
          </p:cNvSpPr>
          <p:nvPr>
            <p:ph type="sldNum"/>
          </p:nvPr>
        </p:nvSpPr>
        <p:spPr>
          <a:xfrm>
            <a:off x="4278960" y="10157400"/>
            <a:ext cx="3280680" cy="534240"/>
          </a:xfrm>
          <a:prstGeom prst="rect">
            <a:avLst/>
          </a:prstGeom>
        </p:spPr>
        <p:txBody>
          <a:bodyPr lIns="0" tIns="0" rIns="0" bIns="0" anchor="b"/>
          <a:lstStyle/>
          <a:p>
            <a:pPr algn="r"/>
            <a:fld id="{534D60A7-FFAD-4415-951E-CDD91E0E35AC}"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41266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343400"/>
            <a:ext cx="5484960" cy="411336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332" name="CustomShape 2"/>
          <p:cNvSpPr/>
          <p:nvPr/>
        </p:nvSpPr>
        <p:spPr>
          <a:xfrm>
            <a:off x="3884760" y="8685360"/>
            <a:ext cx="2970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BA77A4-A2F3-4289-B5B3-E5E620522096}" type="slidenum">
              <a:rPr lang="en-IN" sz="1200" b="0" strike="noStrike" spc="-1">
                <a:solidFill>
                  <a:srgbClr val="000000"/>
                </a:solidFill>
                <a:uFill>
                  <a:solidFill>
                    <a:srgbClr val="FFFFFF"/>
                  </a:solidFill>
                </a:uFill>
                <a:latin typeface="+mn-lt"/>
                <a:ea typeface="+mn-ea"/>
              </a:rPr>
              <a:t>56</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Unit 3 Virtual Function</a:t>
            </a:r>
            <a:endParaRPr lang="en-IN" sz="1800" b="0" strike="noStrike" spc="-1">
              <a:solidFill>
                <a:srgbClr val="000000"/>
              </a:solidFill>
              <a:uFill>
                <a:solidFill>
                  <a:srgbClr val="FFFFFF"/>
                </a:solidFill>
              </a:uFill>
              <a:latin typeface="Arial"/>
            </a:endParaRPr>
          </a:p>
        </p:txBody>
      </p:sp>
      <p:sp>
        <p:nvSpPr>
          <p:cNvPr id="42"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US" dirty="0" smtClean="0"/>
              <a:t>Memory </a:t>
            </a:r>
            <a:r>
              <a:rPr lang="en-US" dirty="0"/>
              <a:t>Management: new and delete, pointers to objects, Accessing array using pointers, function pointers, Pointers to pointers, Friend function, Static function, this pointer, Virtual function, Dynamic binding</a:t>
            </a:r>
            <a:endParaRPr lang="en-IN" sz="1800" b="0" strike="noStrike" spc="-1" dirty="0">
              <a:solidFill>
                <a:srgbClr val="000000"/>
              </a:solidFill>
              <a:uFill>
                <a:solidFill>
                  <a:srgbClr val="FFFFFF"/>
                </a:solidFill>
              </a:uFill>
              <a:latin typeface="Arial"/>
            </a:endParaRPr>
          </a:p>
        </p:txBody>
      </p:sp>
      <p:pic>
        <p:nvPicPr>
          <p:cNvPr id="43" name="Picture 4"/>
          <p:cNvPicPr/>
          <p:nvPr/>
        </p:nvPicPr>
        <p:blipFill>
          <a:blip r:embed="rId2"/>
          <a:stretch/>
        </p:blipFill>
        <p:spPr>
          <a:xfrm>
            <a:off x="0" y="0"/>
            <a:ext cx="1141560" cy="1217880"/>
          </a:xfrm>
          <a:prstGeom prst="rect">
            <a:avLst/>
          </a:prstGeom>
          <a:ln>
            <a:noFill/>
          </a:ln>
        </p:spPr>
      </p:pic>
      <p:sp>
        <p:nvSpPr>
          <p:cNvPr id="44"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err="1" smtClean="0">
                <a:solidFill>
                  <a:srgbClr val="000000"/>
                </a:solidFill>
                <a:uFill>
                  <a:solidFill>
                    <a:srgbClr val="FFFFFF"/>
                  </a:solidFill>
                </a:uFill>
                <a:latin typeface="Calibri"/>
                <a:ea typeface="DejaVu Sans"/>
              </a:rPr>
              <a:t>VIIT,Pune</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Trebuchet MS"/>
                <a:ea typeface="DejaVu Sans"/>
              </a:rPr>
              <a:t>Pointer Assignments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74"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dirty="0">
                <a:solidFill>
                  <a:srgbClr val="000000"/>
                </a:solidFill>
                <a:uFill>
                  <a:solidFill>
                    <a:srgbClr val="FFFFFF"/>
                  </a:solidFill>
                </a:uFill>
                <a:latin typeface="Century Schoolbook"/>
                <a:ea typeface="DejaVu Sans"/>
              </a:rPr>
              <a:t>#include &lt;</a:t>
            </a:r>
            <a:r>
              <a:rPr lang="en-IN" sz="2400" b="0" strike="noStrike" spc="-1" dirty="0" err="1">
                <a:solidFill>
                  <a:srgbClr val="000000"/>
                </a:solidFill>
                <a:uFill>
                  <a:solidFill>
                    <a:srgbClr val="FFFFFF"/>
                  </a:solidFill>
                </a:uFill>
                <a:latin typeface="Century Schoolbook"/>
                <a:ea typeface="DejaVu Sans"/>
              </a:rPr>
              <a:t>stdio.h</a:t>
            </a:r>
            <a:r>
              <a:rPr lang="en-IN" sz="2400" b="0" strike="noStrike" spc="-1" dirty="0">
                <a:solidFill>
                  <a:srgbClr val="000000"/>
                </a:solidFill>
                <a:uFill>
                  <a:solidFill>
                    <a:srgbClr val="FFFFFF"/>
                  </a:solidFill>
                </a:uFill>
                <a:latin typeface="Century Schoolbook"/>
                <a:ea typeface="DejaVu Sans"/>
              </a:rPr>
              <a:t>&gt;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main(void)</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x;</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*p1, *p2;</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p1 = &amp;x;</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p2 = p1;</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printf</a:t>
            </a:r>
            <a:r>
              <a:rPr lang="en-IN" sz="2400" b="0" strike="noStrike" spc="-1" dirty="0">
                <a:solidFill>
                  <a:srgbClr val="000000"/>
                </a:solidFill>
                <a:uFill>
                  <a:solidFill>
                    <a:srgbClr val="FFFFFF"/>
                  </a:solidFill>
                </a:uFill>
                <a:latin typeface="Century Schoolbook"/>
                <a:ea typeface="DejaVu Sans"/>
              </a:rPr>
              <a:t>(" %p", p2); /* print the address of x, not x's value!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return 0;</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457200" indent="-45576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Both p1 and p2 now point to x. The address of x is displayed by using the %p </a:t>
            </a:r>
            <a:r>
              <a:rPr lang="en-IN" sz="2400" b="0" strike="noStrike" spc="-1" dirty="0" err="1">
                <a:solidFill>
                  <a:srgbClr val="000000"/>
                </a:solidFill>
                <a:uFill>
                  <a:solidFill>
                    <a:srgbClr val="FFFFFF"/>
                  </a:solidFill>
                </a:uFill>
                <a:latin typeface="Century Schoolbook"/>
                <a:ea typeface="DejaVu Sans"/>
              </a:rPr>
              <a:t>printf</a:t>
            </a:r>
            <a:r>
              <a:rPr lang="en-IN" sz="2400" b="0" strike="noStrike" spc="-1" dirty="0">
                <a:solidFill>
                  <a:srgbClr val="000000"/>
                </a:solidFill>
                <a:uFill>
                  <a:solidFill>
                    <a:srgbClr val="FFFFFF"/>
                  </a:solidFill>
                </a:uFill>
                <a:latin typeface="Century Schoolbook"/>
                <a:ea typeface="DejaVu Sans"/>
              </a:rPr>
              <a:t>( ) format </a:t>
            </a:r>
            <a:r>
              <a:rPr lang="en-IN" sz="2400" b="0" strike="noStrike" spc="-1" dirty="0" err="1">
                <a:solidFill>
                  <a:srgbClr val="000000"/>
                </a:solidFill>
                <a:uFill>
                  <a:solidFill>
                    <a:srgbClr val="FFFFFF"/>
                  </a:solidFill>
                </a:uFill>
                <a:latin typeface="Century Schoolbook"/>
                <a:ea typeface="DejaVu Sans"/>
              </a:rPr>
              <a:t>specifier</a:t>
            </a:r>
            <a:r>
              <a:rPr lang="en-IN" sz="2400" b="0" strike="noStrike" spc="-1" dirty="0">
                <a:solidFill>
                  <a:srgbClr val="000000"/>
                </a:solidFill>
                <a:uFill>
                  <a:solidFill>
                    <a:srgbClr val="FFFFFF"/>
                  </a:solidFill>
                </a:uFill>
                <a:latin typeface="Century Schoolbook"/>
                <a:ea typeface="DejaVu Sans"/>
              </a:rPr>
              <a:t>, which causes </a:t>
            </a:r>
            <a:r>
              <a:rPr lang="en-IN" sz="2400" b="0" strike="noStrike" spc="-1" dirty="0" err="1">
                <a:solidFill>
                  <a:srgbClr val="000000"/>
                </a:solidFill>
                <a:uFill>
                  <a:solidFill>
                    <a:srgbClr val="FFFFFF"/>
                  </a:solidFill>
                </a:uFill>
                <a:latin typeface="Century Schoolbook"/>
                <a:ea typeface="DejaVu Sans"/>
              </a:rPr>
              <a:t>printf</a:t>
            </a:r>
            <a:r>
              <a:rPr lang="en-IN" sz="2400" b="0" strike="noStrike" spc="-1" dirty="0">
                <a:solidFill>
                  <a:srgbClr val="000000"/>
                </a:solidFill>
                <a:uFill>
                  <a:solidFill>
                    <a:srgbClr val="FFFFFF"/>
                  </a:solidFill>
                </a:uFill>
                <a:latin typeface="Century Schoolbook"/>
                <a:ea typeface="DejaVu Sans"/>
              </a:rPr>
              <a:t>( ) to display an address in the format used by the host computer.</a:t>
            </a:r>
            <a:endParaRPr lang="en-IN" sz="16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75" name="Picture 4"/>
          <p:cNvPicPr/>
          <p:nvPr/>
        </p:nvPicPr>
        <p:blipFill>
          <a:blip r:embed="rId2"/>
          <a:stretch/>
        </p:blipFill>
        <p:spPr>
          <a:xfrm>
            <a:off x="0" y="0"/>
            <a:ext cx="1141560" cy="1217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Arithmetic</a:t>
            </a:r>
            <a:endParaRPr lang="en-IN" sz="1800" b="0" strike="noStrike" spc="-1">
              <a:solidFill>
                <a:srgbClr val="000000"/>
              </a:solidFill>
              <a:uFill>
                <a:solidFill>
                  <a:srgbClr val="FFFFFF"/>
                </a:solidFill>
              </a:uFill>
              <a:latin typeface="Arial"/>
            </a:endParaRPr>
          </a:p>
        </p:txBody>
      </p:sp>
      <p:sp>
        <p:nvSpPr>
          <p:cNvPr id="78"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There are only two arithmetic operations that you may use on pointers: addition and subtraction.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smtClean="0">
                <a:solidFill>
                  <a:srgbClr val="000000"/>
                </a:solidFill>
                <a:uFill>
                  <a:solidFill>
                    <a:srgbClr val="FFFFFF"/>
                  </a:solidFill>
                </a:uFill>
                <a:latin typeface="Century Schoolbook"/>
                <a:ea typeface="DejaVu Sans"/>
              </a:rPr>
              <a:t>let </a:t>
            </a:r>
            <a:r>
              <a:rPr lang="en-IN" sz="2400" b="0" strike="noStrike" spc="-1" dirty="0">
                <a:solidFill>
                  <a:srgbClr val="000000"/>
                </a:solidFill>
                <a:uFill>
                  <a:solidFill>
                    <a:srgbClr val="FFFFFF"/>
                  </a:solidFill>
                </a:uFill>
                <a:latin typeface="Century Schoolbook"/>
                <a:ea typeface="DejaVu Sans"/>
              </a:rPr>
              <a:t>p1 be an integer pointer with a current value of 2000. Also, assume integers are 2 bytes long. After the expression</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1" i="1" strike="noStrike" spc="-1" dirty="0">
                <a:solidFill>
                  <a:srgbClr val="000000"/>
                </a:solidFill>
                <a:uFill>
                  <a:solidFill>
                    <a:srgbClr val="FFFFFF"/>
                  </a:solidFill>
                </a:uFill>
                <a:latin typeface="Century Schoolbook"/>
                <a:ea typeface="DejaVu Sans"/>
              </a:rPr>
              <a:t>p1++;</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p1 contains 2002, not 2001</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79" name="Picture 4"/>
          <p:cNvPicPr/>
          <p:nvPr/>
        </p:nvPicPr>
        <p:blipFill>
          <a:blip r:embed="rId2"/>
          <a:stretch/>
        </p:blipFill>
        <p:spPr>
          <a:xfrm>
            <a:off x="0" y="0"/>
            <a:ext cx="1141560" cy="1217880"/>
          </a:xfrm>
          <a:prstGeom prst="rect">
            <a:avLst/>
          </a:prstGeom>
          <a:ln>
            <a:noFill/>
          </a:ln>
        </p:spPr>
      </p:pic>
      <p:sp>
        <p:nvSpPr>
          <p:cNvPr id="80"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Arithmetic</a:t>
            </a:r>
            <a:endParaRPr lang="en-IN" sz="1800" b="0" strike="noStrike" spc="-1">
              <a:solidFill>
                <a:srgbClr val="000000"/>
              </a:solidFill>
              <a:uFill>
                <a:solidFill>
                  <a:srgbClr val="FFFFFF"/>
                </a:solidFill>
              </a:uFill>
              <a:latin typeface="Arial"/>
            </a:endParaRPr>
          </a:p>
        </p:txBody>
      </p:sp>
      <p:sp>
        <p:nvSpPr>
          <p:cNvPr id="82"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The same is true of decrements. For example, assuming that p1 has the value 2000, the expression</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p1-</a:t>
            </a:r>
            <a:r>
              <a:rPr lang="en-IN" sz="2400" b="0" strike="noStrike" spc="-1" dirty="0" smtClean="0">
                <a:solidFill>
                  <a:srgbClr val="000000"/>
                </a:solidFill>
                <a:uFill>
                  <a:solidFill>
                    <a:srgbClr val="FFFFFF"/>
                  </a:solidFill>
                </a:uFill>
                <a:latin typeface="Century Schoolbook"/>
                <a:ea typeface="DejaVu Sans"/>
              </a:rPr>
              <a:t>-;    causes </a:t>
            </a:r>
            <a:r>
              <a:rPr lang="en-IN" sz="2400" b="0" strike="noStrike" spc="-1" dirty="0">
                <a:solidFill>
                  <a:srgbClr val="000000"/>
                </a:solidFill>
                <a:uFill>
                  <a:solidFill>
                    <a:srgbClr val="FFFFFF"/>
                  </a:solidFill>
                </a:uFill>
                <a:latin typeface="Century Schoolbook"/>
                <a:ea typeface="DejaVu Sans"/>
              </a:rPr>
              <a:t>p1 to have the value 1998.</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When applied to character pointers, this will appear as "normal" arithmetic because characters are always 1 byte long.</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You are not limited to the increment and decrement operators. For example, you may add or subtract integers to or from pointers.</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p1 = p1 + 12;</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83" name="Picture 4"/>
          <p:cNvPicPr/>
          <p:nvPr/>
        </p:nvPicPr>
        <p:blipFill>
          <a:blip r:embed="rId2"/>
          <a:stretch/>
        </p:blipFill>
        <p:spPr>
          <a:xfrm>
            <a:off x="0" y="0"/>
            <a:ext cx="1141560" cy="1217880"/>
          </a:xfrm>
          <a:prstGeom prst="rect">
            <a:avLst/>
          </a:prstGeom>
          <a:ln>
            <a:noFill/>
          </a:ln>
        </p:spPr>
      </p:pic>
      <p:sp>
        <p:nvSpPr>
          <p:cNvPr id="84"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Arithmetic</a:t>
            </a:r>
            <a:endParaRPr lang="en-IN" sz="1800" b="0" strike="noStrike" spc="-1">
              <a:solidFill>
                <a:srgbClr val="000000"/>
              </a:solidFill>
              <a:uFill>
                <a:solidFill>
                  <a:srgbClr val="FFFFFF"/>
                </a:solidFill>
              </a:uFill>
              <a:latin typeface="Arial"/>
            </a:endParaRPr>
          </a:p>
        </p:txBody>
      </p:sp>
      <p:sp>
        <p:nvSpPr>
          <p:cNvPr id="86"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87" name="Picture 4"/>
          <p:cNvPicPr/>
          <p:nvPr/>
        </p:nvPicPr>
        <p:blipFill>
          <a:blip r:embed="rId2"/>
          <a:stretch/>
        </p:blipFill>
        <p:spPr>
          <a:xfrm>
            <a:off x="0" y="0"/>
            <a:ext cx="1141560" cy="1217880"/>
          </a:xfrm>
          <a:prstGeom prst="rect">
            <a:avLst/>
          </a:prstGeom>
          <a:ln>
            <a:noFill/>
          </a:ln>
        </p:spPr>
      </p:pic>
      <p:sp>
        <p:nvSpPr>
          <p:cNvPr id="88"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pic>
        <p:nvPicPr>
          <p:cNvPr id="89" name="Picture 2"/>
          <p:cNvPicPr/>
          <p:nvPr/>
        </p:nvPicPr>
        <p:blipFill>
          <a:blip r:embed="rId3"/>
          <a:stretch/>
        </p:blipFill>
        <p:spPr>
          <a:xfrm>
            <a:off x="762000" y="1371600"/>
            <a:ext cx="7162800" cy="4951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Comparisons</a:t>
            </a:r>
            <a:endParaRPr lang="en-IN" sz="1800" b="0" strike="noStrike" spc="-1">
              <a:solidFill>
                <a:srgbClr val="000000"/>
              </a:solidFill>
              <a:uFill>
                <a:solidFill>
                  <a:srgbClr val="FFFFFF"/>
                </a:solidFill>
              </a:uFill>
              <a:latin typeface="Arial"/>
            </a:endParaRPr>
          </a:p>
        </p:txBody>
      </p:sp>
      <p:sp>
        <p:nvSpPr>
          <p:cNvPr id="91"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76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You can compare two pointers in a relational expression. For instance, given two pointers p and q,</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a:t>
            </a:r>
            <a:r>
              <a:rPr lang="en-IN" sz="2400" b="0" i="1" strike="noStrike" spc="-1">
                <a:solidFill>
                  <a:srgbClr val="000000"/>
                </a:solidFill>
                <a:uFill>
                  <a:solidFill>
                    <a:srgbClr val="FFFFFF"/>
                  </a:solidFill>
                </a:uFill>
                <a:latin typeface="Century Schoolbook"/>
                <a:ea typeface="DejaVu Sans"/>
              </a:rPr>
              <a:t>if(p&lt;q) printf("p points to lower memory than q\n");</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pointer comparisons are used when two or more pointers point to a common object, such as an array</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92" name="Picture 4"/>
          <p:cNvPicPr/>
          <p:nvPr/>
        </p:nvPicPr>
        <p:blipFill>
          <a:blip r:embed="rId2"/>
          <a:stretch/>
        </p:blipFill>
        <p:spPr>
          <a:xfrm>
            <a:off x="0" y="0"/>
            <a:ext cx="1141560" cy="1217880"/>
          </a:xfrm>
          <a:prstGeom prst="rect">
            <a:avLst/>
          </a:prstGeom>
          <a:ln>
            <a:noFill/>
          </a:ln>
        </p:spPr>
      </p:pic>
      <p:sp>
        <p:nvSpPr>
          <p:cNvPr id="93"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Example</a:t>
            </a:r>
            <a:endParaRPr lang="en-IN" sz="1800" b="0" strike="noStrike" spc="-1">
              <a:solidFill>
                <a:srgbClr val="000000"/>
              </a:solidFill>
              <a:uFill>
                <a:solidFill>
                  <a:srgbClr val="FFFFFF"/>
                </a:solidFill>
              </a:uFill>
              <a:latin typeface="Arial"/>
            </a:endParaRPr>
          </a:p>
        </p:txBody>
      </p:sp>
      <p:sp>
        <p:nvSpPr>
          <p:cNvPr id="95" name="CustomShape 2"/>
          <p:cNvSpPr/>
          <p:nvPr/>
        </p:nvSpPr>
        <p:spPr>
          <a:xfrm>
            <a:off x="0" y="1219320"/>
            <a:ext cx="4570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500" b="0" strike="noStrike" spc="-1">
                <a:solidFill>
                  <a:srgbClr val="000000"/>
                </a:solidFill>
                <a:uFill>
                  <a:solidFill>
                    <a:srgbClr val="FFFFFF"/>
                  </a:solidFill>
                </a:uFill>
                <a:latin typeface="Century Schoolbook"/>
                <a:ea typeface="DejaVu Sans"/>
              </a:rPr>
              <a:t>#include &lt;stdio.h&gt;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#include &lt;stdlib.h&gt;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#define SIZE 50</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void push(int i);</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int pop(void);</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int *tos, *p1, stack[SIZE];</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int main(void)</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int value;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tos = stack; /* tos points to the top of 			stack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p1 = stack; /* initialize p1 */</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96" name="Picture 4"/>
          <p:cNvPicPr/>
          <p:nvPr/>
        </p:nvPicPr>
        <p:blipFill>
          <a:blip r:embed="rId2"/>
          <a:stretch/>
        </p:blipFill>
        <p:spPr>
          <a:xfrm>
            <a:off x="0" y="0"/>
            <a:ext cx="1141560" cy="1217880"/>
          </a:xfrm>
          <a:prstGeom prst="rect">
            <a:avLst/>
          </a:prstGeom>
          <a:ln>
            <a:noFill/>
          </a:ln>
        </p:spPr>
      </p:pic>
      <p:sp>
        <p:nvSpPr>
          <p:cNvPr id="97"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98" name="CustomShape 4"/>
          <p:cNvSpPr/>
          <p:nvPr/>
        </p:nvSpPr>
        <p:spPr>
          <a:xfrm>
            <a:off x="4572000" y="1307160"/>
            <a:ext cx="4570560" cy="5104080"/>
          </a:xfrm>
          <a:prstGeom prst="rect">
            <a:avLst/>
          </a:prstGeom>
          <a:noFill/>
          <a:ln>
            <a:noFill/>
          </a:ln>
        </p:spPr>
        <p:style>
          <a:lnRef idx="0">
            <a:scrgbClr r="0" g="0" b="0"/>
          </a:lnRef>
          <a:fillRef idx="0">
            <a:scrgbClr r="0" g="0" b="0"/>
          </a:fillRef>
          <a:effectRef idx="0">
            <a:scrgbClr r="0" g="0" b="0"/>
          </a:effectRef>
          <a:fontRef idx="minor"/>
        </p:style>
      </p:sp>
      <p:sp>
        <p:nvSpPr>
          <p:cNvPr id="99" name="CustomShape 5"/>
          <p:cNvSpPr/>
          <p:nvPr/>
        </p:nvSpPr>
        <p:spPr>
          <a:xfrm>
            <a:off x="4572000" y="1307160"/>
            <a:ext cx="4570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500" b="0" strike="noStrike" spc="-1" dirty="0">
                <a:solidFill>
                  <a:srgbClr val="000000"/>
                </a:solidFill>
                <a:uFill>
                  <a:solidFill>
                    <a:srgbClr val="FFFFFF"/>
                  </a:solidFill>
                </a:uFill>
                <a:latin typeface="Century Schoolbook"/>
                <a:ea typeface="DejaVu Sans"/>
              </a:rPr>
              <a:t>do {</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a:t>
            </a:r>
            <a:r>
              <a:rPr lang="en-IN" sz="1500" b="0" strike="noStrike" spc="-1" dirty="0" err="1" smtClean="0">
                <a:solidFill>
                  <a:srgbClr val="000000"/>
                </a:solidFill>
                <a:uFill>
                  <a:solidFill>
                    <a:srgbClr val="FFFFFF"/>
                  </a:solidFill>
                </a:uFill>
                <a:latin typeface="Century Schoolbook"/>
                <a:ea typeface="DejaVu Sans"/>
              </a:rPr>
              <a:t>printf</a:t>
            </a:r>
            <a:r>
              <a:rPr lang="en-IN" sz="1500" b="0" strike="noStrike" spc="-1" dirty="0">
                <a:solidFill>
                  <a:srgbClr val="000000"/>
                </a:solidFill>
                <a:uFill>
                  <a:solidFill>
                    <a:srgbClr val="FFFFFF"/>
                  </a:solidFill>
                </a:uFill>
                <a:latin typeface="Century Schoolbook"/>
                <a:ea typeface="DejaVu Sans"/>
              </a:rPr>
              <a:t>("Enter value: ");</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a:t>
            </a:r>
            <a:r>
              <a:rPr lang="en-IN" sz="1500" b="0" strike="noStrike" spc="-1" dirty="0" err="1" smtClean="0">
                <a:solidFill>
                  <a:srgbClr val="000000"/>
                </a:solidFill>
                <a:uFill>
                  <a:solidFill>
                    <a:srgbClr val="FFFFFF"/>
                  </a:solidFill>
                </a:uFill>
                <a:latin typeface="Century Schoolbook"/>
                <a:ea typeface="DejaVu Sans"/>
              </a:rPr>
              <a:t>scanf</a:t>
            </a:r>
            <a:r>
              <a:rPr lang="en-IN" sz="1500" b="0" strike="noStrike" spc="-1" dirty="0">
                <a:solidFill>
                  <a:srgbClr val="000000"/>
                </a:solidFill>
                <a:uFill>
                  <a:solidFill>
                    <a:srgbClr val="FFFFFF"/>
                  </a:solidFill>
                </a:uFill>
                <a:latin typeface="Century Schoolbook"/>
                <a:ea typeface="DejaVu Sans"/>
              </a:rPr>
              <a:t>("%d", &amp;value);</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a:t>
            </a:r>
            <a:r>
              <a:rPr lang="en-IN" sz="1500" b="0" strike="noStrike" spc="-1" dirty="0" smtClean="0">
                <a:solidFill>
                  <a:srgbClr val="000000"/>
                </a:solidFill>
                <a:uFill>
                  <a:solidFill>
                    <a:srgbClr val="FFFFFF"/>
                  </a:solidFill>
                </a:uFill>
                <a:latin typeface="Century Schoolbook"/>
                <a:ea typeface="DejaVu Sans"/>
              </a:rPr>
              <a:t>if(value</a:t>
            </a:r>
            <a:r>
              <a:rPr lang="en-IN" sz="1500" b="0" strike="noStrike" spc="-1" dirty="0">
                <a:solidFill>
                  <a:srgbClr val="000000"/>
                </a:solidFill>
                <a:uFill>
                  <a:solidFill>
                    <a:srgbClr val="FFFFFF"/>
                  </a:solidFill>
                </a:uFill>
                <a:latin typeface="Century Schoolbook"/>
                <a:ea typeface="DejaVu Sans"/>
              </a:rPr>
              <a:t>!=0) push(value);</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a:t>
            </a:r>
            <a:r>
              <a:rPr lang="en-IN" sz="1500" b="0" strike="noStrike" spc="-1" dirty="0" smtClean="0">
                <a:solidFill>
                  <a:srgbClr val="000000"/>
                </a:solidFill>
                <a:uFill>
                  <a:solidFill>
                    <a:srgbClr val="FFFFFF"/>
                  </a:solidFill>
                </a:uFill>
                <a:latin typeface="Century Schoolbook"/>
                <a:ea typeface="DejaVu Sans"/>
              </a:rPr>
              <a:t>else</a:t>
            </a:r>
          </a:p>
          <a:p>
            <a:pPr algn="just">
              <a:lnSpc>
                <a:spcPct val="100000"/>
              </a:lnSpc>
            </a:pPr>
            <a:r>
              <a:rPr lang="en-IN" sz="1500" spc="-1" dirty="0">
                <a:solidFill>
                  <a:srgbClr val="000000"/>
                </a:solidFill>
                <a:uFill>
                  <a:solidFill>
                    <a:srgbClr val="FFFFFF"/>
                  </a:solidFill>
                </a:uFill>
                <a:latin typeface="Century Schoolbook"/>
                <a:ea typeface="DejaVu Sans"/>
              </a:rPr>
              <a:t> </a:t>
            </a:r>
            <a:r>
              <a:rPr lang="en-IN" sz="1500" spc="-1" dirty="0" smtClean="0">
                <a:solidFill>
                  <a:srgbClr val="000000"/>
                </a:solidFill>
                <a:uFill>
                  <a:solidFill>
                    <a:srgbClr val="FFFFFF"/>
                  </a:solidFill>
                </a:uFill>
                <a:latin typeface="Century Schoolbook"/>
                <a:ea typeface="DejaVu Sans"/>
              </a:rPr>
              <a:t>                </a:t>
            </a:r>
            <a:r>
              <a:rPr lang="en-IN" sz="1500" b="0" strike="noStrike" spc="-1" dirty="0" smtClean="0">
                <a:solidFill>
                  <a:srgbClr val="000000"/>
                </a:solidFill>
                <a:uFill>
                  <a:solidFill>
                    <a:srgbClr val="FFFFFF"/>
                  </a:solidFill>
                </a:uFill>
                <a:latin typeface="Century Schoolbook"/>
                <a:ea typeface="DejaVu Sans"/>
              </a:rPr>
              <a:t> </a:t>
            </a:r>
            <a:r>
              <a:rPr lang="en-IN" sz="1500" b="0" strike="noStrike" spc="-1" dirty="0" err="1">
                <a:solidFill>
                  <a:srgbClr val="000000"/>
                </a:solidFill>
                <a:uFill>
                  <a:solidFill>
                    <a:srgbClr val="FFFFFF"/>
                  </a:solidFill>
                </a:uFill>
                <a:latin typeface="Century Schoolbook"/>
                <a:ea typeface="DejaVu Sans"/>
              </a:rPr>
              <a:t>printf</a:t>
            </a:r>
            <a:r>
              <a:rPr lang="en-IN" sz="1500" b="0" strike="noStrike" spc="-1" dirty="0">
                <a:solidFill>
                  <a:srgbClr val="000000"/>
                </a:solidFill>
                <a:uFill>
                  <a:solidFill>
                    <a:srgbClr val="FFFFFF"/>
                  </a:solidFill>
                </a:uFill>
                <a:latin typeface="Century Schoolbook"/>
                <a:ea typeface="DejaVu Sans"/>
              </a:rPr>
              <a:t>("value on top is %d\n", pop());</a:t>
            </a:r>
            <a:endParaRPr lang="en-IN" sz="1800" b="0" strike="noStrike" spc="-1" dirty="0">
              <a:solidFill>
                <a:srgbClr val="000000"/>
              </a:solidFill>
              <a:uFill>
                <a:solidFill>
                  <a:srgbClr val="FFFFFF"/>
                </a:solidFill>
              </a:uFill>
              <a:latin typeface="Arial"/>
            </a:endParaRPr>
          </a:p>
          <a:p>
            <a:pPr algn="just">
              <a:lnSpc>
                <a:spcPct val="100000"/>
              </a:lnSpc>
            </a:pPr>
            <a:r>
              <a:rPr lang="en-IN" sz="1500" spc="-1" dirty="0">
                <a:solidFill>
                  <a:srgbClr val="000000"/>
                </a:solidFill>
                <a:uFill>
                  <a:solidFill>
                    <a:srgbClr val="FFFFFF"/>
                  </a:solidFill>
                </a:uFill>
                <a:latin typeface="Century Schoolbook"/>
                <a:ea typeface="DejaVu Sans"/>
              </a:rPr>
              <a:t> </a:t>
            </a:r>
            <a:r>
              <a:rPr lang="en-IN" sz="1500" spc="-1" dirty="0" smtClean="0">
                <a:solidFill>
                  <a:srgbClr val="000000"/>
                </a:solidFill>
                <a:uFill>
                  <a:solidFill>
                    <a:srgbClr val="FFFFFF"/>
                  </a:solidFill>
                </a:uFill>
                <a:latin typeface="Century Schoolbook"/>
                <a:ea typeface="DejaVu Sans"/>
              </a:rPr>
              <a:t>      </a:t>
            </a:r>
            <a:r>
              <a:rPr lang="en-IN" sz="1500" b="0" strike="noStrike" spc="-1" dirty="0" smtClean="0">
                <a:solidFill>
                  <a:srgbClr val="000000"/>
                </a:solidFill>
                <a:uFill>
                  <a:solidFill>
                    <a:srgbClr val="FFFFFF"/>
                  </a:solidFill>
                </a:uFill>
                <a:latin typeface="Century Schoolbook"/>
                <a:ea typeface="DejaVu Sans"/>
              </a:rPr>
              <a:t>} </a:t>
            </a:r>
            <a:r>
              <a:rPr lang="en-IN" sz="1500" b="0" strike="noStrike" spc="-1" dirty="0">
                <a:solidFill>
                  <a:srgbClr val="000000"/>
                </a:solidFill>
                <a:uFill>
                  <a:solidFill>
                    <a:srgbClr val="FFFFFF"/>
                  </a:solidFill>
                </a:uFill>
                <a:latin typeface="Century Schoolbook"/>
                <a:ea typeface="DejaVu Sans"/>
              </a:rPr>
              <a:t>while(value</a:t>
            </a:r>
            <a:r>
              <a:rPr lang="en-IN" sz="1500" b="0" strike="noStrike" spc="-1" dirty="0" smtClean="0">
                <a:solidFill>
                  <a:srgbClr val="000000"/>
                </a:solidFill>
                <a:uFill>
                  <a:solidFill>
                    <a:srgbClr val="FFFFFF"/>
                  </a:solidFill>
                </a:uFill>
                <a:latin typeface="Century Schoolbook"/>
                <a:ea typeface="DejaVu Sans"/>
              </a:rPr>
              <a:t>! = -</a:t>
            </a:r>
            <a:r>
              <a:rPr lang="en-IN" sz="1500" b="0" strike="noStrike" spc="-1" dirty="0">
                <a:solidFill>
                  <a:srgbClr val="000000"/>
                </a:solidFill>
                <a:uFill>
                  <a:solidFill>
                    <a:srgbClr val="FFFFFF"/>
                  </a:solidFill>
                </a:uFill>
                <a:latin typeface="Century Schoolbook"/>
                <a:ea typeface="DejaVu Sans"/>
              </a:rPr>
              <a:t>1);</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return 0;</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void push(</a:t>
            </a:r>
            <a:r>
              <a:rPr lang="en-IN" sz="1500" b="0" strike="noStrike" spc="-1" dirty="0" err="1">
                <a:solidFill>
                  <a:srgbClr val="000000"/>
                </a:solidFill>
                <a:uFill>
                  <a:solidFill>
                    <a:srgbClr val="FFFFFF"/>
                  </a:solidFill>
                </a:uFill>
                <a:latin typeface="Century Schoolbook"/>
                <a:ea typeface="DejaVu Sans"/>
              </a:rPr>
              <a:t>int</a:t>
            </a:r>
            <a:r>
              <a:rPr lang="en-IN" sz="1500" b="0" strike="noStrike" spc="-1" dirty="0">
                <a:solidFill>
                  <a:srgbClr val="000000"/>
                </a:solidFill>
                <a:uFill>
                  <a:solidFill>
                    <a:srgbClr val="FFFFFF"/>
                  </a:solidFill>
                </a:uFill>
                <a:latin typeface="Century Schoolbook"/>
                <a:ea typeface="DejaVu Sans"/>
              </a:rPr>
              <a:t> </a:t>
            </a:r>
            <a:r>
              <a:rPr lang="en-IN" sz="1500" b="0" strike="noStrike" spc="-1" dirty="0" err="1">
                <a:solidFill>
                  <a:srgbClr val="000000"/>
                </a:solidFill>
                <a:uFill>
                  <a:solidFill>
                    <a:srgbClr val="FFFFFF"/>
                  </a:solidFill>
                </a:uFill>
                <a:latin typeface="Century Schoolbook"/>
                <a:ea typeface="DejaVu Sans"/>
              </a:rPr>
              <a:t>i</a:t>
            </a:r>
            <a:r>
              <a:rPr lang="en-IN" sz="15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p1++;</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a:t>
            </a:r>
            <a:r>
              <a:rPr lang="en-IN" sz="1500" b="0" strike="noStrike" spc="-1" dirty="0" smtClean="0">
                <a:solidFill>
                  <a:srgbClr val="000000"/>
                </a:solidFill>
                <a:uFill>
                  <a:solidFill>
                    <a:srgbClr val="FFFFFF"/>
                  </a:solidFill>
                </a:uFill>
                <a:latin typeface="Century Schoolbook"/>
                <a:ea typeface="DejaVu Sans"/>
              </a:rPr>
              <a:t>if(p1 == (</a:t>
            </a:r>
            <a:r>
              <a:rPr lang="en-IN" sz="1500" b="0" strike="noStrike" spc="-1" dirty="0" err="1">
                <a:solidFill>
                  <a:srgbClr val="000000"/>
                </a:solidFill>
                <a:uFill>
                  <a:solidFill>
                    <a:srgbClr val="FFFFFF"/>
                  </a:solidFill>
                </a:uFill>
                <a:latin typeface="Century Schoolbook"/>
                <a:ea typeface="DejaVu Sans"/>
              </a:rPr>
              <a:t>tos+SIZE</a:t>
            </a:r>
            <a:r>
              <a:rPr lang="en-IN" sz="1500" b="0" strike="noStrike" spc="-1" dirty="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a:t>
            </a:r>
            <a:r>
              <a:rPr lang="en-IN" sz="1500" b="0" strike="noStrike" spc="-1" dirty="0" err="1">
                <a:solidFill>
                  <a:srgbClr val="000000"/>
                </a:solidFill>
                <a:uFill>
                  <a:solidFill>
                    <a:srgbClr val="FFFFFF"/>
                  </a:solidFill>
                </a:uFill>
                <a:latin typeface="Century Schoolbook"/>
                <a:ea typeface="DejaVu Sans"/>
              </a:rPr>
              <a:t>printf</a:t>
            </a:r>
            <a:r>
              <a:rPr lang="en-IN" sz="1500" b="0" strike="noStrike" spc="-1" dirty="0">
                <a:solidFill>
                  <a:srgbClr val="000000"/>
                </a:solidFill>
                <a:uFill>
                  <a:solidFill>
                    <a:srgbClr val="FFFFFF"/>
                  </a:solidFill>
                </a:uFill>
                <a:latin typeface="Century Schoolbook"/>
                <a:ea typeface="DejaVu Sans"/>
              </a:rPr>
              <a:t>("Stack Overflow.\n");</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exit(1);</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*p1 = </a:t>
            </a:r>
            <a:r>
              <a:rPr lang="en-IN" sz="1500" b="0" strike="noStrike" spc="-1" dirty="0" err="1">
                <a:solidFill>
                  <a:srgbClr val="000000"/>
                </a:solidFill>
                <a:uFill>
                  <a:solidFill>
                    <a:srgbClr val="FFFFFF"/>
                  </a:solidFill>
                </a:uFill>
                <a:latin typeface="Century Schoolbook"/>
                <a:ea typeface="DejaVu Sans"/>
              </a:rPr>
              <a:t>i</a:t>
            </a:r>
            <a:r>
              <a:rPr lang="en-IN" sz="15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15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Example(Continue..)</a:t>
            </a:r>
            <a:endParaRPr lang="en-IN" sz="1800" b="0" strike="noStrike" spc="-1">
              <a:solidFill>
                <a:srgbClr val="000000"/>
              </a:solidFill>
              <a:uFill>
                <a:solidFill>
                  <a:srgbClr val="FFFFFF"/>
                </a:solidFill>
              </a:uFill>
              <a:latin typeface="Arial"/>
            </a:endParaRPr>
          </a:p>
        </p:txBody>
      </p:sp>
      <p:sp>
        <p:nvSpPr>
          <p:cNvPr id="101"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500" b="0" strike="noStrike" spc="-1">
                <a:solidFill>
                  <a:srgbClr val="000000"/>
                </a:solidFill>
                <a:uFill>
                  <a:solidFill>
                    <a:srgbClr val="FFFFFF"/>
                  </a:solidFill>
                </a:uFill>
                <a:latin typeface="Century Schoolbook"/>
                <a:ea typeface="DejaVu Sans"/>
              </a:rPr>
              <a:t>int pop(void)</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if(p1==tos)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printf("Stack Underflow.\n");</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exit(1);</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p1--;</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	return *(p1+1);</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In pop( ), the parentheses are necessary in the return statement. Without them, the statement would look like this:</a:t>
            </a:r>
            <a:endParaRPr lang="en-IN" sz="1800" b="0" strike="noStrike" spc="-1">
              <a:solidFill>
                <a:srgbClr val="000000"/>
              </a:solidFill>
              <a:uFill>
                <a:solidFill>
                  <a:srgbClr val="FFFFFF"/>
                </a:solidFill>
              </a:uFill>
              <a:latin typeface="Arial"/>
            </a:endParaRPr>
          </a:p>
          <a:p>
            <a:pPr algn="just">
              <a:lnSpc>
                <a:spcPct val="100000"/>
              </a:lnSpc>
            </a:pPr>
            <a:r>
              <a:rPr lang="en-IN" sz="2400" b="1" i="1" strike="noStrike" spc="-1">
                <a:solidFill>
                  <a:srgbClr val="000000"/>
                </a:solidFill>
                <a:uFill>
                  <a:solidFill>
                    <a:srgbClr val="FFFFFF"/>
                  </a:solidFill>
                </a:uFill>
                <a:latin typeface="Century Schoolbook"/>
                <a:ea typeface="DejaVu Sans"/>
              </a:rPr>
              <a:t>	return *p1 +1;</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which would return the </a:t>
            </a:r>
            <a:r>
              <a:rPr lang="en-IN" sz="2400" b="1" strike="noStrike" spc="-1">
                <a:solidFill>
                  <a:srgbClr val="000000"/>
                </a:solidFill>
                <a:uFill>
                  <a:solidFill>
                    <a:srgbClr val="FFFFFF"/>
                  </a:solidFill>
                </a:uFill>
                <a:latin typeface="Century Schoolbook"/>
                <a:ea typeface="DejaVu Sans"/>
              </a:rPr>
              <a:t>value at location p1 plus one</a:t>
            </a:r>
            <a:r>
              <a:rPr lang="en-IN" sz="2400" b="0" strike="noStrike" spc="-1">
                <a:solidFill>
                  <a:srgbClr val="000000"/>
                </a:solidFill>
                <a:uFill>
                  <a:solidFill>
                    <a:srgbClr val="FFFFFF"/>
                  </a:solidFill>
                </a:uFill>
                <a:latin typeface="Century Schoolbook"/>
                <a:ea typeface="DejaVu Sans"/>
              </a:rPr>
              <a:t>, </a:t>
            </a:r>
            <a:r>
              <a:rPr lang="en-IN" sz="2400" b="1" strike="noStrike" spc="-1">
                <a:solidFill>
                  <a:srgbClr val="000000"/>
                </a:solidFill>
                <a:uFill>
                  <a:solidFill>
                    <a:srgbClr val="FFFFFF"/>
                  </a:solidFill>
                </a:uFill>
                <a:latin typeface="Century Schoolbook"/>
                <a:ea typeface="DejaVu Sans"/>
              </a:rPr>
              <a:t>not the value of the location p1+1.</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102" name="Picture 4"/>
          <p:cNvPicPr/>
          <p:nvPr/>
        </p:nvPicPr>
        <p:blipFill>
          <a:blip r:embed="rId2"/>
          <a:stretch/>
        </p:blipFill>
        <p:spPr>
          <a:xfrm>
            <a:off x="0" y="0"/>
            <a:ext cx="1141560" cy="1217880"/>
          </a:xfrm>
          <a:prstGeom prst="rect">
            <a:avLst/>
          </a:prstGeom>
          <a:ln>
            <a:noFill/>
          </a:ln>
        </p:spPr>
      </p:pic>
      <p:sp>
        <p:nvSpPr>
          <p:cNvPr id="103"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3886200"/>
          </a:xfrm>
        </p:spPr>
        <p:txBody>
          <a:bodyPr anchor="t" anchorCtr="0"/>
          <a:lstStyle/>
          <a:p>
            <a:r>
              <a:rPr lang="en-US" b="1" dirty="0" smtClean="0">
                <a:solidFill>
                  <a:srgbClr val="FF0000"/>
                </a:solidFill>
              </a:rPr>
              <a:t>Array </a:t>
            </a:r>
            <a:r>
              <a:rPr lang="en-US" b="1" dirty="0">
                <a:solidFill>
                  <a:srgbClr val="FF0000"/>
                </a:solidFill>
              </a:rPr>
              <a:t>elements can be accessed using pointer notation as well as array notation</a:t>
            </a:r>
            <a:r>
              <a:rPr lang="en-US" dirty="0"/>
              <a:t>.</a:t>
            </a:r>
          </a:p>
          <a:p>
            <a:endParaRPr lang="en-US" dirty="0"/>
          </a:p>
          <a:p>
            <a:r>
              <a:rPr lang="en-US" dirty="0"/>
              <a:t>// ptrnote.cpp</a:t>
            </a:r>
          </a:p>
          <a:p>
            <a:r>
              <a:rPr lang="en-US" dirty="0"/>
              <a:t>// array accessed with pointer </a:t>
            </a:r>
            <a:r>
              <a:rPr lang="en-US" dirty="0" smtClean="0"/>
              <a:t>notation</a:t>
            </a:r>
          </a:p>
          <a:p>
            <a:endParaRPr lang="en-US" dirty="0"/>
          </a:p>
          <a:p>
            <a:r>
              <a:rPr lang="en-US" dirty="0" smtClean="0"/>
              <a:t>#include </a:t>
            </a:r>
            <a:r>
              <a:rPr lang="en-US" dirty="0"/>
              <a:t>&lt;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smtClean="0"/>
              <a:t>{	 </a:t>
            </a:r>
            <a:r>
              <a:rPr lang="en-US" dirty="0"/>
              <a:t>//array</a:t>
            </a:r>
          </a:p>
          <a:p>
            <a:r>
              <a:rPr lang="en-US" dirty="0" smtClean="0"/>
              <a:t>	</a:t>
            </a:r>
            <a:r>
              <a:rPr lang="en-US" dirty="0" err="1" smtClean="0"/>
              <a:t>int</a:t>
            </a:r>
            <a:r>
              <a:rPr lang="en-US" dirty="0" smtClean="0"/>
              <a:t> </a:t>
            </a:r>
            <a:r>
              <a:rPr lang="en-US" dirty="0" err="1"/>
              <a:t>intarray</a:t>
            </a:r>
            <a:r>
              <a:rPr lang="en-US" dirty="0"/>
              <a:t>[5] = { 31, 54, 77, 52, 93 };</a:t>
            </a:r>
          </a:p>
          <a:p>
            <a:r>
              <a:rPr lang="en-US" dirty="0" smtClean="0"/>
              <a:t>	for(</a:t>
            </a:r>
            <a:r>
              <a:rPr lang="en-US" dirty="0" err="1" smtClean="0"/>
              <a:t>int</a:t>
            </a:r>
            <a:r>
              <a:rPr lang="en-US" dirty="0" smtClean="0"/>
              <a:t> </a:t>
            </a:r>
            <a:r>
              <a:rPr lang="en-US" dirty="0"/>
              <a:t>j=0; j&lt;5; j++) //for each element,</a:t>
            </a:r>
          </a:p>
          <a:p>
            <a:r>
              <a:rPr lang="en-US" dirty="0" smtClean="0"/>
              <a:t>	</a:t>
            </a:r>
            <a:r>
              <a:rPr lang="en-US" dirty="0" err="1" smtClean="0"/>
              <a:t>cout</a:t>
            </a:r>
            <a:r>
              <a:rPr lang="en-US" dirty="0" smtClean="0"/>
              <a:t> </a:t>
            </a:r>
            <a:r>
              <a:rPr lang="en-US" dirty="0"/>
              <a:t>&lt;&lt; </a:t>
            </a:r>
            <a:r>
              <a:rPr lang="en-US" dirty="0">
                <a:solidFill>
                  <a:srgbClr val="FF0000"/>
                </a:solidFill>
              </a:rPr>
              <a:t>*(</a:t>
            </a:r>
            <a:r>
              <a:rPr lang="en-US" dirty="0" err="1">
                <a:solidFill>
                  <a:srgbClr val="FF0000"/>
                </a:solidFill>
              </a:rPr>
              <a:t>intarray+j</a:t>
            </a:r>
            <a:r>
              <a:rPr lang="en-US" dirty="0">
                <a:solidFill>
                  <a:srgbClr val="FF0000"/>
                </a:solidFill>
              </a:rPr>
              <a:t>) </a:t>
            </a:r>
            <a:r>
              <a:rPr lang="en-US" dirty="0"/>
              <a:t>&lt;&lt; </a:t>
            </a:r>
            <a:r>
              <a:rPr lang="en-US" dirty="0" err="1"/>
              <a:t>endl</a:t>
            </a:r>
            <a:r>
              <a:rPr lang="en-US" dirty="0"/>
              <a:t>; //print value</a:t>
            </a:r>
          </a:p>
          <a:p>
            <a:r>
              <a:rPr lang="en-US" dirty="0" smtClean="0"/>
              <a:t>	return </a:t>
            </a:r>
            <a:r>
              <a:rPr lang="en-US" dirty="0"/>
              <a:t>0;</a:t>
            </a:r>
          </a:p>
          <a:p>
            <a:r>
              <a:rPr lang="en-US" dirty="0"/>
              <a:t>}</a:t>
            </a:r>
          </a:p>
        </p:txBody>
      </p:sp>
      <p:sp>
        <p:nvSpPr>
          <p:cNvPr id="4" name="TextBox 3"/>
          <p:cNvSpPr txBox="1"/>
          <p:nvPr/>
        </p:nvSpPr>
        <p:spPr>
          <a:xfrm>
            <a:off x="609600" y="4495800"/>
            <a:ext cx="8153400" cy="1477328"/>
          </a:xfrm>
          <a:prstGeom prst="rect">
            <a:avLst/>
          </a:prstGeom>
          <a:noFill/>
        </p:spPr>
        <p:txBody>
          <a:bodyPr wrap="square" rtlCol="0">
            <a:spAutoFit/>
          </a:bodyPr>
          <a:lstStyle/>
          <a:p>
            <a:r>
              <a:rPr lang="en-US" dirty="0"/>
              <a:t>The </a:t>
            </a:r>
            <a:r>
              <a:rPr lang="en-US" dirty="0">
                <a:solidFill>
                  <a:srgbClr val="FF0000"/>
                </a:solidFill>
              </a:rPr>
              <a:t>C++ compiler is smart </a:t>
            </a:r>
            <a:r>
              <a:rPr lang="en-US" dirty="0"/>
              <a:t>enough to take the size of the data into account when it </a:t>
            </a:r>
            <a:r>
              <a:rPr lang="en-US" dirty="0" smtClean="0"/>
              <a:t>performs arithmetic </a:t>
            </a:r>
            <a:r>
              <a:rPr lang="en-US" dirty="0"/>
              <a:t>on data addresses. </a:t>
            </a:r>
            <a:endParaRPr lang="en-US" dirty="0" smtClean="0"/>
          </a:p>
          <a:p>
            <a:r>
              <a:rPr lang="en-US" dirty="0" smtClean="0"/>
              <a:t>It </a:t>
            </a:r>
            <a:r>
              <a:rPr lang="en-US" dirty="0"/>
              <a:t>knows that </a:t>
            </a:r>
            <a:r>
              <a:rPr lang="en-US" i="1" dirty="0" err="1"/>
              <a:t>intarray</a:t>
            </a:r>
            <a:r>
              <a:rPr lang="en-US" dirty="0"/>
              <a:t> is an array of type </a:t>
            </a:r>
            <a:r>
              <a:rPr lang="en-US" dirty="0" err="1"/>
              <a:t>int</a:t>
            </a:r>
            <a:r>
              <a:rPr lang="en-US" dirty="0"/>
              <a:t> because it </a:t>
            </a:r>
            <a:r>
              <a:rPr lang="en-US" dirty="0" smtClean="0"/>
              <a:t>was declared </a:t>
            </a:r>
            <a:r>
              <a:rPr lang="en-US" dirty="0"/>
              <a:t>that way. </a:t>
            </a:r>
            <a:endParaRPr lang="en-US" dirty="0" smtClean="0"/>
          </a:p>
          <a:p>
            <a:r>
              <a:rPr lang="en-US" dirty="0" smtClean="0"/>
              <a:t>So </a:t>
            </a:r>
            <a:r>
              <a:rPr lang="en-US" dirty="0"/>
              <a:t>when it sees the expression </a:t>
            </a:r>
            <a:r>
              <a:rPr lang="en-US" i="1" dirty="0"/>
              <a:t>intarray+3</a:t>
            </a:r>
            <a:r>
              <a:rPr lang="en-US" dirty="0"/>
              <a:t>, it interprets it as the address </a:t>
            </a:r>
            <a:r>
              <a:rPr lang="en-US" dirty="0" smtClean="0"/>
              <a:t>of the </a:t>
            </a:r>
            <a:r>
              <a:rPr lang="en-US" dirty="0"/>
              <a:t>fourth </a:t>
            </a:r>
            <a:r>
              <a:rPr lang="en-US" i="1" dirty="0"/>
              <a:t>integer </a:t>
            </a:r>
            <a:r>
              <a:rPr lang="en-US" dirty="0"/>
              <a:t>in </a:t>
            </a:r>
            <a:r>
              <a:rPr lang="en-US" i="1" dirty="0" err="1"/>
              <a:t>intarray</a:t>
            </a:r>
            <a:r>
              <a:rPr lang="en-US" dirty="0"/>
              <a:t>, not the fourth byte.</a:t>
            </a:r>
          </a:p>
        </p:txBody>
      </p:sp>
    </p:spTree>
    <p:extLst>
      <p:ext uri="{BB962C8B-B14F-4D97-AF65-F5344CB8AC3E}">
        <p14:creationId xmlns:p14="http://schemas.microsoft.com/office/powerpoint/2010/main" val="3783506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229240" cy="5277000"/>
          </a:xfrm>
        </p:spPr>
        <p:txBody>
          <a:bodyPr anchor="t" anchorCtr="0"/>
          <a:lstStyle/>
          <a:p>
            <a:r>
              <a:rPr lang="en-US" dirty="0" smtClean="0"/>
              <a:t>EXAMPLE 2</a:t>
            </a:r>
          </a:p>
          <a:p>
            <a:endParaRPr lang="en-US" dirty="0" smtClean="0"/>
          </a:p>
          <a:p>
            <a:r>
              <a:rPr lang="en-US" dirty="0" smtClean="0"/>
              <a:t>#include &lt;</a:t>
            </a:r>
            <a:r>
              <a:rPr lang="en-US" dirty="0" err="1" smtClean="0"/>
              <a:t>iostream</a:t>
            </a:r>
            <a:r>
              <a:rPr lang="en-US" dirty="0" smtClean="0"/>
              <a:t>&gt; </a:t>
            </a:r>
          </a:p>
          <a:p>
            <a:r>
              <a:rPr lang="en-US" dirty="0" smtClean="0"/>
              <a:t>using namespace </a:t>
            </a:r>
            <a:r>
              <a:rPr lang="en-US" dirty="0" err="1" smtClean="0"/>
              <a:t>std</a:t>
            </a:r>
            <a:r>
              <a:rPr lang="en-US" dirty="0" smtClean="0"/>
              <a:t>;</a:t>
            </a:r>
          </a:p>
          <a:p>
            <a:r>
              <a:rPr lang="en-US" dirty="0" smtClean="0"/>
              <a:t> </a:t>
            </a:r>
            <a:r>
              <a:rPr lang="en-US" dirty="0" err="1" smtClean="0"/>
              <a:t>int</a:t>
            </a:r>
            <a:r>
              <a:rPr lang="en-US" dirty="0" smtClean="0"/>
              <a:t> main ()</a:t>
            </a:r>
          </a:p>
          <a:p>
            <a:r>
              <a:rPr lang="en-US" dirty="0" smtClean="0"/>
              <a:t> { </a:t>
            </a:r>
          </a:p>
          <a:p>
            <a:r>
              <a:rPr lang="en-US" dirty="0" smtClean="0"/>
              <a:t>// an array with 5 elements. </a:t>
            </a:r>
          </a:p>
          <a:p>
            <a:r>
              <a:rPr lang="en-US" dirty="0" smtClean="0"/>
              <a:t>double balance[5] = {1000.0, 2.0, 3.4, 17.0, 50.0}; </a:t>
            </a:r>
          </a:p>
          <a:p>
            <a:r>
              <a:rPr lang="en-US" dirty="0" smtClean="0"/>
              <a:t>double *p; </a:t>
            </a:r>
          </a:p>
          <a:p>
            <a:r>
              <a:rPr lang="en-US" dirty="0" smtClean="0"/>
              <a:t>p = balance; </a:t>
            </a:r>
          </a:p>
          <a:p>
            <a:r>
              <a:rPr lang="en-US" dirty="0" smtClean="0"/>
              <a:t>// output each array element's value </a:t>
            </a:r>
          </a:p>
          <a:p>
            <a:r>
              <a:rPr lang="en-US" dirty="0" err="1" smtClean="0"/>
              <a:t>cout</a:t>
            </a:r>
            <a:r>
              <a:rPr lang="en-US" dirty="0" smtClean="0"/>
              <a:t> &lt;&lt; "Array values using pointer " &lt;&lt; </a:t>
            </a:r>
            <a:r>
              <a:rPr lang="en-US" dirty="0" err="1" smtClean="0"/>
              <a:t>endl</a:t>
            </a:r>
            <a:r>
              <a:rPr lang="en-US" dirty="0" smtClean="0"/>
              <a:t>; </a:t>
            </a:r>
          </a:p>
          <a:p>
            <a:r>
              <a:rPr lang="en-US" dirty="0" smtClean="0"/>
              <a:t>for (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5; </a:t>
            </a:r>
            <a:r>
              <a:rPr lang="en-US" dirty="0" err="1" smtClean="0"/>
              <a:t>i</a:t>
            </a:r>
            <a:r>
              <a:rPr lang="en-US" dirty="0" smtClean="0"/>
              <a:t>++ )</a:t>
            </a:r>
          </a:p>
          <a:p>
            <a:r>
              <a:rPr lang="en-US" dirty="0" smtClean="0"/>
              <a:t> { </a:t>
            </a:r>
          </a:p>
          <a:p>
            <a:r>
              <a:rPr lang="en-US" dirty="0" err="1" smtClean="0"/>
              <a:t>cout</a:t>
            </a:r>
            <a:r>
              <a:rPr lang="en-US" dirty="0" smtClean="0"/>
              <a:t> &lt;&lt; "*(p + " &lt;&lt; </a:t>
            </a:r>
            <a:r>
              <a:rPr lang="en-US" dirty="0" err="1" smtClean="0"/>
              <a:t>i</a:t>
            </a:r>
            <a:r>
              <a:rPr lang="en-US" dirty="0" smtClean="0"/>
              <a:t> &lt;&lt; ") : "; </a:t>
            </a:r>
          </a:p>
          <a:p>
            <a:r>
              <a:rPr lang="en-US" dirty="0" err="1" smtClean="0"/>
              <a:t>cout</a:t>
            </a:r>
            <a:r>
              <a:rPr lang="en-US" dirty="0" smtClean="0"/>
              <a:t> &lt;&lt; *(p + </a:t>
            </a:r>
            <a:r>
              <a:rPr lang="en-US" dirty="0" err="1" smtClean="0"/>
              <a:t>i</a:t>
            </a:r>
            <a:r>
              <a:rPr lang="en-US" dirty="0" smtClean="0"/>
              <a:t>) &lt;&lt; </a:t>
            </a:r>
            <a:r>
              <a:rPr lang="en-US" dirty="0" err="1" smtClean="0"/>
              <a:t>endl</a:t>
            </a:r>
            <a:r>
              <a:rPr lang="en-US" dirty="0" smtClean="0"/>
              <a:t>; </a:t>
            </a:r>
          </a:p>
          <a:p>
            <a:r>
              <a:rPr lang="en-US" dirty="0" smtClean="0"/>
              <a:t>} </a:t>
            </a:r>
          </a:p>
          <a:p>
            <a:r>
              <a:rPr lang="en-US" dirty="0" err="1" smtClean="0"/>
              <a:t>cout</a:t>
            </a:r>
            <a:r>
              <a:rPr lang="en-US" dirty="0" smtClean="0"/>
              <a:t> &lt;&lt; "Array values using balance as address " &lt;&lt; </a:t>
            </a:r>
            <a:r>
              <a:rPr lang="en-US" dirty="0" err="1" smtClean="0"/>
              <a:t>endl</a:t>
            </a:r>
            <a:r>
              <a:rPr lang="en-US" dirty="0" smtClean="0"/>
              <a:t>;</a:t>
            </a:r>
          </a:p>
          <a:p>
            <a:r>
              <a:rPr lang="en-US" dirty="0" smtClean="0"/>
              <a:t> for (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5; </a:t>
            </a:r>
            <a:r>
              <a:rPr lang="en-US" dirty="0" err="1" smtClean="0"/>
              <a:t>i</a:t>
            </a:r>
            <a:r>
              <a:rPr lang="en-US" dirty="0" smtClean="0"/>
              <a:t>++ ) </a:t>
            </a:r>
          </a:p>
          <a:p>
            <a:r>
              <a:rPr lang="en-US" dirty="0" smtClean="0"/>
              <a:t>{ </a:t>
            </a:r>
            <a:r>
              <a:rPr lang="en-US" dirty="0" err="1" smtClean="0"/>
              <a:t>cout</a:t>
            </a:r>
            <a:r>
              <a:rPr lang="en-US" dirty="0" smtClean="0"/>
              <a:t> &lt;&lt; "*(balance + " &lt;&lt; </a:t>
            </a:r>
            <a:r>
              <a:rPr lang="en-US" dirty="0" err="1" smtClean="0"/>
              <a:t>i</a:t>
            </a:r>
            <a:r>
              <a:rPr lang="en-US" dirty="0" smtClean="0"/>
              <a:t> &lt;&lt; ") : "; </a:t>
            </a:r>
            <a:r>
              <a:rPr lang="en-US" dirty="0" err="1" smtClean="0"/>
              <a:t>cout</a:t>
            </a:r>
            <a:r>
              <a:rPr lang="en-US" dirty="0" smtClean="0"/>
              <a:t> &lt;&lt; *(balance + </a:t>
            </a:r>
            <a:r>
              <a:rPr lang="en-US" dirty="0" err="1" smtClean="0"/>
              <a:t>i</a:t>
            </a:r>
            <a:r>
              <a:rPr lang="en-US" dirty="0" smtClean="0"/>
              <a:t>) &lt;&lt; </a:t>
            </a:r>
            <a:r>
              <a:rPr lang="en-US" dirty="0" err="1" smtClean="0"/>
              <a:t>endl</a:t>
            </a:r>
            <a:r>
              <a:rPr lang="en-US" dirty="0" smtClean="0"/>
              <a:t>; } </a:t>
            </a:r>
          </a:p>
          <a:p>
            <a:r>
              <a:rPr lang="en-US" dirty="0" smtClean="0"/>
              <a:t>return 0; }</a:t>
            </a:r>
            <a:endParaRPr lang="en-US" dirty="0"/>
          </a:p>
        </p:txBody>
      </p:sp>
    </p:spTree>
    <p:extLst>
      <p:ext uri="{BB962C8B-B14F-4D97-AF65-F5344CB8AC3E}">
        <p14:creationId xmlns:p14="http://schemas.microsoft.com/office/powerpoint/2010/main" val="253415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273600"/>
            <a:ext cx="8229240" cy="4374600"/>
          </a:xfrm>
        </p:spPr>
        <p:txBody>
          <a:bodyPr anchor="t" anchorCtr="0"/>
          <a:lstStyle/>
          <a:p>
            <a:r>
              <a:rPr lang="en-US" dirty="0" smtClean="0"/>
              <a:t>Array values using pointer </a:t>
            </a:r>
          </a:p>
          <a:p>
            <a:endParaRPr lang="en-US" dirty="0" smtClean="0"/>
          </a:p>
          <a:p>
            <a:r>
              <a:rPr lang="en-US" dirty="0" smtClean="0"/>
              <a:t>*(p + 0) : 1000 </a:t>
            </a:r>
          </a:p>
          <a:p>
            <a:r>
              <a:rPr lang="en-US" dirty="0" smtClean="0"/>
              <a:t>*(p + 1) : 2 </a:t>
            </a:r>
          </a:p>
          <a:p>
            <a:r>
              <a:rPr lang="en-US" dirty="0" smtClean="0"/>
              <a:t>*(p + 2) : 3.4</a:t>
            </a:r>
          </a:p>
          <a:p>
            <a:r>
              <a:rPr lang="en-US" dirty="0" smtClean="0"/>
              <a:t> *(p + 3) : 17</a:t>
            </a:r>
          </a:p>
          <a:p>
            <a:r>
              <a:rPr lang="en-US" dirty="0" smtClean="0"/>
              <a:t> *(p + 4) : 50 </a:t>
            </a:r>
          </a:p>
          <a:p>
            <a:endParaRPr lang="en-US" dirty="0" smtClean="0"/>
          </a:p>
          <a:p>
            <a:r>
              <a:rPr lang="en-US" dirty="0" smtClean="0"/>
              <a:t>Array values using balance as address</a:t>
            </a:r>
          </a:p>
          <a:p>
            <a:endParaRPr lang="en-US" dirty="0" smtClean="0"/>
          </a:p>
          <a:p>
            <a:r>
              <a:rPr lang="en-US" dirty="0" smtClean="0"/>
              <a:t> *(balance + 0) : 1000 </a:t>
            </a:r>
          </a:p>
          <a:p>
            <a:r>
              <a:rPr lang="en-US" dirty="0" smtClean="0"/>
              <a:t>*(balance + 1) : 2</a:t>
            </a:r>
          </a:p>
          <a:p>
            <a:r>
              <a:rPr lang="en-US" dirty="0" smtClean="0"/>
              <a:t> *(balance + 2) : 3.4 </a:t>
            </a:r>
          </a:p>
          <a:p>
            <a:r>
              <a:rPr lang="en-US" dirty="0" smtClean="0"/>
              <a:t>*(balance + 3) : 17 </a:t>
            </a:r>
          </a:p>
          <a:p>
            <a:r>
              <a:rPr lang="en-US" dirty="0" smtClean="0"/>
              <a:t>*(balance + 4) : 50</a:t>
            </a:r>
            <a:endParaRPr lang="en-US" dirty="0"/>
          </a:p>
        </p:txBody>
      </p:sp>
    </p:spTree>
    <p:extLst>
      <p:ext uri="{BB962C8B-B14F-4D97-AF65-F5344CB8AC3E}">
        <p14:creationId xmlns:p14="http://schemas.microsoft.com/office/powerpoint/2010/main" val="3298747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Contents</a:t>
            </a:r>
            <a:endParaRPr lang="en-IN" sz="1800" b="0" strike="noStrike" spc="-1">
              <a:solidFill>
                <a:srgbClr val="000000"/>
              </a:solidFill>
              <a:uFill>
                <a:solidFill>
                  <a:srgbClr val="FFFFFF"/>
                </a:solidFill>
              </a:uFill>
              <a:latin typeface="Arial"/>
            </a:endParaRPr>
          </a:p>
        </p:txBody>
      </p:sp>
      <p:sp>
        <p:nvSpPr>
          <p:cNvPr id="46" name="CustomShape 2"/>
          <p:cNvSpPr/>
          <p:nvPr/>
        </p:nvSpPr>
        <p:spPr>
          <a:xfrm>
            <a:off x="0" y="1219320"/>
            <a:ext cx="9142560" cy="519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Virtual Functions-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Pointers- indirection Operators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Memory Management: new and delete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Pointers to Objects</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 A Linked List Example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accessing Arrays using pointers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Function pointers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Pointers to Pointers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A Parsing Example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Debugging Pointers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Dynamic Pointers </a:t>
            </a:r>
            <a:endParaRPr lang="en-IN" sz="1800" b="0" strike="noStrike" spc="-1">
              <a:solidFill>
                <a:srgbClr val="000000"/>
              </a:solidFill>
              <a:uFill>
                <a:solidFill>
                  <a:srgbClr val="FFFFFF"/>
                </a:solidFill>
              </a:uFill>
              <a:latin typeface="Arial"/>
            </a:endParaRPr>
          </a:p>
        </p:txBody>
      </p:sp>
      <p:pic>
        <p:nvPicPr>
          <p:cNvPr id="47" name="Picture 4"/>
          <p:cNvPicPr/>
          <p:nvPr/>
        </p:nvPicPr>
        <p:blipFill>
          <a:blip r:embed="rId2"/>
          <a:stretch/>
        </p:blipFill>
        <p:spPr>
          <a:xfrm>
            <a:off x="0" y="0"/>
            <a:ext cx="1141560" cy="1217880"/>
          </a:xfrm>
          <a:prstGeom prst="rect">
            <a:avLst/>
          </a:prstGeom>
          <a:ln>
            <a:noFill/>
          </a:ln>
        </p:spPr>
      </p:pic>
      <p:sp>
        <p:nvSpPr>
          <p:cNvPr id="48"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Pointers and Functions</a:t>
            </a:r>
            <a:endParaRPr lang="en-US" dirty="0"/>
          </a:p>
        </p:txBody>
      </p:sp>
      <p:sp>
        <p:nvSpPr>
          <p:cNvPr id="3" name="Subtitle 2"/>
          <p:cNvSpPr>
            <a:spLocks noGrp="1"/>
          </p:cNvSpPr>
          <p:nvPr>
            <p:ph type="subTitle"/>
          </p:nvPr>
        </p:nvSpPr>
        <p:spPr>
          <a:xfrm>
            <a:off x="457200" y="1066800"/>
            <a:ext cx="8229240" cy="4515000"/>
          </a:xfrm>
        </p:spPr>
        <p:txBody>
          <a:bodyPr anchor="t" anchorCtr="0"/>
          <a:lstStyle/>
          <a:p>
            <a:pPr marL="285750" indent="-285750">
              <a:buFont typeface="Arial" pitchFamily="34" charset="0"/>
              <a:buChar char="•"/>
            </a:pPr>
            <a:r>
              <a:rPr lang="en-US" sz="2400" dirty="0" smtClean="0"/>
              <a:t>Three </a:t>
            </a:r>
            <a:r>
              <a:rPr lang="en-US" sz="2400" dirty="0"/>
              <a:t>ways to pass arguments to a function: by value, </a:t>
            </a:r>
            <a:r>
              <a:rPr lang="en-US" sz="2400" dirty="0" smtClean="0"/>
              <a:t>by reference</a:t>
            </a:r>
            <a:r>
              <a:rPr lang="en-US" sz="2400" dirty="0"/>
              <a:t>, and by pointer. </a:t>
            </a:r>
            <a:endParaRPr lang="en-US" sz="2400" dirty="0" smtClean="0"/>
          </a:p>
          <a:p>
            <a:pPr marL="285750" indent="-285750">
              <a:buFont typeface="Arial" pitchFamily="34" charset="0"/>
              <a:buChar char="•"/>
            </a:pPr>
            <a:endParaRPr lang="en-US" sz="3200" dirty="0" smtClean="0"/>
          </a:p>
          <a:p>
            <a:pPr marL="285750" indent="-285750">
              <a:buFont typeface="Arial" pitchFamily="34" charset="0"/>
              <a:buChar char="•"/>
            </a:pPr>
            <a:r>
              <a:rPr lang="en-US" sz="2400" dirty="0" smtClean="0"/>
              <a:t>If </a:t>
            </a:r>
            <a:r>
              <a:rPr lang="en-US" sz="2400" dirty="0"/>
              <a:t>the function is intended to modify variables in the calling </a:t>
            </a:r>
            <a:r>
              <a:rPr lang="en-US" sz="2400" dirty="0" smtClean="0"/>
              <a:t>program, these </a:t>
            </a:r>
            <a:r>
              <a:rPr lang="en-US" sz="2400" dirty="0"/>
              <a:t>variables cannot be passed by value, since the function obtains only a copy of </a:t>
            </a:r>
            <a:r>
              <a:rPr lang="en-US" sz="2400" dirty="0" smtClean="0"/>
              <a:t>the variable</a:t>
            </a:r>
            <a:r>
              <a:rPr lang="en-US" sz="2400" dirty="0"/>
              <a:t>. </a:t>
            </a:r>
            <a:endParaRPr lang="en-US" sz="2400" dirty="0" smtClean="0"/>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However</a:t>
            </a:r>
            <a:r>
              <a:rPr lang="en-US" sz="2400" dirty="0"/>
              <a:t>, either a reference argument or a pointer can be used in this situation.</a:t>
            </a:r>
          </a:p>
        </p:txBody>
      </p:sp>
    </p:spTree>
    <p:extLst>
      <p:ext uri="{BB962C8B-B14F-4D97-AF65-F5344CB8AC3E}">
        <p14:creationId xmlns:p14="http://schemas.microsoft.com/office/powerpoint/2010/main" val="3370161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457200"/>
            <a:ext cx="8229240" cy="5124600"/>
          </a:xfrm>
        </p:spPr>
        <p:txBody>
          <a:bodyPr anchor="t" anchorCtr="0"/>
          <a:lstStyle/>
          <a:p>
            <a:r>
              <a:rPr lang="en-US" dirty="0" smtClean="0"/>
              <a:t>// </a:t>
            </a:r>
            <a:r>
              <a:rPr lang="en-US" dirty="0"/>
              <a:t>arguments passed by reference</a:t>
            </a:r>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a:t>{</a:t>
            </a:r>
          </a:p>
          <a:p>
            <a:r>
              <a:rPr lang="en-US" dirty="0" smtClean="0"/>
              <a:t> void </a:t>
            </a:r>
            <a:r>
              <a:rPr lang="en-US" dirty="0" err="1"/>
              <a:t>centimize</a:t>
            </a:r>
            <a:r>
              <a:rPr lang="en-US" dirty="0"/>
              <a:t>(double&amp;); //</a:t>
            </a:r>
            <a:r>
              <a:rPr lang="en-US" dirty="0" smtClean="0"/>
              <a:t>prototype</a:t>
            </a:r>
            <a:endParaRPr lang="en-US" dirty="0"/>
          </a:p>
          <a:p>
            <a:r>
              <a:rPr lang="en-US" dirty="0"/>
              <a:t>double </a:t>
            </a:r>
            <a:r>
              <a:rPr lang="en-US" dirty="0" err="1"/>
              <a:t>var</a:t>
            </a:r>
            <a:r>
              <a:rPr lang="en-US" dirty="0"/>
              <a:t> = 10.0; //</a:t>
            </a:r>
            <a:r>
              <a:rPr lang="en-US" dirty="0" err="1"/>
              <a:t>var</a:t>
            </a:r>
            <a:r>
              <a:rPr lang="en-US" dirty="0"/>
              <a:t> has value of 10 </a:t>
            </a:r>
            <a:r>
              <a:rPr lang="en-US" dirty="0" smtClean="0"/>
              <a:t>inches</a:t>
            </a:r>
          </a:p>
          <a:p>
            <a:endParaRPr lang="en-US" dirty="0"/>
          </a:p>
          <a:p>
            <a:r>
              <a:rPr lang="en-US" dirty="0" err="1"/>
              <a:t>cout</a:t>
            </a:r>
            <a:r>
              <a:rPr lang="en-US" dirty="0"/>
              <a:t> &lt;&lt; “</a:t>
            </a:r>
            <a:r>
              <a:rPr lang="en-US" dirty="0" err="1"/>
              <a:t>var</a:t>
            </a:r>
            <a:r>
              <a:rPr lang="en-US" dirty="0"/>
              <a:t> = “ &lt;&lt; </a:t>
            </a:r>
            <a:r>
              <a:rPr lang="en-US" dirty="0" err="1"/>
              <a:t>var</a:t>
            </a:r>
            <a:r>
              <a:rPr lang="en-US" dirty="0"/>
              <a:t> &lt;&lt; “ inches” &lt;&lt; </a:t>
            </a:r>
            <a:r>
              <a:rPr lang="en-US" dirty="0" err="1"/>
              <a:t>endl</a:t>
            </a:r>
            <a:r>
              <a:rPr lang="en-US" dirty="0" smtClean="0"/>
              <a:t>;</a:t>
            </a:r>
          </a:p>
          <a:p>
            <a:endParaRPr lang="en-US" dirty="0"/>
          </a:p>
          <a:p>
            <a:r>
              <a:rPr lang="da-DK" dirty="0">
                <a:solidFill>
                  <a:srgbClr val="FF0000"/>
                </a:solidFill>
              </a:rPr>
              <a:t>centimize(var); //change var to centimeters</a:t>
            </a:r>
          </a:p>
          <a:p>
            <a:r>
              <a:rPr lang="en-US" dirty="0" err="1"/>
              <a:t>cout</a:t>
            </a:r>
            <a:r>
              <a:rPr lang="en-US" dirty="0"/>
              <a:t> &lt;&lt; “</a:t>
            </a:r>
            <a:r>
              <a:rPr lang="en-US" dirty="0" err="1"/>
              <a:t>var</a:t>
            </a:r>
            <a:r>
              <a:rPr lang="en-US" dirty="0"/>
              <a:t> = “ &lt;&lt; </a:t>
            </a:r>
            <a:r>
              <a:rPr lang="en-US" dirty="0" err="1"/>
              <a:t>var</a:t>
            </a:r>
            <a:r>
              <a:rPr lang="en-US" dirty="0"/>
              <a:t> &lt;&lt; “ centimeters” &lt;&lt; </a:t>
            </a:r>
            <a:r>
              <a:rPr lang="en-US" dirty="0" err="1"/>
              <a:t>endl</a:t>
            </a:r>
            <a:r>
              <a:rPr lang="en-US" dirty="0"/>
              <a:t>;</a:t>
            </a:r>
          </a:p>
          <a:p>
            <a:r>
              <a:rPr lang="en-US" dirty="0"/>
              <a:t>return 0;</a:t>
            </a:r>
          </a:p>
          <a:p>
            <a:r>
              <a:rPr lang="en-US" dirty="0"/>
              <a:t>}</a:t>
            </a:r>
          </a:p>
          <a:p>
            <a:r>
              <a:rPr lang="en-US" dirty="0"/>
              <a:t>//--------------------------------------------------------------</a:t>
            </a:r>
          </a:p>
          <a:p>
            <a:r>
              <a:rPr lang="en-US" dirty="0"/>
              <a:t>void </a:t>
            </a:r>
            <a:r>
              <a:rPr lang="en-US" dirty="0" err="1"/>
              <a:t>centimize</a:t>
            </a:r>
            <a:r>
              <a:rPr lang="en-US" dirty="0"/>
              <a:t>(double&amp; v</a:t>
            </a:r>
            <a:r>
              <a:rPr lang="en-US" dirty="0" smtClean="0"/>
              <a:t>) </a:t>
            </a:r>
            <a:r>
              <a:rPr lang="en-US" sz="1400" dirty="0" smtClean="0"/>
              <a:t>//It </a:t>
            </a:r>
            <a:r>
              <a:rPr lang="en-US" sz="1400" dirty="0"/>
              <a:t>simply uses the argument name v; v and </a:t>
            </a:r>
            <a:r>
              <a:rPr lang="en-US" sz="1400" dirty="0" err="1"/>
              <a:t>var</a:t>
            </a:r>
            <a:r>
              <a:rPr lang="en-US" sz="1400" dirty="0"/>
              <a:t> are different names </a:t>
            </a:r>
            <a:r>
              <a:rPr lang="en-US" sz="1400" dirty="0" smtClean="0"/>
              <a:t>for the </a:t>
            </a:r>
            <a:r>
              <a:rPr lang="en-US" sz="1400" dirty="0"/>
              <a:t>same thing</a:t>
            </a:r>
            <a:r>
              <a:rPr lang="en-US" dirty="0"/>
              <a:t>.</a:t>
            </a:r>
          </a:p>
          <a:p>
            <a:r>
              <a:rPr lang="en-US" dirty="0"/>
              <a:t>{</a:t>
            </a:r>
          </a:p>
          <a:p>
            <a:r>
              <a:rPr lang="en-US" dirty="0"/>
              <a:t>v *= 2.54; //v is the same as </a:t>
            </a:r>
            <a:r>
              <a:rPr lang="en-US" dirty="0" err="1"/>
              <a:t>var</a:t>
            </a:r>
            <a:endParaRPr lang="en-US" dirty="0"/>
          </a:p>
          <a:p>
            <a:r>
              <a:rPr lang="en-US" dirty="0"/>
              <a:t>}</a:t>
            </a:r>
          </a:p>
          <a:p>
            <a:endParaRPr lang="en-US" dirty="0"/>
          </a:p>
        </p:txBody>
      </p:sp>
    </p:spTree>
    <p:extLst>
      <p:ext uri="{BB962C8B-B14F-4D97-AF65-F5344CB8AC3E}">
        <p14:creationId xmlns:p14="http://schemas.microsoft.com/office/powerpoint/2010/main" val="1916341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457200"/>
            <a:ext cx="8229240" cy="5124600"/>
          </a:xfrm>
        </p:spPr>
        <p:txBody>
          <a:bodyPr anchor="t" anchorCtr="0"/>
          <a:lstStyle/>
          <a:p>
            <a:r>
              <a:rPr lang="en-US" dirty="0"/>
              <a:t>// passptr.cpp</a:t>
            </a:r>
          </a:p>
          <a:p>
            <a:r>
              <a:rPr lang="en-US" dirty="0"/>
              <a:t>// arguments passed by pointer</a:t>
            </a:r>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a:t>{</a:t>
            </a:r>
          </a:p>
          <a:p>
            <a:r>
              <a:rPr lang="en-US" dirty="0"/>
              <a:t>void </a:t>
            </a:r>
            <a:r>
              <a:rPr lang="en-US" dirty="0" err="1"/>
              <a:t>centimize</a:t>
            </a:r>
            <a:r>
              <a:rPr lang="en-US" dirty="0"/>
              <a:t>(double*); </a:t>
            </a:r>
            <a:r>
              <a:rPr lang="en-US" dirty="0" smtClean="0"/>
              <a:t> </a:t>
            </a:r>
            <a:r>
              <a:rPr lang="en-US" dirty="0"/>
              <a:t>// argument is pointer to double</a:t>
            </a:r>
          </a:p>
          <a:p>
            <a:r>
              <a:rPr lang="en-US" dirty="0"/>
              <a:t>double </a:t>
            </a:r>
            <a:r>
              <a:rPr lang="en-US" dirty="0" err="1"/>
              <a:t>var</a:t>
            </a:r>
            <a:r>
              <a:rPr lang="en-US" dirty="0"/>
              <a:t> = 10.0; //</a:t>
            </a:r>
            <a:r>
              <a:rPr lang="en-US" dirty="0" err="1"/>
              <a:t>var</a:t>
            </a:r>
            <a:r>
              <a:rPr lang="en-US" dirty="0"/>
              <a:t> has value of 10 inches</a:t>
            </a:r>
          </a:p>
          <a:p>
            <a:r>
              <a:rPr lang="en-US" dirty="0" err="1"/>
              <a:t>cout</a:t>
            </a:r>
            <a:r>
              <a:rPr lang="en-US" dirty="0"/>
              <a:t> &lt;&lt; “</a:t>
            </a:r>
            <a:r>
              <a:rPr lang="en-US" dirty="0" err="1"/>
              <a:t>var</a:t>
            </a:r>
            <a:r>
              <a:rPr lang="en-US" dirty="0"/>
              <a:t> = “ &lt;&lt; </a:t>
            </a:r>
            <a:r>
              <a:rPr lang="en-US" dirty="0" err="1"/>
              <a:t>var</a:t>
            </a:r>
            <a:r>
              <a:rPr lang="en-US" dirty="0"/>
              <a:t> &lt;&lt; “ inches” &lt;&lt; </a:t>
            </a:r>
            <a:r>
              <a:rPr lang="en-US" dirty="0" err="1"/>
              <a:t>endl</a:t>
            </a:r>
            <a:r>
              <a:rPr lang="en-US" dirty="0"/>
              <a:t>;</a:t>
            </a:r>
          </a:p>
          <a:p>
            <a:r>
              <a:rPr lang="da-DK" dirty="0"/>
              <a:t>centimize(&amp;var); </a:t>
            </a:r>
            <a:r>
              <a:rPr lang="da-DK" dirty="0" smtClean="0"/>
              <a:t> </a:t>
            </a:r>
            <a:r>
              <a:rPr lang="da-DK" dirty="0" smtClean="0">
                <a:solidFill>
                  <a:srgbClr val="FF0000"/>
                </a:solidFill>
              </a:rPr>
              <a:t>//</a:t>
            </a:r>
            <a:r>
              <a:rPr lang="en-US" dirty="0">
                <a:solidFill>
                  <a:srgbClr val="FF0000"/>
                </a:solidFill>
              </a:rPr>
              <a:t>it supplies the address of the variable as the </a:t>
            </a:r>
            <a:r>
              <a:rPr lang="en-US" dirty="0" smtClean="0">
                <a:solidFill>
                  <a:srgbClr val="FF0000"/>
                </a:solidFill>
              </a:rPr>
              <a:t>argument, </a:t>
            </a:r>
            <a:r>
              <a:rPr lang="en-US" dirty="0">
                <a:solidFill>
                  <a:srgbClr val="FF0000"/>
                </a:solidFill>
              </a:rPr>
              <a:t>this is not the variable itself, as it is in passing by reference, but the </a:t>
            </a:r>
            <a:r>
              <a:rPr lang="en-US" dirty="0" smtClean="0">
                <a:solidFill>
                  <a:srgbClr val="FF0000"/>
                </a:solidFill>
              </a:rPr>
              <a:t>variable’s address</a:t>
            </a:r>
            <a:r>
              <a:rPr lang="en-US" dirty="0" smtClean="0"/>
              <a:t>.</a:t>
            </a:r>
          </a:p>
          <a:p>
            <a:endParaRPr lang="en-US" dirty="0"/>
          </a:p>
          <a:p>
            <a:endParaRPr lang="da-DK" dirty="0" smtClean="0"/>
          </a:p>
          <a:p>
            <a:r>
              <a:rPr lang="en-US" dirty="0" err="1" smtClean="0"/>
              <a:t>cout</a:t>
            </a:r>
            <a:r>
              <a:rPr lang="en-US" dirty="0" smtClean="0"/>
              <a:t> </a:t>
            </a:r>
            <a:r>
              <a:rPr lang="en-US" dirty="0"/>
              <a:t>&lt;&lt; “</a:t>
            </a:r>
            <a:r>
              <a:rPr lang="en-US" dirty="0" err="1"/>
              <a:t>var</a:t>
            </a:r>
            <a:r>
              <a:rPr lang="en-US" dirty="0"/>
              <a:t> = “ &lt;&lt; </a:t>
            </a:r>
            <a:r>
              <a:rPr lang="en-US" dirty="0" err="1"/>
              <a:t>var</a:t>
            </a:r>
            <a:r>
              <a:rPr lang="en-US" dirty="0"/>
              <a:t> &lt;&lt; “ centimeters” &lt;&lt; </a:t>
            </a:r>
            <a:r>
              <a:rPr lang="en-US" dirty="0" err="1"/>
              <a:t>endl</a:t>
            </a:r>
            <a:r>
              <a:rPr lang="en-US" dirty="0"/>
              <a:t>;</a:t>
            </a:r>
          </a:p>
          <a:p>
            <a:r>
              <a:rPr lang="en-US" dirty="0"/>
              <a:t>return 0;</a:t>
            </a:r>
          </a:p>
          <a:p>
            <a:r>
              <a:rPr lang="en-US" dirty="0"/>
              <a:t>}</a:t>
            </a:r>
          </a:p>
          <a:p>
            <a:r>
              <a:rPr lang="en-US" dirty="0"/>
              <a:t>//--------------------------------------------------------------</a:t>
            </a:r>
          </a:p>
          <a:p>
            <a:r>
              <a:rPr lang="en-US" dirty="0"/>
              <a:t>void </a:t>
            </a:r>
            <a:r>
              <a:rPr lang="en-US" dirty="0" err="1"/>
              <a:t>centimize</a:t>
            </a:r>
            <a:r>
              <a:rPr lang="en-US" dirty="0"/>
              <a:t>(double* </a:t>
            </a:r>
            <a:r>
              <a:rPr lang="en-US" dirty="0" err="1"/>
              <a:t>ptrd</a:t>
            </a:r>
            <a:r>
              <a:rPr lang="en-US" dirty="0" smtClean="0"/>
              <a:t>)   //</a:t>
            </a:r>
            <a:r>
              <a:rPr lang="en-US" dirty="0"/>
              <a:t>it must use the dereference operator,</a:t>
            </a:r>
          </a:p>
          <a:p>
            <a:r>
              <a:rPr lang="en-US" dirty="0" smtClean="0"/>
              <a:t>  			    *</a:t>
            </a:r>
            <a:r>
              <a:rPr lang="en-US" dirty="0" err="1"/>
              <a:t>ptrd</a:t>
            </a:r>
            <a:r>
              <a:rPr lang="en-US" dirty="0"/>
              <a:t>, to access the value stored at this </a:t>
            </a:r>
            <a:r>
              <a:rPr lang="en-US" dirty="0" smtClean="0"/>
              <a:t>address</a:t>
            </a:r>
          </a:p>
          <a:p>
            <a:r>
              <a:rPr lang="en-US" dirty="0" smtClean="0"/>
              <a:t>{</a:t>
            </a:r>
            <a:endParaRPr lang="en-US" dirty="0" smtClean="0"/>
          </a:p>
          <a:p>
            <a:r>
              <a:rPr lang="en-US" dirty="0"/>
              <a:t>*</a:t>
            </a:r>
            <a:r>
              <a:rPr lang="en-US" dirty="0" err="1"/>
              <a:t>ptrd</a:t>
            </a:r>
            <a:r>
              <a:rPr lang="en-US" dirty="0"/>
              <a:t> *= 2.54; //*</a:t>
            </a:r>
            <a:r>
              <a:rPr lang="en-US" dirty="0" err="1"/>
              <a:t>ptrd</a:t>
            </a:r>
            <a:r>
              <a:rPr lang="en-US" dirty="0"/>
              <a:t> is the same as </a:t>
            </a:r>
            <a:r>
              <a:rPr lang="en-US" dirty="0" err="1"/>
              <a:t>var</a:t>
            </a:r>
            <a:endParaRPr lang="en-US" dirty="0"/>
          </a:p>
          <a:p>
            <a:r>
              <a:rPr lang="en-US" dirty="0"/>
              <a:t>}</a:t>
            </a:r>
          </a:p>
        </p:txBody>
      </p:sp>
    </p:spTree>
    <p:extLst>
      <p:ext uri="{BB962C8B-B14F-4D97-AF65-F5344CB8AC3E}">
        <p14:creationId xmlns:p14="http://schemas.microsoft.com/office/powerpoint/2010/main" val="909665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a:xfrm>
            <a:off x="457200" y="4495800"/>
            <a:ext cx="8229240" cy="1752600"/>
          </a:xfrm>
        </p:spPr>
        <p:txBody>
          <a:bodyPr/>
          <a:lstStyle/>
          <a:p>
            <a:pPr marL="285750" indent="-285750">
              <a:buFont typeface="Arial" pitchFamily="34" charset="0"/>
              <a:buChar char="•"/>
            </a:pPr>
            <a:r>
              <a:rPr lang="en-US" dirty="0"/>
              <a:t>Passing a pointer as an argument to a function is in some ways similar to passing a reference.</a:t>
            </a:r>
          </a:p>
          <a:p>
            <a:pPr marL="285750" indent="-285750">
              <a:buFont typeface="Arial" pitchFamily="34" charset="0"/>
              <a:buChar char="•"/>
            </a:pPr>
            <a:r>
              <a:rPr lang="en-US" dirty="0"/>
              <a:t>They both permit the variable in the calling program to be modified by the function. </a:t>
            </a:r>
            <a:r>
              <a:rPr lang="en-US" dirty="0" smtClean="0"/>
              <a:t>However, the </a:t>
            </a:r>
            <a:r>
              <a:rPr lang="en-US" dirty="0"/>
              <a:t>mechanism is different. </a:t>
            </a:r>
            <a:endParaRPr lang="en-US" dirty="0" smtClean="0"/>
          </a:p>
          <a:p>
            <a:pPr marL="285750" indent="-285750">
              <a:buFont typeface="Arial" pitchFamily="34" charset="0"/>
              <a:buChar char="•"/>
            </a:pPr>
            <a:r>
              <a:rPr lang="en-US" dirty="0" smtClean="0"/>
              <a:t>A </a:t>
            </a:r>
            <a:r>
              <a:rPr lang="en-US" dirty="0"/>
              <a:t>reference is an alias for the original variable, while a pointer </a:t>
            </a:r>
            <a:r>
              <a:rPr lang="en-US" dirty="0" smtClean="0"/>
              <a:t>is the </a:t>
            </a:r>
            <a:r>
              <a:rPr lang="en-US" dirty="0"/>
              <a:t>address of the variable.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999" y="228600"/>
            <a:ext cx="6952801" cy="433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31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12200"/>
          </a:xfrm>
        </p:spPr>
        <p:txBody>
          <a:bodyPr/>
          <a:lstStyle/>
          <a:p>
            <a:r>
              <a:rPr lang="en-US" b="1" dirty="0"/>
              <a:t>Passing Arrays</a:t>
            </a:r>
            <a:endParaRPr lang="en-US" dirty="0"/>
          </a:p>
        </p:txBody>
      </p:sp>
      <p:sp>
        <p:nvSpPr>
          <p:cNvPr id="3" name="Subtitle 2"/>
          <p:cNvSpPr>
            <a:spLocks noGrp="1"/>
          </p:cNvSpPr>
          <p:nvPr>
            <p:ph type="subTitle"/>
          </p:nvPr>
        </p:nvSpPr>
        <p:spPr>
          <a:xfrm>
            <a:off x="457200" y="838200"/>
            <a:ext cx="8001000" cy="4743600"/>
          </a:xfrm>
        </p:spPr>
        <p:txBody>
          <a:bodyPr anchor="t" anchorCtr="0"/>
          <a:lstStyle/>
          <a:p>
            <a:r>
              <a:rPr lang="en-US" dirty="0"/>
              <a:t>// array passed by pointer</a:t>
            </a:r>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const</a:t>
            </a:r>
            <a:r>
              <a:rPr lang="en-US" dirty="0"/>
              <a:t> </a:t>
            </a:r>
            <a:r>
              <a:rPr lang="en-US" dirty="0" err="1"/>
              <a:t>int</a:t>
            </a:r>
            <a:r>
              <a:rPr lang="en-US" dirty="0"/>
              <a:t> MAX = 5; //number of array elements</a:t>
            </a:r>
          </a:p>
          <a:p>
            <a:r>
              <a:rPr lang="en-US" dirty="0" err="1"/>
              <a:t>int</a:t>
            </a:r>
            <a:r>
              <a:rPr lang="en-US" dirty="0"/>
              <a:t> main()</a:t>
            </a:r>
          </a:p>
          <a:p>
            <a:r>
              <a:rPr lang="en-US" dirty="0"/>
              <a:t>{</a:t>
            </a:r>
          </a:p>
          <a:p>
            <a:r>
              <a:rPr lang="en-US" dirty="0"/>
              <a:t>void </a:t>
            </a:r>
            <a:r>
              <a:rPr lang="en-US" dirty="0" err="1"/>
              <a:t>centimize</a:t>
            </a:r>
            <a:r>
              <a:rPr lang="en-US" dirty="0"/>
              <a:t>(double*); //prototype</a:t>
            </a:r>
          </a:p>
          <a:p>
            <a:r>
              <a:rPr lang="en-US" dirty="0"/>
              <a:t>double </a:t>
            </a:r>
            <a:r>
              <a:rPr lang="en-US" dirty="0" err="1"/>
              <a:t>varray</a:t>
            </a:r>
            <a:r>
              <a:rPr lang="en-US" dirty="0"/>
              <a:t>[MAX] = { 10.0, 43.1, 95.9, 59.7, 87.3 };</a:t>
            </a:r>
          </a:p>
          <a:p>
            <a:r>
              <a:rPr lang="en-US" dirty="0" err="1"/>
              <a:t>centimize</a:t>
            </a:r>
            <a:r>
              <a:rPr lang="en-US" dirty="0"/>
              <a:t>(</a:t>
            </a:r>
            <a:r>
              <a:rPr lang="en-US" dirty="0" err="1"/>
              <a:t>varray</a:t>
            </a:r>
            <a:r>
              <a:rPr lang="en-US" dirty="0"/>
              <a:t>); </a:t>
            </a:r>
            <a:r>
              <a:rPr lang="en-US" dirty="0" smtClean="0"/>
              <a:t>//pass </a:t>
            </a:r>
            <a:r>
              <a:rPr lang="en-US" dirty="0"/>
              <a:t>array address</a:t>
            </a:r>
          </a:p>
          <a:p>
            <a:r>
              <a:rPr lang="en-US" dirty="0"/>
              <a:t>for(</a:t>
            </a:r>
            <a:r>
              <a:rPr lang="en-US" dirty="0" err="1"/>
              <a:t>int</a:t>
            </a:r>
            <a:r>
              <a:rPr lang="en-US" dirty="0"/>
              <a:t> j=0; j&lt;MAX; j++) //display new array values</a:t>
            </a:r>
          </a:p>
          <a:p>
            <a:r>
              <a:rPr lang="en-US" dirty="0" err="1"/>
              <a:t>cout</a:t>
            </a:r>
            <a:r>
              <a:rPr lang="en-US" dirty="0"/>
              <a:t> &lt;&lt; “</a:t>
            </a:r>
            <a:r>
              <a:rPr lang="en-US" dirty="0" err="1"/>
              <a:t>varray</a:t>
            </a:r>
            <a:r>
              <a:rPr lang="en-US" dirty="0"/>
              <a:t>[“ &lt;&lt; j &lt;&lt; “]=”</a:t>
            </a:r>
          </a:p>
          <a:p>
            <a:r>
              <a:rPr lang="en-US" dirty="0"/>
              <a:t>&lt;&lt; </a:t>
            </a:r>
            <a:r>
              <a:rPr lang="en-US" dirty="0" err="1"/>
              <a:t>varray</a:t>
            </a:r>
            <a:r>
              <a:rPr lang="en-US" dirty="0"/>
              <a:t>[j] &lt;&lt; “ centimeters” &lt;&lt; </a:t>
            </a:r>
            <a:r>
              <a:rPr lang="en-US" dirty="0" err="1"/>
              <a:t>endl</a:t>
            </a:r>
            <a:r>
              <a:rPr lang="en-US" dirty="0"/>
              <a:t>;</a:t>
            </a:r>
          </a:p>
          <a:p>
            <a:r>
              <a:rPr lang="en-US" dirty="0"/>
              <a:t>return 0;</a:t>
            </a:r>
          </a:p>
          <a:p>
            <a:r>
              <a:rPr lang="en-US" dirty="0"/>
              <a:t>}</a:t>
            </a:r>
          </a:p>
          <a:p>
            <a:r>
              <a:rPr lang="en-US" dirty="0"/>
              <a:t>//--------------------------------------------------------------</a:t>
            </a:r>
          </a:p>
          <a:p>
            <a:r>
              <a:rPr lang="en-US" dirty="0"/>
              <a:t>void </a:t>
            </a:r>
            <a:r>
              <a:rPr lang="en-US" dirty="0" err="1" smtClean="0"/>
              <a:t>centimize</a:t>
            </a:r>
            <a:r>
              <a:rPr lang="en-US" dirty="0" smtClean="0"/>
              <a:t>(double *</a:t>
            </a:r>
            <a:r>
              <a:rPr lang="en-US" dirty="0" err="1" smtClean="0"/>
              <a:t>ptrd</a:t>
            </a:r>
            <a:r>
              <a:rPr lang="en-US" dirty="0" smtClean="0"/>
              <a:t>) //double * </a:t>
            </a:r>
            <a:r>
              <a:rPr lang="en-US" dirty="0"/>
              <a:t>is equivalent here to double[],</a:t>
            </a:r>
          </a:p>
          <a:p>
            <a:r>
              <a:rPr lang="en-US" dirty="0"/>
              <a:t>{</a:t>
            </a:r>
          </a:p>
          <a:p>
            <a:r>
              <a:rPr lang="en-US" dirty="0"/>
              <a:t>for(</a:t>
            </a:r>
            <a:r>
              <a:rPr lang="en-US" dirty="0" err="1"/>
              <a:t>int</a:t>
            </a:r>
            <a:r>
              <a:rPr lang="en-US" dirty="0"/>
              <a:t> j=0; j&lt;MAX; j++)</a:t>
            </a:r>
          </a:p>
          <a:p>
            <a:r>
              <a:rPr lang="en-US" dirty="0"/>
              <a:t>*</a:t>
            </a:r>
            <a:r>
              <a:rPr lang="en-US" dirty="0" err="1"/>
              <a:t>ptrd</a:t>
            </a:r>
            <a:r>
              <a:rPr lang="en-US" dirty="0"/>
              <a:t>++ *= 2.54; //</a:t>
            </a:r>
            <a:r>
              <a:rPr lang="en-US" dirty="0" err="1"/>
              <a:t>ptrd</a:t>
            </a:r>
            <a:r>
              <a:rPr lang="en-US" dirty="0"/>
              <a:t> points to elements of </a:t>
            </a:r>
            <a:r>
              <a:rPr lang="en-US" dirty="0" err="1"/>
              <a:t>varray</a:t>
            </a:r>
            <a:endParaRPr lang="en-US" dirty="0"/>
          </a:p>
          <a:p>
            <a:r>
              <a:rPr lang="en-US" dirty="0"/>
              <a:t>}</a:t>
            </a:r>
          </a:p>
        </p:txBody>
      </p:sp>
      <p:sp>
        <p:nvSpPr>
          <p:cNvPr id="4" name="TextBox 3"/>
          <p:cNvSpPr txBox="1"/>
          <p:nvPr/>
        </p:nvSpPr>
        <p:spPr>
          <a:xfrm>
            <a:off x="5105400" y="381000"/>
            <a:ext cx="3810000" cy="1477328"/>
          </a:xfrm>
          <a:prstGeom prst="rect">
            <a:avLst/>
          </a:prstGeom>
          <a:noFill/>
        </p:spPr>
        <p:txBody>
          <a:bodyPr wrap="square" rtlCol="0">
            <a:spAutoFit/>
          </a:bodyPr>
          <a:lstStyle/>
          <a:p>
            <a:r>
              <a:rPr lang="en-US" dirty="0" err="1"/>
              <a:t>varray</a:t>
            </a:r>
            <a:r>
              <a:rPr lang="en-US" dirty="0"/>
              <a:t>[0]=25.4 centimeters</a:t>
            </a:r>
          </a:p>
          <a:p>
            <a:r>
              <a:rPr lang="en-US" dirty="0" err="1"/>
              <a:t>varray</a:t>
            </a:r>
            <a:r>
              <a:rPr lang="en-US" dirty="0"/>
              <a:t>[1]=109.474 centimeters</a:t>
            </a:r>
          </a:p>
          <a:p>
            <a:r>
              <a:rPr lang="en-US" dirty="0" err="1"/>
              <a:t>varray</a:t>
            </a:r>
            <a:r>
              <a:rPr lang="en-US" dirty="0"/>
              <a:t>[2]=243.586 centimeters</a:t>
            </a:r>
          </a:p>
          <a:p>
            <a:r>
              <a:rPr lang="en-US" dirty="0" err="1"/>
              <a:t>varray</a:t>
            </a:r>
            <a:r>
              <a:rPr lang="en-US" dirty="0"/>
              <a:t>[3]=151.638 centimeters</a:t>
            </a:r>
          </a:p>
          <a:p>
            <a:r>
              <a:rPr lang="en-US" dirty="0" err="1"/>
              <a:t>varray</a:t>
            </a:r>
            <a:r>
              <a:rPr lang="en-US" dirty="0"/>
              <a:t>[4]=221.742 centimeters</a:t>
            </a:r>
          </a:p>
        </p:txBody>
      </p:sp>
    </p:spTree>
    <p:extLst>
      <p:ext uri="{BB962C8B-B14F-4D97-AF65-F5344CB8AC3E}">
        <p14:creationId xmlns:p14="http://schemas.microsoft.com/office/powerpoint/2010/main" val="292316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24" y="260596"/>
            <a:ext cx="8205776" cy="5087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745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336000"/>
          </a:xfrm>
        </p:spPr>
        <p:txBody>
          <a:bodyPr/>
          <a:lstStyle/>
          <a:p>
            <a:r>
              <a:rPr lang="en-US" b="1" dirty="0"/>
              <a:t>Pointers to String Constants</a:t>
            </a:r>
            <a:endParaRPr lang="en-US" dirty="0"/>
          </a:p>
        </p:txBody>
      </p:sp>
      <p:sp>
        <p:nvSpPr>
          <p:cNvPr id="3" name="Subtitle 2"/>
          <p:cNvSpPr>
            <a:spLocks noGrp="1"/>
          </p:cNvSpPr>
          <p:nvPr>
            <p:ph type="subTitle"/>
          </p:nvPr>
        </p:nvSpPr>
        <p:spPr>
          <a:xfrm>
            <a:off x="457200" y="685800"/>
            <a:ext cx="8229240" cy="4896000"/>
          </a:xfrm>
        </p:spPr>
        <p:txBody>
          <a:bodyPr anchor="t" anchorCtr="0"/>
          <a:lstStyle/>
          <a:p>
            <a:endParaRPr lang="en-US" dirty="0"/>
          </a:p>
          <a:p>
            <a:r>
              <a:rPr lang="en-US" dirty="0"/>
              <a:t>// strings defined using array and pointer </a:t>
            </a:r>
            <a:r>
              <a:rPr lang="en-US" dirty="0" smtClean="0"/>
              <a:t>notation</a:t>
            </a:r>
          </a:p>
          <a:p>
            <a:endParaRPr lang="en-US" dirty="0"/>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a:t>{</a:t>
            </a:r>
          </a:p>
          <a:p>
            <a:r>
              <a:rPr lang="en-US" dirty="0"/>
              <a:t>char str1[] = “Defined as an array”;</a:t>
            </a:r>
          </a:p>
          <a:p>
            <a:r>
              <a:rPr lang="en-US" dirty="0"/>
              <a:t>char* str2 = “Defined as a pointer”;</a:t>
            </a:r>
          </a:p>
          <a:p>
            <a:r>
              <a:rPr lang="en-US" dirty="0" err="1"/>
              <a:t>cout</a:t>
            </a:r>
            <a:r>
              <a:rPr lang="en-US" dirty="0"/>
              <a:t> &lt;&lt; str1 &lt;&lt; </a:t>
            </a:r>
            <a:r>
              <a:rPr lang="en-US" dirty="0" err="1"/>
              <a:t>endl</a:t>
            </a:r>
            <a:r>
              <a:rPr lang="en-US" dirty="0"/>
              <a:t>; // display both strings</a:t>
            </a:r>
          </a:p>
          <a:p>
            <a:r>
              <a:rPr lang="en-US" dirty="0" err="1"/>
              <a:t>cout</a:t>
            </a:r>
            <a:r>
              <a:rPr lang="en-US" dirty="0"/>
              <a:t> &lt;&lt; str2 &lt;&lt; </a:t>
            </a:r>
            <a:r>
              <a:rPr lang="en-US" dirty="0" err="1"/>
              <a:t>endl</a:t>
            </a:r>
            <a:r>
              <a:rPr lang="en-US" dirty="0"/>
              <a:t>;</a:t>
            </a:r>
          </a:p>
          <a:p>
            <a:r>
              <a:rPr lang="en-US" dirty="0"/>
              <a:t>// str1++; </a:t>
            </a:r>
            <a:r>
              <a:rPr lang="en-US" dirty="0">
                <a:solidFill>
                  <a:srgbClr val="FF0000"/>
                </a:solidFill>
              </a:rPr>
              <a:t>// can’t do this; str1 is a constant</a:t>
            </a:r>
          </a:p>
          <a:p>
            <a:r>
              <a:rPr lang="en-US" dirty="0"/>
              <a:t>str2++; </a:t>
            </a:r>
            <a:r>
              <a:rPr lang="en-US" dirty="0">
                <a:solidFill>
                  <a:srgbClr val="FF0000"/>
                </a:solidFill>
              </a:rPr>
              <a:t>// this is OK, str2 is a pointer</a:t>
            </a:r>
          </a:p>
          <a:p>
            <a:r>
              <a:rPr lang="en-US" dirty="0" err="1"/>
              <a:t>cout</a:t>
            </a:r>
            <a:r>
              <a:rPr lang="en-US" dirty="0"/>
              <a:t> &lt;&lt; str2 &lt;&lt; </a:t>
            </a:r>
            <a:r>
              <a:rPr lang="en-US" dirty="0" err="1"/>
              <a:t>endl</a:t>
            </a:r>
            <a:r>
              <a:rPr lang="en-US" dirty="0"/>
              <a:t>; </a:t>
            </a:r>
            <a:r>
              <a:rPr lang="en-US" dirty="0">
                <a:solidFill>
                  <a:srgbClr val="FF0000"/>
                </a:solidFill>
              </a:rPr>
              <a:t>// now str2 starts “</a:t>
            </a:r>
            <a:r>
              <a:rPr lang="en-US" dirty="0" err="1">
                <a:solidFill>
                  <a:srgbClr val="FF0000"/>
                </a:solidFill>
              </a:rPr>
              <a:t>efined</a:t>
            </a:r>
            <a:r>
              <a:rPr lang="en-US" dirty="0">
                <a:solidFill>
                  <a:srgbClr val="FF0000"/>
                </a:solidFill>
              </a:rPr>
              <a:t>...”</a:t>
            </a:r>
          </a:p>
          <a:p>
            <a:r>
              <a:rPr lang="en-US" dirty="0"/>
              <a:t>return 0;</a:t>
            </a:r>
          </a:p>
          <a:p>
            <a:r>
              <a:rPr lang="en-US" dirty="0" smtClean="0"/>
              <a:t>}</a:t>
            </a:r>
          </a:p>
          <a:p>
            <a:r>
              <a:rPr lang="en-US" dirty="0"/>
              <a:t>But there is a subtle difference:</a:t>
            </a:r>
          </a:p>
          <a:p>
            <a:pPr marL="285750" indent="-285750">
              <a:buFont typeface="Arial" pitchFamily="34" charset="0"/>
              <a:buChar char="•"/>
            </a:pPr>
            <a:r>
              <a:rPr lang="en-US" dirty="0"/>
              <a:t>str1 is an </a:t>
            </a:r>
            <a:r>
              <a:rPr lang="en-US" dirty="0" smtClean="0"/>
              <a:t>address —</a:t>
            </a:r>
            <a:r>
              <a:rPr lang="en-US" dirty="0"/>
              <a:t>that is, a pointer </a:t>
            </a:r>
            <a:r>
              <a:rPr lang="en-US" dirty="0" smtClean="0"/>
              <a:t>constant </a:t>
            </a:r>
          </a:p>
          <a:p>
            <a:pPr marL="285750" indent="-285750">
              <a:buFont typeface="Arial" pitchFamily="34" charset="0"/>
              <a:buChar char="•"/>
            </a:pPr>
            <a:r>
              <a:rPr lang="en-US" dirty="0" smtClean="0"/>
              <a:t>while </a:t>
            </a:r>
            <a:r>
              <a:rPr lang="en-US" dirty="0"/>
              <a:t>str2 is a pointer variable. So str2 </a:t>
            </a:r>
            <a:r>
              <a:rPr lang="en-US" dirty="0" smtClean="0"/>
              <a:t>can be </a:t>
            </a:r>
            <a:r>
              <a:rPr lang="en-US" dirty="0"/>
              <a:t>changed, while str1 cannot,</a:t>
            </a:r>
          </a:p>
        </p:txBody>
      </p:sp>
    </p:spTree>
    <p:extLst>
      <p:ext uri="{BB962C8B-B14F-4D97-AF65-F5344CB8AC3E}">
        <p14:creationId xmlns:p14="http://schemas.microsoft.com/office/powerpoint/2010/main" val="9264135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Static vs. Dynamic Objects</a:t>
            </a:r>
            <a:endParaRPr lang="en-IN" sz="1800" b="0" strike="noStrike" spc="-1">
              <a:solidFill>
                <a:srgbClr val="000000"/>
              </a:solidFill>
              <a:uFill>
                <a:solidFill>
                  <a:srgbClr val="FFFFFF"/>
                </a:solidFill>
              </a:uFill>
              <a:latin typeface="Arial"/>
            </a:endParaRPr>
          </a:p>
        </p:txBody>
      </p:sp>
      <p:sp>
        <p:nvSpPr>
          <p:cNvPr id="105"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106" name="Picture 4"/>
          <p:cNvPicPr/>
          <p:nvPr/>
        </p:nvPicPr>
        <p:blipFill>
          <a:blip r:embed="rId2"/>
          <a:stretch/>
        </p:blipFill>
        <p:spPr>
          <a:xfrm>
            <a:off x="0" y="0"/>
            <a:ext cx="1141560" cy="1217880"/>
          </a:xfrm>
          <a:prstGeom prst="rect">
            <a:avLst/>
          </a:prstGeom>
          <a:ln>
            <a:noFill/>
          </a:ln>
        </p:spPr>
      </p:pic>
      <p:sp>
        <p:nvSpPr>
          <p:cNvPr id="107"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108" name="CustomShape 4"/>
          <p:cNvSpPr/>
          <p:nvPr/>
        </p:nvSpPr>
        <p:spPr>
          <a:xfrm>
            <a:off x="228600" y="1447920"/>
            <a:ext cx="3846600" cy="46468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marL="343080" indent="-341640">
              <a:lnSpc>
                <a:spcPct val="100000"/>
              </a:lnSpc>
              <a:buClr>
                <a:srgbClr val="800080"/>
              </a:buClr>
              <a:buSzPct val="75000"/>
              <a:buFont typeface="Monotype Sorts" charset="2"/>
              <a:buChar char=""/>
            </a:pPr>
            <a:r>
              <a:rPr lang="en-IN" sz="2000" b="0" strike="noStrike" spc="-1">
                <a:solidFill>
                  <a:srgbClr val="000000"/>
                </a:solidFill>
                <a:uFill>
                  <a:solidFill>
                    <a:srgbClr val="FFFFFF"/>
                  </a:solidFill>
                </a:uFill>
                <a:latin typeface="Calibri"/>
                <a:ea typeface="新細明體"/>
              </a:rPr>
              <a:t>Static object</a:t>
            </a:r>
            <a:endParaRPr lang="en-IN" sz="1800" b="0" strike="noStrike" spc="-1">
              <a:solidFill>
                <a:srgbClr val="000000"/>
              </a:solidFill>
              <a:uFill>
                <a:solidFill>
                  <a:srgbClr val="FFFFFF"/>
                </a:solidFill>
              </a:uFill>
              <a:latin typeface="Arial"/>
            </a:endParaRPr>
          </a:p>
          <a:p>
            <a:pPr marL="343080" indent="-341640">
              <a:lnSpc>
                <a:spcPct val="100000"/>
              </a:lnSpc>
            </a:pPr>
            <a:r>
              <a:rPr lang="en-IN" sz="2000" b="0" strike="noStrike" spc="-1">
                <a:solidFill>
                  <a:srgbClr val="000000"/>
                </a:solidFill>
                <a:uFill>
                  <a:solidFill>
                    <a:srgbClr val="FFFFFF"/>
                  </a:solidFill>
                </a:uFill>
                <a:latin typeface="Calibri"/>
                <a:ea typeface="新細明體"/>
              </a:rPr>
              <a:t>    </a:t>
            </a:r>
            <a:r>
              <a:rPr lang="en-IN" sz="1200" b="0" strike="noStrike" spc="-1">
                <a:solidFill>
                  <a:srgbClr val="000000"/>
                </a:solidFill>
                <a:uFill>
                  <a:solidFill>
                    <a:srgbClr val="FFFFFF"/>
                  </a:solidFill>
                </a:uFill>
                <a:latin typeface="Calibri"/>
                <a:ea typeface="新細明體"/>
              </a:rPr>
              <a:t>(variables as declared in function calls)</a:t>
            </a:r>
            <a:endParaRPr lang="en-IN" sz="1800" b="0" strike="noStrike" spc="-1">
              <a:solidFill>
                <a:srgbClr val="000000"/>
              </a:solidFill>
              <a:uFill>
                <a:solidFill>
                  <a:srgbClr val="FFFFFF"/>
                </a:solidFill>
              </a:uFill>
              <a:latin typeface="Arial"/>
            </a:endParaRPr>
          </a:p>
          <a:p>
            <a:pPr marL="743040" lvl="1" indent="-284400">
              <a:lnSpc>
                <a:spcPct val="100000"/>
              </a:lnSpc>
              <a:buClr>
                <a:srgbClr val="800080"/>
              </a:buClr>
              <a:buSzPct val="80000"/>
              <a:buFont typeface="Monotype Sorts" charset="2"/>
              <a:buChar char=""/>
            </a:pPr>
            <a:r>
              <a:rPr lang="en-IN" sz="1800" b="0" strike="noStrike" spc="-1">
                <a:solidFill>
                  <a:srgbClr val="000000"/>
                </a:solidFill>
                <a:uFill>
                  <a:solidFill>
                    <a:srgbClr val="FFFFFF"/>
                  </a:solidFill>
                </a:uFill>
                <a:latin typeface="Calibri"/>
                <a:ea typeface="新細明體"/>
              </a:rPr>
              <a:t>Memory is acquired  automatically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4400">
              <a:lnSpc>
                <a:spcPct val="100000"/>
              </a:lnSpc>
              <a:buClr>
                <a:srgbClr val="800080"/>
              </a:buClr>
              <a:buSzPct val="80000"/>
              <a:buFont typeface="Monotype Sorts" charset="2"/>
              <a:buChar char=""/>
            </a:pPr>
            <a:r>
              <a:rPr lang="en-IN" sz="1800" b="0" strike="noStrike" spc="-1">
                <a:solidFill>
                  <a:srgbClr val="000000"/>
                </a:solidFill>
                <a:uFill>
                  <a:solidFill>
                    <a:srgbClr val="FFFFFF"/>
                  </a:solidFill>
                </a:uFill>
                <a:latin typeface="Calibri"/>
                <a:ea typeface="新細明體"/>
              </a:rPr>
              <a:t>Memory is returned automatically when object goes out of scope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09" name="CustomShape 5"/>
          <p:cNvSpPr/>
          <p:nvPr/>
        </p:nvSpPr>
        <p:spPr>
          <a:xfrm>
            <a:off x="4610160" y="1447920"/>
            <a:ext cx="3846600" cy="4875480"/>
          </a:xfrm>
          <a:prstGeom prst="rect">
            <a:avLst/>
          </a:prstGeom>
          <a:noFill/>
          <a:ln>
            <a:noFill/>
          </a:ln>
        </p:spPr>
        <p:style>
          <a:lnRef idx="0">
            <a:scrgbClr r="0" g="0" b="0"/>
          </a:lnRef>
          <a:fillRef idx="0">
            <a:scrgbClr r="0" g="0" b="0"/>
          </a:fillRef>
          <a:effectRef idx="0">
            <a:scrgbClr r="0" g="0" b="0"/>
          </a:effectRef>
          <a:fontRef idx="minor"/>
        </p:style>
        <p:txBody>
          <a:bodyPr lIns="92160" tIns="46080" rIns="92160" bIns="46080"/>
          <a:lstStyle/>
          <a:p>
            <a:pPr marL="343080" indent="-341640">
              <a:lnSpc>
                <a:spcPct val="100000"/>
              </a:lnSpc>
              <a:buClr>
                <a:srgbClr val="800080"/>
              </a:buClr>
              <a:buSzPct val="75000"/>
              <a:buFont typeface="Monotype Sorts" charset="2"/>
              <a:buChar char=""/>
            </a:pPr>
            <a:r>
              <a:rPr lang="en-IN" sz="2000" b="0" strike="noStrike" spc="-1">
                <a:solidFill>
                  <a:srgbClr val="000000"/>
                </a:solidFill>
                <a:uFill>
                  <a:solidFill>
                    <a:srgbClr val="FFFFFF"/>
                  </a:solidFill>
                </a:uFill>
                <a:latin typeface="Calibri"/>
                <a:ea typeface="新細明體"/>
              </a:rPr>
              <a:t>Dynamic object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4400">
              <a:lnSpc>
                <a:spcPct val="100000"/>
              </a:lnSpc>
              <a:buClr>
                <a:srgbClr val="800080"/>
              </a:buClr>
              <a:buSzPct val="80000"/>
              <a:buFont typeface="Monotype Sorts" charset="2"/>
              <a:buChar char=""/>
            </a:pPr>
            <a:r>
              <a:rPr lang="en-IN" sz="1800" b="0" strike="noStrike" spc="-1">
                <a:solidFill>
                  <a:srgbClr val="000000"/>
                </a:solidFill>
                <a:uFill>
                  <a:solidFill>
                    <a:srgbClr val="FFFFFF"/>
                  </a:solidFill>
                </a:uFill>
                <a:latin typeface="Calibri"/>
                <a:ea typeface="新細明體"/>
              </a:rPr>
              <a:t>Memory is acquired by program with an allocation request</a:t>
            </a:r>
            <a:endParaRPr lang="en-IN" sz="1800" b="0" strike="noStrike" spc="-1">
              <a:solidFill>
                <a:srgbClr val="000000"/>
              </a:solidFill>
              <a:uFill>
                <a:solidFill>
                  <a:srgbClr val="FFFFFF"/>
                </a:solidFill>
              </a:uFill>
              <a:latin typeface="Arial"/>
            </a:endParaRPr>
          </a:p>
          <a:p>
            <a:pPr marL="1143000" lvl="2" indent="-227160">
              <a:lnSpc>
                <a:spcPct val="100000"/>
              </a:lnSpc>
              <a:buClr>
                <a:srgbClr val="800080"/>
              </a:buClr>
              <a:buSzPct val="80000"/>
              <a:buFont typeface="Wingdings" charset="2"/>
              <a:buChar char=""/>
            </a:pPr>
            <a:r>
              <a:rPr lang="en-IN" sz="1600" b="0" strike="noStrike" spc="-1">
                <a:solidFill>
                  <a:srgbClr val="FF0000"/>
                </a:solidFill>
                <a:uFill>
                  <a:solidFill>
                    <a:srgbClr val="FFFFFF"/>
                  </a:solidFill>
                </a:uFill>
                <a:latin typeface="Courier New"/>
                <a:ea typeface="新細明體"/>
              </a:rPr>
              <a:t>new</a:t>
            </a:r>
            <a:r>
              <a:rPr lang="en-IN" sz="1600" b="0" strike="noStrike" spc="-1">
                <a:solidFill>
                  <a:srgbClr val="FF0000"/>
                </a:solidFill>
                <a:uFill>
                  <a:solidFill>
                    <a:srgbClr val="FFFFFF"/>
                  </a:solidFill>
                </a:uFill>
                <a:latin typeface="Calibri"/>
                <a:ea typeface="新細明體"/>
              </a:rPr>
              <a:t> operation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4400">
              <a:lnSpc>
                <a:spcPct val="100000"/>
              </a:lnSpc>
              <a:buClr>
                <a:srgbClr val="800080"/>
              </a:buClr>
              <a:buSzPct val="80000"/>
              <a:buFont typeface="Monotype Sorts" charset="2"/>
              <a:buChar char=""/>
            </a:pPr>
            <a:r>
              <a:rPr lang="en-IN" sz="1800" b="0" strike="noStrike" spc="-1">
                <a:solidFill>
                  <a:srgbClr val="000000"/>
                </a:solidFill>
                <a:uFill>
                  <a:solidFill>
                    <a:srgbClr val="FFFFFF"/>
                  </a:solidFill>
                </a:uFill>
                <a:latin typeface="Calibri"/>
                <a:ea typeface="新細明體"/>
              </a:rPr>
              <a:t>Dynamic objects can exist beyond the function in which they were allocated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743040" lvl="1" indent="-284400">
              <a:lnSpc>
                <a:spcPct val="100000"/>
              </a:lnSpc>
              <a:buClr>
                <a:srgbClr val="800080"/>
              </a:buClr>
              <a:buSzPct val="80000"/>
              <a:buFont typeface="Monotype Sorts" charset="2"/>
              <a:buChar char=""/>
            </a:pPr>
            <a:r>
              <a:rPr lang="en-IN" sz="1800" b="0" strike="noStrike" spc="-1">
                <a:solidFill>
                  <a:srgbClr val="000000"/>
                </a:solidFill>
                <a:uFill>
                  <a:solidFill>
                    <a:srgbClr val="FFFFFF"/>
                  </a:solidFill>
                </a:uFill>
                <a:latin typeface="Calibri"/>
                <a:ea typeface="新細明體"/>
              </a:rPr>
              <a:t>Object memory is returned by a deallocation request</a:t>
            </a:r>
            <a:endParaRPr lang="en-IN" sz="1800" b="0" strike="noStrike" spc="-1">
              <a:solidFill>
                <a:srgbClr val="000000"/>
              </a:solidFill>
              <a:uFill>
                <a:solidFill>
                  <a:srgbClr val="FFFFFF"/>
                </a:solidFill>
              </a:uFill>
              <a:latin typeface="Arial"/>
            </a:endParaRPr>
          </a:p>
          <a:p>
            <a:pPr marL="1143000" lvl="2" indent="-227160">
              <a:lnSpc>
                <a:spcPct val="100000"/>
              </a:lnSpc>
              <a:buClr>
                <a:srgbClr val="800080"/>
              </a:buClr>
              <a:buSzPct val="80000"/>
              <a:buFont typeface="Wingdings" charset="2"/>
              <a:buChar char=""/>
            </a:pPr>
            <a:r>
              <a:rPr lang="en-IN" sz="1600" b="0" strike="noStrike" spc="-1">
                <a:solidFill>
                  <a:srgbClr val="FF0000"/>
                </a:solidFill>
                <a:uFill>
                  <a:solidFill>
                    <a:srgbClr val="FFFFFF"/>
                  </a:solidFill>
                </a:uFill>
                <a:latin typeface="Courier New"/>
                <a:ea typeface="新細明體"/>
              </a:rPr>
              <a:t>delete</a:t>
            </a:r>
            <a:r>
              <a:rPr lang="en-IN" sz="1600" b="0" strike="noStrike" spc="-1">
                <a:solidFill>
                  <a:srgbClr val="FF0000"/>
                </a:solidFill>
                <a:uFill>
                  <a:solidFill>
                    <a:srgbClr val="FFFFFF"/>
                  </a:solidFill>
                </a:uFill>
                <a:latin typeface="Calibri"/>
                <a:ea typeface="新細明體"/>
              </a:rPr>
              <a:t> operation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Memory Allocation</a:t>
            </a:r>
            <a:endParaRPr lang="en-IN" sz="1800" b="0" strike="noStrike" spc="-1">
              <a:solidFill>
                <a:srgbClr val="000000"/>
              </a:solidFill>
              <a:uFill>
                <a:solidFill>
                  <a:srgbClr val="FFFFFF"/>
                </a:solidFill>
              </a:uFill>
              <a:latin typeface="Arial"/>
            </a:endParaRPr>
          </a:p>
        </p:txBody>
      </p:sp>
      <p:sp>
        <p:nvSpPr>
          <p:cNvPr id="111"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112" name="Picture 4"/>
          <p:cNvPicPr/>
          <p:nvPr/>
        </p:nvPicPr>
        <p:blipFill>
          <a:blip r:embed="rId2"/>
          <a:stretch/>
        </p:blipFill>
        <p:spPr>
          <a:xfrm>
            <a:off x="0" y="0"/>
            <a:ext cx="1141560" cy="1217880"/>
          </a:xfrm>
          <a:prstGeom prst="rect">
            <a:avLst/>
          </a:prstGeom>
          <a:ln>
            <a:noFill/>
          </a:ln>
        </p:spPr>
      </p:pic>
      <p:sp>
        <p:nvSpPr>
          <p:cNvPr id="113"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pic>
        <p:nvPicPr>
          <p:cNvPr id="114" name="Picture 1026"/>
          <p:cNvPicPr/>
          <p:nvPr/>
        </p:nvPicPr>
        <p:blipFill>
          <a:blip r:embed="rId3"/>
          <a:stretch/>
        </p:blipFill>
        <p:spPr>
          <a:xfrm>
            <a:off x="228600" y="1219320"/>
            <a:ext cx="7585200" cy="2835360"/>
          </a:xfrm>
          <a:prstGeom prst="rect">
            <a:avLst/>
          </a:prstGeom>
          <a:ln>
            <a:noFill/>
          </a:ln>
        </p:spPr>
      </p:pic>
      <p:sp>
        <p:nvSpPr>
          <p:cNvPr id="115" name="CustomShape 4"/>
          <p:cNvSpPr/>
          <p:nvPr/>
        </p:nvSpPr>
        <p:spPr>
          <a:xfrm>
            <a:off x="898560" y="4638600"/>
            <a:ext cx="2556000" cy="1551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400" b="0" strike="noStrike" spc="-1">
                <a:solidFill>
                  <a:srgbClr val="000000"/>
                </a:solidFill>
                <a:uFill>
                  <a:solidFill>
                    <a:srgbClr val="FFFFFF"/>
                  </a:solidFill>
                </a:uFill>
                <a:latin typeface="Courier New"/>
                <a:ea typeface="新細明體"/>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ourier New"/>
                <a:ea typeface="新細明體"/>
              </a:rPr>
              <a:t>  int a[200];</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ourier New"/>
                <a:ea typeface="新細明體"/>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ourier New"/>
                <a:ea typeface="新細明體"/>
              </a:rPr>
              <a:t>}</a:t>
            </a:r>
            <a:endParaRPr lang="en-IN" sz="1800" b="0" strike="noStrike" spc="-1">
              <a:solidFill>
                <a:srgbClr val="000000"/>
              </a:solidFill>
              <a:uFill>
                <a:solidFill>
                  <a:srgbClr val="FFFFFF"/>
                </a:solidFill>
              </a:uFill>
              <a:latin typeface="Arial"/>
            </a:endParaRPr>
          </a:p>
        </p:txBody>
      </p:sp>
      <p:sp>
        <p:nvSpPr>
          <p:cNvPr id="116" name="CustomShape 5"/>
          <p:cNvSpPr/>
          <p:nvPr/>
        </p:nvSpPr>
        <p:spPr>
          <a:xfrm>
            <a:off x="5241240" y="4495680"/>
            <a:ext cx="3653280" cy="1551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400" b="0" strike="noStrike" spc="-1" dirty="0" err="1" smtClean="0">
                <a:solidFill>
                  <a:srgbClr val="000000"/>
                </a:solidFill>
                <a:uFill>
                  <a:solidFill>
                    <a:srgbClr val="FFFFFF"/>
                  </a:solidFill>
                </a:uFill>
                <a:latin typeface="Courier New"/>
                <a:ea typeface="新細明體"/>
              </a:rPr>
              <a:t>Int</a:t>
            </a:r>
            <a:r>
              <a:rPr lang="en-IN" sz="2400" b="0" strike="noStrike" spc="-1" smtClean="0">
                <a:solidFill>
                  <a:srgbClr val="000000"/>
                </a:solidFill>
                <a:uFill>
                  <a:solidFill>
                    <a:srgbClr val="FFFFFF"/>
                  </a:solidFill>
                </a:uFill>
                <a:latin typeface="Courier New"/>
                <a:ea typeface="新細明體"/>
              </a:rPr>
              <a:t> *ptr</a:t>
            </a:r>
            <a:r>
              <a:rPr lang="en-IN" sz="2400" b="0" strike="noStrike" spc="-1" dirty="0">
                <a:solidFill>
                  <a:srgbClr val="000000"/>
                </a:solidFill>
                <a:uFill>
                  <a:solidFill>
                    <a:srgbClr val="FFFFFF"/>
                  </a:solidFill>
                </a:uFill>
                <a:latin typeface="Courier New"/>
                <a:ea typeface="新細明體"/>
              </a:rPr>
              <a:t>;</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err="1">
                <a:solidFill>
                  <a:srgbClr val="000000"/>
                </a:solidFill>
                <a:uFill>
                  <a:solidFill>
                    <a:srgbClr val="FFFFFF"/>
                  </a:solidFill>
                </a:uFill>
                <a:latin typeface="Courier New"/>
                <a:ea typeface="新細明體"/>
              </a:rPr>
              <a:t>ptr</a:t>
            </a:r>
            <a:r>
              <a:rPr lang="en-IN" sz="2400" b="0" strike="noStrike" spc="-1" dirty="0">
                <a:solidFill>
                  <a:srgbClr val="000000"/>
                </a:solidFill>
                <a:uFill>
                  <a:solidFill>
                    <a:srgbClr val="FFFFFF"/>
                  </a:solidFill>
                </a:uFill>
                <a:latin typeface="Courier New"/>
                <a:ea typeface="新細明體"/>
              </a:rPr>
              <a:t> = new </a:t>
            </a:r>
            <a:r>
              <a:rPr lang="en-IN" sz="2400" b="0" strike="noStrike" spc="-1" dirty="0" err="1">
                <a:solidFill>
                  <a:srgbClr val="000000"/>
                </a:solidFill>
                <a:uFill>
                  <a:solidFill>
                    <a:srgbClr val="FFFFFF"/>
                  </a:solidFill>
                </a:uFill>
                <a:latin typeface="Courier New"/>
                <a:ea typeface="新細明體"/>
              </a:rPr>
              <a:t>int</a:t>
            </a:r>
            <a:r>
              <a:rPr lang="en-IN" sz="2400" b="0" strike="noStrike" spc="-1" dirty="0">
                <a:solidFill>
                  <a:srgbClr val="000000"/>
                </a:solidFill>
                <a:uFill>
                  <a:solidFill>
                    <a:srgbClr val="FFFFFF"/>
                  </a:solidFill>
                </a:uFill>
                <a:latin typeface="Courier New"/>
                <a:ea typeface="新細明體"/>
              </a:rPr>
              <a:t>[200];</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ourier New"/>
                <a:ea typeface="新細明體"/>
              </a:rPr>
              <a:t>…</a:t>
            </a: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ourier New"/>
                <a:ea typeface="新細明體"/>
              </a:rPr>
              <a:t>delete [] </a:t>
            </a:r>
            <a:r>
              <a:rPr lang="en-IN" sz="2400" b="0" strike="noStrike" spc="-1" dirty="0" err="1">
                <a:solidFill>
                  <a:srgbClr val="000000"/>
                </a:solidFill>
                <a:uFill>
                  <a:solidFill>
                    <a:srgbClr val="FFFFFF"/>
                  </a:solidFill>
                </a:uFill>
                <a:latin typeface="Courier New"/>
                <a:ea typeface="新細明體"/>
              </a:rPr>
              <a:t>ptr</a:t>
            </a:r>
            <a:r>
              <a:rPr lang="en-IN" sz="2400" b="0" strike="noStrike" spc="-1" dirty="0">
                <a:solidFill>
                  <a:srgbClr val="000000"/>
                </a:solidFill>
                <a:uFill>
                  <a:solidFill>
                    <a:srgbClr val="FFFFFF"/>
                  </a:solidFill>
                </a:uFill>
                <a:latin typeface="Courier New"/>
                <a:ea typeface="新細明體"/>
              </a:rPr>
              <a:t>;</a:t>
            </a:r>
            <a:endParaRPr lang="en-IN" sz="1800" b="0" strike="noStrike" spc="-1" dirty="0">
              <a:solidFill>
                <a:srgbClr val="000000"/>
              </a:solidFill>
              <a:uFill>
                <a:solidFill>
                  <a:srgbClr val="FFFFFF"/>
                </a:solidFill>
              </a:uFill>
              <a:latin typeface="Arial"/>
            </a:endParaRPr>
          </a:p>
        </p:txBody>
      </p:sp>
      <p:sp>
        <p:nvSpPr>
          <p:cNvPr id="117" name="CustomShape 6"/>
          <p:cNvSpPr/>
          <p:nvPr/>
        </p:nvSpPr>
        <p:spPr>
          <a:xfrm>
            <a:off x="7822080" y="3233880"/>
            <a:ext cx="1138680" cy="820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400" b="0" strike="noStrike" spc="-1">
                <a:solidFill>
                  <a:srgbClr val="1F497D"/>
                </a:solidFill>
                <a:uFill>
                  <a:solidFill>
                    <a:srgbClr val="FFFFFF"/>
                  </a:solidFill>
                </a:uFill>
                <a:latin typeface="Tahoma"/>
                <a:ea typeface="新細明體"/>
              </a:rPr>
              <a:t>new</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1F497D"/>
                </a:solidFill>
                <a:uFill>
                  <a:solidFill>
                    <a:srgbClr val="FFFFFF"/>
                  </a:solidFill>
                </a:uFill>
                <a:latin typeface="Tahoma"/>
                <a:ea typeface="新細明體"/>
              </a:rPr>
              <a:t>delete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Memory Management Operator</a:t>
            </a:r>
            <a:endParaRPr lang="en-IN" sz="1800" b="0" strike="noStrike" spc="-1">
              <a:solidFill>
                <a:srgbClr val="000000"/>
              </a:solidFill>
              <a:uFill>
                <a:solidFill>
                  <a:srgbClr val="FFFFFF"/>
                </a:solidFill>
              </a:uFill>
              <a:latin typeface="Arial"/>
            </a:endParaRPr>
          </a:p>
        </p:txBody>
      </p:sp>
      <p:sp>
        <p:nvSpPr>
          <p:cNvPr id="119"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spc="-1" dirty="0">
                <a:solidFill>
                  <a:srgbClr val="FF0000"/>
                </a:solidFill>
                <a:uFill>
                  <a:solidFill>
                    <a:srgbClr val="FFFFFF"/>
                  </a:solidFill>
                </a:uFill>
                <a:ea typeface="DejaVu Sans"/>
              </a:rPr>
              <a:t>n</a:t>
            </a:r>
            <a:r>
              <a:rPr lang="en-IN" sz="2400" b="0" strike="noStrike" spc="-1" dirty="0" smtClean="0">
                <a:solidFill>
                  <a:srgbClr val="FF0000"/>
                </a:solidFill>
                <a:uFill>
                  <a:solidFill>
                    <a:srgbClr val="FFFFFF"/>
                  </a:solidFill>
                </a:uFill>
                <a:ea typeface="DejaVu Sans"/>
              </a:rPr>
              <a:t>ew</a:t>
            </a:r>
            <a:r>
              <a:rPr lang="en-IN" sz="2400" b="0" strike="noStrike" spc="-1" dirty="0" smtClean="0">
                <a:solidFill>
                  <a:srgbClr val="000000"/>
                </a:solidFill>
                <a:uFill>
                  <a:solidFill>
                    <a:srgbClr val="FFFFFF"/>
                  </a:solidFill>
                </a:uFill>
                <a:ea typeface="DejaVu Sans"/>
              </a:rPr>
              <a:t> </a:t>
            </a:r>
            <a:r>
              <a:rPr lang="en-IN" sz="2400" b="0" strike="noStrike" spc="-1" dirty="0">
                <a:solidFill>
                  <a:srgbClr val="000000"/>
                </a:solidFill>
                <a:uFill>
                  <a:solidFill>
                    <a:srgbClr val="FFFFFF"/>
                  </a:solidFill>
                </a:uFill>
                <a:ea typeface="DejaVu Sans"/>
              </a:rPr>
              <a:t>and </a:t>
            </a:r>
            <a:r>
              <a:rPr lang="en-IN" sz="2400" b="0" strike="noStrike" spc="-1" dirty="0">
                <a:solidFill>
                  <a:srgbClr val="FF0000"/>
                </a:solidFill>
                <a:uFill>
                  <a:solidFill>
                    <a:srgbClr val="FFFFFF"/>
                  </a:solidFill>
                </a:uFill>
                <a:ea typeface="DejaVu Sans"/>
              </a:rPr>
              <a:t>delete</a:t>
            </a:r>
            <a:r>
              <a:rPr lang="en-IN" sz="2400" b="0" strike="noStrike" spc="-1" dirty="0">
                <a:solidFill>
                  <a:srgbClr val="000000"/>
                </a:solidFill>
                <a:uFill>
                  <a:solidFill>
                    <a:srgbClr val="FFFFFF"/>
                  </a:solidFill>
                </a:uFill>
                <a:ea typeface="DejaVu Sans"/>
              </a:rPr>
              <a:t> operators are used to allocate and free the </a:t>
            </a:r>
            <a:r>
              <a:rPr lang="en-IN" sz="2400" b="0" strike="noStrike" spc="-1" dirty="0" smtClean="0">
                <a:solidFill>
                  <a:srgbClr val="000000"/>
                </a:solidFill>
                <a:uFill>
                  <a:solidFill>
                    <a:srgbClr val="FFFFFF"/>
                  </a:solidFill>
                </a:uFill>
                <a:ea typeface="DejaVu Sans"/>
              </a:rPr>
              <a:t>memory</a:t>
            </a:r>
          </a:p>
          <a:p>
            <a:pPr marL="1440" algn="just">
              <a:lnSpc>
                <a:spcPct val="100000"/>
              </a:lnSpc>
              <a:buClr>
                <a:srgbClr val="000000"/>
              </a:buClr>
            </a:pPr>
            <a:endParaRPr lang="en-IN" sz="2400" b="0" strike="noStrike" spc="-1" dirty="0" smtClean="0">
              <a:solidFill>
                <a:srgbClr val="000000"/>
              </a:solidFill>
              <a:uFill>
                <a:solidFill>
                  <a:srgbClr val="FFFFFF"/>
                </a:solidFill>
              </a:uFill>
              <a:ea typeface="DejaVu Sans"/>
            </a:endParaRPr>
          </a:p>
          <a:p>
            <a:pPr marL="343080" indent="-341640" algn="just">
              <a:lnSpc>
                <a:spcPct val="100000"/>
              </a:lnSpc>
              <a:buClr>
                <a:srgbClr val="000000"/>
              </a:buClr>
              <a:buFont typeface="Wingdings" charset="2"/>
              <a:buChar char=""/>
            </a:pPr>
            <a:r>
              <a:rPr lang="en-IN" sz="2400" spc="-1" dirty="0">
                <a:solidFill>
                  <a:srgbClr val="000000"/>
                </a:solidFill>
                <a:uFill>
                  <a:solidFill>
                    <a:srgbClr val="FFFFFF"/>
                  </a:solidFill>
                </a:uFill>
                <a:ea typeface="DejaVu Sans"/>
              </a:rPr>
              <a:t> </a:t>
            </a:r>
            <a:r>
              <a:rPr lang="en-US" sz="2400" dirty="0" smtClean="0"/>
              <a:t>This </a:t>
            </a:r>
            <a:r>
              <a:rPr lang="en-US" sz="2400" dirty="0" smtClean="0"/>
              <a:t>versatile operator </a:t>
            </a:r>
            <a:r>
              <a:rPr lang="en-US" sz="2400" dirty="0"/>
              <a:t>obtains memory from the operating system and returns a pointer to its </a:t>
            </a:r>
            <a:r>
              <a:rPr lang="en-US" sz="2400" dirty="0" smtClean="0"/>
              <a:t>starting point</a:t>
            </a:r>
            <a:r>
              <a:rPr lang="en-US" sz="2400" dirty="0"/>
              <a:t>.</a:t>
            </a:r>
            <a:endParaRPr lang="en-IN" sz="2400" b="0" strike="noStrike" spc="-1" dirty="0">
              <a:solidFill>
                <a:srgbClr val="000000"/>
              </a:solidFill>
              <a:uFill>
                <a:solidFill>
                  <a:srgbClr val="FFFFFF"/>
                </a:solidFill>
              </a:uFill>
            </a:endParaRPr>
          </a:p>
          <a:p>
            <a:pPr algn="just">
              <a:lnSpc>
                <a:spcPct val="100000"/>
              </a:lnSpc>
            </a:pPr>
            <a:endParaRPr lang="en-IN" sz="2400" b="0" strike="noStrike" spc="-1" dirty="0">
              <a:solidFill>
                <a:srgbClr val="000000"/>
              </a:solidFill>
              <a:uFill>
                <a:solidFill>
                  <a:srgbClr val="FFFFFF"/>
                </a:solidFill>
              </a:uFil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ea typeface="DejaVu Sans"/>
              </a:rPr>
              <a:t>Object can be created by using </a:t>
            </a:r>
            <a:r>
              <a:rPr lang="en-IN" sz="2400" b="0" strike="noStrike" spc="-1" dirty="0">
                <a:solidFill>
                  <a:srgbClr val="FF0000"/>
                </a:solidFill>
                <a:uFill>
                  <a:solidFill>
                    <a:srgbClr val="FFFFFF"/>
                  </a:solidFill>
                </a:uFill>
                <a:ea typeface="DejaVu Sans"/>
              </a:rPr>
              <a:t>new</a:t>
            </a:r>
            <a:r>
              <a:rPr lang="en-IN" sz="2400" b="0" strike="noStrike" spc="-1" dirty="0">
                <a:solidFill>
                  <a:srgbClr val="000000"/>
                </a:solidFill>
                <a:uFill>
                  <a:solidFill>
                    <a:srgbClr val="FFFFFF"/>
                  </a:solidFill>
                </a:uFill>
                <a:ea typeface="DejaVu Sans"/>
              </a:rPr>
              <a:t> and deleted by using </a:t>
            </a:r>
            <a:r>
              <a:rPr lang="en-IN" sz="2400" b="0" strike="noStrike" spc="-1" dirty="0">
                <a:solidFill>
                  <a:srgbClr val="FF0000"/>
                </a:solidFill>
                <a:uFill>
                  <a:solidFill>
                    <a:srgbClr val="FFFFFF"/>
                  </a:solidFill>
                </a:uFill>
                <a:ea typeface="DejaVu Sans"/>
              </a:rPr>
              <a:t>delete</a:t>
            </a:r>
            <a:r>
              <a:rPr lang="en-IN" sz="2400" b="0" strike="noStrike" spc="-1" dirty="0">
                <a:solidFill>
                  <a:srgbClr val="000000"/>
                </a:solidFill>
                <a:uFill>
                  <a:solidFill>
                    <a:srgbClr val="FFFFFF"/>
                  </a:solidFill>
                </a:uFill>
                <a:ea typeface="DejaVu Sans"/>
              </a:rPr>
              <a:t> operator</a:t>
            </a:r>
            <a:endParaRPr lang="en-IN" sz="2400" b="0" strike="noStrike" spc="-1" dirty="0">
              <a:solidFill>
                <a:srgbClr val="000000"/>
              </a:solidFill>
              <a:uFill>
                <a:solidFill>
                  <a:srgbClr val="FFFFFF"/>
                </a:solidFill>
              </a:uFil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Syntax</a:t>
            </a:r>
            <a:r>
              <a:rPr lang="en-IN" sz="2400" b="0" strike="noStrike" spc="-1" dirty="0" smtClean="0">
                <a:solidFill>
                  <a:srgbClr val="000000"/>
                </a:solidFill>
                <a:uFill>
                  <a:solidFill>
                    <a:srgbClr val="FFFFFF"/>
                  </a:solidFill>
                </a:uFill>
                <a:latin typeface="Century Schoolbook"/>
                <a:ea typeface="DejaVu Sans"/>
              </a:rPr>
              <a:t>: </a:t>
            </a:r>
            <a:r>
              <a:rPr lang="en-IN" sz="2400" b="0" strike="noStrike" spc="-1" dirty="0">
                <a:solidFill>
                  <a:srgbClr val="000000"/>
                </a:solidFill>
                <a:uFill>
                  <a:solidFill>
                    <a:srgbClr val="FFFFFF"/>
                  </a:solidFill>
                </a:uFill>
                <a:latin typeface="Century Schoolbook"/>
                <a:ea typeface="DejaVu Sans"/>
              </a:rPr>
              <a:t>		Pointer variable = </a:t>
            </a:r>
            <a:r>
              <a:rPr lang="en-IN" sz="2400" b="0" strike="noStrike" spc="-1" dirty="0">
                <a:solidFill>
                  <a:srgbClr val="FF0000"/>
                </a:solidFill>
                <a:uFill>
                  <a:solidFill>
                    <a:srgbClr val="FFFFFF"/>
                  </a:solidFill>
                </a:uFill>
                <a:latin typeface="Century Schoolbook"/>
                <a:ea typeface="DejaVu Sans"/>
              </a:rPr>
              <a:t>new</a:t>
            </a:r>
            <a:r>
              <a:rPr lang="en-IN" sz="2400" b="0" strike="noStrike" spc="-1" dirty="0">
                <a:solidFill>
                  <a:srgbClr val="000000"/>
                </a:solidFill>
                <a:uFill>
                  <a:solidFill>
                    <a:srgbClr val="FFFFFF"/>
                  </a:solidFill>
                </a:uFill>
                <a:latin typeface="Century Schoolbook"/>
                <a:ea typeface="DejaVu Sans"/>
              </a:rPr>
              <a:t> </a:t>
            </a:r>
            <a:r>
              <a:rPr lang="en-IN" sz="2400" b="0" strike="noStrike" spc="-1" dirty="0" smtClean="0">
                <a:solidFill>
                  <a:srgbClr val="000000"/>
                </a:solidFill>
                <a:uFill>
                  <a:solidFill>
                    <a:srgbClr val="FFFFFF"/>
                  </a:solidFill>
                </a:uFill>
                <a:latin typeface="Century Schoolbook"/>
                <a:ea typeface="DejaVu Sans"/>
              </a:rPr>
              <a:t>data-type</a:t>
            </a:r>
          </a:p>
          <a:p>
            <a:pPr algn="just">
              <a:lnSpc>
                <a:spcPct val="100000"/>
              </a:lnSpc>
            </a:pPr>
            <a:r>
              <a:rPr lang="en-US" dirty="0"/>
              <a:t>// Pointer initialized with </a:t>
            </a:r>
            <a:r>
              <a:rPr lang="en-US" dirty="0" smtClean="0"/>
              <a:t>NULL </a:t>
            </a:r>
            <a:endParaRPr lang="en-US" dirty="0" smtClean="0"/>
          </a:p>
          <a:p>
            <a:pPr algn="just">
              <a:lnSpc>
                <a:spcPct val="100000"/>
              </a:lnSpc>
            </a:pPr>
            <a:r>
              <a:rPr lang="en-US" dirty="0" smtClean="0"/>
              <a:t> </a:t>
            </a:r>
            <a:r>
              <a:rPr lang="en-US" dirty="0"/>
              <a:t>// Then request memory for the </a:t>
            </a:r>
            <a:r>
              <a:rPr lang="en-US" dirty="0" smtClean="0"/>
              <a:t>variable</a:t>
            </a:r>
          </a:p>
          <a:p>
            <a:pPr algn="just">
              <a:lnSpc>
                <a:spcPct val="100000"/>
              </a:lnSpc>
            </a:pPr>
            <a:r>
              <a:rPr lang="en-US" dirty="0"/>
              <a:t> </a:t>
            </a:r>
            <a:r>
              <a:rPr lang="en-US" dirty="0" smtClean="0"/>
              <a:t>              </a:t>
            </a:r>
            <a:r>
              <a:rPr lang="en-US" dirty="0" err="1"/>
              <a:t>int</a:t>
            </a:r>
            <a:r>
              <a:rPr lang="en-US" dirty="0"/>
              <a:t> *p = NULL; </a:t>
            </a:r>
            <a:endParaRPr lang="en-US" dirty="0" smtClean="0"/>
          </a:p>
          <a:p>
            <a:pPr algn="just">
              <a:lnSpc>
                <a:spcPct val="100000"/>
              </a:lnSpc>
            </a:pPr>
            <a:r>
              <a:rPr lang="en-US" dirty="0" smtClean="0"/>
              <a:t>               p </a:t>
            </a:r>
            <a:r>
              <a:rPr lang="en-US" dirty="0"/>
              <a:t>= new </a:t>
            </a:r>
            <a:r>
              <a:rPr lang="en-US" dirty="0" err="1"/>
              <a:t>int</a:t>
            </a:r>
            <a:r>
              <a:rPr lang="en-US" dirty="0"/>
              <a:t>; </a:t>
            </a:r>
            <a:endParaRPr lang="en-US" dirty="0" smtClean="0"/>
          </a:p>
          <a:p>
            <a:pPr algn="just">
              <a:lnSpc>
                <a:spcPct val="100000"/>
              </a:lnSpc>
            </a:pPr>
            <a:r>
              <a:rPr lang="en-US" dirty="0"/>
              <a:t> </a:t>
            </a:r>
            <a:r>
              <a:rPr lang="en-US" dirty="0" smtClean="0"/>
              <a:t> OR </a:t>
            </a:r>
            <a:r>
              <a:rPr lang="en-US" dirty="0"/>
              <a:t>// Combine declaration of pointer // and their assignment </a:t>
            </a:r>
            <a:endParaRPr lang="en-US" dirty="0" smtClean="0"/>
          </a:p>
          <a:p>
            <a:pPr algn="just">
              <a:lnSpc>
                <a:spcPct val="100000"/>
              </a:lnSpc>
            </a:pPr>
            <a:r>
              <a:rPr lang="en-US" dirty="0"/>
              <a:t> </a:t>
            </a:r>
            <a:r>
              <a:rPr lang="en-US" dirty="0" smtClean="0"/>
              <a:t>              </a:t>
            </a:r>
            <a:r>
              <a:rPr lang="en-US" dirty="0" err="1" smtClean="0"/>
              <a:t>int</a:t>
            </a:r>
            <a:r>
              <a:rPr lang="en-US" dirty="0" smtClean="0"/>
              <a:t> </a:t>
            </a:r>
            <a:r>
              <a:rPr lang="en-US" dirty="0"/>
              <a:t>*p = new </a:t>
            </a:r>
            <a:r>
              <a:rPr lang="en-US" dirty="0" err="1"/>
              <a:t>int</a:t>
            </a:r>
            <a:r>
              <a:rPr lang="en-US" dirty="0"/>
              <a:t>;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120" name="Picture 4"/>
          <p:cNvPicPr/>
          <p:nvPr/>
        </p:nvPicPr>
        <p:blipFill>
          <a:blip r:embed="rId2"/>
          <a:stretch/>
        </p:blipFill>
        <p:spPr>
          <a:xfrm>
            <a:off x="0" y="0"/>
            <a:ext cx="1141560" cy="1217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Contents</a:t>
            </a:r>
            <a:endParaRPr lang="en-IN" sz="1800" b="0" strike="noStrike" spc="-1">
              <a:solidFill>
                <a:srgbClr val="000000"/>
              </a:solidFill>
              <a:uFill>
                <a:solidFill>
                  <a:srgbClr val="FFFFFF"/>
                </a:solidFill>
              </a:uFill>
              <a:latin typeface="Arial"/>
            </a:endParaRPr>
          </a:p>
        </p:txBody>
      </p:sp>
      <p:sp>
        <p:nvSpPr>
          <p:cNvPr id="50"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smart pointers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shared pointers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Case Study : Design of Horse Race Simulation</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Virtual Function- Friend Functions</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 Static Functions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Assignment and Copy Initialization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this Pointer</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virtual function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dynamic binding </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Virtual destructor</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51" name="Picture 4"/>
          <p:cNvPicPr/>
          <p:nvPr/>
        </p:nvPicPr>
        <p:blipFill>
          <a:blip r:embed="rId2"/>
          <a:stretch/>
        </p:blipFill>
        <p:spPr>
          <a:xfrm>
            <a:off x="0" y="0"/>
            <a:ext cx="1141560" cy="1217880"/>
          </a:xfrm>
          <a:prstGeom prst="rect">
            <a:avLst/>
          </a:prstGeom>
          <a:ln>
            <a:noFill/>
          </a:ln>
        </p:spPr>
      </p:pic>
      <p:sp>
        <p:nvSpPr>
          <p:cNvPr id="52"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New operator Example </a:t>
            </a:r>
            <a:endParaRPr lang="en-IN" sz="1800" b="0" strike="noStrike" spc="-1">
              <a:solidFill>
                <a:srgbClr val="000000"/>
              </a:solidFill>
              <a:uFill>
                <a:solidFill>
                  <a:srgbClr val="FFFFFF"/>
                </a:solidFill>
              </a:uFill>
              <a:latin typeface="Arial"/>
            </a:endParaRPr>
          </a:p>
        </p:txBody>
      </p:sp>
      <p:sp>
        <p:nvSpPr>
          <p:cNvPr id="123"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800" b="0" strike="noStrike" spc="-1" dirty="0" err="1">
                <a:solidFill>
                  <a:srgbClr val="000000"/>
                </a:solidFill>
                <a:uFill>
                  <a:solidFill>
                    <a:srgbClr val="FFFFFF"/>
                  </a:solidFill>
                </a:uFill>
                <a:latin typeface="Century Schoolbook"/>
                <a:ea typeface="DejaVu Sans"/>
              </a:rPr>
              <a:t>Int</a:t>
            </a:r>
            <a:r>
              <a:rPr lang="en-IN" sz="2800" b="0" strike="noStrike" spc="-1" dirty="0">
                <a:solidFill>
                  <a:srgbClr val="000000"/>
                </a:solidFill>
                <a:uFill>
                  <a:solidFill>
                    <a:srgbClr val="FFFFFF"/>
                  </a:solidFill>
                </a:uFill>
                <a:latin typeface="Century Schoolbook"/>
                <a:ea typeface="DejaVu Sans"/>
              </a:rPr>
              <a:t> *p=new </a:t>
            </a:r>
            <a:r>
              <a:rPr lang="en-IN" sz="2800" b="0" strike="noStrike" spc="-1" dirty="0" err="1">
                <a:solidFill>
                  <a:srgbClr val="000000"/>
                </a:solidFill>
                <a:uFill>
                  <a:solidFill>
                    <a:srgbClr val="FFFFFF"/>
                  </a:solidFill>
                </a:uFill>
                <a:latin typeface="Century Schoolbook"/>
                <a:ea typeface="DejaVu Sans"/>
              </a:rPr>
              <a:t>int</a:t>
            </a:r>
            <a:r>
              <a:rPr lang="en-IN" sz="2800" b="0" strike="noStrike" spc="-1" dirty="0">
                <a:solidFill>
                  <a:srgbClr val="000000"/>
                </a:solidFill>
                <a:uFill>
                  <a:solidFill>
                    <a:srgbClr val="FFFFFF"/>
                  </a:solidFill>
                </a:uFill>
                <a:latin typeface="Century Schoolbook"/>
                <a:ea typeface="DejaVu Sans"/>
              </a:rPr>
              <a:t>;</a:t>
            </a:r>
            <a:endParaRPr lang="en-IN" sz="2000" b="0" strike="noStrike" spc="-1" dirty="0">
              <a:solidFill>
                <a:srgbClr val="000000"/>
              </a:solidFill>
              <a:uFill>
                <a:solidFill>
                  <a:srgbClr val="FFFFFF"/>
                </a:solidFill>
              </a:uFill>
              <a:latin typeface="Arial"/>
            </a:endParaRPr>
          </a:p>
          <a:p>
            <a:pPr algn="just">
              <a:lnSpc>
                <a:spcPct val="100000"/>
              </a:lnSpc>
            </a:pPr>
            <a:endParaRPr lang="en-IN" sz="2000" b="0" strike="noStrike" spc="-1" dirty="0">
              <a:solidFill>
                <a:srgbClr val="000000"/>
              </a:solidFill>
              <a:uFill>
                <a:solidFill>
                  <a:srgbClr val="FFFFFF"/>
                </a:solidFill>
              </a:uFill>
              <a:latin typeface="Arial"/>
            </a:endParaRPr>
          </a:p>
          <a:p>
            <a:pPr algn="just">
              <a:lnSpc>
                <a:spcPct val="100000"/>
              </a:lnSpc>
            </a:pPr>
            <a:r>
              <a:rPr lang="en-IN" sz="2800" b="0" strike="noStrike" spc="-1" dirty="0">
                <a:solidFill>
                  <a:srgbClr val="000000"/>
                </a:solidFill>
                <a:uFill>
                  <a:solidFill>
                    <a:srgbClr val="FFFFFF"/>
                  </a:solidFill>
                </a:uFill>
                <a:latin typeface="Century Schoolbook"/>
                <a:ea typeface="DejaVu Sans"/>
              </a:rPr>
              <a:t>Float *q=new float</a:t>
            </a:r>
            <a:r>
              <a:rPr lang="en-IN" sz="2800" b="0" strike="noStrike" spc="-1" dirty="0" smtClean="0">
                <a:solidFill>
                  <a:srgbClr val="000000"/>
                </a:solidFill>
                <a:uFill>
                  <a:solidFill>
                    <a:srgbClr val="FFFFFF"/>
                  </a:solidFill>
                </a:uFill>
                <a:latin typeface="Century Schoolbook"/>
                <a:ea typeface="DejaVu Sans"/>
              </a:rPr>
              <a:t>;</a:t>
            </a:r>
          </a:p>
          <a:p>
            <a:pPr algn="just">
              <a:lnSpc>
                <a:spcPct val="100000"/>
              </a:lnSpc>
            </a:pPr>
            <a:endParaRPr lang="en-IN" sz="2800" b="0" strike="noStrike" spc="-1" dirty="0" smtClean="0">
              <a:solidFill>
                <a:srgbClr val="000000"/>
              </a:solidFill>
              <a:uFill>
                <a:solidFill>
                  <a:srgbClr val="FFFFFF"/>
                </a:solidFill>
              </a:uFill>
              <a:latin typeface="Century Schoolbook"/>
              <a:ea typeface="DejaVu Sans"/>
            </a:endParaRPr>
          </a:p>
          <a:p>
            <a:pPr algn="just">
              <a:lnSpc>
                <a:spcPct val="100000"/>
              </a:lnSpc>
            </a:pPr>
            <a:r>
              <a:rPr lang="en-US" sz="2000" b="1" dirty="0"/>
              <a:t>Example:</a:t>
            </a:r>
            <a:r>
              <a:rPr lang="en-US" sz="2000" dirty="0"/>
              <a:t> </a:t>
            </a:r>
            <a:r>
              <a:rPr lang="en-US" sz="2000" dirty="0" err="1"/>
              <a:t>int</a:t>
            </a:r>
            <a:r>
              <a:rPr lang="en-US" sz="2000" dirty="0"/>
              <a:t> *p = new </a:t>
            </a:r>
            <a:r>
              <a:rPr lang="en-US" sz="2000" dirty="0" err="1"/>
              <a:t>int</a:t>
            </a:r>
            <a:r>
              <a:rPr lang="en-US" sz="2000" dirty="0"/>
              <a:t>(25); </a:t>
            </a:r>
            <a:endParaRPr lang="en-US" sz="2000" dirty="0" smtClean="0"/>
          </a:p>
          <a:p>
            <a:pPr algn="just">
              <a:lnSpc>
                <a:spcPct val="100000"/>
              </a:lnSpc>
            </a:pPr>
            <a:r>
              <a:rPr lang="en-US" sz="2000" dirty="0"/>
              <a:t> </a:t>
            </a:r>
            <a:r>
              <a:rPr lang="en-US" sz="2000" dirty="0" smtClean="0"/>
              <a:t>               </a:t>
            </a:r>
            <a:r>
              <a:rPr lang="en-US" sz="2000" dirty="0" smtClean="0"/>
              <a:t>float </a:t>
            </a:r>
            <a:r>
              <a:rPr lang="en-US" sz="2000" dirty="0"/>
              <a:t>*q = new float(75.25</a:t>
            </a:r>
            <a:r>
              <a:rPr lang="en-US" sz="2000" dirty="0" smtClean="0"/>
              <a:t>);</a:t>
            </a:r>
          </a:p>
          <a:p>
            <a:pPr algn="just">
              <a:lnSpc>
                <a:spcPct val="100000"/>
              </a:lnSpc>
            </a:pPr>
            <a:endParaRPr lang="en-US" sz="2000" b="0" strike="noStrike" spc="-1" dirty="0">
              <a:solidFill>
                <a:srgbClr val="000000"/>
              </a:solidFill>
              <a:uFill>
                <a:solidFill>
                  <a:srgbClr val="FFFFFF"/>
                </a:solidFill>
              </a:uFill>
              <a:latin typeface="Arial"/>
            </a:endParaRPr>
          </a:p>
          <a:p>
            <a:pPr algn="just">
              <a:lnSpc>
                <a:spcPct val="100000"/>
              </a:lnSpc>
            </a:pPr>
            <a:r>
              <a:rPr lang="en-US" sz="2000" b="1" dirty="0"/>
              <a:t>Allocate block of memory</a:t>
            </a:r>
            <a:r>
              <a:rPr lang="en-US" sz="2000" b="1" dirty="0" smtClean="0"/>
              <a:t>:</a:t>
            </a:r>
          </a:p>
          <a:p>
            <a:pPr algn="just">
              <a:lnSpc>
                <a:spcPct val="100000"/>
              </a:lnSpc>
            </a:pPr>
            <a:r>
              <a:rPr lang="en-US" sz="2000" b="1" strike="noStrike" spc="-1" dirty="0">
                <a:solidFill>
                  <a:srgbClr val="000000"/>
                </a:solidFill>
                <a:uFill>
                  <a:solidFill>
                    <a:srgbClr val="FFFFFF"/>
                  </a:solidFill>
                </a:uFill>
                <a:latin typeface="Arial"/>
              </a:rPr>
              <a:t>	</a:t>
            </a:r>
            <a:r>
              <a:rPr lang="en-US" sz="2000" dirty="0">
                <a:solidFill>
                  <a:srgbClr val="FF0000"/>
                </a:solidFill>
              </a:rPr>
              <a:t>new</a:t>
            </a:r>
            <a:r>
              <a:rPr lang="en-US" sz="2000" dirty="0"/>
              <a:t> operator is also used to allocate a block(an array) of memory of type </a:t>
            </a:r>
            <a:r>
              <a:rPr lang="en-US" sz="2000" i="1" dirty="0" smtClean="0"/>
              <a:t>data- type</a:t>
            </a:r>
            <a:r>
              <a:rPr lang="en-US" sz="2000" dirty="0" smtClean="0"/>
              <a:t>.</a:t>
            </a:r>
          </a:p>
          <a:p>
            <a:pPr algn="just">
              <a:lnSpc>
                <a:spcPct val="100000"/>
              </a:lnSpc>
            </a:pPr>
            <a:endParaRPr lang="en-US" sz="2000" dirty="0" smtClean="0"/>
          </a:p>
          <a:p>
            <a:pPr algn="just">
              <a:lnSpc>
                <a:spcPct val="100000"/>
              </a:lnSpc>
            </a:pPr>
            <a:r>
              <a:rPr lang="en-US" sz="2000" dirty="0"/>
              <a:t>Syntax</a:t>
            </a:r>
            <a:r>
              <a:rPr lang="en-US" sz="2000" dirty="0" smtClean="0"/>
              <a:t>:</a:t>
            </a:r>
          </a:p>
          <a:p>
            <a:pPr algn="just">
              <a:lnSpc>
                <a:spcPct val="100000"/>
              </a:lnSpc>
            </a:pPr>
            <a:r>
              <a:rPr lang="en-US" sz="2000" dirty="0"/>
              <a:t> </a:t>
            </a:r>
            <a:r>
              <a:rPr lang="en-US" sz="2000" dirty="0" smtClean="0"/>
              <a:t>                </a:t>
            </a:r>
            <a:r>
              <a:rPr lang="en-US" sz="2000" dirty="0" smtClean="0"/>
              <a:t>  </a:t>
            </a:r>
            <a:r>
              <a:rPr lang="en-US" sz="2000" dirty="0"/>
              <a:t>pointer-variable = </a:t>
            </a:r>
            <a:r>
              <a:rPr lang="en-US" sz="2000" b="1" dirty="0"/>
              <a:t>new</a:t>
            </a:r>
            <a:r>
              <a:rPr lang="en-US" sz="2000" dirty="0"/>
              <a:t> data-type[size</a:t>
            </a:r>
            <a:r>
              <a:rPr lang="en-US" sz="2000" dirty="0" smtClean="0"/>
              <a:t>];</a:t>
            </a:r>
          </a:p>
          <a:p>
            <a:pPr algn="just">
              <a:lnSpc>
                <a:spcPct val="100000"/>
              </a:lnSpc>
            </a:pPr>
            <a:r>
              <a:rPr lang="en-US" sz="2000" dirty="0" smtClean="0"/>
              <a:t>                   Example</a:t>
            </a:r>
            <a:r>
              <a:rPr lang="en-US" sz="2000" dirty="0"/>
              <a:t>: </a:t>
            </a:r>
            <a:r>
              <a:rPr lang="en-US" sz="2000" dirty="0" err="1"/>
              <a:t>int</a:t>
            </a:r>
            <a:r>
              <a:rPr lang="en-US" sz="2000" dirty="0"/>
              <a:t> *p = new </a:t>
            </a:r>
            <a:r>
              <a:rPr lang="en-US" sz="2000" dirty="0" err="1"/>
              <a:t>int</a:t>
            </a:r>
            <a:r>
              <a:rPr lang="en-US" sz="2000" dirty="0"/>
              <a:t>[10] </a:t>
            </a:r>
            <a:endParaRPr lang="en-IN" sz="2000" b="0" strike="noStrike" spc="-1" dirty="0">
              <a:solidFill>
                <a:srgbClr val="000000"/>
              </a:solidFill>
              <a:uFill>
                <a:solidFill>
                  <a:srgbClr val="FFFFFF"/>
                </a:solidFill>
              </a:uFill>
              <a:latin typeface="Arial"/>
            </a:endParaRPr>
          </a:p>
          <a:p>
            <a:pPr algn="just">
              <a:lnSpc>
                <a:spcPct val="100000"/>
              </a:lnSpc>
            </a:pPr>
            <a:endParaRPr lang="en-IN" sz="2000" b="0" strike="noStrike" spc="-1" dirty="0">
              <a:solidFill>
                <a:srgbClr val="000000"/>
              </a:solidFill>
              <a:uFill>
                <a:solidFill>
                  <a:srgbClr val="FFFFFF"/>
                </a:solidFill>
              </a:uFill>
              <a:latin typeface="Arial"/>
            </a:endParaRPr>
          </a:p>
          <a:p>
            <a:pPr algn="just">
              <a:lnSpc>
                <a:spcPct val="100000"/>
              </a:lnSpc>
            </a:pPr>
            <a:r>
              <a:rPr lang="en-IN" sz="2800" b="0" strike="noStrike" spc="-1" dirty="0">
                <a:solidFill>
                  <a:srgbClr val="000000"/>
                </a:solidFill>
                <a:uFill>
                  <a:solidFill>
                    <a:srgbClr val="FFFFFF"/>
                  </a:solidFill>
                </a:uFill>
                <a:latin typeface="Century Schoolbook"/>
                <a:ea typeface="DejaVu Sans"/>
              </a:rPr>
              <a:t>	</a:t>
            </a:r>
            <a:endParaRPr lang="en-IN" sz="2000" b="0" strike="noStrike" spc="-1" dirty="0">
              <a:solidFill>
                <a:srgbClr val="000000"/>
              </a:solidFill>
              <a:uFill>
                <a:solidFill>
                  <a:srgbClr val="FFFFFF"/>
                </a:solidFill>
              </a:uFill>
              <a:latin typeface="Arial"/>
            </a:endParaRPr>
          </a:p>
          <a:p>
            <a:pPr algn="just">
              <a:lnSpc>
                <a:spcPct val="100000"/>
              </a:lnSpc>
            </a:pPr>
            <a:endParaRPr lang="en-IN" sz="2000" b="0" strike="noStrike" spc="-1" dirty="0">
              <a:solidFill>
                <a:srgbClr val="000000"/>
              </a:solidFill>
              <a:uFill>
                <a:solidFill>
                  <a:srgbClr val="FFFFFF"/>
                </a:solidFill>
              </a:uFill>
              <a:latin typeface="Arial"/>
            </a:endParaRPr>
          </a:p>
          <a:p>
            <a:pPr algn="ctr">
              <a:lnSpc>
                <a:spcPct val="100000"/>
              </a:lnSpc>
            </a:pPr>
            <a:endParaRPr lang="en-IN" sz="2000" b="0" strike="noStrike" spc="-1" dirty="0">
              <a:solidFill>
                <a:srgbClr val="000000"/>
              </a:solidFill>
              <a:uFill>
                <a:solidFill>
                  <a:srgbClr val="FFFFFF"/>
                </a:solidFill>
              </a:uFill>
              <a:latin typeface="Arial"/>
            </a:endParaRPr>
          </a:p>
          <a:p>
            <a:pPr algn="just">
              <a:lnSpc>
                <a:spcPct val="100000"/>
              </a:lnSpc>
            </a:pPr>
            <a:endParaRPr lang="en-IN" sz="2000" b="0" strike="noStrike" spc="-1" dirty="0">
              <a:solidFill>
                <a:srgbClr val="000000"/>
              </a:solidFill>
              <a:uFill>
                <a:solidFill>
                  <a:srgbClr val="FFFFFF"/>
                </a:solidFill>
              </a:uFill>
              <a:latin typeface="Arial"/>
            </a:endParaRPr>
          </a:p>
        </p:txBody>
      </p:sp>
      <p:pic>
        <p:nvPicPr>
          <p:cNvPr id="124" name="Picture 4"/>
          <p:cNvPicPr/>
          <p:nvPr/>
        </p:nvPicPr>
        <p:blipFill>
          <a:blip r:embed="rId2"/>
          <a:stretch/>
        </p:blipFill>
        <p:spPr>
          <a:xfrm>
            <a:off x="0" y="0"/>
            <a:ext cx="1141560" cy="1217880"/>
          </a:xfrm>
          <a:prstGeom prst="rect">
            <a:avLst/>
          </a:prstGeom>
          <a:ln>
            <a:noFill/>
          </a:ln>
        </p:spPr>
      </p:pic>
      <p:sp>
        <p:nvSpPr>
          <p:cNvPr id="125"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99362"/>
            <a:ext cx="8229600" cy="4128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3079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533400"/>
            <a:ext cx="8229240" cy="4724400"/>
          </a:xfrm>
        </p:spPr>
        <p:txBody>
          <a:bodyPr anchor="t" anchorCtr="0"/>
          <a:lstStyle/>
          <a:p>
            <a:pPr marL="457200" indent="-457200">
              <a:buFont typeface="Arial" pitchFamily="34" charset="0"/>
              <a:buChar char="•"/>
            </a:pPr>
            <a:r>
              <a:rPr lang="en-US" sz="2800" b="1" dirty="0" smtClean="0"/>
              <a:t>Normal Array Declaration </a:t>
            </a:r>
            <a:r>
              <a:rPr lang="en-US" sz="2800" b="1" dirty="0" err="1" smtClean="0"/>
              <a:t>vs</a:t>
            </a:r>
            <a:r>
              <a:rPr lang="en-US" sz="2800" b="1" dirty="0" smtClean="0"/>
              <a:t> Using new</a:t>
            </a:r>
            <a:r>
              <a:rPr lang="en-US" sz="2800" dirty="0" smtClean="0"/>
              <a:t/>
            </a:r>
            <a:br>
              <a:rPr lang="en-US" sz="2800" dirty="0" smtClean="0"/>
            </a:br>
            <a:r>
              <a:rPr lang="en-US" sz="2800" dirty="0" smtClean="0"/>
              <a:t>There is a difference between declaring a normal array and allocating a block of memory using new.</a:t>
            </a:r>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The most important difference is, normal arrays are </a:t>
            </a:r>
            <a:r>
              <a:rPr lang="en-US" sz="2800" dirty="0" err="1" smtClean="0"/>
              <a:t>deallocated</a:t>
            </a:r>
            <a:r>
              <a:rPr lang="en-US" sz="2800" dirty="0" smtClean="0"/>
              <a:t> by compiler (If array is local, then </a:t>
            </a:r>
            <a:r>
              <a:rPr lang="en-US" sz="2800" dirty="0" err="1" smtClean="0"/>
              <a:t>deallocated</a:t>
            </a:r>
            <a:r>
              <a:rPr lang="en-US" sz="2800" dirty="0" smtClean="0"/>
              <a:t> when function returns or completes).</a:t>
            </a:r>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 However, dynamically allocated arrays always remain there until either they are </a:t>
            </a:r>
            <a:r>
              <a:rPr lang="en-US" sz="2800" dirty="0" err="1" smtClean="0"/>
              <a:t>deallocated</a:t>
            </a:r>
            <a:r>
              <a:rPr lang="en-US" sz="2800" dirty="0" smtClean="0"/>
              <a:t> by programmer or program terminates.</a:t>
            </a:r>
            <a:endParaRPr lang="en-US" sz="2800" dirty="0"/>
          </a:p>
        </p:txBody>
      </p:sp>
    </p:spTree>
    <p:extLst>
      <p:ext uri="{BB962C8B-B14F-4D97-AF65-F5344CB8AC3E}">
        <p14:creationId xmlns:p14="http://schemas.microsoft.com/office/powerpoint/2010/main" val="1545916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Delete operator Example</a:t>
            </a:r>
            <a:endParaRPr lang="en-IN" sz="1800" b="0" strike="noStrike" spc="-1">
              <a:solidFill>
                <a:srgbClr val="000000"/>
              </a:solidFill>
              <a:uFill>
                <a:solidFill>
                  <a:srgbClr val="FFFFFF"/>
                </a:solidFill>
              </a:uFill>
              <a:latin typeface="Arial"/>
            </a:endParaRPr>
          </a:p>
        </p:txBody>
      </p:sp>
      <p:sp>
        <p:nvSpPr>
          <p:cNvPr id="127"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ea typeface="DejaVu Sans"/>
              </a:rPr>
              <a:t>Data object no longer needed, it is destroyed to release memory space for reuse</a:t>
            </a:r>
            <a:r>
              <a:rPr lang="en-IN" sz="2400" b="0" strike="noStrike" spc="-1" dirty="0" smtClean="0">
                <a:solidFill>
                  <a:srgbClr val="000000"/>
                </a:solidFill>
                <a:uFill>
                  <a:solidFill>
                    <a:srgbClr val="FFFFFF"/>
                  </a:solidFill>
                </a:uFill>
                <a:ea typeface="DejaVu Sans"/>
              </a:rPr>
              <a:t>.</a:t>
            </a:r>
          </a:p>
          <a:p>
            <a:pPr marL="343080" indent="-341640" algn="just">
              <a:lnSpc>
                <a:spcPct val="100000"/>
              </a:lnSpc>
              <a:buClr>
                <a:srgbClr val="000000"/>
              </a:buClr>
              <a:buFont typeface="Wingdings" charset="2"/>
              <a:buChar char=""/>
            </a:pPr>
            <a:r>
              <a:rPr lang="en-IN" sz="2400" spc="-1" dirty="0" smtClean="0">
                <a:solidFill>
                  <a:srgbClr val="000000"/>
                </a:solidFill>
                <a:uFill>
                  <a:solidFill>
                    <a:srgbClr val="FFFFFF"/>
                  </a:solidFill>
                </a:uFill>
              </a:rPr>
              <a:t> </a:t>
            </a:r>
            <a:r>
              <a:rPr lang="en-US" sz="2400" dirty="0" smtClean="0"/>
              <a:t>If </a:t>
            </a:r>
            <a:r>
              <a:rPr lang="en-US" sz="2400" dirty="0"/>
              <a:t>your program reserves many chunks of memory using new, eventually all the available </a:t>
            </a:r>
            <a:r>
              <a:rPr lang="en-US" sz="2400" dirty="0" smtClean="0"/>
              <a:t>memory will </a:t>
            </a:r>
            <a:r>
              <a:rPr lang="en-US" sz="2400" dirty="0"/>
              <a:t>be reserved and the system will crash. </a:t>
            </a:r>
            <a:endParaRPr lang="en-US" sz="2400" dirty="0" smtClean="0"/>
          </a:p>
          <a:p>
            <a:pPr marL="343080" indent="-341640" algn="just">
              <a:lnSpc>
                <a:spcPct val="100000"/>
              </a:lnSpc>
              <a:buClr>
                <a:srgbClr val="000000"/>
              </a:buClr>
              <a:buFont typeface="Wingdings" charset="2"/>
              <a:buChar char=""/>
            </a:pPr>
            <a:r>
              <a:rPr lang="en-US" sz="2400" dirty="0"/>
              <a:t> </a:t>
            </a:r>
            <a:r>
              <a:rPr lang="en-US" sz="2400" dirty="0" smtClean="0"/>
              <a:t>To </a:t>
            </a:r>
            <a:r>
              <a:rPr lang="en-US" sz="2400" dirty="0"/>
              <a:t>ensure safe and efficient use of memory, </a:t>
            </a:r>
            <a:r>
              <a:rPr lang="en-US" sz="2400" dirty="0" smtClean="0"/>
              <a:t>the </a:t>
            </a:r>
            <a:r>
              <a:rPr lang="en-US" sz="2400" dirty="0" smtClean="0">
                <a:solidFill>
                  <a:srgbClr val="FF0000"/>
                </a:solidFill>
              </a:rPr>
              <a:t>new</a:t>
            </a:r>
            <a:r>
              <a:rPr lang="en-US" sz="2400" dirty="0" smtClean="0"/>
              <a:t> </a:t>
            </a:r>
            <a:r>
              <a:rPr lang="en-US" sz="2400" dirty="0"/>
              <a:t>operator is matched by a corresponding </a:t>
            </a:r>
            <a:r>
              <a:rPr lang="en-US" sz="2400" dirty="0">
                <a:solidFill>
                  <a:srgbClr val="FF0000"/>
                </a:solidFill>
              </a:rPr>
              <a:t>delete</a:t>
            </a:r>
            <a:r>
              <a:rPr lang="en-US" sz="2400" dirty="0"/>
              <a:t> operator that returns memory to the </a:t>
            </a:r>
            <a:r>
              <a:rPr lang="en-US" sz="2400" dirty="0" smtClean="0"/>
              <a:t>operating system</a:t>
            </a:r>
            <a:r>
              <a:rPr lang="en-US" sz="2400" dirty="0"/>
              <a:t>.</a:t>
            </a:r>
            <a:endParaRPr lang="en-IN" sz="2400" b="0" strike="noStrike" spc="-1" dirty="0">
              <a:solidFill>
                <a:srgbClr val="000000"/>
              </a:solidFill>
              <a:uFill>
                <a:solidFill>
                  <a:srgbClr val="FFFFFF"/>
                </a:solidFill>
              </a:uFil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ea typeface="DejaVu Sans"/>
              </a:rPr>
              <a:t>Syntax</a:t>
            </a:r>
            <a:endParaRPr lang="en-IN" sz="2400" b="0" strike="noStrike" spc="-1" dirty="0">
              <a:solidFill>
                <a:srgbClr val="000000"/>
              </a:solidFill>
              <a:uFill>
                <a:solidFill>
                  <a:srgbClr val="FFFFFF"/>
                </a:solidFill>
              </a:uFill>
            </a:endParaRPr>
          </a:p>
          <a:p>
            <a:pPr marL="1440" algn="just">
              <a:lnSpc>
                <a:spcPct val="100000"/>
              </a:lnSpc>
              <a:buClr>
                <a:srgbClr val="000000"/>
              </a:buClr>
            </a:pPr>
            <a:r>
              <a:rPr lang="en-IN" sz="2400" b="0" strike="noStrike" spc="-1" dirty="0" smtClean="0">
                <a:solidFill>
                  <a:srgbClr val="000000"/>
                </a:solidFill>
                <a:uFill>
                  <a:solidFill>
                    <a:srgbClr val="FFFFFF"/>
                  </a:solidFill>
                </a:uFill>
                <a:ea typeface="DejaVu Sans"/>
              </a:rPr>
              <a:t>		</a:t>
            </a:r>
            <a:r>
              <a:rPr lang="en-IN" sz="2400" b="0" strike="noStrike" spc="-1" dirty="0" smtClean="0">
                <a:solidFill>
                  <a:srgbClr val="FF0000"/>
                </a:solidFill>
                <a:uFill>
                  <a:solidFill>
                    <a:srgbClr val="FFFFFF"/>
                  </a:solidFill>
                </a:uFill>
                <a:ea typeface="DejaVu Sans"/>
              </a:rPr>
              <a:t>delete</a:t>
            </a:r>
            <a:r>
              <a:rPr lang="en-IN" sz="2400" b="0" strike="noStrike" spc="-1" dirty="0" smtClean="0">
                <a:solidFill>
                  <a:srgbClr val="000000"/>
                </a:solidFill>
                <a:uFill>
                  <a:solidFill>
                    <a:srgbClr val="FFFFFF"/>
                  </a:solidFill>
                </a:uFill>
                <a:ea typeface="DejaVu Sans"/>
              </a:rPr>
              <a:t> </a:t>
            </a:r>
            <a:r>
              <a:rPr lang="en-IN" sz="2400" b="0" strike="noStrike" spc="-1" dirty="0">
                <a:solidFill>
                  <a:srgbClr val="000000"/>
                </a:solidFill>
                <a:uFill>
                  <a:solidFill>
                    <a:srgbClr val="FFFFFF"/>
                  </a:solidFill>
                </a:uFill>
                <a:ea typeface="DejaVu Sans"/>
              </a:rPr>
              <a:t>pointer </a:t>
            </a:r>
            <a:r>
              <a:rPr lang="en-IN" sz="2400" b="0" strike="noStrike" spc="-1" dirty="0" smtClean="0">
                <a:solidFill>
                  <a:srgbClr val="000000"/>
                </a:solidFill>
                <a:uFill>
                  <a:solidFill>
                    <a:srgbClr val="FFFFFF"/>
                  </a:solidFill>
                </a:uFill>
                <a:ea typeface="DejaVu Sans"/>
              </a:rPr>
              <a:t>variable</a:t>
            </a:r>
          </a:p>
          <a:p>
            <a:pPr marL="1440" algn="just">
              <a:lnSpc>
                <a:spcPct val="100000"/>
              </a:lnSpc>
              <a:buClr>
                <a:srgbClr val="000000"/>
              </a:buClr>
            </a:pPr>
            <a:r>
              <a:rPr lang="en-US" sz="2400" dirty="0"/>
              <a:t>returns to the system whatever memory was pointed to by </a:t>
            </a:r>
            <a:r>
              <a:rPr lang="en-US" sz="2400" dirty="0" err="1"/>
              <a:t>ptr</a:t>
            </a:r>
            <a:r>
              <a:rPr lang="en-US" sz="2400" dirty="0"/>
              <a:t>.</a:t>
            </a:r>
            <a:endParaRPr lang="en-IN" sz="2400" b="1" strike="noStrike" spc="-1" dirty="0">
              <a:solidFill>
                <a:srgbClr val="000000"/>
              </a:solidFill>
              <a:uFill>
                <a:solidFill>
                  <a:srgbClr val="FFFFFF"/>
                </a:solidFill>
              </a:uFill>
            </a:endParaRPr>
          </a:p>
          <a:p>
            <a:pPr algn="just">
              <a:lnSpc>
                <a:spcPct val="100000"/>
              </a:lnSpc>
            </a:pPr>
            <a:endParaRPr lang="en-IN" sz="2400" b="0" strike="noStrike" spc="-1" dirty="0">
              <a:solidFill>
                <a:srgbClr val="000000"/>
              </a:solidFill>
              <a:uFill>
                <a:solidFill>
                  <a:srgbClr val="FFFFFF"/>
                </a:solidFill>
              </a:uFill>
            </a:endParaRPr>
          </a:p>
          <a:p>
            <a:pPr algn="just">
              <a:lnSpc>
                <a:spcPct val="100000"/>
              </a:lnSpc>
            </a:pPr>
            <a:r>
              <a:rPr lang="en-IN" sz="2400" b="0" strike="noStrike" spc="-1" dirty="0">
                <a:solidFill>
                  <a:srgbClr val="000000"/>
                </a:solidFill>
                <a:uFill>
                  <a:solidFill>
                    <a:srgbClr val="FFFFFF"/>
                  </a:solidFill>
                </a:uFill>
                <a:ea typeface="DejaVu Sans"/>
              </a:rPr>
              <a:t>	Example :</a:t>
            </a:r>
            <a:endParaRPr lang="en-IN" sz="2400" b="0" strike="noStrike" spc="-1" dirty="0">
              <a:solidFill>
                <a:srgbClr val="000000"/>
              </a:solidFill>
              <a:uFill>
                <a:solidFill>
                  <a:srgbClr val="FFFFFF"/>
                </a:solidFill>
              </a:uFill>
            </a:endParaRPr>
          </a:p>
          <a:p>
            <a:pPr algn="just">
              <a:lnSpc>
                <a:spcPct val="100000"/>
              </a:lnSpc>
            </a:pPr>
            <a:r>
              <a:rPr lang="en-IN" sz="2400" b="0" strike="noStrike" spc="-1" dirty="0">
                <a:solidFill>
                  <a:srgbClr val="000000"/>
                </a:solidFill>
                <a:uFill>
                  <a:solidFill>
                    <a:srgbClr val="FFFFFF"/>
                  </a:solidFill>
                </a:uFill>
                <a:ea typeface="DejaVu Sans"/>
              </a:rPr>
              <a:t>			delete q;</a:t>
            </a:r>
            <a:endParaRPr lang="en-IN" sz="2400" b="0" strike="noStrike" spc="-1" dirty="0">
              <a:solidFill>
                <a:srgbClr val="000000"/>
              </a:solidFill>
              <a:uFill>
                <a:solidFill>
                  <a:srgbClr val="FFFFFF"/>
                </a:solidFill>
              </a:uFill>
            </a:endParaRPr>
          </a:p>
          <a:p>
            <a:pPr algn="just">
              <a:lnSpc>
                <a:spcPct val="100000"/>
              </a:lnSpc>
            </a:pPr>
            <a:r>
              <a:rPr lang="en-IN" sz="2400" b="0" strike="noStrike" spc="-1" dirty="0">
                <a:solidFill>
                  <a:srgbClr val="000000"/>
                </a:solidFill>
                <a:uFill>
                  <a:solidFill>
                    <a:srgbClr val="FFFFFF"/>
                  </a:solidFill>
                </a:uFill>
                <a:ea typeface="DejaVu Sans"/>
              </a:rPr>
              <a:t>			delete p;</a:t>
            </a:r>
            <a:endParaRPr lang="en-IN" sz="2400" b="0" strike="noStrike" spc="-1" dirty="0">
              <a:solidFill>
                <a:srgbClr val="000000"/>
              </a:solidFill>
              <a:uFill>
                <a:solidFill>
                  <a:srgbClr val="FFFFFF"/>
                </a:solidFill>
              </a:uFill>
            </a:endParaRPr>
          </a:p>
          <a:p>
            <a:pPr algn="just">
              <a:lnSpc>
                <a:spcPct val="100000"/>
              </a:lnSpc>
            </a:pPr>
            <a:endParaRPr lang="en-IN" sz="2400" b="0" strike="noStrike" spc="-1" dirty="0">
              <a:solidFill>
                <a:srgbClr val="000000"/>
              </a:solidFill>
              <a:uFill>
                <a:solidFill>
                  <a:srgbClr val="FFFFFF"/>
                </a:solidFill>
              </a:uFill>
            </a:endParaRPr>
          </a:p>
          <a:p>
            <a:pPr algn="just">
              <a:lnSpc>
                <a:spcPct val="100000"/>
              </a:lnSpc>
            </a:pPr>
            <a:endParaRPr lang="en-IN" sz="2400" b="0" strike="noStrike" spc="-1" dirty="0">
              <a:solidFill>
                <a:srgbClr val="000000"/>
              </a:solidFill>
              <a:uFill>
                <a:solidFill>
                  <a:srgbClr val="FFFFFF"/>
                </a:solidFill>
              </a:uFill>
            </a:endParaRPr>
          </a:p>
        </p:txBody>
      </p:sp>
      <p:pic>
        <p:nvPicPr>
          <p:cNvPr id="128" name="Picture 4"/>
          <p:cNvPicPr/>
          <p:nvPr/>
        </p:nvPicPr>
        <p:blipFill>
          <a:blip r:embed="rId2"/>
          <a:stretch/>
        </p:blipFill>
        <p:spPr>
          <a:xfrm>
            <a:off x="0" y="0"/>
            <a:ext cx="1141560" cy="1217880"/>
          </a:xfrm>
          <a:prstGeom prst="rect">
            <a:avLst/>
          </a:prstGeom>
          <a:ln>
            <a:noFill/>
          </a:ln>
        </p:spPr>
      </p:pic>
      <p:sp>
        <p:nvSpPr>
          <p:cNvPr id="129"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273600"/>
            <a:ext cx="8229240" cy="3079200"/>
          </a:xfrm>
        </p:spPr>
        <p:txBody>
          <a:bodyPr anchor="t" anchorCtr="0"/>
          <a:lstStyle/>
          <a:p>
            <a:r>
              <a:rPr lang="en-US" sz="2800" dirty="0" smtClean="0"/>
              <a:t>// Release block of memory pointed by pointer-variable </a:t>
            </a:r>
          </a:p>
          <a:p>
            <a:endParaRPr lang="en-US" sz="2800" dirty="0" smtClean="0"/>
          </a:p>
          <a:p>
            <a:r>
              <a:rPr lang="en-US" sz="2800" dirty="0" smtClean="0">
                <a:solidFill>
                  <a:schemeClr val="tx1"/>
                </a:solidFill>
              </a:rPr>
              <a:t>Syntax :     delete</a:t>
            </a:r>
            <a:r>
              <a:rPr lang="en-US" sz="2800" dirty="0" smtClean="0">
                <a:solidFill>
                  <a:schemeClr val="tx1"/>
                </a:solidFill>
              </a:rPr>
              <a:t>[] pointer-variable;</a:t>
            </a:r>
          </a:p>
          <a:p>
            <a:r>
              <a:rPr lang="en-US" sz="2800" dirty="0" smtClean="0"/>
              <a:t> Example: // It will free the entire array  pointed by p. </a:t>
            </a:r>
          </a:p>
          <a:p>
            <a:r>
              <a:rPr lang="en-US" sz="2800" dirty="0"/>
              <a:t> </a:t>
            </a:r>
            <a:r>
              <a:rPr lang="en-US" sz="2800" dirty="0" smtClean="0"/>
              <a:t>       </a:t>
            </a:r>
            <a:r>
              <a:rPr lang="en-US" sz="2800" dirty="0" smtClean="0"/>
              <a:t>           </a:t>
            </a:r>
            <a:r>
              <a:rPr lang="en-US" sz="2800" dirty="0" smtClean="0">
                <a:solidFill>
                  <a:srgbClr val="FF0000"/>
                </a:solidFill>
              </a:rPr>
              <a:t>delete</a:t>
            </a:r>
            <a:r>
              <a:rPr lang="en-US" sz="2800" dirty="0" smtClean="0">
                <a:solidFill>
                  <a:srgbClr val="FF0000"/>
                </a:solidFill>
              </a:rPr>
              <a:t>[] p;</a:t>
            </a:r>
            <a:endParaRPr lang="en-US" sz="2800" dirty="0">
              <a:solidFill>
                <a:srgbClr val="FF0000"/>
              </a:solidFill>
            </a:endParaRPr>
          </a:p>
        </p:txBody>
      </p:sp>
    </p:spTree>
    <p:extLst>
      <p:ext uri="{BB962C8B-B14F-4D97-AF65-F5344CB8AC3E}">
        <p14:creationId xmlns:p14="http://schemas.microsoft.com/office/powerpoint/2010/main" val="3370962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04800" y="256309"/>
            <a:ext cx="4114800" cy="5209309"/>
          </a:xfrm>
        </p:spPr>
        <p:txBody>
          <a:bodyPr/>
          <a:lstStyle/>
          <a:p>
            <a:r>
              <a:rPr lang="en-US" sz="1600" b="1" dirty="0" smtClean="0"/>
              <a:t>  </a:t>
            </a:r>
          </a:p>
          <a:p>
            <a:r>
              <a:rPr lang="en-US" sz="1600" b="1" dirty="0" err="1" smtClean="0"/>
              <a:t>int</a:t>
            </a:r>
            <a:r>
              <a:rPr lang="en-US" sz="1600" b="1" dirty="0" smtClean="0"/>
              <a:t> main () </a:t>
            </a:r>
          </a:p>
          <a:p>
            <a:r>
              <a:rPr lang="en-US" sz="1600" b="1" dirty="0" smtClean="0"/>
              <a:t>{ </a:t>
            </a:r>
          </a:p>
          <a:p>
            <a:r>
              <a:rPr lang="en-US" sz="1600" b="1" dirty="0" smtClean="0"/>
              <a:t>    // Pointer initialization to null </a:t>
            </a:r>
          </a:p>
          <a:p>
            <a:r>
              <a:rPr lang="en-US" sz="1600" b="1" dirty="0" smtClean="0"/>
              <a:t>    </a:t>
            </a:r>
            <a:r>
              <a:rPr lang="en-US" sz="1600" b="1" dirty="0" err="1" smtClean="0"/>
              <a:t>int</a:t>
            </a:r>
            <a:r>
              <a:rPr lang="en-US" sz="1600" b="1" dirty="0" smtClean="0"/>
              <a:t>* p = NULL; </a:t>
            </a:r>
          </a:p>
          <a:p>
            <a:r>
              <a:rPr lang="en-US" sz="1600" b="1" dirty="0" smtClean="0"/>
              <a:t>  </a:t>
            </a:r>
          </a:p>
          <a:p>
            <a:r>
              <a:rPr lang="en-US" sz="1600" b="1" dirty="0" smtClean="0"/>
              <a:t>    // Request memory for the variable  using new operator </a:t>
            </a:r>
          </a:p>
          <a:p>
            <a:r>
              <a:rPr lang="en-US" sz="1600" b="1" dirty="0" smtClean="0"/>
              <a:t>    p = new </a:t>
            </a:r>
            <a:r>
              <a:rPr lang="en-US" sz="1600" b="1" dirty="0" err="1" smtClean="0"/>
              <a:t>int</a:t>
            </a:r>
            <a:r>
              <a:rPr lang="en-US" sz="1600" b="1" dirty="0" smtClean="0"/>
              <a:t>; </a:t>
            </a:r>
          </a:p>
          <a:p>
            <a:r>
              <a:rPr lang="en-US" sz="1600" b="1" dirty="0" smtClean="0"/>
              <a:t>    if (!p) </a:t>
            </a:r>
          </a:p>
          <a:p>
            <a:r>
              <a:rPr lang="en-US" sz="1600" b="1" dirty="0" smtClean="0"/>
              <a:t>        </a:t>
            </a:r>
            <a:r>
              <a:rPr lang="en-US" sz="1600" b="1" dirty="0" err="1" smtClean="0"/>
              <a:t>cout</a:t>
            </a:r>
            <a:r>
              <a:rPr lang="en-US" sz="1600" b="1" dirty="0" smtClean="0"/>
              <a:t> &lt;&lt; "allocation of memory failed\n"; </a:t>
            </a:r>
          </a:p>
          <a:p>
            <a:r>
              <a:rPr lang="en-US" sz="1600" b="1" dirty="0" smtClean="0"/>
              <a:t>    else</a:t>
            </a:r>
          </a:p>
          <a:p>
            <a:r>
              <a:rPr lang="en-US" sz="1600" b="1" dirty="0" smtClean="0"/>
              <a:t>    { </a:t>
            </a:r>
          </a:p>
          <a:p>
            <a:r>
              <a:rPr lang="en-US" sz="1600" b="1" dirty="0" smtClean="0"/>
              <a:t>        // Store value at allocated address </a:t>
            </a:r>
          </a:p>
          <a:p>
            <a:r>
              <a:rPr lang="en-US" sz="1600" b="1" dirty="0" smtClean="0"/>
              <a:t>       </a:t>
            </a:r>
            <a:r>
              <a:rPr lang="en-US" sz="1600" b="1" dirty="0" smtClean="0">
                <a:solidFill>
                  <a:srgbClr val="FF0000"/>
                </a:solidFill>
              </a:rPr>
              <a:t> *p = 29; </a:t>
            </a:r>
          </a:p>
          <a:p>
            <a:r>
              <a:rPr lang="en-US" sz="1600" b="1" dirty="0" smtClean="0"/>
              <a:t>        </a:t>
            </a:r>
            <a:r>
              <a:rPr lang="en-US" sz="1600" b="1" dirty="0" err="1" smtClean="0"/>
              <a:t>cout</a:t>
            </a:r>
            <a:r>
              <a:rPr lang="en-US" sz="1600" b="1" dirty="0" smtClean="0"/>
              <a:t> &lt;&lt; "Value of p: " &lt;&lt; *p &lt;&lt; </a:t>
            </a:r>
            <a:r>
              <a:rPr lang="en-US" sz="1600" b="1" dirty="0" err="1" smtClean="0"/>
              <a:t>endl</a:t>
            </a:r>
            <a:r>
              <a:rPr lang="en-US" sz="1600" b="1" dirty="0" smtClean="0"/>
              <a:t>; </a:t>
            </a:r>
          </a:p>
          <a:p>
            <a:r>
              <a:rPr lang="en-US" sz="1600" b="1" dirty="0" smtClean="0"/>
              <a:t>    } </a:t>
            </a:r>
          </a:p>
          <a:p>
            <a:r>
              <a:rPr lang="en-US" sz="1600" b="1" dirty="0" smtClean="0"/>
              <a:t>  </a:t>
            </a:r>
          </a:p>
          <a:p>
            <a:r>
              <a:rPr lang="en-US" sz="1600" b="1" dirty="0" smtClean="0"/>
              <a:t>     </a:t>
            </a:r>
            <a:r>
              <a:rPr lang="en-US" sz="1600" b="1" dirty="0" smtClean="0">
                <a:solidFill>
                  <a:srgbClr val="FF0000"/>
                </a:solidFill>
              </a:rPr>
              <a:t>float *r = new float(75.25); </a:t>
            </a:r>
          </a:p>
          <a:p>
            <a:r>
              <a:rPr lang="en-US" sz="1600" b="1" dirty="0" smtClean="0"/>
              <a:t>  </a:t>
            </a:r>
          </a:p>
          <a:p>
            <a:r>
              <a:rPr lang="en-US" sz="1600" b="1" dirty="0" smtClean="0"/>
              <a:t>    </a:t>
            </a:r>
            <a:r>
              <a:rPr lang="en-US" sz="1600" b="1" dirty="0" err="1" smtClean="0"/>
              <a:t>cout</a:t>
            </a:r>
            <a:r>
              <a:rPr lang="en-US" sz="1600" b="1" dirty="0" smtClean="0"/>
              <a:t> &lt;&lt; "Value of r: " &lt;&lt; *r &lt;&lt; </a:t>
            </a:r>
            <a:r>
              <a:rPr lang="en-US" sz="1600" b="1" dirty="0" err="1" smtClean="0"/>
              <a:t>endl</a:t>
            </a:r>
            <a:r>
              <a:rPr lang="en-US" sz="1600" b="1" dirty="0" smtClean="0"/>
              <a:t>; </a:t>
            </a:r>
          </a:p>
          <a:p>
            <a:r>
              <a:rPr lang="en-US" sz="1600" b="1" dirty="0" smtClean="0"/>
              <a:t>  </a:t>
            </a:r>
          </a:p>
          <a:p>
            <a:r>
              <a:rPr lang="en-US" sz="1600" b="1" dirty="0" smtClean="0"/>
              <a:t>      </a:t>
            </a:r>
          </a:p>
          <a:p>
            <a:r>
              <a:rPr lang="en-US" sz="1600" b="1" dirty="0" smtClean="0"/>
              <a:t>   </a:t>
            </a:r>
            <a:endParaRPr lang="en-US" sz="1600" b="1" dirty="0"/>
          </a:p>
        </p:txBody>
      </p:sp>
      <p:sp>
        <p:nvSpPr>
          <p:cNvPr id="4" name="TextBox 3"/>
          <p:cNvSpPr txBox="1"/>
          <p:nvPr/>
        </p:nvSpPr>
        <p:spPr>
          <a:xfrm>
            <a:off x="4419600" y="228600"/>
            <a:ext cx="4191000" cy="6124754"/>
          </a:xfrm>
          <a:prstGeom prst="rect">
            <a:avLst/>
          </a:prstGeom>
          <a:noFill/>
        </p:spPr>
        <p:txBody>
          <a:bodyPr wrap="square" rtlCol="0">
            <a:spAutoFit/>
          </a:bodyPr>
          <a:lstStyle/>
          <a:p>
            <a:r>
              <a:rPr lang="en-US" sz="1400" b="1" dirty="0"/>
              <a:t> </a:t>
            </a:r>
            <a:endParaRPr lang="en-US" sz="1400" b="1" dirty="0" smtClean="0"/>
          </a:p>
          <a:p>
            <a:r>
              <a:rPr lang="en-US" sz="1400" b="1" dirty="0"/>
              <a:t>// Request block of memory of size n </a:t>
            </a:r>
          </a:p>
          <a:p>
            <a:r>
              <a:rPr lang="en-US" sz="1400" b="1" dirty="0"/>
              <a:t>    </a:t>
            </a:r>
            <a:r>
              <a:rPr lang="en-US" sz="1400" b="1" dirty="0" err="1"/>
              <a:t>int</a:t>
            </a:r>
            <a:r>
              <a:rPr lang="en-US" sz="1400" b="1" dirty="0"/>
              <a:t> n = 5; </a:t>
            </a:r>
          </a:p>
          <a:p>
            <a:r>
              <a:rPr lang="en-US" sz="1400" b="1" dirty="0"/>
              <a:t>    </a:t>
            </a:r>
            <a:r>
              <a:rPr lang="en-US" sz="1400" b="1" dirty="0" err="1">
                <a:solidFill>
                  <a:srgbClr val="FF0000"/>
                </a:solidFill>
              </a:rPr>
              <a:t>int</a:t>
            </a:r>
            <a:r>
              <a:rPr lang="en-US" sz="1400" b="1" dirty="0">
                <a:solidFill>
                  <a:srgbClr val="FF0000"/>
                </a:solidFill>
              </a:rPr>
              <a:t> *q = new </a:t>
            </a:r>
            <a:r>
              <a:rPr lang="en-US" sz="1400" b="1" dirty="0" err="1">
                <a:solidFill>
                  <a:srgbClr val="FF0000"/>
                </a:solidFill>
              </a:rPr>
              <a:t>int</a:t>
            </a:r>
            <a:r>
              <a:rPr lang="en-US" sz="1400" b="1" dirty="0">
                <a:solidFill>
                  <a:srgbClr val="FF0000"/>
                </a:solidFill>
              </a:rPr>
              <a:t>[n]; </a:t>
            </a:r>
          </a:p>
          <a:p>
            <a:r>
              <a:rPr lang="en-US" sz="1400" b="1" dirty="0" smtClean="0"/>
              <a:t>if </a:t>
            </a:r>
            <a:r>
              <a:rPr lang="en-US" sz="1400" b="1" dirty="0"/>
              <a:t>(!q) </a:t>
            </a:r>
          </a:p>
          <a:p>
            <a:r>
              <a:rPr lang="en-US" sz="1400" b="1" dirty="0"/>
              <a:t>        </a:t>
            </a:r>
            <a:r>
              <a:rPr lang="en-US" sz="1400" b="1" dirty="0" err="1"/>
              <a:t>cout</a:t>
            </a:r>
            <a:r>
              <a:rPr lang="en-US" sz="1400" b="1" dirty="0"/>
              <a:t> &lt;&lt; "allocation of memory failed\n"; </a:t>
            </a:r>
          </a:p>
          <a:p>
            <a:r>
              <a:rPr lang="en-US" sz="1400" b="1" dirty="0"/>
              <a:t>    else</a:t>
            </a:r>
          </a:p>
          <a:p>
            <a:r>
              <a:rPr lang="en-US" sz="1400" b="1" dirty="0"/>
              <a:t>    { </a:t>
            </a:r>
          </a:p>
          <a:p>
            <a:r>
              <a:rPr lang="en-US" sz="1400" b="1" dirty="0"/>
              <a:t>        for (</a:t>
            </a:r>
            <a:r>
              <a:rPr lang="en-US" sz="1400" b="1" dirty="0" err="1"/>
              <a:t>int</a:t>
            </a:r>
            <a:r>
              <a:rPr lang="en-US" sz="1400" b="1" dirty="0"/>
              <a:t> </a:t>
            </a:r>
            <a:r>
              <a:rPr lang="en-US" sz="1400" b="1" dirty="0" err="1"/>
              <a:t>i</a:t>
            </a:r>
            <a:r>
              <a:rPr lang="en-US" sz="1400" b="1" dirty="0"/>
              <a:t> = 0; </a:t>
            </a:r>
            <a:r>
              <a:rPr lang="en-US" sz="1400" b="1" dirty="0" err="1"/>
              <a:t>i</a:t>
            </a:r>
            <a:r>
              <a:rPr lang="en-US" sz="1400" b="1" dirty="0"/>
              <a:t> &lt; n; </a:t>
            </a:r>
            <a:r>
              <a:rPr lang="en-US" sz="1400" b="1" dirty="0" err="1"/>
              <a:t>i</a:t>
            </a:r>
            <a:r>
              <a:rPr lang="en-US" sz="1400" b="1" dirty="0"/>
              <a:t>++) </a:t>
            </a:r>
          </a:p>
          <a:p>
            <a:r>
              <a:rPr lang="en-US" sz="1400" b="1" dirty="0"/>
              <a:t>            </a:t>
            </a:r>
            <a:endParaRPr lang="en-US" sz="1400" b="1" dirty="0" smtClean="0"/>
          </a:p>
          <a:p>
            <a:r>
              <a:rPr lang="en-US" sz="1400" b="1" dirty="0"/>
              <a:t> </a:t>
            </a:r>
            <a:r>
              <a:rPr lang="en-US" sz="1400" b="1" dirty="0" smtClean="0"/>
              <a:t>        q[</a:t>
            </a:r>
            <a:r>
              <a:rPr lang="en-US" sz="1400" b="1" dirty="0" err="1" smtClean="0"/>
              <a:t>i</a:t>
            </a:r>
            <a:r>
              <a:rPr lang="en-US" sz="1400" b="1" dirty="0"/>
              <a:t>] = </a:t>
            </a:r>
            <a:r>
              <a:rPr lang="en-US" sz="1400" b="1" dirty="0" smtClean="0"/>
              <a:t>i+1; </a:t>
            </a:r>
          </a:p>
          <a:p>
            <a:r>
              <a:rPr lang="en-US" sz="1400" b="1" dirty="0"/>
              <a:t>  </a:t>
            </a:r>
          </a:p>
          <a:p>
            <a:r>
              <a:rPr lang="en-US" sz="1400" b="1" dirty="0"/>
              <a:t>       </a:t>
            </a:r>
            <a:r>
              <a:rPr lang="en-US" sz="1400" b="1" dirty="0" err="1"/>
              <a:t>cout</a:t>
            </a:r>
            <a:r>
              <a:rPr lang="en-US" sz="1400" b="1" dirty="0"/>
              <a:t> &lt;&lt; "Value store in block of memory: "; </a:t>
            </a:r>
          </a:p>
          <a:p>
            <a:r>
              <a:rPr lang="en-US" sz="1400" b="1" dirty="0"/>
              <a:t>        for (</a:t>
            </a:r>
            <a:r>
              <a:rPr lang="en-US" sz="1400" b="1" dirty="0" err="1"/>
              <a:t>int</a:t>
            </a:r>
            <a:r>
              <a:rPr lang="en-US" sz="1400" b="1" dirty="0"/>
              <a:t> </a:t>
            </a:r>
            <a:r>
              <a:rPr lang="en-US" sz="1400" b="1" dirty="0" err="1"/>
              <a:t>i</a:t>
            </a:r>
            <a:r>
              <a:rPr lang="en-US" sz="1400" b="1" dirty="0"/>
              <a:t> = 0; </a:t>
            </a:r>
            <a:r>
              <a:rPr lang="en-US" sz="1400" b="1" dirty="0" err="1"/>
              <a:t>i</a:t>
            </a:r>
            <a:r>
              <a:rPr lang="en-US" sz="1400" b="1" dirty="0"/>
              <a:t> &lt; n; </a:t>
            </a:r>
            <a:r>
              <a:rPr lang="en-US" sz="1400" b="1" dirty="0" err="1"/>
              <a:t>i</a:t>
            </a:r>
            <a:r>
              <a:rPr lang="en-US" sz="1400" b="1" dirty="0"/>
              <a:t>++) </a:t>
            </a:r>
          </a:p>
          <a:p>
            <a:r>
              <a:rPr lang="en-US" sz="1400" b="1" dirty="0"/>
              <a:t>           </a:t>
            </a:r>
            <a:endParaRPr lang="en-US" sz="1400" b="1" dirty="0" smtClean="0"/>
          </a:p>
          <a:p>
            <a:r>
              <a:rPr lang="en-US" sz="1400" b="1" dirty="0"/>
              <a:t> </a:t>
            </a:r>
            <a:r>
              <a:rPr lang="en-US" sz="1400" b="1" dirty="0" smtClean="0"/>
              <a:t>        </a:t>
            </a:r>
            <a:r>
              <a:rPr lang="en-US" sz="1400" b="1" dirty="0"/>
              <a:t> </a:t>
            </a:r>
            <a:r>
              <a:rPr lang="en-US" sz="1400" b="1" dirty="0" err="1"/>
              <a:t>cout</a:t>
            </a:r>
            <a:r>
              <a:rPr lang="en-US" sz="1400" b="1" dirty="0"/>
              <a:t> &lt;&lt; q[</a:t>
            </a:r>
            <a:r>
              <a:rPr lang="en-US" sz="1400" b="1" dirty="0" err="1"/>
              <a:t>i</a:t>
            </a:r>
            <a:r>
              <a:rPr lang="en-US" sz="1400" b="1" dirty="0"/>
              <a:t>] &lt;&lt; </a:t>
            </a:r>
            <a:r>
              <a:rPr lang="en-US" sz="1400" b="1" dirty="0" smtClean="0"/>
              <a:t>“  </a:t>
            </a:r>
            <a:r>
              <a:rPr lang="en-US" sz="1400" b="1" dirty="0"/>
              <a:t>"; </a:t>
            </a:r>
            <a:r>
              <a:rPr lang="en-US" sz="1400" b="1" dirty="0" smtClean="0"/>
              <a:t>//*(</a:t>
            </a:r>
            <a:r>
              <a:rPr lang="en-US" sz="1400" b="1" dirty="0" err="1" smtClean="0"/>
              <a:t>q+i</a:t>
            </a:r>
            <a:r>
              <a:rPr lang="en-US" sz="1400" b="1" dirty="0" smtClean="0"/>
              <a:t>)</a:t>
            </a:r>
            <a:endParaRPr lang="en-US" sz="1400" b="1" dirty="0"/>
          </a:p>
          <a:p>
            <a:r>
              <a:rPr lang="en-US" sz="1400" b="1" dirty="0"/>
              <a:t>    } </a:t>
            </a:r>
          </a:p>
          <a:p>
            <a:r>
              <a:rPr lang="en-US" sz="1400" b="1" dirty="0"/>
              <a:t>  </a:t>
            </a:r>
          </a:p>
          <a:p>
            <a:r>
              <a:rPr lang="en-US" sz="1400" b="1" dirty="0"/>
              <a:t>    // freed the allocated memory </a:t>
            </a:r>
          </a:p>
          <a:p>
            <a:r>
              <a:rPr lang="en-US" sz="1400" b="1" dirty="0"/>
              <a:t>   </a:t>
            </a:r>
            <a:r>
              <a:rPr lang="en-US" sz="1400" b="1" dirty="0">
                <a:solidFill>
                  <a:srgbClr val="FF0000"/>
                </a:solidFill>
              </a:rPr>
              <a:t> delete p; </a:t>
            </a:r>
          </a:p>
          <a:p>
            <a:r>
              <a:rPr lang="en-US" sz="1400" b="1" dirty="0">
                <a:solidFill>
                  <a:srgbClr val="FF0000"/>
                </a:solidFill>
              </a:rPr>
              <a:t>    delete r; </a:t>
            </a:r>
          </a:p>
          <a:p>
            <a:r>
              <a:rPr lang="en-US" sz="1400" b="1" dirty="0"/>
              <a:t>  </a:t>
            </a:r>
          </a:p>
          <a:p>
            <a:r>
              <a:rPr lang="en-US" sz="1400" b="1" dirty="0"/>
              <a:t>    // freed the block of allocated memory </a:t>
            </a:r>
          </a:p>
          <a:p>
            <a:r>
              <a:rPr lang="en-US" sz="1400" b="1" dirty="0"/>
              <a:t>    </a:t>
            </a:r>
            <a:r>
              <a:rPr lang="en-US" sz="1400" b="1" dirty="0">
                <a:solidFill>
                  <a:srgbClr val="FF0000"/>
                </a:solidFill>
              </a:rPr>
              <a:t>delete[] q; </a:t>
            </a:r>
          </a:p>
          <a:p>
            <a:r>
              <a:rPr lang="en-US" sz="1400" b="1" dirty="0"/>
              <a:t>  </a:t>
            </a:r>
          </a:p>
          <a:p>
            <a:r>
              <a:rPr lang="en-US" sz="1400" b="1" dirty="0"/>
              <a:t>    return 0; </a:t>
            </a:r>
          </a:p>
          <a:p>
            <a:r>
              <a:rPr lang="en-US" sz="1400" b="1" dirty="0"/>
              <a:t>} </a:t>
            </a:r>
          </a:p>
          <a:p>
            <a:endParaRPr lang="en-US" sz="1400" b="1" dirty="0"/>
          </a:p>
        </p:txBody>
      </p:sp>
      <p:sp>
        <p:nvSpPr>
          <p:cNvPr id="5" name="TextBox 4"/>
          <p:cNvSpPr txBox="1"/>
          <p:nvPr/>
        </p:nvSpPr>
        <p:spPr>
          <a:xfrm>
            <a:off x="304800" y="5486400"/>
            <a:ext cx="4724400" cy="923330"/>
          </a:xfrm>
          <a:prstGeom prst="rect">
            <a:avLst/>
          </a:prstGeom>
          <a:noFill/>
        </p:spPr>
        <p:txBody>
          <a:bodyPr wrap="square" rtlCol="0">
            <a:spAutoFit/>
          </a:bodyPr>
          <a:lstStyle/>
          <a:p>
            <a:r>
              <a:rPr lang="en-US" b="1" dirty="0"/>
              <a:t>Value of p: 29 </a:t>
            </a:r>
            <a:endParaRPr lang="en-US" b="1" dirty="0" smtClean="0"/>
          </a:p>
          <a:p>
            <a:r>
              <a:rPr lang="en-US" b="1" dirty="0"/>
              <a:t> </a:t>
            </a:r>
            <a:r>
              <a:rPr lang="en-US" b="1" dirty="0" smtClean="0"/>
              <a:t>Value </a:t>
            </a:r>
            <a:r>
              <a:rPr lang="en-US" b="1" dirty="0"/>
              <a:t>of r: 75.25 </a:t>
            </a:r>
            <a:endParaRPr lang="en-US" b="1" dirty="0" smtClean="0"/>
          </a:p>
          <a:p>
            <a:r>
              <a:rPr lang="en-US" b="1" dirty="0" smtClean="0"/>
              <a:t>Value </a:t>
            </a:r>
            <a:r>
              <a:rPr lang="en-US" b="1" dirty="0"/>
              <a:t>store in block of memory: 1 2 3 4 5 </a:t>
            </a:r>
          </a:p>
        </p:txBody>
      </p:sp>
    </p:spTree>
    <p:extLst>
      <p:ext uri="{BB962C8B-B14F-4D97-AF65-F5344CB8AC3E}">
        <p14:creationId xmlns:p14="http://schemas.microsoft.com/office/powerpoint/2010/main" val="217229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2"/>
          <p:cNvSpPr/>
          <p:nvPr/>
        </p:nvSpPr>
        <p:spPr>
          <a:xfrm>
            <a:off x="1141560" y="228600"/>
            <a:ext cx="8001000" cy="609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dirty="0" smtClean="0">
                <a:solidFill>
                  <a:srgbClr val="000000"/>
                </a:solidFill>
                <a:uFill>
                  <a:solidFill>
                    <a:srgbClr val="FFFFFF"/>
                  </a:solidFill>
                </a:uFill>
                <a:latin typeface="Century Schoolbook"/>
                <a:ea typeface="DejaVu Sans"/>
              </a:rPr>
              <a:t>//EXAMPLE : String with new and delete operator </a:t>
            </a:r>
          </a:p>
          <a:p>
            <a:pPr algn="just">
              <a:lnSpc>
                <a:spcPct val="100000"/>
              </a:lnSpc>
            </a:pPr>
            <a:r>
              <a:rPr lang="en-IN" sz="2400" spc="-1" dirty="0">
                <a:solidFill>
                  <a:srgbClr val="000000"/>
                </a:solidFill>
                <a:uFill>
                  <a:solidFill>
                    <a:srgbClr val="FFFFFF"/>
                  </a:solidFill>
                </a:uFill>
                <a:latin typeface="Century Schoolbook"/>
              </a:rPr>
              <a:t>#</a:t>
            </a:r>
            <a:r>
              <a:rPr lang="en-IN" spc="-1" dirty="0">
                <a:solidFill>
                  <a:srgbClr val="000000"/>
                </a:solidFill>
                <a:uFill>
                  <a:solidFill>
                    <a:srgbClr val="FFFFFF"/>
                  </a:solidFill>
                </a:uFill>
                <a:latin typeface="Century Schoolbook"/>
              </a:rPr>
              <a:t>include &lt;</a:t>
            </a:r>
            <a:r>
              <a:rPr lang="en-IN" spc="-1" dirty="0" err="1">
                <a:solidFill>
                  <a:srgbClr val="000000"/>
                </a:solidFill>
                <a:uFill>
                  <a:solidFill>
                    <a:srgbClr val="FFFFFF"/>
                  </a:solidFill>
                </a:uFill>
                <a:latin typeface="Century Schoolbook"/>
              </a:rPr>
              <a:t>cstring</a:t>
            </a:r>
            <a:r>
              <a:rPr lang="en-IN" spc="-1" dirty="0">
                <a:solidFill>
                  <a:srgbClr val="000000"/>
                </a:solidFill>
                <a:uFill>
                  <a:solidFill>
                    <a:srgbClr val="FFFFFF"/>
                  </a:solidFill>
                </a:uFill>
                <a:latin typeface="Century Schoolbook"/>
              </a:rPr>
              <a:t>&gt; //for </a:t>
            </a:r>
            <a:r>
              <a:rPr lang="en-IN" spc="-1" dirty="0" err="1">
                <a:solidFill>
                  <a:srgbClr val="000000"/>
                </a:solidFill>
                <a:uFill>
                  <a:solidFill>
                    <a:srgbClr val="FFFFFF"/>
                  </a:solidFill>
                </a:uFill>
                <a:latin typeface="Century Schoolbook"/>
              </a:rPr>
              <a:t>strlen</a:t>
            </a:r>
            <a:endParaRPr lang="en-IN" b="0" strike="noStrike" spc="-1" dirty="0">
              <a:solidFill>
                <a:srgbClr val="000000"/>
              </a:solidFill>
              <a:uFill>
                <a:solidFill>
                  <a:srgbClr val="FFFFFF"/>
                </a:solidFill>
              </a:uFill>
              <a:latin typeface="Arial"/>
            </a:endParaRPr>
          </a:p>
          <a:p>
            <a:pPr algn="just">
              <a:lnSpc>
                <a:spcPct val="100000"/>
              </a:lnSpc>
            </a:pPr>
            <a:r>
              <a:rPr lang="en-IN" sz="2000" b="0" strike="noStrike" spc="-1" dirty="0">
                <a:solidFill>
                  <a:srgbClr val="000000"/>
                </a:solidFill>
                <a:uFill>
                  <a:solidFill>
                    <a:srgbClr val="FFFFFF"/>
                  </a:solidFill>
                </a:uFill>
                <a:latin typeface="Century Schoolbook"/>
                <a:ea typeface="DejaVu Sans"/>
              </a:rPr>
              <a:t>using namespace </a:t>
            </a:r>
            <a:r>
              <a:rPr lang="en-IN" sz="2000" b="0" strike="noStrike" spc="-1" dirty="0" err="1">
                <a:solidFill>
                  <a:srgbClr val="000000"/>
                </a:solidFill>
                <a:uFill>
                  <a:solidFill>
                    <a:srgbClr val="FFFFFF"/>
                  </a:solidFill>
                </a:uFill>
                <a:latin typeface="Century Schoolbook"/>
                <a:ea typeface="DejaVu Sans"/>
              </a:rPr>
              <a:t>std</a:t>
            </a:r>
            <a:r>
              <a:rPr lang="en-IN" sz="2000" b="0" strike="noStrike" spc="-1" dirty="0">
                <a:solidFill>
                  <a:srgbClr val="000000"/>
                </a:solidFill>
                <a:uFill>
                  <a:solidFill>
                    <a:srgbClr val="FFFFFF"/>
                  </a:solidFill>
                </a:uFill>
                <a:latin typeface="Century Schoolbook"/>
                <a:ea typeface="DejaVu Sans"/>
              </a:rPr>
              <a:t>;</a:t>
            </a: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err="1">
                <a:solidFill>
                  <a:srgbClr val="000000"/>
                </a:solidFill>
                <a:uFill>
                  <a:solidFill>
                    <a:srgbClr val="FFFFFF"/>
                  </a:solidFill>
                </a:uFill>
                <a:latin typeface="Century Schoolbook"/>
                <a:ea typeface="DejaVu Sans"/>
              </a:rPr>
              <a:t>int</a:t>
            </a:r>
            <a:r>
              <a:rPr lang="en-IN" sz="2000" b="0" strike="noStrike" spc="-1" dirty="0">
                <a:solidFill>
                  <a:srgbClr val="000000"/>
                </a:solidFill>
                <a:uFill>
                  <a:solidFill>
                    <a:srgbClr val="FFFFFF"/>
                  </a:solidFill>
                </a:uFill>
                <a:latin typeface="Century Schoolbook"/>
                <a:ea typeface="DejaVu Sans"/>
              </a:rPr>
              <a:t> main()</a:t>
            </a: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a:solidFill>
                  <a:srgbClr val="000000"/>
                </a:solidFill>
                <a:uFill>
                  <a:solidFill>
                    <a:srgbClr val="FFFFFF"/>
                  </a:solidFill>
                </a:uFill>
                <a:latin typeface="Century Schoolbook"/>
                <a:ea typeface="DejaVu Sans"/>
              </a:rPr>
              <a:t>{</a:t>
            </a:r>
            <a:endParaRPr lang="en-IN" sz="2400" b="0" strike="noStrike" spc="-1" dirty="0">
              <a:solidFill>
                <a:srgbClr val="000000"/>
              </a:solidFill>
              <a:uFill>
                <a:solidFill>
                  <a:srgbClr val="FFFFFF"/>
                </a:solidFill>
              </a:uFill>
              <a:latin typeface="Arial"/>
            </a:endParaRPr>
          </a:p>
          <a:p>
            <a:pPr algn="just">
              <a:lnSpc>
                <a:spcPct val="100000"/>
              </a:lnSpc>
            </a:pPr>
            <a:r>
              <a:rPr lang="en-IN" sz="2000" spc="-1" dirty="0" smtClean="0">
                <a:solidFill>
                  <a:srgbClr val="000000"/>
                </a:solidFill>
                <a:uFill>
                  <a:solidFill>
                    <a:srgbClr val="FFFFFF"/>
                  </a:solidFill>
                </a:uFill>
                <a:latin typeface="Century Schoolbook"/>
                <a:ea typeface="DejaVu Sans"/>
              </a:rPr>
              <a:t>    c</a:t>
            </a:r>
            <a:r>
              <a:rPr lang="en-IN" sz="2000" b="0" strike="noStrike" spc="-1" dirty="0" smtClean="0">
                <a:solidFill>
                  <a:srgbClr val="000000"/>
                </a:solidFill>
                <a:uFill>
                  <a:solidFill>
                    <a:srgbClr val="FFFFFF"/>
                  </a:solidFill>
                </a:uFill>
                <a:latin typeface="Century Schoolbook"/>
                <a:ea typeface="DejaVu Sans"/>
              </a:rPr>
              <a:t>har *</a:t>
            </a:r>
            <a:r>
              <a:rPr lang="en-IN" sz="2000" b="0" strike="noStrike" spc="-1" dirty="0" err="1" smtClean="0">
                <a:solidFill>
                  <a:srgbClr val="000000"/>
                </a:solidFill>
                <a:uFill>
                  <a:solidFill>
                    <a:srgbClr val="FFFFFF"/>
                  </a:solidFill>
                </a:uFill>
                <a:latin typeface="Century Schoolbook"/>
                <a:ea typeface="DejaVu Sans"/>
              </a:rPr>
              <a:t>str</a:t>
            </a: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a:solidFill>
                  <a:srgbClr val="000000"/>
                </a:solidFill>
                <a:uFill>
                  <a:solidFill>
                    <a:srgbClr val="FFFFFF"/>
                  </a:solidFill>
                </a:uFill>
                <a:latin typeface="Century Schoolbook"/>
                <a:ea typeface="DejaVu Sans"/>
              </a:rPr>
              <a:t>= “Idle hands are the devil’s workshop.”;</a:t>
            </a: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err="1" smtClean="0">
                <a:solidFill>
                  <a:srgbClr val="000000"/>
                </a:solidFill>
                <a:uFill>
                  <a:solidFill>
                    <a:srgbClr val="FFFFFF"/>
                  </a:solidFill>
                </a:uFill>
                <a:latin typeface="Century Schoolbook"/>
                <a:ea typeface="DejaVu Sans"/>
              </a:rPr>
              <a:t>int</a:t>
            </a: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err="1">
                <a:solidFill>
                  <a:srgbClr val="000000"/>
                </a:solidFill>
                <a:uFill>
                  <a:solidFill>
                    <a:srgbClr val="FFFFFF"/>
                  </a:solidFill>
                </a:uFill>
                <a:latin typeface="Century Schoolbook"/>
                <a:ea typeface="DejaVu Sans"/>
              </a:rPr>
              <a:t>len</a:t>
            </a:r>
            <a:r>
              <a:rPr lang="en-IN" sz="2000" b="0" strike="noStrike" spc="-1" dirty="0">
                <a:solidFill>
                  <a:srgbClr val="000000"/>
                </a:solidFill>
                <a:uFill>
                  <a:solidFill>
                    <a:srgbClr val="FFFFFF"/>
                  </a:solidFill>
                </a:uFill>
                <a:latin typeface="Century Schoolbook"/>
                <a:ea typeface="DejaVu Sans"/>
              </a:rPr>
              <a:t> = </a:t>
            </a:r>
            <a:r>
              <a:rPr lang="en-IN" sz="2000" b="0" strike="noStrike" spc="-1" dirty="0" err="1">
                <a:solidFill>
                  <a:srgbClr val="000000"/>
                </a:solidFill>
                <a:uFill>
                  <a:solidFill>
                    <a:srgbClr val="FFFFFF"/>
                  </a:solidFill>
                </a:uFill>
                <a:latin typeface="Century Schoolbook"/>
                <a:ea typeface="DejaVu Sans"/>
              </a:rPr>
              <a:t>strlen</a:t>
            </a:r>
            <a:r>
              <a:rPr lang="en-IN" sz="2000" b="0" strike="noStrike" spc="-1" dirty="0">
                <a:solidFill>
                  <a:srgbClr val="000000"/>
                </a:solidFill>
                <a:uFill>
                  <a:solidFill>
                    <a:srgbClr val="FFFFFF"/>
                  </a:solidFill>
                </a:uFill>
                <a:latin typeface="Century Schoolbook"/>
                <a:ea typeface="DejaVu Sans"/>
              </a:rPr>
              <a:t>(</a:t>
            </a:r>
            <a:r>
              <a:rPr lang="en-IN" sz="2000" b="0" strike="noStrike" spc="-1" dirty="0" err="1">
                <a:solidFill>
                  <a:srgbClr val="000000"/>
                </a:solidFill>
                <a:uFill>
                  <a:solidFill>
                    <a:srgbClr val="FFFFFF"/>
                  </a:solidFill>
                </a:uFill>
                <a:latin typeface="Century Schoolbook"/>
                <a:ea typeface="DejaVu Sans"/>
              </a:rPr>
              <a:t>str</a:t>
            </a:r>
            <a:r>
              <a:rPr lang="en-IN" sz="2000" b="0" strike="noStrike" spc="-1" dirty="0">
                <a:solidFill>
                  <a:srgbClr val="000000"/>
                </a:solidFill>
                <a:uFill>
                  <a:solidFill>
                    <a:srgbClr val="FFFFFF"/>
                  </a:solidFill>
                </a:uFill>
                <a:latin typeface="Century Schoolbook"/>
                <a:ea typeface="DejaVu Sans"/>
              </a:rPr>
              <a:t>); 		//get length of </a:t>
            </a:r>
            <a:r>
              <a:rPr lang="en-IN" sz="2000" b="0" strike="noStrike" spc="-1" dirty="0" err="1">
                <a:solidFill>
                  <a:srgbClr val="000000"/>
                </a:solidFill>
                <a:uFill>
                  <a:solidFill>
                    <a:srgbClr val="FFFFFF"/>
                  </a:solidFill>
                </a:uFill>
                <a:latin typeface="Century Schoolbook"/>
                <a:ea typeface="DejaVu Sans"/>
              </a:rPr>
              <a:t>str</a:t>
            </a: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smtClean="0">
                <a:solidFill>
                  <a:srgbClr val="000000"/>
                </a:solidFill>
                <a:uFill>
                  <a:solidFill>
                    <a:srgbClr val="FFFFFF"/>
                  </a:solidFill>
                </a:uFill>
                <a:latin typeface="Century Schoolbook"/>
                <a:ea typeface="DejaVu Sans"/>
              </a:rPr>
              <a:t>char *</a:t>
            </a:r>
            <a:r>
              <a:rPr lang="en-IN" sz="2000" b="0" strike="noStrike" spc="-1" dirty="0" err="1" smtClean="0">
                <a:solidFill>
                  <a:srgbClr val="000000"/>
                </a:solidFill>
                <a:uFill>
                  <a:solidFill>
                    <a:srgbClr val="FFFFFF"/>
                  </a:solidFill>
                </a:uFill>
                <a:latin typeface="Century Schoolbook"/>
                <a:ea typeface="DejaVu Sans"/>
              </a:rPr>
              <a:t>ptr</a:t>
            </a:r>
            <a:r>
              <a:rPr lang="en-IN" sz="2000" b="0" strike="noStrike" spc="-1" dirty="0">
                <a:solidFill>
                  <a:srgbClr val="000000"/>
                </a:solidFill>
                <a:uFill>
                  <a:solidFill>
                    <a:srgbClr val="FFFFFF"/>
                  </a:solidFill>
                </a:uFill>
                <a:latin typeface="Century Schoolbook"/>
                <a:ea typeface="DejaVu Sans"/>
              </a:rPr>
              <a:t>; 		</a:t>
            </a: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a:solidFill>
                  <a:srgbClr val="000000"/>
                </a:solidFill>
                <a:uFill>
                  <a:solidFill>
                    <a:srgbClr val="FFFFFF"/>
                  </a:solidFill>
                </a:uFill>
                <a:latin typeface="Century Schoolbook"/>
                <a:ea typeface="DejaVu Sans"/>
              </a:rPr>
              <a:t>make a pointer to </a:t>
            </a:r>
            <a:r>
              <a:rPr lang="en-IN" sz="2000" b="0" strike="noStrike" spc="-1" dirty="0" smtClean="0">
                <a:solidFill>
                  <a:srgbClr val="000000"/>
                </a:solidFill>
                <a:uFill>
                  <a:solidFill>
                    <a:srgbClr val="FFFFFF"/>
                  </a:solidFill>
                </a:uFill>
                <a:latin typeface="Century Schoolbook"/>
                <a:ea typeface="DejaVu Sans"/>
              </a:rPr>
              <a:t>char</a:t>
            </a:r>
          </a:p>
          <a:p>
            <a:pPr algn="just">
              <a:lnSpc>
                <a:spcPct val="100000"/>
              </a:lnSpc>
            </a:pP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err="1" smtClean="0">
                <a:solidFill>
                  <a:srgbClr val="000000"/>
                </a:solidFill>
                <a:uFill>
                  <a:solidFill>
                    <a:srgbClr val="FFFFFF"/>
                  </a:solidFill>
                </a:uFill>
                <a:latin typeface="Century Schoolbook"/>
                <a:ea typeface="DejaVu Sans"/>
              </a:rPr>
              <a:t>ptr</a:t>
            </a: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a:solidFill>
                  <a:srgbClr val="000000"/>
                </a:solidFill>
                <a:uFill>
                  <a:solidFill>
                    <a:srgbClr val="FFFFFF"/>
                  </a:solidFill>
                </a:uFill>
                <a:latin typeface="Century Schoolbook"/>
                <a:ea typeface="DejaVu Sans"/>
              </a:rPr>
              <a:t>= new char[len+1]; 	//set aside memory: string + ‘\0</a:t>
            </a:r>
            <a:r>
              <a:rPr lang="en-IN" sz="2000" b="0" strike="noStrike" spc="-1" dirty="0" smtClean="0">
                <a:solidFill>
                  <a:srgbClr val="000000"/>
                </a:solidFill>
                <a:uFill>
                  <a:solidFill>
                    <a:srgbClr val="FFFFFF"/>
                  </a:solidFill>
                </a:uFill>
                <a:latin typeface="Century Schoolbook"/>
                <a:ea typeface="DejaVu Sans"/>
              </a:rPr>
              <a:t>’</a:t>
            </a:r>
          </a:p>
          <a:p>
            <a:pPr algn="just">
              <a:lnSpc>
                <a:spcPct val="100000"/>
              </a:lnSpc>
            </a:pP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err="1" smtClean="0">
                <a:solidFill>
                  <a:srgbClr val="000000"/>
                </a:solidFill>
                <a:uFill>
                  <a:solidFill>
                    <a:srgbClr val="FFFFFF"/>
                  </a:solidFill>
                </a:uFill>
                <a:latin typeface="Century Schoolbook"/>
                <a:ea typeface="DejaVu Sans"/>
              </a:rPr>
              <a:t>strcpy</a:t>
            </a:r>
            <a:r>
              <a:rPr lang="en-IN" sz="2000" b="0" strike="noStrike" spc="-1" dirty="0" smtClean="0">
                <a:solidFill>
                  <a:srgbClr val="000000"/>
                </a:solidFill>
                <a:uFill>
                  <a:solidFill>
                    <a:srgbClr val="FFFFFF"/>
                  </a:solidFill>
                </a:uFill>
                <a:latin typeface="Century Schoolbook"/>
                <a:ea typeface="DejaVu Sans"/>
              </a:rPr>
              <a:t>(</a:t>
            </a:r>
            <a:r>
              <a:rPr lang="en-IN" sz="2000" b="0" strike="noStrike" spc="-1" dirty="0" err="1" smtClean="0">
                <a:solidFill>
                  <a:srgbClr val="000000"/>
                </a:solidFill>
                <a:uFill>
                  <a:solidFill>
                    <a:srgbClr val="FFFFFF"/>
                  </a:solidFill>
                </a:uFill>
                <a:latin typeface="Century Schoolbook"/>
                <a:ea typeface="DejaVu Sans"/>
              </a:rPr>
              <a:t>ptr</a:t>
            </a:r>
            <a:r>
              <a:rPr lang="en-IN" sz="2000" b="0" strike="noStrike" spc="-1" dirty="0">
                <a:solidFill>
                  <a:srgbClr val="000000"/>
                </a:solidFill>
                <a:uFill>
                  <a:solidFill>
                    <a:srgbClr val="FFFFFF"/>
                  </a:solidFill>
                </a:uFill>
                <a:latin typeface="Century Schoolbook"/>
                <a:ea typeface="DejaVu Sans"/>
              </a:rPr>
              <a:t>, </a:t>
            </a:r>
            <a:r>
              <a:rPr lang="en-IN" sz="2000" b="0" strike="noStrike" spc="-1" dirty="0" err="1">
                <a:solidFill>
                  <a:srgbClr val="000000"/>
                </a:solidFill>
                <a:uFill>
                  <a:solidFill>
                    <a:srgbClr val="FFFFFF"/>
                  </a:solidFill>
                </a:uFill>
                <a:latin typeface="Century Schoolbook"/>
                <a:ea typeface="DejaVu Sans"/>
              </a:rPr>
              <a:t>str</a:t>
            </a:r>
            <a:r>
              <a:rPr lang="en-IN" sz="2000" b="0" strike="noStrike" spc="-1" dirty="0">
                <a:solidFill>
                  <a:srgbClr val="000000"/>
                </a:solidFill>
                <a:uFill>
                  <a:solidFill>
                    <a:srgbClr val="FFFFFF"/>
                  </a:solidFill>
                </a:uFill>
                <a:latin typeface="Century Schoolbook"/>
                <a:ea typeface="DejaVu Sans"/>
              </a:rPr>
              <a:t>);		 //copy </a:t>
            </a:r>
            <a:r>
              <a:rPr lang="en-IN" sz="2000" b="0" strike="noStrike" spc="-1" dirty="0" err="1">
                <a:solidFill>
                  <a:srgbClr val="000000"/>
                </a:solidFill>
                <a:uFill>
                  <a:solidFill>
                    <a:srgbClr val="FFFFFF"/>
                  </a:solidFill>
                </a:uFill>
                <a:latin typeface="Century Schoolbook"/>
                <a:ea typeface="DejaVu Sans"/>
              </a:rPr>
              <a:t>str</a:t>
            </a:r>
            <a:r>
              <a:rPr lang="en-IN" sz="2000" b="0" strike="noStrike" spc="-1" dirty="0">
                <a:solidFill>
                  <a:srgbClr val="000000"/>
                </a:solidFill>
                <a:uFill>
                  <a:solidFill>
                    <a:srgbClr val="FFFFFF"/>
                  </a:solidFill>
                </a:uFill>
                <a:latin typeface="Century Schoolbook"/>
                <a:ea typeface="DejaVu Sans"/>
              </a:rPr>
              <a:t> to new memory area </a:t>
            </a:r>
            <a:r>
              <a:rPr lang="en-IN" sz="2000" b="0" strike="noStrike" spc="-1" dirty="0" err="1">
                <a:solidFill>
                  <a:srgbClr val="000000"/>
                </a:solidFill>
                <a:uFill>
                  <a:solidFill>
                    <a:srgbClr val="FFFFFF"/>
                  </a:solidFill>
                </a:uFill>
                <a:latin typeface="Century Schoolbook"/>
                <a:ea typeface="DejaVu Sans"/>
              </a:rPr>
              <a:t>ptr</a:t>
            </a: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err="1" smtClean="0">
                <a:solidFill>
                  <a:srgbClr val="000000"/>
                </a:solidFill>
                <a:uFill>
                  <a:solidFill>
                    <a:srgbClr val="FFFFFF"/>
                  </a:solidFill>
                </a:uFill>
                <a:latin typeface="Century Schoolbook"/>
                <a:ea typeface="DejaVu Sans"/>
              </a:rPr>
              <a:t>cout</a:t>
            </a: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a:solidFill>
                  <a:srgbClr val="000000"/>
                </a:solidFill>
                <a:uFill>
                  <a:solidFill>
                    <a:srgbClr val="FFFFFF"/>
                  </a:solidFill>
                </a:uFill>
                <a:latin typeface="Century Schoolbook"/>
                <a:ea typeface="DejaVu Sans"/>
              </a:rPr>
              <a:t>&lt;&lt; “</a:t>
            </a:r>
            <a:r>
              <a:rPr lang="en-IN" sz="2000" b="0" strike="noStrike" spc="-1" dirty="0" err="1">
                <a:solidFill>
                  <a:srgbClr val="000000"/>
                </a:solidFill>
                <a:uFill>
                  <a:solidFill>
                    <a:srgbClr val="FFFFFF"/>
                  </a:solidFill>
                </a:uFill>
                <a:latin typeface="Century Schoolbook"/>
                <a:ea typeface="DejaVu Sans"/>
              </a:rPr>
              <a:t>ptr</a:t>
            </a:r>
            <a:r>
              <a:rPr lang="en-IN" sz="2000" b="0" strike="noStrike" spc="-1" dirty="0">
                <a:solidFill>
                  <a:srgbClr val="000000"/>
                </a:solidFill>
                <a:uFill>
                  <a:solidFill>
                    <a:srgbClr val="FFFFFF"/>
                  </a:solidFill>
                </a:uFill>
                <a:latin typeface="Century Schoolbook"/>
                <a:ea typeface="DejaVu Sans"/>
              </a:rPr>
              <a:t>=” &lt;&lt; </a:t>
            </a:r>
            <a:r>
              <a:rPr lang="en-IN" sz="2000" b="0" strike="noStrike" spc="-1" dirty="0" err="1">
                <a:solidFill>
                  <a:srgbClr val="000000"/>
                </a:solidFill>
                <a:uFill>
                  <a:solidFill>
                    <a:srgbClr val="FFFFFF"/>
                  </a:solidFill>
                </a:uFill>
                <a:latin typeface="Century Schoolbook"/>
                <a:ea typeface="DejaVu Sans"/>
              </a:rPr>
              <a:t>ptr</a:t>
            </a:r>
            <a:r>
              <a:rPr lang="en-IN" sz="2000" b="0" strike="noStrike" spc="-1" dirty="0">
                <a:solidFill>
                  <a:srgbClr val="000000"/>
                </a:solidFill>
                <a:uFill>
                  <a:solidFill>
                    <a:srgbClr val="FFFFFF"/>
                  </a:solidFill>
                </a:uFill>
                <a:latin typeface="Century Schoolbook"/>
                <a:ea typeface="DejaVu Sans"/>
              </a:rPr>
              <a:t> &lt;&lt; </a:t>
            </a:r>
            <a:r>
              <a:rPr lang="en-IN" sz="2000" b="0" strike="noStrike" spc="-1" dirty="0" err="1">
                <a:solidFill>
                  <a:srgbClr val="000000"/>
                </a:solidFill>
                <a:uFill>
                  <a:solidFill>
                    <a:srgbClr val="FFFFFF"/>
                  </a:solidFill>
                </a:uFill>
                <a:latin typeface="Century Schoolbook"/>
                <a:ea typeface="DejaVu Sans"/>
              </a:rPr>
              <a:t>endl</a:t>
            </a: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a:solidFill>
                  <a:srgbClr val="000000"/>
                </a:solidFill>
                <a:uFill>
                  <a:solidFill>
                    <a:srgbClr val="FFFFFF"/>
                  </a:solidFill>
                </a:uFill>
                <a:latin typeface="Century Schoolbook"/>
                <a:ea typeface="DejaVu Sans"/>
              </a:rPr>
              <a:t>//show that </a:t>
            </a:r>
            <a:r>
              <a:rPr lang="en-IN" sz="2000" b="0" strike="noStrike" spc="-1" dirty="0" err="1">
                <a:solidFill>
                  <a:srgbClr val="000000"/>
                </a:solidFill>
                <a:uFill>
                  <a:solidFill>
                    <a:srgbClr val="FFFFFF"/>
                  </a:solidFill>
                </a:uFill>
                <a:latin typeface="Century Schoolbook"/>
                <a:ea typeface="DejaVu Sans"/>
              </a:rPr>
              <a:t>ptr</a:t>
            </a:r>
            <a:r>
              <a:rPr lang="en-IN" sz="2000" b="0" strike="noStrike" spc="-1" dirty="0">
                <a:solidFill>
                  <a:srgbClr val="000000"/>
                </a:solidFill>
                <a:uFill>
                  <a:solidFill>
                    <a:srgbClr val="FFFFFF"/>
                  </a:solidFill>
                </a:uFill>
                <a:latin typeface="Century Schoolbook"/>
                <a:ea typeface="DejaVu Sans"/>
              </a:rPr>
              <a:t> is now in </a:t>
            </a:r>
            <a:r>
              <a:rPr lang="en-IN" sz="2000" b="0" strike="noStrike" spc="-1" dirty="0" err="1">
                <a:solidFill>
                  <a:srgbClr val="000000"/>
                </a:solidFill>
                <a:uFill>
                  <a:solidFill>
                    <a:srgbClr val="FFFFFF"/>
                  </a:solidFill>
                </a:uFill>
                <a:latin typeface="Century Schoolbook"/>
                <a:ea typeface="DejaVu Sans"/>
              </a:rPr>
              <a:t>str</a:t>
            </a:r>
            <a:endParaRPr lang="en-IN" sz="2400" b="0" strike="noStrike" spc="-1" dirty="0">
              <a:solidFill>
                <a:srgbClr val="000000"/>
              </a:solidFill>
              <a:uFill>
                <a:solidFill>
                  <a:srgbClr val="FFFFFF"/>
                </a:solidFill>
              </a:uFill>
              <a:latin typeface="Arial"/>
            </a:endParaRPr>
          </a:p>
          <a:p>
            <a:pPr algn="just">
              <a:lnSpc>
                <a:spcPct val="100000"/>
              </a:lnSpc>
            </a:pP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smtClean="0">
                <a:solidFill>
                  <a:srgbClr val="000000"/>
                </a:solidFill>
                <a:uFill>
                  <a:solidFill>
                    <a:srgbClr val="FFFFFF"/>
                  </a:solidFill>
                </a:uFill>
                <a:latin typeface="Century Schoolbook"/>
                <a:ea typeface="DejaVu Sans"/>
              </a:rPr>
              <a:t>     delete[ ] </a:t>
            </a:r>
            <a:r>
              <a:rPr lang="en-IN" sz="2000" b="0" strike="noStrike" spc="-1" dirty="0" err="1">
                <a:solidFill>
                  <a:srgbClr val="000000"/>
                </a:solidFill>
                <a:uFill>
                  <a:solidFill>
                    <a:srgbClr val="FFFFFF"/>
                  </a:solidFill>
                </a:uFill>
                <a:latin typeface="Century Schoolbook"/>
                <a:ea typeface="DejaVu Sans"/>
              </a:rPr>
              <a:t>ptr</a:t>
            </a:r>
            <a:r>
              <a:rPr lang="en-IN" sz="2000" b="0" strike="noStrike" spc="-1" dirty="0">
                <a:solidFill>
                  <a:srgbClr val="000000"/>
                </a:solidFill>
                <a:uFill>
                  <a:solidFill>
                    <a:srgbClr val="FFFFFF"/>
                  </a:solidFill>
                </a:uFill>
                <a:latin typeface="Century Schoolbook"/>
                <a:ea typeface="DejaVu Sans"/>
              </a:rPr>
              <a:t>; 	//release </a:t>
            </a:r>
            <a:r>
              <a:rPr lang="en-IN" sz="2000" b="0" strike="noStrike" spc="-1" dirty="0" err="1">
                <a:solidFill>
                  <a:srgbClr val="000000"/>
                </a:solidFill>
                <a:uFill>
                  <a:solidFill>
                    <a:srgbClr val="FFFFFF"/>
                  </a:solidFill>
                </a:uFill>
                <a:latin typeface="Century Schoolbook"/>
                <a:ea typeface="DejaVu Sans"/>
              </a:rPr>
              <a:t>ptr’s</a:t>
            </a:r>
            <a:r>
              <a:rPr lang="en-IN" sz="2000" b="0" strike="noStrike" spc="-1" dirty="0">
                <a:solidFill>
                  <a:srgbClr val="000000"/>
                </a:solidFill>
                <a:uFill>
                  <a:solidFill>
                    <a:srgbClr val="FFFFFF"/>
                  </a:solidFill>
                </a:uFill>
                <a:latin typeface="Century Schoolbook"/>
                <a:ea typeface="DejaVu Sans"/>
              </a:rPr>
              <a:t> memory</a:t>
            </a:r>
            <a:endParaRPr lang="en-IN" sz="2400" b="0" strike="noStrike" spc="-1" dirty="0">
              <a:solidFill>
                <a:srgbClr val="000000"/>
              </a:solidFill>
              <a:uFill>
                <a:solidFill>
                  <a:srgbClr val="FFFFFF"/>
                </a:solidFill>
              </a:uFill>
              <a:latin typeface="Arial"/>
            </a:endParaRPr>
          </a:p>
          <a:p>
            <a:pPr algn="just">
              <a:lnSpc>
                <a:spcPct val="100000"/>
              </a:lnSpc>
            </a:pP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smtClean="0">
                <a:solidFill>
                  <a:srgbClr val="000000"/>
                </a:solidFill>
                <a:uFill>
                  <a:solidFill>
                    <a:srgbClr val="FFFFFF"/>
                  </a:solidFill>
                </a:uFill>
                <a:latin typeface="Century Schoolbook"/>
                <a:ea typeface="DejaVu Sans"/>
              </a:rPr>
              <a:t>      return </a:t>
            </a:r>
            <a:r>
              <a:rPr lang="en-IN" sz="2000" b="0" strike="noStrike" spc="-1" dirty="0">
                <a:solidFill>
                  <a:srgbClr val="000000"/>
                </a:solidFill>
                <a:uFill>
                  <a:solidFill>
                    <a:srgbClr val="FFFFFF"/>
                  </a:solidFill>
                </a:uFill>
                <a:latin typeface="Century Schoolbook"/>
                <a:ea typeface="DejaVu Sans"/>
              </a:rPr>
              <a:t>0;</a:t>
            </a:r>
            <a:endParaRPr lang="en-IN" sz="2400" b="0" strike="noStrike" spc="-1" dirty="0">
              <a:solidFill>
                <a:srgbClr val="000000"/>
              </a:solidFill>
              <a:uFill>
                <a:solidFill>
                  <a:srgbClr val="FFFFFF"/>
                </a:solidFill>
              </a:uFill>
              <a:latin typeface="Arial"/>
            </a:endParaRPr>
          </a:p>
          <a:p>
            <a:pPr algn="just">
              <a:lnSpc>
                <a:spcPct val="100000"/>
              </a:lnSpc>
            </a:pPr>
            <a:r>
              <a:rPr lang="en-IN" sz="2000" b="0" strike="noStrike" spc="-1" dirty="0">
                <a:solidFill>
                  <a:srgbClr val="000000"/>
                </a:solidFill>
                <a:uFill>
                  <a:solidFill>
                    <a:srgbClr val="FFFFFF"/>
                  </a:solidFill>
                </a:uFill>
                <a:latin typeface="Century Schoolbook"/>
                <a:ea typeface="DejaVu Sans"/>
              </a:rPr>
              <a:t>}</a:t>
            </a:r>
            <a:endParaRPr lang="en-IN" sz="2400" b="0" strike="noStrike" spc="-1" dirty="0">
              <a:solidFill>
                <a:srgbClr val="000000"/>
              </a:solidFill>
              <a:uFill>
                <a:solidFill>
                  <a:srgbClr val="FFFFFF"/>
                </a:solidFill>
              </a:uFill>
              <a:latin typeface="Arial"/>
            </a:endParaRPr>
          </a:p>
          <a:p>
            <a:pPr algn="ctr">
              <a:lnSpc>
                <a:spcPct val="100000"/>
              </a:lnSpc>
            </a:pPr>
            <a:endParaRPr lang="en-IN" sz="2400" b="0" strike="noStrike" spc="-1" dirty="0">
              <a:solidFill>
                <a:srgbClr val="000000"/>
              </a:solidFill>
              <a:uFill>
                <a:solidFill>
                  <a:srgbClr val="FFFFFF"/>
                </a:solidFill>
              </a:uFill>
              <a:latin typeface="Arial"/>
            </a:endParaRPr>
          </a:p>
          <a:p>
            <a:pPr algn="just">
              <a:lnSpc>
                <a:spcPct val="100000"/>
              </a:lnSpc>
            </a:pPr>
            <a:endParaRPr lang="en-IN" sz="2400" b="0" strike="noStrike" spc="-1" dirty="0">
              <a:solidFill>
                <a:srgbClr val="000000"/>
              </a:solidFill>
              <a:uFill>
                <a:solidFill>
                  <a:srgbClr val="FFFFFF"/>
                </a:solidFill>
              </a:uFill>
              <a:latin typeface="Arial"/>
            </a:endParaRPr>
          </a:p>
        </p:txBody>
      </p:sp>
      <p:pic>
        <p:nvPicPr>
          <p:cNvPr id="132" name="Picture 4"/>
          <p:cNvPicPr/>
          <p:nvPr/>
        </p:nvPicPr>
        <p:blipFill>
          <a:blip r:embed="rId2"/>
          <a:stretch/>
        </p:blipFill>
        <p:spPr>
          <a:xfrm>
            <a:off x="0" y="0"/>
            <a:ext cx="1141560" cy="1217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0520"/>
            <a:ext cx="7848600" cy="597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465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Pointers to Object(Continue..)</a:t>
            </a:r>
            <a:endParaRPr lang="en-IN" sz="1800" b="0" strike="noStrike" spc="-1">
              <a:solidFill>
                <a:srgbClr val="000000"/>
              </a:solidFill>
              <a:uFill>
                <a:solidFill>
                  <a:srgbClr val="FFFFFF"/>
                </a:solidFill>
              </a:uFill>
              <a:latin typeface="Arial"/>
            </a:endParaRPr>
          </a:p>
        </p:txBody>
      </p:sp>
      <p:sp>
        <p:nvSpPr>
          <p:cNvPr id="141"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spc="-1" dirty="0" smtClean="0">
                <a:solidFill>
                  <a:srgbClr val="000000"/>
                </a:solidFill>
                <a:uFill>
                  <a:solidFill>
                    <a:srgbClr val="FFFFFF"/>
                  </a:solidFill>
                </a:uFill>
                <a:latin typeface="Century Schoolbook"/>
                <a:ea typeface="DejaVu Sans"/>
              </a:rPr>
              <a:t>Object pointers are useful in creating objects at run time.</a:t>
            </a:r>
          </a:p>
          <a:p>
            <a:pPr marL="1440" algn="just">
              <a:lnSpc>
                <a:spcPct val="100000"/>
              </a:lnSpc>
              <a:buClr>
                <a:srgbClr val="000000"/>
              </a:buClr>
            </a:pPr>
            <a:endParaRPr lang="en-IN" sz="2400" spc="-1" dirty="0" smtClean="0">
              <a:solidFill>
                <a:srgbClr val="000000"/>
              </a:solidFill>
              <a:uFill>
                <a:solidFill>
                  <a:srgbClr val="FFFFFF"/>
                </a:solidFill>
              </a:uFill>
              <a:latin typeface="Century Schoolbook"/>
              <a:ea typeface="DejaVu Sans"/>
            </a:endParaRPr>
          </a:p>
          <a:p>
            <a:pPr marL="343080" indent="-341640" algn="just">
              <a:lnSpc>
                <a:spcPct val="100000"/>
              </a:lnSpc>
              <a:buClr>
                <a:srgbClr val="000000"/>
              </a:buClr>
              <a:buFont typeface="Wingdings" charset="2"/>
              <a:buChar char=""/>
            </a:pPr>
            <a:r>
              <a:rPr lang="en-IN" sz="2400" spc="-1" dirty="0" smtClean="0">
                <a:solidFill>
                  <a:srgbClr val="000000"/>
                </a:solidFill>
                <a:uFill>
                  <a:solidFill>
                    <a:srgbClr val="FFFFFF"/>
                  </a:solidFill>
                </a:uFill>
                <a:latin typeface="Century Schoolbook"/>
                <a:ea typeface="DejaVu Sans"/>
              </a:rPr>
              <a:t>Used to access public members of an object.</a:t>
            </a:r>
          </a:p>
          <a:p>
            <a:pPr marL="343080" indent="-341640" algn="just">
              <a:lnSpc>
                <a:spcPct val="100000"/>
              </a:lnSpc>
              <a:buClr>
                <a:srgbClr val="000000"/>
              </a:buClr>
              <a:buFont typeface="Wingdings" charset="2"/>
              <a:buChar char=""/>
            </a:pPr>
            <a:endParaRPr lang="en-IN" sz="2400" spc="-1" dirty="0" smtClean="0">
              <a:solidFill>
                <a:srgbClr val="000000"/>
              </a:solidFill>
              <a:uFill>
                <a:solidFill>
                  <a:srgbClr val="FFFFFF"/>
                </a:solidFill>
              </a:uFill>
              <a:latin typeface="Century Schoolbook"/>
              <a:ea typeface="DejaVu Sans"/>
            </a:endParaRPr>
          </a:p>
          <a:p>
            <a:pPr marL="343080" indent="-341640" algn="just">
              <a:lnSpc>
                <a:spcPct val="100000"/>
              </a:lnSpc>
              <a:buClr>
                <a:srgbClr val="000000"/>
              </a:buClr>
              <a:buFont typeface="Wingdings" charset="2"/>
              <a:buChar char=""/>
            </a:pPr>
            <a:r>
              <a:rPr lang="en-IN" sz="2400" spc="-1" dirty="0" smtClean="0">
                <a:solidFill>
                  <a:srgbClr val="000000"/>
                </a:solidFill>
                <a:uFill>
                  <a:solidFill>
                    <a:srgbClr val="FFFFFF"/>
                  </a:solidFill>
                </a:uFill>
                <a:latin typeface="Century Schoolbook"/>
                <a:ea typeface="DejaVu Sans"/>
              </a:rPr>
              <a:t>W</a:t>
            </a:r>
            <a:r>
              <a:rPr lang="en-IN" sz="2400" b="0" strike="noStrike" spc="-1" dirty="0" smtClean="0">
                <a:solidFill>
                  <a:srgbClr val="000000"/>
                </a:solidFill>
                <a:uFill>
                  <a:solidFill>
                    <a:srgbClr val="FFFFFF"/>
                  </a:solidFill>
                </a:uFill>
                <a:latin typeface="Century Schoolbook"/>
                <a:ea typeface="DejaVu Sans"/>
              </a:rPr>
              <a:t>hen </a:t>
            </a:r>
            <a:r>
              <a:rPr lang="en-IN" sz="2400" b="0" strike="noStrike" spc="-1" dirty="0">
                <a:solidFill>
                  <a:srgbClr val="000000"/>
                </a:solidFill>
                <a:uFill>
                  <a:solidFill>
                    <a:srgbClr val="FFFFFF"/>
                  </a:solidFill>
                </a:uFill>
                <a:latin typeface="Century Schoolbook"/>
                <a:ea typeface="DejaVu Sans"/>
              </a:rPr>
              <a:t>a pointer is incremented, it points to the next element of its type.</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For example, an integer pointer will point to the next integer.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smtClean="0">
                <a:solidFill>
                  <a:srgbClr val="000000"/>
                </a:solidFill>
                <a:uFill>
                  <a:solidFill>
                    <a:srgbClr val="FFFFFF"/>
                  </a:solidFill>
                </a:uFill>
                <a:latin typeface="Century Schoolbook"/>
                <a:ea typeface="DejaVu Sans"/>
              </a:rPr>
              <a:t>The </a:t>
            </a:r>
            <a:r>
              <a:rPr lang="en-IN" sz="2400" b="0" strike="noStrike" spc="-1" dirty="0">
                <a:solidFill>
                  <a:srgbClr val="000000"/>
                </a:solidFill>
                <a:uFill>
                  <a:solidFill>
                    <a:srgbClr val="FFFFFF"/>
                  </a:solidFill>
                </a:uFill>
                <a:latin typeface="Century Schoolbook"/>
                <a:ea typeface="DejaVu Sans"/>
              </a:rPr>
              <a:t>same is true of pointers to objects.</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142" name="Picture 4"/>
          <p:cNvPicPr/>
          <p:nvPr/>
        </p:nvPicPr>
        <p:blipFill>
          <a:blip r:embed="rId2"/>
          <a:stretch/>
        </p:blipFill>
        <p:spPr>
          <a:xfrm>
            <a:off x="0" y="0"/>
            <a:ext cx="1141560" cy="1217880"/>
          </a:xfrm>
          <a:prstGeom prst="rect">
            <a:avLst/>
          </a:prstGeom>
          <a:ln>
            <a:noFill/>
          </a:ln>
        </p:spPr>
      </p:pic>
      <p:sp>
        <p:nvSpPr>
          <p:cNvPr id="143"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Pointers to Object</a:t>
            </a:r>
            <a:endParaRPr lang="en-IN" sz="1800" b="0" strike="noStrike" spc="-1">
              <a:solidFill>
                <a:srgbClr val="000000"/>
              </a:solidFill>
              <a:uFill>
                <a:solidFill>
                  <a:srgbClr val="FFFFFF"/>
                </a:solidFill>
              </a:uFill>
              <a:latin typeface="Arial"/>
            </a:endParaRPr>
          </a:p>
        </p:txBody>
      </p:sp>
      <p:sp>
        <p:nvSpPr>
          <p:cNvPr id="135" name="CustomShape 2"/>
          <p:cNvSpPr/>
          <p:nvPr/>
        </p:nvSpPr>
        <p:spPr>
          <a:xfrm>
            <a:off x="0" y="1219320"/>
            <a:ext cx="9142560" cy="115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When accessing members of a class given a pointer to an object, use the arrow </a:t>
            </a:r>
            <a:r>
              <a:rPr lang="en-IN" sz="2400" b="0" strike="noStrike" spc="-1" dirty="0" smtClean="0">
                <a:solidFill>
                  <a:srgbClr val="000000"/>
                </a:solidFill>
                <a:uFill>
                  <a:solidFill>
                    <a:srgbClr val="FFFFFF"/>
                  </a:solidFill>
                </a:uFill>
                <a:latin typeface="Century Schoolbook"/>
                <a:ea typeface="DejaVu Sans"/>
              </a:rPr>
              <a:t>(-&gt;) operator (</a:t>
            </a:r>
            <a:r>
              <a:rPr lang="en-US" sz="2400" dirty="0"/>
              <a:t>membership-access </a:t>
            </a:r>
            <a:r>
              <a:rPr lang="en-US" sz="2400" dirty="0" smtClean="0"/>
              <a:t>operator) </a:t>
            </a:r>
            <a:r>
              <a:rPr lang="en-IN" sz="2400" b="0" strike="noStrike" spc="-1" dirty="0" smtClean="0">
                <a:solidFill>
                  <a:srgbClr val="000000"/>
                </a:solidFill>
                <a:uFill>
                  <a:solidFill>
                    <a:srgbClr val="FFFFFF"/>
                  </a:solidFill>
                </a:uFill>
                <a:latin typeface="Century Schoolbook"/>
                <a:ea typeface="DejaVu Sans"/>
              </a:rPr>
              <a:t> </a:t>
            </a:r>
            <a:r>
              <a:rPr lang="en-IN" sz="2400" b="0" strike="noStrike" spc="-1" dirty="0">
                <a:solidFill>
                  <a:srgbClr val="000000"/>
                </a:solidFill>
                <a:uFill>
                  <a:solidFill>
                    <a:srgbClr val="FFFFFF"/>
                  </a:solidFill>
                </a:uFill>
                <a:latin typeface="Century Schoolbook"/>
                <a:ea typeface="DejaVu Sans"/>
              </a:rPr>
              <a:t>instead of the dot operator.</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136" name="Picture 4"/>
          <p:cNvPicPr/>
          <p:nvPr/>
        </p:nvPicPr>
        <p:blipFill>
          <a:blip r:embed="rId2"/>
          <a:stretch/>
        </p:blipFill>
        <p:spPr>
          <a:xfrm>
            <a:off x="0" y="0"/>
            <a:ext cx="1141560" cy="1217880"/>
          </a:xfrm>
          <a:prstGeom prst="rect">
            <a:avLst/>
          </a:prstGeom>
          <a:ln>
            <a:noFill/>
          </a:ln>
        </p:spPr>
      </p:pic>
      <p:sp>
        <p:nvSpPr>
          <p:cNvPr id="138" name="CustomShape 4"/>
          <p:cNvSpPr/>
          <p:nvPr/>
        </p:nvSpPr>
        <p:spPr>
          <a:xfrm>
            <a:off x="209160" y="2371320"/>
            <a:ext cx="4113360" cy="42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Century Schoolbook"/>
                <a:ea typeface="DejaVu Sans"/>
              </a:rPr>
              <a:t>#include &lt;</a:t>
            </a:r>
            <a:r>
              <a:rPr lang="en-IN" sz="1800" b="0" strike="noStrike" spc="-1" dirty="0" err="1">
                <a:solidFill>
                  <a:srgbClr val="000000"/>
                </a:solidFill>
                <a:uFill>
                  <a:solidFill>
                    <a:srgbClr val="FFFFFF"/>
                  </a:solidFill>
                </a:uFill>
                <a:latin typeface="Century Schoolbook"/>
                <a:ea typeface="DejaVu Sans"/>
              </a:rPr>
              <a:t>iostream</a:t>
            </a:r>
            <a:r>
              <a:rPr lang="en-IN" sz="1800" b="0" strike="noStrike" spc="-1" dirty="0">
                <a:solidFill>
                  <a:srgbClr val="000000"/>
                </a:solidFill>
                <a:uFill>
                  <a:solidFill>
                    <a:srgbClr val="FFFFFF"/>
                  </a:solidFill>
                </a:uFill>
                <a:latin typeface="Century Schoolbook"/>
                <a:ea typeface="DejaVu Sans"/>
              </a:rPr>
              <a:t>&gt;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entury Schoolbook"/>
                <a:ea typeface="DejaVu Sans"/>
              </a:rPr>
              <a:t>using namespace </a:t>
            </a:r>
            <a:r>
              <a:rPr lang="en-IN" sz="1800" b="0" strike="noStrike" spc="-1" dirty="0" err="1">
                <a:solidFill>
                  <a:srgbClr val="000000"/>
                </a:solidFill>
                <a:uFill>
                  <a:solidFill>
                    <a:srgbClr val="FFFFFF"/>
                  </a:solidFill>
                </a:uFill>
                <a:latin typeface="Century Schoolbook"/>
                <a:ea typeface="DejaVu Sans"/>
              </a:rPr>
              <a:t>std</a:t>
            </a:r>
            <a:r>
              <a:rPr lang="en-IN" sz="18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entury Schoolbook"/>
                <a:ea typeface="DejaVu Sans"/>
              </a:rPr>
              <a:t>class cl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Century Schoolbook"/>
                <a:ea typeface="DejaVu Sans"/>
              </a:rPr>
              <a:t>	</a:t>
            </a:r>
            <a:r>
              <a:rPr lang="en-IN" sz="1800" b="0" strike="noStrike" spc="-1" dirty="0" err="1" smtClean="0">
                <a:solidFill>
                  <a:srgbClr val="000000"/>
                </a:solidFill>
                <a:uFill>
                  <a:solidFill>
                    <a:srgbClr val="FFFFFF"/>
                  </a:solidFill>
                </a:uFill>
                <a:latin typeface="Century Schoolbook"/>
                <a:ea typeface="DejaVu Sans"/>
              </a:rPr>
              <a:t>int</a:t>
            </a:r>
            <a:r>
              <a:rPr lang="en-IN" sz="1800" b="0" strike="noStrike" spc="-1" dirty="0" smtClean="0">
                <a:solidFill>
                  <a:srgbClr val="000000"/>
                </a:solidFill>
                <a:uFill>
                  <a:solidFill>
                    <a:srgbClr val="FFFFFF"/>
                  </a:solidFill>
                </a:uFill>
                <a:latin typeface="Century Schoolbook"/>
                <a:ea typeface="DejaVu Sans"/>
              </a:rPr>
              <a:t> </a:t>
            </a:r>
            <a:r>
              <a:rPr lang="en-IN" sz="1800" b="0" strike="noStrike" spc="-1" dirty="0" err="1">
                <a:solidFill>
                  <a:srgbClr val="000000"/>
                </a:solidFill>
                <a:uFill>
                  <a:solidFill>
                    <a:srgbClr val="FFFFFF"/>
                  </a:solidFill>
                </a:uFill>
                <a:latin typeface="Century Schoolbook"/>
                <a:ea typeface="DejaVu Sans"/>
              </a:rPr>
              <a:t>i</a:t>
            </a:r>
            <a:r>
              <a:rPr lang="en-IN" sz="18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entury Schoolbook"/>
                <a:ea typeface="DejaVu Sans"/>
              </a:rPr>
              <a:t>public:</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Century Schoolbook"/>
                <a:ea typeface="DejaVu Sans"/>
              </a:rPr>
              <a:t>	cl(</a:t>
            </a:r>
            <a:r>
              <a:rPr lang="en-IN" sz="1800" b="0" strike="noStrike" spc="-1" dirty="0" err="1" smtClean="0">
                <a:solidFill>
                  <a:srgbClr val="000000"/>
                </a:solidFill>
                <a:uFill>
                  <a:solidFill>
                    <a:srgbClr val="FFFFFF"/>
                  </a:solidFill>
                </a:uFill>
                <a:latin typeface="Century Schoolbook"/>
                <a:ea typeface="DejaVu Sans"/>
              </a:rPr>
              <a:t>int</a:t>
            </a:r>
            <a:r>
              <a:rPr lang="en-IN" sz="1800" b="0" strike="noStrike" spc="-1" dirty="0" smtClean="0">
                <a:solidFill>
                  <a:srgbClr val="000000"/>
                </a:solidFill>
                <a:uFill>
                  <a:solidFill>
                    <a:srgbClr val="FFFFFF"/>
                  </a:solidFill>
                </a:uFill>
                <a:latin typeface="Century Schoolbook"/>
                <a:ea typeface="DejaVu Sans"/>
              </a:rPr>
              <a:t> </a:t>
            </a:r>
            <a:r>
              <a:rPr lang="en-IN" sz="1800" b="0" strike="noStrike" spc="-1" dirty="0">
                <a:solidFill>
                  <a:srgbClr val="000000"/>
                </a:solidFill>
                <a:uFill>
                  <a:solidFill>
                    <a:srgbClr val="FFFFFF"/>
                  </a:solidFill>
                </a:uFill>
                <a:latin typeface="Century Schoolbook"/>
                <a:ea typeface="DejaVu Sans"/>
              </a:rPr>
              <a:t>j)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Century Schoolbook"/>
                <a:ea typeface="DejaVu Sans"/>
              </a:rPr>
              <a:t>	{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Century Schoolbook"/>
                <a:ea typeface="DejaVu Sans"/>
              </a:rPr>
              <a:t>		</a:t>
            </a:r>
            <a:r>
              <a:rPr lang="en-IN" sz="1800" b="0" strike="noStrike" spc="-1" dirty="0" err="1" smtClean="0">
                <a:solidFill>
                  <a:srgbClr val="000000"/>
                </a:solidFill>
                <a:uFill>
                  <a:solidFill>
                    <a:srgbClr val="FFFFFF"/>
                  </a:solidFill>
                </a:uFill>
                <a:latin typeface="Century Schoolbook"/>
                <a:ea typeface="DejaVu Sans"/>
              </a:rPr>
              <a:t>i</a:t>
            </a:r>
            <a:r>
              <a:rPr lang="en-IN" sz="1800" b="0" strike="noStrike" spc="-1" dirty="0" smtClean="0">
                <a:solidFill>
                  <a:srgbClr val="000000"/>
                </a:solidFill>
                <a:uFill>
                  <a:solidFill>
                    <a:srgbClr val="FFFFFF"/>
                  </a:solidFill>
                </a:uFill>
                <a:latin typeface="Century Schoolbook"/>
                <a:ea typeface="DejaVu Sans"/>
              </a:rPr>
              <a:t>=j</a:t>
            </a:r>
            <a:r>
              <a:rPr lang="en-IN" sz="1800" b="0" strike="noStrike" spc="-1" dirty="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err="1">
                <a:solidFill>
                  <a:srgbClr val="000000"/>
                </a:solidFill>
                <a:uFill>
                  <a:solidFill>
                    <a:srgbClr val="FFFFFF"/>
                  </a:solidFill>
                </a:uFill>
                <a:latin typeface="Century Schoolbook"/>
                <a:ea typeface="DejaVu Sans"/>
              </a:rPr>
              <a:t>int</a:t>
            </a:r>
            <a:r>
              <a:rPr lang="en-IN" sz="1800" b="0" strike="noStrike" spc="-1" dirty="0">
                <a:solidFill>
                  <a:srgbClr val="000000"/>
                </a:solidFill>
                <a:uFill>
                  <a:solidFill>
                    <a:srgbClr val="FFFFFF"/>
                  </a:solidFill>
                </a:uFill>
                <a:latin typeface="Century Schoolbook"/>
                <a:ea typeface="DejaVu Sans"/>
              </a:rPr>
              <a:t> </a:t>
            </a:r>
            <a:r>
              <a:rPr lang="en-IN" sz="1800" b="0" strike="noStrike" spc="-1" dirty="0" err="1">
                <a:solidFill>
                  <a:srgbClr val="000000"/>
                </a:solidFill>
                <a:uFill>
                  <a:solidFill>
                    <a:srgbClr val="FFFFFF"/>
                  </a:solidFill>
                </a:uFill>
                <a:latin typeface="Century Schoolbook"/>
                <a:ea typeface="DejaVu Sans"/>
              </a:rPr>
              <a:t>get_i</a:t>
            </a:r>
            <a:r>
              <a:rPr lang="en-IN" sz="18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entury Schoolbook"/>
                <a:ea typeface="DejaVu Sans"/>
              </a:rPr>
              <a:t> </a:t>
            </a:r>
            <a:r>
              <a:rPr lang="en-IN" sz="1800" b="0" strike="noStrike" spc="-1" dirty="0" smtClean="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entury Schoolbook"/>
                <a:ea typeface="DejaVu Sans"/>
              </a:rPr>
              <a:t> </a:t>
            </a:r>
            <a:r>
              <a:rPr lang="en-IN" sz="1800" b="0" strike="noStrike" spc="-1" dirty="0" smtClean="0">
                <a:solidFill>
                  <a:srgbClr val="000000"/>
                </a:solidFill>
                <a:uFill>
                  <a:solidFill>
                    <a:srgbClr val="FFFFFF"/>
                  </a:solidFill>
                </a:uFill>
                <a:latin typeface="Century Schoolbook"/>
                <a:ea typeface="DejaVu Sans"/>
              </a:rPr>
              <a:t>	return </a:t>
            </a:r>
            <a:r>
              <a:rPr lang="en-IN" sz="1800" b="0" strike="noStrike" spc="-1" dirty="0" err="1">
                <a:solidFill>
                  <a:srgbClr val="000000"/>
                </a:solidFill>
                <a:uFill>
                  <a:solidFill>
                    <a:srgbClr val="FFFFFF"/>
                  </a:solidFill>
                </a:uFill>
                <a:latin typeface="Century Schoolbook"/>
                <a:ea typeface="DejaVu Sans"/>
              </a:rPr>
              <a:t>i</a:t>
            </a:r>
            <a:r>
              <a:rPr lang="en-IN" sz="1800" b="0" strike="noStrike" spc="-1" dirty="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p:txBody>
      </p:sp>
      <p:sp>
        <p:nvSpPr>
          <p:cNvPr id="139" name="CustomShape 5"/>
          <p:cNvSpPr/>
          <p:nvPr/>
        </p:nvSpPr>
        <p:spPr>
          <a:xfrm>
            <a:off x="3733800" y="2371320"/>
            <a:ext cx="5257800" cy="349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main()</a:t>
            </a:r>
            <a:endParaRPr lang="en-IN" sz="24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24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entury Schoolbook"/>
                <a:ea typeface="DejaVu Sans"/>
              </a:rPr>
              <a:t>cl </a:t>
            </a:r>
            <a:r>
              <a:rPr lang="en-IN" sz="2400" b="0" strike="noStrike" spc="-1" dirty="0" err="1">
                <a:solidFill>
                  <a:srgbClr val="000000"/>
                </a:solidFill>
                <a:uFill>
                  <a:solidFill>
                    <a:srgbClr val="FFFFFF"/>
                  </a:solidFill>
                </a:uFill>
                <a:latin typeface="Century Schoolbook"/>
                <a:ea typeface="DejaVu Sans"/>
              </a:rPr>
              <a:t>ob</a:t>
            </a:r>
            <a:r>
              <a:rPr lang="en-IN" sz="2400" b="0" strike="noStrike" spc="-1" dirty="0">
                <a:solidFill>
                  <a:srgbClr val="000000"/>
                </a:solidFill>
                <a:uFill>
                  <a:solidFill>
                    <a:srgbClr val="FFFFFF"/>
                  </a:solidFill>
                </a:uFill>
                <a:latin typeface="Century Schoolbook"/>
                <a:ea typeface="DejaVu Sans"/>
              </a:rPr>
              <a:t>(88), *p;</a:t>
            </a:r>
            <a:endParaRPr lang="en-IN" sz="24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entury Schoolbook"/>
                <a:ea typeface="DejaVu Sans"/>
              </a:rPr>
              <a:t>p = &amp;</a:t>
            </a:r>
            <a:r>
              <a:rPr lang="en-IN" sz="2400" b="0" strike="noStrike" spc="-1" dirty="0" err="1">
                <a:solidFill>
                  <a:srgbClr val="000000"/>
                </a:solidFill>
                <a:uFill>
                  <a:solidFill>
                    <a:srgbClr val="FFFFFF"/>
                  </a:solidFill>
                </a:uFill>
                <a:latin typeface="Century Schoolbook"/>
                <a:ea typeface="DejaVu Sans"/>
              </a:rPr>
              <a:t>ob</a:t>
            </a:r>
            <a:r>
              <a:rPr lang="en-IN" sz="2400" b="0" strike="noStrike" spc="-1" dirty="0">
                <a:solidFill>
                  <a:srgbClr val="000000"/>
                </a:solidFill>
                <a:uFill>
                  <a:solidFill>
                    <a:srgbClr val="FFFFFF"/>
                  </a:solidFill>
                </a:uFill>
                <a:latin typeface="Century Schoolbook"/>
                <a:ea typeface="DejaVu Sans"/>
              </a:rPr>
              <a:t>; // get address of </a:t>
            </a:r>
            <a:r>
              <a:rPr lang="en-IN" sz="2400" b="0" strike="noStrike" spc="-1" dirty="0" err="1" smtClean="0">
                <a:solidFill>
                  <a:srgbClr val="000000"/>
                </a:solidFill>
                <a:uFill>
                  <a:solidFill>
                    <a:srgbClr val="FFFFFF"/>
                  </a:solidFill>
                </a:uFill>
                <a:latin typeface="Century Schoolbook"/>
                <a:ea typeface="DejaVu Sans"/>
              </a:rPr>
              <a:t>ob</a:t>
            </a:r>
            <a:endParaRPr lang="en-IN" sz="2400" b="0" strike="noStrike" spc="-1" dirty="0" smtClean="0">
              <a:solidFill>
                <a:srgbClr val="000000"/>
              </a:solidFill>
              <a:uFill>
                <a:solidFill>
                  <a:srgbClr val="FFFFFF"/>
                </a:solidFill>
              </a:uFill>
              <a:latin typeface="Century Schoolbook"/>
              <a:ea typeface="DejaVu Sans"/>
            </a:endParaRPr>
          </a:p>
          <a:p>
            <a:pPr>
              <a:lnSpc>
                <a:spcPct val="100000"/>
              </a:lnSpc>
            </a:pPr>
            <a:endParaRPr lang="en-IN" sz="2400" b="0" strike="noStrike" spc="-1" dirty="0">
              <a:solidFill>
                <a:srgbClr val="000000"/>
              </a:solidFill>
              <a:uFill>
                <a:solidFill>
                  <a:srgbClr val="FFFFFF"/>
                </a:solidFill>
              </a:uFill>
              <a:latin typeface="Arial"/>
            </a:endParaRPr>
          </a:p>
          <a:p>
            <a:pPr>
              <a:lnSpc>
                <a:spcPct val="100000"/>
              </a:lnSpc>
            </a:pPr>
            <a:r>
              <a:rPr lang="en-IN" sz="2400" b="0" strike="noStrike" spc="-1" dirty="0" err="1">
                <a:solidFill>
                  <a:srgbClr val="000000"/>
                </a:solidFill>
                <a:uFill>
                  <a:solidFill>
                    <a:srgbClr val="FFFFFF"/>
                  </a:solidFill>
                </a:uFill>
                <a:latin typeface="Century Schoolbook"/>
                <a:ea typeface="DejaVu Sans"/>
              </a:rPr>
              <a:t>cout</a:t>
            </a:r>
            <a:r>
              <a:rPr lang="en-IN" sz="2400" b="0" strike="noStrike" spc="-1" dirty="0">
                <a:solidFill>
                  <a:srgbClr val="000000"/>
                </a:solidFill>
                <a:uFill>
                  <a:solidFill>
                    <a:srgbClr val="FFFFFF"/>
                  </a:solidFill>
                </a:uFill>
                <a:latin typeface="Century Schoolbook"/>
                <a:ea typeface="DejaVu Sans"/>
              </a:rPr>
              <a:t> &lt;&lt; </a:t>
            </a:r>
            <a:r>
              <a:rPr lang="en-IN" sz="2400" b="0" strike="noStrike" spc="-1" dirty="0">
                <a:solidFill>
                  <a:srgbClr val="FF0000"/>
                </a:solidFill>
                <a:uFill>
                  <a:solidFill>
                    <a:srgbClr val="FFFFFF"/>
                  </a:solidFill>
                </a:uFill>
                <a:latin typeface="Century Schoolbook"/>
                <a:ea typeface="DejaVu Sans"/>
              </a:rPr>
              <a:t>p-&gt;</a:t>
            </a:r>
            <a:r>
              <a:rPr lang="en-IN" sz="2400" b="0" strike="noStrike" spc="-1" dirty="0" err="1">
                <a:solidFill>
                  <a:srgbClr val="FF0000"/>
                </a:solidFill>
                <a:uFill>
                  <a:solidFill>
                    <a:srgbClr val="FFFFFF"/>
                  </a:solidFill>
                </a:uFill>
                <a:latin typeface="Century Schoolbook"/>
                <a:ea typeface="DejaVu Sans"/>
              </a:rPr>
              <a:t>get_i</a:t>
            </a:r>
            <a:r>
              <a:rPr lang="en-IN" sz="2400" b="0" strike="noStrike" spc="-1" dirty="0">
                <a:solidFill>
                  <a:srgbClr val="FF0000"/>
                </a:solidFill>
                <a:uFill>
                  <a:solidFill>
                    <a:srgbClr val="FFFFFF"/>
                  </a:solidFill>
                </a:uFill>
                <a:latin typeface="Century Schoolbook"/>
                <a:ea typeface="DejaVu Sans"/>
              </a:rPr>
              <a:t>(); </a:t>
            </a:r>
            <a:r>
              <a:rPr lang="en-IN" b="0" strike="noStrike" spc="-1" dirty="0">
                <a:solidFill>
                  <a:srgbClr val="000000"/>
                </a:solidFill>
                <a:uFill>
                  <a:solidFill>
                    <a:srgbClr val="FFFFFF"/>
                  </a:solidFill>
                </a:uFill>
                <a:latin typeface="Century Schoolbook"/>
                <a:ea typeface="DejaVu Sans"/>
              </a:rPr>
              <a:t>// </a:t>
            </a:r>
            <a:r>
              <a:rPr lang="en-IN" b="0" strike="noStrike" spc="-1" dirty="0">
                <a:uFill>
                  <a:solidFill>
                    <a:srgbClr val="FFFFFF"/>
                  </a:solidFill>
                </a:uFill>
                <a:latin typeface="Century Schoolbook"/>
                <a:ea typeface="DejaVu Sans"/>
              </a:rPr>
              <a:t>use -&gt; to call </a:t>
            </a:r>
            <a:r>
              <a:rPr lang="en-IN" b="0" strike="noStrike" spc="-1" dirty="0" err="1">
                <a:uFill>
                  <a:solidFill>
                    <a:srgbClr val="FFFFFF"/>
                  </a:solidFill>
                </a:uFill>
                <a:latin typeface="Century Schoolbook"/>
                <a:ea typeface="DejaVu Sans"/>
              </a:rPr>
              <a:t>get_i</a:t>
            </a:r>
            <a:r>
              <a:rPr lang="en-IN" b="0" strike="noStrike" spc="-1" dirty="0">
                <a:uFill>
                  <a:solidFill>
                    <a:srgbClr val="FFFFFF"/>
                  </a:solidFill>
                </a:uFill>
                <a:latin typeface="Century Schoolbook"/>
                <a:ea typeface="DejaVu Sans"/>
              </a:rPr>
              <a:t>()</a:t>
            </a:r>
            <a:endParaRPr lang="en-IN" b="0" strike="noStrike" spc="-1" dirty="0">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entury Schoolbook"/>
                <a:ea typeface="DejaVu Sans"/>
              </a:rPr>
              <a:t>return 0;</a:t>
            </a:r>
            <a:endParaRPr lang="en-IN" sz="24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2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dirty="0" smtClean="0">
                <a:solidFill>
                  <a:srgbClr val="000000"/>
                </a:solidFill>
                <a:uFill>
                  <a:solidFill>
                    <a:srgbClr val="FFFFFF"/>
                  </a:solidFill>
                </a:uFill>
                <a:latin typeface="Trebuchet MS"/>
                <a:ea typeface="DejaVu Sans"/>
              </a:rPr>
              <a:t>Pointers</a:t>
            </a:r>
            <a:endParaRPr lang="en-IN" sz="1800" b="0" strike="noStrike" spc="-1" dirty="0">
              <a:solidFill>
                <a:srgbClr val="000000"/>
              </a:solidFill>
              <a:uFill>
                <a:solidFill>
                  <a:srgbClr val="FFFFFF"/>
                </a:solidFill>
              </a:uFill>
              <a:latin typeface="Arial"/>
            </a:endParaRPr>
          </a:p>
        </p:txBody>
      </p:sp>
      <p:sp>
        <p:nvSpPr>
          <p:cNvPr id="54"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8640" indent="-457200" algn="just">
              <a:lnSpc>
                <a:spcPct val="100000"/>
              </a:lnSpc>
              <a:buClr>
                <a:srgbClr val="000000"/>
              </a:buClr>
              <a:buFont typeface="Arial" pitchFamily="34" charset="0"/>
              <a:buChar char="•"/>
            </a:pPr>
            <a:r>
              <a:rPr lang="en-IN" sz="2800" b="0" strike="noStrike" spc="-1" dirty="0">
                <a:solidFill>
                  <a:srgbClr val="000000"/>
                </a:solidFill>
                <a:uFill>
                  <a:solidFill>
                    <a:srgbClr val="FFFFFF"/>
                  </a:solidFill>
                </a:uFill>
                <a:latin typeface="Century Schoolbook"/>
                <a:ea typeface="DejaVu Sans"/>
              </a:rPr>
              <a:t>Pointers are one of the strongest </a:t>
            </a:r>
            <a:r>
              <a:rPr lang="en-IN" sz="2800" b="0" strike="noStrike" spc="-1" dirty="0" smtClean="0">
                <a:solidFill>
                  <a:srgbClr val="000000"/>
                </a:solidFill>
                <a:uFill>
                  <a:solidFill>
                    <a:srgbClr val="FFFFFF"/>
                  </a:solidFill>
                </a:uFill>
                <a:latin typeface="Century Schoolbook"/>
                <a:ea typeface="DejaVu Sans"/>
              </a:rPr>
              <a:t>features </a:t>
            </a:r>
            <a:r>
              <a:rPr lang="en-IN" sz="2800" b="0" strike="noStrike" spc="-1" dirty="0">
                <a:solidFill>
                  <a:srgbClr val="000000"/>
                </a:solidFill>
                <a:uFill>
                  <a:solidFill>
                    <a:srgbClr val="FFFFFF"/>
                  </a:solidFill>
                </a:uFill>
                <a:latin typeface="Century Schoolbook"/>
                <a:ea typeface="DejaVu Sans"/>
              </a:rPr>
              <a:t>in C/C</a:t>
            </a:r>
            <a:r>
              <a:rPr lang="en-IN" sz="2800" b="0" strike="noStrike" spc="-1" dirty="0" smtClean="0">
                <a:solidFill>
                  <a:srgbClr val="000000"/>
                </a:solidFill>
                <a:uFill>
                  <a:solidFill>
                    <a:srgbClr val="FFFFFF"/>
                  </a:solidFill>
                </a:uFill>
                <a:latin typeface="Century Schoolbook"/>
                <a:ea typeface="DejaVu Sans"/>
              </a:rPr>
              <a:t>++</a:t>
            </a:r>
          </a:p>
          <a:p>
            <a:pPr marL="458640" indent="-457200" algn="just">
              <a:buClr>
                <a:srgbClr val="000000"/>
              </a:buClr>
              <a:buFont typeface="Arial" pitchFamily="34" charset="0"/>
              <a:buChar char="•"/>
            </a:pPr>
            <a:endParaRPr lang="en-IN" sz="2800" spc="-1" dirty="0" smtClean="0">
              <a:solidFill>
                <a:srgbClr val="000000"/>
              </a:solidFill>
              <a:uFill>
                <a:solidFill>
                  <a:srgbClr val="FFFFFF"/>
                </a:solidFill>
              </a:uFill>
              <a:latin typeface="Century Schoolbook"/>
            </a:endParaRPr>
          </a:p>
          <a:p>
            <a:pPr marL="458640" indent="-457200" algn="just">
              <a:buClr>
                <a:srgbClr val="000000"/>
              </a:buClr>
              <a:buFont typeface="Arial" pitchFamily="34" charset="0"/>
              <a:buChar char="•"/>
            </a:pPr>
            <a:r>
              <a:rPr lang="en-IN" sz="2800" spc="-1" dirty="0" smtClean="0">
                <a:solidFill>
                  <a:srgbClr val="000000"/>
                </a:solidFill>
                <a:uFill>
                  <a:solidFill>
                    <a:srgbClr val="FFFFFF"/>
                  </a:solidFill>
                </a:uFill>
                <a:latin typeface="Century Schoolbook"/>
              </a:rPr>
              <a:t>Pointer </a:t>
            </a:r>
            <a:r>
              <a:rPr lang="en-IN" sz="2800" spc="-1" dirty="0">
                <a:solidFill>
                  <a:srgbClr val="000000"/>
                </a:solidFill>
                <a:uFill>
                  <a:solidFill>
                    <a:srgbClr val="FFFFFF"/>
                  </a:solidFill>
                </a:uFill>
                <a:latin typeface="Century Schoolbook"/>
              </a:rPr>
              <a:t>is a variable that holds a memory address</a:t>
            </a:r>
            <a:r>
              <a:rPr lang="en-IN" sz="2800" spc="-1" dirty="0" smtClean="0">
                <a:solidFill>
                  <a:srgbClr val="000000"/>
                </a:solidFill>
                <a:uFill>
                  <a:solidFill>
                    <a:srgbClr val="FFFFFF"/>
                  </a:solidFill>
                </a:uFill>
                <a:latin typeface="Century Schoolbook"/>
              </a:rPr>
              <a:t>.</a:t>
            </a:r>
          </a:p>
          <a:p>
            <a:pPr marL="458640" indent="-457200" algn="just">
              <a:buClr>
                <a:srgbClr val="000000"/>
              </a:buClr>
              <a:buFont typeface="Arial" pitchFamily="34" charset="0"/>
              <a:buChar char="•"/>
            </a:pPr>
            <a:endParaRPr lang="en-IN" sz="2800" spc="-1" dirty="0" smtClean="0">
              <a:solidFill>
                <a:srgbClr val="000000"/>
              </a:solidFill>
              <a:uFill>
                <a:solidFill>
                  <a:srgbClr val="FFFFFF"/>
                </a:solidFill>
              </a:uFill>
              <a:latin typeface="Century Schoolbook"/>
            </a:endParaRPr>
          </a:p>
          <a:p>
            <a:pPr marL="458640" indent="-457200" algn="just">
              <a:buClr>
                <a:srgbClr val="000000"/>
              </a:buClr>
              <a:buFont typeface="Arial" pitchFamily="34" charset="0"/>
              <a:buChar char="•"/>
            </a:pPr>
            <a:r>
              <a:rPr lang="en-IN" sz="2800" spc="-1" dirty="0" smtClean="0">
                <a:solidFill>
                  <a:srgbClr val="000000"/>
                </a:solidFill>
                <a:uFill>
                  <a:solidFill>
                    <a:srgbClr val="FFFFFF"/>
                  </a:solidFill>
                </a:uFill>
                <a:latin typeface="Century Schoolbook"/>
              </a:rPr>
              <a:t>This </a:t>
            </a:r>
            <a:r>
              <a:rPr lang="en-IN" sz="2800" spc="-1" dirty="0">
                <a:solidFill>
                  <a:srgbClr val="000000"/>
                </a:solidFill>
                <a:uFill>
                  <a:solidFill>
                    <a:srgbClr val="FFFFFF"/>
                  </a:solidFill>
                </a:uFill>
                <a:latin typeface="Century Schoolbook"/>
              </a:rPr>
              <a:t>address is the location of another object (typically another variable) in memory.</a:t>
            </a:r>
            <a:endParaRPr lang="en-IN" sz="2800" spc="-1" dirty="0">
              <a:solidFill>
                <a:srgbClr val="000000"/>
              </a:solidFill>
              <a:uFill>
                <a:solidFill>
                  <a:srgbClr val="FFFFFF"/>
                </a:solidFill>
              </a:uFill>
            </a:endParaRPr>
          </a:p>
          <a:p>
            <a:pPr marL="285750" indent="-285750" algn="just">
              <a:lnSpc>
                <a:spcPct val="100000"/>
              </a:lnSpc>
              <a:buFont typeface="Arial" pitchFamily="34" charset="0"/>
              <a:buChar char="•"/>
            </a:pPr>
            <a:endParaRPr lang="en-IN" sz="2800" b="0" strike="noStrike" spc="-1" dirty="0">
              <a:solidFill>
                <a:srgbClr val="000000"/>
              </a:solidFill>
              <a:uFill>
                <a:solidFill>
                  <a:srgbClr val="FFFFFF"/>
                </a:solidFill>
              </a:uFill>
              <a:latin typeface="Arial"/>
            </a:endParaRPr>
          </a:p>
          <a:p>
            <a:pPr marL="458640" indent="-457200" algn="just">
              <a:lnSpc>
                <a:spcPct val="100000"/>
              </a:lnSpc>
              <a:buClr>
                <a:srgbClr val="000000"/>
              </a:buClr>
              <a:buFont typeface="Arial" pitchFamily="34" charset="0"/>
              <a:buChar char="•"/>
            </a:pPr>
            <a:r>
              <a:rPr lang="en-IN" sz="2800" b="0" strike="noStrike" spc="-1" dirty="0" smtClean="0">
                <a:solidFill>
                  <a:srgbClr val="000000"/>
                </a:solidFill>
                <a:uFill>
                  <a:solidFill>
                    <a:srgbClr val="FFFFFF"/>
                  </a:solidFill>
                </a:uFill>
                <a:latin typeface="Century Schoolbook"/>
                <a:ea typeface="DejaVu Sans"/>
              </a:rPr>
              <a:t>Uninitialized </a:t>
            </a:r>
            <a:r>
              <a:rPr lang="en-IN" sz="2800" b="0" strike="noStrike" spc="-1" dirty="0">
                <a:solidFill>
                  <a:srgbClr val="000000"/>
                </a:solidFill>
                <a:uFill>
                  <a:solidFill>
                    <a:srgbClr val="FFFFFF"/>
                  </a:solidFill>
                </a:uFill>
                <a:latin typeface="Century Schoolbook"/>
                <a:ea typeface="DejaVu Sans"/>
              </a:rPr>
              <a:t>pointers (or pointers containing invalid values) can cause your system to crash</a:t>
            </a:r>
            <a:r>
              <a:rPr lang="en-IN" sz="2800" b="0" strike="noStrike" spc="-1" dirty="0" smtClean="0">
                <a:solidFill>
                  <a:srgbClr val="000000"/>
                </a:solidFill>
                <a:uFill>
                  <a:solidFill>
                    <a:srgbClr val="FFFFFF"/>
                  </a:solidFill>
                </a:uFill>
                <a:latin typeface="Century Schoolbook"/>
                <a:ea typeface="DejaVu Sans"/>
              </a:rPr>
              <a:t>.</a:t>
            </a:r>
          </a:p>
          <a:p>
            <a:pPr marL="458640" indent="-457200" algn="just">
              <a:lnSpc>
                <a:spcPct val="100000"/>
              </a:lnSpc>
              <a:buClr>
                <a:srgbClr val="000000"/>
              </a:buClr>
              <a:buFont typeface="Arial" pitchFamily="34" charset="0"/>
              <a:buChar char="•"/>
            </a:pPr>
            <a:endParaRPr lang="en-IN" sz="2800" b="0" strike="noStrike" spc="-1" dirty="0">
              <a:solidFill>
                <a:srgbClr val="000000"/>
              </a:solidFill>
              <a:uFill>
                <a:solidFill>
                  <a:srgbClr val="FFFFFF"/>
                </a:solidFill>
              </a:uFill>
              <a:latin typeface="Arial"/>
            </a:endParaRPr>
          </a:p>
          <a:p>
            <a:pPr marL="285750" indent="-285750" algn="just">
              <a:lnSpc>
                <a:spcPct val="100000"/>
              </a:lnSpc>
              <a:buFont typeface="Arial" pitchFamily="34" charset="0"/>
              <a:buChar char="•"/>
            </a:pPr>
            <a:endParaRPr lang="en-IN" sz="2800" b="0" strike="noStrike" spc="-1" dirty="0">
              <a:solidFill>
                <a:srgbClr val="000000"/>
              </a:solidFill>
              <a:uFill>
                <a:solidFill>
                  <a:srgbClr val="FFFFFF"/>
                </a:solidFill>
              </a:uFill>
              <a:latin typeface="Arial"/>
            </a:endParaRPr>
          </a:p>
          <a:p>
            <a:pPr marL="285750" indent="-285750" algn="just">
              <a:lnSpc>
                <a:spcPct val="100000"/>
              </a:lnSpc>
              <a:buFont typeface="Arial" pitchFamily="34" charset="0"/>
              <a:buChar char="•"/>
            </a:pPr>
            <a:endParaRPr lang="en-IN" sz="2800" b="0" strike="noStrike" spc="-1" dirty="0">
              <a:solidFill>
                <a:srgbClr val="000000"/>
              </a:solidFill>
              <a:uFill>
                <a:solidFill>
                  <a:srgbClr val="FFFFFF"/>
                </a:solidFill>
              </a:uFill>
              <a:latin typeface="Arial"/>
            </a:endParaRPr>
          </a:p>
          <a:p>
            <a:pPr marL="458640" indent="-457200" algn="just">
              <a:lnSpc>
                <a:spcPct val="100000"/>
              </a:lnSpc>
              <a:buClr>
                <a:srgbClr val="000000"/>
              </a:buClr>
              <a:buFont typeface="Arial" pitchFamily="34" charset="0"/>
              <a:buChar char="•"/>
            </a:pPr>
            <a:endParaRPr lang="en-IN" sz="2800" b="0" strike="noStrike" spc="-1" dirty="0">
              <a:solidFill>
                <a:srgbClr val="000000"/>
              </a:solidFill>
              <a:uFill>
                <a:solidFill>
                  <a:srgbClr val="FFFFFF"/>
                </a:solidFill>
              </a:uFill>
              <a:latin typeface="Arial"/>
            </a:endParaRPr>
          </a:p>
          <a:p>
            <a:pPr marL="457200" indent="-457200" algn="just">
              <a:lnSpc>
                <a:spcPct val="100000"/>
              </a:lnSpc>
              <a:buFont typeface="Arial" pitchFamily="34" charset="0"/>
              <a:buChar char="•"/>
            </a:pPr>
            <a:endParaRPr lang="en-IN" sz="2800" b="0" strike="noStrike" spc="-1" dirty="0">
              <a:solidFill>
                <a:srgbClr val="000000"/>
              </a:solidFill>
              <a:uFill>
                <a:solidFill>
                  <a:srgbClr val="FFFFFF"/>
                </a:solidFill>
              </a:uFill>
              <a:latin typeface="Arial"/>
            </a:endParaRPr>
          </a:p>
        </p:txBody>
      </p:sp>
      <p:pic>
        <p:nvPicPr>
          <p:cNvPr id="55" name="Picture 4"/>
          <p:cNvPicPr/>
          <p:nvPr/>
        </p:nvPicPr>
        <p:blipFill>
          <a:blip r:embed="rId2"/>
          <a:stretch/>
        </p:blipFill>
        <p:spPr>
          <a:xfrm>
            <a:off x="0" y="0"/>
            <a:ext cx="1141560" cy="1217880"/>
          </a:xfrm>
          <a:prstGeom prst="rect">
            <a:avLst/>
          </a:prstGeom>
          <a:ln>
            <a:noFill/>
          </a:ln>
        </p:spPr>
      </p:pic>
      <p:sp>
        <p:nvSpPr>
          <p:cNvPr id="56"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Continue..</a:t>
            </a:r>
            <a:endParaRPr lang="en-IN" sz="1800" b="0" strike="noStrike" spc="-1">
              <a:solidFill>
                <a:srgbClr val="000000"/>
              </a:solidFill>
              <a:uFill>
                <a:solidFill>
                  <a:srgbClr val="FFFFFF"/>
                </a:solidFill>
              </a:uFill>
              <a:latin typeface="Arial"/>
            </a:endParaRPr>
          </a:p>
        </p:txBody>
      </p:sp>
      <p:sp>
        <p:nvSpPr>
          <p:cNvPr id="145" name="CustomShape 2"/>
          <p:cNvSpPr/>
          <p:nvPr/>
        </p:nvSpPr>
        <p:spPr>
          <a:xfrm>
            <a:off x="0" y="1219320"/>
            <a:ext cx="41133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dirty="0">
                <a:solidFill>
                  <a:srgbClr val="000000"/>
                </a:solidFill>
                <a:uFill>
                  <a:solidFill>
                    <a:srgbClr val="FFFFFF"/>
                  </a:solidFill>
                </a:uFill>
                <a:latin typeface="Century Schoolbook"/>
                <a:ea typeface="DejaVu Sans"/>
              </a:rPr>
              <a:t>class cl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i</a:t>
            </a: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public:</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cl</a:t>
            </a:r>
            <a:r>
              <a:rPr lang="en-IN" sz="2400" b="0" strike="noStrike" spc="-1" dirty="0" smtClean="0">
                <a:solidFill>
                  <a:srgbClr val="000000"/>
                </a:solidFill>
                <a:uFill>
                  <a:solidFill>
                    <a:srgbClr val="FFFFFF"/>
                  </a:solidFill>
                </a:uFill>
                <a:latin typeface="Century Schoolbook"/>
                <a:ea typeface="DejaVu Sans"/>
              </a:rPr>
              <a:t>( ) </a:t>
            </a:r>
          </a:p>
          <a:p>
            <a:pPr algn="just">
              <a:lnSpc>
                <a:spcPct val="100000"/>
              </a:lnSpc>
            </a:pPr>
            <a:r>
              <a:rPr lang="en-IN" sz="2400" b="0" strike="noStrike" spc="-1" dirty="0" smtClean="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i</a:t>
            </a:r>
            <a:r>
              <a:rPr lang="en-IN" sz="2400" b="0" strike="noStrike" spc="-1" dirty="0">
                <a:solidFill>
                  <a:srgbClr val="000000"/>
                </a:solidFill>
                <a:uFill>
                  <a:solidFill>
                    <a:srgbClr val="FFFFFF"/>
                  </a:solidFill>
                </a:uFill>
                <a:latin typeface="Century Schoolbook"/>
                <a:ea typeface="DejaVu Sans"/>
              </a:rPr>
              <a:t>=0; </a:t>
            </a:r>
            <a:r>
              <a:rPr lang="en-IN" sz="2400" b="0" strike="noStrike" spc="-1" dirty="0" smtClean="0">
                <a:solidFill>
                  <a:srgbClr val="000000"/>
                </a:solidFill>
                <a:uFill>
                  <a:solidFill>
                    <a:srgbClr val="FFFFFF"/>
                  </a:solidFill>
                </a:uFill>
                <a:latin typeface="Century Schoolbook"/>
                <a:ea typeface="DejaVu Sans"/>
              </a:rPr>
              <a:t>}</a:t>
            </a: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cl(</a:t>
            </a: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j</a:t>
            </a:r>
            <a:r>
              <a:rPr lang="en-IN" sz="2400" b="0" strike="noStrike" spc="-1" dirty="0" smtClean="0">
                <a:solidFill>
                  <a:srgbClr val="000000"/>
                </a:solidFill>
                <a:uFill>
                  <a:solidFill>
                    <a:srgbClr val="FFFFFF"/>
                  </a:solidFill>
                </a:uFill>
                <a:latin typeface="Century Schoolbook"/>
                <a:ea typeface="DejaVu Sans"/>
              </a:rPr>
              <a:t>)</a:t>
            </a:r>
          </a:p>
          <a:p>
            <a:pPr algn="just">
              <a:lnSpc>
                <a:spcPct val="100000"/>
              </a:lnSpc>
            </a:pPr>
            <a:r>
              <a:rPr lang="en-IN" sz="2400" b="0" strike="noStrike" spc="-1" dirty="0" smtClean="0">
                <a:solidFill>
                  <a:srgbClr val="000000"/>
                </a:solidFill>
                <a:uFill>
                  <a:solidFill>
                    <a:srgbClr val="FFFFFF"/>
                  </a:solidFill>
                </a:uFill>
                <a:latin typeface="Century Schoolbook"/>
                <a:ea typeface="DejaVu Sans"/>
              </a:rPr>
              <a:t> </a:t>
            </a: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i</a:t>
            </a:r>
            <a:r>
              <a:rPr lang="en-IN" sz="2400" b="0" strike="noStrike" spc="-1" dirty="0">
                <a:solidFill>
                  <a:srgbClr val="000000"/>
                </a:solidFill>
                <a:uFill>
                  <a:solidFill>
                    <a:srgbClr val="FFFFFF"/>
                  </a:solidFill>
                </a:uFill>
                <a:latin typeface="Century Schoolbook"/>
                <a:ea typeface="DejaVu Sans"/>
              </a:rPr>
              <a:t>=j;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get_i</a:t>
            </a:r>
            <a:r>
              <a:rPr lang="en-IN" sz="2400" b="0" strike="noStrike" spc="-1" dirty="0" smtClean="0">
                <a:solidFill>
                  <a:srgbClr val="000000"/>
                </a:solidFill>
                <a:uFill>
                  <a:solidFill>
                    <a:srgbClr val="FFFFFF"/>
                  </a:solidFill>
                </a:uFill>
                <a:latin typeface="Century Schoolbook"/>
                <a:ea typeface="DejaVu Sans"/>
              </a:rPr>
              <a:t>()</a:t>
            </a:r>
          </a:p>
          <a:p>
            <a:pPr algn="just">
              <a:lnSpc>
                <a:spcPct val="100000"/>
              </a:lnSpc>
            </a:pPr>
            <a:r>
              <a:rPr lang="en-IN" sz="2400" b="0" strike="noStrike" spc="-1" dirty="0" smtClean="0">
                <a:solidFill>
                  <a:srgbClr val="000000"/>
                </a:solidFill>
                <a:uFill>
                  <a:solidFill>
                    <a:srgbClr val="FFFFFF"/>
                  </a:solidFill>
                </a:uFill>
                <a:latin typeface="Century Schoolbook"/>
                <a:ea typeface="DejaVu Sans"/>
              </a:rPr>
              <a:t> </a:t>
            </a:r>
            <a:r>
              <a:rPr lang="en-IN" sz="2400" b="0" strike="noStrike" spc="-1" dirty="0">
                <a:solidFill>
                  <a:srgbClr val="000000"/>
                </a:solidFill>
                <a:uFill>
                  <a:solidFill>
                    <a:srgbClr val="FFFFFF"/>
                  </a:solidFill>
                </a:uFill>
                <a:latin typeface="Century Schoolbook"/>
                <a:ea typeface="DejaVu Sans"/>
              </a:rPr>
              <a:t>{ return </a:t>
            </a:r>
            <a:r>
              <a:rPr lang="en-IN" sz="2400" b="0" strike="noStrike" spc="-1" dirty="0" err="1">
                <a:solidFill>
                  <a:srgbClr val="000000"/>
                </a:solidFill>
                <a:uFill>
                  <a:solidFill>
                    <a:srgbClr val="FFFFFF"/>
                  </a:solidFill>
                </a:uFill>
                <a:latin typeface="Century Schoolbook"/>
                <a:ea typeface="DejaVu Sans"/>
              </a:rPr>
              <a:t>i</a:t>
            </a:r>
            <a:r>
              <a:rPr lang="en-IN" sz="2400" b="0" strike="noStrike" spc="-1" dirty="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main()</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cl </a:t>
            </a:r>
            <a:r>
              <a:rPr lang="en-IN" sz="2400" b="0" strike="noStrike" spc="-1" dirty="0" err="1">
                <a:solidFill>
                  <a:srgbClr val="000000"/>
                </a:solidFill>
                <a:uFill>
                  <a:solidFill>
                    <a:srgbClr val="FFFFFF"/>
                  </a:solidFill>
                </a:uFill>
                <a:latin typeface="Century Schoolbook"/>
                <a:ea typeface="DejaVu Sans"/>
              </a:rPr>
              <a:t>ob</a:t>
            </a:r>
            <a:r>
              <a:rPr lang="en-IN" sz="2400" b="0" strike="noStrike" spc="-1" dirty="0">
                <a:solidFill>
                  <a:srgbClr val="000000"/>
                </a:solidFill>
                <a:uFill>
                  <a:solidFill>
                    <a:srgbClr val="FFFFFF"/>
                  </a:solidFill>
                </a:uFill>
                <a:latin typeface="Century Schoolbook"/>
                <a:ea typeface="DejaVu Sans"/>
              </a:rPr>
              <a:t>[3] = {1, 2, 3};</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146" name="Picture 4"/>
          <p:cNvPicPr/>
          <p:nvPr/>
        </p:nvPicPr>
        <p:blipFill>
          <a:blip r:embed="rId2"/>
          <a:stretch/>
        </p:blipFill>
        <p:spPr>
          <a:xfrm>
            <a:off x="0" y="0"/>
            <a:ext cx="1141560" cy="1217880"/>
          </a:xfrm>
          <a:prstGeom prst="rect">
            <a:avLst/>
          </a:prstGeom>
          <a:ln>
            <a:noFill/>
          </a:ln>
        </p:spPr>
      </p:pic>
      <p:sp>
        <p:nvSpPr>
          <p:cNvPr id="147"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148" name="CustomShape 4"/>
          <p:cNvSpPr/>
          <p:nvPr/>
        </p:nvSpPr>
        <p:spPr>
          <a:xfrm>
            <a:off x="4558320" y="1314000"/>
            <a:ext cx="41133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dirty="0">
                <a:solidFill>
                  <a:srgbClr val="000000"/>
                </a:solidFill>
                <a:uFill>
                  <a:solidFill>
                    <a:srgbClr val="FFFFFF"/>
                  </a:solidFill>
                </a:uFill>
                <a:latin typeface="Century Schoolbook"/>
                <a:ea typeface="DejaVu Sans"/>
              </a:rPr>
              <a:t>cl *p;</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i</a:t>
            </a: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p = </a:t>
            </a:r>
            <a:r>
              <a:rPr lang="en-IN" sz="2400" b="0" strike="noStrike" spc="-1" dirty="0" err="1">
                <a:solidFill>
                  <a:srgbClr val="000000"/>
                </a:solidFill>
                <a:uFill>
                  <a:solidFill>
                    <a:srgbClr val="FFFFFF"/>
                  </a:solidFill>
                </a:uFill>
                <a:latin typeface="Century Schoolbook"/>
                <a:ea typeface="DejaVu Sans"/>
              </a:rPr>
              <a:t>ob</a:t>
            </a:r>
            <a:r>
              <a:rPr lang="en-IN" sz="2400" b="0" strike="noStrike" spc="-1" dirty="0">
                <a:solidFill>
                  <a:srgbClr val="000000"/>
                </a:solidFill>
                <a:uFill>
                  <a:solidFill>
                    <a:srgbClr val="FFFFFF"/>
                  </a:solidFill>
                </a:uFill>
                <a:latin typeface="Century Schoolbook"/>
                <a:ea typeface="DejaVu Sans"/>
              </a:rPr>
              <a:t>; // get start of array</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for(</a:t>
            </a:r>
            <a:r>
              <a:rPr lang="en-IN" sz="2400" b="0" strike="noStrike" spc="-1" dirty="0" err="1">
                <a:solidFill>
                  <a:srgbClr val="000000"/>
                </a:solidFill>
                <a:uFill>
                  <a:solidFill>
                    <a:srgbClr val="FFFFFF"/>
                  </a:solidFill>
                </a:uFill>
                <a:latin typeface="Century Schoolbook"/>
                <a:ea typeface="DejaVu Sans"/>
              </a:rPr>
              <a:t>i</a:t>
            </a:r>
            <a:r>
              <a:rPr lang="en-IN" sz="2400" b="0" strike="noStrike" spc="-1" dirty="0">
                <a:solidFill>
                  <a:srgbClr val="000000"/>
                </a:solidFill>
                <a:uFill>
                  <a:solidFill>
                    <a:srgbClr val="FFFFFF"/>
                  </a:solidFill>
                </a:uFill>
                <a:latin typeface="Century Schoolbook"/>
                <a:ea typeface="DejaVu Sans"/>
              </a:rPr>
              <a:t>=0; </a:t>
            </a:r>
            <a:r>
              <a:rPr lang="en-IN" sz="2400" b="0" strike="noStrike" spc="-1" dirty="0" err="1">
                <a:solidFill>
                  <a:srgbClr val="000000"/>
                </a:solidFill>
                <a:uFill>
                  <a:solidFill>
                    <a:srgbClr val="FFFFFF"/>
                  </a:solidFill>
                </a:uFill>
                <a:latin typeface="Century Schoolbook"/>
                <a:ea typeface="DejaVu Sans"/>
              </a:rPr>
              <a:t>i</a:t>
            </a:r>
            <a:r>
              <a:rPr lang="en-IN" sz="2400" b="0" strike="noStrike" spc="-1" dirty="0">
                <a:solidFill>
                  <a:srgbClr val="000000"/>
                </a:solidFill>
                <a:uFill>
                  <a:solidFill>
                    <a:srgbClr val="FFFFFF"/>
                  </a:solidFill>
                </a:uFill>
                <a:latin typeface="Century Schoolbook"/>
                <a:ea typeface="DejaVu Sans"/>
              </a:rPr>
              <a:t>&lt;3; </a:t>
            </a:r>
            <a:r>
              <a:rPr lang="en-IN" sz="2400" b="0" strike="noStrike" spc="-1" dirty="0" err="1">
                <a:solidFill>
                  <a:srgbClr val="000000"/>
                </a:solidFill>
                <a:uFill>
                  <a:solidFill>
                    <a:srgbClr val="FFFFFF"/>
                  </a:solidFill>
                </a:uFill>
                <a:latin typeface="Century Schoolbook"/>
                <a:ea typeface="DejaVu Sans"/>
              </a:rPr>
              <a:t>i</a:t>
            </a:r>
            <a:r>
              <a:rPr lang="en-IN" sz="2400" b="0" strike="noStrike" spc="-1" dirty="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cout</a:t>
            </a:r>
            <a:r>
              <a:rPr lang="en-IN" sz="2400" b="0" strike="noStrike" spc="-1" dirty="0">
                <a:solidFill>
                  <a:srgbClr val="000000"/>
                </a:solidFill>
                <a:uFill>
                  <a:solidFill>
                    <a:srgbClr val="FFFFFF"/>
                  </a:solidFill>
                </a:uFill>
                <a:latin typeface="Century Schoolbook"/>
                <a:ea typeface="DejaVu Sans"/>
              </a:rPr>
              <a:t> &lt;&lt; p-&gt;</a:t>
            </a:r>
            <a:r>
              <a:rPr lang="en-IN" sz="2400" b="0" strike="noStrike" spc="-1" dirty="0" err="1">
                <a:solidFill>
                  <a:srgbClr val="000000"/>
                </a:solidFill>
                <a:uFill>
                  <a:solidFill>
                    <a:srgbClr val="FFFFFF"/>
                  </a:solidFill>
                </a:uFill>
                <a:latin typeface="Century Schoolbook"/>
                <a:ea typeface="DejaVu Sans"/>
              </a:rPr>
              <a:t>get_i</a:t>
            </a:r>
            <a:r>
              <a:rPr lang="en-IN" sz="2400" b="0" strike="noStrike" spc="-1" dirty="0">
                <a:solidFill>
                  <a:srgbClr val="000000"/>
                </a:solidFill>
                <a:uFill>
                  <a:solidFill>
                    <a:srgbClr val="FFFFFF"/>
                  </a:solidFill>
                </a:uFill>
                <a:latin typeface="Century Schoolbook"/>
                <a:ea typeface="DejaVu Sans"/>
              </a:rPr>
              <a:t>() &lt;&lt; "\n";</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p++; </a:t>
            </a:r>
            <a:r>
              <a:rPr lang="en-IN" sz="2400" b="0" strike="noStrike" spc="-1" dirty="0">
                <a:solidFill>
                  <a:srgbClr val="FF0000"/>
                </a:solidFill>
                <a:uFill>
                  <a:solidFill>
                    <a:srgbClr val="FFFFFF"/>
                  </a:solidFill>
                </a:uFill>
                <a:latin typeface="Century Schoolbook"/>
                <a:ea typeface="DejaVu Sans"/>
              </a:rPr>
              <a:t>// point to next object</a:t>
            </a:r>
            <a:endParaRPr lang="en-IN" sz="1800" b="0" strike="noStrike" spc="-1" dirty="0">
              <a:solidFill>
                <a:srgbClr val="FF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return 0;</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Continue..</a:t>
            </a:r>
            <a:endParaRPr lang="en-IN" sz="1800" b="0" strike="noStrike" spc="-1">
              <a:solidFill>
                <a:srgbClr val="000000"/>
              </a:solidFill>
              <a:uFill>
                <a:solidFill>
                  <a:srgbClr val="FFFFFF"/>
                </a:solidFill>
              </a:uFill>
              <a:latin typeface="Arial"/>
            </a:endParaRPr>
          </a:p>
        </p:txBody>
      </p:sp>
      <p:sp>
        <p:nvSpPr>
          <p:cNvPr id="150" name="CustomShape 2"/>
          <p:cNvSpPr/>
          <p:nvPr/>
        </p:nvSpPr>
        <p:spPr>
          <a:xfrm>
            <a:off x="0" y="1219320"/>
            <a:ext cx="9142560" cy="12857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You can assign the address of a public </a:t>
            </a:r>
            <a:r>
              <a:rPr lang="en-IN" sz="2400" b="0" strike="noStrike" spc="-1" dirty="0" smtClean="0">
                <a:solidFill>
                  <a:srgbClr val="000000"/>
                </a:solidFill>
                <a:uFill>
                  <a:solidFill>
                    <a:srgbClr val="FFFFFF"/>
                  </a:solidFill>
                </a:uFill>
                <a:latin typeface="Century Schoolbook"/>
                <a:ea typeface="DejaVu Sans"/>
              </a:rPr>
              <a:t>data member </a:t>
            </a:r>
            <a:r>
              <a:rPr lang="en-IN" sz="2400" b="0" strike="noStrike" spc="-1" dirty="0">
                <a:solidFill>
                  <a:srgbClr val="000000"/>
                </a:solidFill>
                <a:uFill>
                  <a:solidFill>
                    <a:srgbClr val="FFFFFF"/>
                  </a:solidFill>
                </a:uFill>
                <a:latin typeface="Century Schoolbook"/>
                <a:ea typeface="DejaVu Sans"/>
              </a:rPr>
              <a:t>of an object to a pointer and then access that member by using the </a:t>
            </a:r>
            <a:r>
              <a:rPr lang="en-IN" sz="2400" b="0" strike="noStrike" spc="-1" dirty="0" smtClean="0">
                <a:solidFill>
                  <a:srgbClr val="000000"/>
                </a:solidFill>
                <a:uFill>
                  <a:solidFill>
                    <a:srgbClr val="FFFFFF"/>
                  </a:solidFill>
                </a:uFill>
                <a:latin typeface="Century Schoolbook"/>
                <a:ea typeface="DejaVu Sans"/>
              </a:rPr>
              <a:t>pointer</a:t>
            </a:r>
            <a:endParaRPr lang="en-IN" sz="1800" b="0" strike="noStrike" spc="-1" dirty="0">
              <a:solidFill>
                <a:srgbClr val="000000"/>
              </a:solidFill>
              <a:uFill>
                <a:solidFill>
                  <a:srgbClr val="FFFFFF"/>
                </a:solidFill>
              </a:uFill>
              <a:latin typeface="Arial"/>
            </a:endParaRPr>
          </a:p>
        </p:txBody>
      </p:sp>
      <p:pic>
        <p:nvPicPr>
          <p:cNvPr id="151" name="Picture 4"/>
          <p:cNvPicPr/>
          <p:nvPr/>
        </p:nvPicPr>
        <p:blipFill>
          <a:blip r:embed="rId2"/>
          <a:stretch/>
        </p:blipFill>
        <p:spPr>
          <a:xfrm>
            <a:off x="0" y="0"/>
            <a:ext cx="1141560" cy="1217880"/>
          </a:xfrm>
          <a:prstGeom prst="rect">
            <a:avLst/>
          </a:prstGeom>
          <a:ln>
            <a:noFill/>
          </a:ln>
        </p:spPr>
      </p:pic>
      <p:sp>
        <p:nvSpPr>
          <p:cNvPr id="152"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153" name="CustomShape 4"/>
          <p:cNvSpPr/>
          <p:nvPr/>
        </p:nvSpPr>
        <p:spPr>
          <a:xfrm>
            <a:off x="97920" y="2514600"/>
            <a:ext cx="3177360" cy="373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sp>
        <p:nvSpPr>
          <p:cNvPr id="154" name="CustomShape 5"/>
          <p:cNvSpPr/>
          <p:nvPr/>
        </p:nvSpPr>
        <p:spPr>
          <a:xfrm>
            <a:off x="228600" y="2514600"/>
            <a:ext cx="3046680" cy="332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a:solidFill>
                  <a:srgbClr val="000000"/>
                </a:solidFill>
                <a:uFill>
                  <a:solidFill>
                    <a:srgbClr val="FFFFFF"/>
                  </a:solidFill>
                </a:uFill>
                <a:latin typeface="Century Schoolbook"/>
                <a:ea typeface="DejaVu Sans"/>
              </a:rPr>
              <a:t>#include &lt;</a:t>
            </a:r>
            <a:r>
              <a:rPr lang="en-IN" sz="2000" b="1" strike="noStrike" spc="-1" dirty="0" err="1">
                <a:solidFill>
                  <a:srgbClr val="000000"/>
                </a:solidFill>
                <a:uFill>
                  <a:solidFill>
                    <a:srgbClr val="FFFFFF"/>
                  </a:solidFill>
                </a:uFill>
                <a:latin typeface="Century Schoolbook"/>
                <a:ea typeface="DejaVu Sans"/>
              </a:rPr>
              <a:t>iostream</a:t>
            </a:r>
            <a:r>
              <a:rPr lang="en-IN" sz="2000" b="1" strike="noStrike" spc="-1" dirty="0">
                <a:solidFill>
                  <a:srgbClr val="000000"/>
                </a:solidFill>
                <a:uFill>
                  <a:solidFill>
                    <a:srgbClr val="FFFFFF"/>
                  </a:solidFill>
                </a:uFill>
                <a:latin typeface="Century Schoolbook"/>
                <a:ea typeface="DejaVu Sans"/>
              </a:rPr>
              <a:t>&gt;</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a:solidFill>
                  <a:srgbClr val="000000"/>
                </a:solidFill>
                <a:uFill>
                  <a:solidFill>
                    <a:srgbClr val="FFFFFF"/>
                  </a:solidFill>
                </a:uFill>
                <a:latin typeface="Century Schoolbook"/>
                <a:ea typeface="DejaVu Sans"/>
              </a:rPr>
              <a:t>using namespace </a:t>
            </a:r>
            <a:r>
              <a:rPr lang="en-IN" sz="2000" b="1" strike="noStrike" spc="-1" dirty="0" err="1">
                <a:solidFill>
                  <a:srgbClr val="000000"/>
                </a:solidFill>
                <a:uFill>
                  <a:solidFill>
                    <a:srgbClr val="FFFFFF"/>
                  </a:solidFill>
                </a:uFill>
                <a:latin typeface="Century Schoolbook"/>
                <a:ea typeface="DejaVu Sans"/>
              </a:rPr>
              <a:t>std</a:t>
            </a:r>
            <a:r>
              <a:rPr lang="en-IN" sz="2000" b="1" strike="noStrike" spc="-1" dirty="0">
                <a:solidFill>
                  <a:srgbClr val="000000"/>
                </a:solidFill>
                <a:uFill>
                  <a:solidFill>
                    <a:srgbClr val="FFFFFF"/>
                  </a:solidFill>
                </a:uFill>
                <a:latin typeface="Century Schoolbook"/>
                <a:ea typeface="DejaVu Sans"/>
              </a:rPr>
              <a:t>;</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a:solidFill>
                  <a:srgbClr val="000000"/>
                </a:solidFill>
                <a:uFill>
                  <a:solidFill>
                    <a:srgbClr val="FFFFFF"/>
                  </a:solidFill>
                </a:uFill>
                <a:latin typeface="Century Schoolbook"/>
                <a:ea typeface="DejaVu Sans"/>
              </a:rPr>
              <a:t>class cl {</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smtClean="0">
                <a:solidFill>
                  <a:srgbClr val="000000"/>
                </a:solidFill>
                <a:uFill>
                  <a:solidFill>
                    <a:srgbClr val="FFFFFF"/>
                  </a:solidFill>
                </a:uFill>
                <a:latin typeface="Century Schoolbook"/>
                <a:ea typeface="DejaVu Sans"/>
              </a:rPr>
              <a:t>	public</a:t>
            </a:r>
            <a:r>
              <a:rPr lang="en-IN" sz="2000" b="1" strike="noStrike" spc="-1" dirty="0">
                <a:solidFill>
                  <a:srgbClr val="000000"/>
                </a:solidFill>
                <a:uFill>
                  <a:solidFill>
                    <a:srgbClr val="FFFFFF"/>
                  </a:solidFill>
                </a:uFill>
                <a:latin typeface="Century Schoolbook"/>
                <a:ea typeface="DejaVu Sans"/>
              </a:rPr>
              <a:t>:</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smtClean="0">
                <a:solidFill>
                  <a:srgbClr val="000000"/>
                </a:solidFill>
                <a:uFill>
                  <a:solidFill>
                    <a:srgbClr val="FFFFFF"/>
                  </a:solidFill>
                </a:uFill>
                <a:latin typeface="Century Schoolbook"/>
                <a:ea typeface="DejaVu Sans"/>
              </a:rPr>
              <a:t>	</a:t>
            </a:r>
            <a:r>
              <a:rPr lang="en-IN" sz="2000" b="1" strike="noStrike" spc="-1" dirty="0" err="1" smtClean="0">
                <a:solidFill>
                  <a:srgbClr val="000000"/>
                </a:solidFill>
                <a:uFill>
                  <a:solidFill>
                    <a:srgbClr val="FFFFFF"/>
                  </a:solidFill>
                </a:uFill>
                <a:latin typeface="Century Schoolbook"/>
                <a:ea typeface="DejaVu Sans"/>
              </a:rPr>
              <a:t>int</a:t>
            </a:r>
            <a:r>
              <a:rPr lang="en-IN" sz="2000" b="1" strike="noStrike" spc="-1" dirty="0" smtClean="0">
                <a:solidFill>
                  <a:srgbClr val="000000"/>
                </a:solidFill>
                <a:uFill>
                  <a:solidFill>
                    <a:srgbClr val="FFFFFF"/>
                  </a:solidFill>
                </a:uFill>
                <a:latin typeface="Century Schoolbook"/>
                <a:ea typeface="DejaVu Sans"/>
              </a:rPr>
              <a:t> </a:t>
            </a:r>
            <a:r>
              <a:rPr lang="en-IN" sz="2000" b="1" strike="noStrike" spc="-1" dirty="0" err="1">
                <a:solidFill>
                  <a:srgbClr val="000000"/>
                </a:solidFill>
                <a:uFill>
                  <a:solidFill>
                    <a:srgbClr val="FFFFFF"/>
                  </a:solidFill>
                </a:uFill>
                <a:latin typeface="Century Schoolbook"/>
                <a:ea typeface="DejaVu Sans"/>
              </a:rPr>
              <a:t>i</a:t>
            </a:r>
            <a:r>
              <a:rPr lang="en-IN" sz="2000" b="1" strike="noStrike" spc="-1" dirty="0">
                <a:solidFill>
                  <a:srgbClr val="000000"/>
                </a:solidFill>
                <a:uFill>
                  <a:solidFill>
                    <a:srgbClr val="FFFFFF"/>
                  </a:solidFill>
                </a:uFill>
                <a:latin typeface="Century Schoolbook"/>
                <a:ea typeface="DejaVu Sans"/>
              </a:rPr>
              <a:t>;</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smtClean="0">
                <a:solidFill>
                  <a:srgbClr val="000000"/>
                </a:solidFill>
                <a:uFill>
                  <a:solidFill>
                    <a:srgbClr val="FFFFFF"/>
                  </a:solidFill>
                </a:uFill>
                <a:latin typeface="Century Schoolbook"/>
                <a:ea typeface="DejaVu Sans"/>
              </a:rPr>
              <a:t>	cl(</a:t>
            </a:r>
            <a:r>
              <a:rPr lang="en-IN" sz="2000" b="1" strike="noStrike" spc="-1" dirty="0" err="1" smtClean="0">
                <a:solidFill>
                  <a:srgbClr val="000000"/>
                </a:solidFill>
                <a:uFill>
                  <a:solidFill>
                    <a:srgbClr val="FFFFFF"/>
                  </a:solidFill>
                </a:uFill>
                <a:latin typeface="Century Schoolbook"/>
                <a:ea typeface="DejaVu Sans"/>
              </a:rPr>
              <a:t>int</a:t>
            </a:r>
            <a:r>
              <a:rPr lang="en-IN" sz="2000" b="1" strike="noStrike" spc="-1" dirty="0" smtClean="0">
                <a:solidFill>
                  <a:srgbClr val="000000"/>
                </a:solidFill>
                <a:uFill>
                  <a:solidFill>
                    <a:srgbClr val="FFFFFF"/>
                  </a:solidFill>
                </a:uFill>
                <a:latin typeface="Century Schoolbook"/>
                <a:ea typeface="DejaVu Sans"/>
              </a:rPr>
              <a:t> </a:t>
            </a:r>
            <a:r>
              <a:rPr lang="en-IN" sz="2000" b="1" strike="noStrike" spc="-1" dirty="0">
                <a:solidFill>
                  <a:srgbClr val="000000"/>
                </a:solidFill>
                <a:uFill>
                  <a:solidFill>
                    <a:srgbClr val="FFFFFF"/>
                  </a:solidFill>
                </a:uFill>
                <a:latin typeface="Century Schoolbook"/>
                <a:ea typeface="DejaVu Sans"/>
              </a:rPr>
              <a:t>j) </a:t>
            </a:r>
            <a:endParaRPr lang="en-IN" sz="2000" b="1" strike="noStrike" spc="-1" dirty="0" smtClean="0">
              <a:solidFill>
                <a:srgbClr val="000000"/>
              </a:solidFill>
              <a:uFill>
                <a:solidFill>
                  <a:srgbClr val="FFFFFF"/>
                </a:solidFill>
              </a:uFill>
              <a:latin typeface="Century Schoolbook"/>
              <a:ea typeface="DejaVu Sans"/>
            </a:endParaRPr>
          </a:p>
          <a:p>
            <a:pPr>
              <a:lnSpc>
                <a:spcPct val="100000"/>
              </a:lnSpc>
            </a:pPr>
            <a:r>
              <a:rPr lang="en-IN" sz="2000" b="1" spc="-1" dirty="0">
                <a:solidFill>
                  <a:srgbClr val="000000"/>
                </a:solidFill>
                <a:uFill>
                  <a:solidFill>
                    <a:srgbClr val="FFFFFF"/>
                  </a:solidFill>
                </a:uFill>
                <a:latin typeface="Century Schoolbook"/>
                <a:ea typeface="DejaVu Sans"/>
              </a:rPr>
              <a:t>	</a:t>
            </a:r>
            <a:r>
              <a:rPr lang="en-IN" sz="2000" b="1" strike="noStrike" spc="-1" dirty="0" smtClean="0">
                <a:solidFill>
                  <a:srgbClr val="000000"/>
                </a:solidFill>
                <a:uFill>
                  <a:solidFill>
                    <a:srgbClr val="FFFFFF"/>
                  </a:solidFill>
                </a:uFill>
                <a:latin typeface="Century Schoolbook"/>
                <a:ea typeface="DejaVu Sans"/>
              </a:rPr>
              <a:t>{ </a:t>
            </a:r>
            <a:r>
              <a:rPr lang="en-IN" sz="2000" b="1" strike="noStrike" spc="-1" dirty="0" err="1">
                <a:solidFill>
                  <a:srgbClr val="000000"/>
                </a:solidFill>
                <a:uFill>
                  <a:solidFill>
                    <a:srgbClr val="FFFFFF"/>
                  </a:solidFill>
                </a:uFill>
                <a:latin typeface="Century Schoolbook"/>
                <a:ea typeface="DejaVu Sans"/>
              </a:rPr>
              <a:t>i</a:t>
            </a:r>
            <a:r>
              <a:rPr lang="en-IN" sz="2000" b="1" strike="noStrike" spc="-1" dirty="0">
                <a:solidFill>
                  <a:srgbClr val="000000"/>
                </a:solidFill>
                <a:uFill>
                  <a:solidFill>
                    <a:srgbClr val="FFFFFF"/>
                  </a:solidFill>
                </a:uFill>
                <a:latin typeface="Century Schoolbook"/>
                <a:ea typeface="DejaVu Sans"/>
              </a:rPr>
              <a:t>=j; }</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a:solidFill>
                  <a:srgbClr val="000000"/>
                </a:solidFill>
                <a:uFill>
                  <a:solidFill>
                    <a:srgbClr val="FFFFFF"/>
                  </a:solidFill>
                </a:uFill>
                <a:latin typeface="Century Schoolbook"/>
                <a:ea typeface="DejaVu Sans"/>
              </a:rPr>
              <a:t>};</a:t>
            </a:r>
            <a:endParaRPr lang="en-IN" sz="2000" b="1" strike="noStrike" spc="-1" dirty="0">
              <a:solidFill>
                <a:srgbClr val="000000"/>
              </a:solidFill>
              <a:uFill>
                <a:solidFill>
                  <a:srgbClr val="FFFFFF"/>
                </a:solidFill>
              </a:uFill>
              <a:latin typeface="Arial"/>
            </a:endParaRPr>
          </a:p>
        </p:txBody>
      </p:sp>
      <p:sp>
        <p:nvSpPr>
          <p:cNvPr id="155" name="CustomShape 6"/>
          <p:cNvSpPr/>
          <p:nvPr/>
        </p:nvSpPr>
        <p:spPr>
          <a:xfrm>
            <a:off x="3810000" y="2505033"/>
            <a:ext cx="4570800" cy="332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err="1">
                <a:solidFill>
                  <a:srgbClr val="000000"/>
                </a:solidFill>
                <a:uFill>
                  <a:solidFill>
                    <a:srgbClr val="FFFFFF"/>
                  </a:solidFill>
                </a:uFill>
                <a:latin typeface="Century Schoolbook"/>
                <a:ea typeface="DejaVu Sans"/>
              </a:rPr>
              <a:t>int</a:t>
            </a:r>
            <a:r>
              <a:rPr lang="en-IN" sz="2000" b="1" strike="noStrike" spc="-1" dirty="0">
                <a:solidFill>
                  <a:srgbClr val="000000"/>
                </a:solidFill>
                <a:uFill>
                  <a:solidFill>
                    <a:srgbClr val="FFFFFF"/>
                  </a:solidFill>
                </a:uFill>
                <a:latin typeface="Century Schoolbook"/>
                <a:ea typeface="DejaVu Sans"/>
              </a:rPr>
              <a:t> main()</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a:solidFill>
                  <a:srgbClr val="000000"/>
                </a:solidFill>
                <a:uFill>
                  <a:solidFill>
                    <a:srgbClr val="FFFFFF"/>
                  </a:solidFill>
                </a:uFill>
                <a:latin typeface="Century Schoolbook"/>
                <a:ea typeface="DejaVu Sans"/>
              </a:rPr>
              <a:t>{</a:t>
            </a:r>
            <a:endParaRPr lang="en-IN" sz="2000" b="1" strike="noStrike" spc="-1" dirty="0">
              <a:solidFill>
                <a:srgbClr val="000000"/>
              </a:solidFill>
              <a:uFill>
                <a:solidFill>
                  <a:srgbClr val="FFFFFF"/>
                </a:solidFill>
              </a:uFill>
              <a:latin typeface="Arial"/>
            </a:endParaRPr>
          </a:p>
          <a:p>
            <a:pPr>
              <a:lnSpc>
                <a:spcPct val="100000"/>
              </a:lnSpc>
            </a:pPr>
            <a:r>
              <a:rPr lang="en-IN" sz="2000" b="1" spc="-1" dirty="0">
                <a:solidFill>
                  <a:srgbClr val="000000"/>
                </a:solidFill>
                <a:uFill>
                  <a:solidFill>
                    <a:srgbClr val="FFFFFF"/>
                  </a:solidFill>
                </a:uFill>
                <a:latin typeface="Century Schoolbook"/>
                <a:ea typeface="DejaVu Sans"/>
              </a:rPr>
              <a:t> </a:t>
            </a:r>
            <a:r>
              <a:rPr lang="en-IN" sz="2000" b="1" strike="noStrike" spc="-1" dirty="0" smtClean="0">
                <a:solidFill>
                  <a:srgbClr val="000000"/>
                </a:solidFill>
                <a:uFill>
                  <a:solidFill>
                    <a:srgbClr val="FFFFFF"/>
                  </a:solidFill>
                </a:uFill>
                <a:latin typeface="Century Schoolbook"/>
                <a:ea typeface="DejaVu Sans"/>
              </a:rPr>
              <a:t>cl </a:t>
            </a:r>
            <a:r>
              <a:rPr lang="en-IN" sz="2000" b="1" strike="noStrike" spc="-1" dirty="0" err="1">
                <a:solidFill>
                  <a:srgbClr val="000000"/>
                </a:solidFill>
                <a:uFill>
                  <a:solidFill>
                    <a:srgbClr val="FFFFFF"/>
                  </a:solidFill>
                </a:uFill>
                <a:latin typeface="Century Schoolbook"/>
                <a:ea typeface="DejaVu Sans"/>
              </a:rPr>
              <a:t>ob</a:t>
            </a:r>
            <a:r>
              <a:rPr lang="en-IN" sz="2000" b="1" strike="noStrike" spc="-1" dirty="0">
                <a:solidFill>
                  <a:srgbClr val="000000"/>
                </a:solidFill>
                <a:uFill>
                  <a:solidFill>
                    <a:srgbClr val="FFFFFF"/>
                  </a:solidFill>
                </a:uFill>
                <a:latin typeface="Century Schoolbook"/>
                <a:ea typeface="DejaVu Sans"/>
              </a:rPr>
              <a:t>(1);</a:t>
            </a:r>
            <a:endParaRPr lang="en-IN" sz="2000" b="1" strike="noStrike" spc="-1" dirty="0">
              <a:solidFill>
                <a:srgbClr val="000000"/>
              </a:solidFill>
              <a:uFill>
                <a:solidFill>
                  <a:srgbClr val="FFFFFF"/>
                </a:solidFill>
              </a:uFill>
              <a:latin typeface="Arial"/>
            </a:endParaRPr>
          </a:p>
          <a:p>
            <a:pPr>
              <a:lnSpc>
                <a:spcPct val="100000"/>
              </a:lnSpc>
            </a:pPr>
            <a:r>
              <a:rPr lang="en-IN" sz="2000" b="1" spc="-1" dirty="0">
                <a:solidFill>
                  <a:srgbClr val="000000"/>
                </a:solidFill>
                <a:uFill>
                  <a:solidFill>
                    <a:srgbClr val="FFFFFF"/>
                  </a:solidFill>
                </a:uFill>
                <a:latin typeface="Century Schoolbook"/>
                <a:ea typeface="DejaVu Sans"/>
              </a:rPr>
              <a:t> </a:t>
            </a:r>
            <a:r>
              <a:rPr lang="en-IN" sz="2000" b="1" strike="noStrike" spc="-1" dirty="0" err="1" smtClean="0">
                <a:solidFill>
                  <a:srgbClr val="000000"/>
                </a:solidFill>
                <a:uFill>
                  <a:solidFill>
                    <a:srgbClr val="FFFFFF"/>
                  </a:solidFill>
                </a:uFill>
                <a:latin typeface="Century Schoolbook"/>
                <a:ea typeface="DejaVu Sans"/>
              </a:rPr>
              <a:t>int</a:t>
            </a:r>
            <a:r>
              <a:rPr lang="en-IN" sz="2000" b="1" strike="noStrike" spc="-1" dirty="0" smtClean="0">
                <a:solidFill>
                  <a:srgbClr val="000000"/>
                </a:solidFill>
                <a:uFill>
                  <a:solidFill>
                    <a:srgbClr val="FFFFFF"/>
                  </a:solidFill>
                </a:uFill>
                <a:latin typeface="Century Schoolbook"/>
                <a:ea typeface="DejaVu Sans"/>
              </a:rPr>
              <a:t> </a:t>
            </a:r>
            <a:r>
              <a:rPr lang="en-IN" sz="2000" b="1" strike="noStrike" spc="-1" dirty="0">
                <a:solidFill>
                  <a:srgbClr val="000000"/>
                </a:solidFill>
                <a:uFill>
                  <a:solidFill>
                    <a:srgbClr val="FFFFFF"/>
                  </a:solidFill>
                </a:uFill>
                <a:latin typeface="Century Schoolbook"/>
                <a:ea typeface="DejaVu Sans"/>
              </a:rPr>
              <a:t>*p;</a:t>
            </a:r>
            <a:endParaRPr lang="en-IN" sz="2000" b="1" strike="noStrike" spc="-1" dirty="0">
              <a:solidFill>
                <a:srgbClr val="000000"/>
              </a:solidFill>
              <a:uFill>
                <a:solidFill>
                  <a:srgbClr val="FFFFFF"/>
                </a:solidFill>
              </a:uFill>
              <a:latin typeface="Arial"/>
            </a:endParaRPr>
          </a:p>
          <a:p>
            <a:pPr>
              <a:lnSpc>
                <a:spcPct val="100000"/>
              </a:lnSpc>
            </a:pPr>
            <a:r>
              <a:rPr lang="en-IN" sz="2000" b="1" spc="-1" dirty="0">
                <a:solidFill>
                  <a:srgbClr val="000000"/>
                </a:solidFill>
                <a:uFill>
                  <a:solidFill>
                    <a:srgbClr val="FFFFFF"/>
                  </a:solidFill>
                </a:uFill>
                <a:latin typeface="Century Schoolbook"/>
                <a:ea typeface="DejaVu Sans"/>
              </a:rPr>
              <a:t> </a:t>
            </a:r>
            <a:r>
              <a:rPr lang="en-IN" sz="2000" b="1" strike="noStrike" spc="-1" dirty="0" smtClean="0">
                <a:solidFill>
                  <a:srgbClr val="FF0000"/>
                </a:solidFill>
                <a:uFill>
                  <a:solidFill>
                    <a:srgbClr val="FFFFFF"/>
                  </a:solidFill>
                </a:uFill>
                <a:latin typeface="Century Schoolbook"/>
                <a:ea typeface="DejaVu Sans"/>
              </a:rPr>
              <a:t>p </a:t>
            </a:r>
            <a:r>
              <a:rPr lang="en-IN" sz="2000" b="1" strike="noStrike" spc="-1" dirty="0">
                <a:solidFill>
                  <a:srgbClr val="FF0000"/>
                </a:solidFill>
                <a:uFill>
                  <a:solidFill>
                    <a:srgbClr val="FFFFFF"/>
                  </a:solidFill>
                </a:uFill>
                <a:latin typeface="Century Schoolbook"/>
                <a:ea typeface="DejaVu Sans"/>
              </a:rPr>
              <a:t>= &amp;</a:t>
            </a:r>
            <a:r>
              <a:rPr lang="en-IN" sz="2000" b="1" strike="noStrike" spc="-1" dirty="0" err="1">
                <a:solidFill>
                  <a:srgbClr val="FF0000"/>
                </a:solidFill>
                <a:uFill>
                  <a:solidFill>
                    <a:srgbClr val="FFFFFF"/>
                  </a:solidFill>
                </a:uFill>
                <a:latin typeface="Century Schoolbook"/>
                <a:ea typeface="DejaVu Sans"/>
              </a:rPr>
              <a:t>ob.i</a:t>
            </a:r>
            <a:r>
              <a:rPr lang="en-IN" sz="2000" b="1" strike="noStrike" spc="-1" dirty="0">
                <a:solidFill>
                  <a:srgbClr val="FF0000"/>
                </a:solidFill>
                <a:uFill>
                  <a:solidFill>
                    <a:srgbClr val="FFFFFF"/>
                  </a:solidFill>
                </a:uFill>
                <a:latin typeface="Century Schoolbook"/>
                <a:ea typeface="DejaVu Sans"/>
              </a:rPr>
              <a:t>; </a:t>
            </a:r>
            <a:r>
              <a:rPr lang="en-IN" sz="2000" b="1" strike="noStrike" spc="-1" dirty="0">
                <a:solidFill>
                  <a:srgbClr val="000000"/>
                </a:solidFill>
                <a:uFill>
                  <a:solidFill>
                    <a:srgbClr val="FFFFFF"/>
                  </a:solidFill>
                </a:uFill>
                <a:latin typeface="Century Schoolbook"/>
                <a:ea typeface="DejaVu Sans"/>
              </a:rPr>
              <a:t>// get address of </a:t>
            </a:r>
            <a:r>
              <a:rPr lang="en-IN" sz="2000" b="1" strike="noStrike" spc="-1" dirty="0" err="1">
                <a:solidFill>
                  <a:srgbClr val="000000"/>
                </a:solidFill>
                <a:uFill>
                  <a:solidFill>
                    <a:srgbClr val="FFFFFF"/>
                  </a:solidFill>
                </a:uFill>
                <a:latin typeface="Century Schoolbook"/>
                <a:ea typeface="DejaVu Sans"/>
              </a:rPr>
              <a:t>ob.i</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err="1">
                <a:solidFill>
                  <a:srgbClr val="000000"/>
                </a:solidFill>
                <a:uFill>
                  <a:solidFill>
                    <a:srgbClr val="FFFFFF"/>
                  </a:solidFill>
                </a:uFill>
                <a:latin typeface="Century Schoolbook"/>
                <a:ea typeface="DejaVu Sans"/>
              </a:rPr>
              <a:t>cout</a:t>
            </a:r>
            <a:r>
              <a:rPr lang="en-IN" sz="2000" b="1" strike="noStrike" spc="-1" dirty="0">
                <a:solidFill>
                  <a:srgbClr val="000000"/>
                </a:solidFill>
                <a:uFill>
                  <a:solidFill>
                    <a:srgbClr val="FFFFFF"/>
                  </a:solidFill>
                </a:uFill>
                <a:latin typeface="Century Schoolbook"/>
                <a:ea typeface="DejaVu Sans"/>
              </a:rPr>
              <a:t> &lt;&lt; *p; // access </a:t>
            </a:r>
            <a:r>
              <a:rPr lang="en-IN" sz="2000" b="1" strike="noStrike" spc="-1" dirty="0" err="1">
                <a:solidFill>
                  <a:srgbClr val="000000"/>
                </a:solidFill>
                <a:uFill>
                  <a:solidFill>
                    <a:srgbClr val="FFFFFF"/>
                  </a:solidFill>
                </a:uFill>
                <a:latin typeface="Century Schoolbook"/>
                <a:ea typeface="DejaVu Sans"/>
              </a:rPr>
              <a:t>ob.i</a:t>
            </a:r>
            <a:r>
              <a:rPr lang="en-IN" sz="2000" b="1" strike="noStrike" spc="-1" dirty="0">
                <a:solidFill>
                  <a:srgbClr val="000000"/>
                </a:solidFill>
                <a:uFill>
                  <a:solidFill>
                    <a:srgbClr val="FFFFFF"/>
                  </a:solidFill>
                </a:uFill>
                <a:latin typeface="Century Schoolbook"/>
                <a:ea typeface="DejaVu Sans"/>
              </a:rPr>
              <a:t> via p</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a:solidFill>
                  <a:srgbClr val="000000"/>
                </a:solidFill>
                <a:uFill>
                  <a:solidFill>
                    <a:srgbClr val="FFFFFF"/>
                  </a:solidFill>
                </a:uFill>
                <a:latin typeface="Century Schoolbook"/>
                <a:ea typeface="DejaVu Sans"/>
              </a:rPr>
              <a:t>return 0;</a:t>
            </a:r>
            <a:endParaRPr lang="en-IN" sz="2000" b="1" strike="noStrike" spc="-1" dirty="0">
              <a:solidFill>
                <a:srgbClr val="000000"/>
              </a:solidFill>
              <a:uFill>
                <a:solidFill>
                  <a:srgbClr val="FFFFFF"/>
                </a:solidFill>
              </a:uFill>
              <a:latin typeface="Arial"/>
            </a:endParaRPr>
          </a:p>
          <a:p>
            <a:pPr>
              <a:lnSpc>
                <a:spcPct val="100000"/>
              </a:lnSpc>
            </a:pPr>
            <a:r>
              <a:rPr lang="en-IN" sz="2000" b="1" strike="noStrike" spc="-1" dirty="0">
                <a:solidFill>
                  <a:srgbClr val="000000"/>
                </a:solidFill>
                <a:uFill>
                  <a:solidFill>
                    <a:srgbClr val="FFFFFF"/>
                  </a:solidFill>
                </a:uFill>
                <a:latin typeface="Century Schoolbook"/>
                <a:ea typeface="DejaVu Sans"/>
              </a:rPr>
              <a:t>}</a:t>
            </a:r>
            <a:endParaRPr lang="en-IN" sz="2000" b="1"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 Example</a:t>
            </a:r>
            <a:endParaRPr lang="en-IN" sz="1800" b="0" strike="noStrike" spc="-1">
              <a:solidFill>
                <a:srgbClr val="000000"/>
              </a:solidFill>
              <a:uFill>
                <a:solidFill>
                  <a:srgbClr val="FFFFFF"/>
                </a:solidFill>
              </a:uFill>
              <a:latin typeface="Arial"/>
            </a:endParaRPr>
          </a:p>
        </p:txBody>
      </p:sp>
      <p:sp>
        <p:nvSpPr>
          <p:cNvPr id="157" name="CustomShape 2"/>
          <p:cNvSpPr/>
          <p:nvPr/>
        </p:nvSpPr>
        <p:spPr>
          <a:xfrm>
            <a:off x="0" y="1219320"/>
            <a:ext cx="4570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dirty="0">
                <a:solidFill>
                  <a:srgbClr val="000000"/>
                </a:solidFill>
                <a:uFill>
                  <a:solidFill>
                    <a:srgbClr val="FFFFFF"/>
                  </a:solidFill>
                </a:uFill>
                <a:latin typeface="Century Schoolbook"/>
                <a:ea typeface="DejaVu Sans"/>
              </a:rPr>
              <a:t>class student</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private:</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rollno</a:t>
            </a:r>
            <a:r>
              <a:rPr lang="en-IN" sz="2400" b="0" strike="noStrike" spc="-1" dirty="0">
                <a:solidFill>
                  <a:srgbClr val="000000"/>
                </a:solidFill>
                <a:uFill>
                  <a:solidFill>
                    <a:srgbClr val="FFFFFF"/>
                  </a:solidFill>
                </a:uFill>
                <a:latin typeface="Century Schoolbook"/>
                <a:ea typeface="DejaVu Sans"/>
              </a:rPr>
              <a:t>;</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string name;</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public:</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void get</a:t>
            </a:r>
            <a:r>
              <a:rPr lang="en-IN" sz="2400" b="0" strike="noStrike" spc="-1" dirty="0" smtClean="0">
                <a:solidFill>
                  <a:srgbClr val="000000"/>
                </a:solidFill>
                <a:uFill>
                  <a:solidFill>
                    <a:srgbClr val="FFFFFF"/>
                  </a:solidFill>
                </a:uFill>
                <a:latin typeface="Century Schoolbook"/>
                <a:ea typeface="DejaVu Sans"/>
              </a:rPr>
              <a:t>( )</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smtClean="0">
                <a:solidFill>
                  <a:srgbClr val="000000"/>
                </a:solidFill>
                <a:uFill>
                  <a:solidFill>
                    <a:srgbClr val="FFFFFF"/>
                  </a:solidFill>
                </a:uFill>
                <a:latin typeface="Century Schoolbook"/>
                <a:ea typeface="DejaVu Sans"/>
              </a:rPr>
              <a:t>cout</a:t>
            </a:r>
            <a:r>
              <a:rPr lang="en-IN" sz="2400" b="0" strike="noStrike" spc="-1" dirty="0">
                <a:solidFill>
                  <a:srgbClr val="000000"/>
                </a:solidFill>
                <a:uFill>
                  <a:solidFill>
                    <a:srgbClr val="FFFFFF"/>
                  </a:solidFill>
                </a:uFill>
                <a:latin typeface="Century Schoolbook"/>
                <a:ea typeface="DejaVu Sans"/>
              </a:rPr>
              <a:t>&lt;&lt;"Enter the roll no.";</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smtClean="0">
                <a:solidFill>
                  <a:srgbClr val="000000"/>
                </a:solidFill>
                <a:uFill>
                  <a:solidFill>
                    <a:srgbClr val="FFFFFF"/>
                  </a:solidFill>
                </a:uFill>
                <a:latin typeface="Century Schoolbook"/>
                <a:ea typeface="DejaVu Sans"/>
              </a:rPr>
              <a:t>cin</a:t>
            </a:r>
            <a:r>
              <a:rPr lang="en-IN" sz="2400" b="0" strike="noStrike" spc="-1" dirty="0">
                <a:solidFill>
                  <a:srgbClr val="000000"/>
                </a:solidFill>
                <a:uFill>
                  <a:solidFill>
                    <a:srgbClr val="FFFFFF"/>
                  </a:solidFill>
                </a:uFill>
                <a:latin typeface="Century Schoolbook"/>
                <a:ea typeface="DejaVu Sans"/>
              </a:rPr>
              <a:t>&gt;&gt;</a:t>
            </a:r>
            <a:r>
              <a:rPr lang="en-IN" sz="2400" b="0" strike="noStrike" spc="-1" dirty="0" err="1">
                <a:solidFill>
                  <a:srgbClr val="000000"/>
                </a:solidFill>
                <a:uFill>
                  <a:solidFill>
                    <a:srgbClr val="FFFFFF"/>
                  </a:solidFill>
                </a:uFill>
                <a:latin typeface="Century Schoolbook"/>
                <a:ea typeface="DejaVu Sans"/>
              </a:rPr>
              <a:t>rollno</a:t>
            </a:r>
            <a:r>
              <a:rPr lang="en-IN" sz="2400" b="0" strike="noStrike" spc="-1" dirty="0">
                <a:solidFill>
                  <a:srgbClr val="000000"/>
                </a:solidFill>
                <a:uFill>
                  <a:solidFill>
                    <a:srgbClr val="FFFFFF"/>
                  </a:solidFill>
                </a:uFill>
                <a:latin typeface="Century Schoolbook"/>
                <a:ea typeface="DejaVu Sans"/>
              </a:rPr>
              <a:t>;</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smtClean="0">
                <a:solidFill>
                  <a:srgbClr val="000000"/>
                </a:solidFill>
                <a:uFill>
                  <a:solidFill>
                    <a:srgbClr val="FFFFFF"/>
                  </a:solidFill>
                </a:uFill>
                <a:latin typeface="Century Schoolbook"/>
                <a:ea typeface="DejaVu Sans"/>
              </a:rPr>
              <a:t>cout</a:t>
            </a:r>
            <a:r>
              <a:rPr lang="en-IN" sz="2400" b="0" strike="noStrike" spc="-1" dirty="0">
                <a:solidFill>
                  <a:srgbClr val="000000"/>
                </a:solidFill>
                <a:uFill>
                  <a:solidFill>
                    <a:srgbClr val="FFFFFF"/>
                  </a:solidFill>
                </a:uFill>
                <a:latin typeface="Century Schoolbook"/>
                <a:ea typeface="DejaVu Sans"/>
              </a:rPr>
              <a:t>&lt;&lt;"Enter name";</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smtClean="0">
                <a:solidFill>
                  <a:srgbClr val="000000"/>
                </a:solidFill>
                <a:uFill>
                  <a:solidFill>
                    <a:srgbClr val="FFFFFF"/>
                  </a:solidFill>
                </a:uFill>
                <a:latin typeface="Century Schoolbook"/>
                <a:ea typeface="DejaVu Sans"/>
              </a:rPr>
              <a:t>cin</a:t>
            </a:r>
            <a:r>
              <a:rPr lang="en-IN" sz="2400" b="0" strike="noStrike" spc="-1" dirty="0">
                <a:solidFill>
                  <a:srgbClr val="000000"/>
                </a:solidFill>
                <a:uFill>
                  <a:solidFill>
                    <a:srgbClr val="FFFFFF"/>
                  </a:solidFill>
                </a:uFill>
                <a:latin typeface="Century Schoolbook"/>
                <a:ea typeface="DejaVu Sans"/>
              </a:rPr>
              <a:t>&gt;&gt;name;</a:t>
            </a:r>
            <a:endParaRPr lang="en-IN" sz="24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0" strike="noStrike" spc="-1" dirty="0" smtClean="0">
                <a:solidFill>
                  <a:srgbClr val="000000"/>
                </a:solidFill>
                <a:uFill>
                  <a:solidFill>
                    <a:srgbClr val="FFFFFF"/>
                  </a:solidFill>
                </a:uFill>
                <a:latin typeface="Century Schoolbook"/>
                <a:ea typeface="DejaVu Sans"/>
              </a:rPr>
              <a:t>}</a:t>
            </a:r>
            <a:endParaRPr lang="en-IN" sz="2400" b="0" strike="noStrike" spc="-1" dirty="0">
              <a:solidFill>
                <a:srgbClr val="000000"/>
              </a:solidFill>
              <a:uFill>
                <a:solidFill>
                  <a:srgbClr val="FFFFFF"/>
                </a:solidFill>
              </a:uFill>
              <a:latin typeface="Arial"/>
            </a:endParaRPr>
          </a:p>
          <a:p>
            <a:pPr algn="ctr">
              <a:lnSpc>
                <a:spcPct val="100000"/>
              </a:lnSpc>
            </a:pPr>
            <a:endParaRPr lang="en-IN" sz="2400" b="0" strike="noStrike" spc="-1" dirty="0">
              <a:solidFill>
                <a:srgbClr val="000000"/>
              </a:solidFill>
              <a:uFill>
                <a:solidFill>
                  <a:srgbClr val="FFFFFF"/>
                </a:solidFill>
              </a:uFill>
              <a:latin typeface="Arial"/>
            </a:endParaRPr>
          </a:p>
          <a:p>
            <a:pPr algn="just">
              <a:lnSpc>
                <a:spcPct val="100000"/>
              </a:lnSpc>
            </a:pPr>
            <a:endParaRPr lang="en-IN" sz="2400" b="0" strike="noStrike" spc="-1" dirty="0">
              <a:solidFill>
                <a:srgbClr val="000000"/>
              </a:solidFill>
              <a:uFill>
                <a:solidFill>
                  <a:srgbClr val="FFFFFF"/>
                </a:solidFill>
              </a:uFill>
              <a:latin typeface="Arial"/>
            </a:endParaRPr>
          </a:p>
        </p:txBody>
      </p:sp>
      <p:pic>
        <p:nvPicPr>
          <p:cNvPr id="158" name="Picture 4"/>
          <p:cNvPicPr/>
          <p:nvPr/>
        </p:nvPicPr>
        <p:blipFill>
          <a:blip r:embed="rId2"/>
          <a:stretch/>
        </p:blipFill>
        <p:spPr>
          <a:xfrm>
            <a:off x="0" y="0"/>
            <a:ext cx="1141560" cy="1217880"/>
          </a:xfrm>
          <a:prstGeom prst="rect">
            <a:avLst/>
          </a:prstGeom>
          <a:ln>
            <a:noFill/>
          </a:ln>
        </p:spPr>
      </p:pic>
      <p:sp>
        <p:nvSpPr>
          <p:cNvPr id="160" name="CustomShape 4"/>
          <p:cNvSpPr/>
          <p:nvPr/>
        </p:nvSpPr>
        <p:spPr>
          <a:xfrm>
            <a:off x="4570560" y="1230993"/>
            <a:ext cx="4601149"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dirty="0">
                <a:solidFill>
                  <a:srgbClr val="000000"/>
                </a:solidFill>
                <a:uFill>
                  <a:solidFill>
                    <a:srgbClr val="FFFFFF"/>
                  </a:solidFill>
                </a:uFill>
                <a:latin typeface="Century Schoolbook"/>
                <a:ea typeface="DejaVu Sans"/>
              </a:rPr>
              <a:t>void print</a:t>
            </a:r>
            <a:r>
              <a:rPr lang="en-IN" sz="2400" b="0" strike="noStrike" spc="-1" dirty="0" smtClean="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smtClean="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cout</a:t>
            </a:r>
            <a:r>
              <a:rPr lang="en-IN" sz="2400" b="0" strike="noStrike" spc="-1" dirty="0">
                <a:solidFill>
                  <a:srgbClr val="000000"/>
                </a:solidFill>
                <a:uFill>
                  <a:solidFill>
                    <a:srgbClr val="FFFFFF"/>
                  </a:solidFill>
                </a:uFill>
                <a:latin typeface="Century Schoolbook"/>
                <a:ea typeface="DejaVu Sans"/>
              </a:rPr>
              <a:t>&lt;&lt;"Roll no, is\n"&lt;&lt;</a:t>
            </a:r>
            <a:r>
              <a:rPr lang="en-IN" sz="2400" b="0" strike="noStrike" spc="-1" dirty="0" err="1">
                <a:solidFill>
                  <a:srgbClr val="000000"/>
                </a:solidFill>
                <a:uFill>
                  <a:solidFill>
                    <a:srgbClr val="FFFFFF"/>
                  </a:solidFill>
                </a:uFill>
                <a:latin typeface="Century Schoolbook"/>
                <a:ea typeface="DejaVu Sans"/>
              </a:rPr>
              <a:t>rollno</a:t>
            </a: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cout</a:t>
            </a:r>
            <a:r>
              <a:rPr lang="en-IN" sz="2400" b="0" strike="noStrike" spc="-1" dirty="0">
                <a:solidFill>
                  <a:srgbClr val="000000"/>
                </a:solidFill>
                <a:uFill>
                  <a:solidFill>
                    <a:srgbClr val="FFFFFF"/>
                  </a:solidFill>
                </a:uFill>
                <a:latin typeface="Century Schoolbook"/>
                <a:ea typeface="DejaVu Sans"/>
              </a:rPr>
              <a:t>&lt;&lt;"\</a:t>
            </a:r>
            <a:r>
              <a:rPr lang="en-IN" sz="2400" b="0" strike="noStrike" spc="-1" dirty="0" err="1">
                <a:solidFill>
                  <a:srgbClr val="000000"/>
                </a:solidFill>
                <a:uFill>
                  <a:solidFill>
                    <a:srgbClr val="FFFFFF"/>
                  </a:solidFill>
                </a:uFill>
                <a:latin typeface="Century Schoolbook"/>
                <a:ea typeface="DejaVu Sans"/>
              </a:rPr>
              <a:t>nName</a:t>
            </a:r>
            <a:r>
              <a:rPr lang="en-IN" sz="2400" b="0" strike="noStrike" spc="-1" dirty="0">
                <a:solidFill>
                  <a:srgbClr val="000000"/>
                </a:solidFill>
                <a:uFill>
                  <a:solidFill>
                    <a:srgbClr val="FFFFFF"/>
                  </a:solidFill>
                </a:uFill>
                <a:latin typeface="Century Schoolbook"/>
                <a:ea typeface="DejaVu Sans"/>
              </a:rPr>
              <a:t> is\n"&lt;&lt;name;</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smtClean="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main</a:t>
            </a:r>
            <a:r>
              <a:rPr lang="en-IN" sz="2400" b="0" strike="noStrike" spc="-1" dirty="0" smtClean="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smtClean="0">
                <a:solidFill>
                  <a:srgbClr val="000000"/>
                </a:solidFill>
                <a:uFill>
                  <a:solidFill>
                    <a:srgbClr val="FFFFFF"/>
                  </a:solidFill>
                </a:uFill>
                <a:latin typeface="Century Schoolbook"/>
                <a:ea typeface="DejaVu Sans"/>
              </a:rPr>
              <a:t>student </a:t>
            </a:r>
            <a:r>
              <a:rPr lang="en-IN" sz="2400" b="0" strike="noStrike" spc="-1" dirty="0">
                <a:solidFill>
                  <a:srgbClr val="000000"/>
                </a:solidFill>
                <a:uFill>
                  <a:solidFill>
                    <a:srgbClr val="FFFFFF"/>
                  </a:solidFill>
                </a:uFill>
                <a:latin typeface="Century Schoolbook"/>
                <a:ea typeface="DejaVu Sans"/>
              </a:rPr>
              <a:t>*</a:t>
            </a:r>
            <a:r>
              <a:rPr lang="en-IN" sz="2400" b="0" strike="noStrike" spc="-1" dirty="0" err="1">
                <a:solidFill>
                  <a:srgbClr val="000000"/>
                </a:solidFill>
                <a:uFill>
                  <a:solidFill>
                    <a:srgbClr val="FFFFFF"/>
                  </a:solidFill>
                </a:uFill>
                <a:latin typeface="Century Schoolbook"/>
                <a:ea typeface="DejaVu Sans"/>
              </a:rPr>
              <a:t>ps</a:t>
            </a:r>
            <a:r>
              <a:rPr lang="en-IN" sz="2400" b="0" strike="noStrike" spc="-1" dirty="0">
                <a:solidFill>
                  <a:srgbClr val="000000"/>
                </a:solidFill>
                <a:uFill>
                  <a:solidFill>
                    <a:srgbClr val="FFFFFF"/>
                  </a:solidFill>
                </a:uFill>
                <a:latin typeface="Century Schoolbook"/>
                <a:ea typeface="DejaVu Sans"/>
              </a:rPr>
              <a:t>=new student;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ps</a:t>
            </a:r>
            <a:r>
              <a:rPr lang="en-IN" sz="2400" b="0" strike="noStrike" spc="-1" dirty="0">
                <a:solidFill>
                  <a:srgbClr val="000000"/>
                </a:solidFill>
                <a:uFill>
                  <a:solidFill>
                    <a:srgbClr val="FFFFFF"/>
                  </a:solidFill>
                </a:uFill>
                <a:latin typeface="Century Schoolbook"/>
                <a:ea typeface="DejaVu Sans"/>
              </a:rPr>
              <a:t>).get();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ps</a:t>
            </a:r>
            <a:r>
              <a:rPr lang="en-IN" sz="2400" b="0" strike="noStrike" spc="-1" dirty="0">
                <a:solidFill>
                  <a:srgbClr val="000000"/>
                </a:solidFill>
                <a:uFill>
                  <a:solidFill>
                    <a:srgbClr val="FFFFFF"/>
                  </a:solidFill>
                </a:uFill>
                <a:latin typeface="Century Schoolbook"/>
                <a:ea typeface="DejaVu Sans"/>
              </a:rPr>
              <a:t>).print();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delete </a:t>
            </a:r>
            <a:r>
              <a:rPr lang="en-IN" sz="2400" b="0" strike="noStrike" spc="-1" dirty="0" err="1">
                <a:solidFill>
                  <a:srgbClr val="000000"/>
                </a:solidFill>
                <a:uFill>
                  <a:solidFill>
                    <a:srgbClr val="FFFFFF"/>
                  </a:solidFill>
                </a:uFill>
                <a:latin typeface="Century Schoolbook"/>
                <a:ea typeface="DejaVu Sans"/>
              </a:rPr>
              <a:t>ps</a:t>
            </a: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return 0;</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2"/>
          <p:cNvSpPr/>
          <p:nvPr/>
        </p:nvSpPr>
        <p:spPr>
          <a:xfrm>
            <a:off x="0" y="1219320"/>
            <a:ext cx="472284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0" strike="noStrike" spc="-1" dirty="0">
                <a:solidFill>
                  <a:srgbClr val="000000"/>
                </a:solidFill>
                <a:uFill>
                  <a:solidFill>
                    <a:srgbClr val="FFFFFF"/>
                  </a:solidFill>
                </a:uFill>
                <a:latin typeface="Century Schoolbook"/>
                <a:ea typeface="DejaVu Sans"/>
              </a:rPr>
              <a:t>class Distance </a:t>
            </a:r>
            <a:r>
              <a:rPr lang="en-IN" sz="1800" b="0" strike="noStrike" spc="-1" dirty="0" smtClean="0">
                <a:solidFill>
                  <a:srgbClr val="000000"/>
                </a:solidFill>
                <a:uFill>
                  <a:solidFill>
                    <a:srgbClr val="FFFFFF"/>
                  </a:solidFill>
                </a:uFill>
                <a:latin typeface="Century Schoolbook"/>
                <a:ea typeface="DejaVu Sans"/>
              </a:rPr>
              <a:t>//Distance </a:t>
            </a:r>
            <a:r>
              <a:rPr lang="en-IN" sz="1800" b="0" strike="noStrike" spc="-1" dirty="0">
                <a:solidFill>
                  <a:srgbClr val="000000"/>
                </a:solidFill>
                <a:uFill>
                  <a:solidFill>
                    <a:srgbClr val="FFFFFF"/>
                  </a:solidFill>
                </a:uFill>
                <a:latin typeface="Century Schoolbook"/>
                <a:ea typeface="DejaVu Sans"/>
              </a:rPr>
              <a:t>class</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a:solidFill>
                  <a:srgbClr val="000000"/>
                </a:solidFill>
                <a:uFill>
                  <a:solidFill>
                    <a:srgbClr val="FFFFFF"/>
                  </a:solidFill>
                </a:uFill>
                <a:latin typeface="Century Schoolbook"/>
                <a:ea typeface="DejaVu Sans"/>
              </a:rPr>
              <a:t>private:</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err="1">
                <a:solidFill>
                  <a:srgbClr val="000000"/>
                </a:solidFill>
                <a:uFill>
                  <a:solidFill>
                    <a:srgbClr val="FFFFFF"/>
                  </a:solidFill>
                </a:uFill>
                <a:latin typeface="Century Schoolbook"/>
                <a:ea typeface="DejaVu Sans"/>
              </a:rPr>
              <a:t>int</a:t>
            </a:r>
            <a:r>
              <a:rPr lang="en-IN" sz="1800" b="0" strike="noStrike" spc="-1" dirty="0">
                <a:solidFill>
                  <a:srgbClr val="000000"/>
                </a:solidFill>
                <a:uFill>
                  <a:solidFill>
                    <a:srgbClr val="FFFFFF"/>
                  </a:solidFill>
                </a:uFill>
                <a:latin typeface="Century Schoolbook"/>
                <a:ea typeface="DejaVu Sans"/>
              </a:rPr>
              <a:t> feet;</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a:solidFill>
                  <a:srgbClr val="000000"/>
                </a:solidFill>
                <a:uFill>
                  <a:solidFill>
                    <a:srgbClr val="FFFFFF"/>
                  </a:solidFill>
                </a:uFill>
                <a:latin typeface="Century Schoolbook"/>
                <a:ea typeface="DejaVu Sans"/>
              </a:rPr>
              <a:t>float inches;</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a:solidFill>
                  <a:srgbClr val="000000"/>
                </a:solidFill>
                <a:uFill>
                  <a:solidFill>
                    <a:srgbClr val="FFFFFF"/>
                  </a:solidFill>
                </a:uFill>
                <a:latin typeface="Century Schoolbook"/>
                <a:ea typeface="DejaVu Sans"/>
              </a:rPr>
              <a:t>public:</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a:solidFill>
                  <a:srgbClr val="000000"/>
                </a:solidFill>
                <a:uFill>
                  <a:solidFill>
                    <a:srgbClr val="FFFFFF"/>
                  </a:solidFill>
                </a:uFill>
                <a:latin typeface="Century Schoolbook"/>
                <a:ea typeface="DejaVu Sans"/>
              </a:rPr>
              <a:t>void </a:t>
            </a:r>
            <a:r>
              <a:rPr lang="en-IN" sz="1800" b="0" strike="noStrike" spc="-1" dirty="0" err="1">
                <a:solidFill>
                  <a:srgbClr val="000000"/>
                </a:solidFill>
                <a:uFill>
                  <a:solidFill>
                    <a:srgbClr val="FFFFFF"/>
                  </a:solidFill>
                </a:uFill>
                <a:latin typeface="Century Schoolbook"/>
                <a:ea typeface="DejaVu Sans"/>
              </a:rPr>
              <a:t>getdist</a:t>
            </a:r>
            <a:r>
              <a:rPr lang="en-IN" sz="1800" b="0" strike="noStrike" spc="-1" dirty="0">
                <a:solidFill>
                  <a:srgbClr val="000000"/>
                </a:solidFill>
                <a:uFill>
                  <a:solidFill>
                    <a:srgbClr val="FFFFFF"/>
                  </a:solidFill>
                </a:uFill>
                <a:latin typeface="Century Schoolbook"/>
                <a:ea typeface="DejaVu Sans"/>
              </a:rPr>
              <a:t>() //get length from user</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err="1">
                <a:solidFill>
                  <a:srgbClr val="000000"/>
                </a:solidFill>
                <a:uFill>
                  <a:solidFill>
                    <a:srgbClr val="FFFFFF"/>
                  </a:solidFill>
                </a:uFill>
                <a:latin typeface="Century Schoolbook"/>
                <a:ea typeface="DejaVu Sans"/>
              </a:rPr>
              <a:t>cout</a:t>
            </a:r>
            <a:r>
              <a:rPr lang="en-IN" sz="1800" b="0" strike="noStrike" spc="-1" dirty="0">
                <a:solidFill>
                  <a:srgbClr val="000000"/>
                </a:solidFill>
                <a:uFill>
                  <a:solidFill>
                    <a:srgbClr val="FFFFFF"/>
                  </a:solidFill>
                </a:uFill>
                <a:latin typeface="Century Schoolbook"/>
                <a:ea typeface="DejaVu Sans"/>
              </a:rPr>
              <a:t> &lt;&lt; “\</a:t>
            </a:r>
            <a:r>
              <a:rPr lang="en-IN" sz="1800" b="0" strike="noStrike" spc="-1" dirty="0" err="1">
                <a:solidFill>
                  <a:srgbClr val="000000"/>
                </a:solidFill>
                <a:uFill>
                  <a:solidFill>
                    <a:srgbClr val="FFFFFF"/>
                  </a:solidFill>
                </a:uFill>
                <a:latin typeface="Century Schoolbook"/>
                <a:ea typeface="DejaVu Sans"/>
              </a:rPr>
              <a:t>nEnter</a:t>
            </a:r>
            <a:r>
              <a:rPr lang="en-IN" sz="1800" b="0" strike="noStrike" spc="-1" dirty="0">
                <a:solidFill>
                  <a:srgbClr val="000000"/>
                </a:solidFill>
                <a:uFill>
                  <a:solidFill>
                    <a:srgbClr val="FFFFFF"/>
                  </a:solidFill>
                </a:uFill>
                <a:latin typeface="Century Schoolbook"/>
                <a:ea typeface="DejaVu Sans"/>
              </a:rPr>
              <a:t> feet: “; </a:t>
            </a:r>
            <a:r>
              <a:rPr lang="en-IN" sz="1800" b="0" strike="noStrike" spc="-1" dirty="0" err="1">
                <a:solidFill>
                  <a:srgbClr val="000000"/>
                </a:solidFill>
                <a:uFill>
                  <a:solidFill>
                    <a:srgbClr val="FFFFFF"/>
                  </a:solidFill>
                </a:uFill>
                <a:latin typeface="Century Schoolbook"/>
                <a:ea typeface="DejaVu Sans"/>
              </a:rPr>
              <a:t>cin</a:t>
            </a:r>
            <a:r>
              <a:rPr lang="en-IN" sz="1800" b="0" strike="noStrike" spc="-1" dirty="0">
                <a:solidFill>
                  <a:srgbClr val="000000"/>
                </a:solidFill>
                <a:uFill>
                  <a:solidFill>
                    <a:srgbClr val="FFFFFF"/>
                  </a:solidFill>
                </a:uFill>
                <a:latin typeface="Century Schoolbook"/>
                <a:ea typeface="DejaVu Sans"/>
              </a:rPr>
              <a:t> &gt;&gt; feet;</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err="1">
                <a:solidFill>
                  <a:srgbClr val="000000"/>
                </a:solidFill>
                <a:uFill>
                  <a:solidFill>
                    <a:srgbClr val="FFFFFF"/>
                  </a:solidFill>
                </a:uFill>
                <a:latin typeface="Century Schoolbook"/>
                <a:ea typeface="DejaVu Sans"/>
              </a:rPr>
              <a:t>cout</a:t>
            </a:r>
            <a:r>
              <a:rPr lang="en-IN" sz="1800" b="0" strike="noStrike" spc="-1" dirty="0">
                <a:solidFill>
                  <a:srgbClr val="000000"/>
                </a:solidFill>
                <a:uFill>
                  <a:solidFill>
                    <a:srgbClr val="FFFFFF"/>
                  </a:solidFill>
                </a:uFill>
                <a:latin typeface="Century Schoolbook"/>
                <a:ea typeface="DejaVu Sans"/>
              </a:rPr>
              <a:t> &lt;&lt; “Enter inches: “; </a:t>
            </a:r>
            <a:r>
              <a:rPr lang="en-IN" sz="1800" b="0" strike="noStrike" spc="-1" dirty="0" err="1">
                <a:solidFill>
                  <a:srgbClr val="000000"/>
                </a:solidFill>
                <a:uFill>
                  <a:solidFill>
                    <a:srgbClr val="FFFFFF"/>
                  </a:solidFill>
                </a:uFill>
                <a:latin typeface="Century Schoolbook"/>
                <a:ea typeface="DejaVu Sans"/>
              </a:rPr>
              <a:t>cin</a:t>
            </a:r>
            <a:r>
              <a:rPr lang="en-IN" sz="1800" b="0" strike="noStrike" spc="-1" dirty="0">
                <a:solidFill>
                  <a:srgbClr val="000000"/>
                </a:solidFill>
                <a:uFill>
                  <a:solidFill>
                    <a:srgbClr val="FFFFFF"/>
                  </a:solidFill>
                </a:uFill>
                <a:latin typeface="Century Schoolbook"/>
                <a:ea typeface="DejaVu Sans"/>
              </a:rPr>
              <a:t> &gt;&gt; inches;</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smtClean="0">
                <a:solidFill>
                  <a:srgbClr val="000000"/>
                </a:solidFill>
                <a:uFill>
                  <a:solidFill>
                    <a:srgbClr val="FFFFFF"/>
                  </a:solidFill>
                </a:uFill>
                <a:latin typeface="Century Schoolbook"/>
                <a:ea typeface="DejaVu Sans"/>
              </a:rPr>
              <a:t>}</a:t>
            </a: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a:solidFill>
                  <a:srgbClr val="000000"/>
                </a:solidFill>
                <a:uFill>
                  <a:solidFill>
                    <a:srgbClr val="FFFFFF"/>
                  </a:solidFill>
                </a:uFill>
                <a:latin typeface="Century Schoolbook"/>
                <a:ea typeface="DejaVu Sans"/>
              </a:rPr>
              <a:t>void </a:t>
            </a:r>
            <a:r>
              <a:rPr lang="en-IN" sz="1800" b="0" strike="noStrike" spc="-1" dirty="0" err="1">
                <a:solidFill>
                  <a:srgbClr val="000000"/>
                </a:solidFill>
                <a:uFill>
                  <a:solidFill>
                    <a:srgbClr val="FFFFFF"/>
                  </a:solidFill>
                </a:uFill>
                <a:latin typeface="Century Schoolbook"/>
                <a:ea typeface="DejaVu Sans"/>
              </a:rPr>
              <a:t>showdist</a:t>
            </a:r>
            <a:r>
              <a:rPr lang="en-IN" sz="1800" b="0" strike="noStrike" spc="-1" dirty="0">
                <a:solidFill>
                  <a:srgbClr val="000000"/>
                </a:solidFill>
                <a:uFill>
                  <a:solidFill>
                    <a:srgbClr val="FFFFFF"/>
                  </a:solidFill>
                </a:uFill>
                <a:latin typeface="Century Schoolbook"/>
                <a:ea typeface="DejaVu Sans"/>
              </a:rPr>
              <a:t>() //display </a:t>
            </a:r>
            <a:r>
              <a:rPr lang="en-IN" sz="1800" b="0" strike="noStrike" spc="-1" dirty="0" smtClean="0">
                <a:solidFill>
                  <a:srgbClr val="000000"/>
                </a:solidFill>
                <a:uFill>
                  <a:solidFill>
                    <a:srgbClr val="FFFFFF"/>
                  </a:solidFill>
                </a:uFill>
                <a:latin typeface="Century Schoolbook"/>
                <a:ea typeface="DejaVu Sans"/>
              </a:rPr>
              <a:t>distance</a:t>
            </a:r>
          </a:p>
          <a:p>
            <a:pPr algn="just">
              <a:lnSpc>
                <a:spcPct val="100000"/>
              </a:lnSpc>
            </a:pPr>
            <a:r>
              <a:rPr lang="en-IN" sz="1800" b="0" strike="noStrike" spc="-1" dirty="0" smtClean="0">
                <a:solidFill>
                  <a:srgbClr val="000000"/>
                </a:solidFill>
                <a:uFill>
                  <a:solidFill>
                    <a:srgbClr val="FFFFFF"/>
                  </a:solidFill>
                </a:uFill>
                <a:latin typeface="Century Schoolbook"/>
                <a:ea typeface="DejaVu Sans"/>
              </a:rPr>
              <a:t>{ </a:t>
            </a:r>
          </a:p>
          <a:p>
            <a:pPr algn="just">
              <a:lnSpc>
                <a:spcPct val="100000"/>
              </a:lnSpc>
            </a:pPr>
            <a:r>
              <a:rPr lang="en-IN" sz="1800" b="0" strike="noStrike" spc="-1" dirty="0" err="1" smtClean="0">
                <a:solidFill>
                  <a:srgbClr val="000000"/>
                </a:solidFill>
                <a:uFill>
                  <a:solidFill>
                    <a:srgbClr val="FFFFFF"/>
                  </a:solidFill>
                </a:uFill>
                <a:latin typeface="Century Schoolbook"/>
                <a:ea typeface="DejaVu Sans"/>
              </a:rPr>
              <a:t>cout</a:t>
            </a:r>
            <a:r>
              <a:rPr lang="en-IN" sz="1800" b="0" strike="noStrike" spc="-1" dirty="0" smtClean="0">
                <a:solidFill>
                  <a:srgbClr val="000000"/>
                </a:solidFill>
                <a:uFill>
                  <a:solidFill>
                    <a:srgbClr val="FFFFFF"/>
                  </a:solidFill>
                </a:uFill>
                <a:latin typeface="Century Schoolbook"/>
                <a:ea typeface="DejaVu Sans"/>
              </a:rPr>
              <a:t> </a:t>
            </a:r>
            <a:r>
              <a:rPr lang="en-IN" sz="1800" b="0" strike="noStrike" spc="-1" dirty="0">
                <a:solidFill>
                  <a:srgbClr val="000000"/>
                </a:solidFill>
                <a:uFill>
                  <a:solidFill>
                    <a:srgbClr val="FFFFFF"/>
                  </a:solidFill>
                </a:uFill>
                <a:latin typeface="Century Schoolbook"/>
                <a:ea typeface="DejaVu Sans"/>
              </a:rPr>
              <a:t>&lt;&lt; feet &lt;&lt; “\’-” &lt;&lt; inches &lt;&lt; ‘\”’; }</a:t>
            </a:r>
            <a:endParaRPr lang="en-IN" sz="1800" b="0" strike="noStrike" spc="-1" dirty="0">
              <a:solidFill>
                <a:srgbClr val="000000"/>
              </a:solidFill>
              <a:uFill>
                <a:solidFill>
                  <a:srgbClr val="FFFFFF"/>
                </a:solidFill>
              </a:uFill>
              <a:latin typeface="Arial"/>
            </a:endParaRPr>
          </a:p>
          <a:p>
            <a:pPr algn="just">
              <a:lnSpc>
                <a:spcPct val="100000"/>
              </a:lnSpc>
            </a:pPr>
            <a:r>
              <a:rPr lang="en-IN" sz="18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163" name="Picture 4"/>
          <p:cNvPicPr/>
          <p:nvPr/>
        </p:nvPicPr>
        <p:blipFill>
          <a:blip r:embed="rId2"/>
          <a:stretch/>
        </p:blipFill>
        <p:spPr>
          <a:xfrm>
            <a:off x="0" y="0"/>
            <a:ext cx="1141560" cy="1217880"/>
          </a:xfrm>
          <a:prstGeom prst="rect">
            <a:avLst/>
          </a:prstGeom>
          <a:ln>
            <a:noFill/>
          </a:ln>
        </p:spPr>
      </p:pic>
      <p:sp>
        <p:nvSpPr>
          <p:cNvPr id="165" name="CustomShape 4"/>
          <p:cNvSpPr/>
          <p:nvPr/>
        </p:nvSpPr>
        <p:spPr>
          <a:xfrm>
            <a:off x="4419720" y="608940"/>
            <a:ext cx="4722840" cy="5409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dirty="0" err="1">
                <a:solidFill>
                  <a:srgbClr val="000000"/>
                </a:solidFill>
                <a:uFill>
                  <a:solidFill>
                    <a:srgbClr val="FFFFFF"/>
                  </a:solidFill>
                </a:uFill>
                <a:latin typeface="Century Schoolbook"/>
                <a:ea typeface="DejaVu Sans"/>
              </a:rPr>
              <a:t>int</a:t>
            </a:r>
            <a:r>
              <a:rPr lang="en-IN" sz="2000" b="0" strike="noStrike" spc="-1" dirty="0">
                <a:solidFill>
                  <a:srgbClr val="000000"/>
                </a:solidFill>
                <a:uFill>
                  <a:solidFill>
                    <a:srgbClr val="FFFFFF"/>
                  </a:solidFill>
                </a:uFill>
                <a:latin typeface="Century Schoolbook"/>
                <a:ea typeface="DejaVu Sans"/>
              </a:rPr>
              <a:t> main()</a:t>
            </a: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a:solidFill>
                  <a:srgbClr val="000000"/>
                </a:solidFill>
                <a:uFill>
                  <a:solidFill>
                    <a:srgbClr val="FFFFFF"/>
                  </a:solidFill>
                </a:uFill>
                <a:latin typeface="Century Schoolbook"/>
                <a:ea typeface="DejaVu Sans"/>
              </a:rPr>
              <a:t>{</a:t>
            </a: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a:solidFill>
                  <a:srgbClr val="000000"/>
                </a:solidFill>
                <a:uFill>
                  <a:solidFill>
                    <a:srgbClr val="FFFFFF"/>
                  </a:solidFill>
                </a:uFill>
                <a:latin typeface="Century Schoolbook"/>
                <a:ea typeface="DejaVu Sans"/>
              </a:rPr>
              <a:t>Distance </a:t>
            </a:r>
            <a:r>
              <a:rPr lang="en-IN" sz="2000" b="0" strike="noStrike" spc="-1" dirty="0" err="1">
                <a:solidFill>
                  <a:srgbClr val="000000"/>
                </a:solidFill>
                <a:uFill>
                  <a:solidFill>
                    <a:srgbClr val="FFFFFF"/>
                  </a:solidFill>
                </a:uFill>
                <a:latin typeface="Century Schoolbook"/>
                <a:ea typeface="DejaVu Sans"/>
              </a:rPr>
              <a:t>dist</a:t>
            </a:r>
            <a:r>
              <a:rPr lang="en-IN" sz="2000" b="0" strike="noStrike" spc="-1" dirty="0">
                <a:solidFill>
                  <a:srgbClr val="000000"/>
                </a:solidFill>
                <a:uFill>
                  <a:solidFill>
                    <a:srgbClr val="FFFFFF"/>
                  </a:solidFill>
                </a:uFill>
                <a:latin typeface="Century Schoolbook"/>
                <a:ea typeface="DejaVu Sans"/>
              </a:rPr>
              <a:t>; </a:t>
            </a: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err="1">
                <a:solidFill>
                  <a:srgbClr val="000000"/>
                </a:solidFill>
                <a:uFill>
                  <a:solidFill>
                    <a:srgbClr val="FFFFFF"/>
                  </a:solidFill>
                </a:uFill>
                <a:latin typeface="Century Schoolbook"/>
                <a:ea typeface="DejaVu Sans"/>
              </a:rPr>
              <a:t>dist.getdist</a:t>
            </a:r>
            <a:r>
              <a:rPr lang="en-IN" sz="2000" b="0" strike="noStrike" spc="-1" dirty="0" smtClean="0">
                <a:solidFill>
                  <a:srgbClr val="000000"/>
                </a:solidFill>
                <a:uFill>
                  <a:solidFill>
                    <a:srgbClr val="FFFFFF"/>
                  </a:solidFill>
                </a:uFill>
                <a:latin typeface="Century Schoolbook"/>
                <a:ea typeface="DejaVu Sans"/>
              </a:rPr>
              <a:t>();   //</a:t>
            </a:r>
            <a:r>
              <a:rPr lang="en-IN" sz="2000" b="0" strike="noStrike" spc="-1" dirty="0">
                <a:solidFill>
                  <a:srgbClr val="000000"/>
                </a:solidFill>
                <a:uFill>
                  <a:solidFill>
                    <a:srgbClr val="FFFFFF"/>
                  </a:solidFill>
                </a:uFill>
                <a:latin typeface="Century Schoolbook"/>
                <a:ea typeface="DejaVu Sans"/>
              </a:rPr>
              <a:t>access object members</a:t>
            </a: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err="1">
                <a:solidFill>
                  <a:srgbClr val="000000"/>
                </a:solidFill>
                <a:uFill>
                  <a:solidFill>
                    <a:srgbClr val="FFFFFF"/>
                  </a:solidFill>
                </a:uFill>
                <a:latin typeface="Century Schoolbook"/>
                <a:ea typeface="DejaVu Sans"/>
              </a:rPr>
              <a:t>dist.showdist</a:t>
            </a:r>
            <a:r>
              <a:rPr lang="en-IN" sz="2000" b="0" strike="noStrike" spc="-1" dirty="0">
                <a:solidFill>
                  <a:srgbClr val="000000"/>
                </a:solidFill>
                <a:uFill>
                  <a:solidFill>
                    <a:srgbClr val="FFFFFF"/>
                  </a:solidFill>
                </a:uFill>
                <a:latin typeface="Century Schoolbook"/>
                <a:ea typeface="DejaVu Sans"/>
              </a:rPr>
              <a:t>(); // with dot </a:t>
            </a:r>
            <a:r>
              <a:rPr lang="en-IN" sz="2000" b="0" strike="noStrike" spc="-1" dirty="0" smtClean="0">
                <a:solidFill>
                  <a:srgbClr val="000000"/>
                </a:solidFill>
                <a:uFill>
                  <a:solidFill>
                    <a:srgbClr val="FFFFFF"/>
                  </a:solidFill>
                </a:uFill>
                <a:latin typeface="Century Schoolbook"/>
                <a:ea typeface="DejaVu Sans"/>
              </a:rPr>
              <a:t>operator</a:t>
            </a:r>
          </a:p>
          <a:p>
            <a:pPr algn="just">
              <a:lnSpc>
                <a:spcPct val="100000"/>
              </a:lnSpc>
            </a:pP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a:solidFill>
                  <a:srgbClr val="000000"/>
                </a:solidFill>
                <a:uFill>
                  <a:solidFill>
                    <a:srgbClr val="FFFFFF"/>
                  </a:solidFill>
                </a:uFill>
                <a:latin typeface="Century Schoolbook"/>
                <a:ea typeface="DejaVu Sans"/>
              </a:rPr>
              <a:t>Distance* </a:t>
            </a:r>
            <a:r>
              <a:rPr lang="en-IN" sz="2000" b="0" strike="noStrike" spc="-1" dirty="0" err="1">
                <a:solidFill>
                  <a:srgbClr val="000000"/>
                </a:solidFill>
                <a:uFill>
                  <a:solidFill>
                    <a:srgbClr val="FFFFFF"/>
                  </a:solidFill>
                </a:uFill>
                <a:latin typeface="Century Schoolbook"/>
                <a:ea typeface="DejaVu Sans"/>
              </a:rPr>
              <a:t>distptr</a:t>
            </a:r>
            <a:r>
              <a:rPr lang="en-IN" sz="2000" b="0" strike="noStrike" spc="-1" dirty="0">
                <a:solidFill>
                  <a:srgbClr val="000000"/>
                </a:solidFill>
                <a:uFill>
                  <a:solidFill>
                    <a:srgbClr val="FFFFFF"/>
                  </a:solidFill>
                </a:uFill>
                <a:latin typeface="Century Schoolbook"/>
                <a:ea typeface="DejaVu Sans"/>
              </a:rPr>
              <a:t>; //pointer to Distance</a:t>
            </a: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err="1">
                <a:solidFill>
                  <a:srgbClr val="000000"/>
                </a:solidFill>
                <a:uFill>
                  <a:solidFill>
                    <a:srgbClr val="FFFFFF"/>
                  </a:solidFill>
                </a:uFill>
                <a:latin typeface="Century Schoolbook"/>
                <a:ea typeface="DejaVu Sans"/>
              </a:rPr>
              <a:t>distptr</a:t>
            </a:r>
            <a:r>
              <a:rPr lang="en-IN" sz="2000" b="0" strike="noStrike" spc="-1" dirty="0">
                <a:solidFill>
                  <a:srgbClr val="000000"/>
                </a:solidFill>
                <a:uFill>
                  <a:solidFill>
                    <a:srgbClr val="FFFFFF"/>
                  </a:solidFill>
                </a:uFill>
                <a:latin typeface="Century Schoolbook"/>
                <a:ea typeface="DejaVu Sans"/>
              </a:rPr>
              <a:t> = new Distance; //points to new 			Distance </a:t>
            </a:r>
            <a:r>
              <a:rPr lang="en-IN" sz="2000" b="0" strike="noStrike" spc="-1" dirty="0" smtClean="0">
                <a:solidFill>
                  <a:srgbClr val="000000"/>
                </a:solidFill>
                <a:uFill>
                  <a:solidFill>
                    <a:srgbClr val="FFFFFF"/>
                  </a:solidFill>
                </a:uFill>
                <a:latin typeface="Century Schoolbook"/>
                <a:ea typeface="DejaVu Sans"/>
              </a:rPr>
              <a:t>object</a:t>
            </a:r>
          </a:p>
          <a:p>
            <a:pPr algn="just">
              <a:lnSpc>
                <a:spcPct val="100000"/>
              </a:lnSpc>
            </a:pP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err="1">
                <a:solidFill>
                  <a:srgbClr val="000000"/>
                </a:solidFill>
                <a:uFill>
                  <a:solidFill>
                    <a:srgbClr val="FFFFFF"/>
                  </a:solidFill>
                </a:uFill>
                <a:latin typeface="Century Schoolbook"/>
                <a:ea typeface="DejaVu Sans"/>
              </a:rPr>
              <a:t>distptr</a:t>
            </a:r>
            <a:r>
              <a:rPr lang="en-IN" sz="2000" b="0" strike="noStrike" spc="-1" dirty="0">
                <a:solidFill>
                  <a:srgbClr val="000000"/>
                </a:solidFill>
                <a:uFill>
                  <a:solidFill>
                    <a:srgbClr val="FFFFFF"/>
                  </a:solidFill>
                </a:uFill>
                <a:latin typeface="Century Schoolbook"/>
                <a:ea typeface="DejaVu Sans"/>
              </a:rPr>
              <a:t>-&gt;</a:t>
            </a:r>
            <a:r>
              <a:rPr lang="en-IN" sz="2000" b="0" strike="noStrike" spc="-1" dirty="0" err="1">
                <a:solidFill>
                  <a:srgbClr val="000000"/>
                </a:solidFill>
                <a:uFill>
                  <a:solidFill>
                    <a:srgbClr val="FFFFFF"/>
                  </a:solidFill>
                </a:uFill>
                <a:latin typeface="Century Schoolbook"/>
                <a:ea typeface="DejaVu Sans"/>
              </a:rPr>
              <a:t>getdist</a:t>
            </a:r>
            <a:r>
              <a:rPr lang="en-IN" sz="2000" b="0" strike="noStrike" spc="-1" dirty="0">
                <a:solidFill>
                  <a:srgbClr val="000000"/>
                </a:solidFill>
                <a:uFill>
                  <a:solidFill>
                    <a:srgbClr val="FFFFFF"/>
                  </a:solidFill>
                </a:uFill>
                <a:latin typeface="Century Schoolbook"/>
                <a:ea typeface="DejaVu Sans"/>
              </a:rPr>
              <a:t>(); //access object 			</a:t>
            </a:r>
            <a:r>
              <a:rPr lang="en-IN" sz="2000" b="0" strike="noStrike" spc="-1" dirty="0" smtClean="0">
                <a:solidFill>
                  <a:srgbClr val="000000"/>
                </a:solidFill>
                <a:uFill>
                  <a:solidFill>
                    <a:srgbClr val="FFFFFF"/>
                  </a:solidFill>
                </a:uFill>
                <a:latin typeface="Century Schoolbook"/>
                <a:ea typeface="DejaVu Sans"/>
              </a:rPr>
              <a:t>members</a:t>
            </a:r>
          </a:p>
          <a:p>
            <a:pPr algn="just">
              <a:lnSpc>
                <a:spcPct val="100000"/>
              </a:lnSpc>
            </a:pP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err="1">
                <a:solidFill>
                  <a:srgbClr val="000000"/>
                </a:solidFill>
                <a:uFill>
                  <a:solidFill>
                    <a:srgbClr val="FFFFFF"/>
                  </a:solidFill>
                </a:uFill>
                <a:latin typeface="Century Schoolbook"/>
                <a:ea typeface="DejaVu Sans"/>
              </a:rPr>
              <a:t>distptr</a:t>
            </a:r>
            <a:r>
              <a:rPr lang="en-IN" sz="2000" b="0" strike="noStrike" spc="-1" dirty="0">
                <a:solidFill>
                  <a:srgbClr val="000000"/>
                </a:solidFill>
                <a:uFill>
                  <a:solidFill>
                    <a:srgbClr val="FFFFFF"/>
                  </a:solidFill>
                </a:uFill>
                <a:latin typeface="Century Schoolbook"/>
                <a:ea typeface="DejaVu Sans"/>
              </a:rPr>
              <a:t>-&gt;</a:t>
            </a:r>
            <a:r>
              <a:rPr lang="en-IN" sz="2000" b="0" strike="noStrike" spc="-1" dirty="0" err="1">
                <a:solidFill>
                  <a:srgbClr val="000000"/>
                </a:solidFill>
                <a:uFill>
                  <a:solidFill>
                    <a:srgbClr val="FFFFFF"/>
                  </a:solidFill>
                </a:uFill>
                <a:latin typeface="Century Schoolbook"/>
                <a:ea typeface="DejaVu Sans"/>
              </a:rPr>
              <a:t>showdist</a:t>
            </a:r>
            <a:r>
              <a:rPr lang="en-IN" sz="2000" b="0" strike="noStrike" spc="-1" dirty="0">
                <a:solidFill>
                  <a:srgbClr val="000000"/>
                </a:solidFill>
                <a:uFill>
                  <a:solidFill>
                    <a:srgbClr val="FFFFFF"/>
                  </a:solidFill>
                </a:uFill>
                <a:latin typeface="Century Schoolbook"/>
                <a:ea typeface="DejaVu Sans"/>
              </a:rPr>
              <a:t>(); // with -&gt; operator</a:t>
            </a: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err="1">
                <a:solidFill>
                  <a:srgbClr val="000000"/>
                </a:solidFill>
                <a:uFill>
                  <a:solidFill>
                    <a:srgbClr val="FFFFFF"/>
                  </a:solidFill>
                </a:uFill>
                <a:latin typeface="Century Schoolbook"/>
                <a:ea typeface="DejaVu Sans"/>
              </a:rPr>
              <a:t>cout</a:t>
            </a:r>
            <a:r>
              <a:rPr lang="en-IN" sz="2000" b="0" strike="noStrike" spc="-1" dirty="0">
                <a:solidFill>
                  <a:srgbClr val="000000"/>
                </a:solidFill>
                <a:uFill>
                  <a:solidFill>
                    <a:srgbClr val="FFFFFF"/>
                  </a:solidFill>
                </a:uFill>
                <a:latin typeface="Century Schoolbook"/>
                <a:ea typeface="DejaVu Sans"/>
              </a:rPr>
              <a:t> &lt;&lt; </a:t>
            </a:r>
            <a:r>
              <a:rPr lang="en-IN" sz="2000" b="0" strike="noStrike" spc="-1" dirty="0" err="1">
                <a:solidFill>
                  <a:srgbClr val="000000"/>
                </a:solidFill>
                <a:uFill>
                  <a:solidFill>
                    <a:srgbClr val="FFFFFF"/>
                  </a:solidFill>
                </a:uFill>
                <a:latin typeface="Century Schoolbook"/>
                <a:ea typeface="DejaVu Sans"/>
              </a:rPr>
              <a:t>endl</a:t>
            </a:r>
            <a:r>
              <a:rPr lang="en-IN" sz="2000" b="0" strike="noStrike" spc="-1" dirty="0">
                <a:solidFill>
                  <a:srgbClr val="000000"/>
                </a:solidFill>
                <a:uFill>
                  <a:solidFill>
                    <a:srgbClr val="FFFFFF"/>
                  </a:solidFill>
                </a:uFill>
                <a:latin typeface="Century Schoolbook"/>
                <a:ea typeface="DejaVu Sans"/>
              </a:rPr>
              <a:t>;</a:t>
            </a: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a:solidFill>
                  <a:srgbClr val="000000"/>
                </a:solidFill>
                <a:uFill>
                  <a:solidFill>
                    <a:srgbClr val="FFFFFF"/>
                  </a:solidFill>
                </a:uFill>
                <a:latin typeface="Century Schoolbook"/>
                <a:ea typeface="DejaVu Sans"/>
              </a:rPr>
              <a:t>return 0;</a:t>
            </a:r>
            <a:endParaRPr lang="en-IN" sz="1600" b="0" strike="noStrike" spc="-1" dirty="0">
              <a:solidFill>
                <a:srgbClr val="000000"/>
              </a:solidFill>
              <a:uFill>
                <a:solidFill>
                  <a:srgbClr val="FFFFFF"/>
                </a:solidFill>
              </a:uFill>
              <a:latin typeface="Arial"/>
            </a:endParaRPr>
          </a:p>
          <a:p>
            <a:pPr algn="just">
              <a:lnSpc>
                <a:spcPct val="100000"/>
              </a:lnSpc>
            </a:pPr>
            <a:r>
              <a:rPr lang="en-IN" sz="2000" b="0" strike="noStrike" spc="-1" dirty="0">
                <a:solidFill>
                  <a:srgbClr val="000000"/>
                </a:solidFill>
                <a:uFill>
                  <a:solidFill>
                    <a:srgbClr val="FFFFFF"/>
                  </a:solidFill>
                </a:uFill>
                <a:latin typeface="Century Schoolbook"/>
                <a:ea typeface="DejaVu Sans"/>
              </a:rPr>
              <a:t>}</a:t>
            </a:r>
            <a:endParaRPr lang="en-IN" sz="1600" b="0" strike="noStrike" spc="-1" dirty="0">
              <a:solidFill>
                <a:srgbClr val="000000"/>
              </a:solidFill>
              <a:uFill>
                <a:solidFill>
                  <a:srgbClr val="FFFFFF"/>
                </a:solidFill>
              </a:uFill>
              <a:latin typeface="Arial"/>
            </a:endParaRPr>
          </a:p>
          <a:p>
            <a:pPr algn="just">
              <a:lnSpc>
                <a:spcPct val="100000"/>
              </a:lnSpc>
            </a:pPr>
            <a:endParaRPr lang="en-IN" sz="1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Pointers and Arrays</a:t>
            </a:r>
            <a:endParaRPr lang="en-IN" sz="1800" b="0" strike="noStrike" spc="-1">
              <a:solidFill>
                <a:srgbClr val="000000"/>
              </a:solidFill>
              <a:uFill>
                <a:solidFill>
                  <a:srgbClr val="FFFFFF"/>
                </a:solidFill>
              </a:uFill>
              <a:latin typeface="Arial"/>
            </a:endParaRPr>
          </a:p>
        </p:txBody>
      </p:sp>
      <p:sp>
        <p:nvSpPr>
          <p:cNvPr id="167"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There is a close association between pointers and arrays</a:t>
            </a: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smtClean="0">
                <a:solidFill>
                  <a:srgbClr val="000000"/>
                </a:solidFill>
                <a:uFill>
                  <a:solidFill>
                    <a:srgbClr val="FFFFFF"/>
                  </a:solidFill>
                </a:uFill>
                <a:latin typeface="Century Schoolbook"/>
                <a:ea typeface="DejaVu Sans"/>
              </a:rPr>
              <a:t>Example for how </a:t>
            </a:r>
            <a:r>
              <a:rPr lang="en-IN" sz="2400" b="0" strike="noStrike" spc="-1" dirty="0">
                <a:solidFill>
                  <a:srgbClr val="000000"/>
                </a:solidFill>
                <a:uFill>
                  <a:solidFill>
                    <a:srgbClr val="FFFFFF"/>
                  </a:solidFill>
                </a:uFill>
                <a:latin typeface="Century Schoolbook"/>
                <a:ea typeface="DejaVu Sans"/>
              </a:rPr>
              <a:t>array elements are accessed.</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#include &lt;</a:t>
            </a:r>
            <a:r>
              <a:rPr lang="en-IN" sz="2400" b="0" strike="noStrike" spc="-1" dirty="0" err="1">
                <a:solidFill>
                  <a:srgbClr val="000000"/>
                </a:solidFill>
                <a:uFill>
                  <a:solidFill>
                    <a:srgbClr val="FFFFFF"/>
                  </a:solidFill>
                </a:uFill>
                <a:latin typeface="Century Schoolbook"/>
                <a:ea typeface="DejaVu Sans"/>
              </a:rPr>
              <a:t>iostream</a:t>
            </a:r>
            <a:r>
              <a:rPr lang="en-IN" sz="2400" b="0" strike="noStrike" spc="-1" dirty="0">
                <a:solidFill>
                  <a:srgbClr val="000000"/>
                </a:solidFill>
                <a:uFill>
                  <a:solidFill>
                    <a:srgbClr val="FFFFFF"/>
                  </a:solidFill>
                </a:uFill>
                <a:latin typeface="Century Schoolbook"/>
                <a:ea typeface="DejaVu Sans"/>
              </a:rPr>
              <a:t>&gt;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using namespace </a:t>
            </a:r>
            <a:r>
              <a:rPr lang="en-IN" sz="2400" b="0" strike="noStrike" spc="-1" dirty="0" err="1">
                <a:solidFill>
                  <a:srgbClr val="000000"/>
                </a:solidFill>
                <a:uFill>
                  <a:solidFill>
                    <a:srgbClr val="FFFFFF"/>
                  </a:solidFill>
                </a:uFill>
                <a:latin typeface="Century Schoolbook"/>
                <a:ea typeface="DejaVu Sans"/>
              </a:rPr>
              <a:t>std</a:t>
            </a: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main()</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//array</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intarray</a:t>
            </a:r>
            <a:r>
              <a:rPr lang="en-IN" sz="2400" b="0" strike="noStrike" spc="-1" dirty="0">
                <a:solidFill>
                  <a:srgbClr val="000000"/>
                </a:solidFill>
                <a:uFill>
                  <a:solidFill>
                    <a:srgbClr val="FFFFFF"/>
                  </a:solidFill>
                </a:uFill>
                <a:latin typeface="Century Schoolbook"/>
                <a:ea typeface="DejaVu Sans"/>
              </a:rPr>
              <a:t>[5] = { 31, 54, 77, 52, 93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for(</a:t>
            </a: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j=0; j&lt;5; j++) //for each element,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cout</a:t>
            </a:r>
            <a:r>
              <a:rPr lang="en-IN" sz="2400" b="0" strike="noStrike" spc="-1" dirty="0">
                <a:solidFill>
                  <a:srgbClr val="000000"/>
                </a:solidFill>
                <a:uFill>
                  <a:solidFill>
                    <a:srgbClr val="FFFFFF"/>
                  </a:solidFill>
                </a:uFill>
                <a:latin typeface="Century Schoolbook"/>
                <a:ea typeface="DejaVu Sans"/>
              </a:rPr>
              <a:t> &lt;&lt; </a:t>
            </a:r>
            <a:r>
              <a:rPr lang="en-IN" sz="2400" b="0" strike="noStrike" spc="-1" dirty="0" err="1">
                <a:solidFill>
                  <a:srgbClr val="000000"/>
                </a:solidFill>
                <a:uFill>
                  <a:solidFill>
                    <a:srgbClr val="FFFFFF"/>
                  </a:solidFill>
                </a:uFill>
                <a:latin typeface="Century Schoolbook"/>
                <a:ea typeface="DejaVu Sans"/>
              </a:rPr>
              <a:t>intarray</a:t>
            </a:r>
            <a:r>
              <a:rPr lang="en-IN" sz="2400" b="0" strike="noStrike" spc="-1" dirty="0">
                <a:solidFill>
                  <a:srgbClr val="000000"/>
                </a:solidFill>
                <a:uFill>
                  <a:solidFill>
                    <a:srgbClr val="FFFFFF"/>
                  </a:solidFill>
                </a:uFill>
                <a:latin typeface="Century Schoolbook"/>
                <a:ea typeface="DejaVu Sans"/>
              </a:rPr>
              <a:t>[j] &lt;&lt; </a:t>
            </a:r>
            <a:r>
              <a:rPr lang="en-IN" sz="2400" b="0" strike="noStrike" spc="-1" dirty="0" err="1">
                <a:solidFill>
                  <a:srgbClr val="000000"/>
                </a:solidFill>
                <a:uFill>
                  <a:solidFill>
                    <a:srgbClr val="FFFFFF"/>
                  </a:solidFill>
                </a:uFill>
                <a:latin typeface="Century Schoolbook"/>
                <a:ea typeface="DejaVu Sans"/>
              </a:rPr>
              <a:t>endl</a:t>
            </a:r>
            <a:r>
              <a:rPr lang="en-IN" sz="2400" b="0" strike="noStrike" spc="-1" dirty="0">
                <a:solidFill>
                  <a:srgbClr val="000000"/>
                </a:solidFill>
                <a:uFill>
                  <a:solidFill>
                    <a:srgbClr val="FFFFFF"/>
                  </a:solidFill>
                </a:uFill>
                <a:latin typeface="Century Schoolbook"/>
                <a:ea typeface="DejaVu Sans"/>
              </a:rPr>
              <a:t>; //print value</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return 0;</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168" name="Picture 4"/>
          <p:cNvPicPr/>
          <p:nvPr/>
        </p:nvPicPr>
        <p:blipFill>
          <a:blip r:embed="rId2"/>
          <a:stretch/>
        </p:blipFill>
        <p:spPr>
          <a:xfrm>
            <a:off x="0" y="0"/>
            <a:ext cx="1141560" cy="1217880"/>
          </a:xfrm>
          <a:prstGeom prst="rect">
            <a:avLst/>
          </a:prstGeom>
          <a:ln>
            <a:noFill/>
          </a:ln>
        </p:spPr>
      </p:pic>
      <p:sp>
        <p:nvSpPr>
          <p:cNvPr id="169"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0"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Accessing Arrays using Pointers</a:t>
            </a:r>
            <a:endParaRPr lang="en-IN" sz="1800" b="0" strike="noStrike" spc="-1">
              <a:solidFill>
                <a:srgbClr val="000000"/>
              </a:solidFill>
              <a:uFill>
                <a:solidFill>
                  <a:srgbClr val="FFFFFF"/>
                </a:solidFill>
              </a:uFill>
              <a:latin typeface="Arial"/>
            </a:endParaRPr>
          </a:p>
        </p:txBody>
      </p:sp>
      <p:sp>
        <p:nvSpPr>
          <p:cNvPr id="171"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array elements can be accessed using pointer notation as well as array notation.</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#include &lt;</a:t>
            </a:r>
            <a:r>
              <a:rPr lang="en-IN" sz="2400" b="0" strike="noStrike" spc="-1" dirty="0" err="1">
                <a:solidFill>
                  <a:srgbClr val="000000"/>
                </a:solidFill>
                <a:uFill>
                  <a:solidFill>
                    <a:srgbClr val="FFFFFF"/>
                  </a:solidFill>
                </a:uFill>
                <a:latin typeface="Century Schoolbook"/>
                <a:ea typeface="DejaVu Sans"/>
              </a:rPr>
              <a:t>iostream</a:t>
            </a:r>
            <a:r>
              <a:rPr lang="en-IN" sz="2400" b="0" strike="noStrike" spc="-1" dirty="0">
                <a:solidFill>
                  <a:srgbClr val="000000"/>
                </a:solidFill>
                <a:uFill>
                  <a:solidFill>
                    <a:srgbClr val="FFFFFF"/>
                  </a:solidFill>
                </a:uFill>
                <a:latin typeface="Century Schoolbook"/>
                <a:ea typeface="DejaVu Sans"/>
              </a:rPr>
              <a:t>&gt;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using namespace </a:t>
            </a:r>
            <a:r>
              <a:rPr lang="en-IN" sz="2400" b="0" strike="noStrike" spc="-1" dirty="0" err="1">
                <a:solidFill>
                  <a:srgbClr val="000000"/>
                </a:solidFill>
                <a:uFill>
                  <a:solidFill>
                    <a:srgbClr val="FFFFFF"/>
                  </a:solidFill>
                </a:uFill>
                <a:latin typeface="Century Schoolbook"/>
                <a:ea typeface="DejaVu Sans"/>
              </a:rPr>
              <a:t>std</a:t>
            </a: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main()</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//array</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a:t>
            </a:r>
            <a:r>
              <a:rPr lang="en-IN" sz="2400" b="0" strike="noStrike" spc="-1" dirty="0" err="1">
                <a:solidFill>
                  <a:srgbClr val="000000"/>
                </a:solidFill>
                <a:uFill>
                  <a:solidFill>
                    <a:srgbClr val="FFFFFF"/>
                  </a:solidFill>
                </a:uFill>
                <a:latin typeface="Century Schoolbook"/>
                <a:ea typeface="DejaVu Sans"/>
              </a:rPr>
              <a:t>intarray</a:t>
            </a:r>
            <a:r>
              <a:rPr lang="en-IN" sz="2400" b="0" strike="noStrike" spc="-1" dirty="0">
                <a:solidFill>
                  <a:srgbClr val="000000"/>
                </a:solidFill>
                <a:uFill>
                  <a:solidFill>
                    <a:srgbClr val="FFFFFF"/>
                  </a:solidFill>
                </a:uFill>
                <a:latin typeface="Century Schoolbook"/>
                <a:ea typeface="DejaVu Sans"/>
              </a:rPr>
              <a:t>[5] = { 31, 54, 77, 52, 93 };</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for(</a:t>
            </a:r>
            <a:r>
              <a:rPr lang="en-IN" sz="2400" b="0" strike="noStrike" spc="-1" dirty="0" err="1">
                <a:solidFill>
                  <a:srgbClr val="000000"/>
                </a:solidFill>
                <a:uFill>
                  <a:solidFill>
                    <a:srgbClr val="FFFFFF"/>
                  </a:solidFill>
                </a:uFill>
                <a:latin typeface="Century Schoolbook"/>
                <a:ea typeface="DejaVu Sans"/>
              </a:rPr>
              <a:t>int</a:t>
            </a:r>
            <a:r>
              <a:rPr lang="en-IN" sz="2400" b="0" strike="noStrike" spc="-1" dirty="0">
                <a:solidFill>
                  <a:srgbClr val="000000"/>
                </a:solidFill>
                <a:uFill>
                  <a:solidFill>
                    <a:srgbClr val="FFFFFF"/>
                  </a:solidFill>
                </a:uFill>
                <a:latin typeface="Century Schoolbook"/>
                <a:ea typeface="DejaVu Sans"/>
              </a:rPr>
              <a:t> j=0; j&lt;5; j++) //for each element,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err="1">
                <a:solidFill>
                  <a:srgbClr val="000000"/>
                </a:solidFill>
                <a:uFill>
                  <a:solidFill>
                    <a:srgbClr val="FFFFFF"/>
                  </a:solidFill>
                </a:uFill>
                <a:latin typeface="Century Schoolbook"/>
                <a:ea typeface="DejaVu Sans"/>
              </a:rPr>
              <a:t>cout</a:t>
            </a:r>
            <a:r>
              <a:rPr lang="en-IN" sz="2400" b="0" strike="noStrike" spc="-1" dirty="0">
                <a:solidFill>
                  <a:srgbClr val="000000"/>
                </a:solidFill>
                <a:uFill>
                  <a:solidFill>
                    <a:srgbClr val="FFFFFF"/>
                  </a:solidFill>
                </a:uFill>
                <a:latin typeface="Century Schoolbook"/>
                <a:ea typeface="DejaVu Sans"/>
              </a:rPr>
              <a:t> &lt;&lt; *(</a:t>
            </a:r>
            <a:r>
              <a:rPr lang="en-IN" sz="2400" b="0" strike="noStrike" spc="-1" dirty="0" err="1">
                <a:solidFill>
                  <a:srgbClr val="000000"/>
                </a:solidFill>
                <a:uFill>
                  <a:solidFill>
                    <a:srgbClr val="FFFFFF"/>
                  </a:solidFill>
                </a:uFill>
                <a:latin typeface="Century Schoolbook"/>
                <a:ea typeface="DejaVu Sans"/>
              </a:rPr>
              <a:t>intarray+j</a:t>
            </a:r>
            <a:r>
              <a:rPr lang="en-IN" sz="2400" b="0" strike="noStrike" spc="-1" dirty="0">
                <a:solidFill>
                  <a:srgbClr val="000000"/>
                </a:solidFill>
                <a:uFill>
                  <a:solidFill>
                    <a:srgbClr val="FFFFFF"/>
                  </a:solidFill>
                </a:uFill>
                <a:latin typeface="Century Schoolbook"/>
                <a:ea typeface="DejaVu Sans"/>
              </a:rPr>
              <a:t>) &lt;&lt; </a:t>
            </a:r>
            <a:r>
              <a:rPr lang="en-IN" sz="2400" b="0" strike="noStrike" spc="-1" dirty="0" err="1">
                <a:solidFill>
                  <a:srgbClr val="000000"/>
                </a:solidFill>
                <a:uFill>
                  <a:solidFill>
                    <a:srgbClr val="FFFFFF"/>
                  </a:solidFill>
                </a:uFill>
                <a:latin typeface="Century Schoolbook"/>
                <a:ea typeface="DejaVu Sans"/>
              </a:rPr>
              <a:t>endl</a:t>
            </a:r>
            <a:r>
              <a:rPr lang="en-IN" sz="2400" b="0" strike="noStrike" spc="-1" dirty="0">
                <a:solidFill>
                  <a:srgbClr val="000000"/>
                </a:solidFill>
                <a:uFill>
                  <a:solidFill>
                    <a:srgbClr val="FFFFFF"/>
                  </a:solidFill>
                </a:uFill>
                <a:latin typeface="Century Schoolbook"/>
                <a:ea typeface="DejaVu Sans"/>
              </a:rPr>
              <a:t>; //print value</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return 0;</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172" name="Picture 4"/>
          <p:cNvPicPr/>
          <p:nvPr/>
        </p:nvPicPr>
        <p:blipFill>
          <a:blip r:embed="rId2"/>
          <a:stretch/>
        </p:blipFill>
        <p:spPr>
          <a:xfrm>
            <a:off x="0" y="0"/>
            <a:ext cx="1141560" cy="1217880"/>
          </a:xfrm>
          <a:prstGeom prst="rect">
            <a:avLst/>
          </a:prstGeom>
          <a:ln>
            <a:noFill/>
          </a:ln>
        </p:spPr>
      </p:pic>
      <p:sp>
        <p:nvSpPr>
          <p:cNvPr id="173"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Another example</a:t>
            </a:r>
            <a:endParaRPr lang="en-IN" sz="1800" b="0" strike="noStrike" spc="-1">
              <a:solidFill>
                <a:srgbClr val="000000"/>
              </a:solidFill>
              <a:uFill>
                <a:solidFill>
                  <a:srgbClr val="FFFFFF"/>
                </a:solidFill>
              </a:uFill>
              <a:latin typeface="Arial"/>
            </a:endParaRPr>
          </a:p>
        </p:txBody>
      </p:sp>
      <p:sp>
        <p:nvSpPr>
          <p:cNvPr id="175"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a:solidFill>
                  <a:srgbClr val="000000"/>
                </a:solidFill>
                <a:uFill>
                  <a:solidFill>
                    <a:srgbClr val="FFFFFF"/>
                  </a:solidFill>
                </a:uFill>
                <a:latin typeface="Century Schoolbook"/>
                <a:ea typeface="DejaVu Sans"/>
              </a:rPr>
              <a:t>#include&lt;iostream&gt;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using namespace std;</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int main()</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int a[5]={1,2,3,4,5};</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int *p;</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p=a;</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cout&lt;&lt;"Printing the element inside the array using array:";</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for(int i=0;i&lt;5;i++)</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cout&lt;&lt;"\n"&lt;&lt;*p;</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p++;</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return 0;</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176" name="Picture 4"/>
          <p:cNvPicPr/>
          <p:nvPr/>
        </p:nvPicPr>
        <p:blipFill>
          <a:blip r:embed="rId2"/>
          <a:stretch/>
        </p:blipFill>
        <p:spPr>
          <a:xfrm>
            <a:off x="0" y="0"/>
            <a:ext cx="1141560" cy="1217880"/>
          </a:xfrm>
          <a:prstGeom prst="rect">
            <a:avLst/>
          </a:prstGeom>
          <a:ln>
            <a:noFill/>
          </a:ln>
        </p:spPr>
      </p:pic>
      <p:sp>
        <p:nvSpPr>
          <p:cNvPr id="177"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 Pointer &amp; function</a:t>
            </a:r>
            <a:endParaRPr lang="en-IN" sz="1800" b="0" strike="noStrike" spc="-1">
              <a:solidFill>
                <a:srgbClr val="000000"/>
              </a:solidFill>
              <a:uFill>
                <a:solidFill>
                  <a:srgbClr val="FFFFFF"/>
                </a:solidFill>
              </a:uFill>
              <a:latin typeface="Arial"/>
            </a:endParaRPr>
          </a:p>
        </p:txBody>
      </p:sp>
      <p:sp>
        <p:nvSpPr>
          <p:cNvPr id="179" name="CustomShape 2"/>
          <p:cNvSpPr/>
          <p:nvPr/>
        </p:nvSpPr>
        <p:spPr>
          <a:xfrm>
            <a:off x="0" y="1219320"/>
            <a:ext cx="9142560" cy="190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there are three ways to pass arguments to a function:</a:t>
            </a:r>
            <a:r>
              <a:rPr lang="en-IN" sz="2400" b="1" i="1" strike="noStrike" spc="-1">
                <a:solidFill>
                  <a:srgbClr val="000000"/>
                </a:solidFill>
                <a:uFill>
                  <a:solidFill>
                    <a:srgbClr val="FFFFFF"/>
                  </a:solidFill>
                </a:uFill>
                <a:latin typeface="Century Schoolbook"/>
                <a:ea typeface="DejaVu Sans"/>
              </a:rPr>
              <a:t> by value, by reference, and by pointer.</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1" strike="noStrike" spc="-1">
                <a:solidFill>
                  <a:srgbClr val="000000"/>
                </a:solidFill>
                <a:uFill>
                  <a:solidFill>
                    <a:srgbClr val="FFFFFF"/>
                  </a:solidFill>
                </a:uFill>
                <a:latin typeface="Century Schoolbook"/>
                <a:ea typeface="DejaVu Sans"/>
              </a:rPr>
              <a:t>Passing Simple Variables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180" name="Picture 4"/>
          <p:cNvPicPr/>
          <p:nvPr/>
        </p:nvPicPr>
        <p:blipFill>
          <a:blip r:embed="rId2"/>
          <a:stretch/>
        </p:blipFill>
        <p:spPr>
          <a:xfrm>
            <a:off x="0" y="0"/>
            <a:ext cx="1141560" cy="1217880"/>
          </a:xfrm>
          <a:prstGeom prst="rect">
            <a:avLst/>
          </a:prstGeom>
          <a:ln>
            <a:noFill/>
          </a:ln>
        </p:spPr>
      </p:pic>
      <p:sp>
        <p:nvSpPr>
          <p:cNvPr id="181"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182" name="CustomShape 4"/>
          <p:cNvSpPr/>
          <p:nvPr/>
        </p:nvSpPr>
        <p:spPr>
          <a:xfrm>
            <a:off x="249840" y="3200400"/>
            <a:ext cx="5978880" cy="283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000" b="0" strike="noStrike" spc="-1">
                <a:solidFill>
                  <a:srgbClr val="000000"/>
                </a:solidFill>
                <a:uFill>
                  <a:solidFill>
                    <a:srgbClr val="FFFFFF"/>
                  </a:solidFill>
                </a:uFill>
                <a:latin typeface="Century Schoolbook"/>
                <a:ea typeface="DejaVu Sans"/>
              </a:rPr>
              <a:t>int main()</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void centimize(double&amp;); //prototype</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double var = 10.0; //var has value of 10 inches</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cout &lt;&lt; “var = “ &lt;&lt; var &lt;&lt; “ inches” &lt;&lt; endl;</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centimize(var); //change var to centimeters</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cout &lt;&lt; “var = “ &lt;&lt; var &lt;&lt; “ centimeters” &lt;&lt; endl;</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return 0;</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Trebuchet MS"/>
                <a:ea typeface="DejaVu Sans"/>
              </a:rPr>
              <a:t>Passing Simple Variables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184"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a:solidFill>
                  <a:srgbClr val="000000"/>
                </a:solidFill>
                <a:uFill>
                  <a:solidFill>
                    <a:srgbClr val="FFFFFF"/>
                  </a:solidFill>
                </a:uFill>
                <a:latin typeface="Century Schoolbook"/>
                <a:ea typeface="DejaVu Sans"/>
              </a:rPr>
              <a:t>#include&lt;iostream&gt;</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using namespace std;</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int main()</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void centimize(double&amp;);                 //prototype</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double var = 10.0;                              //var has value of 10 inches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cout &lt;&lt; "var ="&lt;&lt; var &lt;&lt; "inches" &lt;&lt; endl;</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centimize(var);                                  //change var to centimeters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cout &lt;&lt; "var = " &lt;&lt; var &lt;&lt; "centimeters" &lt;&lt; endl;</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return 0;</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void centimize(double&amp; v)</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v *= 2.54; //v is the same as var</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185" name="Picture 4"/>
          <p:cNvPicPr/>
          <p:nvPr/>
        </p:nvPicPr>
        <p:blipFill>
          <a:blip r:embed="rId2"/>
          <a:stretch/>
        </p:blipFill>
        <p:spPr>
          <a:xfrm>
            <a:off x="0" y="0"/>
            <a:ext cx="1141560" cy="1217880"/>
          </a:xfrm>
          <a:prstGeom prst="rect">
            <a:avLst/>
          </a:prstGeom>
          <a:ln>
            <a:noFill/>
          </a:ln>
        </p:spPr>
      </p:pic>
      <p:sp>
        <p:nvSpPr>
          <p:cNvPr id="186"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Argument passed pointer</a:t>
            </a:r>
            <a:endParaRPr lang="en-IN" sz="1800" b="0" strike="noStrike" spc="-1">
              <a:solidFill>
                <a:srgbClr val="000000"/>
              </a:solidFill>
              <a:uFill>
                <a:solidFill>
                  <a:srgbClr val="FFFFFF"/>
                </a:solidFill>
              </a:uFill>
              <a:latin typeface="Arial"/>
            </a:endParaRPr>
          </a:p>
        </p:txBody>
      </p:sp>
      <p:sp>
        <p:nvSpPr>
          <p:cNvPr id="188"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a:solidFill>
                  <a:srgbClr val="000000"/>
                </a:solidFill>
                <a:uFill>
                  <a:solidFill>
                    <a:srgbClr val="FFFFFF"/>
                  </a:solidFill>
                </a:uFill>
                <a:latin typeface="Century Schoolbook"/>
                <a:ea typeface="DejaVu Sans"/>
              </a:rPr>
              <a:t>int main()</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void centimize(double*);                  //prototype</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double var = 10.0;                            //var has value of 10 inches</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cout &lt;&lt; "val=" &lt;&lt; var &lt;&lt; "inches" &lt;&lt; endl;</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centimize(&amp;var); //change var to centimeters</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cout &lt;&lt; "var=" &lt;&lt; var &lt;&lt; "centimeters" &lt;&lt; endl;</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return 0;</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void centimize(double* ptrd)</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*ptrd *= 2.54;                       //*ptrd is the same as var</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189" name="Picture 4"/>
          <p:cNvPicPr/>
          <p:nvPr/>
        </p:nvPicPr>
        <p:blipFill>
          <a:blip r:embed="rId2"/>
          <a:stretch/>
        </p:blipFill>
        <p:spPr>
          <a:xfrm>
            <a:off x="0" y="0"/>
            <a:ext cx="1141560" cy="1217880"/>
          </a:xfrm>
          <a:prstGeom prst="rect">
            <a:avLst/>
          </a:prstGeom>
          <a:ln>
            <a:noFill/>
          </a:ln>
        </p:spPr>
      </p:pic>
      <p:sp>
        <p:nvSpPr>
          <p:cNvPr id="190"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1143000" y="0"/>
            <a:ext cx="7971480" cy="60894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Variables</a:t>
            </a:r>
            <a:endParaRPr lang="en-IN" sz="1800" b="0" strike="noStrike" spc="-1">
              <a:solidFill>
                <a:srgbClr val="000000"/>
              </a:solidFill>
              <a:uFill>
                <a:solidFill>
                  <a:srgbClr val="FFFFFF"/>
                </a:solidFill>
              </a:uFill>
              <a:latin typeface="Arial"/>
            </a:endParaRPr>
          </a:p>
        </p:txBody>
      </p:sp>
      <p:sp>
        <p:nvSpPr>
          <p:cNvPr id="58" name="CustomShape 2"/>
          <p:cNvSpPr/>
          <p:nvPr/>
        </p:nvSpPr>
        <p:spPr>
          <a:xfrm>
            <a:off x="0" y="608940"/>
            <a:ext cx="9142560" cy="5802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smtClean="0">
                <a:solidFill>
                  <a:srgbClr val="000000"/>
                </a:solidFill>
                <a:uFill>
                  <a:solidFill>
                    <a:srgbClr val="FFFFFF"/>
                  </a:solidFill>
                </a:uFill>
                <a:latin typeface="Century Schoolbook"/>
                <a:ea typeface="DejaVu Sans"/>
              </a:rPr>
              <a:t>A </a:t>
            </a:r>
            <a:r>
              <a:rPr lang="en-IN" sz="2400" b="0" strike="noStrike" spc="-1" dirty="0">
                <a:solidFill>
                  <a:srgbClr val="000000"/>
                </a:solidFill>
                <a:uFill>
                  <a:solidFill>
                    <a:srgbClr val="FFFFFF"/>
                  </a:solidFill>
                </a:uFill>
                <a:latin typeface="Century Schoolbook"/>
                <a:ea typeface="DejaVu Sans"/>
              </a:rPr>
              <a:t>pointer declaration consists of a base type, an </a:t>
            </a:r>
            <a:r>
              <a:rPr lang="en-IN" sz="2400" b="0" strike="noStrike" spc="-1" dirty="0">
                <a:solidFill>
                  <a:srgbClr val="FF0000"/>
                </a:solidFill>
                <a:uFill>
                  <a:solidFill>
                    <a:srgbClr val="FFFFFF"/>
                  </a:solidFill>
                </a:uFill>
                <a:latin typeface="Century Schoolbook"/>
                <a:ea typeface="DejaVu Sans"/>
              </a:rPr>
              <a:t>*</a:t>
            </a:r>
            <a:r>
              <a:rPr lang="en-IN" sz="2400" b="0" strike="noStrike" spc="-1" dirty="0">
                <a:solidFill>
                  <a:srgbClr val="000000"/>
                </a:solidFill>
                <a:uFill>
                  <a:solidFill>
                    <a:srgbClr val="FFFFFF"/>
                  </a:solidFill>
                </a:uFill>
                <a:latin typeface="Century Schoolbook"/>
                <a:ea typeface="DejaVu Sans"/>
              </a:rPr>
              <a:t>, and the variable name. The general form for declaring a pointer variable is</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a:t>
            </a:r>
            <a:r>
              <a:rPr lang="en-IN" sz="2400" b="1" strike="noStrike" spc="-1" dirty="0">
                <a:solidFill>
                  <a:srgbClr val="000000"/>
                </a:solidFill>
                <a:uFill>
                  <a:solidFill>
                    <a:srgbClr val="FFFFFF"/>
                  </a:solidFill>
                </a:uFill>
                <a:latin typeface="Century Schoolbook"/>
                <a:ea typeface="DejaVu Sans"/>
              </a:rPr>
              <a:t>type </a:t>
            </a:r>
            <a:r>
              <a:rPr lang="en-IN" sz="2400" b="1" strike="noStrike" spc="-1" dirty="0" smtClean="0">
                <a:solidFill>
                  <a:srgbClr val="000000"/>
                </a:solidFill>
                <a:uFill>
                  <a:solidFill>
                    <a:srgbClr val="FFFFFF"/>
                  </a:solidFill>
                </a:uFill>
                <a:latin typeface="Century Schoolbook"/>
                <a:ea typeface="DejaVu Sans"/>
              </a:rPr>
              <a:t>*</a:t>
            </a:r>
            <a:r>
              <a:rPr lang="en-IN" sz="2400" b="1" strike="noStrike" spc="-1" dirty="0" err="1" smtClean="0">
                <a:solidFill>
                  <a:srgbClr val="000000"/>
                </a:solidFill>
                <a:uFill>
                  <a:solidFill>
                    <a:srgbClr val="FFFFFF"/>
                  </a:solidFill>
                </a:uFill>
                <a:latin typeface="Century Schoolbook"/>
                <a:ea typeface="DejaVu Sans"/>
              </a:rPr>
              <a:t>var</a:t>
            </a:r>
            <a:r>
              <a:rPr lang="en-IN" sz="2400" b="1" strike="noStrike" spc="-1" dirty="0" smtClean="0">
                <a:solidFill>
                  <a:srgbClr val="000000"/>
                </a:solidFill>
                <a:uFill>
                  <a:solidFill>
                    <a:srgbClr val="FFFFFF"/>
                  </a:solidFill>
                </a:uFill>
                <a:latin typeface="Century Schoolbook"/>
                <a:ea typeface="DejaVu Sans"/>
              </a:rPr>
              <a:t>-name</a:t>
            </a:r>
            <a:r>
              <a:rPr lang="en-IN" sz="2400" b="1"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smtClean="0">
                <a:solidFill>
                  <a:srgbClr val="000000"/>
                </a:solidFill>
                <a:uFill>
                  <a:solidFill>
                    <a:srgbClr val="FFFFFF"/>
                  </a:solidFill>
                </a:uFill>
                <a:latin typeface="Century Schoolbook"/>
                <a:ea typeface="DejaVu Sans"/>
              </a:rPr>
              <a:t>Type may </a:t>
            </a:r>
            <a:r>
              <a:rPr lang="en-IN" sz="2400" b="0" strike="noStrike" spc="-1" dirty="0">
                <a:solidFill>
                  <a:srgbClr val="000000"/>
                </a:solidFill>
                <a:uFill>
                  <a:solidFill>
                    <a:srgbClr val="FFFFFF"/>
                  </a:solidFill>
                </a:uFill>
                <a:latin typeface="Century Schoolbook"/>
                <a:ea typeface="DejaVu Sans"/>
              </a:rPr>
              <a:t>be any valid type. </a:t>
            </a:r>
            <a:endParaRPr lang="en-IN" sz="2400" b="0" strike="noStrike" spc="-1" dirty="0" smtClean="0">
              <a:solidFill>
                <a:srgbClr val="000000"/>
              </a:solidFill>
              <a:uFill>
                <a:solidFill>
                  <a:srgbClr val="FFFFFF"/>
                </a:solidFill>
              </a:uFill>
              <a:latin typeface="Century Schoolbook"/>
              <a:ea typeface="DejaVu Sans"/>
            </a:endParaRPr>
          </a:p>
          <a:p>
            <a:pPr marL="800280" lvl="1" indent="-341640" algn="just">
              <a:buClr>
                <a:srgbClr val="000000"/>
              </a:buClr>
              <a:buFont typeface="Wingdings" charset="2"/>
              <a:buChar char=""/>
            </a:pPr>
            <a:r>
              <a:rPr lang="en-IN" spc="-1" dirty="0" smtClean="0">
                <a:solidFill>
                  <a:srgbClr val="000000"/>
                </a:solidFill>
                <a:uFill>
                  <a:solidFill>
                    <a:srgbClr val="FFFFFF"/>
                  </a:solidFill>
                </a:uFill>
                <a:latin typeface="Century Schoolbook"/>
              </a:rPr>
              <a:t>E.g. </a:t>
            </a:r>
            <a:r>
              <a:rPr lang="en-US" dirty="0" err="1" smtClean="0"/>
              <a:t>int</a:t>
            </a:r>
            <a:r>
              <a:rPr lang="en-US" dirty="0" smtClean="0"/>
              <a:t> *</a:t>
            </a:r>
            <a:r>
              <a:rPr lang="en-US" dirty="0" err="1" smtClean="0"/>
              <a:t>ip</a:t>
            </a:r>
            <a:r>
              <a:rPr lang="en-US" dirty="0" smtClean="0"/>
              <a:t>; // pointer to an integer </a:t>
            </a:r>
          </a:p>
          <a:p>
            <a:pPr marL="800280" lvl="1" indent="-341640" algn="just">
              <a:buClr>
                <a:srgbClr val="000000"/>
              </a:buClr>
              <a:buFont typeface="Wingdings" charset="2"/>
              <a:buChar char=""/>
            </a:pPr>
            <a:r>
              <a:rPr lang="en-US" dirty="0" smtClean="0"/>
              <a:t>double *</a:t>
            </a:r>
            <a:r>
              <a:rPr lang="en-US" dirty="0" err="1" smtClean="0"/>
              <a:t>dp</a:t>
            </a:r>
            <a:r>
              <a:rPr lang="en-US" dirty="0" smtClean="0"/>
              <a:t>; // pointer to a double </a:t>
            </a:r>
          </a:p>
          <a:p>
            <a:pPr marL="800280" lvl="1" indent="-341640" algn="just">
              <a:buClr>
                <a:srgbClr val="000000"/>
              </a:buClr>
              <a:buFont typeface="Wingdings" charset="2"/>
              <a:buChar char=""/>
            </a:pPr>
            <a:r>
              <a:rPr lang="en-US" dirty="0" smtClean="0"/>
              <a:t>float *</a:t>
            </a:r>
            <a:r>
              <a:rPr lang="en-US" dirty="0" err="1" smtClean="0"/>
              <a:t>fp</a:t>
            </a:r>
            <a:r>
              <a:rPr lang="en-US" dirty="0" smtClean="0"/>
              <a:t>; // pointer to a float </a:t>
            </a:r>
          </a:p>
          <a:p>
            <a:pPr marL="800280" lvl="1" indent="-341640" algn="just">
              <a:buClr>
                <a:srgbClr val="000000"/>
              </a:buClr>
              <a:buFont typeface="Wingdings" charset="2"/>
              <a:buChar char=""/>
            </a:pPr>
            <a:r>
              <a:rPr lang="en-US" dirty="0" smtClean="0"/>
              <a:t>char *</a:t>
            </a:r>
            <a:r>
              <a:rPr lang="en-US" dirty="0" err="1" smtClean="0"/>
              <a:t>ch</a:t>
            </a:r>
            <a:r>
              <a:rPr lang="en-US" dirty="0" smtClean="0"/>
              <a:t> // pointer to character</a:t>
            </a:r>
            <a:endParaRPr lang="en-IN"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The name of the pointer variable is specified by name</a:t>
            </a: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The base type of the pointer defines what type of variables the pointer can point to.</a:t>
            </a: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Technically, any type of pointer can point anywhere in </a:t>
            </a:r>
            <a:r>
              <a:rPr lang="en-IN" sz="2400" b="0" strike="noStrike" spc="-1" dirty="0" smtClean="0">
                <a:solidFill>
                  <a:srgbClr val="000000"/>
                </a:solidFill>
                <a:uFill>
                  <a:solidFill>
                    <a:srgbClr val="FFFFFF"/>
                  </a:solidFill>
                </a:uFill>
                <a:latin typeface="Century Schoolbook"/>
                <a:ea typeface="DejaVu Sans"/>
              </a:rPr>
              <a:t>memory</a:t>
            </a:r>
          </a:p>
          <a:p>
            <a:pPr marL="343080" indent="-341640" algn="just">
              <a:lnSpc>
                <a:spcPct val="100000"/>
              </a:lnSpc>
              <a:buClr>
                <a:srgbClr val="000000"/>
              </a:buClr>
              <a:buFont typeface="Wingdings" charset="2"/>
              <a:buChar char=""/>
            </a:pPr>
            <a:r>
              <a:rPr lang="en-US" sz="2400" dirty="0" smtClean="0"/>
              <a:t>The actual data type of the value of all pointers, whether integer, float, character, or otherwise, is the same, a long hexadecimal number that represents a memory address</a:t>
            </a:r>
            <a:endParaRPr lang="en-IN" sz="24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240" cy="564600"/>
          </a:xfrm>
        </p:spPr>
        <p:txBody>
          <a:bodyPr/>
          <a:lstStyle/>
          <a:p>
            <a:r>
              <a:rPr lang="en-US" b="1" dirty="0"/>
              <a:t>An Array of Pointers to Objects</a:t>
            </a:r>
            <a:endParaRPr lang="en-US" dirty="0"/>
          </a:p>
        </p:txBody>
      </p:sp>
      <p:sp>
        <p:nvSpPr>
          <p:cNvPr id="3" name="Subtitle 2"/>
          <p:cNvSpPr>
            <a:spLocks noGrp="1"/>
          </p:cNvSpPr>
          <p:nvPr>
            <p:ph type="subTitle"/>
          </p:nvPr>
        </p:nvSpPr>
        <p:spPr>
          <a:xfrm>
            <a:off x="526473" y="533400"/>
            <a:ext cx="8229240" cy="533400"/>
          </a:xfrm>
        </p:spPr>
        <p:txBody>
          <a:bodyPr anchor="t" anchorCtr="0"/>
          <a:lstStyle/>
          <a:p>
            <a:r>
              <a:rPr lang="en-US" dirty="0"/>
              <a:t>This </a:t>
            </a:r>
            <a:r>
              <a:rPr lang="en-US" dirty="0" smtClean="0"/>
              <a:t>arrangement allows </a:t>
            </a:r>
            <a:r>
              <a:rPr lang="en-US" dirty="0"/>
              <a:t>easy access to </a:t>
            </a:r>
            <a:r>
              <a:rPr lang="en-US" dirty="0" smtClean="0"/>
              <a:t>a group of objects and </a:t>
            </a:r>
            <a:r>
              <a:rPr lang="en-US" dirty="0"/>
              <a:t>is more flexible than placing the objects </a:t>
            </a:r>
            <a:r>
              <a:rPr lang="en-US" dirty="0" smtClean="0"/>
              <a:t>themselves in </a:t>
            </a:r>
            <a:r>
              <a:rPr lang="en-US" dirty="0"/>
              <a:t>an array.</a:t>
            </a:r>
          </a:p>
        </p:txBody>
      </p:sp>
      <p:sp>
        <p:nvSpPr>
          <p:cNvPr id="4" name="TextBox 3"/>
          <p:cNvSpPr txBox="1"/>
          <p:nvPr/>
        </p:nvSpPr>
        <p:spPr>
          <a:xfrm>
            <a:off x="457200" y="1371600"/>
            <a:ext cx="6019800" cy="5355312"/>
          </a:xfrm>
          <a:prstGeom prst="rect">
            <a:avLst/>
          </a:prstGeom>
          <a:noFill/>
        </p:spPr>
        <p:txBody>
          <a:bodyPr wrap="square" rtlCol="0">
            <a:spAutoFit/>
          </a:bodyPr>
          <a:lstStyle/>
          <a:p>
            <a:r>
              <a:rPr lang="en-US" dirty="0"/>
              <a:t>// ptrobjs.cpp</a:t>
            </a:r>
          </a:p>
          <a:p>
            <a:r>
              <a:rPr lang="en-US" dirty="0"/>
              <a:t>// array of pointers to objects</a:t>
            </a:r>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smtClean="0"/>
              <a:t>class </a:t>
            </a:r>
            <a:r>
              <a:rPr lang="en-US" dirty="0" smtClean="0"/>
              <a:t>person	 </a:t>
            </a:r>
            <a:r>
              <a:rPr lang="en-US" dirty="0"/>
              <a:t>//class of persons</a:t>
            </a:r>
          </a:p>
          <a:p>
            <a:r>
              <a:rPr lang="en-US" dirty="0"/>
              <a:t>{</a:t>
            </a:r>
          </a:p>
          <a:p>
            <a:r>
              <a:rPr lang="en-US" dirty="0" smtClean="0"/>
              <a:t>	protected</a:t>
            </a:r>
            <a:r>
              <a:rPr lang="en-US" dirty="0"/>
              <a:t>:</a:t>
            </a:r>
          </a:p>
          <a:p>
            <a:r>
              <a:rPr lang="en-US" dirty="0" smtClean="0"/>
              <a:t>	char </a:t>
            </a:r>
            <a:r>
              <a:rPr lang="en-US" dirty="0"/>
              <a:t>name[40]; //person’s name</a:t>
            </a:r>
          </a:p>
          <a:p>
            <a:r>
              <a:rPr lang="en-US" dirty="0" smtClean="0"/>
              <a:t>	public</a:t>
            </a:r>
            <a:r>
              <a:rPr lang="en-US" dirty="0"/>
              <a:t>:</a:t>
            </a:r>
          </a:p>
          <a:p>
            <a:r>
              <a:rPr lang="en-US" dirty="0" smtClean="0"/>
              <a:t>	void </a:t>
            </a:r>
            <a:r>
              <a:rPr lang="en-US" dirty="0" err="1"/>
              <a:t>setName</a:t>
            </a:r>
            <a:r>
              <a:rPr lang="en-US" dirty="0"/>
              <a:t>() //set the name</a:t>
            </a:r>
          </a:p>
          <a:p>
            <a:r>
              <a:rPr lang="en-US" dirty="0" smtClean="0"/>
              <a:t>	{</a:t>
            </a:r>
            <a:endParaRPr lang="en-US" dirty="0"/>
          </a:p>
          <a:p>
            <a:r>
              <a:rPr lang="en-US" dirty="0" smtClean="0"/>
              <a:t>	    </a:t>
            </a:r>
            <a:r>
              <a:rPr lang="en-US" dirty="0" err="1" smtClean="0"/>
              <a:t>cout</a:t>
            </a:r>
            <a:r>
              <a:rPr lang="en-US" dirty="0" smtClean="0"/>
              <a:t> </a:t>
            </a:r>
            <a:r>
              <a:rPr lang="en-US" dirty="0"/>
              <a:t>&lt;&lt; “Enter name: “;</a:t>
            </a:r>
          </a:p>
          <a:p>
            <a:r>
              <a:rPr lang="en-US" dirty="0" smtClean="0"/>
              <a:t>	    </a:t>
            </a:r>
            <a:r>
              <a:rPr lang="en-US" dirty="0" err="1" smtClean="0"/>
              <a:t>cin</a:t>
            </a:r>
            <a:r>
              <a:rPr lang="en-US" dirty="0" smtClean="0"/>
              <a:t> </a:t>
            </a:r>
            <a:r>
              <a:rPr lang="en-US" dirty="0"/>
              <a:t>&gt;&gt; name;</a:t>
            </a:r>
          </a:p>
          <a:p>
            <a:r>
              <a:rPr lang="en-US" dirty="0" smtClean="0"/>
              <a:t>	}</a:t>
            </a:r>
            <a:endParaRPr lang="en-US" dirty="0"/>
          </a:p>
          <a:p>
            <a:r>
              <a:rPr lang="en-US" dirty="0" smtClean="0"/>
              <a:t>	void </a:t>
            </a:r>
            <a:r>
              <a:rPr lang="en-US" dirty="0" err="1"/>
              <a:t>printName</a:t>
            </a:r>
            <a:r>
              <a:rPr lang="en-US" dirty="0"/>
              <a:t>() //get the name</a:t>
            </a:r>
          </a:p>
          <a:p>
            <a:r>
              <a:rPr lang="en-US" dirty="0" smtClean="0"/>
              <a:t>	{</a:t>
            </a:r>
            <a:endParaRPr lang="en-US" dirty="0"/>
          </a:p>
          <a:p>
            <a:r>
              <a:rPr lang="en-US" dirty="0" smtClean="0"/>
              <a:t>	   </a:t>
            </a:r>
            <a:r>
              <a:rPr lang="en-US" dirty="0" err="1" smtClean="0"/>
              <a:t>cout</a:t>
            </a:r>
            <a:r>
              <a:rPr lang="en-US" dirty="0" smtClean="0"/>
              <a:t> </a:t>
            </a:r>
            <a:r>
              <a:rPr lang="en-US" dirty="0"/>
              <a:t>&lt;&lt; “\n Name is: “ &lt;&lt; name;</a:t>
            </a:r>
          </a:p>
          <a:p>
            <a:r>
              <a:rPr lang="en-US" dirty="0" smtClean="0"/>
              <a:t>	}</a:t>
            </a:r>
            <a:endParaRPr lang="en-US" dirty="0"/>
          </a:p>
          <a:p>
            <a:r>
              <a:rPr lang="en-US" dirty="0"/>
              <a:t>};</a:t>
            </a:r>
          </a:p>
        </p:txBody>
      </p:sp>
    </p:spTree>
    <p:extLst>
      <p:ext uri="{BB962C8B-B14F-4D97-AF65-F5344CB8AC3E}">
        <p14:creationId xmlns:p14="http://schemas.microsoft.com/office/powerpoint/2010/main" val="16111577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724400" y="533400"/>
            <a:ext cx="3962040" cy="2209800"/>
          </a:xfrm>
        </p:spPr>
        <p:txBody>
          <a:bodyPr anchor="t" anchorCtr="0"/>
          <a:lstStyle/>
          <a:p>
            <a:r>
              <a:rPr lang="en-US" dirty="0"/>
              <a:t>for(</a:t>
            </a:r>
            <a:r>
              <a:rPr lang="en-US" dirty="0" err="1"/>
              <a:t>int</a:t>
            </a:r>
            <a:r>
              <a:rPr lang="en-US" dirty="0"/>
              <a:t> j=0; j&lt;n; j++) //print names of</a:t>
            </a:r>
          </a:p>
          <a:p>
            <a:r>
              <a:rPr lang="en-US" dirty="0"/>
              <a:t>{ </a:t>
            </a:r>
            <a:r>
              <a:rPr lang="en-US" dirty="0" smtClean="0"/>
              <a:t>                             //</a:t>
            </a:r>
            <a:r>
              <a:rPr lang="en-US" dirty="0"/>
              <a:t>all persons</a:t>
            </a:r>
          </a:p>
          <a:p>
            <a:r>
              <a:rPr lang="en-US" dirty="0" err="1"/>
              <a:t>cout</a:t>
            </a:r>
            <a:r>
              <a:rPr lang="en-US" dirty="0"/>
              <a:t> &lt;&lt; “\</a:t>
            </a:r>
            <a:r>
              <a:rPr lang="en-US" dirty="0" err="1"/>
              <a:t>nPerson</a:t>
            </a:r>
            <a:r>
              <a:rPr lang="en-US" dirty="0"/>
              <a:t> number “ &lt;&lt; j+1;</a:t>
            </a:r>
          </a:p>
          <a:p>
            <a:r>
              <a:rPr lang="en-US" dirty="0" err="1">
                <a:solidFill>
                  <a:srgbClr val="FF0000"/>
                </a:solidFill>
              </a:rPr>
              <a:t>persPtr</a:t>
            </a:r>
            <a:r>
              <a:rPr lang="en-US" dirty="0">
                <a:solidFill>
                  <a:srgbClr val="FF0000"/>
                </a:solidFill>
              </a:rPr>
              <a:t>[j]-&gt;</a:t>
            </a:r>
            <a:r>
              <a:rPr lang="en-US" dirty="0" err="1">
                <a:solidFill>
                  <a:srgbClr val="FF0000"/>
                </a:solidFill>
              </a:rPr>
              <a:t>printName</a:t>
            </a:r>
            <a:r>
              <a:rPr lang="en-US" dirty="0" smtClean="0">
                <a:solidFill>
                  <a:srgbClr val="FF0000"/>
                </a:solidFill>
              </a:rPr>
              <a:t>(); </a:t>
            </a:r>
            <a:r>
              <a:rPr lang="en-US" dirty="0" smtClean="0"/>
              <a:t>//</a:t>
            </a:r>
            <a:r>
              <a:rPr lang="en-US" dirty="0"/>
              <a:t>*(</a:t>
            </a:r>
            <a:r>
              <a:rPr lang="en-US" dirty="0" err="1"/>
              <a:t>persPtr+j</a:t>
            </a:r>
            <a:r>
              <a:rPr lang="en-US" dirty="0"/>
              <a:t>)</a:t>
            </a:r>
          </a:p>
          <a:p>
            <a:r>
              <a:rPr lang="en-US" dirty="0" smtClean="0"/>
              <a:t>}</a:t>
            </a:r>
          </a:p>
          <a:p>
            <a:endParaRPr lang="en-US" dirty="0"/>
          </a:p>
          <a:p>
            <a:r>
              <a:rPr lang="en-US" dirty="0" err="1"/>
              <a:t>cout</a:t>
            </a:r>
            <a:r>
              <a:rPr lang="en-US" dirty="0"/>
              <a:t> &lt;&lt; </a:t>
            </a:r>
            <a:r>
              <a:rPr lang="en-US" dirty="0" err="1"/>
              <a:t>endl</a:t>
            </a:r>
            <a:r>
              <a:rPr lang="en-US" dirty="0"/>
              <a:t>;</a:t>
            </a:r>
          </a:p>
          <a:p>
            <a:r>
              <a:rPr lang="en-US" dirty="0"/>
              <a:t>return 0</a:t>
            </a:r>
            <a:r>
              <a:rPr lang="en-US" dirty="0" smtClean="0"/>
              <a:t>;}</a:t>
            </a:r>
            <a:endParaRPr lang="en-US" dirty="0"/>
          </a:p>
        </p:txBody>
      </p:sp>
      <p:sp>
        <p:nvSpPr>
          <p:cNvPr id="4" name="Title 3"/>
          <p:cNvSpPr txBox="1">
            <a:spLocks noGrp="1"/>
          </p:cNvSpPr>
          <p:nvPr>
            <p:ph type="title"/>
          </p:nvPr>
        </p:nvSpPr>
        <p:spPr>
          <a:xfrm>
            <a:off x="304800" y="-16877"/>
            <a:ext cx="3886200" cy="6155531"/>
          </a:xfrm>
          <a:prstGeom prst="rect">
            <a:avLst/>
          </a:prstGeom>
          <a:noFill/>
        </p:spPr>
        <p:txBody>
          <a:bodyPr wrap="square" rtlCol="0">
            <a:spAutoFit/>
          </a:bodyPr>
          <a:lstStyle/>
          <a:p>
            <a:r>
              <a:rPr lang="en-US" sz="2000" dirty="0" err="1"/>
              <a:t>int</a:t>
            </a:r>
            <a:r>
              <a:rPr lang="en-US" sz="2000" dirty="0"/>
              <a:t> main()</a:t>
            </a:r>
          </a:p>
          <a:p>
            <a:r>
              <a:rPr lang="en-US" sz="2000" dirty="0"/>
              <a:t>{</a:t>
            </a:r>
          </a:p>
          <a:p>
            <a:r>
              <a:rPr lang="en-US" sz="2000" dirty="0"/>
              <a:t>person* </a:t>
            </a:r>
            <a:r>
              <a:rPr lang="en-US" sz="2000" dirty="0" err="1"/>
              <a:t>persPtr</a:t>
            </a:r>
            <a:r>
              <a:rPr lang="en-US" sz="2000" dirty="0"/>
              <a:t>[100]; //array of pointers to </a:t>
            </a:r>
            <a:r>
              <a:rPr lang="en-US" sz="2000" dirty="0" smtClean="0"/>
              <a:t>persons</a:t>
            </a:r>
            <a:br>
              <a:rPr lang="en-US" sz="2000" dirty="0" smtClean="0"/>
            </a:br>
            <a:endParaRPr lang="en-US" sz="2000" dirty="0"/>
          </a:p>
          <a:p>
            <a:r>
              <a:rPr lang="en-US" sz="2000" dirty="0" err="1"/>
              <a:t>int</a:t>
            </a:r>
            <a:r>
              <a:rPr lang="en-US" sz="2000" dirty="0"/>
              <a:t> n = 0; //number of persons in </a:t>
            </a:r>
            <a:r>
              <a:rPr lang="en-US" sz="2000" dirty="0" smtClean="0"/>
              <a:t>array</a:t>
            </a:r>
            <a:br>
              <a:rPr lang="en-US" sz="2000" dirty="0" smtClean="0"/>
            </a:br>
            <a:r>
              <a:rPr lang="en-US" sz="2000" dirty="0" smtClean="0"/>
              <a:t>char </a:t>
            </a:r>
            <a:r>
              <a:rPr lang="en-US" sz="2000" dirty="0"/>
              <a:t>choice;</a:t>
            </a:r>
          </a:p>
          <a:p>
            <a:r>
              <a:rPr lang="en-US" sz="2000" dirty="0"/>
              <a:t>do </a:t>
            </a:r>
            <a:r>
              <a:rPr lang="en-US" sz="2000" dirty="0" smtClean="0"/>
              <a:t>        //</a:t>
            </a:r>
            <a:r>
              <a:rPr lang="en-US" sz="2000" dirty="0"/>
              <a:t>put persons in array</a:t>
            </a:r>
          </a:p>
          <a:p>
            <a:r>
              <a:rPr lang="en-US" sz="2000" dirty="0"/>
              <a:t>{</a:t>
            </a:r>
          </a:p>
          <a:p>
            <a:r>
              <a:rPr lang="en-US" sz="2000" dirty="0" err="1"/>
              <a:t>persPtr</a:t>
            </a:r>
            <a:r>
              <a:rPr lang="en-US" sz="2000" dirty="0"/>
              <a:t>[n] = new person</a:t>
            </a:r>
            <a:r>
              <a:rPr lang="en-US" sz="2000" dirty="0">
                <a:solidFill>
                  <a:srgbClr val="FF0000"/>
                </a:solidFill>
              </a:rPr>
              <a:t>; //make new object</a:t>
            </a:r>
          </a:p>
          <a:p>
            <a:r>
              <a:rPr lang="en-US" sz="2000" dirty="0" err="1"/>
              <a:t>persPtr</a:t>
            </a:r>
            <a:r>
              <a:rPr lang="en-US" sz="2000" dirty="0"/>
              <a:t>[n]-&gt;</a:t>
            </a:r>
            <a:r>
              <a:rPr lang="en-US" sz="2000" dirty="0" err="1"/>
              <a:t>setName</a:t>
            </a:r>
            <a:r>
              <a:rPr lang="en-US" sz="2000" dirty="0"/>
              <a:t>(); </a:t>
            </a:r>
            <a:r>
              <a:rPr lang="en-US" sz="2000" dirty="0">
                <a:solidFill>
                  <a:srgbClr val="FF0000"/>
                </a:solidFill>
              </a:rPr>
              <a:t>//set </a:t>
            </a:r>
            <a:r>
              <a:rPr lang="en-US" sz="2000" dirty="0" smtClean="0">
                <a:solidFill>
                  <a:srgbClr val="FF0000"/>
                </a:solidFill>
              </a:rPr>
              <a:t>      </a:t>
            </a:r>
            <a:br>
              <a:rPr lang="en-US" sz="2000" dirty="0" smtClean="0">
                <a:solidFill>
                  <a:srgbClr val="FF0000"/>
                </a:solidFill>
              </a:rPr>
            </a:br>
            <a:r>
              <a:rPr lang="en-US" sz="2000" dirty="0">
                <a:solidFill>
                  <a:srgbClr val="FF0000"/>
                </a:solidFill>
              </a:rPr>
              <a:t> </a:t>
            </a:r>
            <a:r>
              <a:rPr lang="en-US" sz="2000" dirty="0" smtClean="0">
                <a:solidFill>
                  <a:srgbClr val="FF0000"/>
                </a:solidFill>
              </a:rPr>
              <a:t>                           </a:t>
            </a:r>
            <a:r>
              <a:rPr lang="en-US" sz="2000" dirty="0" smtClean="0">
                <a:solidFill>
                  <a:srgbClr val="FF0000"/>
                </a:solidFill>
              </a:rPr>
              <a:t>person’s </a:t>
            </a:r>
            <a:r>
              <a:rPr lang="en-US" sz="2000" dirty="0">
                <a:solidFill>
                  <a:srgbClr val="FF0000"/>
                </a:solidFill>
              </a:rPr>
              <a:t>name</a:t>
            </a:r>
          </a:p>
          <a:p>
            <a:r>
              <a:rPr lang="en-US" sz="2000" dirty="0"/>
              <a:t>n</a:t>
            </a:r>
            <a:r>
              <a:rPr lang="en-US" sz="2000" dirty="0" smtClean="0"/>
              <a:t>++;      </a:t>
            </a:r>
            <a:r>
              <a:rPr lang="en-US" sz="2000" dirty="0">
                <a:solidFill>
                  <a:srgbClr val="FF0000"/>
                </a:solidFill>
              </a:rPr>
              <a:t>//count new person</a:t>
            </a:r>
          </a:p>
          <a:p>
            <a:r>
              <a:rPr lang="en-US" sz="2000" dirty="0" err="1"/>
              <a:t>cout</a:t>
            </a:r>
            <a:r>
              <a:rPr lang="en-US" sz="2000" dirty="0"/>
              <a:t> &lt;&lt; “Enter another (y/n)? “; //enter another</a:t>
            </a:r>
          </a:p>
          <a:p>
            <a:r>
              <a:rPr lang="en-US" sz="2000" dirty="0" err="1"/>
              <a:t>cin</a:t>
            </a:r>
            <a:r>
              <a:rPr lang="en-US" sz="2000" dirty="0"/>
              <a:t> &gt;&gt; choice; //person?</a:t>
            </a:r>
          </a:p>
          <a:p>
            <a:r>
              <a:rPr lang="en-US" sz="2000" dirty="0"/>
              <a:t>}</a:t>
            </a:r>
          </a:p>
          <a:p>
            <a:r>
              <a:rPr lang="en-US" sz="2000" dirty="0"/>
              <a:t>while( choice==’y’ ); </a:t>
            </a:r>
            <a:r>
              <a:rPr lang="en-US" sz="2000" dirty="0">
                <a:solidFill>
                  <a:srgbClr val="FF0000"/>
                </a:solidFill>
              </a:rPr>
              <a:t>//quit on ‘n’</a:t>
            </a:r>
          </a:p>
        </p:txBody>
      </p:sp>
      <p:sp>
        <p:nvSpPr>
          <p:cNvPr id="5" name="TextBox 4"/>
          <p:cNvSpPr txBox="1"/>
          <p:nvPr/>
        </p:nvSpPr>
        <p:spPr>
          <a:xfrm>
            <a:off x="4648200" y="2743200"/>
            <a:ext cx="4267200" cy="3970318"/>
          </a:xfrm>
          <a:prstGeom prst="rect">
            <a:avLst/>
          </a:prstGeom>
          <a:noFill/>
        </p:spPr>
        <p:txBody>
          <a:bodyPr wrap="square" rtlCol="0">
            <a:spAutoFit/>
          </a:bodyPr>
          <a:lstStyle/>
          <a:p>
            <a:r>
              <a:rPr lang="en-US" dirty="0"/>
              <a:t>Enter name: </a:t>
            </a:r>
            <a:r>
              <a:rPr lang="en-US" dirty="0" err="1"/>
              <a:t>Stroustrup</a:t>
            </a:r>
            <a:r>
              <a:rPr lang="en-US" dirty="0"/>
              <a:t> </a:t>
            </a:r>
            <a:r>
              <a:rPr lang="en-US" dirty="0" smtClean="0"/>
              <a:t>←</a:t>
            </a:r>
            <a:r>
              <a:rPr lang="en-US" dirty="0" smtClean="0">
                <a:solidFill>
                  <a:srgbClr val="FF0000"/>
                </a:solidFill>
              </a:rPr>
              <a:t>user </a:t>
            </a:r>
            <a:r>
              <a:rPr lang="en-US" dirty="0">
                <a:solidFill>
                  <a:srgbClr val="FF0000"/>
                </a:solidFill>
              </a:rPr>
              <a:t>enters </a:t>
            </a:r>
            <a:r>
              <a:rPr lang="en-US" dirty="0" smtClean="0">
                <a:solidFill>
                  <a:srgbClr val="FF0000"/>
                </a:solidFill>
              </a:rPr>
              <a:t>			names</a:t>
            </a:r>
            <a:endParaRPr lang="en-US" dirty="0">
              <a:solidFill>
                <a:srgbClr val="FF0000"/>
              </a:solidFill>
            </a:endParaRPr>
          </a:p>
          <a:p>
            <a:r>
              <a:rPr lang="en-US" dirty="0"/>
              <a:t>Enter another (y/n)? y</a:t>
            </a:r>
          </a:p>
          <a:p>
            <a:r>
              <a:rPr lang="en-US" dirty="0"/>
              <a:t>Enter name: Ritchie</a:t>
            </a:r>
          </a:p>
          <a:p>
            <a:r>
              <a:rPr lang="en-US" dirty="0"/>
              <a:t>Enter another (y/n)? y</a:t>
            </a:r>
          </a:p>
          <a:p>
            <a:r>
              <a:rPr lang="en-US" dirty="0"/>
              <a:t>Enter name: Kernighan</a:t>
            </a:r>
          </a:p>
          <a:p>
            <a:r>
              <a:rPr lang="en-US" dirty="0"/>
              <a:t>Enter another (y/n)? n</a:t>
            </a:r>
          </a:p>
          <a:p>
            <a:r>
              <a:rPr lang="en-US" dirty="0"/>
              <a:t>Person number 1 </a:t>
            </a:r>
            <a:r>
              <a:rPr lang="en-US" dirty="0" smtClean="0"/>
              <a:t>← </a:t>
            </a:r>
            <a:r>
              <a:rPr lang="en-US" dirty="0">
                <a:solidFill>
                  <a:srgbClr val="FF0000"/>
                </a:solidFill>
              </a:rPr>
              <a:t>program displays </a:t>
            </a:r>
            <a:r>
              <a:rPr lang="en-US" dirty="0" smtClean="0">
                <a:solidFill>
                  <a:srgbClr val="FF0000"/>
                </a:solidFill>
              </a:rPr>
              <a:t>		all </a:t>
            </a:r>
            <a:r>
              <a:rPr lang="en-US" dirty="0">
                <a:solidFill>
                  <a:srgbClr val="FF0000"/>
                </a:solidFill>
              </a:rPr>
              <a:t>names stored</a:t>
            </a:r>
          </a:p>
          <a:p>
            <a:r>
              <a:rPr lang="en-US" dirty="0"/>
              <a:t>Name is: </a:t>
            </a:r>
            <a:r>
              <a:rPr lang="en-US" dirty="0" err="1"/>
              <a:t>Stroustrup</a:t>
            </a:r>
            <a:endParaRPr lang="en-US" dirty="0"/>
          </a:p>
          <a:p>
            <a:r>
              <a:rPr lang="en-US" dirty="0"/>
              <a:t>Person number 2</a:t>
            </a:r>
          </a:p>
          <a:p>
            <a:r>
              <a:rPr lang="en-US" dirty="0"/>
              <a:t>Name is: Ritchie</a:t>
            </a:r>
          </a:p>
          <a:p>
            <a:r>
              <a:rPr lang="en-US" dirty="0"/>
              <a:t>Person number 3</a:t>
            </a:r>
          </a:p>
          <a:p>
            <a:r>
              <a:rPr lang="en-US" dirty="0"/>
              <a:t>Name is: Kernighan</a:t>
            </a:r>
          </a:p>
        </p:txBody>
      </p:sp>
    </p:spTree>
    <p:extLst>
      <p:ext uri="{BB962C8B-B14F-4D97-AF65-F5344CB8AC3E}">
        <p14:creationId xmlns:p14="http://schemas.microsoft.com/office/powerpoint/2010/main" val="420242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to pointer</a:t>
            </a:r>
            <a:endParaRPr lang="en-IN" sz="1800" b="0" strike="noStrike" spc="-1">
              <a:solidFill>
                <a:srgbClr val="000000"/>
              </a:solidFill>
              <a:uFill>
                <a:solidFill>
                  <a:srgbClr val="FFFFFF"/>
                </a:solidFill>
              </a:uFill>
              <a:latin typeface="Arial"/>
            </a:endParaRPr>
          </a:p>
        </p:txBody>
      </p:sp>
      <p:sp>
        <p:nvSpPr>
          <p:cNvPr id="192"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A pointer to a pointer is a form of multiple indirection or a chain of pointers.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When we define a pointer to a pointer, the first pointer contains the address of the second pointer, which points to the location that contains the actual value.</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193" name="Picture 4"/>
          <p:cNvPicPr/>
          <p:nvPr/>
        </p:nvPicPr>
        <p:blipFill>
          <a:blip r:embed="rId2"/>
          <a:stretch/>
        </p:blipFill>
        <p:spPr>
          <a:xfrm>
            <a:off x="0" y="0"/>
            <a:ext cx="1141560" cy="1217880"/>
          </a:xfrm>
          <a:prstGeom prst="rect">
            <a:avLst/>
          </a:prstGeom>
          <a:ln>
            <a:noFill/>
          </a:ln>
        </p:spPr>
      </p:pic>
      <p:sp>
        <p:nvSpPr>
          <p:cNvPr id="194"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pic>
        <p:nvPicPr>
          <p:cNvPr id="195" name="Picture 2"/>
          <p:cNvPicPr/>
          <p:nvPr/>
        </p:nvPicPr>
        <p:blipFill>
          <a:blip r:embed="rId3"/>
          <a:stretch/>
        </p:blipFill>
        <p:spPr>
          <a:xfrm>
            <a:off x="1828800" y="4572000"/>
            <a:ext cx="4322880" cy="1065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to Pointer example</a:t>
            </a:r>
            <a:endParaRPr lang="en-IN" sz="1800" b="0" strike="noStrike" spc="-1">
              <a:solidFill>
                <a:srgbClr val="000000"/>
              </a:solidFill>
              <a:uFill>
                <a:solidFill>
                  <a:srgbClr val="FFFFFF"/>
                </a:solidFill>
              </a:uFill>
              <a:latin typeface="Arial"/>
            </a:endParaRPr>
          </a:p>
        </p:txBody>
      </p:sp>
      <p:sp>
        <p:nvSpPr>
          <p:cNvPr id="197"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a:solidFill>
                  <a:srgbClr val="000000"/>
                </a:solidFill>
                <a:uFill>
                  <a:solidFill>
                    <a:srgbClr val="FFFFFF"/>
                  </a:solidFill>
                </a:uFill>
                <a:latin typeface="Century Schoolbook"/>
                <a:ea typeface="DejaVu Sans"/>
              </a:rPr>
              <a:t>int main()</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int a=5;</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int b=10;</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int *p;</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int **pp;</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int *p1;</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int **pp1;</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p=&amp;a;</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pp=&amp;p;</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p1=&amp;b;</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pp1=&amp;p1;</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cout&lt;&lt;"**pp="&lt;&lt;**pp&lt;&lt;"\n";</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cout&lt;&lt;"**pp1"&lt;&lt;**pp1&lt;&lt;"\n";</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cout&lt;&lt;"**pp+**pp1="&lt;&lt;**pp+**pp1;</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return 0;</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ctr">
              <a:lnSpc>
                <a:spcPct val="100000"/>
              </a:lnSpc>
            </a:pPr>
            <a:endParaRPr lang="en-IN" sz="2000" b="0" strike="noStrike" spc="-1">
              <a:solidFill>
                <a:srgbClr val="000000"/>
              </a:solidFill>
              <a:uFill>
                <a:solidFill>
                  <a:srgbClr val="FFFFFF"/>
                </a:solidFill>
              </a:uFill>
              <a:latin typeface="Arial"/>
            </a:endParaRPr>
          </a:p>
          <a:p>
            <a:pPr algn="just">
              <a:lnSpc>
                <a:spcPct val="100000"/>
              </a:lnSpc>
            </a:pPr>
            <a:endParaRPr lang="en-IN" sz="2000" b="0" strike="noStrike" spc="-1">
              <a:solidFill>
                <a:srgbClr val="000000"/>
              </a:solidFill>
              <a:uFill>
                <a:solidFill>
                  <a:srgbClr val="FFFFFF"/>
                </a:solidFill>
              </a:uFill>
              <a:latin typeface="Arial"/>
            </a:endParaRPr>
          </a:p>
        </p:txBody>
      </p:sp>
      <p:pic>
        <p:nvPicPr>
          <p:cNvPr id="198" name="Picture 4"/>
          <p:cNvPicPr/>
          <p:nvPr/>
        </p:nvPicPr>
        <p:blipFill>
          <a:blip r:embed="rId2"/>
          <a:stretch/>
        </p:blipFill>
        <p:spPr>
          <a:xfrm>
            <a:off x="0" y="0"/>
            <a:ext cx="1141560" cy="1217880"/>
          </a:xfrm>
          <a:prstGeom prst="rect">
            <a:avLst/>
          </a:prstGeom>
          <a:ln>
            <a:noFill/>
          </a:ln>
        </p:spPr>
      </p:pic>
      <p:sp>
        <p:nvSpPr>
          <p:cNvPr id="199"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pic>
        <p:nvPicPr>
          <p:cNvPr id="200" name="Picture 2"/>
          <p:cNvPicPr/>
          <p:nvPr/>
        </p:nvPicPr>
        <p:blipFill>
          <a:blip r:embed="rId3"/>
          <a:stretch/>
        </p:blipFill>
        <p:spPr>
          <a:xfrm>
            <a:off x="4191120" y="2362320"/>
            <a:ext cx="4570560" cy="1660680"/>
          </a:xfrm>
          <a:prstGeom prst="rect">
            <a:avLst/>
          </a:prstGeom>
          <a:ln>
            <a:noFill/>
          </a:ln>
        </p:spPr>
      </p:pic>
      <p:sp>
        <p:nvSpPr>
          <p:cNvPr id="201" name="CustomShape 4"/>
          <p:cNvSpPr/>
          <p:nvPr/>
        </p:nvSpPr>
        <p:spPr>
          <a:xfrm>
            <a:off x="5105520" y="1523880"/>
            <a:ext cx="25894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000000"/>
                </a:solidFill>
                <a:uFill>
                  <a:solidFill>
                    <a:srgbClr val="FFFFFF"/>
                  </a:solidFill>
                </a:uFill>
                <a:latin typeface="Century Schoolbook"/>
                <a:ea typeface="DejaVu Sans"/>
              </a:rPr>
              <a:t>Output: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Linked List Example</a:t>
            </a:r>
            <a:endParaRPr lang="en-IN" sz="1800" b="0" strike="noStrike" spc="-1">
              <a:solidFill>
                <a:srgbClr val="000000"/>
              </a:solidFill>
              <a:uFill>
                <a:solidFill>
                  <a:srgbClr val="FFFFFF"/>
                </a:solidFill>
              </a:uFill>
              <a:latin typeface="Arial"/>
            </a:endParaRPr>
          </a:p>
        </p:txBody>
      </p:sp>
      <p:sp>
        <p:nvSpPr>
          <p:cNvPr id="203"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The linked list provides a more flexible storage system in that it doesn’t use arrays at all.</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Instead, space for each data item is obtained as needed with </a:t>
            </a:r>
            <a:r>
              <a:rPr lang="en-IN" sz="2400" b="0" strike="noStrike" spc="-1" dirty="0" smtClean="0">
                <a:solidFill>
                  <a:srgbClr val="FF0000"/>
                </a:solidFill>
                <a:uFill>
                  <a:solidFill>
                    <a:srgbClr val="FFFFFF"/>
                  </a:solidFill>
                </a:uFill>
                <a:latin typeface="Century Schoolbook"/>
                <a:ea typeface="DejaVu Sans"/>
              </a:rPr>
              <a:t>new</a:t>
            </a:r>
            <a:r>
              <a:rPr lang="en-IN" sz="2400" b="0" strike="noStrike" spc="-1" dirty="0" smtClean="0">
                <a:solidFill>
                  <a:srgbClr val="000000"/>
                </a:solidFill>
                <a:uFill>
                  <a:solidFill>
                    <a:srgbClr val="FFFFFF"/>
                  </a:solidFill>
                </a:uFill>
                <a:latin typeface="Century Schoolbook"/>
                <a:ea typeface="DejaVu Sans"/>
              </a:rPr>
              <a:t> </a:t>
            </a:r>
            <a:r>
              <a:rPr lang="en-IN" sz="2400" b="0" strike="noStrike" spc="-1" dirty="0">
                <a:solidFill>
                  <a:srgbClr val="000000"/>
                </a:solidFill>
                <a:uFill>
                  <a:solidFill>
                    <a:srgbClr val="FFFFFF"/>
                  </a:solidFill>
                </a:uFill>
                <a:latin typeface="Century Schoolbook"/>
                <a:ea typeface="DejaVu Sans"/>
              </a:rPr>
              <a:t>and each item is </a:t>
            </a:r>
            <a:r>
              <a:rPr lang="en-IN" sz="2400" b="0" strike="noStrike" spc="-1" dirty="0" smtClean="0">
                <a:solidFill>
                  <a:srgbClr val="000000"/>
                </a:solidFill>
                <a:uFill>
                  <a:solidFill>
                    <a:srgbClr val="FFFFFF"/>
                  </a:solidFill>
                </a:uFill>
                <a:latin typeface="Century Schoolbook"/>
                <a:ea typeface="DejaVu Sans"/>
              </a:rPr>
              <a:t>connected </a:t>
            </a:r>
            <a:r>
              <a:rPr lang="en-IN" sz="2400" b="0" strike="noStrike" spc="-1" dirty="0">
                <a:solidFill>
                  <a:srgbClr val="000000"/>
                </a:solidFill>
                <a:uFill>
                  <a:solidFill>
                    <a:srgbClr val="FFFFFF"/>
                  </a:solidFill>
                </a:uFill>
                <a:latin typeface="Century Schoolbook"/>
                <a:ea typeface="DejaVu Sans"/>
              </a:rPr>
              <a:t>or </a:t>
            </a:r>
            <a:r>
              <a:rPr lang="en-IN" sz="2400" b="0" strike="noStrike" spc="-1" dirty="0" smtClean="0">
                <a:solidFill>
                  <a:srgbClr val="000000"/>
                </a:solidFill>
                <a:uFill>
                  <a:solidFill>
                    <a:srgbClr val="FFFFFF"/>
                  </a:solidFill>
                </a:uFill>
                <a:latin typeface="Century Schoolbook"/>
                <a:ea typeface="DejaVu Sans"/>
              </a:rPr>
              <a:t>linked to </a:t>
            </a:r>
            <a:r>
              <a:rPr lang="en-IN" sz="2400" b="0" strike="noStrike" spc="-1" dirty="0">
                <a:solidFill>
                  <a:srgbClr val="000000"/>
                </a:solidFill>
                <a:uFill>
                  <a:solidFill>
                    <a:srgbClr val="FFFFFF"/>
                  </a:solidFill>
                </a:uFill>
                <a:latin typeface="Century Schoolbook"/>
                <a:ea typeface="DejaVu Sans"/>
              </a:rPr>
              <a:t>the next data item using a </a:t>
            </a:r>
            <a:r>
              <a:rPr lang="en-IN" sz="2400" b="0" strike="noStrike" spc="-1" dirty="0">
                <a:solidFill>
                  <a:srgbClr val="FF0000"/>
                </a:solidFill>
                <a:uFill>
                  <a:solidFill>
                    <a:srgbClr val="FFFFFF"/>
                  </a:solidFill>
                </a:uFill>
                <a:latin typeface="Century Schoolbook"/>
                <a:ea typeface="DejaVu Sans"/>
              </a:rPr>
              <a:t>pointer</a:t>
            </a:r>
            <a:r>
              <a:rPr lang="en-IN" sz="2400" b="0" strike="noStrike" spc="-1" dirty="0">
                <a:solidFill>
                  <a:srgbClr val="000000"/>
                </a:solidFill>
                <a:uFill>
                  <a:solidFill>
                    <a:srgbClr val="FFFFFF"/>
                  </a:solidFill>
                </a:uFill>
                <a:latin typeface="Century Schoolbook"/>
                <a:ea typeface="DejaVu Sans"/>
              </a:rPr>
              <a:t>.</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 The individual items don’t need to be located contiguously in memory the way array elements are; they can be scattered anywhere.</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204" name="Picture 4"/>
          <p:cNvPicPr/>
          <p:nvPr/>
        </p:nvPicPr>
        <p:blipFill>
          <a:blip r:embed="rId2"/>
          <a:stretch/>
        </p:blipFill>
        <p:spPr>
          <a:xfrm>
            <a:off x="0" y="0"/>
            <a:ext cx="1141560" cy="1217880"/>
          </a:xfrm>
          <a:prstGeom prst="rect">
            <a:avLst/>
          </a:prstGeom>
          <a:ln>
            <a:noFill/>
          </a:ln>
        </p:spPr>
      </p:pic>
      <p:sp>
        <p:nvSpPr>
          <p:cNvPr id="205"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Linked List Example(cont..)</a:t>
            </a:r>
            <a:endParaRPr lang="en-IN" sz="1800" b="0" strike="noStrike" spc="-1">
              <a:solidFill>
                <a:srgbClr val="000000"/>
              </a:solidFill>
              <a:uFill>
                <a:solidFill>
                  <a:srgbClr val="FFFFFF"/>
                </a:solidFill>
              </a:uFill>
              <a:latin typeface="Arial"/>
            </a:endParaRPr>
          </a:p>
        </p:txBody>
      </p:sp>
      <p:sp>
        <p:nvSpPr>
          <p:cNvPr id="207"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08" name="Picture 4"/>
          <p:cNvPicPr/>
          <p:nvPr/>
        </p:nvPicPr>
        <p:blipFill>
          <a:blip r:embed="rId2"/>
          <a:stretch/>
        </p:blipFill>
        <p:spPr>
          <a:xfrm>
            <a:off x="0" y="0"/>
            <a:ext cx="1141560" cy="1217880"/>
          </a:xfrm>
          <a:prstGeom prst="rect">
            <a:avLst/>
          </a:prstGeom>
          <a:ln>
            <a:noFill/>
          </a:ln>
        </p:spPr>
      </p:pic>
      <p:sp>
        <p:nvSpPr>
          <p:cNvPr id="209"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pic>
        <p:nvPicPr>
          <p:cNvPr id="210" name="Picture 2"/>
          <p:cNvPicPr/>
          <p:nvPr/>
        </p:nvPicPr>
        <p:blipFill>
          <a:blip r:embed="rId3"/>
          <a:stretch/>
        </p:blipFill>
        <p:spPr>
          <a:xfrm>
            <a:off x="914400" y="1630440"/>
            <a:ext cx="7010400" cy="3930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Linked List Example(cont..)</a:t>
            </a:r>
            <a:endParaRPr lang="en-IN" sz="1800" b="0" strike="noStrike" spc="-1">
              <a:solidFill>
                <a:srgbClr val="000000"/>
              </a:solidFill>
              <a:uFill>
                <a:solidFill>
                  <a:srgbClr val="FFFFFF"/>
                </a:solidFill>
              </a:uFill>
              <a:latin typeface="Arial"/>
            </a:endParaRPr>
          </a:p>
        </p:txBody>
      </p:sp>
      <p:sp>
        <p:nvSpPr>
          <p:cNvPr id="212" name="CustomShape 2"/>
          <p:cNvSpPr/>
          <p:nvPr/>
        </p:nvSpPr>
        <p:spPr>
          <a:xfrm>
            <a:off x="0" y="1219320"/>
            <a:ext cx="921888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a:solidFill>
                  <a:srgbClr val="000000"/>
                </a:solidFill>
                <a:uFill>
                  <a:solidFill>
                    <a:srgbClr val="FFFFFF"/>
                  </a:solidFill>
                </a:uFill>
                <a:latin typeface="Century Schoolbook"/>
                <a:ea typeface="DejaVu Sans"/>
              </a:rPr>
              <a:t>struct link //one element of list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int data; //data item</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link* next; //pointer to next link</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class linklist //a list of links</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private:</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link* first; //pointer to first link</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public:</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linklist() //no-argument constructor</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 first = NULL; } //no first link</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void additem(int d); //add data item (one link)</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void display(); //display all links</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ctr">
              <a:lnSpc>
                <a:spcPct val="100000"/>
              </a:lnSpc>
            </a:pPr>
            <a:endParaRPr lang="en-IN" sz="2000" b="0" strike="noStrike" spc="-1">
              <a:solidFill>
                <a:srgbClr val="000000"/>
              </a:solidFill>
              <a:uFill>
                <a:solidFill>
                  <a:srgbClr val="FFFFFF"/>
                </a:solidFill>
              </a:uFill>
              <a:latin typeface="Arial"/>
            </a:endParaRPr>
          </a:p>
          <a:p>
            <a:pPr algn="just">
              <a:lnSpc>
                <a:spcPct val="100000"/>
              </a:lnSpc>
            </a:pPr>
            <a:endParaRPr lang="en-IN" sz="2000" b="0" strike="noStrike" spc="-1">
              <a:solidFill>
                <a:srgbClr val="000000"/>
              </a:solidFill>
              <a:uFill>
                <a:solidFill>
                  <a:srgbClr val="FFFFFF"/>
                </a:solidFill>
              </a:uFill>
              <a:latin typeface="Arial"/>
            </a:endParaRPr>
          </a:p>
        </p:txBody>
      </p:sp>
      <p:pic>
        <p:nvPicPr>
          <p:cNvPr id="213" name="Picture 4"/>
          <p:cNvPicPr/>
          <p:nvPr/>
        </p:nvPicPr>
        <p:blipFill>
          <a:blip r:embed="rId3"/>
          <a:stretch/>
        </p:blipFill>
        <p:spPr>
          <a:xfrm>
            <a:off x="0" y="0"/>
            <a:ext cx="1141560" cy="1217880"/>
          </a:xfrm>
          <a:prstGeom prst="rect">
            <a:avLst/>
          </a:prstGeom>
          <a:ln>
            <a:noFill/>
          </a:ln>
        </p:spPr>
      </p:pic>
      <p:sp>
        <p:nvSpPr>
          <p:cNvPr id="214"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Linked List Example(cont..)</a:t>
            </a:r>
            <a:endParaRPr lang="en-IN" sz="1800" b="0" strike="noStrike" spc="-1">
              <a:solidFill>
                <a:srgbClr val="000000"/>
              </a:solidFill>
              <a:uFill>
                <a:solidFill>
                  <a:srgbClr val="FFFFFF"/>
                </a:solidFill>
              </a:uFill>
              <a:latin typeface="Arial"/>
            </a:endParaRPr>
          </a:p>
        </p:txBody>
      </p:sp>
      <p:sp>
        <p:nvSpPr>
          <p:cNvPr id="216"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a:solidFill>
                  <a:srgbClr val="000000"/>
                </a:solidFill>
                <a:uFill>
                  <a:solidFill>
                    <a:srgbClr val="FFFFFF"/>
                  </a:solidFill>
                </a:uFill>
                <a:latin typeface="Century Schoolbook"/>
                <a:ea typeface="DejaVu Sans"/>
              </a:rPr>
              <a:t>void linklist::additem(int d) //add data item</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link* newlink = new link; //make a new link</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newlink-&gt;data = d; //give it data</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newlink-&gt;next = first; //it points to next link</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first = newlink; //now first points to this</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void linklist::display() //display all links</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link* current = first; //set ptr to first link</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while( current != NULL ) //quit on last link</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cout &lt;&lt; current-&gt;data &lt;&lt; endl; //print data</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current = current-&gt;next; //move to next link</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Century Schoolbook"/>
                <a:ea typeface="DejaVu Sans"/>
              </a:rPr>
              <a:t>}</a:t>
            </a:r>
            <a:endParaRPr lang="en-IN" sz="2000" b="0" strike="noStrike" spc="-1">
              <a:solidFill>
                <a:srgbClr val="000000"/>
              </a:solidFill>
              <a:uFill>
                <a:solidFill>
                  <a:srgbClr val="FFFFFF"/>
                </a:solidFill>
              </a:uFill>
              <a:latin typeface="Arial"/>
            </a:endParaRPr>
          </a:p>
          <a:p>
            <a:pPr algn="ctr">
              <a:lnSpc>
                <a:spcPct val="100000"/>
              </a:lnSpc>
            </a:pPr>
            <a:endParaRPr lang="en-IN" sz="2000" b="0" strike="noStrike" spc="-1">
              <a:solidFill>
                <a:srgbClr val="000000"/>
              </a:solidFill>
              <a:uFill>
                <a:solidFill>
                  <a:srgbClr val="FFFFFF"/>
                </a:solidFill>
              </a:uFill>
              <a:latin typeface="Arial"/>
            </a:endParaRPr>
          </a:p>
          <a:p>
            <a:pPr algn="just">
              <a:lnSpc>
                <a:spcPct val="100000"/>
              </a:lnSpc>
            </a:pPr>
            <a:endParaRPr lang="en-IN" sz="2000" b="0" strike="noStrike" spc="-1">
              <a:solidFill>
                <a:srgbClr val="000000"/>
              </a:solidFill>
              <a:uFill>
                <a:solidFill>
                  <a:srgbClr val="FFFFFF"/>
                </a:solidFill>
              </a:uFill>
              <a:latin typeface="Arial"/>
            </a:endParaRPr>
          </a:p>
        </p:txBody>
      </p:sp>
      <p:pic>
        <p:nvPicPr>
          <p:cNvPr id="217" name="Picture 4"/>
          <p:cNvPicPr/>
          <p:nvPr/>
        </p:nvPicPr>
        <p:blipFill>
          <a:blip r:embed="rId2"/>
          <a:stretch/>
        </p:blipFill>
        <p:spPr>
          <a:xfrm>
            <a:off x="0" y="0"/>
            <a:ext cx="1141560" cy="1217880"/>
          </a:xfrm>
          <a:prstGeom prst="rect">
            <a:avLst/>
          </a:prstGeom>
          <a:ln>
            <a:noFill/>
          </a:ln>
        </p:spPr>
      </p:pic>
      <p:sp>
        <p:nvSpPr>
          <p:cNvPr id="218"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Linked List Example(cont..)</a:t>
            </a:r>
            <a:endParaRPr lang="en-IN" sz="1800" b="0" strike="noStrike" spc="-1">
              <a:solidFill>
                <a:srgbClr val="000000"/>
              </a:solidFill>
              <a:uFill>
                <a:solidFill>
                  <a:srgbClr val="FFFFFF"/>
                </a:solidFill>
              </a:uFill>
              <a:latin typeface="Arial"/>
            </a:endParaRPr>
          </a:p>
        </p:txBody>
      </p:sp>
      <p:sp>
        <p:nvSpPr>
          <p:cNvPr id="220"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a:solidFill>
                  <a:srgbClr val="000000"/>
                </a:solidFill>
                <a:uFill>
                  <a:solidFill>
                    <a:srgbClr val="FFFFFF"/>
                  </a:solidFill>
                </a:uFill>
                <a:latin typeface="Century Schoolbook"/>
                <a:ea typeface="DejaVu Sans"/>
              </a:rPr>
              <a:t>int main()</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linklist li; //make linked list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li.additem(25); //add four items to list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li.additem(36);</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li.additem(49);</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li.additem(64);</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li.display(); //display entire list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return 0;</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p:txBody>
      </p:sp>
      <p:pic>
        <p:nvPicPr>
          <p:cNvPr id="221" name="Picture 4"/>
          <p:cNvPicPr/>
          <p:nvPr/>
        </p:nvPicPr>
        <p:blipFill>
          <a:blip r:embed="rId2"/>
          <a:stretch/>
        </p:blipFill>
        <p:spPr>
          <a:xfrm>
            <a:off x="0" y="0"/>
            <a:ext cx="1141560" cy="1217880"/>
          </a:xfrm>
          <a:prstGeom prst="rect">
            <a:avLst/>
          </a:prstGeom>
          <a:ln>
            <a:noFill/>
          </a:ln>
        </p:spPr>
      </p:pic>
      <p:sp>
        <p:nvSpPr>
          <p:cNvPr id="222"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Continue..</a:t>
            </a:r>
            <a:endParaRPr lang="en-IN" sz="1800" b="0" strike="noStrike" spc="-1">
              <a:solidFill>
                <a:srgbClr val="000000"/>
              </a:solidFill>
              <a:uFill>
                <a:solidFill>
                  <a:srgbClr val="FFFFFF"/>
                </a:solidFill>
              </a:uFill>
              <a:latin typeface="Arial"/>
            </a:endParaRPr>
          </a:p>
        </p:txBody>
      </p:sp>
      <p:sp>
        <p:nvSpPr>
          <p:cNvPr id="224"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Adding an Item to the List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 new link is inserted at the beginning of the list.</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First, a new structure of type link is created by the line</a:t>
            </a:r>
            <a:endParaRPr lang="en-IN" sz="1800" b="0" strike="noStrike" spc="-1">
              <a:solidFill>
                <a:srgbClr val="000000"/>
              </a:solidFill>
              <a:uFill>
                <a:solidFill>
                  <a:srgbClr val="FFFFFF"/>
                </a:solidFill>
              </a:uFill>
              <a:latin typeface="Arial"/>
            </a:endParaRPr>
          </a:p>
          <a:p>
            <a:pPr algn="just">
              <a:lnSpc>
                <a:spcPct val="100000"/>
              </a:lnSpc>
            </a:pPr>
            <a:r>
              <a:rPr lang="en-IN" sz="2400" b="1" i="1" strike="noStrike" spc="-1">
                <a:solidFill>
                  <a:srgbClr val="000000"/>
                </a:solidFill>
                <a:uFill>
                  <a:solidFill>
                    <a:srgbClr val="FFFFFF"/>
                  </a:solidFill>
                </a:uFill>
                <a:latin typeface="Century Schoolbook"/>
                <a:ea typeface="DejaVu Sans"/>
              </a:rPr>
              <a:t>link* newlink = new link;</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This creates memory for the new link structure with new and saves the pointer to it in the newlink variable.</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25" name="Picture 4"/>
          <p:cNvPicPr/>
          <p:nvPr/>
        </p:nvPicPr>
        <p:blipFill>
          <a:blip r:embed="rId2"/>
          <a:stretch/>
        </p:blipFill>
        <p:spPr>
          <a:xfrm>
            <a:off x="0" y="0"/>
            <a:ext cx="1141560" cy="1217880"/>
          </a:xfrm>
          <a:prstGeom prst="rect">
            <a:avLst/>
          </a:prstGeom>
          <a:ln>
            <a:noFill/>
          </a:ln>
        </p:spPr>
      </p:pic>
      <p:sp>
        <p:nvSpPr>
          <p:cNvPr id="226"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Operators</a:t>
            </a:r>
            <a:endParaRPr lang="en-IN" sz="1800" b="0" strike="noStrike" spc="-1">
              <a:solidFill>
                <a:srgbClr val="000000"/>
              </a:solidFill>
              <a:uFill>
                <a:solidFill>
                  <a:srgbClr val="FFFFFF"/>
                </a:solidFill>
              </a:uFill>
              <a:latin typeface="Arial"/>
            </a:endParaRPr>
          </a:p>
        </p:txBody>
      </p:sp>
      <p:sp>
        <p:nvSpPr>
          <p:cNvPr id="62"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There are two special pointer operators: </a:t>
            </a:r>
            <a:r>
              <a:rPr lang="en-IN" sz="2400" b="0" strike="noStrike" spc="-1" dirty="0">
                <a:solidFill>
                  <a:srgbClr val="FF0000"/>
                </a:solidFill>
                <a:uFill>
                  <a:solidFill>
                    <a:srgbClr val="FFFFFF"/>
                  </a:solidFill>
                </a:uFill>
                <a:latin typeface="Century Schoolbook"/>
                <a:ea typeface="DejaVu Sans"/>
              </a:rPr>
              <a:t>*</a:t>
            </a:r>
            <a:r>
              <a:rPr lang="en-IN" sz="2400" b="0" strike="noStrike" spc="-1" dirty="0">
                <a:solidFill>
                  <a:srgbClr val="000000"/>
                </a:solidFill>
                <a:uFill>
                  <a:solidFill>
                    <a:srgbClr val="FFFFFF"/>
                  </a:solidFill>
                </a:uFill>
                <a:latin typeface="Century Schoolbook"/>
                <a:ea typeface="DejaVu Sans"/>
              </a:rPr>
              <a:t> and </a:t>
            </a:r>
            <a:r>
              <a:rPr lang="en-IN" sz="2400" b="0" strike="noStrike" spc="-1" dirty="0">
                <a:solidFill>
                  <a:srgbClr val="FF0000"/>
                </a:solidFill>
                <a:uFill>
                  <a:solidFill>
                    <a:srgbClr val="FFFFFF"/>
                  </a:solidFill>
                </a:uFill>
                <a:latin typeface="Century Schoolbook"/>
                <a:ea typeface="DejaVu Sans"/>
              </a:rPr>
              <a:t>&amp;</a:t>
            </a:r>
            <a:r>
              <a:rPr lang="en-IN" sz="2400" b="0" strike="noStrike" spc="-1" dirty="0">
                <a:solidFill>
                  <a:srgbClr val="000000"/>
                </a:solidFill>
                <a:uFill>
                  <a:solidFill>
                    <a:srgbClr val="FFFFFF"/>
                  </a:solidFill>
                </a:uFill>
                <a:latin typeface="Century Schoolbook"/>
                <a:ea typeface="DejaVu Sans"/>
              </a:rPr>
              <a:t>.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The </a:t>
            </a:r>
            <a:r>
              <a:rPr lang="en-IN" sz="2400" b="0" strike="noStrike" spc="-1" dirty="0">
                <a:solidFill>
                  <a:srgbClr val="FF0000"/>
                </a:solidFill>
                <a:uFill>
                  <a:solidFill>
                    <a:srgbClr val="FFFFFF"/>
                  </a:solidFill>
                </a:uFill>
                <a:latin typeface="Century Schoolbook"/>
                <a:ea typeface="DejaVu Sans"/>
              </a:rPr>
              <a:t>&amp;</a:t>
            </a:r>
            <a:r>
              <a:rPr lang="en-IN" sz="2400" b="0" strike="noStrike" spc="-1" dirty="0">
                <a:solidFill>
                  <a:srgbClr val="000000"/>
                </a:solidFill>
                <a:uFill>
                  <a:solidFill>
                    <a:srgbClr val="FFFFFF"/>
                  </a:solidFill>
                </a:uFill>
                <a:latin typeface="Century Schoolbook"/>
                <a:ea typeface="DejaVu Sans"/>
              </a:rPr>
              <a:t> is a unary operator that returns the memory address of its operand.</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m = </a:t>
            </a:r>
            <a:r>
              <a:rPr lang="en-IN" sz="2400" b="0" strike="noStrike" spc="-1" dirty="0">
                <a:solidFill>
                  <a:srgbClr val="FF0000"/>
                </a:solidFill>
                <a:uFill>
                  <a:solidFill>
                    <a:srgbClr val="FFFFFF"/>
                  </a:solidFill>
                </a:uFill>
                <a:latin typeface="Century Schoolbook"/>
                <a:ea typeface="DejaVu Sans"/>
              </a:rPr>
              <a:t>&amp;</a:t>
            </a:r>
            <a:r>
              <a:rPr lang="en-IN" sz="2400" b="0" strike="noStrike" spc="-1" dirty="0">
                <a:solidFill>
                  <a:srgbClr val="000000"/>
                </a:solidFill>
                <a:uFill>
                  <a:solidFill>
                    <a:srgbClr val="FFFFFF"/>
                  </a:solidFill>
                </a:uFill>
                <a:latin typeface="Century Schoolbook"/>
                <a:ea typeface="DejaVu Sans"/>
              </a:rPr>
              <a:t>count;</a:t>
            </a: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places into </a:t>
            </a:r>
            <a:r>
              <a:rPr lang="en-IN" sz="2400" b="0" strike="noStrike" spc="-1" dirty="0">
                <a:solidFill>
                  <a:srgbClr val="FF0000"/>
                </a:solidFill>
                <a:uFill>
                  <a:solidFill>
                    <a:srgbClr val="FFFFFF"/>
                  </a:solidFill>
                </a:uFill>
                <a:latin typeface="Century Schoolbook"/>
                <a:ea typeface="DejaVu Sans"/>
              </a:rPr>
              <a:t>m</a:t>
            </a:r>
            <a:r>
              <a:rPr lang="en-IN" sz="2400" b="0" strike="noStrike" spc="-1" dirty="0">
                <a:solidFill>
                  <a:srgbClr val="000000"/>
                </a:solidFill>
                <a:uFill>
                  <a:solidFill>
                    <a:srgbClr val="FFFFFF"/>
                  </a:solidFill>
                </a:uFill>
                <a:latin typeface="Century Schoolbook"/>
                <a:ea typeface="DejaVu Sans"/>
              </a:rPr>
              <a:t> the memory address of the variable count. This address is the computer's internal location of the variable.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It has nothing to do with the value of count.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You can think of </a:t>
            </a:r>
            <a:r>
              <a:rPr lang="en-IN" sz="2400" b="0" strike="noStrike" spc="-1" dirty="0">
                <a:solidFill>
                  <a:srgbClr val="FF0000"/>
                </a:solidFill>
                <a:uFill>
                  <a:solidFill>
                    <a:srgbClr val="FFFFFF"/>
                  </a:solidFill>
                </a:uFill>
                <a:latin typeface="Century Schoolbook"/>
                <a:ea typeface="DejaVu Sans"/>
              </a:rPr>
              <a:t>&amp;</a:t>
            </a:r>
            <a:r>
              <a:rPr lang="en-IN" sz="2400" b="0" strike="noStrike" spc="-1" dirty="0">
                <a:solidFill>
                  <a:srgbClr val="000000"/>
                </a:solidFill>
                <a:uFill>
                  <a:solidFill>
                    <a:srgbClr val="FFFFFF"/>
                  </a:solidFill>
                </a:uFill>
                <a:latin typeface="Century Schoolbook"/>
                <a:ea typeface="DejaVu Sans"/>
              </a:rPr>
              <a:t> as returning "</a:t>
            </a:r>
            <a:r>
              <a:rPr lang="en-IN" sz="2400" b="0" strike="noStrike" spc="-1" dirty="0">
                <a:solidFill>
                  <a:srgbClr val="FF0000"/>
                </a:solidFill>
                <a:uFill>
                  <a:solidFill>
                    <a:srgbClr val="FFFFFF"/>
                  </a:solidFill>
                </a:uFill>
                <a:latin typeface="Century Schoolbook"/>
                <a:ea typeface="DejaVu Sans"/>
              </a:rPr>
              <a:t>the address of</a:t>
            </a:r>
            <a:r>
              <a:rPr lang="en-IN" sz="2400" b="0" strike="noStrike" spc="-1" dirty="0">
                <a:solidFill>
                  <a:srgbClr val="000000"/>
                </a:solidFill>
                <a:uFill>
                  <a:solidFill>
                    <a:srgbClr val="FFFFFF"/>
                  </a:solidFill>
                </a:uFill>
                <a:latin typeface="Century Schoolbook"/>
                <a:ea typeface="DejaVu Sans"/>
              </a:rPr>
              <a:t>." Therefore, the preceding assignment statement means "m receives the address of count."</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63" name="Picture 4"/>
          <p:cNvPicPr/>
          <p:nvPr/>
        </p:nvPicPr>
        <p:blipFill>
          <a:blip r:embed="rId2"/>
          <a:stretch/>
        </p:blipFill>
        <p:spPr>
          <a:xfrm>
            <a:off x="0" y="0"/>
            <a:ext cx="1141560" cy="1217880"/>
          </a:xfrm>
          <a:prstGeom prst="rect">
            <a:avLst/>
          </a:prstGeom>
          <a:ln>
            <a:noFill/>
          </a:ln>
        </p:spPr>
      </p:pic>
      <p:sp>
        <p:nvSpPr>
          <p:cNvPr id="64" name="CustomShape 3"/>
          <p:cNvSpPr/>
          <p:nvPr/>
        </p:nvSpPr>
        <p:spPr>
          <a:xfrm>
            <a:off x="1440" y="622080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Calibri"/>
                <a:ea typeface="DejaVu Sans"/>
              </a:rPr>
              <a:t>Object Oriented Programming                                                                                             </a:t>
            </a:r>
            <a:r>
              <a:rPr lang="en-IN" sz="1800" b="0" strike="noStrike" spc="-1" dirty="0" err="1">
                <a:solidFill>
                  <a:srgbClr val="000000"/>
                </a:solidFill>
                <a:uFill>
                  <a:solidFill>
                    <a:srgbClr val="FFFFFF"/>
                  </a:solidFill>
                </a:uFill>
                <a:latin typeface="Calibri"/>
                <a:ea typeface="DejaVu Sans"/>
              </a:rPr>
              <a:t>VIIT,Pune</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Continue</a:t>
            </a:r>
            <a:endParaRPr lang="en-IN" sz="1800" b="0" strike="noStrike" spc="-1">
              <a:solidFill>
                <a:srgbClr val="000000"/>
              </a:solidFill>
              <a:uFill>
                <a:solidFill>
                  <a:srgbClr val="FFFFFF"/>
                </a:solidFill>
              </a:uFill>
              <a:latin typeface="Arial"/>
            </a:endParaRPr>
          </a:p>
        </p:txBody>
      </p:sp>
      <p:sp>
        <p:nvSpPr>
          <p:cNvPr id="228"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0" strike="noStrike" spc="-1">
                <a:solidFill>
                  <a:srgbClr val="000000"/>
                </a:solidFill>
                <a:uFill>
                  <a:solidFill>
                    <a:srgbClr val="FFFFFF"/>
                  </a:solidFill>
                </a:uFill>
                <a:latin typeface="Century Schoolbook"/>
                <a:ea typeface="DejaVu Sans"/>
              </a:rPr>
              <a:t>The following two lines set the data variable to the value passed as an argument to additem(), and the next pointer to point to whatever address was in first, which holds the pointer to the start of the list.</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Century Schoolbook"/>
                <a:ea typeface="DejaVu Sans"/>
              </a:rPr>
              <a:t>newlink-&gt;data = 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Century Schoolbook"/>
                <a:ea typeface="DejaVu Sans"/>
              </a:rPr>
              <a:t>newlink-&gt;next = first;</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Century Schoolbook"/>
                <a:ea typeface="DejaVu Sans"/>
              </a:rPr>
              <a:t>we want the first variable to point to the new link:</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Century Schoolbook"/>
                <a:ea typeface="DejaVu Sans"/>
              </a:rPr>
              <a:t>first = newlink;</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29" name="Picture 4"/>
          <p:cNvPicPr/>
          <p:nvPr/>
        </p:nvPicPr>
        <p:blipFill>
          <a:blip r:embed="rId2"/>
          <a:stretch/>
        </p:blipFill>
        <p:spPr>
          <a:xfrm>
            <a:off x="0" y="0"/>
            <a:ext cx="1141560" cy="1217880"/>
          </a:xfrm>
          <a:prstGeom prst="rect">
            <a:avLst/>
          </a:prstGeom>
          <a:ln>
            <a:noFill/>
          </a:ln>
        </p:spPr>
      </p:pic>
      <p:sp>
        <p:nvSpPr>
          <p:cNvPr id="230"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pic>
        <p:nvPicPr>
          <p:cNvPr id="231" name="Picture 2"/>
          <p:cNvPicPr/>
          <p:nvPr/>
        </p:nvPicPr>
        <p:blipFill>
          <a:blip r:embed="rId3"/>
          <a:stretch/>
        </p:blipFill>
        <p:spPr>
          <a:xfrm>
            <a:off x="1905120" y="3809880"/>
            <a:ext cx="4570560" cy="2680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sp>
      <p:sp>
        <p:nvSpPr>
          <p:cNvPr id="233"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Displaying the List Contents</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we need to do is follow from one next pointer to another until we find a next that is NULL</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2400" b="1" i="1" strike="noStrike" spc="-1" dirty="0" err="1">
                <a:solidFill>
                  <a:srgbClr val="000000"/>
                </a:solidFill>
                <a:uFill>
                  <a:solidFill>
                    <a:srgbClr val="FFFFFF"/>
                  </a:solidFill>
                </a:uFill>
                <a:latin typeface="Century Schoolbook"/>
                <a:ea typeface="DejaVu Sans"/>
              </a:rPr>
              <a:t>cout</a:t>
            </a:r>
            <a:r>
              <a:rPr lang="en-IN" sz="2400" b="1" i="1" strike="noStrike" spc="-1" dirty="0">
                <a:solidFill>
                  <a:srgbClr val="000000"/>
                </a:solidFill>
                <a:uFill>
                  <a:solidFill>
                    <a:srgbClr val="FFFFFF"/>
                  </a:solidFill>
                </a:uFill>
                <a:latin typeface="Century Schoolbook"/>
                <a:ea typeface="DejaVu Sans"/>
              </a:rPr>
              <a:t> &lt;&lt; </a:t>
            </a:r>
            <a:r>
              <a:rPr lang="en-IN" sz="2400" b="1" i="1" strike="noStrike" spc="-1" dirty="0" err="1">
                <a:solidFill>
                  <a:srgbClr val="000000"/>
                </a:solidFill>
                <a:uFill>
                  <a:solidFill>
                    <a:srgbClr val="FFFFFF"/>
                  </a:solidFill>
                </a:uFill>
                <a:latin typeface="Century Schoolbook"/>
                <a:ea typeface="DejaVu Sans"/>
              </a:rPr>
              <a:t>endl</a:t>
            </a:r>
            <a:r>
              <a:rPr lang="en-IN" sz="2400" b="1" i="1" strike="noStrike" spc="-1" dirty="0">
                <a:solidFill>
                  <a:srgbClr val="000000"/>
                </a:solidFill>
                <a:uFill>
                  <a:solidFill>
                    <a:srgbClr val="FFFFFF"/>
                  </a:solidFill>
                </a:uFill>
                <a:latin typeface="Century Schoolbook"/>
                <a:ea typeface="DejaVu Sans"/>
              </a:rPr>
              <a:t> &lt;&lt; current-&gt;data;</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prints the value of the data, and</a:t>
            </a:r>
            <a:endParaRPr lang="en-IN" sz="1800" b="0" strike="noStrike" spc="-1" dirty="0">
              <a:solidFill>
                <a:srgbClr val="000000"/>
              </a:solidFill>
              <a:uFill>
                <a:solidFill>
                  <a:srgbClr val="FFFFFF"/>
                </a:solidFill>
              </a:uFill>
              <a:latin typeface="Arial"/>
            </a:endParaRPr>
          </a:p>
          <a:p>
            <a:pPr algn="just">
              <a:lnSpc>
                <a:spcPct val="100000"/>
              </a:lnSpc>
            </a:pPr>
            <a:r>
              <a:rPr lang="en-IN" sz="2400" b="1" i="1" strike="noStrike" spc="-1" dirty="0">
                <a:solidFill>
                  <a:srgbClr val="000000"/>
                </a:solidFill>
                <a:uFill>
                  <a:solidFill>
                    <a:srgbClr val="FFFFFF"/>
                  </a:solidFill>
                </a:uFill>
                <a:latin typeface="Century Schoolbook"/>
                <a:ea typeface="DejaVu Sans"/>
              </a:rPr>
              <a:t>current = current-&gt;next;</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moves us along from one link to another, until</a:t>
            </a:r>
            <a:endParaRPr lang="en-IN" sz="1800" b="0" strike="noStrike" spc="-1" dirty="0">
              <a:solidFill>
                <a:srgbClr val="000000"/>
              </a:solidFill>
              <a:uFill>
                <a:solidFill>
                  <a:srgbClr val="FFFFFF"/>
                </a:solidFill>
              </a:uFill>
              <a:latin typeface="Arial"/>
            </a:endParaRPr>
          </a:p>
          <a:p>
            <a:pPr algn="just">
              <a:lnSpc>
                <a:spcPct val="100000"/>
              </a:lnSpc>
            </a:pPr>
            <a:r>
              <a:rPr lang="en-IN" sz="2400" b="1" i="1" strike="noStrike" spc="-1" dirty="0">
                <a:solidFill>
                  <a:srgbClr val="000000"/>
                </a:solidFill>
                <a:uFill>
                  <a:solidFill>
                    <a:srgbClr val="FFFFFF"/>
                  </a:solidFill>
                </a:uFill>
                <a:latin typeface="Century Schoolbook"/>
                <a:ea typeface="DejaVu Sans"/>
              </a:rPr>
              <a:t>current != NULL</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234" name="Picture 4"/>
          <p:cNvPicPr/>
          <p:nvPr/>
        </p:nvPicPr>
        <p:blipFill>
          <a:blip r:embed="rId2"/>
          <a:stretch/>
        </p:blipFill>
        <p:spPr>
          <a:xfrm>
            <a:off x="0" y="0"/>
            <a:ext cx="1141560" cy="1217880"/>
          </a:xfrm>
          <a:prstGeom prst="rect">
            <a:avLst/>
          </a:prstGeom>
          <a:ln>
            <a:noFill/>
          </a:ln>
        </p:spPr>
      </p:pic>
      <p:sp>
        <p:nvSpPr>
          <p:cNvPr id="235"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Virtual base class</a:t>
            </a:r>
            <a:endParaRPr lang="en-IN" sz="1800" b="0" strike="noStrike" spc="-1">
              <a:solidFill>
                <a:srgbClr val="000000"/>
              </a:solidFill>
              <a:uFill>
                <a:solidFill>
                  <a:srgbClr val="FFFFFF"/>
                </a:solidFill>
              </a:uFill>
              <a:latin typeface="Arial"/>
            </a:endParaRPr>
          </a:p>
        </p:txBody>
      </p:sp>
      <p:sp>
        <p:nvSpPr>
          <p:cNvPr id="237"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38" name="Picture 4"/>
          <p:cNvPicPr/>
          <p:nvPr/>
        </p:nvPicPr>
        <p:blipFill>
          <a:blip r:embed="rId2"/>
          <a:stretch/>
        </p:blipFill>
        <p:spPr>
          <a:xfrm>
            <a:off x="0" y="0"/>
            <a:ext cx="1141560" cy="1217880"/>
          </a:xfrm>
          <a:prstGeom prst="rect">
            <a:avLst/>
          </a:prstGeom>
          <a:ln>
            <a:noFill/>
          </a:ln>
        </p:spPr>
      </p:pic>
      <p:sp>
        <p:nvSpPr>
          <p:cNvPr id="239"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240" name="CustomShape 4"/>
          <p:cNvSpPr/>
          <p:nvPr/>
        </p:nvSpPr>
        <p:spPr>
          <a:xfrm>
            <a:off x="457200" y="4572000"/>
            <a:ext cx="8151840" cy="24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2880">
              <a:lnSpc>
                <a:spcPct val="100000"/>
              </a:lnSpc>
              <a:buClr>
                <a:srgbClr val="FE8637"/>
              </a:buClr>
              <a:buSzPct val="70000"/>
              <a:buFont typeface="Wingdings" charset="2"/>
              <a:buChar char=""/>
            </a:pPr>
            <a:r>
              <a:rPr lang="en-IN" sz="2400" b="0" strike="noStrike" spc="-1">
                <a:solidFill>
                  <a:srgbClr val="000000"/>
                </a:solidFill>
                <a:uFill>
                  <a:solidFill>
                    <a:srgbClr val="FFFFFF"/>
                  </a:solidFill>
                </a:uFill>
                <a:latin typeface="Century Schoolbook"/>
                <a:ea typeface="DejaVu Sans"/>
              </a:rPr>
              <a:t>In above case all the public as well as protected members of grandparent are inherited  ‘twice’ , so child would have duplicate copies.</a:t>
            </a:r>
            <a:endParaRPr lang="en-IN" sz="1800" b="0" strike="noStrike" spc="-1">
              <a:solidFill>
                <a:srgbClr val="000000"/>
              </a:solidFill>
              <a:uFill>
                <a:solidFill>
                  <a:srgbClr val="FFFFFF"/>
                </a:solidFill>
              </a:uFill>
              <a:latin typeface="Arial"/>
            </a:endParaRPr>
          </a:p>
          <a:p>
            <a:pPr marL="274320" indent="-272880">
              <a:lnSpc>
                <a:spcPct val="100000"/>
              </a:lnSpc>
              <a:buClr>
                <a:srgbClr val="FE8637"/>
              </a:buClr>
              <a:buSzPct val="70000"/>
              <a:buFont typeface="Wingdings" charset="2"/>
              <a:buChar char=""/>
            </a:pPr>
            <a:r>
              <a:rPr lang="en-IN" sz="2400" b="0" strike="noStrike" spc="-1">
                <a:solidFill>
                  <a:srgbClr val="000000"/>
                </a:solidFill>
                <a:uFill>
                  <a:solidFill>
                    <a:srgbClr val="FFFFFF"/>
                  </a:solidFill>
                </a:uFill>
                <a:latin typeface="Century Schoolbook"/>
                <a:ea typeface="DejaVu Sans"/>
              </a:rPr>
              <a:t>Can be avoided by making common base class(grandparent in this case) as virtual base class</a:t>
            </a:r>
            <a:endParaRPr lang="en-IN" sz="1800" b="0" strike="noStrike" spc="-1">
              <a:solidFill>
                <a:srgbClr val="000000"/>
              </a:solidFill>
              <a:uFill>
                <a:solidFill>
                  <a:srgbClr val="FFFFFF"/>
                </a:solidFill>
              </a:uFill>
              <a:latin typeface="Arial"/>
            </a:endParaRPr>
          </a:p>
        </p:txBody>
      </p:sp>
      <p:sp>
        <p:nvSpPr>
          <p:cNvPr id="241" name="CustomShape 5"/>
          <p:cNvSpPr/>
          <p:nvPr/>
        </p:nvSpPr>
        <p:spPr>
          <a:xfrm>
            <a:off x="3733920" y="1143000"/>
            <a:ext cx="1827360" cy="684360"/>
          </a:xfrm>
          <a:prstGeom prst="roundRect">
            <a:avLst>
              <a:gd name="adj" fmla="val 16667"/>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Century Schoolbook"/>
                <a:ea typeface="DejaVu Sans"/>
              </a:rPr>
              <a:t>Grandparent</a:t>
            </a:r>
            <a:endParaRPr lang="en-IN" sz="1800" b="0" strike="noStrike" spc="-1">
              <a:solidFill>
                <a:srgbClr val="000000"/>
              </a:solidFill>
              <a:uFill>
                <a:solidFill>
                  <a:srgbClr val="FFFFFF"/>
                </a:solidFill>
              </a:uFill>
              <a:latin typeface="Arial"/>
            </a:endParaRPr>
          </a:p>
        </p:txBody>
      </p:sp>
      <p:sp>
        <p:nvSpPr>
          <p:cNvPr id="242" name="CustomShape 6"/>
          <p:cNvSpPr/>
          <p:nvPr/>
        </p:nvSpPr>
        <p:spPr>
          <a:xfrm>
            <a:off x="3809880" y="3505320"/>
            <a:ext cx="1827360" cy="684360"/>
          </a:xfrm>
          <a:prstGeom prst="roundRect">
            <a:avLst>
              <a:gd name="adj" fmla="val 16667"/>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Century Schoolbook"/>
                <a:ea typeface="DejaVu Sans"/>
              </a:rPr>
              <a:t>Child</a:t>
            </a:r>
            <a:endParaRPr lang="en-IN" sz="1800" b="0" strike="noStrike" spc="-1">
              <a:solidFill>
                <a:srgbClr val="000000"/>
              </a:solidFill>
              <a:uFill>
                <a:solidFill>
                  <a:srgbClr val="FFFFFF"/>
                </a:solidFill>
              </a:uFill>
              <a:latin typeface="Arial"/>
            </a:endParaRPr>
          </a:p>
        </p:txBody>
      </p:sp>
      <p:sp>
        <p:nvSpPr>
          <p:cNvPr id="243" name="CustomShape 7"/>
          <p:cNvSpPr/>
          <p:nvPr/>
        </p:nvSpPr>
        <p:spPr>
          <a:xfrm>
            <a:off x="1371600" y="2286000"/>
            <a:ext cx="1827360" cy="684360"/>
          </a:xfrm>
          <a:prstGeom prst="roundRect">
            <a:avLst>
              <a:gd name="adj" fmla="val 16667"/>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Century Schoolbook"/>
                <a:ea typeface="DejaVu Sans"/>
              </a:rPr>
              <a:t>Parent 1</a:t>
            </a:r>
            <a:endParaRPr lang="en-IN" sz="1800" b="0" strike="noStrike" spc="-1">
              <a:solidFill>
                <a:srgbClr val="000000"/>
              </a:solidFill>
              <a:uFill>
                <a:solidFill>
                  <a:srgbClr val="FFFFFF"/>
                </a:solidFill>
              </a:uFill>
              <a:latin typeface="Arial"/>
            </a:endParaRPr>
          </a:p>
        </p:txBody>
      </p:sp>
      <p:sp>
        <p:nvSpPr>
          <p:cNvPr id="244" name="CustomShape 8"/>
          <p:cNvSpPr/>
          <p:nvPr/>
        </p:nvSpPr>
        <p:spPr>
          <a:xfrm>
            <a:off x="6324480" y="2286000"/>
            <a:ext cx="1827360" cy="684360"/>
          </a:xfrm>
          <a:prstGeom prst="roundRect">
            <a:avLst>
              <a:gd name="adj" fmla="val 16667"/>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Century Schoolbook"/>
                <a:ea typeface="DejaVu Sans"/>
              </a:rPr>
              <a:t>Parent 2</a:t>
            </a:r>
            <a:endParaRPr lang="en-IN" sz="1800" b="0" strike="noStrike" spc="-1">
              <a:solidFill>
                <a:srgbClr val="000000"/>
              </a:solidFill>
              <a:uFill>
                <a:solidFill>
                  <a:srgbClr val="FFFFFF"/>
                </a:solidFill>
              </a:uFill>
              <a:latin typeface="Arial"/>
            </a:endParaRPr>
          </a:p>
        </p:txBody>
      </p:sp>
      <p:sp>
        <p:nvSpPr>
          <p:cNvPr id="245" name="CustomShape 9"/>
          <p:cNvSpPr/>
          <p:nvPr/>
        </p:nvSpPr>
        <p:spPr>
          <a:xfrm>
            <a:off x="5562720" y="1486080"/>
            <a:ext cx="1675080" cy="798840"/>
          </a:xfrm>
          <a:prstGeom prst="bentConnector2">
            <a:avLst/>
          </a:prstGeom>
          <a:noFill/>
          <a:ln w="12600">
            <a:solidFill>
              <a:srgbClr val="FF6A09"/>
            </a:solidFill>
            <a:round/>
            <a:tailEnd type="arrow" w="med" len="med"/>
          </a:ln>
        </p:spPr>
        <p:style>
          <a:lnRef idx="0">
            <a:scrgbClr r="0" g="0" b="0"/>
          </a:lnRef>
          <a:fillRef idx="0">
            <a:scrgbClr r="0" g="0" b="0"/>
          </a:fillRef>
          <a:effectRef idx="0">
            <a:scrgbClr r="0" g="0" b="0"/>
          </a:effectRef>
          <a:fontRef idx="minor"/>
        </p:style>
      </p:sp>
      <p:sp>
        <p:nvSpPr>
          <p:cNvPr id="246" name="CustomShape 10"/>
          <p:cNvSpPr/>
          <p:nvPr/>
        </p:nvSpPr>
        <p:spPr>
          <a:xfrm rot="10800000" flipV="1">
            <a:off x="8075520" y="4683240"/>
            <a:ext cx="1446480" cy="798840"/>
          </a:xfrm>
          <a:prstGeom prst="bentConnector2">
            <a:avLst/>
          </a:prstGeom>
          <a:noFill/>
          <a:ln w="12600">
            <a:solidFill>
              <a:srgbClr val="FF6A09"/>
            </a:solidFill>
            <a:round/>
            <a:tailEnd type="arrow" w="med" len="med"/>
          </a:ln>
        </p:spPr>
        <p:style>
          <a:lnRef idx="0">
            <a:scrgbClr r="0" g="0" b="0"/>
          </a:lnRef>
          <a:fillRef idx="0">
            <a:scrgbClr r="0" g="0" b="0"/>
          </a:fillRef>
          <a:effectRef idx="0">
            <a:scrgbClr r="0" g="0" b="0"/>
          </a:effectRef>
          <a:fontRef idx="minor"/>
        </p:style>
      </p:sp>
      <p:sp>
        <p:nvSpPr>
          <p:cNvPr id="247" name="CustomShape 11"/>
          <p:cNvSpPr/>
          <p:nvPr/>
        </p:nvSpPr>
        <p:spPr>
          <a:xfrm rot="16200000" flipH="1">
            <a:off x="2608200" y="2649240"/>
            <a:ext cx="874800" cy="1522440"/>
          </a:xfrm>
          <a:prstGeom prst="bentConnector2">
            <a:avLst/>
          </a:prstGeom>
          <a:noFill/>
          <a:ln w="12600">
            <a:solidFill>
              <a:srgbClr val="FF6A09"/>
            </a:solidFill>
            <a:round/>
            <a:tailEnd type="arrow" w="med" len="med"/>
          </a:ln>
        </p:spPr>
        <p:style>
          <a:lnRef idx="0">
            <a:scrgbClr r="0" g="0" b="0"/>
          </a:lnRef>
          <a:fillRef idx="0">
            <a:scrgbClr r="0" g="0" b="0"/>
          </a:fillRef>
          <a:effectRef idx="0">
            <a:scrgbClr r="0" g="0" b="0"/>
          </a:effectRef>
          <a:fontRef idx="minor"/>
        </p:style>
      </p:sp>
      <p:sp>
        <p:nvSpPr>
          <p:cNvPr id="248" name="CustomShape 12"/>
          <p:cNvSpPr/>
          <p:nvPr/>
        </p:nvSpPr>
        <p:spPr>
          <a:xfrm rot="5400000">
            <a:off x="6001920" y="2609640"/>
            <a:ext cx="874800" cy="1598760"/>
          </a:xfrm>
          <a:prstGeom prst="bentConnector2">
            <a:avLst/>
          </a:prstGeom>
          <a:noFill/>
          <a:ln w="12600">
            <a:solidFill>
              <a:srgbClr val="FF6A09"/>
            </a:solidFill>
            <a:round/>
            <a:tailEnd type="arrow" w="med" len="med"/>
          </a:ln>
        </p:spPr>
        <p:style>
          <a:lnRef idx="0">
            <a:scrgbClr r="0" g="0" b="0"/>
          </a:lnRef>
          <a:fillRef idx="0">
            <a:scrgbClr r="0" g="0" b="0"/>
          </a:fillRef>
          <a:effectRef idx="0">
            <a:scrgbClr r="0" g="0" b="0"/>
          </a:effectRef>
          <a:fontRef idx="minor"/>
        </p:style>
      </p:sp>
      <p:sp>
        <p:nvSpPr>
          <p:cNvPr id="249" name="CustomShape 13"/>
          <p:cNvSpPr/>
          <p:nvPr/>
        </p:nvSpPr>
        <p:spPr>
          <a:xfrm>
            <a:off x="4572000" y="1828800"/>
            <a:ext cx="227160" cy="1675080"/>
          </a:xfrm>
          <a:prstGeom prst="downArrow">
            <a:avLst>
              <a:gd name="adj1" fmla="val 50000"/>
              <a:gd name="adj2" fmla="val 50000"/>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a:endParaRPr>
          </a:p>
          <a:p>
            <a:pPr algn="ctr">
              <a:lnSpc>
                <a:spcPct val="100000"/>
              </a:lnSpc>
            </a:pPr>
            <a:r>
              <a:rPr lang="en-IN" sz="3200" b="1" strike="noStrike" spc="-1" smtClean="0">
                <a:solidFill>
                  <a:srgbClr val="000000"/>
                </a:solidFill>
                <a:uFill>
                  <a:solidFill>
                    <a:srgbClr val="FFFFFF"/>
                  </a:solidFill>
                </a:uFill>
                <a:latin typeface="Trebuchet MS"/>
                <a:ea typeface="DejaVu Sans"/>
              </a:rPr>
              <a:t>Virtual function</a:t>
            </a:r>
            <a:endParaRPr lang="en-IN" sz="1800" b="0" strike="noStrike" spc="-1">
              <a:solidFill>
                <a:srgbClr val="000000"/>
              </a:solidFill>
              <a:uFill>
                <a:solidFill>
                  <a:srgbClr val="FFFFFF"/>
                </a:solidFill>
              </a:uFill>
              <a:latin typeface="Arial"/>
            </a:endParaRPr>
          </a:p>
        </p:txBody>
      </p:sp>
      <p:sp>
        <p:nvSpPr>
          <p:cNvPr id="285"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76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When function is made virtual, C++ determines which function to use at run time based on type of object it is pointing and not type of the pointer</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457200" indent="-45576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Pure virtual functions</a:t>
            </a:r>
            <a:endParaRPr lang="en-IN" sz="1800" b="0" strike="noStrike" spc="-1">
              <a:solidFill>
                <a:srgbClr val="000000"/>
              </a:solidFill>
              <a:uFill>
                <a:solidFill>
                  <a:srgbClr val="FFFFFF"/>
                </a:solidFill>
              </a:uFill>
              <a:latin typeface="Arial"/>
            </a:endParaRPr>
          </a:p>
          <a:p>
            <a:pPr marL="457200" indent="-45576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Called do-nothing functions</a:t>
            </a:r>
            <a:endParaRPr lang="en-IN" sz="1800" b="0" strike="noStrike" spc="-1">
              <a:solidFill>
                <a:srgbClr val="000000"/>
              </a:solidFill>
              <a:uFill>
                <a:solidFill>
                  <a:srgbClr val="FFFFFF"/>
                </a:solidFill>
              </a:uFill>
              <a:latin typeface="Arial"/>
            </a:endParaRPr>
          </a:p>
          <a:p>
            <a:pPr marL="457200" indent="-45576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 virtual void display() =0;</a:t>
            </a:r>
            <a:endParaRPr lang="en-IN" sz="1800" b="0" strike="noStrike" spc="-1">
              <a:solidFill>
                <a:srgbClr val="000000"/>
              </a:solidFill>
              <a:uFill>
                <a:solidFill>
                  <a:srgbClr val="FFFFFF"/>
                </a:solidFill>
              </a:uFill>
              <a:latin typeface="Arial"/>
            </a:endParaRPr>
          </a:p>
          <a:p>
            <a:pPr marL="457200" indent="-45576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Called pure virtual functions</a:t>
            </a:r>
            <a:endParaRPr lang="en-IN" sz="1800" b="0" strike="noStrike" spc="-1">
              <a:solidFill>
                <a:srgbClr val="000000"/>
              </a:solidFill>
              <a:uFill>
                <a:solidFill>
                  <a:srgbClr val="FFFFFF"/>
                </a:solidFill>
              </a:uFill>
              <a:latin typeface="Arial"/>
            </a:endParaRPr>
          </a:p>
          <a:p>
            <a:pPr marL="457200" indent="-45576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Such functions are declared in base class and defined in derived classes.</a:t>
            </a:r>
            <a:endParaRPr lang="en-IN" sz="1800" b="0" strike="noStrike" spc="-1">
              <a:solidFill>
                <a:srgbClr val="000000"/>
              </a:solidFill>
              <a:uFill>
                <a:solidFill>
                  <a:srgbClr val="FFFFFF"/>
                </a:solidFill>
              </a:uFill>
              <a:latin typeface="Arial"/>
            </a:endParaRPr>
          </a:p>
          <a:p>
            <a:pPr marL="457200" indent="-45576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Such classes are called as abstract base classes which constitute pure virtual functions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86" name="Picture 4"/>
          <p:cNvPicPr/>
          <p:nvPr/>
        </p:nvPicPr>
        <p:blipFill>
          <a:blip r:embed="rId2"/>
          <a:stretch/>
        </p:blipFill>
        <p:spPr>
          <a:xfrm>
            <a:off x="0" y="0"/>
            <a:ext cx="1141560" cy="1217880"/>
          </a:xfrm>
          <a:prstGeom prst="rect">
            <a:avLst/>
          </a:prstGeom>
          <a:ln>
            <a:noFill/>
          </a:ln>
        </p:spPr>
      </p:pic>
      <p:sp>
        <p:nvSpPr>
          <p:cNvPr id="287"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260985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Normal Member Functions Accessed with Pointers</a:t>
            </a:r>
            <a:endParaRPr lang="en-US" dirty="0"/>
          </a:p>
        </p:txBody>
      </p:sp>
      <p:sp>
        <p:nvSpPr>
          <p:cNvPr id="3" name="Subtitle 2"/>
          <p:cNvSpPr>
            <a:spLocks noGrp="1"/>
          </p:cNvSpPr>
          <p:nvPr>
            <p:ph type="subTitle"/>
          </p:nvPr>
        </p:nvSpPr>
        <p:spPr>
          <a:xfrm>
            <a:off x="457200" y="1604520"/>
            <a:ext cx="3276600" cy="3977280"/>
          </a:xfrm>
        </p:spPr>
        <p:txBody>
          <a:bodyPr anchor="t" anchorCtr="0"/>
          <a:lstStyle/>
          <a:p>
            <a:r>
              <a:rPr lang="en-US" dirty="0"/>
              <a:t>// notvirt.cpp</a:t>
            </a:r>
          </a:p>
          <a:p>
            <a:r>
              <a:rPr lang="en-US" dirty="0"/>
              <a:t>// normal functions accessed from pointer</a:t>
            </a:r>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a:t>
            </a:r>
          </a:p>
          <a:p>
            <a:r>
              <a:rPr lang="en-US" dirty="0"/>
              <a:t>class Base //base class</a:t>
            </a:r>
          </a:p>
          <a:p>
            <a:r>
              <a:rPr lang="en-US" dirty="0"/>
              <a:t>{</a:t>
            </a:r>
          </a:p>
          <a:p>
            <a:r>
              <a:rPr lang="en-US" dirty="0"/>
              <a:t>public:</a:t>
            </a:r>
          </a:p>
          <a:p>
            <a:r>
              <a:rPr lang="en-US" dirty="0"/>
              <a:t>void show() //normal function</a:t>
            </a:r>
          </a:p>
          <a:p>
            <a:r>
              <a:rPr lang="en-US" dirty="0"/>
              <a:t>{ </a:t>
            </a:r>
            <a:r>
              <a:rPr lang="en-US" dirty="0" err="1"/>
              <a:t>cout</a:t>
            </a:r>
            <a:r>
              <a:rPr lang="en-US" dirty="0"/>
              <a:t> &lt;&lt; “Base\n”; }</a:t>
            </a:r>
          </a:p>
          <a:p>
            <a:r>
              <a:rPr lang="en-US" dirty="0"/>
              <a:t>};</a:t>
            </a:r>
          </a:p>
          <a:p>
            <a:r>
              <a:rPr lang="en-US" dirty="0"/>
              <a:t>////////////////////////////////////////////////////////////////</a:t>
            </a:r>
          </a:p>
          <a:p>
            <a:r>
              <a:rPr lang="en-US" dirty="0"/>
              <a:t>class Derv1 : public Base //derived class 1</a:t>
            </a:r>
          </a:p>
          <a:p>
            <a:r>
              <a:rPr lang="en-US" dirty="0"/>
              <a:t>{</a:t>
            </a:r>
          </a:p>
          <a:p>
            <a:r>
              <a:rPr lang="en-US" dirty="0"/>
              <a:t>public:</a:t>
            </a:r>
          </a:p>
          <a:p>
            <a:r>
              <a:rPr lang="en-US" dirty="0"/>
              <a:t>void show()</a:t>
            </a:r>
          </a:p>
          <a:p>
            <a:r>
              <a:rPr lang="en-US" dirty="0"/>
              <a:t>{ </a:t>
            </a:r>
            <a:r>
              <a:rPr lang="en-US" dirty="0" err="1"/>
              <a:t>cout</a:t>
            </a:r>
            <a:r>
              <a:rPr lang="en-US" dirty="0"/>
              <a:t> &lt;&lt; “Derv1\n”; }</a:t>
            </a:r>
          </a:p>
          <a:p>
            <a:r>
              <a:rPr lang="en-US" dirty="0"/>
              <a:t>};</a:t>
            </a:r>
          </a:p>
          <a:p>
            <a:r>
              <a:rPr lang="en-US" dirty="0"/>
              <a:t>////////////////////////////////////////////////////////////////</a:t>
            </a:r>
          </a:p>
          <a:p>
            <a:r>
              <a:rPr lang="en-US" dirty="0"/>
              <a:t>class Derv2 : public Base //derived class 2</a:t>
            </a:r>
          </a:p>
          <a:p>
            <a:r>
              <a:rPr lang="en-US" dirty="0"/>
              <a:t>{</a:t>
            </a:r>
          </a:p>
          <a:p>
            <a:r>
              <a:rPr lang="en-US" dirty="0"/>
              <a:t>public:</a:t>
            </a:r>
          </a:p>
          <a:p>
            <a:r>
              <a:rPr lang="en-US" dirty="0"/>
              <a:t>void show()</a:t>
            </a:r>
          </a:p>
          <a:p>
            <a:r>
              <a:rPr lang="en-US" dirty="0"/>
              <a:t>{ </a:t>
            </a:r>
            <a:r>
              <a:rPr lang="en-US" dirty="0" err="1"/>
              <a:t>cout</a:t>
            </a:r>
            <a:r>
              <a:rPr lang="en-US" dirty="0"/>
              <a:t> &lt;&lt; “Derv2\n”; }</a:t>
            </a:r>
          </a:p>
          <a:p>
            <a:r>
              <a:rPr lang="en-US" dirty="0" smtClean="0"/>
              <a:t>};</a:t>
            </a:r>
            <a:endParaRPr lang="en-US" dirty="0"/>
          </a:p>
        </p:txBody>
      </p:sp>
      <p:sp>
        <p:nvSpPr>
          <p:cNvPr id="4" name="TextBox 3"/>
          <p:cNvSpPr txBox="1"/>
          <p:nvPr/>
        </p:nvSpPr>
        <p:spPr>
          <a:xfrm>
            <a:off x="4572000" y="1600200"/>
            <a:ext cx="2667000" cy="6463308"/>
          </a:xfrm>
          <a:prstGeom prst="rect">
            <a:avLst/>
          </a:prstGeom>
          <a:noFill/>
        </p:spPr>
        <p:txBody>
          <a:bodyPr wrap="square" rtlCol="0">
            <a:spAutoFit/>
          </a:bodyPr>
          <a:lstStyle/>
          <a:p>
            <a:r>
              <a:rPr lang="en-US" dirty="0"/>
              <a:t>////////////////////////////////////////////////////////////////</a:t>
            </a:r>
          </a:p>
          <a:p>
            <a:r>
              <a:rPr lang="en-US" dirty="0" err="1"/>
              <a:t>int</a:t>
            </a:r>
            <a:r>
              <a:rPr lang="en-US" dirty="0"/>
              <a:t> main()</a:t>
            </a:r>
          </a:p>
          <a:p>
            <a:r>
              <a:rPr lang="en-US" dirty="0"/>
              <a:t>{</a:t>
            </a:r>
          </a:p>
          <a:p>
            <a:r>
              <a:rPr lang="en-US" dirty="0"/>
              <a:t>Derv1 dv1; //object of derived class 1</a:t>
            </a:r>
          </a:p>
          <a:p>
            <a:r>
              <a:rPr lang="en-US" dirty="0"/>
              <a:t>Derv2 dv2; //object of derived class 2</a:t>
            </a:r>
          </a:p>
          <a:p>
            <a:r>
              <a:rPr lang="en-US" dirty="0"/>
              <a:t>Base* </a:t>
            </a:r>
            <a:r>
              <a:rPr lang="en-US" dirty="0" err="1"/>
              <a:t>ptr</a:t>
            </a:r>
            <a:r>
              <a:rPr lang="en-US" dirty="0"/>
              <a:t>; //pointer to base class</a:t>
            </a:r>
          </a:p>
          <a:p>
            <a:r>
              <a:rPr lang="en-US" dirty="0" err="1"/>
              <a:t>ptr</a:t>
            </a:r>
            <a:r>
              <a:rPr lang="en-US" dirty="0"/>
              <a:t> = &amp;dv1; //put address of dv1 in pointer</a:t>
            </a:r>
          </a:p>
          <a:p>
            <a:r>
              <a:rPr lang="en-US" dirty="0" err="1"/>
              <a:t>ptr</a:t>
            </a:r>
            <a:r>
              <a:rPr lang="en-US" dirty="0"/>
              <a:t>-&gt;show(); //execute show</a:t>
            </a:r>
            <a:r>
              <a:rPr lang="en-US" dirty="0" smtClean="0"/>
              <a:t>()</a:t>
            </a:r>
          </a:p>
          <a:p>
            <a:r>
              <a:rPr lang="en-US" dirty="0" err="1"/>
              <a:t>ptr</a:t>
            </a:r>
            <a:r>
              <a:rPr lang="en-US" dirty="0"/>
              <a:t> = &amp;dv2; //put address of dv2 in pointer</a:t>
            </a:r>
          </a:p>
          <a:p>
            <a:r>
              <a:rPr lang="en-US" dirty="0" err="1"/>
              <a:t>ptr</a:t>
            </a:r>
            <a:r>
              <a:rPr lang="en-US" dirty="0"/>
              <a:t>-&gt;show(); //execute show()</a:t>
            </a:r>
          </a:p>
          <a:p>
            <a:r>
              <a:rPr lang="en-US" dirty="0"/>
              <a:t>return 0;</a:t>
            </a:r>
          </a:p>
          <a:p>
            <a:r>
              <a:rPr lang="en-US" dirty="0"/>
              <a:t>}</a:t>
            </a:r>
          </a:p>
          <a:p>
            <a:endParaRPr lang="en-US" dirty="0"/>
          </a:p>
        </p:txBody>
      </p:sp>
    </p:spTree>
    <p:extLst>
      <p:ext uri="{BB962C8B-B14F-4D97-AF65-F5344CB8AC3E}">
        <p14:creationId xmlns:p14="http://schemas.microsoft.com/office/powerpoint/2010/main" val="22650047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609600"/>
            <a:ext cx="8229240" cy="4972200"/>
          </a:xfrm>
        </p:spPr>
        <p:txBody>
          <a:bodyPr anchor="t" anchorCtr="0"/>
          <a:lstStyle/>
          <a:p>
            <a:r>
              <a:rPr lang="en-US" dirty="0" err="1"/>
              <a:t>ptr</a:t>
            </a:r>
            <a:r>
              <a:rPr lang="en-US" dirty="0"/>
              <a:t> = &amp;dv1; // derived class address in base class </a:t>
            </a:r>
            <a:r>
              <a:rPr lang="en-US" dirty="0" smtClean="0"/>
              <a:t>pointer</a:t>
            </a:r>
          </a:p>
          <a:p>
            <a:r>
              <a:rPr lang="en-US" dirty="0"/>
              <a:t>the compiler is</a:t>
            </a:r>
          </a:p>
          <a:p>
            <a:r>
              <a:rPr lang="en-US" dirty="0"/>
              <a:t>perfectly happy, because type checking has been relaxed in this </a:t>
            </a:r>
            <a:r>
              <a:rPr lang="en-US" dirty="0" smtClean="0"/>
              <a:t>situation</a:t>
            </a:r>
          </a:p>
          <a:p>
            <a:r>
              <a:rPr lang="en-US" dirty="0"/>
              <a:t>rule is that pointers to objects of a derived class are </a:t>
            </a:r>
            <a:r>
              <a:rPr lang="en-US" dirty="0" err="1"/>
              <a:t>typecompatible</a:t>
            </a:r>
            <a:endParaRPr lang="en-US" dirty="0"/>
          </a:p>
          <a:p>
            <a:r>
              <a:rPr lang="en-US" dirty="0"/>
              <a:t>with pointers to objects of the base class</a:t>
            </a:r>
            <a:r>
              <a:rPr lang="en-US" dirty="0" smtClean="0"/>
              <a:t>.</a:t>
            </a:r>
          </a:p>
          <a:p>
            <a:r>
              <a:rPr lang="en-US" dirty="0"/>
              <a:t>Now the question is, when you execute the line</a:t>
            </a:r>
          </a:p>
          <a:p>
            <a:r>
              <a:rPr lang="en-US" dirty="0" err="1"/>
              <a:t>ptr</a:t>
            </a:r>
            <a:r>
              <a:rPr lang="en-US" dirty="0"/>
              <a:t>-&gt;show();</a:t>
            </a:r>
          </a:p>
          <a:p>
            <a:r>
              <a:rPr lang="en-US" dirty="0"/>
              <a:t>what function is called? Is it Base::show() or Derv1::show</a:t>
            </a:r>
            <a:r>
              <a:rPr lang="en-US" dirty="0" smtClean="0"/>
              <a:t>()?</a:t>
            </a:r>
          </a:p>
          <a:p>
            <a:r>
              <a:rPr lang="en-US" dirty="0"/>
              <a:t>The output from the program answers these</a:t>
            </a:r>
          </a:p>
          <a:p>
            <a:r>
              <a:rPr lang="en-US" dirty="0"/>
              <a:t>questions:</a:t>
            </a:r>
          </a:p>
          <a:p>
            <a:r>
              <a:rPr lang="en-US" dirty="0"/>
              <a:t>Base</a:t>
            </a:r>
          </a:p>
          <a:p>
            <a:r>
              <a:rPr lang="en-US" dirty="0"/>
              <a:t>Base</a:t>
            </a:r>
          </a:p>
        </p:txBody>
      </p:sp>
    </p:spTree>
    <p:extLst>
      <p:ext uri="{BB962C8B-B14F-4D97-AF65-F5344CB8AC3E}">
        <p14:creationId xmlns:p14="http://schemas.microsoft.com/office/powerpoint/2010/main" val="21566892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1062038"/>
            <a:ext cx="572452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8058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564600"/>
          </a:xfrm>
        </p:spPr>
        <p:txBody>
          <a:bodyPr/>
          <a:lstStyle/>
          <a:p>
            <a:r>
              <a:rPr lang="en-US" b="1" dirty="0"/>
              <a:t>Virtual Member Functions Accessed with Pointers</a:t>
            </a:r>
            <a:endParaRPr lang="en-US" dirty="0"/>
          </a:p>
        </p:txBody>
      </p:sp>
      <p:sp>
        <p:nvSpPr>
          <p:cNvPr id="3" name="Subtitle 2"/>
          <p:cNvSpPr>
            <a:spLocks noGrp="1"/>
          </p:cNvSpPr>
          <p:nvPr>
            <p:ph type="subTitle"/>
          </p:nvPr>
        </p:nvSpPr>
        <p:spPr>
          <a:xfrm>
            <a:off x="457200" y="990600"/>
            <a:ext cx="3733800" cy="4591200"/>
          </a:xfrm>
        </p:spPr>
        <p:txBody>
          <a:bodyPr anchor="t" anchorCtr="0"/>
          <a:lstStyle/>
          <a:p>
            <a:r>
              <a:rPr lang="en-US" dirty="0"/>
              <a:t>// virt.cpp</a:t>
            </a:r>
          </a:p>
          <a:p>
            <a:r>
              <a:rPr lang="en-US" dirty="0"/>
              <a:t>// virtual functions accessed from pointer</a:t>
            </a:r>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a:t>
            </a:r>
          </a:p>
          <a:p>
            <a:r>
              <a:rPr lang="en-US" dirty="0"/>
              <a:t>class Base //base class</a:t>
            </a:r>
          </a:p>
          <a:p>
            <a:r>
              <a:rPr lang="en-US" dirty="0"/>
              <a:t>{</a:t>
            </a:r>
          </a:p>
          <a:p>
            <a:r>
              <a:rPr lang="en-US" dirty="0"/>
              <a:t>public:</a:t>
            </a:r>
          </a:p>
          <a:p>
            <a:r>
              <a:rPr lang="en-US" dirty="0"/>
              <a:t>virtual void show() //virtual function</a:t>
            </a:r>
          </a:p>
          <a:p>
            <a:r>
              <a:rPr lang="en-US" dirty="0"/>
              <a:t>{ </a:t>
            </a:r>
            <a:r>
              <a:rPr lang="en-US" dirty="0" err="1"/>
              <a:t>cout</a:t>
            </a:r>
            <a:r>
              <a:rPr lang="en-US" dirty="0"/>
              <a:t> &lt;&lt; “Base\n”; }</a:t>
            </a:r>
          </a:p>
          <a:p>
            <a:r>
              <a:rPr lang="en-US" dirty="0"/>
              <a:t>};</a:t>
            </a:r>
          </a:p>
          <a:p>
            <a:r>
              <a:rPr lang="en-US" dirty="0"/>
              <a:t>////////////////////////////////////////////////////////////////</a:t>
            </a:r>
          </a:p>
          <a:p>
            <a:r>
              <a:rPr lang="en-US" dirty="0"/>
              <a:t>class Derv1 : public Base //derived class 1</a:t>
            </a:r>
          </a:p>
          <a:p>
            <a:r>
              <a:rPr lang="en-US" dirty="0"/>
              <a:t>{</a:t>
            </a:r>
          </a:p>
        </p:txBody>
      </p:sp>
      <p:sp>
        <p:nvSpPr>
          <p:cNvPr id="4" name="TextBox 3"/>
          <p:cNvSpPr txBox="1"/>
          <p:nvPr/>
        </p:nvSpPr>
        <p:spPr>
          <a:xfrm>
            <a:off x="4724400" y="914400"/>
            <a:ext cx="3429000" cy="8679299"/>
          </a:xfrm>
          <a:prstGeom prst="rect">
            <a:avLst/>
          </a:prstGeom>
          <a:noFill/>
        </p:spPr>
        <p:txBody>
          <a:bodyPr wrap="square" rtlCol="0">
            <a:spAutoFit/>
          </a:bodyPr>
          <a:lstStyle/>
          <a:p>
            <a:r>
              <a:rPr lang="en-US" dirty="0"/>
              <a:t>public:</a:t>
            </a:r>
          </a:p>
          <a:p>
            <a:r>
              <a:rPr lang="en-US" dirty="0"/>
              <a:t>void show()</a:t>
            </a:r>
          </a:p>
          <a:p>
            <a:r>
              <a:rPr lang="en-US" dirty="0"/>
              <a:t>{ </a:t>
            </a:r>
            <a:r>
              <a:rPr lang="en-US" dirty="0" err="1"/>
              <a:t>cout</a:t>
            </a:r>
            <a:r>
              <a:rPr lang="en-US" dirty="0"/>
              <a:t> &lt;&lt; “Derv1\n”; }</a:t>
            </a:r>
          </a:p>
          <a:p>
            <a:r>
              <a:rPr lang="en-US" dirty="0"/>
              <a:t>};</a:t>
            </a:r>
          </a:p>
          <a:p>
            <a:r>
              <a:rPr lang="en-US" dirty="0"/>
              <a:t>////////////////////////////////////////////////////////////////</a:t>
            </a:r>
          </a:p>
          <a:p>
            <a:r>
              <a:rPr lang="en-US" dirty="0"/>
              <a:t>class Derv2 : public Base //derived class 2</a:t>
            </a:r>
          </a:p>
          <a:p>
            <a:r>
              <a:rPr lang="en-US" dirty="0"/>
              <a:t>{</a:t>
            </a:r>
          </a:p>
          <a:p>
            <a:r>
              <a:rPr lang="en-US" dirty="0"/>
              <a:t>public:</a:t>
            </a:r>
          </a:p>
          <a:p>
            <a:r>
              <a:rPr lang="en-US" dirty="0"/>
              <a:t>void show()</a:t>
            </a:r>
          </a:p>
          <a:p>
            <a:r>
              <a:rPr lang="en-US" dirty="0"/>
              <a:t>{ </a:t>
            </a:r>
            <a:r>
              <a:rPr lang="en-US" dirty="0" err="1"/>
              <a:t>cout</a:t>
            </a:r>
            <a:r>
              <a:rPr lang="en-US" dirty="0"/>
              <a:t> &lt;&lt; “Derv2\n”; }</a:t>
            </a:r>
          </a:p>
          <a:p>
            <a:r>
              <a:rPr lang="en-US" dirty="0"/>
              <a:t>};</a:t>
            </a:r>
          </a:p>
          <a:p>
            <a:r>
              <a:rPr lang="en-US" dirty="0"/>
              <a:t>////////////////////////////////////////////////////////////////</a:t>
            </a:r>
          </a:p>
          <a:p>
            <a:r>
              <a:rPr lang="en-US" dirty="0" err="1"/>
              <a:t>int</a:t>
            </a:r>
            <a:r>
              <a:rPr lang="en-US" dirty="0"/>
              <a:t> main()</a:t>
            </a:r>
          </a:p>
          <a:p>
            <a:r>
              <a:rPr lang="en-US" dirty="0"/>
              <a:t>{</a:t>
            </a:r>
          </a:p>
          <a:p>
            <a:r>
              <a:rPr lang="en-US" dirty="0"/>
              <a:t>Derv1 dv1; //object of derived class 1</a:t>
            </a:r>
          </a:p>
          <a:p>
            <a:r>
              <a:rPr lang="en-US" dirty="0"/>
              <a:t>Derv2 dv2; //object of derived class 2</a:t>
            </a:r>
          </a:p>
          <a:p>
            <a:r>
              <a:rPr lang="en-US" dirty="0"/>
              <a:t>Base* </a:t>
            </a:r>
            <a:r>
              <a:rPr lang="en-US" dirty="0" err="1"/>
              <a:t>ptr</a:t>
            </a:r>
            <a:r>
              <a:rPr lang="en-US" dirty="0"/>
              <a:t>; //pointer to base class</a:t>
            </a:r>
          </a:p>
          <a:p>
            <a:r>
              <a:rPr lang="en-US" dirty="0" err="1"/>
              <a:t>ptr</a:t>
            </a:r>
            <a:r>
              <a:rPr lang="en-US" dirty="0"/>
              <a:t> = &amp;dv1; //put address of dv1 in pointer</a:t>
            </a:r>
          </a:p>
          <a:p>
            <a:r>
              <a:rPr lang="en-US" dirty="0" err="1"/>
              <a:t>ptr</a:t>
            </a:r>
            <a:r>
              <a:rPr lang="en-US" dirty="0"/>
              <a:t>-&gt;show(); //execute show()</a:t>
            </a:r>
          </a:p>
          <a:p>
            <a:r>
              <a:rPr lang="en-US" dirty="0" err="1"/>
              <a:t>ptr</a:t>
            </a:r>
            <a:r>
              <a:rPr lang="en-US" dirty="0"/>
              <a:t> = &amp;dv2; //put address of dv2 in pointer</a:t>
            </a:r>
          </a:p>
          <a:p>
            <a:r>
              <a:rPr lang="en-US" dirty="0" err="1"/>
              <a:t>ptr</a:t>
            </a:r>
            <a:r>
              <a:rPr lang="en-US" dirty="0"/>
              <a:t>-&gt;show(); //execute show()</a:t>
            </a:r>
          </a:p>
          <a:p>
            <a:r>
              <a:rPr lang="en-US" dirty="0"/>
              <a:t>return 0;</a:t>
            </a:r>
          </a:p>
          <a:p>
            <a:r>
              <a:rPr lang="en-US" dirty="0"/>
              <a:t>}</a:t>
            </a:r>
          </a:p>
        </p:txBody>
      </p:sp>
    </p:spTree>
    <p:extLst>
      <p:ext uri="{BB962C8B-B14F-4D97-AF65-F5344CB8AC3E}">
        <p14:creationId xmlns:p14="http://schemas.microsoft.com/office/powerpoint/2010/main" val="9927143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output of this program is</a:t>
            </a:r>
            <a:br>
              <a:rPr lang="en-US" dirty="0"/>
            </a:br>
            <a:r>
              <a:rPr lang="en-US" dirty="0"/>
              <a:t>Derv1</a:t>
            </a:r>
            <a:br>
              <a:rPr lang="en-US" dirty="0"/>
            </a:br>
            <a:r>
              <a:rPr lang="en-US" dirty="0"/>
              <a:t>Derv2</a:t>
            </a:r>
          </a:p>
        </p:txBody>
      </p:sp>
      <p:sp>
        <p:nvSpPr>
          <p:cNvPr id="3" name="Subtitle 2"/>
          <p:cNvSpPr>
            <a:spLocks noGrp="1"/>
          </p:cNvSpPr>
          <p:nvPr>
            <p:ph type="sub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1062038"/>
            <a:ext cx="572452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96911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81000"/>
            <a:ext cx="8229240" cy="5200800"/>
          </a:xfrm>
        </p:spPr>
        <p:txBody>
          <a:bodyPr anchor="t" anchorCtr="0"/>
          <a:lstStyle/>
          <a:p>
            <a:r>
              <a:rPr lang="en-US" dirty="0"/>
              <a:t>But in VIRT the compiler</a:t>
            </a:r>
          </a:p>
          <a:p>
            <a:r>
              <a:rPr lang="en-US" dirty="0"/>
              <a:t>doesn’t know what class the contents of </a:t>
            </a:r>
            <a:r>
              <a:rPr lang="en-US" dirty="0" err="1"/>
              <a:t>ptr</a:t>
            </a:r>
            <a:r>
              <a:rPr lang="en-US" dirty="0"/>
              <a:t> may contain. It could be the address of an object</a:t>
            </a:r>
          </a:p>
          <a:p>
            <a:r>
              <a:rPr lang="en-US" dirty="0"/>
              <a:t>of the Derv1 class or of the Derv2 class. Which version of draw() does the compiler call? In</a:t>
            </a:r>
          </a:p>
          <a:p>
            <a:r>
              <a:rPr lang="en-US" dirty="0"/>
              <a:t>fact the compiler doesn’t know what to do, so it arranges for the decision to be deferred until</a:t>
            </a:r>
          </a:p>
          <a:p>
            <a:r>
              <a:rPr lang="en-US" dirty="0"/>
              <a:t>the program is running</a:t>
            </a:r>
            <a:r>
              <a:rPr lang="en-US" dirty="0" smtClean="0"/>
              <a:t>.</a:t>
            </a:r>
          </a:p>
          <a:p>
            <a:r>
              <a:rPr lang="en-US" dirty="0"/>
              <a:t>At runtime, when it is known what class is pointed to by </a:t>
            </a:r>
            <a:r>
              <a:rPr lang="en-US" dirty="0" err="1"/>
              <a:t>ptr</a:t>
            </a:r>
            <a:r>
              <a:rPr lang="en-US" dirty="0"/>
              <a:t>, the</a:t>
            </a:r>
          </a:p>
          <a:p>
            <a:r>
              <a:rPr lang="en-US" dirty="0"/>
              <a:t>appropriate version of draw will be called. This is called </a:t>
            </a:r>
            <a:r>
              <a:rPr lang="en-US" i="1" dirty="0"/>
              <a:t>late binding </a:t>
            </a:r>
            <a:r>
              <a:rPr lang="en-US" dirty="0"/>
              <a:t>or </a:t>
            </a:r>
            <a:r>
              <a:rPr lang="en-US" i="1" dirty="0"/>
              <a:t>dynamic binding</a:t>
            </a:r>
            <a:r>
              <a:rPr lang="en-US" dirty="0"/>
              <a:t>.</a:t>
            </a:r>
          </a:p>
          <a:p>
            <a:r>
              <a:rPr lang="en-US" dirty="0"/>
              <a:t>(Choosing functions in the normal way, during compilation, is called </a:t>
            </a:r>
            <a:r>
              <a:rPr lang="en-US" i="1" dirty="0"/>
              <a:t>early binding </a:t>
            </a:r>
            <a:r>
              <a:rPr lang="en-US" dirty="0"/>
              <a:t>or</a:t>
            </a:r>
          </a:p>
          <a:p>
            <a:r>
              <a:rPr lang="en-US" i="1" dirty="0"/>
              <a:t>static binding</a:t>
            </a:r>
            <a:r>
              <a:rPr lang="en-US" dirty="0"/>
              <a:t>.) Late binding requires some overhead but provides increased power and</a:t>
            </a:r>
          </a:p>
          <a:p>
            <a:r>
              <a:rPr lang="en-US" dirty="0"/>
              <a:t>flexibility.</a:t>
            </a:r>
          </a:p>
        </p:txBody>
      </p:sp>
    </p:spTree>
    <p:extLst>
      <p:ext uri="{BB962C8B-B14F-4D97-AF65-F5344CB8AC3E}">
        <p14:creationId xmlns:p14="http://schemas.microsoft.com/office/powerpoint/2010/main" val="761126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Operators</a:t>
            </a:r>
            <a:endParaRPr lang="en-IN" sz="1800" b="0" strike="noStrike" spc="-1">
              <a:solidFill>
                <a:srgbClr val="000000"/>
              </a:solidFill>
              <a:uFill>
                <a:solidFill>
                  <a:srgbClr val="FFFFFF"/>
                </a:solidFill>
              </a:uFill>
              <a:latin typeface="Arial"/>
            </a:endParaRPr>
          </a:p>
        </p:txBody>
      </p:sp>
      <p:sp>
        <p:nvSpPr>
          <p:cNvPr id="66"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The second pointer operator, </a:t>
            </a:r>
            <a:r>
              <a:rPr lang="en-IN" sz="2400" b="0" strike="noStrike" spc="-1" dirty="0">
                <a:solidFill>
                  <a:srgbClr val="FF0000"/>
                </a:solidFill>
                <a:uFill>
                  <a:solidFill>
                    <a:srgbClr val="FFFFFF"/>
                  </a:solidFill>
                </a:uFill>
                <a:latin typeface="Century Schoolbook"/>
                <a:ea typeface="DejaVu Sans"/>
              </a:rPr>
              <a:t>*</a:t>
            </a:r>
            <a:r>
              <a:rPr lang="en-IN" sz="2400" b="0" strike="noStrike" spc="-1" dirty="0">
                <a:solidFill>
                  <a:srgbClr val="000000"/>
                </a:solidFill>
                <a:uFill>
                  <a:solidFill>
                    <a:srgbClr val="FFFFFF"/>
                  </a:solidFill>
                </a:uFill>
                <a:latin typeface="Century Schoolbook"/>
                <a:ea typeface="DejaVu Sans"/>
              </a:rPr>
              <a:t>, is the complement of </a:t>
            </a:r>
            <a:r>
              <a:rPr lang="en-IN" sz="2400" b="0" strike="noStrike" spc="-1" dirty="0">
                <a:solidFill>
                  <a:srgbClr val="FF0000"/>
                </a:solidFill>
                <a:uFill>
                  <a:solidFill>
                    <a:srgbClr val="FFFFFF"/>
                  </a:solidFill>
                </a:uFill>
                <a:latin typeface="Century Schoolbook"/>
                <a:ea typeface="DejaVu Sans"/>
              </a:rPr>
              <a:t>&amp;</a:t>
            </a:r>
            <a:r>
              <a:rPr lang="en-IN" sz="2400" b="0" strike="noStrike" spc="-1" dirty="0">
                <a:solidFill>
                  <a:srgbClr val="000000"/>
                </a:solidFill>
                <a:uFill>
                  <a:solidFill>
                    <a:srgbClr val="FFFFFF"/>
                  </a:solidFill>
                </a:uFill>
                <a:latin typeface="Century Schoolbook"/>
                <a:ea typeface="DejaVu Sans"/>
              </a:rPr>
              <a:t>. It is a unary operator that returns the value located at the address that follows.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For example, if m contains the memory address of the variable count,</a:t>
            </a:r>
            <a:endParaRPr lang="en-IN" sz="1800" b="0" strike="noStrike" spc="-1" dirty="0">
              <a:solidFill>
                <a:srgbClr val="000000"/>
              </a:solidFill>
              <a:uFill>
                <a:solidFill>
                  <a:srgbClr val="FFFFFF"/>
                </a:solidFill>
              </a:uFill>
              <a:latin typeface="Arial"/>
            </a:endParaRPr>
          </a:p>
          <a:p>
            <a:pPr algn="just">
              <a:lnSpc>
                <a:spcPct val="100000"/>
              </a:lnSpc>
            </a:pPr>
            <a:r>
              <a:rPr lang="en-IN" sz="2400" b="0" strike="noStrike" spc="-1" dirty="0">
                <a:solidFill>
                  <a:srgbClr val="000000"/>
                </a:solidFill>
                <a:uFill>
                  <a:solidFill>
                    <a:srgbClr val="FFFFFF"/>
                  </a:solidFill>
                </a:uFill>
                <a:latin typeface="Century Schoolbook"/>
                <a:ea typeface="DejaVu Sans"/>
              </a:rPr>
              <a:t>    q = </a:t>
            </a:r>
            <a:r>
              <a:rPr lang="en-IN" sz="2400" b="0" strike="noStrike" spc="-1" dirty="0">
                <a:solidFill>
                  <a:srgbClr val="FF0000"/>
                </a:solidFill>
                <a:uFill>
                  <a:solidFill>
                    <a:srgbClr val="FFFFFF"/>
                  </a:solidFill>
                </a:uFill>
                <a:latin typeface="Century Schoolbook"/>
                <a:ea typeface="DejaVu Sans"/>
              </a:rPr>
              <a:t>*</a:t>
            </a:r>
            <a:r>
              <a:rPr lang="en-IN" sz="2400" b="0" strike="noStrike" spc="-1">
                <a:solidFill>
                  <a:srgbClr val="000000"/>
                </a:solidFill>
                <a:uFill>
                  <a:solidFill>
                    <a:srgbClr val="FFFFFF"/>
                  </a:solidFill>
                </a:uFill>
                <a:latin typeface="Century Schoolbook"/>
                <a:ea typeface="DejaVu Sans"/>
              </a:rPr>
              <a:t>m</a:t>
            </a:r>
            <a:r>
              <a:rPr lang="en-IN" sz="2400" b="0" strike="noStrike" spc="-1" smtClean="0">
                <a:solidFill>
                  <a:srgbClr val="000000"/>
                </a:solidFill>
                <a:uFill>
                  <a:solidFill>
                    <a:srgbClr val="FFFFFF"/>
                  </a:solidFill>
                </a:uFill>
                <a:latin typeface="Century Schoolbook"/>
                <a:ea typeface="DejaVu Sans"/>
              </a:rPr>
              <a:t>; </a:t>
            </a:r>
            <a:r>
              <a:rPr lang="en-IN" sz="2400" b="0" strike="noStrike" spc="-1" dirty="0">
                <a:solidFill>
                  <a:srgbClr val="000000"/>
                </a:solidFill>
                <a:uFill>
                  <a:solidFill>
                    <a:srgbClr val="FFFFFF"/>
                  </a:solidFill>
                </a:uFill>
                <a:latin typeface="Century Schoolbook"/>
                <a:ea typeface="DejaVu Sans"/>
              </a:rPr>
              <a:t>	places the value of count into q.</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dirty="0">
                <a:solidFill>
                  <a:srgbClr val="000000"/>
                </a:solidFill>
                <a:uFill>
                  <a:solidFill>
                    <a:srgbClr val="FFFFFF"/>
                  </a:solidFill>
                </a:uFill>
                <a:latin typeface="Century Schoolbook"/>
                <a:ea typeface="DejaVu Sans"/>
              </a:rPr>
              <a:t>Both </a:t>
            </a:r>
            <a:r>
              <a:rPr lang="en-IN" sz="2400" b="0" strike="noStrike" spc="-1" dirty="0">
                <a:solidFill>
                  <a:srgbClr val="FF0000"/>
                </a:solidFill>
                <a:uFill>
                  <a:solidFill>
                    <a:srgbClr val="FFFFFF"/>
                  </a:solidFill>
                </a:uFill>
                <a:latin typeface="Century Schoolbook"/>
                <a:ea typeface="DejaVu Sans"/>
              </a:rPr>
              <a:t>&amp;</a:t>
            </a:r>
            <a:r>
              <a:rPr lang="en-IN" sz="2400" b="0" strike="noStrike" spc="-1" dirty="0">
                <a:solidFill>
                  <a:srgbClr val="000000"/>
                </a:solidFill>
                <a:uFill>
                  <a:solidFill>
                    <a:srgbClr val="FFFFFF"/>
                  </a:solidFill>
                </a:uFill>
                <a:latin typeface="Century Schoolbook"/>
                <a:ea typeface="DejaVu Sans"/>
              </a:rPr>
              <a:t> and </a:t>
            </a:r>
            <a:r>
              <a:rPr lang="en-IN" sz="2400" b="0" strike="noStrike" spc="-1" dirty="0">
                <a:solidFill>
                  <a:srgbClr val="FF0000"/>
                </a:solidFill>
                <a:uFill>
                  <a:solidFill>
                    <a:srgbClr val="FFFFFF"/>
                  </a:solidFill>
                </a:uFill>
                <a:latin typeface="Century Schoolbook"/>
                <a:ea typeface="DejaVu Sans"/>
              </a:rPr>
              <a:t>*</a:t>
            </a:r>
            <a:r>
              <a:rPr lang="en-IN" sz="2400" b="0" strike="noStrike" spc="-1" dirty="0">
                <a:solidFill>
                  <a:srgbClr val="000000"/>
                </a:solidFill>
                <a:uFill>
                  <a:solidFill>
                    <a:srgbClr val="FFFFFF"/>
                  </a:solidFill>
                </a:uFill>
                <a:latin typeface="Century Schoolbook"/>
                <a:ea typeface="DejaVu Sans"/>
              </a:rPr>
              <a:t> have a higher precedence than all other arithmetic operators except the unary minus, with which they are equal.</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67" name="Picture 4"/>
          <p:cNvPicPr/>
          <p:nvPr/>
        </p:nvPicPr>
        <p:blipFill>
          <a:blip r:embed="rId2"/>
          <a:stretch/>
        </p:blipFill>
        <p:spPr>
          <a:xfrm>
            <a:off x="0" y="0"/>
            <a:ext cx="1141560" cy="1217880"/>
          </a:xfrm>
          <a:prstGeom prst="rect">
            <a:avLst/>
          </a:prstGeom>
          <a:ln>
            <a:noFill/>
          </a:ln>
        </p:spPr>
      </p:pic>
      <p:sp>
        <p:nvSpPr>
          <p:cNvPr id="68" name="CustomShape 3"/>
          <p:cNvSpPr/>
          <p:nvPr/>
        </p:nvSpPr>
        <p:spPr>
          <a:xfrm>
            <a:off x="0" y="6190756"/>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Abstract Classes and Pure Virtual Functions</a:t>
            </a:r>
            <a:endParaRPr lang="en-US"/>
          </a:p>
        </p:txBody>
      </p:sp>
      <p:sp>
        <p:nvSpPr>
          <p:cNvPr id="3" name="Subtitle 2"/>
          <p:cNvSpPr>
            <a:spLocks noGrp="1"/>
          </p:cNvSpPr>
          <p:nvPr>
            <p:ph type="subTitle"/>
          </p:nvPr>
        </p:nvSpPr>
        <p:spPr>
          <a:xfrm>
            <a:off x="457200" y="1676400"/>
            <a:ext cx="8229240" cy="1144800"/>
          </a:xfrm>
        </p:spPr>
        <p:txBody>
          <a:bodyPr/>
          <a:lstStyle/>
          <a:p>
            <a:endParaRPr lang="en-US" dirty="0"/>
          </a:p>
        </p:txBody>
      </p:sp>
    </p:spTree>
    <p:extLst>
      <p:ext uri="{BB962C8B-B14F-4D97-AF65-F5344CB8AC3E}">
        <p14:creationId xmlns:p14="http://schemas.microsoft.com/office/powerpoint/2010/main" val="32433534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Trebuchet MS"/>
                <a:ea typeface="DejaVu Sans"/>
              </a:rPr>
              <a:t>Example VBC</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51"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a:solidFill>
                  <a:srgbClr val="000000"/>
                </a:solidFill>
                <a:uFill>
                  <a:solidFill>
                    <a:srgbClr val="FFFFFF"/>
                  </a:solidFill>
                </a:uFill>
                <a:latin typeface="Century Schoolbook"/>
                <a:ea typeface="DejaVu Sans"/>
              </a:rPr>
              <a:t>Class A {	// grandparent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Class B1 : virtual public A // Parent 1</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Class B2 : public virtual A // parent 2</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Class C : public B1, public B2  // child</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 only one copy of A will be inherited</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52" name="Picture 4"/>
          <p:cNvPicPr/>
          <p:nvPr/>
        </p:nvPicPr>
        <p:blipFill>
          <a:blip r:embed="rId2"/>
          <a:stretch/>
        </p:blipFill>
        <p:spPr>
          <a:xfrm>
            <a:off x="0" y="0"/>
            <a:ext cx="1141560" cy="1217880"/>
          </a:xfrm>
          <a:prstGeom prst="rect">
            <a:avLst/>
          </a:prstGeom>
          <a:ln>
            <a:noFill/>
          </a:ln>
        </p:spPr>
      </p:pic>
      <p:sp>
        <p:nvSpPr>
          <p:cNvPr id="253"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4" name="CustomShape 1"/>
          <p:cNvSpPr/>
          <p:nvPr/>
        </p:nvSpPr>
        <p:spPr>
          <a:xfrm>
            <a:off x="99072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a:endParaRPr>
          </a:p>
          <a:p>
            <a:r>
              <a:rPr lang="en-IN" sz="3200" b="1" strike="noStrike" spc="-1" dirty="0" smtClean="0">
                <a:solidFill>
                  <a:srgbClr val="000000"/>
                </a:solidFill>
                <a:uFill>
                  <a:solidFill>
                    <a:srgbClr val="FFFFFF"/>
                  </a:solidFill>
                </a:uFill>
                <a:latin typeface="Trebuchet MS"/>
                <a:ea typeface="DejaVu Sans"/>
              </a:rPr>
              <a:t>  Virtual </a:t>
            </a:r>
            <a:r>
              <a:rPr lang="en-IN" sz="3200" b="1" strike="noStrike" spc="-1" dirty="0">
                <a:solidFill>
                  <a:srgbClr val="000000"/>
                </a:solidFill>
                <a:uFill>
                  <a:solidFill>
                    <a:srgbClr val="FFFFFF"/>
                  </a:solidFill>
                </a:uFill>
                <a:latin typeface="Trebuchet MS"/>
                <a:ea typeface="DejaVu Sans"/>
              </a:rPr>
              <a:t>base class example</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p:txBody>
      </p:sp>
      <p:sp>
        <p:nvSpPr>
          <p:cNvPr id="255"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56" name="Picture 4"/>
          <p:cNvPicPr/>
          <p:nvPr/>
        </p:nvPicPr>
        <p:blipFill>
          <a:blip r:embed="rId2"/>
          <a:stretch/>
        </p:blipFill>
        <p:spPr>
          <a:xfrm>
            <a:off x="0" y="0"/>
            <a:ext cx="1141560" cy="1217880"/>
          </a:xfrm>
          <a:prstGeom prst="rect">
            <a:avLst/>
          </a:prstGeom>
          <a:ln>
            <a:noFill/>
          </a:ln>
        </p:spPr>
      </p:pic>
      <p:sp>
        <p:nvSpPr>
          <p:cNvPr id="257"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258" name="CustomShape 4"/>
          <p:cNvSpPr/>
          <p:nvPr/>
        </p:nvSpPr>
        <p:spPr>
          <a:xfrm>
            <a:off x="3429000" y="1600200"/>
            <a:ext cx="1827360" cy="684360"/>
          </a:xfrm>
          <a:prstGeom prst="roundRect">
            <a:avLst>
              <a:gd name="adj" fmla="val 16667"/>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Century Schoolbook"/>
                <a:ea typeface="DejaVu Sans"/>
              </a:rPr>
              <a:t>Student</a:t>
            </a:r>
            <a:endParaRPr lang="en-IN" sz="1800" b="0" strike="noStrike" spc="-1">
              <a:solidFill>
                <a:srgbClr val="000000"/>
              </a:solidFill>
              <a:uFill>
                <a:solidFill>
                  <a:srgbClr val="FFFFFF"/>
                </a:solidFill>
              </a:uFill>
              <a:latin typeface="Arial"/>
            </a:endParaRPr>
          </a:p>
        </p:txBody>
      </p:sp>
      <p:sp>
        <p:nvSpPr>
          <p:cNvPr id="259" name="CustomShape 5"/>
          <p:cNvSpPr/>
          <p:nvPr/>
        </p:nvSpPr>
        <p:spPr>
          <a:xfrm>
            <a:off x="3505320" y="3962520"/>
            <a:ext cx="1827360" cy="684360"/>
          </a:xfrm>
          <a:prstGeom prst="roundRect">
            <a:avLst>
              <a:gd name="adj" fmla="val 16667"/>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Century Schoolbook"/>
                <a:ea typeface="DejaVu Sans"/>
              </a:rPr>
              <a:t>result</a:t>
            </a:r>
            <a:endParaRPr lang="en-IN" sz="1800" b="0" strike="noStrike" spc="-1">
              <a:solidFill>
                <a:srgbClr val="000000"/>
              </a:solidFill>
              <a:uFill>
                <a:solidFill>
                  <a:srgbClr val="FFFFFF"/>
                </a:solidFill>
              </a:uFill>
              <a:latin typeface="Arial"/>
            </a:endParaRPr>
          </a:p>
        </p:txBody>
      </p:sp>
      <p:sp>
        <p:nvSpPr>
          <p:cNvPr id="260" name="CustomShape 6"/>
          <p:cNvSpPr/>
          <p:nvPr/>
        </p:nvSpPr>
        <p:spPr>
          <a:xfrm>
            <a:off x="1066680" y="2743200"/>
            <a:ext cx="1827360" cy="684360"/>
          </a:xfrm>
          <a:prstGeom prst="roundRect">
            <a:avLst>
              <a:gd name="adj" fmla="val 16667"/>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Century Schoolbook"/>
                <a:ea typeface="DejaVu Sans"/>
              </a:rPr>
              <a:t>test</a:t>
            </a:r>
            <a:endParaRPr lang="en-IN" sz="1800" b="0" strike="noStrike" spc="-1">
              <a:solidFill>
                <a:srgbClr val="000000"/>
              </a:solidFill>
              <a:uFill>
                <a:solidFill>
                  <a:srgbClr val="FFFFFF"/>
                </a:solidFill>
              </a:uFill>
              <a:latin typeface="Arial"/>
            </a:endParaRPr>
          </a:p>
        </p:txBody>
      </p:sp>
      <p:sp>
        <p:nvSpPr>
          <p:cNvPr id="261" name="CustomShape 7"/>
          <p:cNvSpPr/>
          <p:nvPr/>
        </p:nvSpPr>
        <p:spPr>
          <a:xfrm>
            <a:off x="6019920" y="2743200"/>
            <a:ext cx="1827360" cy="684360"/>
          </a:xfrm>
          <a:prstGeom prst="roundRect">
            <a:avLst>
              <a:gd name="adj" fmla="val 16667"/>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Century Schoolbook"/>
                <a:ea typeface="DejaVu Sans"/>
              </a:rPr>
              <a:t>sports</a:t>
            </a:r>
            <a:endParaRPr lang="en-IN" sz="1800" b="0" strike="noStrike" spc="-1">
              <a:solidFill>
                <a:srgbClr val="000000"/>
              </a:solidFill>
              <a:uFill>
                <a:solidFill>
                  <a:srgbClr val="FFFFFF"/>
                </a:solidFill>
              </a:uFill>
              <a:latin typeface="Arial"/>
            </a:endParaRPr>
          </a:p>
        </p:txBody>
      </p:sp>
      <p:sp>
        <p:nvSpPr>
          <p:cNvPr id="262" name="CustomShape 8"/>
          <p:cNvSpPr/>
          <p:nvPr/>
        </p:nvSpPr>
        <p:spPr>
          <a:xfrm>
            <a:off x="5257800" y="1943280"/>
            <a:ext cx="1675080" cy="798840"/>
          </a:xfrm>
          <a:prstGeom prst="bentConnector2">
            <a:avLst/>
          </a:prstGeom>
          <a:noFill/>
          <a:ln w="12600">
            <a:solidFill>
              <a:srgbClr val="FF6A09"/>
            </a:solidFill>
            <a:round/>
            <a:tailEnd type="arrow" w="med" len="med"/>
          </a:ln>
        </p:spPr>
        <p:style>
          <a:lnRef idx="0">
            <a:scrgbClr r="0" g="0" b="0"/>
          </a:lnRef>
          <a:fillRef idx="0">
            <a:scrgbClr r="0" g="0" b="0"/>
          </a:fillRef>
          <a:effectRef idx="0">
            <a:scrgbClr r="0" g="0" b="0"/>
          </a:effectRef>
          <a:fontRef idx="minor"/>
        </p:style>
      </p:sp>
      <p:sp>
        <p:nvSpPr>
          <p:cNvPr id="263" name="CustomShape 9"/>
          <p:cNvSpPr/>
          <p:nvPr/>
        </p:nvSpPr>
        <p:spPr>
          <a:xfrm rot="10800000" flipV="1">
            <a:off x="7770600" y="5140440"/>
            <a:ext cx="1446480" cy="798840"/>
          </a:xfrm>
          <a:prstGeom prst="bentConnector2">
            <a:avLst/>
          </a:prstGeom>
          <a:noFill/>
          <a:ln w="12600">
            <a:solidFill>
              <a:srgbClr val="FF6A09"/>
            </a:solidFill>
            <a:round/>
            <a:tailEnd type="arrow" w="med" len="med"/>
          </a:ln>
        </p:spPr>
        <p:style>
          <a:lnRef idx="0">
            <a:scrgbClr r="0" g="0" b="0"/>
          </a:lnRef>
          <a:fillRef idx="0">
            <a:scrgbClr r="0" g="0" b="0"/>
          </a:fillRef>
          <a:effectRef idx="0">
            <a:scrgbClr r="0" g="0" b="0"/>
          </a:effectRef>
          <a:fontRef idx="minor"/>
        </p:style>
      </p:sp>
      <p:sp>
        <p:nvSpPr>
          <p:cNvPr id="264" name="CustomShape 10"/>
          <p:cNvSpPr/>
          <p:nvPr/>
        </p:nvSpPr>
        <p:spPr>
          <a:xfrm rot="16200000" flipH="1">
            <a:off x="2303280" y="3106440"/>
            <a:ext cx="874800" cy="1522440"/>
          </a:xfrm>
          <a:prstGeom prst="bentConnector2">
            <a:avLst/>
          </a:prstGeom>
          <a:noFill/>
          <a:ln w="12600">
            <a:solidFill>
              <a:srgbClr val="FF6A09"/>
            </a:solidFill>
            <a:round/>
            <a:tailEnd type="arrow" w="med" len="med"/>
          </a:ln>
        </p:spPr>
        <p:style>
          <a:lnRef idx="0">
            <a:scrgbClr r="0" g="0" b="0"/>
          </a:lnRef>
          <a:fillRef idx="0">
            <a:scrgbClr r="0" g="0" b="0"/>
          </a:fillRef>
          <a:effectRef idx="0">
            <a:scrgbClr r="0" g="0" b="0"/>
          </a:effectRef>
          <a:fontRef idx="minor"/>
        </p:style>
      </p:sp>
      <p:sp>
        <p:nvSpPr>
          <p:cNvPr id="265" name="CustomShape 11"/>
          <p:cNvSpPr/>
          <p:nvPr/>
        </p:nvSpPr>
        <p:spPr>
          <a:xfrm rot="5400000">
            <a:off x="5697360" y="3066840"/>
            <a:ext cx="874800" cy="1598760"/>
          </a:xfrm>
          <a:prstGeom prst="bentConnector2">
            <a:avLst/>
          </a:prstGeom>
          <a:noFill/>
          <a:ln w="12600">
            <a:solidFill>
              <a:srgbClr val="FF6A09"/>
            </a:solidFill>
            <a:round/>
            <a:tailEnd type="arrow" w="med" len="med"/>
          </a:ln>
        </p:spPr>
        <p:style>
          <a:lnRef idx="0">
            <a:scrgbClr r="0" g="0" b="0"/>
          </a:lnRef>
          <a:fillRef idx="0">
            <a:scrgbClr r="0" g="0" b="0"/>
          </a:fillRef>
          <a:effectRef idx="0">
            <a:scrgbClr r="0" g="0" b="0"/>
          </a:effectRef>
          <a:fontRef idx="minor"/>
        </p:style>
      </p:sp>
      <p:sp>
        <p:nvSpPr>
          <p:cNvPr id="266" name="CustomShape 12"/>
          <p:cNvSpPr/>
          <p:nvPr/>
        </p:nvSpPr>
        <p:spPr>
          <a:xfrm>
            <a:off x="4267080" y="2286000"/>
            <a:ext cx="227160" cy="1675080"/>
          </a:xfrm>
          <a:prstGeom prst="downArrow">
            <a:avLst>
              <a:gd name="adj1" fmla="val 50000"/>
              <a:gd name="adj2" fmla="val 50000"/>
            </a:avLst>
          </a:prstGeom>
          <a:solidFill>
            <a:srgbClr val="FE8637"/>
          </a:solidFill>
          <a:ln w="25560">
            <a:solidFill>
              <a:srgbClr val="BB6328"/>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7"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Trebuchet MS"/>
                <a:ea typeface="DejaVu Sans"/>
              </a:rPr>
              <a:t>Program</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68"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400" b="0" strike="noStrike" spc="-1">
                <a:solidFill>
                  <a:srgbClr val="000000"/>
                </a:solidFill>
                <a:uFill>
                  <a:solidFill>
                    <a:srgbClr val="FFFFFF"/>
                  </a:solidFill>
                </a:uFill>
                <a:latin typeface="Century Schoolbook"/>
                <a:ea typeface="DejaVu Sans"/>
              </a:rPr>
              <a:t>Class student – roll_no, get_no(), display_no()</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Class test : virtual public student</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sub1, sub2, get_marks(), display_marks()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Class sports : public virtual student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score, get_score(), display_score()</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Class result : public test, public sports</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Century Schoolbook"/>
                <a:ea typeface="DejaVu Sans"/>
              </a:rPr>
              <a:t>-- total, display_total() </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69" name="Picture 4"/>
          <p:cNvPicPr/>
          <p:nvPr/>
        </p:nvPicPr>
        <p:blipFill>
          <a:blip r:embed="rId2"/>
          <a:stretch/>
        </p:blipFill>
        <p:spPr>
          <a:xfrm>
            <a:off x="0" y="0"/>
            <a:ext cx="1141560" cy="1217880"/>
          </a:xfrm>
          <a:prstGeom prst="rect">
            <a:avLst/>
          </a:prstGeom>
          <a:ln>
            <a:noFill/>
          </a:ln>
        </p:spPr>
      </p:pic>
      <p:sp>
        <p:nvSpPr>
          <p:cNvPr id="270"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Trebuchet MS"/>
                <a:ea typeface="DejaVu Sans"/>
              </a:rPr>
              <a:t>Pointer to derived classes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72"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73" name="Picture 4"/>
          <p:cNvPicPr/>
          <p:nvPr/>
        </p:nvPicPr>
        <p:blipFill>
          <a:blip r:embed="rId2"/>
          <a:stretch/>
        </p:blipFill>
        <p:spPr>
          <a:xfrm>
            <a:off x="0" y="0"/>
            <a:ext cx="1141560" cy="1217880"/>
          </a:xfrm>
          <a:prstGeom prst="rect">
            <a:avLst/>
          </a:prstGeom>
          <a:ln>
            <a:noFill/>
          </a:ln>
        </p:spPr>
      </p:pic>
      <p:sp>
        <p:nvSpPr>
          <p:cNvPr id="274"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275" name="CustomShape 4"/>
          <p:cNvSpPr/>
          <p:nvPr/>
        </p:nvSpPr>
        <p:spPr>
          <a:xfrm>
            <a:off x="152280" y="1536480"/>
            <a:ext cx="4113360" cy="525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2880">
              <a:lnSpc>
                <a:spcPct val="100000"/>
              </a:lnSpc>
            </a:pPr>
            <a:r>
              <a:rPr lang="en-IN" sz="2000" b="0" strike="noStrike" spc="-1">
                <a:solidFill>
                  <a:srgbClr val="000000"/>
                </a:solidFill>
                <a:uFill>
                  <a:solidFill>
                    <a:srgbClr val="FFFFFF"/>
                  </a:solidFill>
                </a:uFill>
                <a:latin typeface="Century Schoolbook"/>
                <a:ea typeface="DejaVu Sans"/>
              </a:rPr>
              <a:t>Class Base</a:t>
            </a:r>
            <a:endParaRPr lang="en-IN" sz="1800" b="0" strike="noStrike" spc="-1">
              <a:solidFill>
                <a:srgbClr val="000000"/>
              </a:solidFill>
              <a:uFill>
                <a:solidFill>
                  <a:srgbClr val="FFFFFF"/>
                </a:solidFill>
              </a:uFill>
              <a:latin typeface="Arial"/>
            </a:endParaRPr>
          </a:p>
          <a:p>
            <a:pPr marL="274320" indent="-272880">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marL="274320" indent="-272880">
              <a:lnSpc>
                <a:spcPct val="100000"/>
              </a:lnSpc>
            </a:pPr>
            <a:r>
              <a:rPr lang="en-IN" sz="2000" b="0" strike="noStrike" spc="-1">
                <a:solidFill>
                  <a:srgbClr val="000000"/>
                </a:solidFill>
                <a:uFill>
                  <a:solidFill>
                    <a:srgbClr val="FFFFFF"/>
                  </a:solidFill>
                </a:uFill>
                <a:latin typeface="Century Schoolbook"/>
                <a:ea typeface="DejaVu Sans"/>
              </a:rPr>
              <a:t>	void show(){}</a:t>
            </a:r>
            <a:endParaRPr lang="en-IN" sz="1800" b="0" strike="noStrike" spc="-1">
              <a:solidFill>
                <a:srgbClr val="000000"/>
              </a:solidFill>
              <a:uFill>
                <a:solidFill>
                  <a:srgbClr val="FFFFFF"/>
                </a:solidFill>
              </a:uFill>
              <a:latin typeface="Arial"/>
            </a:endParaRPr>
          </a:p>
          <a:p>
            <a:pPr marL="274320" indent="-272880">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marL="274320" indent="-272880">
              <a:lnSpc>
                <a:spcPct val="100000"/>
              </a:lnSpc>
            </a:pPr>
            <a:r>
              <a:rPr lang="en-IN" sz="2000" b="0" strike="noStrike" spc="-1">
                <a:solidFill>
                  <a:srgbClr val="000000"/>
                </a:solidFill>
                <a:uFill>
                  <a:solidFill>
                    <a:srgbClr val="FFFFFF"/>
                  </a:solidFill>
                </a:uFill>
                <a:latin typeface="Century Schoolbook"/>
                <a:ea typeface="DejaVu Sans"/>
              </a:rPr>
              <a:t>Class derived : public base</a:t>
            </a:r>
            <a:endParaRPr lang="en-IN" sz="1800" b="0" strike="noStrike" spc="-1">
              <a:solidFill>
                <a:srgbClr val="000000"/>
              </a:solidFill>
              <a:uFill>
                <a:solidFill>
                  <a:srgbClr val="FFFFFF"/>
                </a:solidFill>
              </a:uFill>
              <a:latin typeface="Arial"/>
            </a:endParaRPr>
          </a:p>
          <a:p>
            <a:pPr marL="274320" indent="-272880">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marL="274320" indent="-272880">
              <a:lnSpc>
                <a:spcPct val="100000"/>
              </a:lnSpc>
            </a:pPr>
            <a:r>
              <a:rPr lang="en-IN" sz="2000" b="0" strike="noStrike" spc="-1">
                <a:solidFill>
                  <a:srgbClr val="000000"/>
                </a:solidFill>
                <a:uFill>
                  <a:solidFill>
                    <a:srgbClr val="FFFFFF"/>
                  </a:solidFill>
                </a:uFill>
                <a:latin typeface="Century Schoolbook"/>
                <a:ea typeface="DejaVu Sans"/>
              </a:rPr>
              <a:t>	void show(){}</a:t>
            </a:r>
            <a:endParaRPr lang="en-IN" sz="1800" b="0" strike="noStrike" spc="-1">
              <a:solidFill>
                <a:srgbClr val="000000"/>
              </a:solidFill>
              <a:uFill>
                <a:solidFill>
                  <a:srgbClr val="FFFFFF"/>
                </a:solidFill>
              </a:uFill>
              <a:latin typeface="Arial"/>
            </a:endParaRPr>
          </a:p>
          <a:p>
            <a:pPr marL="274320" indent="-272880">
              <a:lnSpc>
                <a:spcPct val="100000"/>
              </a:lnSpc>
            </a:pPr>
            <a:r>
              <a:rPr lang="en-IN" sz="20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marL="274320" indent="-272880">
              <a:lnSpc>
                <a:spcPct val="100000"/>
              </a:lnSpc>
            </a:pPr>
            <a:endParaRPr lang="en-IN" sz="1800" b="0" strike="noStrike" spc="-1">
              <a:solidFill>
                <a:srgbClr val="000000"/>
              </a:solidFill>
              <a:uFill>
                <a:solidFill>
                  <a:srgbClr val="FFFFFF"/>
                </a:solidFill>
              </a:uFill>
              <a:latin typeface="Arial"/>
            </a:endParaRPr>
          </a:p>
        </p:txBody>
      </p:sp>
      <p:sp>
        <p:nvSpPr>
          <p:cNvPr id="276" name="CustomShape 5"/>
          <p:cNvSpPr/>
          <p:nvPr/>
        </p:nvSpPr>
        <p:spPr>
          <a:xfrm>
            <a:off x="4572000" y="1392480"/>
            <a:ext cx="4189680" cy="368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000000"/>
                </a:solidFill>
                <a:uFill>
                  <a:solidFill>
                    <a:srgbClr val="FFFFFF"/>
                  </a:solidFill>
                </a:uFill>
                <a:latin typeface="Century Schoolbook"/>
                <a:ea typeface="DejaVu Sans"/>
              </a:rPr>
              <a:t>Void main(){</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	Base *bptr; // base pointer</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	Base b;</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	bptr = &amp;b; // base addr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	bptr</a:t>
            </a:r>
            <a:r>
              <a:rPr lang="en-IN" sz="2000" b="0" strike="noStrike" spc="-1">
                <a:solidFill>
                  <a:srgbClr val="000000"/>
                </a:solidFill>
                <a:uFill>
                  <a:solidFill>
                    <a:srgbClr val="FFFFFF"/>
                  </a:solidFill>
                </a:uFill>
                <a:latin typeface="Wingdings"/>
                <a:ea typeface="DejaVu Sans"/>
              </a:rPr>
              <a:t></a:t>
            </a:r>
            <a:r>
              <a:rPr lang="en-IN" sz="2000" b="0" strike="noStrike" spc="-1">
                <a:solidFill>
                  <a:srgbClr val="000000"/>
                </a:solidFill>
                <a:uFill>
                  <a:solidFill>
                    <a:srgbClr val="FFFFFF"/>
                  </a:solidFill>
                </a:uFill>
                <a:latin typeface="Century Schoolbook"/>
                <a:ea typeface="DejaVu Sans"/>
              </a:rPr>
              <a:t>show();</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	derived d;</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	bptr =&amp;d;</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entury Schoolbook"/>
                <a:ea typeface="DejaVu Sans"/>
              </a:rPr>
              <a:t>	bptr</a:t>
            </a:r>
            <a:r>
              <a:rPr lang="en-IN" sz="2000" b="0" strike="noStrike" spc="-1">
                <a:solidFill>
                  <a:srgbClr val="000000"/>
                </a:solidFill>
                <a:uFill>
                  <a:solidFill>
                    <a:srgbClr val="FFFFFF"/>
                  </a:solidFill>
                </a:uFill>
                <a:latin typeface="Wingdings"/>
                <a:ea typeface="DejaVu Sans"/>
              </a:rPr>
              <a:t></a:t>
            </a:r>
            <a:r>
              <a:rPr lang="en-IN" sz="2000" b="0" strike="noStrike" spc="-1">
                <a:solidFill>
                  <a:srgbClr val="000000"/>
                </a:solidFill>
                <a:uFill>
                  <a:solidFill>
                    <a:srgbClr val="FFFFFF"/>
                  </a:solidFill>
                </a:uFill>
                <a:latin typeface="Century Schoolbook"/>
                <a:ea typeface="DejaVu Sans"/>
              </a:rPr>
              <a:t>show();</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pPr algn="ctr">
              <a:lnSpc>
                <a:spcPct val="100000"/>
              </a:lnSpc>
            </a:pPr>
            <a:r>
              <a:rPr lang="en-IN" sz="3200" b="1" strike="noStrike" spc="-1">
                <a:solidFill>
                  <a:srgbClr val="000000"/>
                </a:solidFill>
                <a:uFill>
                  <a:solidFill>
                    <a:srgbClr val="FFFFFF"/>
                  </a:solidFill>
                </a:uFill>
                <a:latin typeface="Trebuchet MS"/>
                <a:ea typeface="DejaVu Sans"/>
              </a:rPr>
              <a:t>Virtual functions</a:t>
            </a:r>
            <a:endParaRPr lang="en-IN" sz="1800" b="0" strike="noStrike" spc="-1">
              <a:solidFill>
                <a:srgbClr val="000000"/>
              </a:solidFill>
              <a:uFill>
                <a:solidFill>
                  <a:srgbClr val="FFFFFF"/>
                </a:solidFill>
              </a:uFill>
              <a:latin typeface="Arial"/>
            </a:endParaRPr>
          </a:p>
        </p:txBody>
      </p:sp>
      <p:sp>
        <p:nvSpPr>
          <p:cNvPr id="278"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79" name="Picture 4"/>
          <p:cNvPicPr/>
          <p:nvPr/>
        </p:nvPicPr>
        <p:blipFill>
          <a:blip r:embed="rId2"/>
          <a:stretch/>
        </p:blipFill>
        <p:spPr>
          <a:xfrm>
            <a:off x="0" y="0"/>
            <a:ext cx="1141560" cy="1217880"/>
          </a:xfrm>
          <a:prstGeom prst="rect">
            <a:avLst/>
          </a:prstGeom>
          <a:ln>
            <a:noFill/>
          </a:ln>
        </p:spPr>
      </p:pic>
      <p:sp>
        <p:nvSpPr>
          <p:cNvPr id="280"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281" name="CustomShape 4"/>
          <p:cNvSpPr/>
          <p:nvPr/>
        </p:nvSpPr>
        <p:spPr>
          <a:xfrm>
            <a:off x="457200" y="1295280"/>
            <a:ext cx="822816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2880">
              <a:lnSpc>
                <a:spcPct val="100000"/>
              </a:lnSpc>
              <a:buClr>
                <a:srgbClr val="FE8637"/>
              </a:buClr>
              <a:buSzPct val="70000"/>
              <a:buFont typeface="Wingdings" charset="2"/>
              <a:buChar char=""/>
            </a:pPr>
            <a:r>
              <a:rPr lang="en-IN" sz="2400" b="0" strike="noStrike" spc="-1">
                <a:solidFill>
                  <a:srgbClr val="000000"/>
                </a:solidFill>
                <a:uFill>
                  <a:solidFill>
                    <a:srgbClr val="FFFFFF"/>
                  </a:solidFill>
                </a:uFill>
                <a:latin typeface="Century Schoolbook"/>
                <a:ea typeface="DejaVu Sans"/>
              </a:rPr>
              <a:t>To use pointer to base class to refer to all derived objects, achieved using virtual functions </a:t>
            </a:r>
            <a:endParaRPr lang="en-IN" sz="1800" b="0" strike="noStrike" spc="-1">
              <a:solidFill>
                <a:srgbClr val="000000"/>
              </a:solidFill>
              <a:uFill>
                <a:solidFill>
                  <a:srgbClr val="FFFFFF"/>
                </a:solidFill>
              </a:uFill>
              <a:latin typeface="Arial"/>
            </a:endParaRPr>
          </a:p>
        </p:txBody>
      </p:sp>
      <p:sp>
        <p:nvSpPr>
          <p:cNvPr id="282" name="CustomShape 5"/>
          <p:cNvSpPr/>
          <p:nvPr/>
        </p:nvSpPr>
        <p:spPr>
          <a:xfrm>
            <a:off x="457200" y="2819520"/>
            <a:ext cx="3884760" cy="255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entury Schoolbook"/>
                <a:ea typeface="DejaVu Sans"/>
              </a:rPr>
              <a:t>Calss base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void display();</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virtual void show();</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Class derived : public base{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Void display();</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Void show()</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p:txBody>
      </p:sp>
      <p:sp>
        <p:nvSpPr>
          <p:cNvPr id="283" name="CustomShape 6"/>
          <p:cNvSpPr/>
          <p:nvPr/>
        </p:nvSpPr>
        <p:spPr>
          <a:xfrm>
            <a:off x="4572000" y="2819520"/>
            <a:ext cx="4113360" cy="365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entury Schoolbook"/>
                <a:ea typeface="DejaVu Sans"/>
              </a:rPr>
              <a:t>void main(){</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base b;</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derived 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base *bptr;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bptr=&amp;b;</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bptr</a:t>
            </a:r>
            <a:r>
              <a:rPr lang="en-IN" sz="1800" b="0" strike="noStrike" spc="-1">
                <a:solidFill>
                  <a:srgbClr val="000000"/>
                </a:solidFill>
                <a:uFill>
                  <a:solidFill>
                    <a:srgbClr val="FFFFFF"/>
                  </a:solidFill>
                </a:uFill>
                <a:latin typeface="Wingdings"/>
                <a:ea typeface="DejaVu Sans"/>
              </a:rPr>
              <a:t></a:t>
            </a:r>
            <a:r>
              <a:rPr lang="en-IN" sz="1800" b="0" strike="noStrike" spc="-1">
                <a:solidFill>
                  <a:srgbClr val="000000"/>
                </a:solidFill>
                <a:uFill>
                  <a:solidFill>
                    <a:srgbClr val="FFFFFF"/>
                  </a:solidFill>
                </a:uFill>
                <a:latin typeface="Century Schoolbook"/>
                <a:ea typeface="DejaVu Sans"/>
              </a:rPr>
              <a:t>display();</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bptr</a:t>
            </a:r>
            <a:r>
              <a:rPr lang="en-IN" sz="1800" b="0" strike="noStrike" spc="-1">
                <a:solidFill>
                  <a:srgbClr val="000000"/>
                </a:solidFill>
                <a:uFill>
                  <a:solidFill>
                    <a:srgbClr val="FFFFFF"/>
                  </a:solidFill>
                </a:uFill>
                <a:latin typeface="Wingdings"/>
                <a:ea typeface="DejaVu Sans"/>
              </a:rPr>
              <a:t></a:t>
            </a:r>
            <a:r>
              <a:rPr lang="en-IN" sz="1800" b="0" strike="noStrike" spc="-1">
                <a:solidFill>
                  <a:srgbClr val="000000"/>
                </a:solidFill>
                <a:uFill>
                  <a:solidFill>
                    <a:srgbClr val="FFFFFF"/>
                  </a:solidFill>
                </a:uFill>
                <a:latin typeface="Century Schoolbook"/>
                <a:ea typeface="DejaVu Sans"/>
              </a:rPr>
              <a:t>show();</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bptr=&amp;d;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bptr</a:t>
            </a:r>
            <a:r>
              <a:rPr lang="en-IN" sz="1800" b="0" strike="noStrike" spc="-1">
                <a:solidFill>
                  <a:srgbClr val="000000"/>
                </a:solidFill>
                <a:uFill>
                  <a:solidFill>
                    <a:srgbClr val="FFFFFF"/>
                  </a:solidFill>
                </a:uFill>
                <a:latin typeface="Wingdings"/>
                <a:ea typeface="DejaVu Sans"/>
              </a:rPr>
              <a:t></a:t>
            </a:r>
            <a:r>
              <a:rPr lang="en-IN" sz="1800" b="0" strike="noStrike" spc="-1">
                <a:solidFill>
                  <a:srgbClr val="000000"/>
                </a:solidFill>
                <a:uFill>
                  <a:solidFill>
                    <a:srgbClr val="FFFFFF"/>
                  </a:solidFill>
                </a:uFill>
                <a:latin typeface="Century Schoolbook"/>
                <a:ea typeface="DejaVu Sans"/>
              </a:rPr>
              <a:t>display();</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	bptr</a:t>
            </a:r>
            <a:r>
              <a:rPr lang="en-IN" sz="1800" b="0" strike="noStrike" spc="-1">
                <a:solidFill>
                  <a:srgbClr val="000000"/>
                </a:solidFill>
                <a:uFill>
                  <a:solidFill>
                    <a:srgbClr val="FFFFFF"/>
                  </a:solidFill>
                </a:uFill>
                <a:latin typeface="Wingdings"/>
                <a:ea typeface="DejaVu Sans"/>
              </a:rPr>
              <a:t></a:t>
            </a:r>
            <a:r>
              <a:rPr lang="en-IN" sz="1800" b="0" strike="noStrike" spc="-1">
                <a:solidFill>
                  <a:srgbClr val="000000"/>
                </a:solidFill>
                <a:uFill>
                  <a:solidFill>
                    <a:srgbClr val="FFFFFF"/>
                  </a:solidFill>
                </a:uFill>
                <a:latin typeface="Century Schoolbook"/>
                <a:ea typeface="DejaVu Sans"/>
              </a:rPr>
              <a:t>show();</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pPr algn="ctr">
              <a:lnSpc>
                <a:spcPct val="100000"/>
              </a:lnSpc>
            </a:pPr>
            <a:r>
              <a:rPr lang="en-IN" sz="3200" b="1" strike="noStrike" spc="-1">
                <a:solidFill>
                  <a:srgbClr val="000000"/>
                </a:solidFill>
                <a:uFill>
                  <a:solidFill>
                    <a:srgbClr val="FFFFFF"/>
                  </a:solidFill>
                </a:uFill>
                <a:latin typeface="Trebuchet MS"/>
                <a:ea typeface="DejaVu Sans"/>
              </a:rPr>
              <a:t>Abstract Class</a:t>
            </a:r>
            <a:endParaRPr lang="en-IN" sz="1800" b="0" strike="noStrike" spc="-1">
              <a:solidFill>
                <a:srgbClr val="000000"/>
              </a:solidFill>
              <a:uFill>
                <a:solidFill>
                  <a:srgbClr val="FFFFFF"/>
                </a:solidFill>
              </a:uFill>
              <a:latin typeface="Arial"/>
            </a:endParaRPr>
          </a:p>
        </p:txBody>
      </p:sp>
      <p:sp>
        <p:nvSpPr>
          <p:cNvPr id="289"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Contain at least one virtual function </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Used to provide interface to subclasses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Class which is derived from abstract class should define the pure virtual function</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We can not initialize the abstract class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We can not create object of abstract class. But we can create pointer to abstract class.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It can contain the normal function also. </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90" name="Picture 4"/>
          <p:cNvPicPr/>
          <p:nvPr/>
        </p:nvPicPr>
        <p:blipFill>
          <a:blip r:embed="rId2"/>
          <a:stretch/>
        </p:blipFill>
        <p:spPr>
          <a:xfrm>
            <a:off x="0" y="0"/>
            <a:ext cx="1141560" cy="1217880"/>
          </a:xfrm>
          <a:prstGeom prst="rect">
            <a:avLst/>
          </a:prstGeom>
          <a:ln>
            <a:noFill/>
          </a:ln>
        </p:spPr>
      </p:pic>
      <p:sp>
        <p:nvSpPr>
          <p:cNvPr id="291"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Trebuchet MS"/>
                <a:ea typeface="DejaVu Sans"/>
              </a:rPr>
              <a:t>Abstract Class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93"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294" name="Picture 4"/>
          <p:cNvPicPr/>
          <p:nvPr/>
        </p:nvPicPr>
        <p:blipFill>
          <a:blip r:embed="rId2"/>
          <a:stretch/>
        </p:blipFill>
        <p:spPr>
          <a:xfrm>
            <a:off x="0" y="0"/>
            <a:ext cx="1141560" cy="1217880"/>
          </a:xfrm>
          <a:prstGeom prst="rect">
            <a:avLst/>
          </a:prstGeom>
          <a:ln>
            <a:noFill/>
          </a:ln>
        </p:spPr>
      </p:pic>
      <p:sp>
        <p:nvSpPr>
          <p:cNvPr id="295"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296" name="CustomShape 4"/>
          <p:cNvSpPr/>
          <p:nvPr/>
        </p:nvSpPr>
        <p:spPr>
          <a:xfrm>
            <a:off x="0" y="1371600"/>
            <a:ext cx="441828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
              <a:lnSpc>
                <a:spcPct val="100000"/>
              </a:lnSpc>
            </a:pPr>
            <a:r>
              <a:rPr lang="en-IN" sz="2000" b="0" strike="noStrike" spc="-1" dirty="0">
                <a:solidFill>
                  <a:srgbClr val="000000"/>
                </a:solidFill>
                <a:uFill>
                  <a:solidFill>
                    <a:srgbClr val="FFFFFF"/>
                  </a:solidFill>
                </a:uFill>
                <a:latin typeface="Century Schoolbook"/>
                <a:ea typeface="DejaVu Sans"/>
              </a:rPr>
              <a:t>class parent</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public:</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virtual void display()=0;</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void print()</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	{</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	</a:t>
            </a:r>
            <a:r>
              <a:rPr lang="en-IN" sz="2000" b="0" strike="noStrike" spc="-1" dirty="0" err="1">
                <a:solidFill>
                  <a:srgbClr val="000000"/>
                </a:solidFill>
                <a:uFill>
                  <a:solidFill>
                    <a:srgbClr val="FFFFFF"/>
                  </a:solidFill>
                </a:uFill>
                <a:latin typeface="Century Schoolbook"/>
                <a:ea typeface="DejaVu Sans"/>
              </a:rPr>
              <a:t>cout</a:t>
            </a:r>
            <a:r>
              <a:rPr lang="en-IN" sz="2000" b="0" strike="noStrike" spc="-1" dirty="0">
                <a:solidFill>
                  <a:srgbClr val="000000"/>
                </a:solidFill>
                <a:uFill>
                  <a:solidFill>
                    <a:srgbClr val="FFFFFF"/>
                  </a:solidFill>
                </a:uFill>
                <a:latin typeface="Century Schoolbook"/>
                <a:ea typeface="DejaVu Sans"/>
              </a:rPr>
              <a:t>&lt;&lt;"This is part of parent class";</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	}</a:t>
            </a:r>
            <a:endParaRPr lang="en-IN" sz="1200" b="0" strike="noStrike" spc="-1" dirty="0">
              <a:solidFill>
                <a:srgbClr val="000000"/>
              </a:solidFill>
              <a:uFill>
                <a:solidFill>
                  <a:srgbClr val="FFFFFF"/>
                </a:solidFill>
              </a:uFill>
              <a:latin typeface="Arial"/>
            </a:endParaRPr>
          </a:p>
          <a:p>
            <a:pPr marL="45720">
              <a:lnSpc>
                <a:spcPct val="100000"/>
              </a:lnSpc>
            </a:pP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class dev1: public parent</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a:t>
            </a:r>
            <a:endParaRPr lang="en-IN" sz="1200" b="0" strike="noStrike" spc="-1" dirty="0">
              <a:solidFill>
                <a:srgbClr val="000000"/>
              </a:solidFill>
              <a:uFill>
                <a:solidFill>
                  <a:srgbClr val="FFFFFF"/>
                </a:solidFill>
              </a:uFill>
              <a:latin typeface="Arial"/>
            </a:endParaRPr>
          </a:p>
          <a:p>
            <a:pPr marL="45720">
              <a:lnSpc>
                <a:spcPct val="100000"/>
              </a:lnSpc>
            </a:pPr>
            <a:r>
              <a:rPr lang="en-IN" sz="2000" b="0" strike="noStrike" spc="-1" dirty="0">
                <a:solidFill>
                  <a:srgbClr val="000000"/>
                </a:solidFill>
                <a:uFill>
                  <a:solidFill>
                    <a:srgbClr val="FFFFFF"/>
                  </a:solidFill>
                </a:uFill>
                <a:latin typeface="Century Schoolbook"/>
                <a:ea typeface="DejaVu Sans"/>
              </a:rPr>
              <a:t>public:</a:t>
            </a:r>
            <a:endParaRPr lang="en-IN" sz="1200" b="0" strike="noStrike" spc="-1" dirty="0">
              <a:solidFill>
                <a:srgbClr val="000000"/>
              </a:solidFill>
              <a:uFill>
                <a:solidFill>
                  <a:srgbClr val="FFFFFF"/>
                </a:solidFill>
              </a:uFill>
              <a:latin typeface="Arial"/>
            </a:endParaRPr>
          </a:p>
        </p:txBody>
      </p:sp>
      <p:sp>
        <p:nvSpPr>
          <p:cNvPr id="297" name="CustomShape 5"/>
          <p:cNvSpPr/>
          <p:nvPr/>
        </p:nvSpPr>
        <p:spPr>
          <a:xfrm>
            <a:off x="4236480" y="1229400"/>
            <a:ext cx="4875480" cy="521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
              <a:lnSpc>
                <a:spcPct val="100000"/>
              </a:lnSpc>
            </a:pPr>
            <a:r>
              <a:rPr lang="en-IN" sz="2200" b="0" strike="noStrike" spc="-1">
                <a:solidFill>
                  <a:srgbClr val="404040"/>
                </a:solidFill>
                <a:uFill>
                  <a:solidFill>
                    <a:srgbClr val="FFFFFF"/>
                  </a:solidFill>
                </a:uFill>
                <a:latin typeface="Century Schoolbook"/>
                <a:ea typeface="DejaVu Sans"/>
              </a:rPr>
              <a:t>void display()</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	cout&lt;&lt;"\n First derived class";</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marL="45720">
              <a:lnSpc>
                <a:spcPct val="100000"/>
              </a:lnSpc>
            </a:pP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class dev2:public parent</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public:</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void display()</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	cout&lt;&lt;"\n second derived class";</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	}</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marL="45720">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Trebuchet MS"/>
                <a:ea typeface="DejaVu Sans"/>
              </a:rPr>
              <a:t>Abstract Class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99"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300" name="Picture 4"/>
          <p:cNvPicPr/>
          <p:nvPr/>
        </p:nvPicPr>
        <p:blipFill>
          <a:blip r:embed="rId2"/>
          <a:stretch/>
        </p:blipFill>
        <p:spPr>
          <a:xfrm>
            <a:off x="0" y="0"/>
            <a:ext cx="1141560" cy="1217880"/>
          </a:xfrm>
          <a:prstGeom prst="rect">
            <a:avLst/>
          </a:prstGeom>
          <a:ln>
            <a:noFill/>
          </a:ln>
        </p:spPr>
      </p:pic>
      <p:sp>
        <p:nvSpPr>
          <p:cNvPr id="301"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
        <p:nvSpPr>
          <p:cNvPr id="302" name="CustomShape 4"/>
          <p:cNvSpPr/>
          <p:nvPr/>
        </p:nvSpPr>
        <p:spPr>
          <a:xfrm>
            <a:off x="0" y="1371600"/>
            <a:ext cx="4418280" cy="495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
              <a:lnSpc>
                <a:spcPct val="100000"/>
              </a:lnSpc>
            </a:pPr>
            <a:r>
              <a:rPr lang="en-IN" sz="2200" b="0" strike="noStrike" spc="-1">
                <a:solidFill>
                  <a:srgbClr val="404040"/>
                </a:solidFill>
                <a:uFill>
                  <a:solidFill>
                    <a:srgbClr val="FFFFFF"/>
                  </a:solidFill>
                </a:uFill>
                <a:latin typeface="Century Schoolbook"/>
                <a:ea typeface="DejaVu Sans"/>
              </a:rPr>
              <a:t>int main()</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cout&lt;&lt;"Demostartion of Abstract class";</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parent *ob;</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dev1 d1;</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dev2 d2;</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ob-&gt;print();</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ob=&amp;d1;</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ob-&gt;display();</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ob=&amp;d2;</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ob-&gt;display();</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return 0;</a:t>
            </a:r>
            <a:endParaRPr lang="en-IN" sz="1800" b="0" strike="noStrike" spc="-1">
              <a:solidFill>
                <a:srgbClr val="000000"/>
              </a:solidFill>
              <a:uFill>
                <a:solidFill>
                  <a:srgbClr val="FFFFFF"/>
                </a:solidFill>
              </a:uFill>
              <a:latin typeface="Arial"/>
            </a:endParaRPr>
          </a:p>
          <a:p>
            <a:pPr marL="45720">
              <a:lnSpc>
                <a:spcPct val="100000"/>
              </a:lnSpc>
            </a:pPr>
            <a:r>
              <a:rPr lang="en-IN" sz="2200" b="0" strike="noStrike" spc="-1">
                <a:solidFill>
                  <a:srgbClr val="404040"/>
                </a:solidFill>
                <a:uFill>
                  <a:solidFill>
                    <a:srgbClr val="FFFFFF"/>
                  </a:solidFill>
                </a:uFill>
                <a:latin typeface="Century Schoolbook"/>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endParaRPr lang="en-IN" sz="1800" b="0" strike="noStrike" spc="-1" dirty="0">
              <a:solidFill>
                <a:srgbClr val="000000"/>
              </a:solidFill>
              <a:uFill>
                <a:solidFill>
                  <a:srgbClr val="FFFFFF"/>
                </a:solidFill>
              </a:uFill>
              <a:latin typeface="Arial"/>
            </a:endParaRPr>
          </a:p>
        </p:txBody>
      </p:sp>
      <p:sp>
        <p:nvSpPr>
          <p:cNvPr id="304"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305" name="Picture 4"/>
          <p:cNvPicPr/>
          <p:nvPr/>
        </p:nvPicPr>
        <p:blipFill>
          <a:blip r:embed="rId2"/>
          <a:stretch/>
        </p:blipFill>
        <p:spPr>
          <a:xfrm>
            <a:off x="0" y="0"/>
            <a:ext cx="1141560" cy="1217880"/>
          </a:xfrm>
          <a:prstGeom prst="rect">
            <a:avLst/>
          </a:prstGeom>
          <a:ln>
            <a:noFill/>
          </a:ln>
        </p:spPr>
      </p:pic>
      <p:sp>
        <p:nvSpPr>
          <p:cNvPr id="306"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304800"/>
            <a:ext cx="8153400" cy="3733800"/>
          </a:xfrm>
        </p:spPr>
        <p:txBody>
          <a:bodyPr anchor="t" anchorCtr="0"/>
          <a:lstStyle/>
          <a:p>
            <a:r>
              <a:rPr lang="en-US" sz="2400" dirty="0" smtClean="0"/>
              <a:t>using namespace </a:t>
            </a:r>
            <a:r>
              <a:rPr lang="en-US" sz="2400" dirty="0" err="1" smtClean="0"/>
              <a:t>std</a:t>
            </a:r>
            <a:r>
              <a:rPr lang="en-US" sz="2400" dirty="0" smtClean="0"/>
              <a:t>; </a:t>
            </a:r>
          </a:p>
          <a:p>
            <a:r>
              <a:rPr lang="en-US" sz="2400" dirty="0" err="1" smtClean="0"/>
              <a:t>int</a:t>
            </a:r>
            <a:r>
              <a:rPr lang="en-US" sz="2400" dirty="0" smtClean="0"/>
              <a:t> main () {</a:t>
            </a:r>
          </a:p>
          <a:p>
            <a:r>
              <a:rPr lang="en-US" sz="2400" dirty="0" smtClean="0"/>
              <a:t> </a:t>
            </a:r>
            <a:r>
              <a:rPr lang="en-US" sz="2400" dirty="0" err="1" smtClean="0"/>
              <a:t>int</a:t>
            </a:r>
            <a:r>
              <a:rPr lang="en-US" sz="2400" dirty="0" smtClean="0"/>
              <a:t> </a:t>
            </a:r>
            <a:r>
              <a:rPr lang="en-US" sz="2400" dirty="0" err="1" smtClean="0"/>
              <a:t>var</a:t>
            </a:r>
            <a:r>
              <a:rPr lang="en-US" sz="2400" dirty="0" smtClean="0"/>
              <a:t> = 20; 		</a:t>
            </a:r>
            <a:r>
              <a:rPr lang="en-US" sz="1600" dirty="0" smtClean="0"/>
              <a:t>// actual variable declaration. </a:t>
            </a:r>
          </a:p>
          <a:p>
            <a:r>
              <a:rPr lang="en-US" sz="2400" dirty="0" err="1" smtClean="0"/>
              <a:t>int</a:t>
            </a:r>
            <a:r>
              <a:rPr lang="en-US" sz="2400" dirty="0" smtClean="0"/>
              <a:t> *</a:t>
            </a:r>
            <a:r>
              <a:rPr lang="en-US" sz="2400" dirty="0" err="1" smtClean="0"/>
              <a:t>ip</a:t>
            </a:r>
            <a:r>
              <a:rPr lang="en-US" sz="2400" dirty="0" smtClean="0"/>
              <a:t>; 		</a:t>
            </a:r>
            <a:r>
              <a:rPr lang="en-US" sz="1600" dirty="0" smtClean="0"/>
              <a:t>// pointer variable </a:t>
            </a:r>
            <a:endParaRPr lang="en-US" sz="2400" dirty="0" smtClean="0"/>
          </a:p>
          <a:p>
            <a:r>
              <a:rPr lang="en-US" sz="2400" dirty="0" err="1" smtClean="0"/>
              <a:t>ip</a:t>
            </a:r>
            <a:r>
              <a:rPr lang="en-US" sz="2400" dirty="0" smtClean="0"/>
              <a:t> = &amp;</a:t>
            </a:r>
            <a:r>
              <a:rPr lang="en-US" sz="2400" dirty="0" err="1" smtClean="0"/>
              <a:t>var</a:t>
            </a:r>
            <a:r>
              <a:rPr lang="en-US" sz="2400" dirty="0" smtClean="0"/>
              <a:t>; 	</a:t>
            </a:r>
            <a:r>
              <a:rPr lang="en-US" sz="1600" dirty="0" smtClean="0"/>
              <a:t>// store address of </a:t>
            </a:r>
            <a:r>
              <a:rPr lang="en-US" sz="1600" dirty="0" err="1" smtClean="0"/>
              <a:t>var</a:t>
            </a:r>
            <a:r>
              <a:rPr lang="en-US" sz="1600" dirty="0" smtClean="0"/>
              <a:t> in pointer variable </a:t>
            </a:r>
            <a:endParaRPr lang="en-US" sz="2400" dirty="0" smtClean="0"/>
          </a:p>
          <a:p>
            <a:r>
              <a:rPr lang="en-US" sz="2400" dirty="0" err="1" smtClean="0"/>
              <a:t>cout</a:t>
            </a:r>
            <a:r>
              <a:rPr lang="en-US" sz="2400" dirty="0" smtClean="0"/>
              <a:t> &lt;&lt; "Value of </a:t>
            </a:r>
            <a:r>
              <a:rPr lang="en-US" sz="2400" dirty="0" err="1" smtClean="0"/>
              <a:t>var</a:t>
            </a:r>
            <a:r>
              <a:rPr lang="en-US" sz="2400" dirty="0" smtClean="0"/>
              <a:t> variable: "; </a:t>
            </a:r>
          </a:p>
          <a:p>
            <a:r>
              <a:rPr lang="en-US" sz="2400" dirty="0" err="1" smtClean="0"/>
              <a:t>cout</a:t>
            </a:r>
            <a:r>
              <a:rPr lang="en-US" sz="2400" dirty="0" smtClean="0"/>
              <a:t> &lt;&lt; </a:t>
            </a:r>
            <a:r>
              <a:rPr lang="en-US" sz="2400" dirty="0" err="1" smtClean="0"/>
              <a:t>var</a:t>
            </a:r>
            <a:r>
              <a:rPr lang="en-US" sz="2400" dirty="0" smtClean="0"/>
              <a:t> &lt;&lt; </a:t>
            </a:r>
            <a:r>
              <a:rPr lang="en-US" sz="2400" dirty="0" err="1" smtClean="0"/>
              <a:t>endl</a:t>
            </a:r>
            <a:r>
              <a:rPr lang="en-US" sz="2400" dirty="0" smtClean="0"/>
              <a:t>; </a:t>
            </a:r>
            <a:r>
              <a:rPr lang="en-US" sz="1600" dirty="0" smtClean="0"/>
              <a:t>// print the address stored in </a:t>
            </a:r>
            <a:r>
              <a:rPr lang="en-US" sz="1600" dirty="0" err="1" smtClean="0"/>
              <a:t>ip</a:t>
            </a:r>
            <a:r>
              <a:rPr lang="en-US" sz="1600" dirty="0" smtClean="0"/>
              <a:t> pointer variable </a:t>
            </a:r>
          </a:p>
          <a:p>
            <a:r>
              <a:rPr lang="en-US" sz="2400" dirty="0" err="1" smtClean="0"/>
              <a:t>cout</a:t>
            </a:r>
            <a:r>
              <a:rPr lang="en-US" sz="2400" dirty="0" smtClean="0"/>
              <a:t> &lt;&lt; "Address stored in </a:t>
            </a:r>
            <a:r>
              <a:rPr lang="en-US" sz="2400" dirty="0" err="1" smtClean="0"/>
              <a:t>ip</a:t>
            </a:r>
            <a:r>
              <a:rPr lang="en-US" sz="2400" dirty="0" smtClean="0"/>
              <a:t> variable: ";</a:t>
            </a:r>
          </a:p>
          <a:p>
            <a:r>
              <a:rPr lang="en-US" sz="2400" dirty="0" smtClean="0"/>
              <a:t> </a:t>
            </a:r>
            <a:r>
              <a:rPr lang="en-US" sz="2400" dirty="0" err="1" smtClean="0"/>
              <a:t>cout</a:t>
            </a:r>
            <a:r>
              <a:rPr lang="en-US" sz="2400" dirty="0" smtClean="0"/>
              <a:t> &lt;&lt; </a:t>
            </a:r>
            <a:r>
              <a:rPr lang="en-US" sz="2400" dirty="0" err="1" smtClean="0"/>
              <a:t>ip</a:t>
            </a:r>
            <a:r>
              <a:rPr lang="en-US" sz="2400" dirty="0" smtClean="0"/>
              <a:t> &lt;&lt; </a:t>
            </a:r>
            <a:r>
              <a:rPr lang="en-US" sz="2400" dirty="0" err="1" smtClean="0"/>
              <a:t>endl</a:t>
            </a:r>
            <a:r>
              <a:rPr lang="en-US" sz="1600" dirty="0" smtClean="0"/>
              <a:t>; // access the value at the address available in pointer </a:t>
            </a:r>
          </a:p>
          <a:p>
            <a:r>
              <a:rPr lang="en-US" sz="2400" dirty="0" err="1" smtClean="0"/>
              <a:t>cout</a:t>
            </a:r>
            <a:r>
              <a:rPr lang="en-US" sz="2400" dirty="0" smtClean="0"/>
              <a:t> &lt;&lt; "Value of *</a:t>
            </a:r>
            <a:r>
              <a:rPr lang="en-US" sz="2400" dirty="0" err="1" smtClean="0"/>
              <a:t>ip</a:t>
            </a:r>
            <a:r>
              <a:rPr lang="en-US" sz="2400" dirty="0" smtClean="0"/>
              <a:t> variable: "; </a:t>
            </a:r>
          </a:p>
          <a:p>
            <a:r>
              <a:rPr lang="en-US" sz="2400" dirty="0" err="1" smtClean="0"/>
              <a:t>cout</a:t>
            </a:r>
            <a:r>
              <a:rPr lang="en-US" sz="2400" dirty="0" smtClean="0"/>
              <a:t> &lt;&lt; *</a:t>
            </a:r>
            <a:r>
              <a:rPr lang="en-US" sz="2400" dirty="0" err="1" smtClean="0"/>
              <a:t>ip</a:t>
            </a:r>
            <a:r>
              <a:rPr lang="en-US" sz="2400" dirty="0" smtClean="0"/>
              <a:t> &lt;&lt; </a:t>
            </a:r>
            <a:r>
              <a:rPr lang="en-US" sz="2400" dirty="0" err="1" smtClean="0"/>
              <a:t>endl</a:t>
            </a:r>
            <a:r>
              <a:rPr lang="en-US" sz="2400" dirty="0" smtClean="0"/>
              <a:t>; </a:t>
            </a:r>
          </a:p>
          <a:p>
            <a:r>
              <a:rPr lang="en-US" sz="2400" dirty="0" smtClean="0"/>
              <a:t>return 0; </a:t>
            </a:r>
          </a:p>
          <a:p>
            <a:r>
              <a:rPr lang="en-US" sz="2400" dirty="0" smtClean="0"/>
              <a:t>}</a:t>
            </a:r>
            <a:endParaRPr lang="en-US" sz="2400" dirty="0"/>
          </a:p>
        </p:txBody>
      </p:sp>
      <p:sp>
        <p:nvSpPr>
          <p:cNvPr id="4" name="TextBox 3"/>
          <p:cNvSpPr txBox="1"/>
          <p:nvPr/>
        </p:nvSpPr>
        <p:spPr>
          <a:xfrm>
            <a:off x="1143000" y="5410200"/>
            <a:ext cx="4495800" cy="923330"/>
          </a:xfrm>
          <a:prstGeom prst="rect">
            <a:avLst/>
          </a:prstGeom>
          <a:noFill/>
        </p:spPr>
        <p:txBody>
          <a:bodyPr wrap="square" rtlCol="0">
            <a:spAutoFit/>
          </a:bodyPr>
          <a:lstStyle/>
          <a:p>
            <a:r>
              <a:rPr lang="en-US" b="1" dirty="0" smtClean="0">
                <a:solidFill>
                  <a:srgbClr val="FF0000"/>
                </a:solidFill>
              </a:rPr>
              <a:t>Value of </a:t>
            </a:r>
            <a:r>
              <a:rPr lang="en-US" b="1" dirty="0" err="1" smtClean="0">
                <a:solidFill>
                  <a:srgbClr val="FF0000"/>
                </a:solidFill>
              </a:rPr>
              <a:t>var</a:t>
            </a:r>
            <a:r>
              <a:rPr lang="en-US" b="1" dirty="0" smtClean="0">
                <a:solidFill>
                  <a:srgbClr val="FF0000"/>
                </a:solidFill>
              </a:rPr>
              <a:t> variable: 20 </a:t>
            </a:r>
          </a:p>
          <a:p>
            <a:r>
              <a:rPr lang="en-US" b="1" dirty="0" smtClean="0">
                <a:solidFill>
                  <a:srgbClr val="FF0000"/>
                </a:solidFill>
              </a:rPr>
              <a:t>Address stored in </a:t>
            </a:r>
            <a:r>
              <a:rPr lang="en-US" b="1" dirty="0" err="1" smtClean="0">
                <a:solidFill>
                  <a:srgbClr val="FF0000"/>
                </a:solidFill>
              </a:rPr>
              <a:t>ip</a:t>
            </a:r>
            <a:r>
              <a:rPr lang="en-US" b="1" dirty="0" smtClean="0">
                <a:solidFill>
                  <a:srgbClr val="FF0000"/>
                </a:solidFill>
              </a:rPr>
              <a:t> variable: 0xbfc601ac Value of *</a:t>
            </a:r>
            <a:r>
              <a:rPr lang="en-US" b="1" dirty="0" err="1" smtClean="0">
                <a:solidFill>
                  <a:srgbClr val="FF0000"/>
                </a:solidFill>
              </a:rPr>
              <a:t>ip</a:t>
            </a:r>
            <a:r>
              <a:rPr lang="en-US" b="1" dirty="0" smtClean="0">
                <a:solidFill>
                  <a:srgbClr val="FF0000"/>
                </a:solidFill>
              </a:rPr>
              <a:t> variable: 20</a:t>
            </a:r>
            <a:endParaRPr lang="en-US" b="1" dirty="0">
              <a:solidFill>
                <a:srgbClr val="FF0000"/>
              </a:solidFill>
            </a:endParaRPr>
          </a:p>
        </p:txBody>
      </p:sp>
    </p:spTree>
    <p:extLst>
      <p:ext uri="{BB962C8B-B14F-4D97-AF65-F5344CB8AC3E}">
        <p14:creationId xmlns:p14="http://schemas.microsoft.com/office/powerpoint/2010/main" val="190633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a:t>
            </a:r>
            <a:endParaRPr lang="en-IN" sz="1800" b="0" strike="noStrike" spc="-1">
              <a:solidFill>
                <a:srgbClr val="000000"/>
              </a:solidFill>
              <a:uFill>
                <a:solidFill>
                  <a:srgbClr val="FFFFFF"/>
                </a:solidFill>
              </a:uFill>
              <a:latin typeface="Arial"/>
            </a:endParaRPr>
          </a:p>
        </p:txBody>
      </p:sp>
      <p:sp>
        <p:nvSpPr>
          <p:cNvPr id="308"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309" name="Picture 4"/>
          <p:cNvPicPr/>
          <p:nvPr/>
        </p:nvPicPr>
        <p:blipFill>
          <a:blip r:embed="rId2"/>
          <a:stretch/>
        </p:blipFill>
        <p:spPr>
          <a:xfrm>
            <a:off x="0" y="0"/>
            <a:ext cx="1141560" cy="1217880"/>
          </a:xfrm>
          <a:prstGeom prst="rect">
            <a:avLst/>
          </a:prstGeom>
          <a:ln>
            <a:noFill/>
          </a:ln>
        </p:spPr>
      </p:pic>
      <p:sp>
        <p:nvSpPr>
          <p:cNvPr id="310"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a:t>
            </a:r>
            <a:endParaRPr lang="en-IN" sz="1800" b="0" strike="noStrike" spc="-1">
              <a:solidFill>
                <a:srgbClr val="000000"/>
              </a:solidFill>
              <a:uFill>
                <a:solidFill>
                  <a:srgbClr val="FFFFFF"/>
                </a:solidFill>
              </a:uFill>
              <a:latin typeface="Arial"/>
            </a:endParaRPr>
          </a:p>
        </p:txBody>
      </p:sp>
      <p:sp>
        <p:nvSpPr>
          <p:cNvPr id="312"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313" name="Picture 4"/>
          <p:cNvPicPr/>
          <p:nvPr/>
        </p:nvPicPr>
        <p:blipFill>
          <a:blip r:embed="rId2"/>
          <a:stretch/>
        </p:blipFill>
        <p:spPr>
          <a:xfrm>
            <a:off x="0" y="0"/>
            <a:ext cx="1141560" cy="1217880"/>
          </a:xfrm>
          <a:prstGeom prst="rect">
            <a:avLst/>
          </a:prstGeom>
          <a:ln>
            <a:noFill/>
          </a:ln>
        </p:spPr>
      </p:pic>
      <p:sp>
        <p:nvSpPr>
          <p:cNvPr id="314"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a:t>
            </a:r>
            <a:endParaRPr lang="en-IN" sz="1800" b="0" strike="noStrike" spc="-1">
              <a:solidFill>
                <a:srgbClr val="000000"/>
              </a:solidFill>
              <a:uFill>
                <a:solidFill>
                  <a:srgbClr val="FFFFFF"/>
                </a:solidFill>
              </a:uFill>
              <a:latin typeface="Arial"/>
            </a:endParaRPr>
          </a:p>
        </p:txBody>
      </p:sp>
      <p:sp>
        <p:nvSpPr>
          <p:cNvPr id="316"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317" name="Picture 4"/>
          <p:cNvPicPr/>
          <p:nvPr/>
        </p:nvPicPr>
        <p:blipFill>
          <a:blip r:embed="rId2"/>
          <a:stretch/>
        </p:blipFill>
        <p:spPr>
          <a:xfrm>
            <a:off x="0" y="0"/>
            <a:ext cx="1141560" cy="1217880"/>
          </a:xfrm>
          <a:prstGeom prst="rect">
            <a:avLst/>
          </a:prstGeom>
          <a:ln>
            <a:noFill/>
          </a:ln>
        </p:spPr>
      </p:pic>
      <p:sp>
        <p:nvSpPr>
          <p:cNvPr id="318"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a:t>
            </a:r>
            <a:endParaRPr lang="en-IN" sz="1800" b="0" strike="noStrike" spc="-1">
              <a:solidFill>
                <a:srgbClr val="000000"/>
              </a:solidFill>
              <a:uFill>
                <a:solidFill>
                  <a:srgbClr val="FFFFFF"/>
                </a:solidFill>
              </a:uFill>
              <a:latin typeface="Arial"/>
            </a:endParaRPr>
          </a:p>
        </p:txBody>
      </p:sp>
      <p:sp>
        <p:nvSpPr>
          <p:cNvPr id="320"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321" name="Picture 4"/>
          <p:cNvPicPr/>
          <p:nvPr/>
        </p:nvPicPr>
        <p:blipFill>
          <a:blip r:embed="rId2"/>
          <a:stretch/>
        </p:blipFill>
        <p:spPr>
          <a:xfrm>
            <a:off x="0" y="0"/>
            <a:ext cx="1141560" cy="1217880"/>
          </a:xfrm>
          <a:prstGeom prst="rect">
            <a:avLst/>
          </a:prstGeom>
          <a:ln>
            <a:noFill/>
          </a:ln>
        </p:spPr>
      </p:pic>
      <p:sp>
        <p:nvSpPr>
          <p:cNvPr id="322"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a:t>
            </a:r>
            <a:endParaRPr lang="en-IN" sz="1800" b="0" strike="noStrike" spc="-1">
              <a:solidFill>
                <a:srgbClr val="000000"/>
              </a:solidFill>
              <a:uFill>
                <a:solidFill>
                  <a:srgbClr val="FFFFFF"/>
                </a:solidFill>
              </a:uFill>
              <a:latin typeface="Arial"/>
            </a:endParaRPr>
          </a:p>
        </p:txBody>
      </p:sp>
      <p:sp>
        <p:nvSpPr>
          <p:cNvPr id="324"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325" name="Picture 4"/>
          <p:cNvPicPr/>
          <p:nvPr/>
        </p:nvPicPr>
        <p:blipFill>
          <a:blip r:embed="rId2"/>
          <a:stretch/>
        </p:blipFill>
        <p:spPr>
          <a:xfrm>
            <a:off x="0" y="0"/>
            <a:ext cx="1141560" cy="1217880"/>
          </a:xfrm>
          <a:prstGeom prst="rect">
            <a:avLst/>
          </a:prstGeom>
          <a:ln>
            <a:noFill/>
          </a:ln>
        </p:spPr>
      </p:pic>
      <p:sp>
        <p:nvSpPr>
          <p:cNvPr id="326"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C</a:t>
            </a:r>
            <a:endParaRPr lang="en-IN" sz="1800" b="0" strike="noStrike" spc="-1">
              <a:solidFill>
                <a:srgbClr val="000000"/>
              </a:solidFill>
              <a:uFill>
                <a:solidFill>
                  <a:srgbClr val="FFFFFF"/>
                </a:solidFill>
              </a:uFill>
              <a:latin typeface="Arial"/>
            </a:endParaRPr>
          </a:p>
        </p:txBody>
      </p:sp>
      <p:sp>
        <p:nvSpPr>
          <p:cNvPr id="328"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329" name="Picture 4"/>
          <p:cNvPicPr/>
          <p:nvPr/>
        </p:nvPicPr>
        <p:blipFill>
          <a:blip r:embed="rId2"/>
          <a:stretch/>
        </p:blipFill>
        <p:spPr>
          <a:xfrm>
            <a:off x="0" y="0"/>
            <a:ext cx="1141560" cy="1217880"/>
          </a:xfrm>
          <a:prstGeom prst="rect">
            <a:avLst/>
          </a:prstGeom>
          <a:ln>
            <a:noFill/>
          </a:ln>
        </p:spPr>
      </p:pic>
      <p:sp>
        <p:nvSpPr>
          <p:cNvPr id="330"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1143000" y="0"/>
            <a:ext cx="7971480" cy="1217880"/>
          </a:xfrm>
          <a:prstGeom prst="rect">
            <a:avLst/>
          </a:prstGeom>
          <a:solidFill>
            <a:srgbClr val="EEECE1"/>
          </a:solid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200" b="1" strike="noStrike" spc="-1">
                <a:solidFill>
                  <a:srgbClr val="000000"/>
                </a:solidFill>
                <a:uFill>
                  <a:solidFill>
                    <a:srgbClr val="FFFFFF"/>
                  </a:solidFill>
                </a:uFill>
                <a:latin typeface="Trebuchet MS"/>
                <a:ea typeface="DejaVu Sans"/>
              </a:rPr>
              <a:t>Pointer Expressions</a:t>
            </a:r>
            <a:endParaRPr lang="en-IN" sz="1800" b="0" strike="noStrike" spc="-1">
              <a:solidFill>
                <a:srgbClr val="000000"/>
              </a:solidFill>
              <a:uFill>
                <a:solidFill>
                  <a:srgbClr val="FFFFFF"/>
                </a:solidFill>
              </a:uFill>
              <a:latin typeface="Arial"/>
            </a:endParaRPr>
          </a:p>
        </p:txBody>
      </p:sp>
      <p:sp>
        <p:nvSpPr>
          <p:cNvPr id="70" name="CustomShape 2"/>
          <p:cNvSpPr/>
          <p:nvPr/>
        </p:nvSpPr>
        <p:spPr>
          <a:xfrm>
            <a:off x="0" y="1219320"/>
            <a:ext cx="9142560" cy="51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In general, expressions involving pointers conform to the same rules as other expressions</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400" b="1" strike="noStrike" spc="-1">
                <a:solidFill>
                  <a:srgbClr val="000000"/>
                </a:solidFill>
                <a:uFill>
                  <a:solidFill>
                    <a:srgbClr val="FFFFFF"/>
                  </a:solidFill>
                </a:uFill>
                <a:latin typeface="Century Schoolbook"/>
                <a:ea typeface="DejaVu Sans"/>
              </a:rPr>
              <a:t>Pointer Assignments</a:t>
            </a:r>
            <a:endParaRPr lang="en-IN" sz="1800" b="0" strike="noStrike" spc="-1">
              <a:solidFill>
                <a:srgbClr val="000000"/>
              </a:solidFill>
              <a:uFill>
                <a:solidFill>
                  <a:srgbClr val="FFFFFF"/>
                </a:solidFill>
              </a:uFill>
              <a:latin typeface="Arial"/>
            </a:endParaRPr>
          </a:p>
          <a:p>
            <a:pPr marL="343080" indent="-341640" algn="just">
              <a:lnSpc>
                <a:spcPct val="100000"/>
              </a:lnSpc>
              <a:buClr>
                <a:srgbClr val="000000"/>
              </a:buClr>
              <a:buFont typeface="Wingdings" charset="2"/>
              <a:buChar char=""/>
            </a:pPr>
            <a:r>
              <a:rPr lang="en-IN" sz="2400" b="0" strike="noStrike" spc="-1">
                <a:solidFill>
                  <a:srgbClr val="000000"/>
                </a:solidFill>
                <a:uFill>
                  <a:solidFill>
                    <a:srgbClr val="FFFFFF"/>
                  </a:solidFill>
                </a:uFill>
                <a:latin typeface="Century Schoolbook"/>
                <a:ea typeface="DejaVu Sans"/>
              </a:rPr>
              <a:t>As with any variable, you may use a pointer on the right-hand side of an assignment statement to assign its value to another pointer.</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pic>
        <p:nvPicPr>
          <p:cNvPr id="71" name="Picture 4"/>
          <p:cNvPicPr/>
          <p:nvPr/>
        </p:nvPicPr>
        <p:blipFill>
          <a:blip r:embed="rId2"/>
          <a:stretch/>
        </p:blipFill>
        <p:spPr>
          <a:xfrm>
            <a:off x="0" y="0"/>
            <a:ext cx="1141560" cy="1217880"/>
          </a:xfrm>
          <a:prstGeom prst="rect">
            <a:avLst/>
          </a:prstGeom>
          <a:ln>
            <a:noFill/>
          </a:ln>
        </p:spPr>
      </p:pic>
      <p:sp>
        <p:nvSpPr>
          <p:cNvPr id="72" name="CustomShape 3"/>
          <p:cNvSpPr/>
          <p:nvPr/>
        </p:nvSpPr>
        <p:spPr>
          <a:xfrm>
            <a:off x="0" y="6412320"/>
            <a:ext cx="9142560" cy="637200"/>
          </a:xfrm>
          <a:prstGeom prst="rect">
            <a:avLst/>
          </a:prstGeom>
          <a:solidFill>
            <a:schemeClr val="bg2"/>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ea typeface="DejaVu Sans"/>
              </a:rPr>
              <a:t>Object Oriented Programming                                                                                             VIIT,Pune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3327</TotalTime>
  <Words>4834</Words>
  <Application>Microsoft Office PowerPoint</Application>
  <PresentationFormat>On-screen Show (4:3)</PresentationFormat>
  <Paragraphs>1202</Paragraphs>
  <Slides>85</Slides>
  <Notes>1</Notes>
  <HiddenSlides>9</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Pointers and Functions</vt:lpstr>
      <vt:lpstr>PowerPoint Presentation</vt:lpstr>
      <vt:lpstr>PowerPoint Presentation</vt:lpstr>
      <vt:lpstr>PowerPoint Presentation</vt:lpstr>
      <vt:lpstr>Passing Arrays</vt:lpstr>
      <vt:lpstr>PowerPoint Presentation</vt:lpstr>
      <vt:lpstr>Pointers to String Constants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Array of Pointers to Objects</vt:lpstr>
      <vt:lpstr>int main() { person* persPtr[100]; //array of pointers to persons  int n = 0; //number of persons in array char choice; do         //put persons in array { persPtr[n] = new person; //make new object persPtr[n]-&gt;setName(); //set                                    person’s name n++;      //count new person cout &lt;&lt; “Enter another (y/n)? “; //enter another cin &gt;&gt; choice; //person? } while( choice==’y’ ); //quit on ‘n’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 Member Functions Accessed with Pointers</vt:lpstr>
      <vt:lpstr>PowerPoint Presentation</vt:lpstr>
      <vt:lpstr>PowerPoint Presentation</vt:lpstr>
      <vt:lpstr>Virtual Member Functions Accessed with Pointers</vt:lpstr>
      <vt:lpstr>The output of this program is Derv1 Derv2</vt:lpstr>
      <vt:lpstr>PowerPoint Presentation</vt:lpstr>
      <vt:lpstr>Abstract Classes and Pure Virtual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user</dc:creator>
  <cp:lastModifiedBy>khw</cp:lastModifiedBy>
  <cp:revision>273</cp:revision>
  <dcterms:created xsi:type="dcterms:W3CDTF">2015-03-01T04:21:45Z</dcterms:created>
  <dcterms:modified xsi:type="dcterms:W3CDTF">2018-09-27T12:16:27Z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60</vt:i4>
  </property>
</Properties>
</file>